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29"/>
  </p:notesMasterIdLst>
  <p:handoutMasterIdLst>
    <p:handoutMasterId r:id="rId30"/>
  </p:handoutMasterIdLst>
  <p:sldIdLst>
    <p:sldId id="260" r:id="rId2"/>
    <p:sldId id="291" r:id="rId3"/>
    <p:sldId id="308" r:id="rId4"/>
    <p:sldId id="309" r:id="rId5"/>
    <p:sldId id="296" r:id="rId6"/>
    <p:sldId id="257" r:id="rId7"/>
    <p:sldId id="306" r:id="rId8"/>
    <p:sldId id="292" r:id="rId9"/>
    <p:sldId id="294" r:id="rId10"/>
    <p:sldId id="293" r:id="rId11"/>
    <p:sldId id="310" r:id="rId12"/>
    <p:sldId id="311" r:id="rId13"/>
    <p:sldId id="312" r:id="rId14"/>
    <p:sldId id="313" r:id="rId15"/>
    <p:sldId id="314" r:id="rId16"/>
    <p:sldId id="302" r:id="rId17"/>
    <p:sldId id="301" r:id="rId18"/>
    <p:sldId id="315" r:id="rId19"/>
    <p:sldId id="316" r:id="rId20"/>
    <p:sldId id="317" r:id="rId21"/>
    <p:sldId id="304" r:id="rId22"/>
    <p:sldId id="287" r:id="rId23"/>
    <p:sldId id="318" r:id="rId24"/>
    <p:sldId id="305" r:id="rId25"/>
    <p:sldId id="319" r:id="rId26"/>
    <p:sldId id="279" r:id="rId27"/>
    <p:sldId id="3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3300"/>
    <a:srgbClr val="0033CC"/>
    <a:srgbClr val="000099"/>
    <a:srgbClr val="008000"/>
    <a:srgbClr val="006600"/>
    <a:srgbClr val="292929"/>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23" autoAdjust="0"/>
  </p:normalViewPr>
  <p:slideViewPr>
    <p:cSldViewPr snapToGrid="0">
      <p:cViewPr varScale="1">
        <p:scale>
          <a:sx n="104" d="100"/>
          <a:sy n="104" d="100"/>
        </p:scale>
        <p:origin x="858" y="72"/>
      </p:cViewPr>
      <p:guideLst/>
    </p:cSldViewPr>
  </p:slideViewPr>
  <p:notesTextViewPr>
    <p:cViewPr>
      <p:scale>
        <a:sx n="1" d="1"/>
        <a:sy n="1" d="1"/>
      </p:scale>
      <p:origin x="0" y="0"/>
    </p:cViewPr>
  </p:notesTextViewPr>
  <p:notesViewPr>
    <p:cSldViewPr snapToGrid="0">
      <p:cViewPr varScale="1">
        <p:scale>
          <a:sx n="88" d="100"/>
          <a:sy n="88" d="100"/>
        </p:scale>
        <p:origin x="38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080228-AA52-420E-B754-8D6FB64A40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EEB222-3177-4862-9A2E-804998A36B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347FCD-4104-406A-A39B-5BEB4653AB02}" type="datetimeFigureOut">
              <a:rPr lang="en-US" smtClean="0"/>
              <a:t>5/8/2024</a:t>
            </a:fld>
            <a:endParaRPr lang="en-US"/>
          </a:p>
        </p:txBody>
      </p:sp>
      <p:sp>
        <p:nvSpPr>
          <p:cNvPr id="4" name="Footer Placeholder 3">
            <a:extLst>
              <a:ext uri="{FF2B5EF4-FFF2-40B4-BE49-F238E27FC236}">
                <a16:creationId xmlns:a16="http://schemas.microsoft.com/office/drawing/2014/main" id="{222D1931-4A41-4CD5-A0F2-612F1694A1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DBCA2B-B822-4B54-845E-662E45620B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016D65-3843-4B7D-8C11-0534AB7F32DE}" type="slidenum">
              <a:rPr lang="en-US" smtClean="0"/>
              <a:t>‹#›</a:t>
            </a:fld>
            <a:endParaRPr lang="en-US"/>
          </a:p>
        </p:txBody>
      </p:sp>
    </p:spTree>
    <p:extLst>
      <p:ext uri="{BB962C8B-B14F-4D97-AF65-F5344CB8AC3E}">
        <p14:creationId xmlns:p14="http://schemas.microsoft.com/office/powerpoint/2010/main" val="3617176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F6ED-E1D1-40C7-A246-F65D423A4F17}"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FF9E-B896-4718-9D36-B2B43339C1A1}" type="slidenum">
              <a:rPr lang="en-US" smtClean="0"/>
              <a:t>‹#›</a:t>
            </a:fld>
            <a:endParaRPr lang="en-US"/>
          </a:p>
        </p:txBody>
      </p:sp>
    </p:spTree>
    <p:extLst>
      <p:ext uri="{BB962C8B-B14F-4D97-AF65-F5344CB8AC3E}">
        <p14:creationId xmlns:p14="http://schemas.microsoft.com/office/powerpoint/2010/main" val="57423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this lesson, where we are going to do a quick overview of JavaScript</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1</a:t>
            </a:fld>
            <a:endParaRPr lang="en-US"/>
          </a:p>
        </p:txBody>
      </p:sp>
    </p:spTree>
    <p:extLst>
      <p:ext uri="{BB962C8B-B14F-4D97-AF65-F5344CB8AC3E}">
        <p14:creationId xmlns:p14="http://schemas.microsoft.com/office/powerpoint/2010/main" val="32667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consists of three main parts</a:t>
            </a:r>
          </a:p>
          <a:p>
            <a:endParaRPr lang="en-US" dirty="0"/>
          </a:p>
          <a:p>
            <a:r>
              <a:rPr lang="en-US" dirty="0"/>
              <a:t>The core portion of the JavaScript language which is common across all environments, whether running in a browser or on a server-side run time environment such as Node.js. Because this component does not have any additional libraries or modules on top of it, you will often see the term vanilla JavaScript being used to refer to it to distinguish it from more full blown and feature enhanced libraries such as </a:t>
            </a:r>
            <a:r>
              <a:rPr lang="en-US" dirty="0" err="1"/>
              <a:t>Jquery</a:t>
            </a:r>
            <a:r>
              <a:rPr lang="en-US" dirty="0"/>
              <a:t> or even frameworks such as React or Angular </a:t>
            </a:r>
          </a:p>
          <a:p>
            <a:r>
              <a:rPr lang="en-US" dirty="0"/>
              <a:t>The Document Object Model (DOM) is a API specific for JavaScript program executing in a browser that allows the program to interact and manipulate HTML elements on the web page</a:t>
            </a:r>
          </a:p>
          <a:p>
            <a:r>
              <a:rPr lang="en-US" dirty="0"/>
              <a:t>The Browser Object Model (BOM) is a API specific for JavaScript program executing in a browser that allows controlling specific aspects of the browser functionality, for e.g. displaying a dialog box or modal dialog or managing the browser's history stack.</a:t>
            </a:r>
          </a:p>
          <a:p>
            <a:r>
              <a:rPr lang="en-US" dirty="0"/>
              <a:t>Both the DOM and BOM is provided by the browser itself, while the core JavaScript code runs in the JavaScript engine.</a:t>
            </a:r>
          </a:p>
          <a:p>
            <a:endParaRPr lang="en-US" dirty="0"/>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10</a:t>
            </a:fld>
            <a:endParaRPr lang="en-US"/>
          </a:p>
        </p:txBody>
      </p:sp>
    </p:spTree>
    <p:extLst>
      <p:ext uri="{BB962C8B-B14F-4D97-AF65-F5344CB8AC3E}">
        <p14:creationId xmlns:p14="http://schemas.microsoft.com/office/powerpoint/2010/main" val="281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did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running in the browser do all the magic that we saw just now ?</a:t>
            </a:r>
          </a:p>
          <a:p>
            <a:r>
              <a:rPr lang="en-US" sz="1200" kern="1200" dirty="0">
                <a:solidFill>
                  <a:schemeClr val="tx1"/>
                </a:solidFill>
                <a:effectLst/>
                <a:latin typeface="+mn-lt"/>
                <a:ea typeface="+mn-ea"/>
                <a:cs typeface="+mn-cs"/>
              </a:rPr>
              <a:t>Well, its basically through manipulation of the DOM tree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the Document Object Model (DOM) is a cross-platform and language-independent interface that treats a </a:t>
            </a:r>
            <a:r>
              <a:rPr lang="en-US" sz="1200" kern="1200">
                <a:solidFill>
                  <a:schemeClr val="tx1"/>
                </a:solidFill>
                <a:effectLst/>
                <a:latin typeface="+mn-lt"/>
                <a:ea typeface="+mn-ea"/>
                <a:cs typeface="+mn-cs"/>
              </a:rPr>
              <a:t>HTML document </a:t>
            </a:r>
            <a:r>
              <a:rPr lang="en-US" sz="1200" kern="1200" dirty="0">
                <a:solidFill>
                  <a:schemeClr val="tx1"/>
                </a:solidFill>
                <a:effectLst/>
                <a:latin typeface="+mn-lt"/>
                <a:ea typeface="+mn-ea"/>
                <a:cs typeface="+mn-cs"/>
              </a:rPr>
              <a:t>as a tree structure wherein each node of the tree is an object representing a part of the document. Browsers represent a HTML page internally in memory as a DOM tree, where each HTML tag becomes a node or object of the tree.</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11</a:t>
            </a:fld>
            <a:endParaRPr lang="en-US"/>
          </a:p>
        </p:txBody>
      </p:sp>
    </p:spTree>
    <p:extLst>
      <p:ext uri="{BB962C8B-B14F-4D97-AF65-F5344CB8AC3E}">
        <p14:creationId xmlns:p14="http://schemas.microsoft.com/office/powerpoint/2010/main" val="259244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when the browser loads a HTML file along with is corresponding CSS stylesheet, it represents it internally in memory as a DOM tree like this. Each node or object in the tree corresponds to a specific HTML element in the original HTML document. </a:t>
            </a:r>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12</a:t>
            </a:fld>
            <a:endParaRPr lang="en-US"/>
          </a:p>
        </p:txBody>
      </p:sp>
    </p:spTree>
    <p:extLst>
      <p:ext uri="{BB962C8B-B14F-4D97-AF65-F5344CB8AC3E}">
        <p14:creationId xmlns:p14="http://schemas.microsoft.com/office/powerpoint/2010/main" val="149292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DOM tree is subsequently exposed as an API to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which can then call methods or access properties on any of these objects in order to:</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13</a:t>
            </a:fld>
            <a:endParaRPr lang="en-US"/>
          </a:p>
        </p:txBody>
      </p:sp>
    </p:spTree>
    <p:extLst>
      <p:ext uri="{BB962C8B-B14F-4D97-AF65-F5344CB8AC3E}">
        <p14:creationId xmlns:p14="http://schemas.microsoft.com/office/powerpoint/2010/main" val="2483405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add, change, and remove any of the DOM objects and properties</a:t>
            </a:r>
          </a:p>
          <a:p>
            <a:r>
              <a:rPr lang="en-US" sz="1200" kern="1200" dirty="0">
                <a:solidFill>
                  <a:schemeClr val="tx1"/>
                </a:solidFill>
                <a:effectLst/>
                <a:latin typeface="+mn-lt"/>
                <a:ea typeface="+mn-ea"/>
                <a:cs typeface="+mn-cs"/>
              </a:rPr>
              <a:t>react to all the existing user events, such as mouse clicks and hover events, text typed and so on</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14</a:t>
            </a:fld>
            <a:endParaRPr lang="en-US"/>
          </a:p>
        </p:txBody>
      </p:sp>
    </p:spTree>
    <p:extLst>
      <p:ext uri="{BB962C8B-B14F-4D97-AF65-F5344CB8AC3E}">
        <p14:creationId xmlns:p14="http://schemas.microsoft.com/office/powerpoint/2010/main" val="292349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important point to note here is that once the browser has created an internal DOM to represent the HTML file when it is initially loaded, the view shown in the browser window is based on this in-memory DOM, and not the original HTML file. So any dynamic changes made to the DOM by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are immediately shown in the browser window as in the memory game that I demonstrated earlier, while the original HTML remains unchanged on local storage.</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{Action: show memory game video demo in upper right hand corner]</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15</a:t>
            </a:fld>
            <a:endParaRPr lang="en-US"/>
          </a:p>
        </p:txBody>
      </p:sp>
    </p:spTree>
    <p:extLst>
      <p:ext uri="{BB962C8B-B14F-4D97-AF65-F5344CB8AC3E}">
        <p14:creationId xmlns:p14="http://schemas.microsoft.com/office/powerpoint/2010/main" val="819875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the JavaScript engine is the Core software component in the browser that executes JavaScript code.</a:t>
            </a:r>
          </a:p>
          <a:p>
            <a:r>
              <a:rPr lang="en-US" dirty="0"/>
              <a:t>Early engines were pure interpreters; modern-day engines use just-in-time compilation for optimal performance. It runs in tandem with the rendering engine of the browser via the DOM.</a:t>
            </a:r>
          </a:p>
          <a:p>
            <a:endParaRPr lang="en-US" dirty="0"/>
          </a:p>
          <a:p>
            <a:r>
              <a:rPr lang="en-US" dirty="0"/>
              <a:t>Some common JavaScript engines include</a:t>
            </a:r>
          </a:p>
          <a:p>
            <a:r>
              <a:rPr lang="en-US" dirty="0"/>
              <a:t>V8 for Chrome, also used for Node.js. Chromium is the open source browser project headed by Google which is the basis for the Chrome browser.</a:t>
            </a:r>
          </a:p>
          <a:p>
            <a:r>
              <a:rPr lang="en-US" dirty="0" err="1"/>
              <a:t>Spidermonkey</a:t>
            </a:r>
            <a:r>
              <a:rPr lang="en-US" dirty="0"/>
              <a:t> for Firefox used by Mozilla</a:t>
            </a:r>
          </a:p>
          <a:p>
            <a:r>
              <a:rPr lang="en-US" dirty="0" err="1"/>
              <a:t>JavaScriptCore</a:t>
            </a:r>
            <a:r>
              <a:rPr lang="en-US" dirty="0"/>
              <a:t> for Safari used by Apple</a:t>
            </a:r>
          </a:p>
          <a:p>
            <a:r>
              <a:rPr lang="en-US" dirty="0"/>
              <a:t>Chakra for IE (but Edge uses Chromium now)</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16</a:t>
            </a:fld>
            <a:endParaRPr lang="en-US"/>
          </a:p>
        </p:txBody>
      </p:sp>
    </p:spTree>
    <p:extLst>
      <p:ext uri="{BB962C8B-B14F-4D97-AF65-F5344CB8AC3E}">
        <p14:creationId xmlns:p14="http://schemas.microsoft.com/office/powerpoint/2010/main" val="31161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multitude of ways to execute a JavaScript program.</a:t>
            </a:r>
          </a:p>
          <a:p>
            <a:endParaRPr lang="en-US" dirty="0"/>
          </a:p>
          <a:p>
            <a:r>
              <a:rPr lang="en-US" dirty="0"/>
              <a:t>We can directly reference a separate JavaScript program from a HTML document using the script tag, or directly embed the JavaScript code between a pair of script tags. Then opening the HTML document in a browser will automatically load and execute the referenced JavaScript code.</a:t>
            </a:r>
          </a:p>
          <a:p>
            <a:endParaRPr lang="en-US" dirty="0"/>
          </a:p>
          <a:p>
            <a:r>
              <a:rPr lang="en-US" dirty="0"/>
              <a:t>We can install Node.js on our system and run the JavaScript program directly using Node.</a:t>
            </a:r>
          </a:p>
          <a:p>
            <a:endParaRPr lang="en-US" dirty="0"/>
          </a:p>
          <a:p>
            <a:r>
              <a:rPr lang="en-US" dirty="0"/>
              <a:t>We can type JavaScript statements directly in the console tab of Chrome </a:t>
            </a:r>
            <a:r>
              <a:rPr lang="en-US" dirty="0" err="1"/>
              <a:t>DevTools</a:t>
            </a:r>
            <a:r>
              <a:rPr lang="en-US" dirty="0"/>
              <a:t>, or any other </a:t>
            </a:r>
            <a:r>
              <a:rPr lang="en-US" dirty="0" err="1"/>
              <a:t>DevTools</a:t>
            </a:r>
            <a:r>
              <a:rPr lang="en-US" dirty="0"/>
              <a:t> equivalent of other major browsers such as Edge or Firefox. This console tab is essentially a REPL or Read Evaluate Print Loop shell that is conceptually similar to the REPL shell in Python or later versions of Java.</a:t>
            </a:r>
          </a:p>
          <a:p>
            <a:endParaRPr lang="en-US" dirty="0"/>
          </a:p>
          <a:p>
            <a:r>
              <a:rPr lang="en-US" dirty="0"/>
              <a:t>We can use online JavaScript playground, where we can type </a:t>
            </a:r>
            <a:r>
              <a:rPr lang="en-US" dirty="0" err="1"/>
              <a:t>JavaSCript</a:t>
            </a:r>
            <a:r>
              <a:rPr lang="en-US" dirty="0"/>
              <a:t> code directly into a browser app where it will be executed.</a:t>
            </a:r>
          </a:p>
          <a:p>
            <a:endParaRPr lang="en-US" dirty="0"/>
          </a:p>
          <a:p>
            <a:r>
              <a:rPr lang="en-US" dirty="0"/>
              <a:t>If we are working using a </a:t>
            </a:r>
            <a:r>
              <a:rPr lang="en-US" dirty="0" err="1"/>
              <a:t>JavaSCript</a:t>
            </a:r>
            <a:r>
              <a:rPr lang="en-US" dirty="0"/>
              <a:t> framework such as React, Angular, Vue, Express.js or Next.js, then the framework itself will already provide its own customized tools to compile and run the JavaScript application.</a:t>
            </a:r>
          </a:p>
          <a:p>
            <a:endParaRPr lang="en-US" dirty="0"/>
          </a:p>
          <a:p>
            <a:endParaRPr lang="en-US" dirty="0"/>
          </a:p>
          <a:p>
            <a:endParaRPr lang="en-US" dirty="0"/>
          </a:p>
          <a:p>
            <a:endParaRPr lang="en-US" dirty="0"/>
          </a:p>
          <a:p>
            <a:endParaRPr lang="en-US" dirty="0"/>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17</a:t>
            </a:fld>
            <a:endParaRPr lang="en-US"/>
          </a:p>
        </p:txBody>
      </p:sp>
    </p:spTree>
    <p:extLst>
      <p:ext uri="{BB962C8B-B14F-4D97-AF65-F5344CB8AC3E}">
        <p14:creationId xmlns:p14="http://schemas.microsoft.com/office/powerpoint/2010/main" val="2057813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Frameworks are an additional custom extension to the core JavaScript language which provides a foundation for creating specific types of applications, particularly web applications. This eliminates the need to code the application from scratch because a lot of standard functionality is already pre-built into the foundation template. It also provides many in-built useful functionalities to minimize development time resulting in cleaner and more easily maintained code. A significant portion of JavaScript code development today is done using frameworks.</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21</a:t>
            </a:fld>
            <a:endParaRPr lang="en-US"/>
          </a:p>
        </p:txBody>
      </p:sp>
    </p:spTree>
    <p:extLst>
      <p:ext uri="{BB962C8B-B14F-4D97-AF65-F5344CB8AC3E}">
        <p14:creationId xmlns:p14="http://schemas.microsoft.com/office/powerpoint/2010/main" val="198150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many architectural styles possible for a web-application, but the most commonly used one is the 3-tier model.  </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22</a:t>
            </a:fld>
            <a:endParaRPr lang="en-US"/>
          </a:p>
        </p:txBody>
      </p:sp>
    </p:spTree>
    <p:extLst>
      <p:ext uri="{BB962C8B-B14F-4D97-AF65-F5344CB8AC3E}">
        <p14:creationId xmlns:p14="http://schemas.microsoft.com/office/powerpoint/2010/main" val="101329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3 core components of modern front end web development is HTML, CSS and JavaScript. HTML provides structure and content of the web page, while CSS adds on styling and layout so that the content is presented in a visually attractive manner. Finally, JavaScript allows the web page content to change dynamically in response to user interaction with it. For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actions such as. the user moving the mouse over certain web content or clicking on specific elements on the page will cause certain elements to change in size, move, appear or disappear. Typically, you use JavaScript with HTML and CSS to enhance a web page’s functionality, such as validating forms, creating interactive maps, and displaying animated charts.</a:t>
            </a:r>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2</a:t>
            </a:fld>
            <a:endParaRPr lang="en-US"/>
          </a:p>
        </p:txBody>
      </p:sp>
    </p:spTree>
    <p:extLst>
      <p:ext uri="{BB962C8B-B14F-4D97-AF65-F5344CB8AC3E}">
        <p14:creationId xmlns:p14="http://schemas.microsoft.com/office/powerpoint/2010/main" val="4035301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 end frameworks are for building JavaScript programs that run in the browser itself. Technically we would call this client side scripting, as we will see later. The two most popular ones are Angular and React.</a:t>
            </a:r>
          </a:p>
          <a:p>
            <a:endParaRPr lang="en-US" dirty="0"/>
          </a:p>
          <a:p>
            <a:r>
              <a:rPr lang="en-US" dirty="0"/>
              <a:t>Angular was developed by Google and is popular for implementing a SPA and also Progressive Web Apps (PWA) and desktop apps. It is based on TypeScript, which is an extension on ES6. It provides fast code generation and use of templating approach</a:t>
            </a:r>
          </a:p>
          <a:p>
            <a:r>
              <a:rPr lang="en-US" dirty="0"/>
              <a:t>React was developed by Facebook uses the concept of a virtual DOM to render changes. It also uses a special form of markup that is different from HTML that is known as JSX.</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24</a:t>
            </a:fld>
            <a:endParaRPr lang="en-US"/>
          </a:p>
        </p:txBody>
      </p:sp>
    </p:spTree>
    <p:extLst>
      <p:ext uri="{BB962C8B-B14F-4D97-AF65-F5344CB8AC3E}">
        <p14:creationId xmlns:p14="http://schemas.microsoft.com/office/powerpoint/2010/main" val="230767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25</a:t>
            </a:fld>
            <a:endParaRPr lang="en-US"/>
          </a:p>
        </p:txBody>
      </p:sp>
    </p:spTree>
    <p:extLst>
      <p:ext uri="{BB962C8B-B14F-4D97-AF65-F5344CB8AC3E}">
        <p14:creationId xmlns:p14="http://schemas.microsoft.com/office/powerpoint/2010/main" val="496227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Back-end frameworks are used for building web applications that run server side. Node.js is the most well known among these: it is cross platform and based on an event drive architecture to perform asynchronous I/O. It builds on the V8 engine of Chrome</a:t>
            </a:r>
          </a:p>
          <a:p>
            <a:endParaRPr lang="en-US" dirty="0"/>
          </a:p>
          <a:p>
            <a:r>
              <a:rPr lang="en-US" dirty="0"/>
              <a:t>Express.js is a popular choice to be coupled with Angular as the front-end framework and is the default server framework for Node.js. </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26</a:t>
            </a:fld>
            <a:endParaRPr lang="en-US"/>
          </a:p>
        </p:txBody>
      </p:sp>
    </p:spTree>
    <p:extLst>
      <p:ext uri="{BB962C8B-B14F-4D97-AF65-F5344CB8AC3E}">
        <p14:creationId xmlns:p14="http://schemas.microsoft.com/office/powerpoint/2010/main" val="2369827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 that the top 5 web frameworks in use by developers globally are all JavaScript based frameworks, with all of them with the exception of Express being front end frameworks.</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27</a:t>
            </a:fld>
            <a:endParaRPr lang="en-US"/>
          </a:p>
        </p:txBody>
      </p:sp>
    </p:spTree>
    <p:extLst>
      <p:ext uri="{BB962C8B-B14F-4D97-AF65-F5344CB8AC3E}">
        <p14:creationId xmlns:p14="http://schemas.microsoft.com/office/powerpoint/2010/main" val="249718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is an example of a web page constructed with only HTML. As you can see there is some basic structure: (bulleted lists) and headings as well as the actual content. However, everything appears pretty uniform across the page and is laid out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3</a:t>
            </a:fld>
            <a:endParaRPr lang="en-US"/>
          </a:p>
        </p:txBody>
      </p:sp>
    </p:spTree>
    <p:extLst>
      <p:ext uri="{BB962C8B-B14F-4D97-AF65-F5344CB8AC3E}">
        <p14:creationId xmlns:p14="http://schemas.microsoft.com/office/powerpoint/2010/main" val="335771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 link in a CSS stylesheet to the HTML, with selectors to target the various HTML elements and style them appropriately, for e.g. changing font size, color and type, setting location and spacing between elements, special effects  such as shadows and so on.</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4</a:t>
            </a:fld>
            <a:endParaRPr lang="en-US"/>
          </a:p>
        </p:txBody>
      </p:sp>
    </p:spTree>
    <p:extLst>
      <p:ext uri="{BB962C8B-B14F-4D97-AF65-F5344CB8AC3E}">
        <p14:creationId xmlns:p14="http://schemas.microsoft.com/office/powerpoint/2010/main" val="385168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most common tasks that JavaScript is typically used for include</a:t>
            </a:r>
          </a:p>
          <a:p>
            <a:r>
              <a:rPr lang="en-US" dirty="0"/>
              <a:t>modifying the content of a web page by adding or removing elements.</a:t>
            </a:r>
          </a:p>
          <a:p>
            <a:r>
              <a:rPr lang="en-US" dirty="0"/>
              <a:t>Change the style and position of the elements on a web page.</a:t>
            </a:r>
          </a:p>
          <a:p>
            <a:r>
              <a:rPr lang="en-US" dirty="0"/>
              <a:t>Monitor events like mouse click, hover, etc. and react to them</a:t>
            </a:r>
          </a:p>
          <a:p>
            <a:r>
              <a:rPr lang="en-US" dirty="0"/>
              <a:t>Perform and control transitions and animations.</a:t>
            </a:r>
          </a:p>
          <a:p>
            <a:r>
              <a:rPr lang="en-US" dirty="0"/>
              <a:t>Create alert pop-ups to display info or warning messages to the user.</a:t>
            </a:r>
          </a:p>
          <a:p>
            <a:r>
              <a:rPr lang="en-US" dirty="0"/>
              <a:t>Perform general processing operations based on user inputs and display the results.</a:t>
            </a:r>
          </a:p>
          <a:p>
            <a:r>
              <a:rPr lang="en-US" dirty="0"/>
              <a:t>Validate user entry in a form before submitting it to a server</a:t>
            </a:r>
          </a:p>
          <a:p>
            <a:endParaRPr lang="en-US" dirty="0"/>
          </a:p>
          <a:p>
            <a:r>
              <a:rPr lang="en-US" dirty="0"/>
              <a:t>Note that this is not an exhaustive list as JavaScript can be used for anything purpose that requires dynamic interactivity on the web page, for e.g. browser-based games such as massively multiplayer online role-playing game or MMORPGs.</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5</a:t>
            </a:fld>
            <a:endParaRPr lang="en-US"/>
          </a:p>
        </p:txBody>
      </p:sp>
    </p:spTree>
    <p:extLst>
      <p:ext uri="{BB962C8B-B14F-4D97-AF65-F5344CB8AC3E}">
        <p14:creationId xmlns:p14="http://schemas.microsoft.com/office/powerpoint/2010/main" val="212773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(JS) is a lightweight programming language that can either be interpreted or compiled before executed inside a browser. Early versions of JS were interpreted but the latest versions of the JavaScript engine in modern browsers such as Chrome, Edge, Firefox and Safari all use just-in-time or JIT compilation.  This essentially combines the benefits of both normal compilation and </a:t>
            </a:r>
            <a:r>
              <a:rPr lang="en-US" dirty="0" err="1"/>
              <a:t>interpreation</a:t>
            </a:r>
            <a:r>
              <a:rPr lang="en-US" dirty="0"/>
              <a:t>. In compilation, the entire source code was translated into native binary code prior to execution. In </a:t>
            </a:r>
            <a:r>
              <a:rPr lang="en-US" dirty="0" err="1"/>
              <a:t>interpretation,each</a:t>
            </a:r>
            <a:r>
              <a:rPr lang="en-US" dirty="0"/>
              <a:t> program statement was read and executed one at a time. JIT compilation improves performance of interpreted programs by dynamically deciding which portions of the source code to compile into native binary code during execution. Doing compilation at run time allows better optimization of the generated native binary code.</a:t>
            </a:r>
          </a:p>
          <a:p>
            <a:endParaRPr lang="en-US" dirty="0"/>
          </a:p>
          <a:p>
            <a:r>
              <a:rPr lang="en-US" dirty="0"/>
              <a:t>JavaScript is most well known as the primary (and in fact the only) scripting language for web pages at this point in time. All modern browsers have a JavaScript engine that performs JIT compilation and execution of JavaScript code. However, JavaScript has found adoption in a multitude of  environment and is also widely used in server-side run time environments. For </a:t>
            </a:r>
            <a:r>
              <a:rPr lang="en-US" dirty="0" err="1"/>
              <a:t>e.g</a:t>
            </a:r>
            <a:r>
              <a:rPr lang="en-US" dirty="0"/>
              <a:t> Node.js (e.g. Node.js) is an open-source and cross-platform JavaScript runtime environment that is used in the development of popular backend web frameworks such as  Express.js and Next.js</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6</a:t>
            </a:fld>
            <a:endParaRPr lang="en-US"/>
          </a:p>
        </p:txBody>
      </p:sp>
    </p:spTree>
    <p:extLst>
      <p:ext uri="{BB962C8B-B14F-4D97-AF65-F5344CB8AC3E}">
        <p14:creationId xmlns:p14="http://schemas.microsoft.com/office/powerpoint/2010/main" val="14719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currently ranks as the most widely used language on the latest </a:t>
            </a:r>
            <a:r>
              <a:rPr lang="en-US" dirty="0" err="1"/>
              <a:t>StackOverflow</a:t>
            </a:r>
            <a:r>
              <a:rPr lang="en-US" dirty="0"/>
              <a:t> developer survey, making it almost a </a:t>
            </a:r>
            <a:r>
              <a:rPr lang="en-US" dirty="0" err="1"/>
              <a:t>prereqquisite</a:t>
            </a:r>
            <a:r>
              <a:rPr lang="en-US" dirty="0"/>
              <a:t> skill for any software developer to have on their job resume. Notice as well that HTML/CSS ranks second.</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7</a:t>
            </a:fld>
            <a:endParaRPr lang="en-US"/>
          </a:p>
        </p:txBody>
      </p:sp>
    </p:spTree>
    <p:extLst>
      <p:ext uri="{BB962C8B-B14F-4D97-AF65-F5344CB8AC3E}">
        <p14:creationId xmlns:p14="http://schemas.microsoft.com/office/powerpoint/2010/main" val="53867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key features of JavaScript include</a:t>
            </a:r>
          </a:p>
          <a:p>
            <a:endParaRPr lang="en-US" dirty="0"/>
          </a:p>
          <a:p>
            <a:r>
              <a:rPr lang="en-US" dirty="0"/>
              <a:t>Dynamic typing - You can assign values of different types to the same variable, for e.g. strings, numbers and even </a:t>
            </a:r>
            <a:r>
              <a:rPr lang="en-US" dirty="0" err="1"/>
              <a:t>boolean</a:t>
            </a:r>
            <a:r>
              <a:rPr lang="en-US" dirty="0"/>
              <a:t> values. This gives it additional flexibility in many situations compared to languages that use static typing such Java, C# or C++ although it also makes it easier to inadvertently introduce bugs into the application</a:t>
            </a:r>
          </a:p>
          <a:p>
            <a:r>
              <a:rPr lang="en-US" dirty="0"/>
              <a:t>Single threaded - means that JavaScript program cannot handle multiple concurrent streams of execution, so it will need to incorporate specific features to handle non-blocking asynchronous I/O operation as we will see later in the lab session.</a:t>
            </a:r>
          </a:p>
          <a:p>
            <a:r>
              <a:rPr lang="en-US" dirty="0"/>
              <a:t>Uses Prototypal inheritance - On the surface, this is conceptually similar to inheritance used in pure OOP such as Java, C# and C++, but it is very different in implementation and usage, as we shall see in the labs later on</a:t>
            </a:r>
          </a:p>
          <a:p>
            <a:r>
              <a:rPr lang="en-US" dirty="0"/>
              <a:t>supports functional programming style - A functional programming style involve using functions as first class citizens.  This means that you can store functions in variables, pass them to other functions as arguments, and return them from other functions as values. This leads to some pretty interesting ways of writing code, as we shall see in the labs later on.</a:t>
            </a:r>
          </a:p>
          <a:p>
            <a:endParaRPr lang="en-US" dirty="0"/>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8</a:t>
            </a:fld>
            <a:endParaRPr lang="en-US"/>
          </a:p>
        </p:txBody>
      </p:sp>
    </p:spTree>
    <p:extLst>
      <p:ext uri="{BB962C8B-B14F-4D97-AF65-F5344CB8AC3E}">
        <p14:creationId xmlns:p14="http://schemas.microsoft.com/office/powerpoint/2010/main" val="44400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1995, JavaScript was created by a Netscape developer named Brendan </a:t>
            </a:r>
            <a:r>
              <a:rPr lang="en-US" dirty="0" err="1"/>
              <a:t>Eich</a:t>
            </a:r>
            <a:r>
              <a:rPr lang="en-US" dirty="0"/>
              <a:t>. It underwent several name changes: from the initial name of Mocha to </a:t>
            </a:r>
            <a:r>
              <a:rPr lang="en-US" dirty="0" err="1"/>
              <a:t>LiveScript</a:t>
            </a:r>
            <a:r>
              <a:rPr lang="en-US" dirty="0"/>
              <a:t> and then finally to JavaScript. The final name change was due to Netscape wanting to leverage on Java's fame at that point of time, although it is </a:t>
            </a:r>
            <a:r>
              <a:rPr lang="en-US" dirty="0" err="1"/>
              <a:t>importat</a:t>
            </a:r>
            <a:r>
              <a:rPr lang="en-US" dirty="0"/>
              <a:t> to stress that JavaScript is a very different language from Java as you will soon see in the upcoming labs.</a:t>
            </a:r>
          </a:p>
          <a:p>
            <a:endParaRPr lang="en-US" dirty="0"/>
          </a:p>
          <a:p>
            <a:r>
              <a:rPr lang="en-US" dirty="0"/>
              <a:t>In 1997, JavaScript 1.1 was submitted to the European Computer Manufacturers Association (ECMA) as a proposal. A technical committee  was assigned to standardize the language to make it a general-purpose, cross-platform, and vendor-neutral scripting language. The standard for this was known as ECMA-262, and JavaScript is officially known as ECMAScript (often pronounced </a:t>
            </a:r>
            <a:r>
              <a:rPr lang="en-US" dirty="0" err="1"/>
              <a:t>Ek</a:t>
            </a:r>
            <a:r>
              <a:rPr lang="en-US" dirty="0"/>
              <a:t>-ma-script).</a:t>
            </a:r>
          </a:p>
          <a:p>
            <a:endParaRPr lang="en-US" dirty="0"/>
          </a:p>
          <a:p>
            <a:r>
              <a:rPr lang="en-US" dirty="0"/>
              <a:t>The first significant revision of the language was ES5 which was in 2009, and the second and what is considered the latest major update to the language is ES6 or ECMA2015. Although there have been yearly updates since then up to 2021, ES6 is considered by many developers as “Modern JavaScript” because of all the major additions that incorporated many new features that are widely used in all JavaScript programs created today. They allow the developer to write more concise and precise code, as we will see later in the upcoming labs. </a:t>
            </a:r>
          </a:p>
          <a:p>
            <a:endParaRPr lang="en-US" dirty="0"/>
          </a:p>
          <a:p>
            <a:r>
              <a:rPr lang="en-US" dirty="0"/>
              <a:t>ES6 is fully supported by the latest version of all major browsers (Chrome, Edge, Firefox and so on). The later versions have varying degrees of support for the newly introduced features, so to ensure that your JavaScript program can run on any browser, it is best to confine the feature set that you use to ES6 or ECMA2015</a:t>
            </a:r>
          </a:p>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9</a:t>
            </a:fld>
            <a:endParaRPr lang="en-US"/>
          </a:p>
        </p:txBody>
      </p:sp>
    </p:spTree>
    <p:extLst>
      <p:ext uri="{BB962C8B-B14F-4D97-AF65-F5344CB8AC3E}">
        <p14:creationId xmlns:p14="http://schemas.microsoft.com/office/powerpoint/2010/main" val="4219956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2957-E719-4AE5-AACE-1C1FFE9C995D}"/>
              </a:ext>
            </a:extLst>
          </p:cNvPr>
          <p:cNvSpPr>
            <a:spLocks noGrp="1"/>
          </p:cNvSpPr>
          <p:nvPr>
            <p:ph type="ctrTitle"/>
          </p:nvPr>
        </p:nvSpPr>
        <p:spPr>
          <a:xfrm>
            <a:off x="1171575" y="1712913"/>
            <a:ext cx="9144000" cy="2387600"/>
          </a:xfrm>
          <a:scene3d>
            <a:camera prst="orthographicFront"/>
            <a:lightRig rig="threePt" dir="t"/>
          </a:scene3d>
          <a:sp3d>
            <a:bevelT/>
          </a:sp3d>
        </p:spPr>
        <p:txBody>
          <a:bodyPr anchor="b">
            <a:normAutofit/>
          </a:bodyPr>
          <a:lstStyle>
            <a:lvl1pPr algn="ctr">
              <a:defRPr sz="6600">
                <a:solidFill>
                  <a:schemeClr val="tx1"/>
                </a:solidFill>
                <a:latin typeface="Georgia" panose="02040502050405020303"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A7FA3E99-F189-4923-9FB6-FE14319CAEBD}"/>
              </a:ext>
            </a:extLst>
          </p:cNvPr>
          <p:cNvSpPr>
            <a:spLocks noGrp="1"/>
          </p:cNvSpPr>
          <p:nvPr>
            <p:ph type="subTitle" idx="1"/>
          </p:nvPr>
        </p:nvSpPr>
        <p:spPr>
          <a:xfrm>
            <a:off x="1524000" y="4695826"/>
            <a:ext cx="9144000" cy="1655762"/>
          </a:xfrm>
        </p:spPr>
        <p:txBody>
          <a:bodyPr>
            <a:normAutofit/>
          </a:bodyPr>
          <a:lstStyle>
            <a:lvl1pPr marL="0" indent="0" algn="ctr">
              <a:buNone/>
              <a:defRPr sz="4800" b="1">
                <a:solidFill>
                  <a:srgbClr val="000099"/>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a:extLst>
              <a:ext uri="{FF2B5EF4-FFF2-40B4-BE49-F238E27FC236}">
                <a16:creationId xmlns:a16="http://schemas.microsoft.com/office/drawing/2014/main" id="{0BEA22DC-B225-4E1B-957F-2FC92FDE8B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741" y="6472239"/>
            <a:ext cx="2088643" cy="316238"/>
          </a:xfrm>
          <a:prstGeom prst="rect">
            <a:avLst/>
          </a:prstGeom>
        </p:spPr>
      </p:pic>
      <p:pic>
        <p:nvPicPr>
          <p:cNvPr id="6" name="Picture 5" descr="Logo&#10;&#10;Description automatically generated">
            <a:extLst>
              <a:ext uri="{FF2B5EF4-FFF2-40B4-BE49-F238E27FC236}">
                <a16:creationId xmlns:a16="http://schemas.microsoft.com/office/drawing/2014/main" id="{977A9DD3-CC72-45C0-B933-249062D6FE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11862" y="36513"/>
            <a:ext cx="1676400" cy="1676400"/>
          </a:xfrm>
          <a:prstGeom prst="rect">
            <a:avLst/>
          </a:prstGeom>
        </p:spPr>
      </p:pic>
    </p:spTree>
    <p:extLst>
      <p:ext uri="{BB962C8B-B14F-4D97-AF65-F5344CB8AC3E}">
        <p14:creationId xmlns:p14="http://schemas.microsoft.com/office/powerpoint/2010/main" val="10649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66F4-4487-4FB9-B67B-7FF66C361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3C0ED-4311-4635-8DD7-1978EE600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79977-C818-4E33-8EC4-4B569DFFF3B7}"/>
              </a:ext>
            </a:extLst>
          </p:cNvPr>
          <p:cNvSpPr>
            <a:spLocks noGrp="1"/>
          </p:cNvSpPr>
          <p:nvPr>
            <p:ph type="dt" sz="half" idx="10"/>
          </p:nvPr>
        </p:nvSpPr>
        <p:spPr/>
        <p:txBody>
          <a:bodyPr/>
          <a:lstStyle/>
          <a:p>
            <a:fld id="{8546575E-568F-43AC-B90E-124DEB9485D9}" type="datetime1">
              <a:rPr lang="en-US" smtClean="0"/>
              <a:t>5/8/2024</a:t>
            </a:fld>
            <a:endParaRPr lang="en-US"/>
          </a:p>
        </p:txBody>
      </p:sp>
      <p:sp>
        <p:nvSpPr>
          <p:cNvPr id="5" name="Footer Placeholder 4">
            <a:extLst>
              <a:ext uri="{FF2B5EF4-FFF2-40B4-BE49-F238E27FC236}">
                <a16:creationId xmlns:a16="http://schemas.microsoft.com/office/drawing/2014/main" id="{F9FAA8D8-CC77-4435-8D85-801B920C4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39AFF-AD93-44DA-AE20-DC4A74087CDB}"/>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676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DC47-F382-491A-88C7-62B110AE6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D1588-8B5B-43E3-A897-0E02D52D7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C81EF-1DBE-4FA9-BC10-C99E589CDA41}"/>
              </a:ext>
            </a:extLst>
          </p:cNvPr>
          <p:cNvSpPr>
            <a:spLocks noGrp="1"/>
          </p:cNvSpPr>
          <p:nvPr>
            <p:ph type="dt" sz="half" idx="10"/>
          </p:nvPr>
        </p:nvSpPr>
        <p:spPr/>
        <p:txBody>
          <a:bodyPr/>
          <a:lstStyle/>
          <a:p>
            <a:fld id="{C3357083-4168-4D1F-9A76-361D4E1744C2}" type="datetime1">
              <a:rPr lang="en-US" smtClean="0"/>
              <a:t>5/8/2024</a:t>
            </a:fld>
            <a:endParaRPr lang="en-US"/>
          </a:p>
        </p:txBody>
      </p:sp>
      <p:sp>
        <p:nvSpPr>
          <p:cNvPr id="5" name="Footer Placeholder 4">
            <a:extLst>
              <a:ext uri="{FF2B5EF4-FFF2-40B4-BE49-F238E27FC236}">
                <a16:creationId xmlns:a16="http://schemas.microsoft.com/office/drawing/2014/main" id="{E16C93AD-90FB-4C81-A50F-7353E87B8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3658-350A-4C4E-A36D-9809B16A8F51}"/>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8106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B4AF-540B-43D3-B05D-652EF7CCBFED}"/>
              </a:ext>
            </a:extLst>
          </p:cNvPr>
          <p:cNvSpPr>
            <a:spLocks noGrp="1"/>
          </p:cNvSpPr>
          <p:nvPr>
            <p:ph type="title"/>
          </p:nvPr>
        </p:nvSpPr>
        <p:spPr/>
        <p:txBody>
          <a:bodyPr>
            <a:normAutofit/>
          </a:bodyPr>
          <a:lstStyle>
            <a:lvl1pPr>
              <a:defRPr sz="6000">
                <a:solidFill>
                  <a:schemeClr val="tx1">
                    <a:lumMod val="75000"/>
                    <a:lumOff val="25000"/>
                  </a:schemeClr>
                </a:solidFill>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4D2F38E-8421-4E59-A5D7-E5FAA4167FAC}"/>
              </a:ext>
            </a:extLst>
          </p:cNvPr>
          <p:cNvSpPr>
            <a:spLocks noGrp="1"/>
          </p:cNvSpPr>
          <p:nvPr>
            <p:ph idx="1" hasCustomPrompt="1"/>
          </p:nvPr>
        </p:nvSpPr>
        <p:spPr/>
        <p:txBody>
          <a:bodyPr/>
          <a:lstStyle>
            <a:lvl1pPr marL="228600" indent="-228600">
              <a:buFont typeface="Wingdings" panose="05000000000000000000" pitchFamily="2" charset="2"/>
              <a:buChar char="v"/>
              <a:defRPr sz="4400">
                <a:solidFill>
                  <a:schemeClr val="accent1">
                    <a:lumMod val="50000"/>
                  </a:schemeClr>
                </a:solidFill>
                <a:latin typeface="Segoe UI" panose="020B0502040204020203" pitchFamily="34" charset="0"/>
                <a:cs typeface="Segoe UI" panose="020B0502040204020203" pitchFamily="34" charset="0"/>
              </a:defRPr>
            </a:lvl1pPr>
            <a:lvl2pPr>
              <a:defRPr sz="3600">
                <a:solidFill>
                  <a:srgbClr val="336600"/>
                </a:solidFill>
              </a:defRPr>
            </a:lvl2pPr>
            <a:lvl3pPr>
              <a:defRPr sz="3200">
                <a:solidFill>
                  <a:srgbClr val="008000"/>
                </a:solidFill>
              </a:defRPr>
            </a:lvl3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0F652D3-B06D-4E4A-BCDF-4BA471B97C43}"/>
              </a:ext>
            </a:extLst>
          </p:cNvPr>
          <p:cNvSpPr>
            <a:spLocks noGrp="1"/>
          </p:cNvSpPr>
          <p:nvPr>
            <p:ph type="sldNum" sz="quarter" idx="12"/>
          </p:nvPr>
        </p:nvSpPr>
        <p:spPr>
          <a:xfrm>
            <a:off x="3895725" y="6369048"/>
            <a:ext cx="2743200" cy="365125"/>
          </a:xfrm>
        </p:spPr>
        <p:txBody>
          <a:bodyPr/>
          <a:lstStyle/>
          <a:p>
            <a:fld id="{1D8ACFD3-EB1D-4FB7-8892-41DABF4B6051}" type="slidenum">
              <a:rPr lang="en-US" smtClean="0"/>
              <a:t>‹#›</a:t>
            </a:fld>
            <a:endParaRPr lang="en-US" dirty="0"/>
          </a:p>
        </p:txBody>
      </p:sp>
      <p:pic>
        <p:nvPicPr>
          <p:cNvPr id="7" name="Picture 6">
            <a:extLst>
              <a:ext uri="{FF2B5EF4-FFF2-40B4-BE49-F238E27FC236}">
                <a16:creationId xmlns:a16="http://schemas.microsoft.com/office/drawing/2014/main" id="{A2DBDB9E-C7C1-4C68-A798-A3DCE2F3BB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55679" y="6449683"/>
            <a:ext cx="2088643" cy="316238"/>
          </a:xfrm>
          <a:prstGeom prst="rect">
            <a:avLst/>
          </a:prstGeom>
        </p:spPr>
      </p:pic>
    </p:spTree>
    <p:extLst>
      <p:ext uri="{BB962C8B-B14F-4D97-AF65-F5344CB8AC3E}">
        <p14:creationId xmlns:p14="http://schemas.microsoft.com/office/powerpoint/2010/main" val="200446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9AD1-FCE8-44E9-B00F-A946EBA4B7BB}"/>
              </a:ext>
            </a:extLst>
          </p:cNvPr>
          <p:cNvSpPr>
            <a:spLocks noGrp="1"/>
          </p:cNvSpPr>
          <p:nvPr>
            <p:ph type="title"/>
          </p:nvPr>
        </p:nvSpPr>
        <p:spPr>
          <a:xfrm>
            <a:off x="831850" y="1709738"/>
            <a:ext cx="10515600" cy="2852737"/>
          </a:xfrm>
        </p:spPr>
        <p:txBody>
          <a:bodyPr anchor="b">
            <a:normAutofit/>
          </a:bodyPr>
          <a:lstStyle>
            <a:lvl1pPr algn="ctr">
              <a:defRPr sz="6600">
                <a:solidFill>
                  <a:schemeClr val="tx1">
                    <a:lumMod val="65000"/>
                    <a:lumOff val="35000"/>
                  </a:schemeClr>
                </a:solidFill>
                <a:latin typeface="Gill Sans MT" panose="020B0502020104020203"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ED8A984-2692-4A7E-B234-C9C236B1396D}"/>
              </a:ext>
            </a:extLst>
          </p:cNvPr>
          <p:cNvSpPr>
            <a:spLocks noGrp="1"/>
          </p:cNvSpPr>
          <p:nvPr>
            <p:ph type="body" idx="1"/>
          </p:nvPr>
        </p:nvSpPr>
        <p:spPr>
          <a:xfrm>
            <a:off x="831850" y="4589463"/>
            <a:ext cx="10515600" cy="1500187"/>
          </a:xfrm>
        </p:spPr>
        <p:txBody>
          <a:bodyPr>
            <a:normAutofit/>
          </a:bodyPr>
          <a:lstStyle>
            <a:lvl1pPr marL="0" indent="0" algn="ctr">
              <a:buNone/>
              <a:defRPr sz="5400" b="1">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50703B48-55F8-4208-AA20-E810D95BF262}"/>
              </a:ext>
            </a:extLst>
          </p:cNvPr>
          <p:cNvSpPr>
            <a:spLocks noGrp="1"/>
          </p:cNvSpPr>
          <p:nvPr>
            <p:ph type="sldNum" sz="quarter" idx="12"/>
          </p:nvPr>
        </p:nvSpPr>
        <p:spPr>
          <a:xfrm>
            <a:off x="3743325" y="6356349"/>
            <a:ext cx="2743200" cy="365125"/>
          </a:xfrm>
        </p:spPr>
        <p:txBody>
          <a:bodyPr/>
          <a:lstStyle/>
          <a:p>
            <a:fld id="{1D8ACFD3-EB1D-4FB7-8892-41DABF4B6051}" type="slidenum">
              <a:rPr lang="en-US" smtClean="0"/>
              <a:t>‹#›</a:t>
            </a:fld>
            <a:endParaRPr lang="en-US"/>
          </a:p>
        </p:txBody>
      </p:sp>
      <p:pic>
        <p:nvPicPr>
          <p:cNvPr id="7" name="Picture 6">
            <a:extLst>
              <a:ext uri="{FF2B5EF4-FFF2-40B4-BE49-F238E27FC236}">
                <a16:creationId xmlns:a16="http://schemas.microsoft.com/office/drawing/2014/main" id="{B6DB5233-9316-40BB-97E1-38B1397533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pic>
        <p:nvPicPr>
          <p:cNvPr id="8" name="Picture 7" descr="Logo&#10;&#10;Description automatically generated">
            <a:extLst>
              <a:ext uri="{FF2B5EF4-FFF2-40B4-BE49-F238E27FC236}">
                <a16:creationId xmlns:a16="http://schemas.microsoft.com/office/drawing/2014/main" id="{0EC471FB-F467-47F2-A806-F0824635EA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11862" y="36513"/>
            <a:ext cx="1676400" cy="1676400"/>
          </a:xfrm>
          <a:prstGeom prst="rect">
            <a:avLst/>
          </a:prstGeom>
        </p:spPr>
      </p:pic>
    </p:spTree>
    <p:extLst>
      <p:ext uri="{BB962C8B-B14F-4D97-AF65-F5344CB8AC3E}">
        <p14:creationId xmlns:p14="http://schemas.microsoft.com/office/powerpoint/2010/main" val="2113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356A-98A6-487E-A17C-306136C1A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B1B06-862F-4EC9-B875-085A16528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AEDF-ED42-41B2-A23F-F80CA57DA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2B0D609-CE2A-4D7D-990F-C64DDD6BA0F8}"/>
              </a:ext>
            </a:extLst>
          </p:cNvPr>
          <p:cNvSpPr>
            <a:spLocks noGrp="1"/>
          </p:cNvSpPr>
          <p:nvPr>
            <p:ph type="sldNum" sz="quarter" idx="12"/>
          </p:nvPr>
        </p:nvSpPr>
        <p:spPr>
          <a:xfrm>
            <a:off x="4454980" y="6356350"/>
            <a:ext cx="2743200" cy="365125"/>
          </a:xfrm>
        </p:spPr>
        <p:txBody>
          <a:bodyPr/>
          <a:lstStyle/>
          <a:p>
            <a:fld id="{1D8ACFD3-EB1D-4FB7-8892-41DABF4B6051}" type="slidenum">
              <a:rPr lang="en-US" smtClean="0"/>
              <a:t>‹#›</a:t>
            </a:fld>
            <a:endParaRPr lang="en-US"/>
          </a:p>
        </p:txBody>
      </p:sp>
      <p:pic>
        <p:nvPicPr>
          <p:cNvPr id="8" name="Picture 7">
            <a:extLst>
              <a:ext uri="{FF2B5EF4-FFF2-40B4-BE49-F238E27FC236}">
                <a16:creationId xmlns:a16="http://schemas.microsoft.com/office/drawing/2014/main" id="{7FDD7F7B-2B15-4362-B6B2-031E42D252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291" y="6405237"/>
            <a:ext cx="2088643" cy="316238"/>
          </a:xfrm>
          <a:prstGeom prst="rect">
            <a:avLst/>
          </a:prstGeom>
        </p:spPr>
      </p:pic>
    </p:spTree>
    <p:extLst>
      <p:ext uri="{BB962C8B-B14F-4D97-AF65-F5344CB8AC3E}">
        <p14:creationId xmlns:p14="http://schemas.microsoft.com/office/powerpoint/2010/main" val="241194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CA34-959E-4714-B8C0-1734C1ECA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78B63-608C-4414-B5E6-AC9DA10FA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7128E-9891-4AF6-B68F-D67750C18E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DD24C-617E-4A49-876F-513E9B569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06E83-13C5-427E-8FEE-28AE7137B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553F7-E0A0-4BDF-B5DA-18C180CC1FA4}"/>
              </a:ext>
            </a:extLst>
          </p:cNvPr>
          <p:cNvSpPr>
            <a:spLocks noGrp="1"/>
          </p:cNvSpPr>
          <p:nvPr>
            <p:ph type="dt" sz="half" idx="10"/>
          </p:nvPr>
        </p:nvSpPr>
        <p:spPr/>
        <p:txBody>
          <a:bodyPr/>
          <a:lstStyle/>
          <a:p>
            <a:fld id="{4A09810F-BB01-431F-A36B-01A80F00F9A2}" type="datetime1">
              <a:rPr lang="en-US" smtClean="0"/>
              <a:t>5/8/2024</a:t>
            </a:fld>
            <a:endParaRPr lang="en-US"/>
          </a:p>
        </p:txBody>
      </p:sp>
      <p:sp>
        <p:nvSpPr>
          <p:cNvPr id="8" name="Footer Placeholder 7">
            <a:extLst>
              <a:ext uri="{FF2B5EF4-FFF2-40B4-BE49-F238E27FC236}">
                <a16:creationId xmlns:a16="http://schemas.microsoft.com/office/drawing/2014/main" id="{859B75C7-0C4D-4D18-A44E-036770CD3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F33EF-7F68-4AC8-81E9-58EC4329B94F}"/>
              </a:ext>
            </a:extLst>
          </p:cNvPr>
          <p:cNvSpPr>
            <a:spLocks noGrp="1"/>
          </p:cNvSpPr>
          <p:nvPr>
            <p:ph type="sldNum" sz="quarter" idx="12"/>
          </p:nvPr>
        </p:nvSpPr>
        <p:spPr/>
        <p:txBody>
          <a:bodyPr/>
          <a:lstStyle/>
          <a:p>
            <a:fld id="{1D8ACFD3-EB1D-4FB7-8892-41DABF4B6051}" type="slidenum">
              <a:rPr lang="en-US" smtClean="0"/>
              <a:t>‹#›</a:t>
            </a:fld>
            <a:endParaRPr lang="en-US"/>
          </a:p>
        </p:txBody>
      </p:sp>
      <p:pic>
        <p:nvPicPr>
          <p:cNvPr id="11" name="Picture 10">
            <a:extLst>
              <a:ext uri="{FF2B5EF4-FFF2-40B4-BE49-F238E27FC236}">
                <a16:creationId xmlns:a16="http://schemas.microsoft.com/office/drawing/2014/main" id="{8414983C-FF67-4C06-9968-789A4DD9CA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374879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F71E-065B-4ADD-8BC1-F6F7E0234700}"/>
              </a:ext>
            </a:extLst>
          </p:cNvPr>
          <p:cNvSpPr>
            <a:spLocks noGrp="1"/>
          </p:cNvSpPr>
          <p:nvPr>
            <p:ph type="title" hasCustomPrompt="1"/>
          </p:nvPr>
        </p:nvSpPr>
        <p:spPr/>
        <p:txBody>
          <a:bodyPr>
            <a:normAutofit/>
          </a:bodyPr>
          <a:lstStyle>
            <a:lvl1pPr>
              <a:defRPr sz="6000">
                <a:latin typeface="Garamond" panose="02020404030301010803" pitchFamily="18"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8395FD1F-7528-4508-8EE0-2803F540DCBC}"/>
              </a:ext>
            </a:extLst>
          </p:cNvPr>
          <p:cNvSpPr>
            <a:spLocks noGrp="1"/>
          </p:cNvSpPr>
          <p:nvPr>
            <p:ph type="sldNum" sz="quarter" idx="12"/>
          </p:nvPr>
        </p:nvSpPr>
        <p:spPr>
          <a:xfrm>
            <a:off x="3917950" y="6356350"/>
            <a:ext cx="2743200" cy="365125"/>
          </a:xfrm>
        </p:spPr>
        <p:txBody>
          <a:bodyPr/>
          <a:lstStyle/>
          <a:p>
            <a:fld id="{1D8ACFD3-EB1D-4FB7-8892-41DABF4B6051}" type="slidenum">
              <a:rPr lang="en-US" smtClean="0"/>
              <a:t>‹#›</a:t>
            </a:fld>
            <a:endParaRPr lang="en-US"/>
          </a:p>
        </p:txBody>
      </p:sp>
      <p:pic>
        <p:nvPicPr>
          <p:cNvPr id="6" name="Picture 5">
            <a:extLst>
              <a:ext uri="{FF2B5EF4-FFF2-40B4-BE49-F238E27FC236}">
                <a16:creationId xmlns:a16="http://schemas.microsoft.com/office/drawing/2014/main" id="{CE7CAE38-3761-40EA-B275-8B13FDFA12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217743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2AED8-9BA2-412D-A467-1BF928C51437}"/>
              </a:ext>
            </a:extLst>
          </p:cNvPr>
          <p:cNvSpPr>
            <a:spLocks noGrp="1"/>
          </p:cNvSpPr>
          <p:nvPr>
            <p:ph type="sldNum" sz="quarter" idx="12"/>
          </p:nvPr>
        </p:nvSpPr>
        <p:spPr>
          <a:xfrm>
            <a:off x="3892550" y="6356349"/>
            <a:ext cx="2743200" cy="365125"/>
          </a:xfrm>
        </p:spPr>
        <p:txBody>
          <a:bodyPr/>
          <a:lstStyle/>
          <a:p>
            <a:fld id="{1D8ACFD3-EB1D-4FB7-8892-41DABF4B6051}" type="slidenum">
              <a:rPr lang="en-US" smtClean="0"/>
              <a:t>‹#›</a:t>
            </a:fld>
            <a:endParaRPr lang="en-US"/>
          </a:p>
        </p:txBody>
      </p:sp>
      <p:pic>
        <p:nvPicPr>
          <p:cNvPr id="5" name="Picture 4">
            <a:extLst>
              <a:ext uri="{FF2B5EF4-FFF2-40B4-BE49-F238E27FC236}">
                <a16:creationId xmlns:a16="http://schemas.microsoft.com/office/drawing/2014/main" id="{F61281D4-FC72-4428-AE3B-E8E4A80B55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34810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920A-62F3-4316-8695-94F123BAA549}"/>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B4E9F02-F9F6-4E1B-B431-2F05EA9D5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1A35C-C569-41C9-91D4-544E94AF6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B69FE-C2EB-42CA-8D24-52C3423A7B4E}"/>
              </a:ext>
            </a:extLst>
          </p:cNvPr>
          <p:cNvSpPr>
            <a:spLocks noGrp="1"/>
          </p:cNvSpPr>
          <p:nvPr>
            <p:ph type="dt" sz="half" idx="10"/>
          </p:nvPr>
        </p:nvSpPr>
        <p:spPr/>
        <p:txBody>
          <a:bodyPr/>
          <a:lstStyle/>
          <a:p>
            <a:fld id="{99B6BA1C-0431-441A-9684-27D3820DDA76}" type="datetime1">
              <a:rPr lang="en-US" smtClean="0"/>
              <a:t>5/8/2024</a:t>
            </a:fld>
            <a:endParaRPr lang="en-US"/>
          </a:p>
        </p:txBody>
      </p:sp>
      <p:sp>
        <p:nvSpPr>
          <p:cNvPr id="6" name="Footer Placeholder 5">
            <a:extLst>
              <a:ext uri="{FF2B5EF4-FFF2-40B4-BE49-F238E27FC236}">
                <a16:creationId xmlns:a16="http://schemas.microsoft.com/office/drawing/2014/main" id="{F1A7206D-CD4C-4F6E-85F6-BB8DCEBB3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52B3F-597C-441C-B442-175FDC250200}"/>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199336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82EF-99CF-4E82-8FDE-76B326F0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2BB66-AC05-4675-966F-8FC8D9FC8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4E2AB-976A-4661-9709-D3F7A8685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FA8C9-35C2-4E40-99F6-56E533EAA6D5}"/>
              </a:ext>
            </a:extLst>
          </p:cNvPr>
          <p:cNvSpPr>
            <a:spLocks noGrp="1"/>
          </p:cNvSpPr>
          <p:nvPr>
            <p:ph type="dt" sz="half" idx="10"/>
          </p:nvPr>
        </p:nvSpPr>
        <p:spPr/>
        <p:txBody>
          <a:bodyPr/>
          <a:lstStyle/>
          <a:p>
            <a:fld id="{911AD90E-AE50-48B2-954D-3C61712566FC}" type="datetime1">
              <a:rPr lang="en-US" smtClean="0"/>
              <a:t>5/8/2024</a:t>
            </a:fld>
            <a:endParaRPr lang="en-US"/>
          </a:p>
        </p:txBody>
      </p:sp>
      <p:sp>
        <p:nvSpPr>
          <p:cNvPr id="6" name="Footer Placeholder 5">
            <a:extLst>
              <a:ext uri="{FF2B5EF4-FFF2-40B4-BE49-F238E27FC236}">
                <a16:creationId xmlns:a16="http://schemas.microsoft.com/office/drawing/2014/main" id="{72BC5262-AC16-4FE3-9DD8-A764BA3A7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C7804-4B71-4228-B99A-1AB02041CC76}"/>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41150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061D9-F11B-4A9D-92ED-EDE2831CD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5E64959-438D-4171-8334-FBA65650B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D4AB58-E492-453C-8146-CF65E676C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08437-3005-4AE1-B600-AE18E1986B0F}" type="datetime1">
              <a:rPr lang="en-US" smtClean="0"/>
              <a:t>5/8/2024</a:t>
            </a:fld>
            <a:endParaRPr lang="en-US"/>
          </a:p>
        </p:txBody>
      </p:sp>
      <p:sp>
        <p:nvSpPr>
          <p:cNvPr id="5" name="Footer Placeholder 4">
            <a:extLst>
              <a:ext uri="{FF2B5EF4-FFF2-40B4-BE49-F238E27FC236}">
                <a16:creationId xmlns:a16="http://schemas.microsoft.com/office/drawing/2014/main" id="{69CE051A-E6B7-41A1-BAE1-E849DF797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C239B6-E541-4C5C-A5E2-0B0DC639D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ACFD3-EB1D-4FB7-8892-41DABF4B6051}" type="slidenum">
              <a:rPr lang="en-US" smtClean="0"/>
              <a:t>‹#›</a:t>
            </a:fld>
            <a:endParaRPr lang="en-US"/>
          </a:p>
        </p:txBody>
      </p:sp>
    </p:spTree>
    <p:extLst>
      <p:ext uri="{BB962C8B-B14F-4D97-AF65-F5344CB8AC3E}">
        <p14:creationId xmlns:p14="http://schemas.microsoft.com/office/powerpoint/2010/main" val="10937383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EBF-1284-49D9-9B5D-E6B14F95165B}"/>
              </a:ext>
            </a:extLst>
          </p:cNvPr>
          <p:cNvSpPr>
            <a:spLocks noGrp="1"/>
          </p:cNvSpPr>
          <p:nvPr>
            <p:ph type="ctrTitle"/>
          </p:nvPr>
        </p:nvSpPr>
        <p:spPr>
          <a:xfrm>
            <a:off x="1457325" y="2162174"/>
            <a:ext cx="9144000" cy="2387600"/>
          </a:xfrm>
        </p:spPr>
        <p:txBody>
          <a:bodyPr>
            <a:normAutofit fontScale="90000"/>
          </a:bodyPr>
          <a:lstStyle/>
          <a:p>
            <a:r>
              <a:rPr lang="en-US" dirty="0"/>
              <a:t>JavaScript </a:t>
            </a:r>
            <a:br>
              <a:rPr lang="en-US" dirty="0"/>
            </a:br>
            <a:r>
              <a:rPr lang="en-US" dirty="0"/>
              <a:t>Overview for </a:t>
            </a:r>
            <a:r>
              <a:rPr lang="en-US"/>
              <a:t>Web Development</a:t>
            </a:r>
            <a:endParaRPr lang="en-US" dirty="0"/>
          </a:p>
        </p:txBody>
      </p:sp>
      <p:sp>
        <p:nvSpPr>
          <p:cNvPr id="3" name="Subtitle 2">
            <a:extLst>
              <a:ext uri="{FF2B5EF4-FFF2-40B4-BE49-F238E27FC236}">
                <a16:creationId xmlns:a16="http://schemas.microsoft.com/office/drawing/2014/main" id="{17F148C1-F22D-46AD-AD7D-2B58F4D3271F}"/>
              </a:ext>
            </a:extLst>
          </p:cNvPr>
          <p:cNvSpPr>
            <a:spLocks noGrp="1"/>
          </p:cNvSpPr>
          <p:nvPr>
            <p:ph type="subTitle" idx="1"/>
          </p:nvPr>
        </p:nvSpPr>
        <p:spPr>
          <a:xfrm>
            <a:off x="1457325" y="4886326"/>
            <a:ext cx="9144000" cy="1655762"/>
          </a:xfrm>
        </p:spPr>
        <p:txBody>
          <a:bodyPr/>
          <a:lstStyle/>
          <a:p>
            <a:r>
              <a:rPr lang="en-US" dirty="0"/>
              <a:t>Intro to JavaScript </a:t>
            </a:r>
          </a:p>
        </p:txBody>
      </p:sp>
    </p:spTree>
    <p:extLst>
      <p:ext uri="{BB962C8B-B14F-4D97-AF65-F5344CB8AC3E}">
        <p14:creationId xmlns:p14="http://schemas.microsoft.com/office/powerpoint/2010/main" val="229590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EED2-795B-4233-B9C7-B051D2DC9D28}"/>
              </a:ext>
            </a:extLst>
          </p:cNvPr>
          <p:cNvSpPr>
            <a:spLocks noGrp="1"/>
          </p:cNvSpPr>
          <p:nvPr>
            <p:ph type="title"/>
          </p:nvPr>
        </p:nvSpPr>
        <p:spPr/>
        <p:txBody>
          <a:bodyPr/>
          <a:lstStyle/>
          <a:p>
            <a:r>
              <a:rPr lang="en-US" dirty="0"/>
              <a:t>JavaScript components</a:t>
            </a:r>
            <a:endParaRPr lang="en-MY" dirty="0"/>
          </a:p>
        </p:txBody>
      </p:sp>
      <p:sp>
        <p:nvSpPr>
          <p:cNvPr id="3" name="Content Placeholder 2">
            <a:extLst>
              <a:ext uri="{FF2B5EF4-FFF2-40B4-BE49-F238E27FC236}">
                <a16:creationId xmlns:a16="http://schemas.microsoft.com/office/drawing/2014/main" id="{3C243825-DD62-4D57-B632-BB589173430F}"/>
              </a:ext>
            </a:extLst>
          </p:cNvPr>
          <p:cNvSpPr>
            <a:spLocks noGrp="1"/>
          </p:cNvSpPr>
          <p:nvPr>
            <p:ph idx="1"/>
          </p:nvPr>
        </p:nvSpPr>
        <p:spPr/>
        <p:txBody>
          <a:bodyPr>
            <a:normAutofit/>
          </a:bodyPr>
          <a:lstStyle/>
          <a:p>
            <a:r>
              <a:rPr lang="en-US" dirty="0"/>
              <a:t>Core JavaScript</a:t>
            </a:r>
          </a:p>
          <a:p>
            <a:pPr lvl="1"/>
            <a:r>
              <a:rPr lang="en-US" dirty="0"/>
              <a:t>without any libraries – vanilla JavaScript</a:t>
            </a:r>
          </a:p>
          <a:p>
            <a:r>
              <a:rPr lang="en-US" dirty="0"/>
              <a:t>Document Object Model (DOM)</a:t>
            </a:r>
          </a:p>
          <a:p>
            <a:pPr lvl="1"/>
            <a:r>
              <a:rPr lang="en-US" dirty="0"/>
              <a:t>API for interacting with HTML elements on web pages</a:t>
            </a:r>
          </a:p>
          <a:p>
            <a:r>
              <a:rPr lang="en-US" dirty="0"/>
              <a:t>Browser Object Model (BOM) </a:t>
            </a:r>
          </a:p>
          <a:p>
            <a:pPr lvl="1"/>
            <a:r>
              <a:rPr lang="en-US" dirty="0"/>
              <a:t>API for interacting with the web browser</a:t>
            </a:r>
            <a:endParaRPr lang="en-MY" dirty="0"/>
          </a:p>
        </p:txBody>
      </p:sp>
      <p:sp>
        <p:nvSpPr>
          <p:cNvPr id="4" name="Slide Number Placeholder 3">
            <a:extLst>
              <a:ext uri="{FF2B5EF4-FFF2-40B4-BE49-F238E27FC236}">
                <a16:creationId xmlns:a16="http://schemas.microsoft.com/office/drawing/2014/main" id="{DD7EC753-7108-486B-831B-F319FA03FF83}"/>
              </a:ext>
            </a:extLst>
          </p:cNvPr>
          <p:cNvSpPr>
            <a:spLocks noGrp="1"/>
          </p:cNvSpPr>
          <p:nvPr>
            <p:ph type="sldNum" sz="quarter" idx="12"/>
          </p:nvPr>
        </p:nvSpPr>
        <p:spPr/>
        <p:txBody>
          <a:bodyPr/>
          <a:lstStyle/>
          <a:p>
            <a:fld id="{1D8ACFD3-EB1D-4FB7-8892-41DABF4B6051}" type="slidenum">
              <a:rPr lang="en-US" smtClean="0"/>
              <a:t>10</a:t>
            </a:fld>
            <a:endParaRPr lang="en-US" dirty="0"/>
          </a:p>
        </p:txBody>
      </p:sp>
    </p:spTree>
    <p:extLst>
      <p:ext uri="{BB962C8B-B14F-4D97-AF65-F5344CB8AC3E}">
        <p14:creationId xmlns:p14="http://schemas.microsoft.com/office/powerpoint/2010/main" val="241487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3" name="Content Placeholder 2">
            <a:extLst>
              <a:ext uri="{FF2B5EF4-FFF2-40B4-BE49-F238E27FC236}">
                <a16:creationId xmlns:a16="http://schemas.microsoft.com/office/drawing/2014/main" id="{DCA2C77F-C911-4B50-8DC6-0FA9B86DD257}"/>
              </a:ext>
            </a:extLst>
          </p:cNvPr>
          <p:cNvSpPr>
            <a:spLocks noGrp="1"/>
          </p:cNvSpPr>
          <p:nvPr>
            <p:ph idx="1"/>
          </p:nvPr>
        </p:nvSpPr>
        <p:spPr>
          <a:xfrm>
            <a:off x="643991" y="1267277"/>
            <a:ext cx="11744915" cy="6153120"/>
          </a:xfrm>
        </p:spPr>
        <p:txBody>
          <a:bodyPr>
            <a:normAutofit/>
          </a:bodyPr>
          <a:lstStyle/>
          <a:p>
            <a:r>
              <a:rPr lang="en-US" dirty="0"/>
              <a:t>language-independent interface </a:t>
            </a:r>
          </a:p>
          <a:p>
            <a:pPr lvl="1"/>
            <a:r>
              <a:rPr lang="en-US" dirty="0"/>
              <a:t>models a HTML document as an upside down tree </a:t>
            </a:r>
          </a:p>
          <a:p>
            <a:pPr lvl="1"/>
            <a:r>
              <a:rPr lang="en-US" dirty="0"/>
              <a:t>each node of the tree is an object representing a part of the document. </a:t>
            </a:r>
          </a:p>
          <a:p>
            <a:r>
              <a:rPr lang="en-US" dirty="0"/>
              <a:t>Browsers represent HTML as a DOM</a:t>
            </a:r>
          </a:p>
          <a:p>
            <a:pPr lvl="1"/>
            <a:r>
              <a:rPr lang="en-US" dirty="0"/>
              <a:t>Each </a:t>
            </a:r>
            <a:r>
              <a:rPr lang="en-US"/>
              <a:t>HTML element </a:t>
            </a:r>
            <a:r>
              <a:rPr lang="en-US" dirty="0"/>
              <a:t>becomes a node or object of the tree</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11</a:t>
            </a:fld>
            <a:endParaRPr lang="en-US" dirty="0"/>
          </a:p>
        </p:txBody>
      </p:sp>
    </p:spTree>
    <p:extLst>
      <p:ext uri="{BB962C8B-B14F-4D97-AF65-F5344CB8AC3E}">
        <p14:creationId xmlns:p14="http://schemas.microsoft.com/office/powerpoint/2010/main" val="351758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12</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4F7060A-C3E5-42AA-A571-A9D3B73D33FB}"/>
              </a:ext>
            </a:extLst>
          </p:cNvPr>
          <p:cNvCxnSpPr>
            <a:cxnSpLocks/>
          </p:cNvCxnSpPr>
          <p:nvPr/>
        </p:nvCxnSpPr>
        <p:spPr>
          <a:xfrm>
            <a:off x="1440382" y="1488935"/>
            <a:ext cx="6627377" cy="987228"/>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915F0F-04B3-4E0C-AF97-70EF1FFF9AD6}"/>
              </a:ext>
            </a:extLst>
          </p:cNvPr>
          <p:cNvCxnSpPr>
            <a:cxnSpLocks/>
          </p:cNvCxnSpPr>
          <p:nvPr/>
        </p:nvCxnSpPr>
        <p:spPr>
          <a:xfrm>
            <a:off x="930584" y="1602223"/>
            <a:ext cx="5145340" cy="1602223"/>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81C6E1-0F06-4D80-8AF7-1A279E749BED}"/>
              </a:ext>
            </a:extLst>
          </p:cNvPr>
          <p:cNvCxnSpPr>
            <a:cxnSpLocks/>
          </p:cNvCxnSpPr>
          <p:nvPr/>
        </p:nvCxnSpPr>
        <p:spPr>
          <a:xfrm>
            <a:off x="1003412" y="2476163"/>
            <a:ext cx="8439993" cy="728283"/>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0E4A0E-9D88-45C0-B9F9-83E79F288332}"/>
              </a:ext>
            </a:extLst>
          </p:cNvPr>
          <p:cNvCxnSpPr>
            <a:cxnSpLocks/>
          </p:cNvCxnSpPr>
          <p:nvPr/>
        </p:nvCxnSpPr>
        <p:spPr>
          <a:xfrm>
            <a:off x="1060057" y="1925904"/>
            <a:ext cx="5056021" cy="1844984"/>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9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13</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E17D33-5B8F-4D34-A7AF-6D54DB6D6F24}"/>
              </a:ext>
            </a:extLst>
          </p:cNvPr>
          <p:cNvSpPr txBox="1"/>
          <p:nvPr/>
        </p:nvSpPr>
        <p:spPr>
          <a:xfrm>
            <a:off x="4995637" y="1213525"/>
            <a:ext cx="2160574" cy="1077218"/>
          </a:xfrm>
          <a:prstGeom prst="rect">
            <a:avLst/>
          </a:prstGeom>
          <a:noFill/>
        </p:spPr>
        <p:txBody>
          <a:bodyPr wrap="square" rtlCol="0">
            <a:spAutoFit/>
          </a:bodyPr>
          <a:lstStyle/>
          <a:p>
            <a:r>
              <a:rPr lang="en-US" sz="3200" dirty="0" err="1">
                <a:solidFill>
                  <a:srgbClr val="008000"/>
                </a:solidFill>
              </a:rPr>
              <a:t>Javascript</a:t>
            </a:r>
            <a:r>
              <a:rPr lang="en-US" sz="3200" dirty="0">
                <a:solidFill>
                  <a:srgbClr val="008000"/>
                </a:solidFill>
              </a:rPr>
              <a:t> program</a:t>
            </a:r>
          </a:p>
        </p:txBody>
      </p:sp>
      <p:cxnSp>
        <p:nvCxnSpPr>
          <p:cNvPr id="6" name="Straight Arrow Connector 5">
            <a:extLst>
              <a:ext uri="{FF2B5EF4-FFF2-40B4-BE49-F238E27FC236}">
                <a16:creationId xmlns:a16="http://schemas.microsoft.com/office/drawing/2014/main" id="{12BF1897-4B21-42BF-B0D9-CE4EB9759ACA}"/>
              </a:ext>
            </a:extLst>
          </p:cNvPr>
          <p:cNvCxnSpPr>
            <a:cxnSpLocks/>
          </p:cNvCxnSpPr>
          <p:nvPr/>
        </p:nvCxnSpPr>
        <p:spPr>
          <a:xfrm>
            <a:off x="6821838" y="1863233"/>
            <a:ext cx="2653935" cy="142213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D721986-5379-46EE-9E09-37116985FA0C}"/>
              </a:ext>
            </a:extLst>
          </p:cNvPr>
          <p:cNvCxnSpPr>
            <a:cxnSpLocks/>
          </p:cNvCxnSpPr>
          <p:nvPr/>
        </p:nvCxnSpPr>
        <p:spPr>
          <a:xfrm>
            <a:off x="6821838" y="2076988"/>
            <a:ext cx="334373" cy="11903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0A29F-6E05-41AD-A8B7-61EDBD691850}"/>
              </a:ext>
            </a:extLst>
          </p:cNvPr>
          <p:cNvCxnSpPr>
            <a:cxnSpLocks/>
          </p:cNvCxnSpPr>
          <p:nvPr/>
        </p:nvCxnSpPr>
        <p:spPr>
          <a:xfrm>
            <a:off x="6471554" y="2192886"/>
            <a:ext cx="228651" cy="158529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66A1E-546C-4A95-8E69-72D80B102E8E}"/>
              </a:ext>
            </a:extLst>
          </p:cNvPr>
          <p:cNvCxnSpPr>
            <a:cxnSpLocks/>
          </p:cNvCxnSpPr>
          <p:nvPr/>
        </p:nvCxnSpPr>
        <p:spPr>
          <a:xfrm>
            <a:off x="5938718" y="2241815"/>
            <a:ext cx="330096" cy="218925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7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14</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E17D33-5B8F-4D34-A7AF-6D54DB6D6F24}"/>
              </a:ext>
            </a:extLst>
          </p:cNvPr>
          <p:cNvSpPr txBox="1"/>
          <p:nvPr/>
        </p:nvSpPr>
        <p:spPr>
          <a:xfrm>
            <a:off x="4995637" y="1213525"/>
            <a:ext cx="2160574" cy="1077218"/>
          </a:xfrm>
          <a:prstGeom prst="rect">
            <a:avLst/>
          </a:prstGeom>
          <a:noFill/>
        </p:spPr>
        <p:txBody>
          <a:bodyPr wrap="square" rtlCol="0">
            <a:spAutoFit/>
          </a:bodyPr>
          <a:lstStyle/>
          <a:p>
            <a:r>
              <a:rPr lang="en-US" sz="3200" dirty="0" err="1">
                <a:solidFill>
                  <a:srgbClr val="008000"/>
                </a:solidFill>
              </a:rPr>
              <a:t>Javascript</a:t>
            </a:r>
            <a:r>
              <a:rPr lang="en-US" sz="3200" dirty="0">
                <a:solidFill>
                  <a:srgbClr val="008000"/>
                </a:solidFill>
              </a:rPr>
              <a:t> program</a:t>
            </a:r>
          </a:p>
        </p:txBody>
      </p:sp>
      <p:cxnSp>
        <p:nvCxnSpPr>
          <p:cNvPr id="6" name="Straight Arrow Connector 5">
            <a:extLst>
              <a:ext uri="{FF2B5EF4-FFF2-40B4-BE49-F238E27FC236}">
                <a16:creationId xmlns:a16="http://schemas.microsoft.com/office/drawing/2014/main" id="{12BF1897-4B21-42BF-B0D9-CE4EB9759ACA}"/>
              </a:ext>
            </a:extLst>
          </p:cNvPr>
          <p:cNvCxnSpPr>
            <a:cxnSpLocks/>
          </p:cNvCxnSpPr>
          <p:nvPr/>
        </p:nvCxnSpPr>
        <p:spPr>
          <a:xfrm>
            <a:off x="6821838" y="1863233"/>
            <a:ext cx="2653935" cy="142213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D721986-5379-46EE-9E09-37116985FA0C}"/>
              </a:ext>
            </a:extLst>
          </p:cNvPr>
          <p:cNvCxnSpPr>
            <a:cxnSpLocks/>
          </p:cNvCxnSpPr>
          <p:nvPr/>
        </p:nvCxnSpPr>
        <p:spPr>
          <a:xfrm>
            <a:off x="6821838" y="2076988"/>
            <a:ext cx="334373" cy="11903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0A29F-6E05-41AD-A8B7-61EDBD691850}"/>
              </a:ext>
            </a:extLst>
          </p:cNvPr>
          <p:cNvCxnSpPr>
            <a:cxnSpLocks/>
          </p:cNvCxnSpPr>
          <p:nvPr/>
        </p:nvCxnSpPr>
        <p:spPr>
          <a:xfrm>
            <a:off x="6471554" y="2192886"/>
            <a:ext cx="228651" cy="158529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66A1E-546C-4A95-8E69-72D80B102E8E}"/>
              </a:ext>
            </a:extLst>
          </p:cNvPr>
          <p:cNvCxnSpPr>
            <a:cxnSpLocks/>
          </p:cNvCxnSpPr>
          <p:nvPr/>
        </p:nvCxnSpPr>
        <p:spPr>
          <a:xfrm>
            <a:off x="5938718" y="2241815"/>
            <a:ext cx="330096" cy="218925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ACA681A-59E9-4209-B8D2-C42FD2E53967}"/>
              </a:ext>
            </a:extLst>
          </p:cNvPr>
          <p:cNvSpPr txBox="1"/>
          <p:nvPr/>
        </p:nvSpPr>
        <p:spPr>
          <a:xfrm>
            <a:off x="5157352" y="4967404"/>
            <a:ext cx="424831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Modify any of the DOM elements and properties</a:t>
            </a:r>
          </a:p>
          <a:p>
            <a:pPr marL="285750" indent="-285750">
              <a:buFont typeface="Arial" panose="020B0604020202020204" pitchFamily="34" charset="0"/>
              <a:buChar char="•"/>
            </a:pPr>
            <a:r>
              <a:rPr lang="en-US" dirty="0">
                <a:solidFill>
                  <a:srgbClr val="0070C0"/>
                </a:solidFill>
              </a:rPr>
              <a:t>React to all existing user events</a:t>
            </a:r>
          </a:p>
          <a:p>
            <a:endParaRPr lang="en-US" dirty="0"/>
          </a:p>
        </p:txBody>
      </p:sp>
    </p:spTree>
    <p:extLst>
      <p:ext uri="{BB962C8B-B14F-4D97-AF65-F5344CB8AC3E}">
        <p14:creationId xmlns:p14="http://schemas.microsoft.com/office/powerpoint/2010/main" val="189926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15</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E17D33-5B8F-4D34-A7AF-6D54DB6D6F24}"/>
              </a:ext>
            </a:extLst>
          </p:cNvPr>
          <p:cNvSpPr txBox="1"/>
          <p:nvPr/>
        </p:nvSpPr>
        <p:spPr>
          <a:xfrm>
            <a:off x="4995637" y="1213525"/>
            <a:ext cx="2160574" cy="1077218"/>
          </a:xfrm>
          <a:prstGeom prst="rect">
            <a:avLst/>
          </a:prstGeom>
          <a:noFill/>
        </p:spPr>
        <p:txBody>
          <a:bodyPr wrap="square" rtlCol="0">
            <a:spAutoFit/>
          </a:bodyPr>
          <a:lstStyle/>
          <a:p>
            <a:r>
              <a:rPr lang="en-US" sz="3200" dirty="0" err="1">
                <a:solidFill>
                  <a:srgbClr val="008000"/>
                </a:solidFill>
              </a:rPr>
              <a:t>Javascript</a:t>
            </a:r>
            <a:r>
              <a:rPr lang="en-US" sz="3200" dirty="0">
                <a:solidFill>
                  <a:srgbClr val="008000"/>
                </a:solidFill>
              </a:rPr>
              <a:t> program</a:t>
            </a:r>
          </a:p>
        </p:txBody>
      </p:sp>
      <p:cxnSp>
        <p:nvCxnSpPr>
          <p:cNvPr id="6" name="Straight Arrow Connector 5">
            <a:extLst>
              <a:ext uri="{FF2B5EF4-FFF2-40B4-BE49-F238E27FC236}">
                <a16:creationId xmlns:a16="http://schemas.microsoft.com/office/drawing/2014/main" id="{12BF1897-4B21-42BF-B0D9-CE4EB9759ACA}"/>
              </a:ext>
            </a:extLst>
          </p:cNvPr>
          <p:cNvCxnSpPr>
            <a:cxnSpLocks/>
          </p:cNvCxnSpPr>
          <p:nvPr/>
        </p:nvCxnSpPr>
        <p:spPr>
          <a:xfrm>
            <a:off x="6821838" y="1863233"/>
            <a:ext cx="2653935" cy="142213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D721986-5379-46EE-9E09-37116985FA0C}"/>
              </a:ext>
            </a:extLst>
          </p:cNvPr>
          <p:cNvCxnSpPr>
            <a:cxnSpLocks/>
          </p:cNvCxnSpPr>
          <p:nvPr/>
        </p:nvCxnSpPr>
        <p:spPr>
          <a:xfrm>
            <a:off x="6821838" y="2076988"/>
            <a:ext cx="334373" cy="11903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0A29F-6E05-41AD-A8B7-61EDBD691850}"/>
              </a:ext>
            </a:extLst>
          </p:cNvPr>
          <p:cNvCxnSpPr>
            <a:cxnSpLocks/>
          </p:cNvCxnSpPr>
          <p:nvPr/>
        </p:nvCxnSpPr>
        <p:spPr>
          <a:xfrm>
            <a:off x="6471554" y="2192886"/>
            <a:ext cx="228651" cy="158529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66A1E-546C-4A95-8E69-72D80B102E8E}"/>
              </a:ext>
            </a:extLst>
          </p:cNvPr>
          <p:cNvCxnSpPr>
            <a:cxnSpLocks/>
          </p:cNvCxnSpPr>
          <p:nvPr/>
        </p:nvCxnSpPr>
        <p:spPr>
          <a:xfrm>
            <a:off x="5938718" y="2241815"/>
            <a:ext cx="330096" cy="218925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53C68C-8859-4D19-A673-1338E637BE70}"/>
              </a:ext>
            </a:extLst>
          </p:cNvPr>
          <p:cNvSpPr txBox="1"/>
          <p:nvPr/>
        </p:nvSpPr>
        <p:spPr>
          <a:xfrm>
            <a:off x="994565" y="3007146"/>
            <a:ext cx="3166188" cy="1077218"/>
          </a:xfrm>
          <a:prstGeom prst="rect">
            <a:avLst/>
          </a:prstGeom>
          <a:solidFill>
            <a:schemeClr val="bg2"/>
          </a:solidFill>
        </p:spPr>
        <p:txBody>
          <a:bodyPr wrap="square" rtlCol="0">
            <a:spAutoFit/>
          </a:bodyPr>
          <a:lstStyle/>
          <a:p>
            <a:r>
              <a:rPr lang="en-US" sz="3200" dirty="0">
                <a:solidFill>
                  <a:srgbClr val="002060"/>
                </a:solidFill>
              </a:rPr>
              <a:t>Unchanged on hard disk</a:t>
            </a:r>
          </a:p>
        </p:txBody>
      </p:sp>
      <p:sp>
        <p:nvSpPr>
          <p:cNvPr id="5" name="Right Brace 4">
            <a:extLst>
              <a:ext uri="{FF2B5EF4-FFF2-40B4-BE49-F238E27FC236}">
                <a16:creationId xmlns:a16="http://schemas.microsoft.com/office/drawing/2014/main" id="{90265C06-A508-494F-B738-18DE1BE0DC07}"/>
              </a:ext>
            </a:extLst>
          </p:cNvPr>
          <p:cNvSpPr/>
          <p:nvPr/>
        </p:nvSpPr>
        <p:spPr>
          <a:xfrm rot="5400000">
            <a:off x="8379007" y="2439210"/>
            <a:ext cx="935734" cy="581631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00311F3D-58CB-4158-913B-8004E6E893F2}"/>
              </a:ext>
            </a:extLst>
          </p:cNvPr>
          <p:cNvSpPr/>
          <p:nvPr/>
        </p:nvSpPr>
        <p:spPr>
          <a:xfrm>
            <a:off x="5534626" y="5940498"/>
            <a:ext cx="6373861" cy="646331"/>
          </a:xfrm>
          <a:prstGeom prst="rect">
            <a:avLst/>
          </a:prstGeom>
        </p:spPr>
        <p:txBody>
          <a:bodyPr wrap="none">
            <a:spAutoFit/>
          </a:bodyPr>
          <a:lstStyle/>
          <a:p>
            <a:r>
              <a:rPr lang="en-US" sz="3600" dirty="0">
                <a:solidFill>
                  <a:srgbClr val="002060"/>
                </a:solidFill>
              </a:rPr>
              <a:t>Dynamically changing in memory</a:t>
            </a:r>
          </a:p>
        </p:txBody>
      </p:sp>
    </p:spTree>
    <p:extLst>
      <p:ext uri="{BB962C8B-B14F-4D97-AF65-F5344CB8AC3E}">
        <p14:creationId xmlns:p14="http://schemas.microsoft.com/office/powerpoint/2010/main" val="192817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5B2B-4F65-4BBC-AAB2-32E85D19C25C}"/>
              </a:ext>
            </a:extLst>
          </p:cNvPr>
          <p:cNvSpPr>
            <a:spLocks noGrp="1"/>
          </p:cNvSpPr>
          <p:nvPr>
            <p:ph type="title"/>
          </p:nvPr>
        </p:nvSpPr>
        <p:spPr/>
        <p:txBody>
          <a:bodyPr/>
          <a:lstStyle/>
          <a:p>
            <a:r>
              <a:rPr lang="en-US" dirty="0"/>
              <a:t>JavaScript engine</a:t>
            </a:r>
            <a:endParaRPr lang="en-MY" dirty="0"/>
          </a:p>
        </p:txBody>
      </p:sp>
      <p:sp>
        <p:nvSpPr>
          <p:cNvPr id="3" name="Content Placeholder 2">
            <a:extLst>
              <a:ext uri="{FF2B5EF4-FFF2-40B4-BE49-F238E27FC236}">
                <a16:creationId xmlns:a16="http://schemas.microsoft.com/office/drawing/2014/main" id="{98229850-6916-4AD0-99F3-B0E345F10977}"/>
              </a:ext>
            </a:extLst>
          </p:cNvPr>
          <p:cNvSpPr>
            <a:spLocks noGrp="1"/>
          </p:cNvSpPr>
          <p:nvPr>
            <p:ph idx="1"/>
          </p:nvPr>
        </p:nvSpPr>
        <p:spPr/>
        <p:txBody>
          <a:bodyPr>
            <a:normAutofit fontScale="77500" lnSpcReduction="20000"/>
          </a:bodyPr>
          <a:lstStyle/>
          <a:p>
            <a:r>
              <a:rPr lang="en-MY" dirty="0"/>
              <a:t>Core software component in the browser that executes JavaScript code</a:t>
            </a:r>
          </a:p>
          <a:p>
            <a:pPr lvl="1"/>
            <a:r>
              <a:rPr lang="en-MY" dirty="0"/>
              <a:t>Early engines were pure interpreters; modern-day engines use just-in-time compilation for optimal performance</a:t>
            </a:r>
          </a:p>
          <a:p>
            <a:pPr lvl="1"/>
            <a:r>
              <a:rPr lang="en-MY" dirty="0"/>
              <a:t>Runs in tandem with the rendering engine of the browser via the DOM.</a:t>
            </a:r>
          </a:p>
          <a:p>
            <a:r>
              <a:rPr lang="en-MY" dirty="0"/>
              <a:t>Some common JavaScript engines</a:t>
            </a:r>
          </a:p>
          <a:p>
            <a:pPr lvl="1"/>
            <a:r>
              <a:rPr lang="en-MY" dirty="0"/>
              <a:t>V8 for Chrome (Chromium), also used for Node.js </a:t>
            </a:r>
          </a:p>
          <a:p>
            <a:pPr lvl="1"/>
            <a:r>
              <a:rPr lang="en-MY" dirty="0" err="1"/>
              <a:t>Spidermonkey</a:t>
            </a:r>
            <a:r>
              <a:rPr lang="en-MY" dirty="0"/>
              <a:t> for Firefox</a:t>
            </a:r>
          </a:p>
          <a:p>
            <a:pPr lvl="1"/>
            <a:r>
              <a:rPr lang="en-MY" dirty="0" err="1"/>
              <a:t>JavaScriptCore</a:t>
            </a:r>
            <a:r>
              <a:rPr lang="en-MY" dirty="0"/>
              <a:t> for Safari</a:t>
            </a:r>
          </a:p>
          <a:p>
            <a:pPr lvl="1"/>
            <a:r>
              <a:rPr lang="en-MY" dirty="0"/>
              <a:t>Chakra for IE (but Edge uses Chromium now)</a:t>
            </a:r>
          </a:p>
        </p:txBody>
      </p:sp>
      <p:sp>
        <p:nvSpPr>
          <p:cNvPr id="4" name="Slide Number Placeholder 3">
            <a:extLst>
              <a:ext uri="{FF2B5EF4-FFF2-40B4-BE49-F238E27FC236}">
                <a16:creationId xmlns:a16="http://schemas.microsoft.com/office/drawing/2014/main" id="{73405A69-3425-4EEA-A7FD-7FA94E8ABC46}"/>
              </a:ext>
            </a:extLst>
          </p:cNvPr>
          <p:cNvSpPr>
            <a:spLocks noGrp="1"/>
          </p:cNvSpPr>
          <p:nvPr>
            <p:ph type="sldNum" sz="quarter" idx="12"/>
          </p:nvPr>
        </p:nvSpPr>
        <p:spPr/>
        <p:txBody>
          <a:bodyPr/>
          <a:lstStyle/>
          <a:p>
            <a:fld id="{1D8ACFD3-EB1D-4FB7-8892-41DABF4B6051}" type="slidenum">
              <a:rPr lang="en-US" smtClean="0"/>
              <a:t>16</a:t>
            </a:fld>
            <a:endParaRPr lang="en-US" dirty="0"/>
          </a:p>
        </p:txBody>
      </p:sp>
    </p:spTree>
    <p:extLst>
      <p:ext uri="{BB962C8B-B14F-4D97-AF65-F5344CB8AC3E}">
        <p14:creationId xmlns:p14="http://schemas.microsoft.com/office/powerpoint/2010/main" val="226162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3F6-48CD-4B8F-A6D8-2F81998913AC}"/>
              </a:ext>
            </a:extLst>
          </p:cNvPr>
          <p:cNvSpPr>
            <a:spLocks noGrp="1"/>
          </p:cNvSpPr>
          <p:nvPr>
            <p:ph type="title"/>
          </p:nvPr>
        </p:nvSpPr>
        <p:spPr/>
        <p:txBody>
          <a:bodyPr/>
          <a:lstStyle/>
          <a:p>
            <a:r>
              <a:rPr lang="en-US" dirty="0"/>
              <a:t>Ways </a:t>
            </a:r>
            <a:r>
              <a:rPr lang="en-US"/>
              <a:t>to execute JavaScript</a:t>
            </a:r>
            <a:endParaRPr lang="en-MY" dirty="0"/>
          </a:p>
        </p:txBody>
      </p:sp>
      <p:sp>
        <p:nvSpPr>
          <p:cNvPr id="3" name="Content Placeholder 2">
            <a:extLst>
              <a:ext uri="{FF2B5EF4-FFF2-40B4-BE49-F238E27FC236}">
                <a16:creationId xmlns:a16="http://schemas.microsoft.com/office/drawing/2014/main" id="{44F374DD-3175-459A-9192-59C248A2F95E}"/>
              </a:ext>
            </a:extLst>
          </p:cNvPr>
          <p:cNvSpPr>
            <a:spLocks noGrp="1"/>
          </p:cNvSpPr>
          <p:nvPr>
            <p:ph idx="1"/>
          </p:nvPr>
        </p:nvSpPr>
        <p:spPr/>
        <p:txBody>
          <a:bodyPr>
            <a:normAutofit fontScale="85000" lnSpcReduction="10000"/>
          </a:bodyPr>
          <a:lstStyle/>
          <a:p>
            <a:r>
              <a:rPr lang="en-US" b="1" dirty="0"/>
              <a:t>Referencing JavaScript program in HTML document (most common)</a:t>
            </a:r>
          </a:p>
          <a:p>
            <a:pPr lvl="1"/>
            <a:r>
              <a:rPr lang="en-US" dirty="0"/>
              <a:t>Written directly (vanilla) or produced using a JavaScript library / framework</a:t>
            </a:r>
          </a:p>
          <a:p>
            <a:pPr lvl="1"/>
            <a:r>
              <a:rPr lang="en-MY" dirty="0"/>
              <a:t>Performs DOM manipulation and reacting to user events</a:t>
            </a:r>
          </a:p>
          <a:p>
            <a:r>
              <a:rPr lang="en-US" dirty="0"/>
              <a:t>Running JavaScript program directly in Node.js</a:t>
            </a:r>
          </a:p>
          <a:p>
            <a:r>
              <a:rPr lang="en-US" dirty="0"/>
              <a:t>Running JavaScript in console tab of </a:t>
            </a:r>
            <a:r>
              <a:rPr lang="en-US" dirty="0" err="1"/>
              <a:t>DevTools</a:t>
            </a:r>
            <a:endParaRPr lang="en-US" dirty="0"/>
          </a:p>
          <a:p>
            <a:r>
              <a:rPr lang="en-US" dirty="0"/>
              <a:t>Using online JavaScript playground</a:t>
            </a:r>
          </a:p>
        </p:txBody>
      </p:sp>
      <p:sp>
        <p:nvSpPr>
          <p:cNvPr id="4" name="Slide Number Placeholder 3">
            <a:extLst>
              <a:ext uri="{FF2B5EF4-FFF2-40B4-BE49-F238E27FC236}">
                <a16:creationId xmlns:a16="http://schemas.microsoft.com/office/drawing/2014/main" id="{B4995058-90AD-4896-A127-449DF9177611}"/>
              </a:ext>
            </a:extLst>
          </p:cNvPr>
          <p:cNvSpPr>
            <a:spLocks noGrp="1"/>
          </p:cNvSpPr>
          <p:nvPr>
            <p:ph type="sldNum" sz="quarter" idx="12"/>
          </p:nvPr>
        </p:nvSpPr>
        <p:spPr/>
        <p:txBody>
          <a:bodyPr/>
          <a:lstStyle/>
          <a:p>
            <a:fld id="{1D8ACFD3-EB1D-4FB7-8892-41DABF4B6051}" type="slidenum">
              <a:rPr lang="en-US" smtClean="0"/>
              <a:t>17</a:t>
            </a:fld>
            <a:endParaRPr lang="en-US" dirty="0"/>
          </a:p>
        </p:txBody>
      </p:sp>
    </p:spTree>
    <p:extLst>
      <p:ext uri="{BB962C8B-B14F-4D97-AF65-F5344CB8AC3E}">
        <p14:creationId xmlns:p14="http://schemas.microsoft.com/office/powerpoint/2010/main" val="312496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BFD7-D5D8-4F78-9D82-A541B554EC7C}"/>
              </a:ext>
            </a:extLst>
          </p:cNvPr>
          <p:cNvSpPr>
            <a:spLocks noGrp="1"/>
          </p:cNvSpPr>
          <p:nvPr>
            <p:ph type="title"/>
          </p:nvPr>
        </p:nvSpPr>
        <p:spPr/>
        <p:txBody>
          <a:bodyPr>
            <a:normAutofit fontScale="90000"/>
          </a:bodyPr>
          <a:lstStyle/>
          <a:p>
            <a:r>
              <a:rPr lang="en-US" dirty="0"/>
              <a:t>Creating a JavaScript program to manipulate the browser DOM</a:t>
            </a:r>
            <a:endParaRPr lang="en-MY" dirty="0"/>
          </a:p>
        </p:txBody>
      </p:sp>
      <p:sp>
        <p:nvSpPr>
          <p:cNvPr id="3" name="Content Placeholder 2">
            <a:extLst>
              <a:ext uri="{FF2B5EF4-FFF2-40B4-BE49-F238E27FC236}">
                <a16:creationId xmlns:a16="http://schemas.microsoft.com/office/drawing/2014/main" id="{8E439FFF-2745-4723-9383-7247FC8818B2}"/>
              </a:ext>
            </a:extLst>
          </p:cNvPr>
          <p:cNvSpPr>
            <a:spLocks noGrp="1"/>
          </p:cNvSpPr>
          <p:nvPr>
            <p:ph idx="1"/>
          </p:nvPr>
        </p:nvSpPr>
        <p:spPr/>
        <p:txBody>
          <a:bodyPr/>
          <a:lstStyle/>
          <a:p>
            <a:endParaRPr lang="en-US" dirty="0"/>
          </a:p>
          <a:p>
            <a:r>
              <a:rPr lang="en-US" dirty="0"/>
              <a:t>Vanilla (pure) JavaScript</a:t>
            </a:r>
          </a:p>
          <a:p>
            <a:r>
              <a:rPr lang="en-US" dirty="0"/>
              <a:t>Libraries </a:t>
            </a:r>
          </a:p>
          <a:p>
            <a:r>
              <a:rPr lang="en-US" dirty="0"/>
              <a:t>Frameworks</a:t>
            </a:r>
            <a:endParaRPr lang="en-MY" dirty="0"/>
          </a:p>
        </p:txBody>
      </p:sp>
      <p:sp>
        <p:nvSpPr>
          <p:cNvPr id="4" name="Slide Number Placeholder 3">
            <a:extLst>
              <a:ext uri="{FF2B5EF4-FFF2-40B4-BE49-F238E27FC236}">
                <a16:creationId xmlns:a16="http://schemas.microsoft.com/office/drawing/2014/main" id="{B60A1557-AD02-45BA-86CD-90831A39A393}"/>
              </a:ext>
            </a:extLst>
          </p:cNvPr>
          <p:cNvSpPr>
            <a:spLocks noGrp="1"/>
          </p:cNvSpPr>
          <p:nvPr>
            <p:ph type="sldNum" sz="quarter" idx="12"/>
          </p:nvPr>
        </p:nvSpPr>
        <p:spPr/>
        <p:txBody>
          <a:bodyPr/>
          <a:lstStyle/>
          <a:p>
            <a:fld id="{1D8ACFD3-EB1D-4FB7-8892-41DABF4B6051}" type="slidenum">
              <a:rPr lang="en-US" smtClean="0"/>
              <a:t>18</a:t>
            </a:fld>
            <a:endParaRPr lang="en-US" dirty="0"/>
          </a:p>
        </p:txBody>
      </p:sp>
    </p:spTree>
    <p:extLst>
      <p:ext uri="{BB962C8B-B14F-4D97-AF65-F5344CB8AC3E}">
        <p14:creationId xmlns:p14="http://schemas.microsoft.com/office/powerpoint/2010/main" val="275088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29B1-7176-42A5-97A5-2A3DB303671D}"/>
              </a:ext>
            </a:extLst>
          </p:cNvPr>
          <p:cNvSpPr>
            <a:spLocks noGrp="1"/>
          </p:cNvSpPr>
          <p:nvPr>
            <p:ph type="title"/>
          </p:nvPr>
        </p:nvSpPr>
        <p:spPr/>
        <p:txBody>
          <a:bodyPr/>
          <a:lstStyle/>
          <a:p>
            <a:r>
              <a:rPr lang="en-US" dirty="0"/>
              <a:t>Libraries</a:t>
            </a:r>
            <a:endParaRPr lang="en-MY" dirty="0"/>
          </a:p>
        </p:txBody>
      </p:sp>
      <p:sp>
        <p:nvSpPr>
          <p:cNvPr id="3" name="Content Placeholder 2">
            <a:extLst>
              <a:ext uri="{FF2B5EF4-FFF2-40B4-BE49-F238E27FC236}">
                <a16:creationId xmlns:a16="http://schemas.microsoft.com/office/drawing/2014/main" id="{9F51E6AC-3383-453B-85E9-75E8A2AE6BC3}"/>
              </a:ext>
            </a:extLst>
          </p:cNvPr>
          <p:cNvSpPr>
            <a:spLocks noGrp="1"/>
          </p:cNvSpPr>
          <p:nvPr>
            <p:ph idx="1"/>
          </p:nvPr>
        </p:nvSpPr>
        <p:spPr/>
        <p:txBody>
          <a:bodyPr>
            <a:normAutofit/>
          </a:bodyPr>
          <a:lstStyle/>
          <a:p>
            <a:r>
              <a:rPr lang="en-US" dirty="0"/>
              <a:t>Contain functions, methods and objects that simplify DOM manipulation</a:t>
            </a:r>
          </a:p>
          <a:p>
            <a:pPr lvl="1"/>
            <a:r>
              <a:rPr lang="en-US" dirty="0"/>
              <a:t>Allows easier construction of application vs using vanilla JavaScript</a:t>
            </a:r>
          </a:p>
          <a:p>
            <a:pPr marL="457200" lvl="1" indent="0">
              <a:buNone/>
            </a:pPr>
            <a:endParaRPr lang="en-US" dirty="0"/>
          </a:p>
          <a:p>
            <a:pPr lvl="1"/>
            <a:endParaRPr lang="en-US" dirty="0"/>
          </a:p>
          <a:p>
            <a:pPr lvl="1"/>
            <a:endParaRPr lang="en-MY" dirty="0"/>
          </a:p>
        </p:txBody>
      </p:sp>
      <p:sp>
        <p:nvSpPr>
          <p:cNvPr id="4" name="Slide Number Placeholder 3">
            <a:extLst>
              <a:ext uri="{FF2B5EF4-FFF2-40B4-BE49-F238E27FC236}">
                <a16:creationId xmlns:a16="http://schemas.microsoft.com/office/drawing/2014/main" id="{C0852874-4101-4F52-BCE8-B5252BC2C7F3}"/>
              </a:ext>
            </a:extLst>
          </p:cNvPr>
          <p:cNvSpPr>
            <a:spLocks noGrp="1"/>
          </p:cNvSpPr>
          <p:nvPr>
            <p:ph type="sldNum" sz="quarter" idx="12"/>
          </p:nvPr>
        </p:nvSpPr>
        <p:spPr/>
        <p:txBody>
          <a:bodyPr/>
          <a:lstStyle/>
          <a:p>
            <a:fld id="{1D8ACFD3-EB1D-4FB7-8892-41DABF4B6051}" type="slidenum">
              <a:rPr lang="en-US" smtClean="0"/>
              <a:t>19</a:t>
            </a:fld>
            <a:endParaRPr lang="en-US" dirty="0"/>
          </a:p>
        </p:txBody>
      </p:sp>
    </p:spTree>
    <p:extLst>
      <p:ext uri="{BB962C8B-B14F-4D97-AF65-F5344CB8AC3E}">
        <p14:creationId xmlns:p14="http://schemas.microsoft.com/office/powerpoint/2010/main" val="31517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63F0-5627-48C3-A614-468151EF7860}"/>
              </a:ext>
            </a:extLst>
          </p:cNvPr>
          <p:cNvSpPr>
            <a:spLocks noGrp="1"/>
          </p:cNvSpPr>
          <p:nvPr>
            <p:ph type="title"/>
          </p:nvPr>
        </p:nvSpPr>
        <p:spPr/>
        <p:txBody>
          <a:bodyPr/>
          <a:lstStyle/>
          <a:p>
            <a:r>
              <a:rPr lang="en-US" dirty="0"/>
              <a:t>Front-end web development</a:t>
            </a:r>
          </a:p>
        </p:txBody>
      </p:sp>
      <p:sp>
        <p:nvSpPr>
          <p:cNvPr id="3" name="Content Placeholder 2">
            <a:extLst>
              <a:ext uri="{FF2B5EF4-FFF2-40B4-BE49-F238E27FC236}">
                <a16:creationId xmlns:a16="http://schemas.microsoft.com/office/drawing/2014/main" id="{28DCDF2C-A254-43CC-8D32-E018CAC2A1C0}"/>
              </a:ext>
            </a:extLst>
          </p:cNvPr>
          <p:cNvSpPr>
            <a:spLocks noGrp="1"/>
          </p:cNvSpPr>
          <p:nvPr>
            <p:ph idx="1"/>
          </p:nvPr>
        </p:nvSpPr>
        <p:spPr/>
        <p:txBody>
          <a:bodyPr/>
          <a:lstStyle/>
          <a:p>
            <a:r>
              <a:rPr lang="en-US" dirty="0"/>
              <a:t>HTML</a:t>
            </a:r>
          </a:p>
          <a:p>
            <a:pPr lvl="1"/>
            <a:r>
              <a:rPr lang="en-US" dirty="0"/>
              <a:t>Structure and content</a:t>
            </a:r>
          </a:p>
          <a:p>
            <a:r>
              <a:rPr lang="en-US" dirty="0"/>
              <a:t>CSS</a:t>
            </a:r>
          </a:p>
          <a:p>
            <a:pPr lvl="1"/>
            <a:r>
              <a:rPr lang="en-US" dirty="0"/>
              <a:t>Styling and layout</a:t>
            </a:r>
          </a:p>
          <a:p>
            <a:r>
              <a:rPr lang="en-US" dirty="0"/>
              <a:t>JavaScript</a:t>
            </a:r>
          </a:p>
          <a:p>
            <a:pPr lvl="1"/>
            <a:r>
              <a:rPr lang="en-US" dirty="0"/>
              <a:t>Dynamic interactivity</a:t>
            </a:r>
          </a:p>
        </p:txBody>
      </p:sp>
      <p:sp>
        <p:nvSpPr>
          <p:cNvPr id="4" name="Slide Number Placeholder 3">
            <a:extLst>
              <a:ext uri="{FF2B5EF4-FFF2-40B4-BE49-F238E27FC236}">
                <a16:creationId xmlns:a16="http://schemas.microsoft.com/office/drawing/2014/main" id="{76A7DD3F-CB69-4D03-83DA-C634DFFC9B3B}"/>
              </a:ext>
            </a:extLst>
          </p:cNvPr>
          <p:cNvSpPr>
            <a:spLocks noGrp="1"/>
          </p:cNvSpPr>
          <p:nvPr>
            <p:ph type="sldNum" sz="quarter" idx="12"/>
          </p:nvPr>
        </p:nvSpPr>
        <p:spPr/>
        <p:txBody>
          <a:bodyPr/>
          <a:lstStyle/>
          <a:p>
            <a:fld id="{1D8ACFD3-EB1D-4FB7-8892-41DABF4B6051}" type="slidenum">
              <a:rPr lang="en-US" smtClean="0"/>
              <a:t>2</a:t>
            </a:fld>
            <a:endParaRPr lang="en-US" dirty="0"/>
          </a:p>
        </p:txBody>
      </p:sp>
    </p:spTree>
    <p:extLst>
      <p:ext uri="{BB962C8B-B14F-4D97-AF65-F5344CB8AC3E}">
        <p14:creationId xmlns:p14="http://schemas.microsoft.com/office/powerpoint/2010/main" val="1485353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6D8B-5560-4F0A-A5A7-7A266F2E2FFF}"/>
              </a:ext>
            </a:extLst>
          </p:cNvPr>
          <p:cNvSpPr>
            <a:spLocks noGrp="1"/>
          </p:cNvSpPr>
          <p:nvPr>
            <p:ph type="title"/>
          </p:nvPr>
        </p:nvSpPr>
        <p:spPr/>
        <p:txBody>
          <a:bodyPr/>
          <a:lstStyle/>
          <a:p>
            <a:r>
              <a:rPr lang="en-US" dirty="0"/>
              <a:t>Popular libraries</a:t>
            </a:r>
            <a:endParaRPr lang="en-MY" dirty="0"/>
          </a:p>
        </p:txBody>
      </p:sp>
      <p:sp>
        <p:nvSpPr>
          <p:cNvPr id="3" name="Content Placeholder 2">
            <a:extLst>
              <a:ext uri="{FF2B5EF4-FFF2-40B4-BE49-F238E27FC236}">
                <a16:creationId xmlns:a16="http://schemas.microsoft.com/office/drawing/2014/main" id="{5FB70269-E59D-48DB-91F6-94A207922008}"/>
              </a:ext>
            </a:extLst>
          </p:cNvPr>
          <p:cNvSpPr>
            <a:spLocks noGrp="1"/>
          </p:cNvSpPr>
          <p:nvPr>
            <p:ph idx="1"/>
          </p:nvPr>
        </p:nvSpPr>
        <p:spPr/>
        <p:txBody>
          <a:bodyPr>
            <a:normAutofit fontScale="92500" lnSpcReduction="20000"/>
          </a:bodyPr>
          <a:lstStyle/>
          <a:p>
            <a:r>
              <a:rPr lang="en-US" dirty="0" err="1"/>
              <a:t>JQuery</a:t>
            </a:r>
            <a:endParaRPr lang="en-US" dirty="0"/>
          </a:p>
          <a:p>
            <a:pPr lvl="1"/>
            <a:r>
              <a:rPr lang="en-US" dirty="0"/>
              <a:t>one of the earliest and most popular lightweight libraries simplifies DOM manipulation, event handling and Ajax</a:t>
            </a:r>
          </a:p>
          <a:p>
            <a:r>
              <a:rPr lang="en-US" dirty="0"/>
              <a:t>React</a:t>
            </a:r>
          </a:p>
          <a:p>
            <a:pPr lvl="1"/>
            <a:r>
              <a:rPr lang="en-US" dirty="0"/>
              <a:t>Created by Meta / Facebook for building UIs, popular for social media development</a:t>
            </a:r>
          </a:p>
          <a:p>
            <a:r>
              <a:rPr lang="en-US" dirty="0"/>
              <a:t>D3.js</a:t>
            </a:r>
          </a:p>
          <a:p>
            <a:pPr lvl="1"/>
            <a:r>
              <a:rPr lang="en-US" dirty="0"/>
              <a:t>Used for performing data visualization (graphs, charts, tables) for data analytics / machine learning applications</a:t>
            </a:r>
          </a:p>
          <a:p>
            <a:endParaRPr lang="en-US" dirty="0"/>
          </a:p>
          <a:p>
            <a:endParaRPr lang="en-US" dirty="0"/>
          </a:p>
          <a:p>
            <a:endParaRPr lang="en-US" dirty="0"/>
          </a:p>
          <a:p>
            <a:endParaRPr lang="en-MY" dirty="0"/>
          </a:p>
        </p:txBody>
      </p:sp>
      <p:sp>
        <p:nvSpPr>
          <p:cNvPr id="4" name="Slide Number Placeholder 3">
            <a:extLst>
              <a:ext uri="{FF2B5EF4-FFF2-40B4-BE49-F238E27FC236}">
                <a16:creationId xmlns:a16="http://schemas.microsoft.com/office/drawing/2014/main" id="{059B902E-15D2-4D6C-840D-3FEAB7039932}"/>
              </a:ext>
            </a:extLst>
          </p:cNvPr>
          <p:cNvSpPr>
            <a:spLocks noGrp="1"/>
          </p:cNvSpPr>
          <p:nvPr>
            <p:ph type="sldNum" sz="quarter" idx="12"/>
          </p:nvPr>
        </p:nvSpPr>
        <p:spPr/>
        <p:txBody>
          <a:bodyPr/>
          <a:lstStyle/>
          <a:p>
            <a:fld id="{1D8ACFD3-EB1D-4FB7-8892-41DABF4B6051}" type="slidenum">
              <a:rPr lang="en-US" smtClean="0"/>
              <a:t>20</a:t>
            </a:fld>
            <a:endParaRPr lang="en-US" dirty="0"/>
          </a:p>
        </p:txBody>
      </p:sp>
    </p:spTree>
    <p:extLst>
      <p:ext uri="{BB962C8B-B14F-4D97-AF65-F5344CB8AC3E}">
        <p14:creationId xmlns:p14="http://schemas.microsoft.com/office/powerpoint/2010/main" val="411346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DD92-9A3D-4793-871B-708ACEDFD5B8}"/>
              </a:ext>
            </a:extLst>
          </p:cNvPr>
          <p:cNvSpPr>
            <a:spLocks noGrp="1"/>
          </p:cNvSpPr>
          <p:nvPr>
            <p:ph type="title"/>
          </p:nvPr>
        </p:nvSpPr>
        <p:spPr/>
        <p:txBody>
          <a:bodyPr/>
          <a:lstStyle/>
          <a:p>
            <a:r>
              <a:rPr lang="en-US" dirty="0"/>
              <a:t>Frameworks</a:t>
            </a:r>
            <a:endParaRPr lang="en-MY" dirty="0"/>
          </a:p>
        </p:txBody>
      </p:sp>
      <p:sp>
        <p:nvSpPr>
          <p:cNvPr id="3" name="Content Placeholder 2">
            <a:extLst>
              <a:ext uri="{FF2B5EF4-FFF2-40B4-BE49-F238E27FC236}">
                <a16:creationId xmlns:a16="http://schemas.microsoft.com/office/drawing/2014/main" id="{352DE1C8-E0F4-4E6E-90A4-8791A0CDC539}"/>
              </a:ext>
            </a:extLst>
          </p:cNvPr>
          <p:cNvSpPr>
            <a:spLocks noGrp="1"/>
          </p:cNvSpPr>
          <p:nvPr>
            <p:ph idx="1"/>
          </p:nvPr>
        </p:nvSpPr>
        <p:spPr/>
        <p:txBody>
          <a:bodyPr>
            <a:normAutofit fontScale="85000" lnSpcReduction="20000"/>
          </a:bodyPr>
          <a:lstStyle/>
          <a:p>
            <a:r>
              <a:rPr lang="en-US" dirty="0"/>
              <a:t>Structure or template for providing foundation for creating full blown web applications</a:t>
            </a:r>
          </a:p>
          <a:p>
            <a:pPr lvl="1"/>
            <a:r>
              <a:rPr lang="en-US" dirty="0"/>
              <a:t>Provides a structured way to develop app (vs free form using libraries)</a:t>
            </a:r>
          </a:p>
          <a:p>
            <a:pPr lvl="1"/>
            <a:r>
              <a:rPr lang="en-US" dirty="0"/>
              <a:t>Provides many in-built useful functionalities to minimize development time </a:t>
            </a:r>
          </a:p>
          <a:p>
            <a:r>
              <a:rPr lang="en-US" dirty="0"/>
              <a:t>Advantages</a:t>
            </a:r>
          </a:p>
          <a:p>
            <a:pPr lvl="1"/>
            <a:r>
              <a:rPr lang="en-US" dirty="0"/>
              <a:t>Simpler testing and debugging</a:t>
            </a:r>
          </a:p>
          <a:p>
            <a:pPr lvl="1"/>
            <a:r>
              <a:rPr lang="en-US" dirty="0"/>
              <a:t>Clean and easily maintainable code</a:t>
            </a:r>
          </a:p>
          <a:p>
            <a:pPr lvl="1"/>
            <a:r>
              <a:rPr lang="en-US" dirty="0"/>
              <a:t>Allows dev to focus on core business logic of app</a:t>
            </a:r>
            <a:endParaRPr lang="en-MY" dirty="0"/>
          </a:p>
        </p:txBody>
      </p:sp>
      <p:sp>
        <p:nvSpPr>
          <p:cNvPr id="4" name="Slide Number Placeholder 3">
            <a:extLst>
              <a:ext uri="{FF2B5EF4-FFF2-40B4-BE49-F238E27FC236}">
                <a16:creationId xmlns:a16="http://schemas.microsoft.com/office/drawing/2014/main" id="{0F517428-9493-4717-9C2D-0DF2D38095FC}"/>
              </a:ext>
            </a:extLst>
          </p:cNvPr>
          <p:cNvSpPr>
            <a:spLocks noGrp="1"/>
          </p:cNvSpPr>
          <p:nvPr>
            <p:ph type="sldNum" sz="quarter" idx="12"/>
          </p:nvPr>
        </p:nvSpPr>
        <p:spPr/>
        <p:txBody>
          <a:bodyPr/>
          <a:lstStyle/>
          <a:p>
            <a:fld id="{1D8ACFD3-EB1D-4FB7-8892-41DABF4B6051}" type="slidenum">
              <a:rPr lang="en-US" smtClean="0"/>
              <a:t>21</a:t>
            </a:fld>
            <a:endParaRPr lang="en-US" dirty="0"/>
          </a:p>
        </p:txBody>
      </p:sp>
    </p:spTree>
    <p:extLst>
      <p:ext uri="{BB962C8B-B14F-4D97-AF65-F5344CB8AC3E}">
        <p14:creationId xmlns:p14="http://schemas.microsoft.com/office/powerpoint/2010/main" val="3675619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86B-1127-4EE6-9E72-179C3C7FDEC8}"/>
              </a:ext>
            </a:extLst>
          </p:cNvPr>
          <p:cNvSpPr>
            <a:spLocks noGrp="1"/>
          </p:cNvSpPr>
          <p:nvPr>
            <p:ph type="title"/>
          </p:nvPr>
        </p:nvSpPr>
        <p:spPr>
          <a:xfrm>
            <a:off x="838200" y="0"/>
            <a:ext cx="10515600" cy="1325563"/>
          </a:xfrm>
        </p:spPr>
        <p:txBody>
          <a:bodyPr/>
          <a:lstStyle/>
          <a:p>
            <a:r>
              <a:rPr lang="en-US" dirty="0"/>
              <a:t>3-tier web application</a:t>
            </a:r>
          </a:p>
        </p:txBody>
      </p:sp>
      <p:sp>
        <p:nvSpPr>
          <p:cNvPr id="3" name="Slide Number Placeholder 2">
            <a:extLst>
              <a:ext uri="{FF2B5EF4-FFF2-40B4-BE49-F238E27FC236}">
                <a16:creationId xmlns:a16="http://schemas.microsoft.com/office/drawing/2014/main" id="{BB5C2442-AEBE-4B71-82DA-44F312A0B924}"/>
              </a:ext>
            </a:extLst>
          </p:cNvPr>
          <p:cNvSpPr>
            <a:spLocks noGrp="1"/>
          </p:cNvSpPr>
          <p:nvPr>
            <p:ph type="sldNum" sz="quarter" idx="12"/>
          </p:nvPr>
        </p:nvSpPr>
        <p:spPr/>
        <p:txBody>
          <a:bodyPr/>
          <a:lstStyle/>
          <a:p>
            <a:fld id="{1D8ACFD3-EB1D-4FB7-8892-41DABF4B6051}" type="slidenum">
              <a:rPr lang="en-US" smtClean="0"/>
              <a:t>22</a:t>
            </a:fld>
            <a:endParaRPr lang="en-US"/>
          </a:p>
        </p:txBody>
      </p:sp>
      <p:pic>
        <p:nvPicPr>
          <p:cNvPr id="7" name="Picture 6" descr="A screenshot of a cell phone&#10;&#10;Description automatically generated">
            <a:extLst>
              <a:ext uri="{FF2B5EF4-FFF2-40B4-BE49-F238E27FC236}">
                <a16:creationId xmlns:a16="http://schemas.microsoft.com/office/drawing/2014/main" id="{6EE7C7AA-9DBD-4FDD-8FCD-B0FC55F41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4" y="1221968"/>
            <a:ext cx="6382056" cy="4920517"/>
          </a:xfrm>
          <a:prstGeom prst="rect">
            <a:avLst/>
          </a:prstGeom>
        </p:spPr>
      </p:pic>
      <p:pic>
        <p:nvPicPr>
          <p:cNvPr id="9" name="Picture 8" descr="A close up of a sign&#10;&#10;Description automatically generated">
            <a:extLst>
              <a:ext uri="{FF2B5EF4-FFF2-40B4-BE49-F238E27FC236}">
                <a16:creationId xmlns:a16="http://schemas.microsoft.com/office/drawing/2014/main" id="{6A232B86-6150-4C26-AA25-DD889643D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009" y="2175956"/>
            <a:ext cx="4381500" cy="2619375"/>
          </a:xfrm>
          <a:prstGeom prst="rect">
            <a:avLst/>
          </a:prstGeom>
        </p:spPr>
      </p:pic>
    </p:spTree>
    <p:extLst>
      <p:ext uri="{BB962C8B-B14F-4D97-AF65-F5344CB8AC3E}">
        <p14:creationId xmlns:p14="http://schemas.microsoft.com/office/powerpoint/2010/main" val="125646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6DFB0F-65D5-4655-ACC5-518F4EC2808B}"/>
              </a:ext>
            </a:extLst>
          </p:cNvPr>
          <p:cNvSpPr>
            <a:spLocks noGrp="1"/>
          </p:cNvSpPr>
          <p:nvPr>
            <p:ph type="sldNum" sz="quarter" idx="12"/>
          </p:nvPr>
        </p:nvSpPr>
        <p:spPr/>
        <p:txBody>
          <a:bodyPr/>
          <a:lstStyle/>
          <a:p>
            <a:fld id="{1D8ACFD3-EB1D-4FB7-8892-41DABF4B6051}" type="slidenum">
              <a:rPr lang="en-US" smtClean="0"/>
              <a:t>23</a:t>
            </a:fld>
            <a:endParaRPr lang="en-US"/>
          </a:p>
        </p:txBody>
      </p:sp>
      <p:pic>
        <p:nvPicPr>
          <p:cNvPr id="4" name="Picture 3" descr="A group of logos with text&#10;&#10;Description automatically generated">
            <a:extLst>
              <a:ext uri="{FF2B5EF4-FFF2-40B4-BE49-F238E27FC236}">
                <a16:creationId xmlns:a16="http://schemas.microsoft.com/office/drawing/2014/main" id="{B7D3C11B-D6B4-4577-9BD4-4EA3B2C4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69" y="1416665"/>
            <a:ext cx="11245116" cy="3904554"/>
          </a:xfrm>
          <a:prstGeom prst="rect">
            <a:avLst/>
          </a:prstGeom>
        </p:spPr>
      </p:pic>
    </p:spTree>
    <p:extLst>
      <p:ext uri="{BB962C8B-B14F-4D97-AF65-F5344CB8AC3E}">
        <p14:creationId xmlns:p14="http://schemas.microsoft.com/office/powerpoint/2010/main" val="2177171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D53C-FA62-4A62-B4F0-E00F63AC2E8E}"/>
              </a:ext>
            </a:extLst>
          </p:cNvPr>
          <p:cNvSpPr>
            <a:spLocks noGrp="1"/>
          </p:cNvSpPr>
          <p:nvPr>
            <p:ph type="title"/>
          </p:nvPr>
        </p:nvSpPr>
        <p:spPr/>
        <p:txBody>
          <a:bodyPr>
            <a:normAutofit fontScale="90000"/>
          </a:bodyPr>
          <a:lstStyle/>
          <a:p>
            <a:r>
              <a:rPr lang="en-US" dirty="0"/>
              <a:t>JavaScript front-end frameworks</a:t>
            </a:r>
            <a:endParaRPr lang="en-MY" dirty="0"/>
          </a:p>
        </p:txBody>
      </p:sp>
      <p:sp>
        <p:nvSpPr>
          <p:cNvPr id="3" name="Content Placeholder 2">
            <a:extLst>
              <a:ext uri="{FF2B5EF4-FFF2-40B4-BE49-F238E27FC236}">
                <a16:creationId xmlns:a16="http://schemas.microsoft.com/office/drawing/2014/main" id="{32FB2AFF-DC08-4FEA-8F02-148D54BFD68C}"/>
              </a:ext>
            </a:extLst>
          </p:cNvPr>
          <p:cNvSpPr>
            <a:spLocks noGrp="1"/>
          </p:cNvSpPr>
          <p:nvPr>
            <p:ph idx="1"/>
          </p:nvPr>
        </p:nvSpPr>
        <p:spPr/>
        <p:txBody>
          <a:bodyPr>
            <a:normAutofit/>
          </a:bodyPr>
          <a:lstStyle/>
          <a:p>
            <a:r>
              <a:rPr lang="en-US" dirty="0"/>
              <a:t>Angular </a:t>
            </a:r>
          </a:p>
          <a:p>
            <a:pPr lvl="1"/>
            <a:r>
              <a:rPr lang="en-US" dirty="0"/>
              <a:t>Developed by Google, popular for implementing a Single Page Application (SPA) and also Progressive Web Apps (PWA) and desktop apps</a:t>
            </a:r>
          </a:p>
          <a:p>
            <a:pPr lvl="1"/>
            <a:r>
              <a:rPr lang="en-US" dirty="0"/>
              <a:t>Based on Typescript, a superset of ES6 </a:t>
            </a:r>
          </a:p>
          <a:p>
            <a:pPr lvl="1"/>
            <a:r>
              <a:rPr lang="en-US" dirty="0"/>
              <a:t>Fast code generation and use of templating approach</a:t>
            </a:r>
          </a:p>
          <a:p>
            <a:endParaRPr lang="en-US" dirty="0"/>
          </a:p>
          <a:p>
            <a:endParaRPr lang="en-MY" dirty="0"/>
          </a:p>
        </p:txBody>
      </p:sp>
      <p:sp>
        <p:nvSpPr>
          <p:cNvPr id="4" name="Slide Number Placeholder 3">
            <a:extLst>
              <a:ext uri="{FF2B5EF4-FFF2-40B4-BE49-F238E27FC236}">
                <a16:creationId xmlns:a16="http://schemas.microsoft.com/office/drawing/2014/main" id="{9A9CFB39-C8F7-4611-9478-2DAEC4F50A2C}"/>
              </a:ext>
            </a:extLst>
          </p:cNvPr>
          <p:cNvSpPr>
            <a:spLocks noGrp="1"/>
          </p:cNvSpPr>
          <p:nvPr>
            <p:ph type="sldNum" sz="quarter" idx="12"/>
          </p:nvPr>
        </p:nvSpPr>
        <p:spPr/>
        <p:txBody>
          <a:bodyPr/>
          <a:lstStyle/>
          <a:p>
            <a:fld id="{1D8ACFD3-EB1D-4FB7-8892-41DABF4B6051}" type="slidenum">
              <a:rPr lang="en-US" smtClean="0"/>
              <a:t>24</a:t>
            </a:fld>
            <a:endParaRPr lang="en-US" dirty="0"/>
          </a:p>
        </p:txBody>
      </p:sp>
    </p:spTree>
    <p:extLst>
      <p:ext uri="{BB962C8B-B14F-4D97-AF65-F5344CB8AC3E}">
        <p14:creationId xmlns:p14="http://schemas.microsoft.com/office/powerpoint/2010/main" val="179738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9E5A65-6ADE-48CD-B205-E10C90D45F21}"/>
              </a:ext>
            </a:extLst>
          </p:cNvPr>
          <p:cNvSpPr>
            <a:spLocks noGrp="1"/>
          </p:cNvSpPr>
          <p:nvPr>
            <p:ph type="sldNum" sz="quarter" idx="12"/>
          </p:nvPr>
        </p:nvSpPr>
        <p:spPr/>
        <p:txBody>
          <a:bodyPr/>
          <a:lstStyle/>
          <a:p>
            <a:fld id="{1D8ACFD3-EB1D-4FB7-8892-41DABF4B6051}" type="slidenum">
              <a:rPr lang="en-US" smtClean="0"/>
              <a:t>25</a:t>
            </a:fld>
            <a:endParaRPr lang="en-US"/>
          </a:p>
        </p:txBody>
      </p:sp>
      <p:pic>
        <p:nvPicPr>
          <p:cNvPr id="4" name="Picture 3" descr="A screenshot of a computer&#10;&#10;Description automatically generated">
            <a:extLst>
              <a:ext uri="{FF2B5EF4-FFF2-40B4-BE49-F238E27FC236}">
                <a16:creationId xmlns:a16="http://schemas.microsoft.com/office/drawing/2014/main" id="{167C2835-FA20-459B-99DD-183CDA6C0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9328"/>
            <a:ext cx="12192000" cy="5699343"/>
          </a:xfrm>
          <a:prstGeom prst="rect">
            <a:avLst/>
          </a:prstGeom>
        </p:spPr>
      </p:pic>
    </p:spTree>
    <p:extLst>
      <p:ext uri="{BB962C8B-B14F-4D97-AF65-F5344CB8AC3E}">
        <p14:creationId xmlns:p14="http://schemas.microsoft.com/office/powerpoint/2010/main" val="97376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E619-6B67-4F42-A5E0-2BCEBCC8B697}"/>
              </a:ext>
            </a:extLst>
          </p:cNvPr>
          <p:cNvSpPr>
            <a:spLocks noGrp="1"/>
          </p:cNvSpPr>
          <p:nvPr>
            <p:ph type="title"/>
          </p:nvPr>
        </p:nvSpPr>
        <p:spPr/>
        <p:txBody>
          <a:bodyPr>
            <a:normAutofit fontScale="90000"/>
          </a:bodyPr>
          <a:lstStyle/>
          <a:p>
            <a:r>
              <a:rPr lang="en-US"/>
              <a:t>JavaScript </a:t>
            </a:r>
            <a:r>
              <a:rPr lang="en-US" dirty="0"/>
              <a:t>back-end frameworks</a:t>
            </a:r>
            <a:endParaRPr lang="en-MY" dirty="0"/>
          </a:p>
        </p:txBody>
      </p:sp>
      <p:sp>
        <p:nvSpPr>
          <p:cNvPr id="3" name="Content Placeholder 2">
            <a:extLst>
              <a:ext uri="{FF2B5EF4-FFF2-40B4-BE49-F238E27FC236}">
                <a16:creationId xmlns:a16="http://schemas.microsoft.com/office/drawing/2014/main" id="{5C69B9CB-8C73-4BB7-90C2-314839B38256}"/>
              </a:ext>
            </a:extLst>
          </p:cNvPr>
          <p:cNvSpPr>
            <a:spLocks noGrp="1"/>
          </p:cNvSpPr>
          <p:nvPr>
            <p:ph idx="1"/>
          </p:nvPr>
        </p:nvSpPr>
        <p:spPr/>
        <p:txBody>
          <a:bodyPr>
            <a:normAutofit lnSpcReduction="10000"/>
          </a:bodyPr>
          <a:lstStyle/>
          <a:p>
            <a:r>
              <a:rPr lang="en-US" dirty="0"/>
              <a:t>Node.js</a:t>
            </a:r>
          </a:p>
          <a:p>
            <a:pPr lvl="1"/>
            <a:r>
              <a:rPr lang="en-US" dirty="0"/>
              <a:t>Cross platform and based on event drive architecture to perform asynchronous I/O</a:t>
            </a:r>
          </a:p>
          <a:p>
            <a:pPr lvl="1"/>
            <a:r>
              <a:rPr lang="en-US" dirty="0"/>
              <a:t>Builds on V8 engine of Chrome</a:t>
            </a:r>
          </a:p>
          <a:p>
            <a:r>
              <a:rPr lang="en-US" dirty="0"/>
              <a:t>Express.js</a:t>
            </a:r>
          </a:p>
          <a:p>
            <a:pPr lvl="1"/>
            <a:r>
              <a:rPr lang="en-US" dirty="0"/>
              <a:t>Primarily works with Angular.js as front-end and as default server framework for Node.js</a:t>
            </a:r>
          </a:p>
          <a:p>
            <a:pPr lvl="1"/>
            <a:r>
              <a:rPr lang="en-US" dirty="0"/>
              <a:t>Lightweight and large number of plugins</a:t>
            </a:r>
            <a:endParaRPr lang="en-MY" dirty="0"/>
          </a:p>
          <a:p>
            <a:pPr lvl="1"/>
            <a:endParaRPr lang="en-US" dirty="0"/>
          </a:p>
          <a:p>
            <a:pPr lvl="1"/>
            <a:endParaRPr lang="en-MY" dirty="0"/>
          </a:p>
        </p:txBody>
      </p:sp>
      <p:sp>
        <p:nvSpPr>
          <p:cNvPr id="4" name="Slide Number Placeholder 3">
            <a:extLst>
              <a:ext uri="{FF2B5EF4-FFF2-40B4-BE49-F238E27FC236}">
                <a16:creationId xmlns:a16="http://schemas.microsoft.com/office/drawing/2014/main" id="{1BEFCE09-19DD-4B3F-A4EC-A6FA855A0B9C}"/>
              </a:ext>
            </a:extLst>
          </p:cNvPr>
          <p:cNvSpPr>
            <a:spLocks noGrp="1"/>
          </p:cNvSpPr>
          <p:nvPr>
            <p:ph type="sldNum" sz="quarter" idx="12"/>
          </p:nvPr>
        </p:nvSpPr>
        <p:spPr/>
        <p:txBody>
          <a:bodyPr/>
          <a:lstStyle/>
          <a:p>
            <a:fld id="{1D8ACFD3-EB1D-4FB7-8892-41DABF4B6051}" type="slidenum">
              <a:rPr lang="en-US" smtClean="0"/>
              <a:t>26</a:t>
            </a:fld>
            <a:endParaRPr lang="en-US" dirty="0"/>
          </a:p>
        </p:txBody>
      </p:sp>
    </p:spTree>
    <p:extLst>
      <p:ext uri="{BB962C8B-B14F-4D97-AF65-F5344CB8AC3E}">
        <p14:creationId xmlns:p14="http://schemas.microsoft.com/office/powerpoint/2010/main" val="164263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C01E38-0890-4854-9FA9-069DEC0CC31A}"/>
              </a:ext>
            </a:extLst>
          </p:cNvPr>
          <p:cNvSpPr>
            <a:spLocks noGrp="1"/>
          </p:cNvSpPr>
          <p:nvPr>
            <p:ph type="sldNum" sz="quarter" idx="12"/>
          </p:nvPr>
        </p:nvSpPr>
        <p:spPr/>
        <p:txBody>
          <a:bodyPr/>
          <a:lstStyle/>
          <a:p>
            <a:fld id="{1D8ACFD3-EB1D-4FB7-8892-41DABF4B6051}" type="slidenum">
              <a:rPr lang="en-US" smtClean="0"/>
              <a:t>27</a:t>
            </a:fld>
            <a:endParaRPr lang="en-US"/>
          </a:p>
        </p:txBody>
      </p:sp>
      <p:pic>
        <p:nvPicPr>
          <p:cNvPr id="4" name="Picture 3" descr="Graphical user interface&#10;&#10;Description automatically generated">
            <a:extLst>
              <a:ext uri="{FF2B5EF4-FFF2-40B4-BE49-F238E27FC236}">
                <a16:creationId xmlns:a16="http://schemas.microsoft.com/office/drawing/2014/main" id="{4CAA0142-938F-4AC0-B0B4-D4FB997C8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794" y="0"/>
            <a:ext cx="7536412" cy="6858000"/>
          </a:xfrm>
          <a:prstGeom prst="rect">
            <a:avLst/>
          </a:prstGeom>
        </p:spPr>
      </p:pic>
    </p:spTree>
    <p:extLst>
      <p:ext uri="{BB962C8B-B14F-4D97-AF65-F5344CB8AC3E}">
        <p14:creationId xmlns:p14="http://schemas.microsoft.com/office/powerpoint/2010/main" val="110814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5C2442-AEBE-4B71-82DA-44F312A0B924}"/>
              </a:ext>
            </a:extLst>
          </p:cNvPr>
          <p:cNvSpPr>
            <a:spLocks noGrp="1"/>
          </p:cNvSpPr>
          <p:nvPr>
            <p:ph type="sldNum" sz="quarter" idx="12"/>
          </p:nvPr>
        </p:nvSpPr>
        <p:spPr/>
        <p:txBody>
          <a:bodyPr/>
          <a:lstStyle/>
          <a:p>
            <a:fld id="{1D8ACFD3-EB1D-4FB7-8892-41DABF4B6051}" type="slidenum">
              <a:rPr lang="en-US" smtClean="0"/>
              <a:t>3</a:t>
            </a:fld>
            <a:endParaRPr lang="en-US"/>
          </a:p>
        </p:txBody>
      </p:sp>
      <p:pic>
        <p:nvPicPr>
          <p:cNvPr id="5" name="Picture 4" descr="A screenshot of a social media post&#10;&#10;Description automatically generated">
            <a:extLst>
              <a:ext uri="{FF2B5EF4-FFF2-40B4-BE49-F238E27FC236}">
                <a16:creationId xmlns:a16="http://schemas.microsoft.com/office/drawing/2014/main" id="{FCCCDCC3-5A0B-428D-9C33-F6DF9431F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70" y="0"/>
            <a:ext cx="5111480" cy="68580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AF0C421-2EA0-4B1D-88E3-B9A305928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178" y="0"/>
            <a:ext cx="4304752" cy="6858000"/>
          </a:xfrm>
          <a:prstGeom prst="rect">
            <a:avLst/>
          </a:prstGeom>
        </p:spPr>
      </p:pic>
      <p:sp>
        <p:nvSpPr>
          <p:cNvPr id="2" name="Title 1">
            <a:extLst>
              <a:ext uri="{FF2B5EF4-FFF2-40B4-BE49-F238E27FC236}">
                <a16:creationId xmlns:a16="http://schemas.microsoft.com/office/drawing/2014/main" id="{D52F586B-1127-4EE6-9E72-179C3C7FDEC8}"/>
              </a:ext>
            </a:extLst>
          </p:cNvPr>
          <p:cNvSpPr>
            <a:spLocks noGrp="1"/>
          </p:cNvSpPr>
          <p:nvPr>
            <p:ph type="title"/>
          </p:nvPr>
        </p:nvSpPr>
        <p:spPr>
          <a:xfrm>
            <a:off x="4886606" y="2085751"/>
            <a:ext cx="3079750" cy="1213805"/>
          </a:xfrm>
        </p:spPr>
        <p:txBody>
          <a:bodyPr>
            <a:normAutofit/>
          </a:bodyPr>
          <a:lstStyle/>
          <a:p>
            <a:r>
              <a:rPr lang="en-US" sz="5400" dirty="0">
                <a:solidFill>
                  <a:srgbClr val="000099"/>
                </a:solidFill>
              </a:rPr>
              <a:t>HTML</a:t>
            </a:r>
          </a:p>
        </p:txBody>
      </p:sp>
    </p:spTree>
    <p:extLst>
      <p:ext uri="{BB962C8B-B14F-4D97-AF65-F5344CB8AC3E}">
        <p14:creationId xmlns:p14="http://schemas.microsoft.com/office/powerpoint/2010/main" val="171485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340283-1518-4E2A-B8E8-21CB0C4E8AF5}"/>
              </a:ext>
            </a:extLst>
          </p:cNvPr>
          <p:cNvSpPr>
            <a:spLocks noGrp="1"/>
          </p:cNvSpPr>
          <p:nvPr>
            <p:ph type="sldNum" sz="quarter" idx="12"/>
          </p:nvPr>
        </p:nvSpPr>
        <p:spPr/>
        <p:txBody>
          <a:bodyPr/>
          <a:lstStyle/>
          <a:p>
            <a:fld id="{1D8ACFD3-EB1D-4FB7-8892-41DABF4B6051}" type="slidenum">
              <a:rPr lang="en-US" smtClean="0"/>
              <a:t>4</a:t>
            </a:fld>
            <a:endParaRPr lang="en-US"/>
          </a:p>
        </p:txBody>
      </p:sp>
      <p:pic>
        <p:nvPicPr>
          <p:cNvPr id="4" name="Picture 3" descr="A screenshot of a cell phone&#10;&#10;Description automatically generated">
            <a:extLst>
              <a:ext uri="{FF2B5EF4-FFF2-40B4-BE49-F238E27FC236}">
                <a16:creationId xmlns:a16="http://schemas.microsoft.com/office/drawing/2014/main" id="{A835031F-4A2D-4192-9252-97259F1A4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4" y="56644"/>
            <a:ext cx="5245366" cy="685800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C51B26DC-04E4-41E6-A7BA-6AE85FC75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644"/>
            <a:ext cx="5552786" cy="6858000"/>
          </a:xfrm>
          <a:prstGeom prst="rect">
            <a:avLst/>
          </a:prstGeom>
        </p:spPr>
      </p:pic>
      <p:sp>
        <p:nvSpPr>
          <p:cNvPr id="8" name="Title 1">
            <a:extLst>
              <a:ext uri="{FF2B5EF4-FFF2-40B4-BE49-F238E27FC236}">
                <a16:creationId xmlns:a16="http://schemas.microsoft.com/office/drawing/2014/main" id="{3DAF6843-32AB-46E3-8E82-E1001C8420D4}"/>
              </a:ext>
            </a:extLst>
          </p:cNvPr>
          <p:cNvSpPr txBox="1">
            <a:spLocks/>
          </p:cNvSpPr>
          <p:nvPr/>
        </p:nvSpPr>
        <p:spPr>
          <a:xfrm>
            <a:off x="3421947" y="2506537"/>
            <a:ext cx="3893252" cy="2372961"/>
          </a:xfrm>
          <a:prstGeom prst="rect">
            <a:avLst/>
          </a:prstGeom>
        </p:spPr>
        <p:txBody>
          <a:bodyPr>
            <a:normAutofit/>
          </a:bodyPr>
          <a:lst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a:lstStyle>
          <a:p>
            <a:pPr algn="ctr"/>
            <a:r>
              <a:rPr lang="en-US" sz="5400" dirty="0">
                <a:solidFill>
                  <a:srgbClr val="000099"/>
                </a:solidFill>
              </a:rPr>
              <a:t>HTML</a:t>
            </a:r>
          </a:p>
          <a:p>
            <a:pPr algn="ctr"/>
            <a:r>
              <a:rPr lang="en-US" sz="5400" dirty="0">
                <a:solidFill>
                  <a:srgbClr val="000099"/>
                </a:solidFill>
              </a:rPr>
              <a:t>+</a:t>
            </a:r>
          </a:p>
          <a:p>
            <a:pPr algn="ctr"/>
            <a:r>
              <a:rPr lang="en-US" sz="5400" dirty="0">
                <a:solidFill>
                  <a:srgbClr val="000099"/>
                </a:solidFill>
              </a:rPr>
              <a:t>CSS</a:t>
            </a:r>
          </a:p>
        </p:txBody>
      </p:sp>
      <p:sp>
        <p:nvSpPr>
          <p:cNvPr id="3" name="Rectangle 2">
            <a:extLst>
              <a:ext uri="{FF2B5EF4-FFF2-40B4-BE49-F238E27FC236}">
                <a16:creationId xmlns:a16="http://schemas.microsoft.com/office/drawing/2014/main" id="{A9C3B25D-4A86-4057-AD8E-7A3A443FD7D5}"/>
              </a:ext>
            </a:extLst>
          </p:cNvPr>
          <p:cNvSpPr/>
          <p:nvPr/>
        </p:nvSpPr>
        <p:spPr>
          <a:xfrm>
            <a:off x="307497" y="1201667"/>
            <a:ext cx="3342011" cy="400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8F9E172-6A68-4C0E-B31D-7A9933395CF8}"/>
              </a:ext>
            </a:extLst>
          </p:cNvPr>
          <p:cNvCxnSpPr>
            <a:cxnSpLocks/>
          </p:cNvCxnSpPr>
          <p:nvPr/>
        </p:nvCxnSpPr>
        <p:spPr>
          <a:xfrm>
            <a:off x="3967794" y="1408013"/>
            <a:ext cx="2394380" cy="0"/>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08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921-0A02-472B-A9A0-AFFD21D36318}"/>
              </a:ext>
            </a:extLst>
          </p:cNvPr>
          <p:cNvSpPr>
            <a:spLocks noGrp="1"/>
          </p:cNvSpPr>
          <p:nvPr>
            <p:ph type="title"/>
          </p:nvPr>
        </p:nvSpPr>
        <p:spPr/>
        <p:txBody>
          <a:bodyPr/>
          <a:lstStyle/>
          <a:p>
            <a:r>
              <a:rPr lang="en-US" dirty="0"/>
              <a:t>Common JS functionality</a:t>
            </a:r>
            <a:endParaRPr lang="en-MY" dirty="0"/>
          </a:p>
        </p:txBody>
      </p:sp>
      <p:sp>
        <p:nvSpPr>
          <p:cNvPr id="3" name="Content Placeholder 2">
            <a:extLst>
              <a:ext uri="{FF2B5EF4-FFF2-40B4-BE49-F238E27FC236}">
                <a16:creationId xmlns:a16="http://schemas.microsoft.com/office/drawing/2014/main" id="{B160780D-E31A-4D2E-AD10-7A49A2112B22}"/>
              </a:ext>
            </a:extLst>
          </p:cNvPr>
          <p:cNvSpPr>
            <a:spLocks noGrp="1"/>
          </p:cNvSpPr>
          <p:nvPr>
            <p:ph idx="1"/>
          </p:nvPr>
        </p:nvSpPr>
        <p:spPr>
          <a:xfrm>
            <a:off x="474453" y="1825624"/>
            <a:ext cx="11421373" cy="4825341"/>
          </a:xfrm>
        </p:spPr>
        <p:txBody>
          <a:bodyPr>
            <a:normAutofit fontScale="70000" lnSpcReduction="20000"/>
          </a:bodyPr>
          <a:lstStyle/>
          <a:p>
            <a:r>
              <a:rPr lang="en-US" dirty="0"/>
              <a:t>Modify the content of a web page by adding or removing elements.</a:t>
            </a:r>
          </a:p>
          <a:p>
            <a:r>
              <a:rPr lang="en-US" dirty="0"/>
              <a:t>Change the style and position of the elements on a web page.</a:t>
            </a:r>
          </a:p>
          <a:p>
            <a:r>
              <a:rPr lang="en-US" dirty="0"/>
              <a:t>Monitor events like mouse click, hover, etc. and react to them</a:t>
            </a:r>
          </a:p>
          <a:p>
            <a:r>
              <a:rPr lang="en-US" dirty="0"/>
              <a:t>Perform and control transitions and animations.</a:t>
            </a:r>
          </a:p>
          <a:p>
            <a:r>
              <a:rPr lang="en-US" dirty="0"/>
              <a:t>Create alert pop-ups to display info or warning messages to the user.</a:t>
            </a:r>
          </a:p>
          <a:p>
            <a:r>
              <a:rPr lang="en-US" dirty="0"/>
              <a:t>Perform general processing operations based on user inputs and display the results.</a:t>
            </a:r>
          </a:p>
          <a:p>
            <a:r>
              <a:rPr lang="en-US" dirty="0"/>
              <a:t>Validate user entry in a form before submitting it to a server</a:t>
            </a:r>
            <a:endParaRPr lang="en-MY" dirty="0"/>
          </a:p>
        </p:txBody>
      </p:sp>
      <p:sp>
        <p:nvSpPr>
          <p:cNvPr id="4" name="Slide Number Placeholder 3">
            <a:extLst>
              <a:ext uri="{FF2B5EF4-FFF2-40B4-BE49-F238E27FC236}">
                <a16:creationId xmlns:a16="http://schemas.microsoft.com/office/drawing/2014/main" id="{3DF6D549-3327-4C9C-8EAB-5B4F51BE65D8}"/>
              </a:ext>
            </a:extLst>
          </p:cNvPr>
          <p:cNvSpPr>
            <a:spLocks noGrp="1"/>
          </p:cNvSpPr>
          <p:nvPr>
            <p:ph type="sldNum" sz="quarter" idx="12"/>
          </p:nvPr>
        </p:nvSpPr>
        <p:spPr/>
        <p:txBody>
          <a:bodyPr/>
          <a:lstStyle/>
          <a:p>
            <a:fld id="{1D8ACFD3-EB1D-4FB7-8892-41DABF4B6051}" type="slidenum">
              <a:rPr lang="en-US" smtClean="0"/>
              <a:t>5</a:t>
            </a:fld>
            <a:endParaRPr lang="en-US" dirty="0"/>
          </a:p>
        </p:txBody>
      </p:sp>
    </p:spTree>
    <p:extLst>
      <p:ext uri="{BB962C8B-B14F-4D97-AF65-F5344CB8AC3E}">
        <p14:creationId xmlns:p14="http://schemas.microsoft.com/office/powerpoint/2010/main" val="162736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892E-0CAC-4EBD-B593-58C0ECBCDF22}"/>
              </a:ext>
            </a:extLst>
          </p:cNvPr>
          <p:cNvSpPr>
            <a:spLocks noGrp="1"/>
          </p:cNvSpPr>
          <p:nvPr>
            <p:ph type="title"/>
          </p:nvPr>
        </p:nvSpPr>
        <p:spPr/>
        <p:txBody>
          <a:bodyPr>
            <a:normAutofit/>
          </a:bodyPr>
          <a:lstStyle/>
          <a:p>
            <a:r>
              <a:rPr lang="en-US" dirty="0"/>
              <a:t>Intro to JavaScript </a:t>
            </a:r>
          </a:p>
        </p:txBody>
      </p:sp>
      <p:sp>
        <p:nvSpPr>
          <p:cNvPr id="3" name="Content Placeholder 2">
            <a:extLst>
              <a:ext uri="{FF2B5EF4-FFF2-40B4-BE49-F238E27FC236}">
                <a16:creationId xmlns:a16="http://schemas.microsoft.com/office/drawing/2014/main" id="{8FE5DAEA-DD88-4D10-BD60-2E23C39F5630}"/>
              </a:ext>
            </a:extLst>
          </p:cNvPr>
          <p:cNvSpPr>
            <a:spLocks noGrp="1"/>
          </p:cNvSpPr>
          <p:nvPr>
            <p:ph idx="1"/>
          </p:nvPr>
        </p:nvSpPr>
        <p:spPr/>
        <p:txBody>
          <a:bodyPr>
            <a:normAutofit fontScale="92500" lnSpcReduction="10000"/>
          </a:bodyPr>
          <a:lstStyle/>
          <a:p>
            <a:r>
              <a:rPr lang="en-US" dirty="0"/>
              <a:t>JavaScript (JS) is a lightweight, interpreted or just-in-time compiled programming language </a:t>
            </a:r>
          </a:p>
          <a:p>
            <a:pPr lvl="1"/>
            <a:r>
              <a:rPr lang="en-US" dirty="0"/>
              <a:t>Most well known scripting language for web pages</a:t>
            </a:r>
          </a:p>
          <a:p>
            <a:r>
              <a:rPr lang="en-US" dirty="0"/>
              <a:t>All browsers have a JavaScript engine that executes JavaScript code</a:t>
            </a:r>
          </a:p>
          <a:p>
            <a:pPr lvl="1"/>
            <a:r>
              <a:rPr lang="en-US" dirty="0"/>
              <a:t>Also used in server-side run time environments (e.g. Node.js)</a:t>
            </a:r>
          </a:p>
        </p:txBody>
      </p:sp>
      <p:sp>
        <p:nvSpPr>
          <p:cNvPr id="5" name="Slide Number Placeholder 4">
            <a:extLst>
              <a:ext uri="{FF2B5EF4-FFF2-40B4-BE49-F238E27FC236}">
                <a16:creationId xmlns:a16="http://schemas.microsoft.com/office/drawing/2014/main" id="{2750BFAF-CEEF-426B-B800-C79968F6A459}"/>
              </a:ext>
            </a:extLst>
          </p:cNvPr>
          <p:cNvSpPr>
            <a:spLocks noGrp="1"/>
          </p:cNvSpPr>
          <p:nvPr>
            <p:ph type="sldNum" sz="quarter" idx="12"/>
          </p:nvPr>
        </p:nvSpPr>
        <p:spPr/>
        <p:txBody>
          <a:bodyPr/>
          <a:lstStyle/>
          <a:p>
            <a:fld id="{1D8ACFD3-EB1D-4FB7-8892-41DABF4B6051}" type="slidenum">
              <a:rPr lang="en-US" smtClean="0"/>
              <a:t>6</a:t>
            </a:fld>
            <a:endParaRPr lang="en-US" dirty="0"/>
          </a:p>
        </p:txBody>
      </p:sp>
    </p:spTree>
    <p:extLst>
      <p:ext uri="{BB962C8B-B14F-4D97-AF65-F5344CB8AC3E}">
        <p14:creationId xmlns:p14="http://schemas.microsoft.com/office/powerpoint/2010/main" val="274650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DCCCE-5164-4A52-8CEF-F5503919BEF1}"/>
              </a:ext>
            </a:extLst>
          </p:cNvPr>
          <p:cNvSpPr>
            <a:spLocks noGrp="1"/>
          </p:cNvSpPr>
          <p:nvPr>
            <p:ph type="sldNum" sz="quarter" idx="12"/>
          </p:nvPr>
        </p:nvSpPr>
        <p:spPr/>
        <p:txBody>
          <a:bodyPr/>
          <a:lstStyle/>
          <a:p>
            <a:fld id="{1D8ACFD3-EB1D-4FB7-8892-41DABF4B6051}" type="slidenum">
              <a:rPr lang="en-US" smtClean="0"/>
              <a:t>7</a:t>
            </a:fld>
            <a:endParaRPr lang="en-US"/>
          </a:p>
        </p:txBody>
      </p:sp>
      <p:pic>
        <p:nvPicPr>
          <p:cNvPr id="4" name="Picture 3" descr="Chart, bar chart&#10;&#10;Description automatically generated">
            <a:extLst>
              <a:ext uri="{FF2B5EF4-FFF2-40B4-BE49-F238E27FC236}">
                <a16:creationId xmlns:a16="http://schemas.microsoft.com/office/drawing/2014/main" id="{B407A268-CFCB-47C1-8AB1-FE0A7E461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6234"/>
            <a:ext cx="12192000" cy="4417621"/>
          </a:xfrm>
          <a:prstGeom prst="rect">
            <a:avLst/>
          </a:prstGeom>
        </p:spPr>
      </p:pic>
      <p:sp>
        <p:nvSpPr>
          <p:cNvPr id="5" name="Title 1">
            <a:extLst>
              <a:ext uri="{FF2B5EF4-FFF2-40B4-BE49-F238E27FC236}">
                <a16:creationId xmlns:a16="http://schemas.microsoft.com/office/drawing/2014/main" id="{CA246A65-F153-421F-8641-47B609A2AC3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a:lstStyle>
          <a:p>
            <a:r>
              <a:rPr lang="en-US" dirty="0"/>
              <a:t>Stack overflow Survey 2023</a:t>
            </a:r>
            <a:endParaRPr lang="en-MY" dirty="0"/>
          </a:p>
        </p:txBody>
      </p:sp>
    </p:spTree>
    <p:extLst>
      <p:ext uri="{BB962C8B-B14F-4D97-AF65-F5344CB8AC3E}">
        <p14:creationId xmlns:p14="http://schemas.microsoft.com/office/powerpoint/2010/main" val="200710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C03-F2FA-44F1-8948-15D445BAD1E7}"/>
              </a:ext>
            </a:extLst>
          </p:cNvPr>
          <p:cNvSpPr>
            <a:spLocks noGrp="1"/>
          </p:cNvSpPr>
          <p:nvPr>
            <p:ph type="title"/>
          </p:nvPr>
        </p:nvSpPr>
        <p:spPr/>
        <p:txBody>
          <a:bodyPr/>
          <a:lstStyle/>
          <a:p>
            <a:r>
              <a:rPr lang="en-MY" dirty="0"/>
              <a:t>JavaScript features</a:t>
            </a:r>
          </a:p>
        </p:txBody>
      </p:sp>
      <p:sp>
        <p:nvSpPr>
          <p:cNvPr id="3" name="Content Placeholder 2">
            <a:extLst>
              <a:ext uri="{FF2B5EF4-FFF2-40B4-BE49-F238E27FC236}">
                <a16:creationId xmlns:a16="http://schemas.microsoft.com/office/drawing/2014/main" id="{60745789-8750-4424-BFD4-16A63C811C25}"/>
              </a:ext>
            </a:extLst>
          </p:cNvPr>
          <p:cNvSpPr>
            <a:spLocks noGrp="1"/>
          </p:cNvSpPr>
          <p:nvPr>
            <p:ph idx="1"/>
          </p:nvPr>
        </p:nvSpPr>
        <p:spPr/>
        <p:txBody>
          <a:bodyPr/>
          <a:lstStyle/>
          <a:p>
            <a:r>
              <a:rPr lang="en-US" dirty="0"/>
              <a:t>Dynamic typing</a:t>
            </a:r>
          </a:p>
          <a:p>
            <a:r>
              <a:rPr lang="en-US" dirty="0"/>
              <a:t>Single threaded</a:t>
            </a:r>
          </a:p>
          <a:p>
            <a:r>
              <a:rPr lang="en-US" dirty="0"/>
              <a:t>Uses prototype-inheritance </a:t>
            </a:r>
          </a:p>
          <a:p>
            <a:pPr lvl="1"/>
            <a:r>
              <a:rPr lang="en-US" dirty="0"/>
              <a:t>as opposed to pure OOP (Java, C#)</a:t>
            </a:r>
          </a:p>
          <a:p>
            <a:r>
              <a:rPr lang="en-US" dirty="0"/>
              <a:t>supports functional programming style</a:t>
            </a:r>
          </a:p>
          <a:p>
            <a:pPr lvl="1"/>
            <a:r>
              <a:rPr lang="en-US" dirty="0"/>
              <a:t>where functions are first class citizens</a:t>
            </a:r>
            <a:endParaRPr lang="en-MY" dirty="0"/>
          </a:p>
        </p:txBody>
      </p:sp>
      <p:sp>
        <p:nvSpPr>
          <p:cNvPr id="4" name="Slide Number Placeholder 3">
            <a:extLst>
              <a:ext uri="{FF2B5EF4-FFF2-40B4-BE49-F238E27FC236}">
                <a16:creationId xmlns:a16="http://schemas.microsoft.com/office/drawing/2014/main" id="{A0C25747-932B-473D-B541-340AE222A0B1}"/>
              </a:ext>
            </a:extLst>
          </p:cNvPr>
          <p:cNvSpPr>
            <a:spLocks noGrp="1"/>
          </p:cNvSpPr>
          <p:nvPr>
            <p:ph type="sldNum" sz="quarter" idx="12"/>
          </p:nvPr>
        </p:nvSpPr>
        <p:spPr/>
        <p:txBody>
          <a:bodyPr/>
          <a:lstStyle/>
          <a:p>
            <a:fld id="{1D8ACFD3-EB1D-4FB7-8892-41DABF4B6051}" type="slidenum">
              <a:rPr lang="en-US" smtClean="0"/>
              <a:t>8</a:t>
            </a:fld>
            <a:endParaRPr lang="en-US" dirty="0"/>
          </a:p>
        </p:txBody>
      </p:sp>
    </p:spTree>
    <p:extLst>
      <p:ext uri="{BB962C8B-B14F-4D97-AF65-F5344CB8AC3E}">
        <p14:creationId xmlns:p14="http://schemas.microsoft.com/office/powerpoint/2010/main" val="87022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8C12-578C-49BC-ABF2-34D23953B358}"/>
              </a:ext>
            </a:extLst>
          </p:cNvPr>
          <p:cNvSpPr>
            <a:spLocks noGrp="1"/>
          </p:cNvSpPr>
          <p:nvPr>
            <p:ph type="title"/>
          </p:nvPr>
        </p:nvSpPr>
        <p:spPr/>
        <p:txBody>
          <a:bodyPr/>
          <a:lstStyle/>
          <a:p>
            <a:r>
              <a:rPr lang="en-US" dirty="0"/>
              <a:t>JavaScript versions</a:t>
            </a:r>
            <a:endParaRPr lang="en-MY" dirty="0"/>
          </a:p>
        </p:txBody>
      </p:sp>
      <p:sp>
        <p:nvSpPr>
          <p:cNvPr id="3" name="Content Placeholder 2">
            <a:extLst>
              <a:ext uri="{FF2B5EF4-FFF2-40B4-BE49-F238E27FC236}">
                <a16:creationId xmlns:a16="http://schemas.microsoft.com/office/drawing/2014/main" id="{74289D99-D861-4C7E-9F7A-632E99FBAC48}"/>
              </a:ext>
            </a:extLst>
          </p:cNvPr>
          <p:cNvSpPr>
            <a:spLocks noGrp="1"/>
          </p:cNvSpPr>
          <p:nvPr>
            <p:ph idx="1"/>
          </p:nvPr>
        </p:nvSpPr>
        <p:spPr/>
        <p:txBody>
          <a:bodyPr>
            <a:normAutofit fontScale="92500" lnSpcReduction="10000"/>
          </a:bodyPr>
          <a:lstStyle/>
          <a:p>
            <a:r>
              <a:rPr lang="en-US" dirty="0"/>
              <a:t>Created by Brendan </a:t>
            </a:r>
            <a:r>
              <a:rPr lang="en-US" dirty="0" err="1"/>
              <a:t>Eich</a:t>
            </a:r>
            <a:r>
              <a:rPr lang="en-US" dirty="0"/>
              <a:t> at Netscape in 1995</a:t>
            </a:r>
          </a:p>
          <a:p>
            <a:pPr lvl="1"/>
            <a:r>
              <a:rPr lang="en-US" dirty="0"/>
              <a:t>Adopted as a standard by ECMA in 1997 - ECMA262 standard for ECMAScript</a:t>
            </a:r>
          </a:p>
          <a:p>
            <a:r>
              <a:rPr lang="en-US" dirty="0"/>
              <a:t> 2 main revisions (2009, 2015)</a:t>
            </a:r>
          </a:p>
          <a:p>
            <a:pPr lvl="1"/>
            <a:r>
              <a:rPr lang="en-US" dirty="0"/>
              <a:t>ES6 (ECMA2015) represents the most significant update to the language</a:t>
            </a:r>
          </a:p>
          <a:p>
            <a:pPr lvl="1"/>
            <a:r>
              <a:rPr lang="en-US" dirty="0"/>
              <a:t>Yearly additions since then (ECMA2016 – 2021)</a:t>
            </a:r>
          </a:p>
          <a:p>
            <a:endParaRPr lang="en-US" dirty="0"/>
          </a:p>
          <a:p>
            <a:endParaRPr lang="en-US" dirty="0"/>
          </a:p>
          <a:p>
            <a:endParaRPr lang="en-US" dirty="0"/>
          </a:p>
          <a:p>
            <a:endParaRPr lang="en-MY" dirty="0"/>
          </a:p>
        </p:txBody>
      </p:sp>
      <p:sp>
        <p:nvSpPr>
          <p:cNvPr id="4" name="Slide Number Placeholder 3">
            <a:extLst>
              <a:ext uri="{FF2B5EF4-FFF2-40B4-BE49-F238E27FC236}">
                <a16:creationId xmlns:a16="http://schemas.microsoft.com/office/drawing/2014/main" id="{58345DD2-9BB4-42D0-8789-58CE1A7DD8FA}"/>
              </a:ext>
            </a:extLst>
          </p:cNvPr>
          <p:cNvSpPr>
            <a:spLocks noGrp="1"/>
          </p:cNvSpPr>
          <p:nvPr>
            <p:ph type="sldNum" sz="quarter" idx="12"/>
          </p:nvPr>
        </p:nvSpPr>
        <p:spPr/>
        <p:txBody>
          <a:bodyPr/>
          <a:lstStyle/>
          <a:p>
            <a:fld id="{1D8ACFD3-EB1D-4FB7-8892-41DABF4B6051}" type="slidenum">
              <a:rPr lang="en-US" smtClean="0"/>
              <a:t>9</a:t>
            </a:fld>
            <a:endParaRPr lang="en-US" dirty="0"/>
          </a:p>
        </p:txBody>
      </p:sp>
    </p:spTree>
    <p:extLst>
      <p:ext uri="{BB962C8B-B14F-4D97-AF65-F5344CB8AC3E}">
        <p14:creationId xmlns:p14="http://schemas.microsoft.com/office/powerpoint/2010/main" val="2587829546"/>
      </p:ext>
    </p:extLst>
  </p:cSld>
  <p:clrMapOvr>
    <a:masterClrMapping/>
  </p:clrMapOvr>
</p:sld>
</file>

<file path=ppt/theme/theme1.xml><?xml version="1.0" encoding="utf-8"?>
<a:theme xmlns:a="http://schemas.openxmlformats.org/drawingml/2006/main" name="Video slides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TotalTime>
  <Words>3186</Words>
  <Application>Microsoft Office PowerPoint</Application>
  <PresentationFormat>Widescreen</PresentationFormat>
  <Paragraphs>253</Paragraphs>
  <Slides>27</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Garamond</vt:lpstr>
      <vt:lpstr>Georgia</vt:lpstr>
      <vt:lpstr>Gill Sans MT</vt:lpstr>
      <vt:lpstr>Palatino Linotype</vt:lpstr>
      <vt:lpstr>Segoe UI</vt:lpstr>
      <vt:lpstr>Wingdings</vt:lpstr>
      <vt:lpstr>Video slides theme</vt:lpstr>
      <vt:lpstr>JavaScript  Overview for Web Development</vt:lpstr>
      <vt:lpstr>Front-end web development</vt:lpstr>
      <vt:lpstr>HTML</vt:lpstr>
      <vt:lpstr>PowerPoint Presentation</vt:lpstr>
      <vt:lpstr>Common JS functionality</vt:lpstr>
      <vt:lpstr>Intro to JavaScript </vt:lpstr>
      <vt:lpstr>PowerPoint Presentation</vt:lpstr>
      <vt:lpstr>JavaScript features</vt:lpstr>
      <vt:lpstr>JavaScript versions</vt:lpstr>
      <vt:lpstr>JavaScript components</vt:lpstr>
      <vt:lpstr>Document Object Model (DOM)</vt:lpstr>
      <vt:lpstr>Document object model (DOM)</vt:lpstr>
      <vt:lpstr>Document object model (DOM)</vt:lpstr>
      <vt:lpstr>Document object model (DOM)</vt:lpstr>
      <vt:lpstr>Document object model (DOM)</vt:lpstr>
      <vt:lpstr>JavaScript engine</vt:lpstr>
      <vt:lpstr>Ways to execute JavaScript</vt:lpstr>
      <vt:lpstr>Creating a JavaScript program to manipulate the browser DOM</vt:lpstr>
      <vt:lpstr>Libraries</vt:lpstr>
      <vt:lpstr>Popular libraries</vt:lpstr>
      <vt:lpstr>Frameworks</vt:lpstr>
      <vt:lpstr>3-tier web application</vt:lpstr>
      <vt:lpstr>PowerPoint Presentation</vt:lpstr>
      <vt:lpstr>JavaScript front-end frameworks</vt:lpstr>
      <vt:lpstr>PowerPoint Presentation</vt:lpstr>
      <vt:lpstr>JavaScript back-end frameworks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tan</dc:creator>
  <cp:lastModifiedBy>Victor Tan</cp:lastModifiedBy>
  <cp:revision>198</cp:revision>
  <dcterms:created xsi:type="dcterms:W3CDTF">2019-11-01T05:22:45Z</dcterms:created>
  <dcterms:modified xsi:type="dcterms:W3CDTF">2024-05-08T10:59:15Z</dcterms:modified>
</cp:coreProperties>
</file>