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37"/>
  </p:notesMasterIdLst>
  <p:handoutMasterIdLst>
    <p:handoutMasterId r:id="rId38"/>
  </p:handoutMasterIdLst>
  <p:sldIdLst>
    <p:sldId id="260" r:id="rId2"/>
    <p:sldId id="328" r:id="rId3"/>
    <p:sldId id="284" r:id="rId4"/>
    <p:sldId id="287" r:id="rId5"/>
    <p:sldId id="288" r:id="rId6"/>
    <p:sldId id="289" r:id="rId7"/>
    <p:sldId id="290" r:id="rId8"/>
    <p:sldId id="291" r:id="rId9"/>
    <p:sldId id="271" r:id="rId10"/>
    <p:sldId id="325" r:id="rId11"/>
    <p:sldId id="294" r:id="rId12"/>
    <p:sldId id="295" r:id="rId13"/>
    <p:sldId id="297" r:id="rId14"/>
    <p:sldId id="298" r:id="rId15"/>
    <p:sldId id="300" r:id="rId16"/>
    <p:sldId id="282" r:id="rId17"/>
    <p:sldId id="329" r:id="rId18"/>
    <p:sldId id="309" r:id="rId19"/>
    <p:sldId id="305" r:id="rId20"/>
    <p:sldId id="306" r:id="rId21"/>
    <p:sldId id="304" r:id="rId22"/>
    <p:sldId id="307" r:id="rId23"/>
    <p:sldId id="275" r:id="rId24"/>
    <p:sldId id="315" r:id="rId25"/>
    <p:sldId id="316" r:id="rId26"/>
    <p:sldId id="303" r:id="rId27"/>
    <p:sldId id="317" r:id="rId28"/>
    <p:sldId id="302" r:id="rId29"/>
    <p:sldId id="323" r:id="rId30"/>
    <p:sldId id="324" r:id="rId31"/>
    <p:sldId id="322" r:id="rId32"/>
    <p:sldId id="313" r:id="rId33"/>
    <p:sldId id="318" r:id="rId34"/>
    <p:sldId id="326" r:id="rId35"/>
    <p:sldId id="32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3300"/>
    <a:srgbClr val="0033CC"/>
    <a:srgbClr val="000099"/>
    <a:srgbClr val="008000"/>
    <a:srgbClr val="006600"/>
    <a:srgbClr val="29292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7" d="100"/>
          <a:sy n="117" d="100"/>
        </p:scale>
        <p:origin x="682" y="86"/>
      </p:cViewPr>
      <p:guideLst/>
    </p:cSldViewPr>
  </p:slideViewPr>
  <p:notesTextViewPr>
    <p:cViewPr>
      <p:scale>
        <a:sx n="1" d="1"/>
        <a:sy n="1" d="1"/>
      </p:scale>
      <p:origin x="0" y="0"/>
    </p:cViewPr>
  </p:notesTextViewPr>
  <p:notesViewPr>
    <p:cSldViewPr snapToGrid="0">
      <p:cViewPr varScale="1">
        <p:scale>
          <a:sx n="88" d="100"/>
          <a:sy n="88" d="100"/>
        </p:scale>
        <p:origin x="38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080228-AA52-420E-B754-8D6FB64A40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EEB222-3177-4862-9A2E-804998A36B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347FCD-4104-406A-A39B-5BEB4653AB02}" type="datetimeFigureOut">
              <a:rPr lang="en-US" smtClean="0"/>
              <a:t>9/6/2023</a:t>
            </a:fld>
            <a:endParaRPr lang="en-US"/>
          </a:p>
        </p:txBody>
      </p:sp>
      <p:sp>
        <p:nvSpPr>
          <p:cNvPr id="4" name="Footer Placeholder 3">
            <a:extLst>
              <a:ext uri="{FF2B5EF4-FFF2-40B4-BE49-F238E27FC236}">
                <a16:creationId xmlns:a16="http://schemas.microsoft.com/office/drawing/2014/main" id="{222D1931-4A41-4CD5-A0F2-612F1694A1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DBCA2B-B822-4B54-845E-662E45620B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016D65-3843-4B7D-8C11-0534AB7F32DE}" type="slidenum">
              <a:rPr lang="en-US" smtClean="0"/>
              <a:t>‹#›</a:t>
            </a:fld>
            <a:endParaRPr lang="en-US"/>
          </a:p>
        </p:txBody>
      </p:sp>
    </p:spTree>
    <p:extLst>
      <p:ext uri="{BB962C8B-B14F-4D97-AF65-F5344CB8AC3E}">
        <p14:creationId xmlns:p14="http://schemas.microsoft.com/office/powerpoint/2010/main" val="3617176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2F6ED-E1D1-40C7-A246-F65D423A4F17}"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FF9E-B896-4718-9D36-B2B43339C1A1}" type="slidenum">
              <a:rPr lang="en-US" smtClean="0"/>
              <a:t>‹#›</a:t>
            </a:fld>
            <a:endParaRPr lang="en-US"/>
          </a:p>
        </p:txBody>
      </p:sp>
    </p:spTree>
    <p:extLst>
      <p:ext uri="{BB962C8B-B14F-4D97-AF65-F5344CB8AC3E}">
        <p14:creationId xmlns:p14="http://schemas.microsoft.com/office/powerpoint/2010/main" val="57423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Web applications are based on the operational flow we have just discussed; they involve an application program running on a remote server which is accessed via a browser-based interface. The application program is developed using standard server-side scripting languages such as PHP,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Ruby, ASP.NET as we saw earlier. The browser may have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running in it, in what is termed called client-side scripting, or it might involve a simple static HTML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Pretty much anything we access on the Internet these days could be classified as a web app: social media sites such as Facebook and Instagram, cloud file backup services such as Apple’s iCloud or Microsoft’s OneDrive, web-based email such as Gmail and Outlook and e-commerce sites such as Amazon or Alibaba</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3</a:t>
            </a:fld>
            <a:endParaRPr lang="en-US"/>
          </a:p>
        </p:txBody>
      </p:sp>
    </p:spTree>
    <p:extLst>
      <p:ext uri="{BB962C8B-B14F-4D97-AF65-F5344CB8AC3E}">
        <p14:creationId xmlns:p14="http://schemas.microsoft.com/office/powerpoint/2010/main" val="345175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add, change, and remove any of the DOM objects and properties</a:t>
            </a:r>
          </a:p>
          <a:p>
            <a:r>
              <a:rPr lang="en-US" sz="1200" kern="1200" dirty="0">
                <a:solidFill>
                  <a:schemeClr val="tx1"/>
                </a:solidFill>
                <a:effectLst/>
                <a:latin typeface="+mn-lt"/>
                <a:ea typeface="+mn-ea"/>
                <a:cs typeface="+mn-cs"/>
              </a:rPr>
              <a:t>react to all the existing user events, such as mouse clicks and hover events, text typed and so on</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14</a:t>
            </a:fld>
            <a:endParaRPr lang="en-US"/>
          </a:p>
        </p:txBody>
      </p:sp>
    </p:spTree>
    <p:extLst>
      <p:ext uri="{BB962C8B-B14F-4D97-AF65-F5344CB8AC3E}">
        <p14:creationId xmlns:p14="http://schemas.microsoft.com/office/powerpoint/2010/main" val="292349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important point to note here is that once the browser has created an internal DOM to represent the HTML file when it is initially loaded, the view shown in the browser window is based on this in-memory DOM, and not the original HTML file. So any dynamic changes made to the DOM by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are immediately shown in the browser window as in the memory game that I demonstrated earlier, while the original HTML remains unchanged on local storage.</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{Action: show memory game video demo in upper right hand corner]</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15</a:t>
            </a:fld>
            <a:endParaRPr lang="en-US"/>
          </a:p>
        </p:txBody>
      </p:sp>
    </p:spTree>
    <p:extLst>
      <p:ext uri="{BB962C8B-B14F-4D97-AF65-F5344CB8AC3E}">
        <p14:creationId xmlns:p14="http://schemas.microsoft.com/office/powerpoint/2010/main" val="81987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a list of some of these DOM object properties and methods accessible to a </a:t>
            </a:r>
            <a:r>
              <a:rPr lang="en-US" dirty="0" err="1"/>
              <a:t>Javascript</a:t>
            </a:r>
            <a:r>
              <a:rPr lang="en-US" dirty="0"/>
              <a:t> program from a reference list that is given in your lab manual. Don’t worry, we will be getting our hands dirty with these soon when we start working with Angular.</a:t>
            </a:r>
          </a:p>
          <a:p>
            <a:endParaRPr lang="en-US" dirty="0"/>
          </a:p>
          <a:p>
            <a:r>
              <a:rPr lang="en-US" dirty="0"/>
              <a:t>I hope this has been a useful revision and I look forward to seeing you in the next lesson !</a:t>
            </a:r>
          </a:p>
        </p:txBody>
      </p:sp>
      <p:sp>
        <p:nvSpPr>
          <p:cNvPr id="4" name="Slide Number Placeholder 3"/>
          <p:cNvSpPr>
            <a:spLocks noGrp="1"/>
          </p:cNvSpPr>
          <p:nvPr>
            <p:ph type="sldNum" sz="quarter" idx="5"/>
          </p:nvPr>
        </p:nvSpPr>
        <p:spPr/>
        <p:txBody>
          <a:bodyPr/>
          <a:lstStyle/>
          <a:p>
            <a:fld id="{8071FF9E-B896-4718-9D36-B2B43339C1A1}" type="slidenum">
              <a:rPr lang="en-US" smtClean="0"/>
              <a:t>16</a:t>
            </a:fld>
            <a:endParaRPr lang="en-US"/>
          </a:p>
        </p:txBody>
      </p:sp>
    </p:spTree>
    <p:extLst>
      <p:ext uri="{BB962C8B-B14F-4D97-AF65-F5344CB8AC3E}">
        <p14:creationId xmlns:p14="http://schemas.microsoft.com/office/powerpoint/2010/main" val="279551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a:t>
            </a:r>
            <a:r>
              <a:rPr lang="en-US" sz="1200" kern="1200" dirty="0" err="1">
                <a:solidFill>
                  <a:schemeClr val="tx1"/>
                </a:solidFill>
                <a:effectLst/>
                <a:latin typeface="+mn-lt"/>
                <a:ea typeface="+mn-ea"/>
                <a:cs typeface="+mn-cs"/>
              </a:rPr>
              <a:t>WebSockets</a:t>
            </a:r>
            <a:r>
              <a:rPr lang="en-US" sz="1200" kern="1200" dirty="0">
                <a:solidFill>
                  <a:schemeClr val="tx1"/>
                </a:solidFill>
                <a:effectLst/>
                <a:latin typeface="+mn-lt"/>
                <a:ea typeface="+mn-ea"/>
                <a:cs typeface="+mn-cs"/>
              </a:rPr>
              <a:t> are a bidirectional real-time client-server communication technology part of the HTML5 specification and are considered superior to Ajax in terms of performance and simplicity.</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23</a:t>
            </a:fld>
            <a:endParaRPr lang="en-US"/>
          </a:p>
        </p:txBody>
      </p:sp>
    </p:spTree>
    <p:extLst>
      <p:ext uri="{BB962C8B-B14F-4D97-AF65-F5344CB8AC3E}">
        <p14:creationId xmlns:p14="http://schemas.microsoft.com/office/powerpoint/2010/main" val="264511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many architectural styles possible for a web-application, but the most commonly used one is the 3-tier model.  </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4</a:t>
            </a:fld>
            <a:endParaRPr lang="en-US"/>
          </a:p>
        </p:txBody>
      </p:sp>
    </p:spTree>
    <p:extLst>
      <p:ext uri="{BB962C8B-B14F-4D97-AF65-F5344CB8AC3E}">
        <p14:creationId xmlns:p14="http://schemas.microsoft.com/office/powerpoint/2010/main" val="101329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presentation layer or tier is the front end layer which provides the graphical user interface that is typically accessible through the browser. This tier is built using HTML5, CSS and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or through other popular web development frameworks such as Angular, React or Vue. This is commonly called client-side scripting. The presentation layer communicates with the business layers through API calls</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5</a:t>
            </a:fld>
            <a:endParaRPr lang="en-US"/>
          </a:p>
        </p:txBody>
      </p:sp>
    </p:spTree>
    <p:extLst>
      <p:ext uri="{BB962C8B-B14F-4D97-AF65-F5344CB8AC3E}">
        <p14:creationId xmlns:p14="http://schemas.microsoft.com/office/powerpoint/2010/main" val="409687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application or business layer contains the functional business logic which drives an application’s core capabilities. This is implemented in the remote application server using server-side scripting languages such as PHP, Python, </a:t>
            </a:r>
            <a:r>
              <a:rPr lang="en-US" sz="1200" kern="1200" dirty="0" err="1">
                <a:solidFill>
                  <a:schemeClr val="tx1"/>
                </a:solidFill>
                <a:effectLst/>
                <a:latin typeface="+mn-lt"/>
                <a:ea typeface="+mn-ea"/>
                <a:cs typeface="+mn-cs"/>
              </a:rPr>
              <a:t>Java,.NET</a:t>
            </a:r>
            <a:r>
              <a:rPr lang="en-US" sz="1200" kern="1200" dirty="0">
                <a:solidFill>
                  <a:schemeClr val="tx1"/>
                </a:solidFill>
                <a:effectLst/>
                <a:latin typeface="+mn-lt"/>
                <a:ea typeface="+mn-ea"/>
                <a:cs typeface="+mn-cs"/>
              </a:rPr>
              <a:t> and so on.</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6</a:t>
            </a:fld>
            <a:endParaRPr lang="en-US"/>
          </a:p>
        </p:txBody>
      </p:sp>
    </p:spTree>
    <p:extLst>
      <p:ext uri="{BB962C8B-B14F-4D97-AF65-F5344CB8AC3E}">
        <p14:creationId xmlns:p14="http://schemas.microsoft.com/office/powerpoint/2010/main" val="267114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the data tier comprises the database/data storage system. Popular examples of these  are MySQL, Oracle, PostgreSQL, Microsoft SQL Server, MongoDB, etc. The database may be hosted on the same server as the business layer or on a different dedicated server. Data is accessed by the application layer again through API calls.</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7</a:t>
            </a:fld>
            <a:endParaRPr lang="en-US"/>
          </a:p>
        </p:txBody>
      </p:sp>
    </p:spTree>
    <p:extLst>
      <p:ext uri="{BB962C8B-B14F-4D97-AF65-F5344CB8AC3E}">
        <p14:creationId xmlns:p14="http://schemas.microsoft.com/office/powerpoint/2010/main" val="413805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3 core components of modern front end web development is HTML, CSS and JavaScript. HTML provides structure and content of the web page, while CSS adds on styling and layout so that the content is presented in a visually attractive manner. Finally, JavaScript allows the web page content to change dynamically in response to user interaction with it. For .</a:t>
            </a:r>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actions such as. the user moving the mouse over certain web content or clicking on specific elements on the page will cause certain elements to change in size, move, appear or disappear. Typically, you use JavaScript with HTML and CSS to enhance a web page’s functionality, such as validating forms, creating interactive maps, and displaying animated charts.</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8</a:t>
            </a:fld>
            <a:endParaRPr lang="en-US"/>
          </a:p>
        </p:txBody>
      </p:sp>
    </p:spTree>
    <p:extLst>
      <p:ext uri="{BB962C8B-B14F-4D97-AF65-F5344CB8AC3E}">
        <p14:creationId xmlns:p14="http://schemas.microsoft.com/office/powerpoint/2010/main" val="4035301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how did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running in the browser do all the magic that we saw just now ?</a:t>
            </a:r>
          </a:p>
          <a:p>
            <a:r>
              <a:rPr lang="en-US" sz="1200" kern="1200" dirty="0">
                <a:solidFill>
                  <a:schemeClr val="tx1"/>
                </a:solidFill>
                <a:effectLst/>
                <a:latin typeface="+mn-lt"/>
                <a:ea typeface="+mn-ea"/>
                <a:cs typeface="+mn-cs"/>
              </a:rPr>
              <a:t>Well, its basically through manipulation of the DOM tree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the Document Object Model (DOM) is a cross-platform and language-independent interface that treats a </a:t>
            </a:r>
            <a:r>
              <a:rPr lang="en-US" sz="1200" kern="1200">
                <a:solidFill>
                  <a:schemeClr val="tx1"/>
                </a:solidFill>
                <a:effectLst/>
                <a:latin typeface="+mn-lt"/>
                <a:ea typeface="+mn-ea"/>
                <a:cs typeface="+mn-cs"/>
              </a:rPr>
              <a:t>HTML document </a:t>
            </a:r>
            <a:r>
              <a:rPr lang="en-US" sz="1200" kern="1200" dirty="0">
                <a:solidFill>
                  <a:schemeClr val="tx1"/>
                </a:solidFill>
                <a:effectLst/>
                <a:latin typeface="+mn-lt"/>
                <a:ea typeface="+mn-ea"/>
                <a:cs typeface="+mn-cs"/>
              </a:rPr>
              <a:t>as a tree structure wherein each node of the tree is an object representing a part of the document. Browsers represent a HTML page internally in memory as a DOM tree, where each HTML tag becomes a node or object of the tree.</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11</a:t>
            </a:fld>
            <a:endParaRPr lang="en-US"/>
          </a:p>
        </p:txBody>
      </p:sp>
    </p:spTree>
    <p:extLst>
      <p:ext uri="{BB962C8B-B14F-4D97-AF65-F5344CB8AC3E}">
        <p14:creationId xmlns:p14="http://schemas.microsoft.com/office/powerpoint/2010/main" val="2592445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when the browser loads a HTML file along with is corresponding CSS stylesheet, it represents it internally in memory as a DOM tree like this. Each node or object in the tree corresponds to a specific HTML element in the original HTML document. </a:t>
            </a:r>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12</a:t>
            </a:fld>
            <a:endParaRPr lang="en-US"/>
          </a:p>
        </p:txBody>
      </p:sp>
    </p:spTree>
    <p:extLst>
      <p:ext uri="{BB962C8B-B14F-4D97-AF65-F5344CB8AC3E}">
        <p14:creationId xmlns:p14="http://schemas.microsoft.com/office/powerpoint/2010/main" val="149292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DOM tree is subsequently exposed as an API to a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program which can then call methods or access properties on any of these objects in order to:</a:t>
            </a:r>
          </a:p>
          <a:p>
            <a:endParaRPr lang="en-US" dirty="0"/>
          </a:p>
        </p:txBody>
      </p:sp>
      <p:sp>
        <p:nvSpPr>
          <p:cNvPr id="4" name="Slide Number Placeholder 3"/>
          <p:cNvSpPr>
            <a:spLocks noGrp="1"/>
          </p:cNvSpPr>
          <p:nvPr>
            <p:ph type="sldNum" sz="quarter" idx="5"/>
          </p:nvPr>
        </p:nvSpPr>
        <p:spPr/>
        <p:txBody>
          <a:bodyPr/>
          <a:lstStyle/>
          <a:p>
            <a:fld id="{8071FF9E-B896-4718-9D36-B2B43339C1A1}" type="slidenum">
              <a:rPr lang="en-US" smtClean="0"/>
              <a:t>13</a:t>
            </a:fld>
            <a:endParaRPr lang="en-US"/>
          </a:p>
        </p:txBody>
      </p:sp>
    </p:spTree>
    <p:extLst>
      <p:ext uri="{BB962C8B-B14F-4D97-AF65-F5344CB8AC3E}">
        <p14:creationId xmlns:p14="http://schemas.microsoft.com/office/powerpoint/2010/main" val="2483405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957-E719-4AE5-AACE-1C1FFE9C995D}"/>
              </a:ext>
            </a:extLst>
          </p:cNvPr>
          <p:cNvSpPr>
            <a:spLocks noGrp="1"/>
          </p:cNvSpPr>
          <p:nvPr>
            <p:ph type="ctrTitle"/>
          </p:nvPr>
        </p:nvSpPr>
        <p:spPr>
          <a:xfrm>
            <a:off x="1171575" y="1712913"/>
            <a:ext cx="9144000" cy="2387600"/>
          </a:xfrm>
          <a:scene3d>
            <a:camera prst="orthographicFront"/>
            <a:lightRig rig="threePt" dir="t"/>
          </a:scene3d>
          <a:sp3d>
            <a:bevelT/>
          </a:sp3d>
        </p:spPr>
        <p:txBody>
          <a:bodyPr anchor="b">
            <a:normAutofit/>
          </a:bodyPr>
          <a:lstStyle>
            <a:lvl1pPr algn="ctr">
              <a:defRPr sz="6600">
                <a:solidFill>
                  <a:schemeClr val="tx1"/>
                </a:solidFill>
                <a:latin typeface="Georgia" panose="020405020504050203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A7FA3E99-F189-4923-9FB6-FE14319CAEBD}"/>
              </a:ext>
            </a:extLst>
          </p:cNvPr>
          <p:cNvSpPr>
            <a:spLocks noGrp="1"/>
          </p:cNvSpPr>
          <p:nvPr>
            <p:ph type="subTitle" idx="1"/>
          </p:nvPr>
        </p:nvSpPr>
        <p:spPr>
          <a:xfrm>
            <a:off x="1524000" y="4695826"/>
            <a:ext cx="9144000" cy="1655762"/>
          </a:xfrm>
        </p:spPr>
        <p:txBody>
          <a:bodyPr>
            <a:normAutofit/>
          </a:bodyPr>
          <a:lstStyle>
            <a:lvl1pPr marL="0" indent="0" algn="ctr">
              <a:buNone/>
              <a:defRPr sz="4800" b="1">
                <a:solidFill>
                  <a:srgbClr val="000099"/>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3" name="Picture 12">
            <a:extLst>
              <a:ext uri="{FF2B5EF4-FFF2-40B4-BE49-F238E27FC236}">
                <a16:creationId xmlns:a16="http://schemas.microsoft.com/office/drawing/2014/main" id="{3337E8F1-DEDF-4212-810C-14D38CC587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44667" y="6490608"/>
            <a:ext cx="1937867" cy="312174"/>
          </a:xfrm>
          <a:prstGeom prst="rect">
            <a:avLst/>
          </a:prstGeom>
        </p:spPr>
      </p:pic>
      <p:pic>
        <p:nvPicPr>
          <p:cNvPr id="5" name="Picture 4" descr="A blue and white logo&#10;&#10;Description automatically generated">
            <a:extLst>
              <a:ext uri="{FF2B5EF4-FFF2-40B4-BE49-F238E27FC236}">
                <a16:creationId xmlns:a16="http://schemas.microsoft.com/office/drawing/2014/main" id="{0E8C1018-5E3A-4412-BDE8-9DF0ED4746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1688" y="55218"/>
            <a:ext cx="1332589" cy="1332589"/>
          </a:xfrm>
          <a:prstGeom prst="rect">
            <a:avLst/>
          </a:prstGeom>
        </p:spPr>
      </p:pic>
    </p:spTree>
    <p:extLst>
      <p:ext uri="{BB962C8B-B14F-4D97-AF65-F5344CB8AC3E}">
        <p14:creationId xmlns:p14="http://schemas.microsoft.com/office/powerpoint/2010/main" val="106495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66F4-4487-4FB9-B67B-7FF66C361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3C0ED-4311-4635-8DD7-1978EE600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79977-C818-4E33-8EC4-4B569DFFF3B7}"/>
              </a:ext>
            </a:extLst>
          </p:cNvPr>
          <p:cNvSpPr>
            <a:spLocks noGrp="1"/>
          </p:cNvSpPr>
          <p:nvPr>
            <p:ph type="dt" sz="half" idx="10"/>
          </p:nvPr>
        </p:nvSpPr>
        <p:spPr/>
        <p:txBody>
          <a:bodyPr/>
          <a:lstStyle/>
          <a:p>
            <a:fld id="{8546575E-568F-43AC-B90E-124DEB9485D9}" type="datetime1">
              <a:rPr lang="en-US" smtClean="0"/>
              <a:t>9/6/2023</a:t>
            </a:fld>
            <a:endParaRPr lang="en-US"/>
          </a:p>
        </p:txBody>
      </p:sp>
      <p:sp>
        <p:nvSpPr>
          <p:cNvPr id="5" name="Footer Placeholder 4">
            <a:extLst>
              <a:ext uri="{FF2B5EF4-FFF2-40B4-BE49-F238E27FC236}">
                <a16:creationId xmlns:a16="http://schemas.microsoft.com/office/drawing/2014/main" id="{F9FAA8D8-CC77-4435-8D85-801B920C4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39AFF-AD93-44DA-AE20-DC4A74087CDB}"/>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676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DC47-F382-491A-88C7-62B110AE68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D1588-8B5B-43E3-A897-0E02D52D74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C81EF-1DBE-4FA9-BC10-C99E589CDA41}"/>
              </a:ext>
            </a:extLst>
          </p:cNvPr>
          <p:cNvSpPr>
            <a:spLocks noGrp="1"/>
          </p:cNvSpPr>
          <p:nvPr>
            <p:ph type="dt" sz="half" idx="10"/>
          </p:nvPr>
        </p:nvSpPr>
        <p:spPr/>
        <p:txBody>
          <a:bodyPr/>
          <a:lstStyle/>
          <a:p>
            <a:fld id="{C3357083-4168-4D1F-9A76-361D4E1744C2}" type="datetime1">
              <a:rPr lang="en-US" smtClean="0"/>
              <a:t>9/6/2023</a:t>
            </a:fld>
            <a:endParaRPr lang="en-US"/>
          </a:p>
        </p:txBody>
      </p:sp>
      <p:sp>
        <p:nvSpPr>
          <p:cNvPr id="5" name="Footer Placeholder 4">
            <a:extLst>
              <a:ext uri="{FF2B5EF4-FFF2-40B4-BE49-F238E27FC236}">
                <a16:creationId xmlns:a16="http://schemas.microsoft.com/office/drawing/2014/main" id="{E16C93AD-90FB-4C81-A50F-7353E87B8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3658-350A-4C4E-A36D-9809B16A8F51}"/>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8106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B4AF-540B-43D3-B05D-652EF7CCBFED}"/>
              </a:ext>
            </a:extLst>
          </p:cNvPr>
          <p:cNvSpPr>
            <a:spLocks noGrp="1"/>
          </p:cNvSpPr>
          <p:nvPr>
            <p:ph type="title"/>
          </p:nvPr>
        </p:nvSpPr>
        <p:spPr/>
        <p:txBody>
          <a:bodyPr>
            <a:normAutofit/>
          </a:bodyPr>
          <a:lstStyle>
            <a:lvl1pPr>
              <a:defRPr sz="6000">
                <a:solidFill>
                  <a:schemeClr val="tx1">
                    <a:lumMod val="75000"/>
                    <a:lumOff val="25000"/>
                  </a:schemeClr>
                </a:solidFill>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4D2F38E-8421-4E59-A5D7-E5FAA4167FAC}"/>
              </a:ext>
            </a:extLst>
          </p:cNvPr>
          <p:cNvSpPr>
            <a:spLocks noGrp="1"/>
          </p:cNvSpPr>
          <p:nvPr>
            <p:ph idx="1" hasCustomPrompt="1"/>
          </p:nvPr>
        </p:nvSpPr>
        <p:spPr/>
        <p:txBody>
          <a:bodyPr/>
          <a:lstStyle>
            <a:lvl1pPr marL="228600" indent="-228600">
              <a:buFont typeface="Wingdings" panose="05000000000000000000" pitchFamily="2" charset="2"/>
              <a:buChar char="v"/>
              <a:defRPr sz="4400">
                <a:solidFill>
                  <a:schemeClr val="accent1">
                    <a:lumMod val="50000"/>
                  </a:schemeClr>
                </a:solidFill>
                <a:latin typeface="Segoe UI" panose="020B0502040204020203" pitchFamily="34" charset="0"/>
                <a:cs typeface="Segoe UI" panose="020B0502040204020203" pitchFamily="34" charset="0"/>
              </a:defRPr>
            </a:lvl1pPr>
            <a:lvl2pPr>
              <a:defRPr sz="3600">
                <a:solidFill>
                  <a:srgbClr val="336600"/>
                </a:solidFill>
              </a:defRPr>
            </a:lvl2pPr>
            <a:lvl3pPr>
              <a:defRPr sz="3200">
                <a:solidFill>
                  <a:srgbClr val="008000"/>
                </a:solidFill>
              </a:defRPr>
            </a:lvl3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0F652D3-B06D-4E4A-BCDF-4BA471B97C43}"/>
              </a:ext>
            </a:extLst>
          </p:cNvPr>
          <p:cNvSpPr>
            <a:spLocks noGrp="1"/>
          </p:cNvSpPr>
          <p:nvPr>
            <p:ph type="sldNum" sz="quarter" idx="12"/>
          </p:nvPr>
        </p:nvSpPr>
        <p:spPr>
          <a:xfrm>
            <a:off x="3895725" y="6369048"/>
            <a:ext cx="2743200" cy="365125"/>
          </a:xfrm>
        </p:spPr>
        <p:txBody>
          <a:bodyPr/>
          <a:lstStyle/>
          <a:p>
            <a:fld id="{1D8ACFD3-EB1D-4FB7-8892-41DABF4B6051}" type="slidenum">
              <a:rPr lang="en-US" smtClean="0"/>
              <a:t>‹#›</a:t>
            </a:fld>
            <a:endParaRPr lang="en-US" dirty="0"/>
          </a:p>
        </p:txBody>
      </p:sp>
      <p:pic>
        <p:nvPicPr>
          <p:cNvPr id="8" name="Picture 7">
            <a:extLst>
              <a:ext uri="{FF2B5EF4-FFF2-40B4-BE49-F238E27FC236}">
                <a16:creationId xmlns:a16="http://schemas.microsoft.com/office/drawing/2014/main" id="{B162D1E6-241F-420E-A70C-924E3CEE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spTree>
    <p:extLst>
      <p:ext uri="{BB962C8B-B14F-4D97-AF65-F5344CB8AC3E}">
        <p14:creationId xmlns:p14="http://schemas.microsoft.com/office/powerpoint/2010/main" val="200446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9AD1-FCE8-44E9-B00F-A946EBA4B7BB}"/>
              </a:ext>
            </a:extLst>
          </p:cNvPr>
          <p:cNvSpPr>
            <a:spLocks noGrp="1"/>
          </p:cNvSpPr>
          <p:nvPr>
            <p:ph type="title"/>
          </p:nvPr>
        </p:nvSpPr>
        <p:spPr>
          <a:xfrm>
            <a:off x="831850" y="1709738"/>
            <a:ext cx="10515600" cy="2852737"/>
          </a:xfrm>
        </p:spPr>
        <p:txBody>
          <a:bodyPr anchor="b">
            <a:normAutofit/>
          </a:bodyPr>
          <a:lstStyle>
            <a:lvl1pPr algn="ctr">
              <a:defRPr sz="6600">
                <a:solidFill>
                  <a:schemeClr val="tx1">
                    <a:lumMod val="65000"/>
                    <a:lumOff val="35000"/>
                  </a:schemeClr>
                </a:solidFill>
                <a:latin typeface="Gill Sans MT" panose="020B0502020104020203"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ED8A984-2692-4A7E-B234-C9C236B1396D}"/>
              </a:ext>
            </a:extLst>
          </p:cNvPr>
          <p:cNvSpPr>
            <a:spLocks noGrp="1"/>
          </p:cNvSpPr>
          <p:nvPr>
            <p:ph type="body" idx="1"/>
          </p:nvPr>
        </p:nvSpPr>
        <p:spPr>
          <a:xfrm>
            <a:off x="831850" y="4589463"/>
            <a:ext cx="10515600" cy="1500187"/>
          </a:xfrm>
        </p:spPr>
        <p:txBody>
          <a:bodyPr>
            <a:normAutofit/>
          </a:bodyPr>
          <a:lstStyle>
            <a:lvl1pPr marL="0" indent="0" algn="ctr">
              <a:buNone/>
              <a:defRPr sz="5400" b="1">
                <a:solidFill>
                  <a:schemeClr val="accent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50703B48-55F8-4208-AA20-E810D95BF262}"/>
              </a:ext>
            </a:extLst>
          </p:cNvPr>
          <p:cNvSpPr>
            <a:spLocks noGrp="1"/>
          </p:cNvSpPr>
          <p:nvPr>
            <p:ph type="sldNum" sz="quarter" idx="12"/>
          </p:nvPr>
        </p:nvSpPr>
        <p:spPr>
          <a:xfrm>
            <a:off x="3743325" y="6356349"/>
            <a:ext cx="2743200" cy="365125"/>
          </a:xfrm>
        </p:spPr>
        <p:txBody>
          <a:bodyPr/>
          <a:lstStyle/>
          <a:p>
            <a:fld id="{1D8ACFD3-EB1D-4FB7-8892-41DABF4B6051}" type="slidenum">
              <a:rPr lang="en-US" smtClean="0"/>
              <a:t>‹#›</a:t>
            </a:fld>
            <a:endParaRPr lang="en-US"/>
          </a:p>
        </p:txBody>
      </p:sp>
      <p:pic>
        <p:nvPicPr>
          <p:cNvPr id="11" name="Picture 10">
            <a:extLst>
              <a:ext uri="{FF2B5EF4-FFF2-40B4-BE49-F238E27FC236}">
                <a16:creationId xmlns:a16="http://schemas.microsoft.com/office/drawing/2014/main" id="{5AE7E8AA-99F5-49CE-BAC6-4D83A076EE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pic>
        <p:nvPicPr>
          <p:cNvPr id="8" name="Picture 7" descr="A blue and white logo&#10;&#10;Description automatically generated">
            <a:extLst>
              <a:ext uri="{FF2B5EF4-FFF2-40B4-BE49-F238E27FC236}">
                <a16:creationId xmlns:a16="http://schemas.microsoft.com/office/drawing/2014/main" id="{11956B9E-0F8C-4AA1-9A9A-CF5E788E05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1688" y="55218"/>
            <a:ext cx="1332589" cy="1332589"/>
          </a:xfrm>
          <a:prstGeom prst="rect">
            <a:avLst/>
          </a:prstGeom>
        </p:spPr>
      </p:pic>
    </p:spTree>
    <p:extLst>
      <p:ext uri="{BB962C8B-B14F-4D97-AF65-F5344CB8AC3E}">
        <p14:creationId xmlns:p14="http://schemas.microsoft.com/office/powerpoint/2010/main" val="21139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356A-98A6-487E-A17C-306136C1A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0B1B06-862F-4EC9-B875-085A16528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AEDF-ED42-41B2-A23F-F80CA57DA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22B0D609-CE2A-4D7D-990F-C64DDD6BA0F8}"/>
              </a:ext>
            </a:extLst>
          </p:cNvPr>
          <p:cNvSpPr>
            <a:spLocks noGrp="1"/>
          </p:cNvSpPr>
          <p:nvPr>
            <p:ph type="sldNum" sz="quarter" idx="12"/>
          </p:nvPr>
        </p:nvSpPr>
        <p:spPr>
          <a:xfrm>
            <a:off x="4454980" y="6356350"/>
            <a:ext cx="2743200" cy="365125"/>
          </a:xfrm>
        </p:spPr>
        <p:txBody>
          <a:bodyPr/>
          <a:lstStyle/>
          <a:p>
            <a:fld id="{1D8ACFD3-EB1D-4FB7-8892-41DABF4B6051}" type="slidenum">
              <a:rPr lang="en-US" smtClean="0"/>
              <a:t>‹#›</a:t>
            </a:fld>
            <a:endParaRPr lang="en-US"/>
          </a:p>
        </p:txBody>
      </p:sp>
      <p:pic>
        <p:nvPicPr>
          <p:cNvPr id="9" name="Picture 8">
            <a:extLst>
              <a:ext uri="{FF2B5EF4-FFF2-40B4-BE49-F238E27FC236}">
                <a16:creationId xmlns:a16="http://schemas.microsoft.com/office/drawing/2014/main" id="{6012202F-AA3B-4248-A135-5D3BFCBBF5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spTree>
    <p:extLst>
      <p:ext uri="{BB962C8B-B14F-4D97-AF65-F5344CB8AC3E}">
        <p14:creationId xmlns:p14="http://schemas.microsoft.com/office/powerpoint/2010/main" val="241194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CA34-959E-4714-B8C0-1734C1ECA0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78B63-608C-4414-B5E6-AC9DA10FA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C7128E-9891-4AF6-B68F-D67750C18E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8DD24C-617E-4A49-876F-513E9B569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106E83-13C5-427E-8FEE-28AE7137B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553F7-E0A0-4BDF-B5DA-18C180CC1FA4}"/>
              </a:ext>
            </a:extLst>
          </p:cNvPr>
          <p:cNvSpPr>
            <a:spLocks noGrp="1"/>
          </p:cNvSpPr>
          <p:nvPr>
            <p:ph type="dt" sz="half" idx="10"/>
          </p:nvPr>
        </p:nvSpPr>
        <p:spPr/>
        <p:txBody>
          <a:bodyPr/>
          <a:lstStyle/>
          <a:p>
            <a:fld id="{4A09810F-BB01-431F-A36B-01A80F00F9A2}" type="datetime1">
              <a:rPr lang="en-US" smtClean="0"/>
              <a:t>9/6/2023</a:t>
            </a:fld>
            <a:endParaRPr lang="en-US"/>
          </a:p>
        </p:txBody>
      </p:sp>
      <p:sp>
        <p:nvSpPr>
          <p:cNvPr id="8" name="Footer Placeholder 7">
            <a:extLst>
              <a:ext uri="{FF2B5EF4-FFF2-40B4-BE49-F238E27FC236}">
                <a16:creationId xmlns:a16="http://schemas.microsoft.com/office/drawing/2014/main" id="{859B75C7-0C4D-4D18-A44E-036770CD3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AF33EF-7F68-4AC8-81E9-58EC4329B94F}"/>
              </a:ext>
            </a:extLst>
          </p:cNvPr>
          <p:cNvSpPr>
            <a:spLocks noGrp="1"/>
          </p:cNvSpPr>
          <p:nvPr>
            <p:ph type="sldNum" sz="quarter" idx="12"/>
          </p:nvPr>
        </p:nvSpPr>
        <p:spPr/>
        <p:txBody>
          <a:bodyPr/>
          <a:lstStyle/>
          <a:p>
            <a:fld id="{1D8ACFD3-EB1D-4FB7-8892-41DABF4B6051}" type="slidenum">
              <a:rPr lang="en-US" smtClean="0"/>
              <a:t>‹#›</a:t>
            </a:fld>
            <a:endParaRPr lang="en-US"/>
          </a:p>
        </p:txBody>
      </p:sp>
      <p:pic>
        <p:nvPicPr>
          <p:cNvPr id="12" name="Picture 11">
            <a:extLst>
              <a:ext uri="{FF2B5EF4-FFF2-40B4-BE49-F238E27FC236}">
                <a16:creationId xmlns:a16="http://schemas.microsoft.com/office/drawing/2014/main" id="{0FD32F39-448D-4FE9-A1FE-16533E1DBA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spTree>
    <p:extLst>
      <p:ext uri="{BB962C8B-B14F-4D97-AF65-F5344CB8AC3E}">
        <p14:creationId xmlns:p14="http://schemas.microsoft.com/office/powerpoint/2010/main" val="37487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F71E-065B-4ADD-8BC1-F6F7E0234700}"/>
              </a:ext>
            </a:extLst>
          </p:cNvPr>
          <p:cNvSpPr>
            <a:spLocks noGrp="1"/>
          </p:cNvSpPr>
          <p:nvPr>
            <p:ph type="title" hasCustomPrompt="1"/>
          </p:nvPr>
        </p:nvSpPr>
        <p:spPr/>
        <p:txBody>
          <a:bodyPr>
            <a:normAutofit/>
          </a:bodyPr>
          <a:lstStyle>
            <a:lvl1pPr>
              <a:defRPr sz="6000">
                <a:latin typeface="Garamond" panose="02020404030301010803" pitchFamily="18"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8395FD1F-7528-4508-8EE0-2803F540DCBC}"/>
              </a:ext>
            </a:extLst>
          </p:cNvPr>
          <p:cNvSpPr>
            <a:spLocks noGrp="1"/>
          </p:cNvSpPr>
          <p:nvPr>
            <p:ph type="sldNum" sz="quarter" idx="12"/>
          </p:nvPr>
        </p:nvSpPr>
        <p:spPr>
          <a:xfrm>
            <a:off x="3917950" y="6356350"/>
            <a:ext cx="2743200" cy="365125"/>
          </a:xfrm>
        </p:spPr>
        <p:txBody>
          <a:bodyPr/>
          <a:lstStyle/>
          <a:p>
            <a:fld id="{1D8ACFD3-EB1D-4FB7-8892-41DABF4B6051}" type="slidenum">
              <a:rPr lang="en-US" smtClean="0"/>
              <a:t>‹#›</a:t>
            </a:fld>
            <a:endParaRPr lang="en-US"/>
          </a:p>
        </p:txBody>
      </p:sp>
      <p:pic>
        <p:nvPicPr>
          <p:cNvPr id="7" name="Picture 6">
            <a:extLst>
              <a:ext uri="{FF2B5EF4-FFF2-40B4-BE49-F238E27FC236}">
                <a16:creationId xmlns:a16="http://schemas.microsoft.com/office/drawing/2014/main" id="{8B414957-5939-40E9-9B64-761DBBB631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spTree>
    <p:extLst>
      <p:ext uri="{BB962C8B-B14F-4D97-AF65-F5344CB8AC3E}">
        <p14:creationId xmlns:p14="http://schemas.microsoft.com/office/powerpoint/2010/main" val="217743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02AED8-9BA2-412D-A467-1BF928C51437}"/>
              </a:ext>
            </a:extLst>
          </p:cNvPr>
          <p:cNvSpPr>
            <a:spLocks noGrp="1"/>
          </p:cNvSpPr>
          <p:nvPr>
            <p:ph type="sldNum" sz="quarter" idx="12"/>
          </p:nvPr>
        </p:nvSpPr>
        <p:spPr>
          <a:xfrm>
            <a:off x="3892550" y="6356349"/>
            <a:ext cx="2743200" cy="365125"/>
          </a:xfrm>
        </p:spPr>
        <p:txBody>
          <a:bodyPr/>
          <a:lstStyle/>
          <a:p>
            <a:fld id="{1D8ACFD3-EB1D-4FB7-8892-41DABF4B6051}" type="slidenum">
              <a:rPr lang="en-US" smtClean="0"/>
              <a:t>‹#›</a:t>
            </a:fld>
            <a:endParaRPr lang="en-US"/>
          </a:p>
        </p:txBody>
      </p:sp>
      <p:pic>
        <p:nvPicPr>
          <p:cNvPr id="6" name="Picture 5">
            <a:extLst>
              <a:ext uri="{FF2B5EF4-FFF2-40B4-BE49-F238E27FC236}">
                <a16:creationId xmlns:a16="http://schemas.microsoft.com/office/drawing/2014/main" id="{3AF695F7-F5FF-4F36-A89B-AA411B5369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2417" y="6492875"/>
            <a:ext cx="1937867" cy="312174"/>
          </a:xfrm>
          <a:prstGeom prst="rect">
            <a:avLst/>
          </a:prstGeom>
        </p:spPr>
      </p:pic>
    </p:spTree>
    <p:extLst>
      <p:ext uri="{BB962C8B-B14F-4D97-AF65-F5344CB8AC3E}">
        <p14:creationId xmlns:p14="http://schemas.microsoft.com/office/powerpoint/2010/main" val="34810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920A-62F3-4316-8695-94F123BAA549}"/>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B4E9F02-F9F6-4E1B-B431-2F05EA9D56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1A35C-C569-41C9-91D4-544E94AF6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B69FE-C2EB-42CA-8D24-52C3423A7B4E}"/>
              </a:ext>
            </a:extLst>
          </p:cNvPr>
          <p:cNvSpPr>
            <a:spLocks noGrp="1"/>
          </p:cNvSpPr>
          <p:nvPr>
            <p:ph type="dt" sz="half" idx="10"/>
          </p:nvPr>
        </p:nvSpPr>
        <p:spPr/>
        <p:txBody>
          <a:bodyPr/>
          <a:lstStyle/>
          <a:p>
            <a:fld id="{99B6BA1C-0431-441A-9684-27D3820DDA76}" type="datetime1">
              <a:rPr lang="en-US" smtClean="0"/>
              <a:t>9/6/2023</a:t>
            </a:fld>
            <a:endParaRPr lang="en-US"/>
          </a:p>
        </p:txBody>
      </p:sp>
      <p:sp>
        <p:nvSpPr>
          <p:cNvPr id="6" name="Footer Placeholder 5">
            <a:extLst>
              <a:ext uri="{FF2B5EF4-FFF2-40B4-BE49-F238E27FC236}">
                <a16:creationId xmlns:a16="http://schemas.microsoft.com/office/drawing/2014/main" id="{F1A7206D-CD4C-4F6E-85F6-BB8DCEBB3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52B3F-597C-441C-B442-175FDC250200}"/>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199336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82EF-99CF-4E82-8FDE-76B326F0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2BB66-AC05-4675-966F-8FC8D9FC8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4E2AB-976A-4661-9709-D3F7A8685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FA8C9-35C2-4E40-99F6-56E533EAA6D5}"/>
              </a:ext>
            </a:extLst>
          </p:cNvPr>
          <p:cNvSpPr>
            <a:spLocks noGrp="1"/>
          </p:cNvSpPr>
          <p:nvPr>
            <p:ph type="dt" sz="half" idx="10"/>
          </p:nvPr>
        </p:nvSpPr>
        <p:spPr/>
        <p:txBody>
          <a:bodyPr/>
          <a:lstStyle/>
          <a:p>
            <a:fld id="{911AD90E-AE50-48B2-954D-3C61712566FC}" type="datetime1">
              <a:rPr lang="en-US" smtClean="0"/>
              <a:t>9/6/2023</a:t>
            </a:fld>
            <a:endParaRPr lang="en-US"/>
          </a:p>
        </p:txBody>
      </p:sp>
      <p:sp>
        <p:nvSpPr>
          <p:cNvPr id="6" name="Footer Placeholder 5">
            <a:extLst>
              <a:ext uri="{FF2B5EF4-FFF2-40B4-BE49-F238E27FC236}">
                <a16:creationId xmlns:a16="http://schemas.microsoft.com/office/drawing/2014/main" id="{72BC5262-AC16-4FE3-9DD8-A764BA3A7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C7804-4B71-4228-B99A-1AB02041CC76}"/>
              </a:ext>
            </a:extLst>
          </p:cNvPr>
          <p:cNvSpPr>
            <a:spLocks noGrp="1"/>
          </p:cNvSpPr>
          <p:nvPr>
            <p:ph type="sldNum" sz="quarter" idx="12"/>
          </p:nvPr>
        </p:nvSpPr>
        <p:spPr/>
        <p:txBody>
          <a:bodyPr/>
          <a:lstStyle/>
          <a:p>
            <a:fld id="{1D8ACFD3-EB1D-4FB7-8892-41DABF4B6051}" type="slidenum">
              <a:rPr lang="en-US" smtClean="0"/>
              <a:t>‹#›</a:t>
            </a:fld>
            <a:endParaRPr lang="en-US"/>
          </a:p>
        </p:txBody>
      </p:sp>
    </p:spTree>
    <p:extLst>
      <p:ext uri="{BB962C8B-B14F-4D97-AF65-F5344CB8AC3E}">
        <p14:creationId xmlns:p14="http://schemas.microsoft.com/office/powerpoint/2010/main" val="411502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061D9-F11B-4A9D-92ED-EDE2831CD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5E64959-438D-4171-8334-FBA65650B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D4AB58-E492-453C-8146-CF65E676C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08437-3005-4AE1-B600-AE18E1986B0F}" type="datetime1">
              <a:rPr lang="en-US" smtClean="0"/>
              <a:t>9/6/2023</a:t>
            </a:fld>
            <a:endParaRPr lang="en-US"/>
          </a:p>
        </p:txBody>
      </p:sp>
      <p:sp>
        <p:nvSpPr>
          <p:cNvPr id="5" name="Footer Placeholder 4">
            <a:extLst>
              <a:ext uri="{FF2B5EF4-FFF2-40B4-BE49-F238E27FC236}">
                <a16:creationId xmlns:a16="http://schemas.microsoft.com/office/drawing/2014/main" id="{69CE051A-E6B7-41A1-BAE1-E849DF797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C239B6-E541-4C5C-A5E2-0B0DC639D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ACFD3-EB1D-4FB7-8892-41DABF4B6051}" type="slidenum">
              <a:rPr lang="en-US" smtClean="0"/>
              <a:t>‹#›</a:t>
            </a:fld>
            <a:endParaRPr lang="en-US"/>
          </a:p>
        </p:txBody>
      </p:sp>
    </p:spTree>
    <p:extLst>
      <p:ext uri="{BB962C8B-B14F-4D97-AF65-F5344CB8AC3E}">
        <p14:creationId xmlns:p14="http://schemas.microsoft.com/office/powerpoint/2010/main" val="109373834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6000" b="1" kern="1200">
          <a:solidFill>
            <a:srgbClr val="333333"/>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EBF-1284-49D9-9B5D-E6B14F95165B}"/>
              </a:ext>
            </a:extLst>
          </p:cNvPr>
          <p:cNvSpPr>
            <a:spLocks noGrp="1"/>
          </p:cNvSpPr>
          <p:nvPr>
            <p:ph type="ctrTitle"/>
          </p:nvPr>
        </p:nvSpPr>
        <p:spPr>
          <a:xfrm>
            <a:off x="1457325" y="2162174"/>
            <a:ext cx="9144000" cy="2387600"/>
          </a:xfrm>
        </p:spPr>
        <p:txBody>
          <a:bodyPr>
            <a:normAutofit/>
          </a:bodyPr>
          <a:lstStyle/>
          <a:p>
            <a:r>
              <a:rPr lang="en-US" dirty="0"/>
              <a:t>React Overview</a:t>
            </a:r>
          </a:p>
        </p:txBody>
      </p:sp>
      <p:sp>
        <p:nvSpPr>
          <p:cNvPr id="3" name="Subtitle 2">
            <a:extLst>
              <a:ext uri="{FF2B5EF4-FFF2-40B4-BE49-F238E27FC236}">
                <a16:creationId xmlns:a16="http://schemas.microsoft.com/office/drawing/2014/main" id="{17F148C1-F22D-46AD-AD7D-2B58F4D3271F}"/>
              </a:ext>
            </a:extLst>
          </p:cNvPr>
          <p:cNvSpPr>
            <a:spLocks noGrp="1"/>
          </p:cNvSpPr>
          <p:nvPr>
            <p:ph type="subTitle" idx="1"/>
          </p:nvPr>
        </p:nvSpPr>
        <p:spPr>
          <a:xfrm>
            <a:off x="1457325" y="4886326"/>
            <a:ext cx="9144000" cy="1655762"/>
          </a:xfrm>
        </p:spPr>
        <p:txBody>
          <a:bodyPr/>
          <a:lstStyle/>
          <a:p>
            <a:r>
              <a:rPr lang="en-US" dirty="0"/>
              <a:t>Intro to React</a:t>
            </a:r>
          </a:p>
        </p:txBody>
      </p:sp>
    </p:spTree>
    <p:extLst>
      <p:ext uri="{BB962C8B-B14F-4D97-AF65-F5344CB8AC3E}">
        <p14:creationId xmlns:p14="http://schemas.microsoft.com/office/powerpoint/2010/main" val="229590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1985-5A50-4F31-9086-B574EBCDDA9F}"/>
              </a:ext>
            </a:extLst>
          </p:cNvPr>
          <p:cNvSpPr>
            <a:spLocks noGrp="1"/>
          </p:cNvSpPr>
          <p:nvPr>
            <p:ph type="title"/>
          </p:nvPr>
        </p:nvSpPr>
        <p:spPr>
          <a:xfrm>
            <a:off x="895350" y="0"/>
            <a:ext cx="10515600" cy="1325563"/>
          </a:xfrm>
        </p:spPr>
        <p:txBody>
          <a:bodyPr/>
          <a:lstStyle/>
          <a:p>
            <a:r>
              <a:rPr lang="en-US" dirty="0" err="1"/>
              <a:t>StackOverflow</a:t>
            </a:r>
            <a:r>
              <a:rPr lang="en-US" dirty="0"/>
              <a:t> Survey 2022</a:t>
            </a:r>
            <a:endParaRPr lang="en-MY" dirty="0"/>
          </a:p>
        </p:txBody>
      </p:sp>
      <p:sp>
        <p:nvSpPr>
          <p:cNvPr id="3" name="Slide Number Placeholder 2">
            <a:extLst>
              <a:ext uri="{FF2B5EF4-FFF2-40B4-BE49-F238E27FC236}">
                <a16:creationId xmlns:a16="http://schemas.microsoft.com/office/drawing/2014/main" id="{AE83D122-802A-4C8E-97A1-2D876CFA8521}"/>
              </a:ext>
            </a:extLst>
          </p:cNvPr>
          <p:cNvSpPr>
            <a:spLocks noGrp="1"/>
          </p:cNvSpPr>
          <p:nvPr>
            <p:ph type="sldNum" sz="quarter" idx="12"/>
          </p:nvPr>
        </p:nvSpPr>
        <p:spPr/>
        <p:txBody>
          <a:bodyPr/>
          <a:lstStyle/>
          <a:p>
            <a:fld id="{1D8ACFD3-EB1D-4FB7-8892-41DABF4B6051}" type="slidenum">
              <a:rPr lang="en-US" smtClean="0"/>
              <a:t>10</a:t>
            </a:fld>
            <a:endParaRPr lang="en-US"/>
          </a:p>
        </p:txBody>
      </p:sp>
      <p:pic>
        <p:nvPicPr>
          <p:cNvPr id="4" name="Picture 3" descr="A screenshot of a computer&#10;&#10;Description automatically generated">
            <a:extLst>
              <a:ext uri="{FF2B5EF4-FFF2-40B4-BE49-F238E27FC236}">
                <a16:creationId xmlns:a16="http://schemas.microsoft.com/office/drawing/2014/main" id="{18B6C6F2-6E68-4BDC-A6F6-27B150CA2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13" y="1299061"/>
            <a:ext cx="7799874" cy="5239851"/>
          </a:xfrm>
          <a:prstGeom prst="rect">
            <a:avLst/>
          </a:prstGeom>
        </p:spPr>
      </p:pic>
    </p:spTree>
    <p:extLst>
      <p:ext uri="{BB962C8B-B14F-4D97-AF65-F5344CB8AC3E}">
        <p14:creationId xmlns:p14="http://schemas.microsoft.com/office/powerpoint/2010/main" val="79210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3" name="Content Placeholder 2">
            <a:extLst>
              <a:ext uri="{FF2B5EF4-FFF2-40B4-BE49-F238E27FC236}">
                <a16:creationId xmlns:a16="http://schemas.microsoft.com/office/drawing/2014/main" id="{DCA2C77F-C911-4B50-8DC6-0FA9B86DD257}"/>
              </a:ext>
            </a:extLst>
          </p:cNvPr>
          <p:cNvSpPr>
            <a:spLocks noGrp="1"/>
          </p:cNvSpPr>
          <p:nvPr>
            <p:ph idx="1"/>
          </p:nvPr>
        </p:nvSpPr>
        <p:spPr>
          <a:xfrm>
            <a:off x="434986" y="1220953"/>
            <a:ext cx="11517528" cy="5513220"/>
          </a:xfrm>
        </p:spPr>
        <p:txBody>
          <a:bodyPr>
            <a:normAutofit/>
          </a:bodyPr>
          <a:lstStyle/>
          <a:p>
            <a:r>
              <a:rPr lang="en-US" dirty="0"/>
              <a:t>Internal representation of HTML in browser</a:t>
            </a:r>
          </a:p>
          <a:p>
            <a:pPr lvl="1"/>
            <a:r>
              <a:rPr lang="en-US" dirty="0"/>
              <a:t>models a HTML document as an hierarchical upside down tree </a:t>
            </a:r>
          </a:p>
          <a:p>
            <a:pPr lvl="1"/>
            <a:r>
              <a:rPr lang="en-US" dirty="0"/>
              <a:t>each node of the tree is an object representing a part of the document. </a:t>
            </a:r>
          </a:p>
          <a:p>
            <a:r>
              <a:rPr lang="en-US" dirty="0"/>
              <a:t>DOM exposes a cross platform API</a:t>
            </a:r>
          </a:p>
          <a:p>
            <a:pPr lvl="1"/>
            <a:r>
              <a:rPr lang="en-US" dirty="0"/>
              <a:t>Allowing JavaScript programs to modify nodes of the trees</a:t>
            </a:r>
          </a:p>
          <a:p>
            <a:pPr lvl="1"/>
            <a:r>
              <a:rPr lang="en-US" dirty="0"/>
              <a:t>Thereby adding interactivity to the UI</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11</a:t>
            </a:fld>
            <a:endParaRPr lang="en-US" dirty="0"/>
          </a:p>
        </p:txBody>
      </p:sp>
    </p:spTree>
    <p:extLst>
      <p:ext uri="{BB962C8B-B14F-4D97-AF65-F5344CB8AC3E}">
        <p14:creationId xmlns:p14="http://schemas.microsoft.com/office/powerpoint/2010/main" val="351758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12</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54F7060A-C3E5-42AA-A571-A9D3B73D33FB}"/>
              </a:ext>
            </a:extLst>
          </p:cNvPr>
          <p:cNvCxnSpPr>
            <a:cxnSpLocks/>
          </p:cNvCxnSpPr>
          <p:nvPr/>
        </p:nvCxnSpPr>
        <p:spPr>
          <a:xfrm>
            <a:off x="1440382" y="1488935"/>
            <a:ext cx="6627377" cy="987228"/>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915F0F-04B3-4E0C-AF97-70EF1FFF9AD6}"/>
              </a:ext>
            </a:extLst>
          </p:cNvPr>
          <p:cNvCxnSpPr>
            <a:cxnSpLocks/>
          </p:cNvCxnSpPr>
          <p:nvPr/>
        </p:nvCxnSpPr>
        <p:spPr>
          <a:xfrm>
            <a:off x="930584" y="1602223"/>
            <a:ext cx="5145340" cy="1602223"/>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81C6E1-0F06-4D80-8AF7-1A279E749BED}"/>
              </a:ext>
            </a:extLst>
          </p:cNvPr>
          <p:cNvCxnSpPr>
            <a:cxnSpLocks/>
          </p:cNvCxnSpPr>
          <p:nvPr/>
        </p:nvCxnSpPr>
        <p:spPr>
          <a:xfrm>
            <a:off x="1003412" y="2476163"/>
            <a:ext cx="8439993" cy="728283"/>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0E4A0E-9D88-45C0-B9F9-83E79F288332}"/>
              </a:ext>
            </a:extLst>
          </p:cNvPr>
          <p:cNvCxnSpPr>
            <a:cxnSpLocks/>
          </p:cNvCxnSpPr>
          <p:nvPr/>
        </p:nvCxnSpPr>
        <p:spPr>
          <a:xfrm>
            <a:off x="1060057" y="1925904"/>
            <a:ext cx="5056021" cy="1844984"/>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98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13</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a:solidFill>
                  <a:srgbClr val="008000"/>
                </a:solidFill>
              </a:rPr>
              <a:t>JavaScript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7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14</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a:solidFill>
                  <a:srgbClr val="008000"/>
                </a:solidFill>
              </a:rPr>
              <a:t>JavaScript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CA681A-59E9-4209-B8D2-C42FD2E53967}"/>
              </a:ext>
            </a:extLst>
          </p:cNvPr>
          <p:cNvSpPr txBox="1"/>
          <p:nvPr/>
        </p:nvSpPr>
        <p:spPr>
          <a:xfrm>
            <a:off x="5157352" y="4967404"/>
            <a:ext cx="424831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Modify any of the DOM elements and properties</a:t>
            </a:r>
          </a:p>
          <a:p>
            <a:pPr marL="285750" indent="-285750">
              <a:buFont typeface="Arial" panose="020B0604020202020204" pitchFamily="34" charset="0"/>
              <a:buChar char="•"/>
            </a:pPr>
            <a:r>
              <a:rPr lang="en-US" dirty="0">
                <a:solidFill>
                  <a:srgbClr val="0070C0"/>
                </a:solidFill>
              </a:rPr>
              <a:t>React to all existing user events</a:t>
            </a:r>
          </a:p>
          <a:p>
            <a:endParaRPr lang="en-US" dirty="0"/>
          </a:p>
        </p:txBody>
      </p:sp>
    </p:spTree>
    <p:extLst>
      <p:ext uri="{BB962C8B-B14F-4D97-AF65-F5344CB8AC3E}">
        <p14:creationId xmlns:p14="http://schemas.microsoft.com/office/powerpoint/2010/main" val="189926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normAutofit fontScale="90000"/>
          </a:bodyPr>
          <a:lstStyle/>
          <a:p>
            <a:r>
              <a:rPr lang="en-US" dirty="0"/>
              <a:t>Document Object Model (DOM)</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15</a:t>
            </a:fld>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64BD858A-5063-4C3C-BCA1-48BDE8380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70" y="1213525"/>
            <a:ext cx="3978640" cy="533808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E876C9E-243F-49E3-B9F6-27932267D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924" y="1854677"/>
            <a:ext cx="5526549" cy="3024819"/>
          </a:xfrm>
          <a:prstGeom prst="rect">
            <a:avLst/>
          </a:prstGeom>
        </p:spPr>
      </p:pic>
      <p:sp>
        <p:nvSpPr>
          <p:cNvPr id="10" name="Arrow: Right 9">
            <a:extLst>
              <a:ext uri="{FF2B5EF4-FFF2-40B4-BE49-F238E27FC236}">
                <a16:creationId xmlns:a16="http://schemas.microsoft.com/office/drawing/2014/main" id="{CD8F66EA-D921-4622-9EB5-22A8CCD2AB6F}"/>
              </a:ext>
            </a:extLst>
          </p:cNvPr>
          <p:cNvSpPr/>
          <p:nvPr/>
        </p:nvSpPr>
        <p:spPr>
          <a:xfrm>
            <a:off x="4415610" y="3609048"/>
            <a:ext cx="1483484" cy="469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E17D33-5B8F-4D34-A7AF-6D54DB6D6F24}"/>
              </a:ext>
            </a:extLst>
          </p:cNvPr>
          <p:cNvSpPr txBox="1"/>
          <p:nvPr/>
        </p:nvSpPr>
        <p:spPr>
          <a:xfrm>
            <a:off x="4995637" y="1213525"/>
            <a:ext cx="2160574" cy="1077218"/>
          </a:xfrm>
          <a:prstGeom prst="rect">
            <a:avLst/>
          </a:prstGeom>
          <a:noFill/>
        </p:spPr>
        <p:txBody>
          <a:bodyPr wrap="square" rtlCol="0">
            <a:spAutoFit/>
          </a:bodyPr>
          <a:lstStyle/>
          <a:p>
            <a:r>
              <a:rPr lang="en-US" sz="3200" dirty="0">
                <a:solidFill>
                  <a:srgbClr val="008000"/>
                </a:solidFill>
              </a:rPr>
              <a:t>JavaScript program</a:t>
            </a:r>
          </a:p>
        </p:txBody>
      </p:sp>
      <p:cxnSp>
        <p:nvCxnSpPr>
          <p:cNvPr id="6" name="Straight Arrow Connector 5">
            <a:extLst>
              <a:ext uri="{FF2B5EF4-FFF2-40B4-BE49-F238E27FC236}">
                <a16:creationId xmlns:a16="http://schemas.microsoft.com/office/drawing/2014/main" id="{12BF1897-4B21-42BF-B0D9-CE4EB9759ACA}"/>
              </a:ext>
            </a:extLst>
          </p:cNvPr>
          <p:cNvCxnSpPr>
            <a:cxnSpLocks/>
          </p:cNvCxnSpPr>
          <p:nvPr/>
        </p:nvCxnSpPr>
        <p:spPr>
          <a:xfrm>
            <a:off x="6821838" y="1863233"/>
            <a:ext cx="2653935" cy="142213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D721986-5379-46EE-9E09-37116985FA0C}"/>
              </a:ext>
            </a:extLst>
          </p:cNvPr>
          <p:cNvCxnSpPr>
            <a:cxnSpLocks/>
          </p:cNvCxnSpPr>
          <p:nvPr/>
        </p:nvCxnSpPr>
        <p:spPr>
          <a:xfrm>
            <a:off x="6821838" y="2076988"/>
            <a:ext cx="334373" cy="119033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E0A29F-6E05-41AD-A8B7-61EDBD691850}"/>
              </a:ext>
            </a:extLst>
          </p:cNvPr>
          <p:cNvCxnSpPr>
            <a:cxnSpLocks/>
          </p:cNvCxnSpPr>
          <p:nvPr/>
        </p:nvCxnSpPr>
        <p:spPr>
          <a:xfrm>
            <a:off x="6471554" y="2192886"/>
            <a:ext cx="228651" cy="158529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4766A1E-546C-4A95-8E69-72D80B102E8E}"/>
              </a:ext>
            </a:extLst>
          </p:cNvPr>
          <p:cNvCxnSpPr>
            <a:cxnSpLocks/>
          </p:cNvCxnSpPr>
          <p:nvPr/>
        </p:nvCxnSpPr>
        <p:spPr>
          <a:xfrm>
            <a:off x="5938718" y="2241815"/>
            <a:ext cx="330096" cy="218925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053C68C-8859-4D19-A673-1338E637BE70}"/>
              </a:ext>
            </a:extLst>
          </p:cNvPr>
          <p:cNvSpPr txBox="1"/>
          <p:nvPr/>
        </p:nvSpPr>
        <p:spPr>
          <a:xfrm>
            <a:off x="994565" y="3007146"/>
            <a:ext cx="3166188" cy="1077218"/>
          </a:xfrm>
          <a:prstGeom prst="rect">
            <a:avLst/>
          </a:prstGeom>
          <a:solidFill>
            <a:schemeClr val="bg2"/>
          </a:solidFill>
        </p:spPr>
        <p:txBody>
          <a:bodyPr wrap="square" rtlCol="0">
            <a:spAutoFit/>
          </a:bodyPr>
          <a:lstStyle/>
          <a:p>
            <a:r>
              <a:rPr lang="en-US" sz="3200" dirty="0">
                <a:solidFill>
                  <a:srgbClr val="002060"/>
                </a:solidFill>
              </a:rPr>
              <a:t>Unchanged on hard disk</a:t>
            </a:r>
          </a:p>
        </p:txBody>
      </p:sp>
      <p:sp>
        <p:nvSpPr>
          <p:cNvPr id="5" name="Right Brace 4">
            <a:extLst>
              <a:ext uri="{FF2B5EF4-FFF2-40B4-BE49-F238E27FC236}">
                <a16:creationId xmlns:a16="http://schemas.microsoft.com/office/drawing/2014/main" id="{90265C06-A508-494F-B738-18DE1BE0DC07}"/>
              </a:ext>
            </a:extLst>
          </p:cNvPr>
          <p:cNvSpPr/>
          <p:nvPr/>
        </p:nvSpPr>
        <p:spPr>
          <a:xfrm rot="5400000">
            <a:off x="8379007" y="2439210"/>
            <a:ext cx="935734" cy="581631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00311F3D-58CB-4158-913B-8004E6E893F2}"/>
              </a:ext>
            </a:extLst>
          </p:cNvPr>
          <p:cNvSpPr/>
          <p:nvPr/>
        </p:nvSpPr>
        <p:spPr>
          <a:xfrm>
            <a:off x="5534626" y="5940498"/>
            <a:ext cx="6373861" cy="646331"/>
          </a:xfrm>
          <a:prstGeom prst="rect">
            <a:avLst/>
          </a:prstGeom>
        </p:spPr>
        <p:txBody>
          <a:bodyPr wrap="none">
            <a:spAutoFit/>
          </a:bodyPr>
          <a:lstStyle/>
          <a:p>
            <a:r>
              <a:rPr lang="en-US" sz="3600" dirty="0">
                <a:solidFill>
                  <a:srgbClr val="002060"/>
                </a:solidFill>
              </a:rPr>
              <a:t>Dynamically changing in memory</a:t>
            </a:r>
          </a:p>
        </p:txBody>
      </p:sp>
    </p:spTree>
    <p:extLst>
      <p:ext uri="{BB962C8B-B14F-4D97-AF65-F5344CB8AC3E}">
        <p14:creationId xmlns:p14="http://schemas.microsoft.com/office/powerpoint/2010/main" val="192817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52BF0-4AB6-4324-BD12-992B57C12D9E}"/>
              </a:ext>
            </a:extLst>
          </p:cNvPr>
          <p:cNvSpPr>
            <a:spLocks noGrp="1"/>
          </p:cNvSpPr>
          <p:nvPr>
            <p:ph type="sldNum" sz="quarter" idx="12"/>
          </p:nvPr>
        </p:nvSpPr>
        <p:spPr/>
        <p:txBody>
          <a:bodyPr/>
          <a:lstStyle/>
          <a:p>
            <a:fld id="{1D8ACFD3-EB1D-4FB7-8892-41DABF4B6051}" type="slidenum">
              <a:rPr lang="en-US" smtClean="0"/>
              <a:t>16</a:t>
            </a:fld>
            <a:endParaRPr lang="en-US"/>
          </a:p>
        </p:txBody>
      </p:sp>
      <p:pic>
        <p:nvPicPr>
          <p:cNvPr id="4" name="Picture 3" descr="A screenshot of a social media post&#10;&#10;Description automatically generated">
            <a:extLst>
              <a:ext uri="{FF2B5EF4-FFF2-40B4-BE49-F238E27FC236}">
                <a16:creationId xmlns:a16="http://schemas.microsoft.com/office/drawing/2014/main" id="{3F89E79B-F7D1-43DB-86D9-E44358945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756" y="0"/>
            <a:ext cx="8838488" cy="6858000"/>
          </a:xfrm>
          <a:prstGeom prst="rect">
            <a:avLst/>
          </a:prstGeom>
        </p:spPr>
      </p:pic>
      <p:sp>
        <p:nvSpPr>
          <p:cNvPr id="3" name="TextBox 2">
            <a:extLst>
              <a:ext uri="{FF2B5EF4-FFF2-40B4-BE49-F238E27FC236}">
                <a16:creationId xmlns:a16="http://schemas.microsoft.com/office/drawing/2014/main" id="{41EFAF27-1CCC-4293-8AE5-71FD9B35031C}"/>
              </a:ext>
            </a:extLst>
          </p:cNvPr>
          <p:cNvSpPr txBox="1"/>
          <p:nvPr/>
        </p:nvSpPr>
        <p:spPr>
          <a:xfrm>
            <a:off x="6635750" y="744583"/>
            <a:ext cx="4186827" cy="1754326"/>
          </a:xfrm>
          <a:prstGeom prst="rect">
            <a:avLst/>
          </a:prstGeom>
          <a:noFill/>
        </p:spPr>
        <p:txBody>
          <a:bodyPr wrap="square" rtlCol="0">
            <a:spAutoFit/>
          </a:bodyPr>
          <a:lstStyle/>
          <a:p>
            <a:r>
              <a:rPr lang="en-US" sz="3600" b="1" dirty="0"/>
              <a:t>DOM API</a:t>
            </a:r>
          </a:p>
          <a:p>
            <a:r>
              <a:rPr lang="en-US" sz="3600" b="1" dirty="0"/>
              <a:t>accessible via JavaScript code</a:t>
            </a:r>
            <a:endParaRPr lang="en-MY" sz="3600" b="1" dirty="0"/>
          </a:p>
        </p:txBody>
      </p:sp>
    </p:spTree>
    <p:extLst>
      <p:ext uri="{BB962C8B-B14F-4D97-AF65-F5344CB8AC3E}">
        <p14:creationId xmlns:p14="http://schemas.microsoft.com/office/powerpoint/2010/main" val="4290560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989B-D1F4-4D95-8251-A14141744EC9}"/>
              </a:ext>
            </a:extLst>
          </p:cNvPr>
          <p:cNvSpPr>
            <a:spLocks noGrp="1"/>
          </p:cNvSpPr>
          <p:nvPr>
            <p:ph type="title"/>
          </p:nvPr>
        </p:nvSpPr>
        <p:spPr/>
        <p:txBody>
          <a:bodyPr/>
          <a:lstStyle/>
          <a:p>
            <a:r>
              <a:rPr lang="en-US" dirty="0"/>
              <a:t>React basics</a:t>
            </a:r>
            <a:endParaRPr lang="en-MY" dirty="0"/>
          </a:p>
        </p:txBody>
      </p:sp>
      <p:sp>
        <p:nvSpPr>
          <p:cNvPr id="3" name="Text Placeholder 2">
            <a:extLst>
              <a:ext uri="{FF2B5EF4-FFF2-40B4-BE49-F238E27FC236}">
                <a16:creationId xmlns:a16="http://schemas.microsoft.com/office/drawing/2014/main" id="{3D384CE5-CDEA-47C5-AAEB-0198BC710531}"/>
              </a:ext>
            </a:extLst>
          </p:cNvPr>
          <p:cNvSpPr>
            <a:spLocks noGrp="1"/>
          </p:cNvSpPr>
          <p:nvPr>
            <p:ph type="body" idx="1"/>
          </p:nvPr>
        </p:nvSpPr>
        <p:spPr/>
        <p:txBody>
          <a:bodyPr/>
          <a:lstStyle/>
          <a:p>
            <a:r>
              <a:rPr lang="en-US" dirty="0"/>
              <a:t>React Overview</a:t>
            </a:r>
            <a:endParaRPr lang="en-MY" dirty="0"/>
          </a:p>
        </p:txBody>
      </p:sp>
      <p:sp>
        <p:nvSpPr>
          <p:cNvPr id="4" name="Slide Number Placeholder 3">
            <a:extLst>
              <a:ext uri="{FF2B5EF4-FFF2-40B4-BE49-F238E27FC236}">
                <a16:creationId xmlns:a16="http://schemas.microsoft.com/office/drawing/2014/main" id="{C92E59C4-101B-45CE-B2A6-7F3EAE26F8FD}"/>
              </a:ext>
            </a:extLst>
          </p:cNvPr>
          <p:cNvSpPr>
            <a:spLocks noGrp="1"/>
          </p:cNvSpPr>
          <p:nvPr>
            <p:ph type="sldNum" sz="quarter" idx="12"/>
          </p:nvPr>
        </p:nvSpPr>
        <p:spPr/>
        <p:txBody>
          <a:bodyPr/>
          <a:lstStyle/>
          <a:p>
            <a:fld id="{1D8ACFD3-EB1D-4FB7-8892-41DABF4B6051}" type="slidenum">
              <a:rPr lang="en-US" smtClean="0"/>
              <a:t>17</a:t>
            </a:fld>
            <a:endParaRPr lang="en-US"/>
          </a:p>
        </p:txBody>
      </p:sp>
    </p:spTree>
    <p:extLst>
      <p:ext uri="{BB962C8B-B14F-4D97-AF65-F5344CB8AC3E}">
        <p14:creationId xmlns:p14="http://schemas.microsoft.com/office/powerpoint/2010/main" val="95792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8BE9-AB1F-4D98-9F3E-830648C8DE5B}"/>
              </a:ext>
            </a:extLst>
          </p:cNvPr>
          <p:cNvSpPr>
            <a:spLocks noGrp="1"/>
          </p:cNvSpPr>
          <p:nvPr>
            <p:ph type="title"/>
          </p:nvPr>
        </p:nvSpPr>
        <p:spPr/>
        <p:txBody>
          <a:bodyPr/>
          <a:lstStyle/>
          <a:p>
            <a:r>
              <a:rPr lang="en-US" dirty="0"/>
              <a:t>React (</a:t>
            </a:r>
            <a:r>
              <a:rPr lang="en-US" dirty="0" err="1"/>
              <a:t>React.Js</a:t>
            </a:r>
            <a:r>
              <a:rPr lang="en-US" dirty="0"/>
              <a:t>) Overview</a:t>
            </a:r>
            <a:endParaRPr lang="en-MY" dirty="0"/>
          </a:p>
        </p:txBody>
      </p:sp>
      <p:sp>
        <p:nvSpPr>
          <p:cNvPr id="3" name="Content Placeholder 2">
            <a:extLst>
              <a:ext uri="{FF2B5EF4-FFF2-40B4-BE49-F238E27FC236}">
                <a16:creationId xmlns:a16="http://schemas.microsoft.com/office/drawing/2014/main" id="{CDB89A8A-946C-4C00-80A1-90C7FBB2A174}"/>
              </a:ext>
            </a:extLst>
          </p:cNvPr>
          <p:cNvSpPr>
            <a:spLocks noGrp="1"/>
          </p:cNvSpPr>
          <p:nvPr>
            <p:ph idx="1"/>
          </p:nvPr>
        </p:nvSpPr>
        <p:spPr/>
        <p:txBody>
          <a:bodyPr>
            <a:normAutofit fontScale="92500" lnSpcReduction="10000"/>
          </a:bodyPr>
          <a:lstStyle/>
          <a:p>
            <a:r>
              <a:rPr lang="en-US" dirty="0"/>
              <a:t>JavaScript library developed by Meta to build frontend UIs for both web and mobile platforms</a:t>
            </a:r>
          </a:p>
          <a:p>
            <a:pPr lvl="1"/>
            <a:r>
              <a:rPr lang="en-US" dirty="0"/>
              <a:t>provides a collection of functionalities that facilitate the implementation of interactive and reactive UIs</a:t>
            </a:r>
          </a:p>
          <a:p>
            <a:pPr lvl="1"/>
            <a:r>
              <a:rPr lang="en-US" dirty="0"/>
              <a:t>simplifies the creation and management of complex UIs </a:t>
            </a:r>
          </a:p>
          <a:p>
            <a:r>
              <a:rPr lang="en-US" dirty="0"/>
              <a:t>One of the main approaches used for developing Single Page Applications (SPAs)</a:t>
            </a:r>
          </a:p>
          <a:p>
            <a:pPr lvl="1"/>
            <a:endParaRPr lang="en-MY" dirty="0"/>
          </a:p>
        </p:txBody>
      </p:sp>
      <p:sp>
        <p:nvSpPr>
          <p:cNvPr id="4" name="Slide Number Placeholder 3">
            <a:extLst>
              <a:ext uri="{FF2B5EF4-FFF2-40B4-BE49-F238E27FC236}">
                <a16:creationId xmlns:a16="http://schemas.microsoft.com/office/drawing/2014/main" id="{5B0C9BE1-F5AC-462C-A0DA-A60493B469D5}"/>
              </a:ext>
            </a:extLst>
          </p:cNvPr>
          <p:cNvSpPr>
            <a:spLocks noGrp="1"/>
          </p:cNvSpPr>
          <p:nvPr>
            <p:ph type="sldNum" sz="quarter" idx="12"/>
          </p:nvPr>
        </p:nvSpPr>
        <p:spPr/>
        <p:txBody>
          <a:bodyPr/>
          <a:lstStyle/>
          <a:p>
            <a:fld id="{1D8ACFD3-EB1D-4FB7-8892-41DABF4B6051}" type="slidenum">
              <a:rPr lang="en-US" smtClean="0"/>
              <a:t>18</a:t>
            </a:fld>
            <a:endParaRPr lang="en-US" dirty="0"/>
          </a:p>
        </p:txBody>
      </p:sp>
    </p:spTree>
    <p:extLst>
      <p:ext uri="{BB962C8B-B14F-4D97-AF65-F5344CB8AC3E}">
        <p14:creationId xmlns:p14="http://schemas.microsoft.com/office/powerpoint/2010/main" val="211379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231F-37D4-4694-BA22-2648411DD945}"/>
              </a:ext>
            </a:extLst>
          </p:cNvPr>
          <p:cNvSpPr>
            <a:spLocks noGrp="1"/>
          </p:cNvSpPr>
          <p:nvPr>
            <p:ph type="title"/>
          </p:nvPr>
        </p:nvSpPr>
        <p:spPr/>
        <p:txBody>
          <a:bodyPr/>
          <a:lstStyle/>
          <a:p>
            <a:r>
              <a:rPr lang="en-US" dirty="0"/>
              <a:t>Multi page Apps (MPA)</a:t>
            </a:r>
            <a:endParaRPr lang="en-MY" dirty="0"/>
          </a:p>
        </p:txBody>
      </p:sp>
      <p:sp>
        <p:nvSpPr>
          <p:cNvPr id="3" name="Content Placeholder 2">
            <a:extLst>
              <a:ext uri="{FF2B5EF4-FFF2-40B4-BE49-F238E27FC236}">
                <a16:creationId xmlns:a16="http://schemas.microsoft.com/office/drawing/2014/main" id="{2C746AA9-19F9-4C47-A051-96C16B957CBD}"/>
              </a:ext>
            </a:extLst>
          </p:cNvPr>
          <p:cNvSpPr>
            <a:spLocks noGrp="1"/>
          </p:cNvSpPr>
          <p:nvPr>
            <p:ph idx="1"/>
          </p:nvPr>
        </p:nvSpPr>
        <p:spPr>
          <a:xfrm>
            <a:off x="838199" y="1825625"/>
            <a:ext cx="10920413" cy="4667250"/>
          </a:xfrm>
        </p:spPr>
        <p:txBody>
          <a:bodyPr>
            <a:normAutofit fontScale="85000" lnSpcReduction="10000"/>
          </a:bodyPr>
          <a:lstStyle/>
          <a:p>
            <a:r>
              <a:rPr lang="en-US" dirty="0"/>
              <a:t>Traditional approach to constructing web sites / web apps</a:t>
            </a:r>
          </a:p>
          <a:p>
            <a:r>
              <a:rPr lang="en-MY" dirty="0"/>
              <a:t>Starts with initial load of HTML / CSS / JavaScript </a:t>
            </a:r>
          </a:p>
          <a:p>
            <a:pPr lvl="1"/>
            <a:r>
              <a:rPr lang="en-MY" dirty="0"/>
              <a:t>when user navigates to a link requiring new content, request is made to backend server which returns a new HTML document</a:t>
            </a:r>
          </a:p>
          <a:p>
            <a:pPr lvl="1"/>
            <a:r>
              <a:rPr lang="en-MY" dirty="0"/>
              <a:t>This may include existing content on current page as well as reloading of the same JavaScript code and / or CSS</a:t>
            </a:r>
          </a:p>
          <a:p>
            <a:r>
              <a:rPr lang="en-MY" dirty="0"/>
              <a:t>If content change is minimal in navigation</a:t>
            </a:r>
          </a:p>
          <a:p>
            <a:pPr lvl="1"/>
            <a:r>
              <a:rPr lang="en-MY" dirty="0"/>
              <a:t>Excess redundant content is returned which increases network latency and reduces website interactivity</a:t>
            </a:r>
          </a:p>
        </p:txBody>
      </p:sp>
      <p:sp>
        <p:nvSpPr>
          <p:cNvPr id="4" name="Slide Number Placeholder 3">
            <a:extLst>
              <a:ext uri="{FF2B5EF4-FFF2-40B4-BE49-F238E27FC236}">
                <a16:creationId xmlns:a16="http://schemas.microsoft.com/office/drawing/2014/main" id="{C267E5B8-09C7-4952-A984-03082755294B}"/>
              </a:ext>
            </a:extLst>
          </p:cNvPr>
          <p:cNvSpPr>
            <a:spLocks noGrp="1"/>
          </p:cNvSpPr>
          <p:nvPr>
            <p:ph type="sldNum" sz="quarter" idx="12"/>
          </p:nvPr>
        </p:nvSpPr>
        <p:spPr/>
        <p:txBody>
          <a:bodyPr/>
          <a:lstStyle/>
          <a:p>
            <a:fld id="{1D8ACFD3-EB1D-4FB7-8892-41DABF4B6051}" type="slidenum">
              <a:rPr lang="en-US" smtClean="0"/>
              <a:t>19</a:t>
            </a:fld>
            <a:endParaRPr lang="en-US" dirty="0"/>
          </a:p>
        </p:txBody>
      </p:sp>
    </p:spTree>
    <p:extLst>
      <p:ext uri="{BB962C8B-B14F-4D97-AF65-F5344CB8AC3E}">
        <p14:creationId xmlns:p14="http://schemas.microsoft.com/office/powerpoint/2010/main" val="63333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989B-D1F4-4D95-8251-A14141744EC9}"/>
              </a:ext>
            </a:extLst>
          </p:cNvPr>
          <p:cNvSpPr>
            <a:spLocks noGrp="1"/>
          </p:cNvSpPr>
          <p:nvPr>
            <p:ph type="title"/>
          </p:nvPr>
        </p:nvSpPr>
        <p:spPr/>
        <p:txBody>
          <a:bodyPr/>
          <a:lstStyle/>
          <a:p>
            <a:r>
              <a:rPr lang="en-US" dirty="0"/>
              <a:t>Web basics</a:t>
            </a:r>
            <a:endParaRPr lang="en-MY" dirty="0"/>
          </a:p>
        </p:txBody>
      </p:sp>
      <p:sp>
        <p:nvSpPr>
          <p:cNvPr id="3" name="Text Placeholder 2">
            <a:extLst>
              <a:ext uri="{FF2B5EF4-FFF2-40B4-BE49-F238E27FC236}">
                <a16:creationId xmlns:a16="http://schemas.microsoft.com/office/drawing/2014/main" id="{3D384CE5-CDEA-47C5-AAEB-0198BC710531}"/>
              </a:ext>
            </a:extLst>
          </p:cNvPr>
          <p:cNvSpPr>
            <a:spLocks noGrp="1"/>
          </p:cNvSpPr>
          <p:nvPr>
            <p:ph type="body" idx="1"/>
          </p:nvPr>
        </p:nvSpPr>
        <p:spPr/>
        <p:txBody>
          <a:bodyPr/>
          <a:lstStyle/>
          <a:p>
            <a:r>
              <a:rPr lang="en-US" dirty="0"/>
              <a:t>React Overview</a:t>
            </a:r>
            <a:endParaRPr lang="en-MY" dirty="0"/>
          </a:p>
        </p:txBody>
      </p:sp>
      <p:sp>
        <p:nvSpPr>
          <p:cNvPr id="4" name="Slide Number Placeholder 3">
            <a:extLst>
              <a:ext uri="{FF2B5EF4-FFF2-40B4-BE49-F238E27FC236}">
                <a16:creationId xmlns:a16="http://schemas.microsoft.com/office/drawing/2014/main" id="{C92E59C4-101B-45CE-B2A6-7F3EAE26F8FD}"/>
              </a:ext>
            </a:extLst>
          </p:cNvPr>
          <p:cNvSpPr>
            <a:spLocks noGrp="1"/>
          </p:cNvSpPr>
          <p:nvPr>
            <p:ph type="sldNum" sz="quarter" idx="12"/>
          </p:nvPr>
        </p:nvSpPr>
        <p:spPr/>
        <p:txBody>
          <a:bodyPr/>
          <a:lstStyle/>
          <a:p>
            <a:fld id="{1D8ACFD3-EB1D-4FB7-8892-41DABF4B6051}" type="slidenum">
              <a:rPr lang="en-US" smtClean="0"/>
              <a:t>2</a:t>
            </a:fld>
            <a:endParaRPr lang="en-US"/>
          </a:p>
        </p:txBody>
      </p:sp>
    </p:spTree>
    <p:extLst>
      <p:ext uri="{BB962C8B-B14F-4D97-AF65-F5344CB8AC3E}">
        <p14:creationId xmlns:p14="http://schemas.microsoft.com/office/powerpoint/2010/main" val="406502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3C51-84A9-4E4B-AA7B-62015FC15AE8}"/>
              </a:ext>
            </a:extLst>
          </p:cNvPr>
          <p:cNvSpPr>
            <a:spLocks noGrp="1"/>
          </p:cNvSpPr>
          <p:nvPr>
            <p:ph type="title"/>
          </p:nvPr>
        </p:nvSpPr>
        <p:spPr/>
        <p:txBody>
          <a:bodyPr/>
          <a:lstStyle/>
          <a:p>
            <a:r>
              <a:rPr lang="en-US" dirty="0"/>
              <a:t>Single Page Apps (SPA)</a:t>
            </a:r>
            <a:endParaRPr lang="en-MY" dirty="0"/>
          </a:p>
        </p:txBody>
      </p:sp>
      <p:sp>
        <p:nvSpPr>
          <p:cNvPr id="3" name="Content Placeholder 2">
            <a:extLst>
              <a:ext uri="{FF2B5EF4-FFF2-40B4-BE49-F238E27FC236}">
                <a16:creationId xmlns:a16="http://schemas.microsoft.com/office/drawing/2014/main" id="{FABE0F63-408A-4292-94D7-38639FAAD2D4}"/>
              </a:ext>
            </a:extLst>
          </p:cNvPr>
          <p:cNvSpPr>
            <a:spLocks noGrp="1"/>
          </p:cNvSpPr>
          <p:nvPr>
            <p:ph idx="1"/>
          </p:nvPr>
        </p:nvSpPr>
        <p:spPr>
          <a:xfrm>
            <a:off x="790303" y="1770017"/>
            <a:ext cx="10563497" cy="4406946"/>
          </a:xfrm>
        </p:spPr>
        <p:txBody>
          <a:bodyPr>
            <a:normAutofit fontScale="85000" lnSpcReduction="20000"/>
          </a:bodyPr>
          <a:lstStyle/>
          <a:p>
            <a:r>
              <a:rPr lang="en-MY" dirty="0"/>
              <a:t>Also starts with initial load of HTML / CSS / JavaScript (like MPA)</a:t>
            </a:r>
          </a:p>
          <a:p>
            <a:pPr lvl="1"/>
            <a:r>
              <a:rPr lang="en-MY" dirty="0"/>
              <a:t>After this, no further full page reloads are performed</a:t>
            </a:r>
          </a:p>
          <a:p>
            <a:r>
              <a:rPr lang="en-MY" dirty="0"/>
              <a:t> </a:t>
            </a:r>
            <a:r>
              <a:rPr lang="en-US" dirty="0"/>
              <a:t>When a user navigates a links that requires new content</a:t>
            </a:r>
          </a:p>
          <a:p>
            <a:pPr lvl="1"/>
            <a:r>
              <a:rPr lang="en-US" dirty="0"/>
              <a:t>Request is made to backend server which returns content in a lightweight form (for e.g. JSON or XML) instead of a complete HTML web page </a:t>
            </a:r>
          </a:p>
          <a:p>
            <a:pPr lvl="1"/>
            <a:r>
              <a:rPr lang="en-US" dirty="0"/>
              <a:t>Returned content is then rendered by the JavaScript program in the browser at the appropriate location in the single page that was returned at the initial load.</a:t>
            </a:r>
            <a:endParaRPr lang="en-MY" dirty="0"/>
          </a:p>
          <a:p>
            <a:endParaRPr lang="en-MY" dirty="0"/>
          </a:p>
        </p:txBody>
      </p:sp>
      <p:sp>
        <p:nvSpPr>
          <p:cNvPr id="4" name="Slide Number Placeholder 3">
            <a:extLst>
              <a:ext uri="{FF2B5EF4-FFF2-40B4-BE49-F238E27FC236}">
                <a16:creationId xmlns:a16="http://schemas.microsoft.com/office/drawing/2014/main" id="{A42A8C61-77F2-4186-B2BD-4CA523F65E32}"/>
              </a:ext>
            </a:extLst>
          </p:cNvPr>
          <p:cNvSpPr>
            <a:spLocks noGrp="1"/>
          </p:cNvSpPr>
          <p:nvPr>
            <p:ph type="sldNum" sz="quarter" idx="12"/>
          </p:nvPr>
        </p:nvSpPr>
        <p:spPr/>
        <p:txBody>
          <a:bodyPr/>
          <a:lstStyle/>
          <a:p>
            <a:fld id="{1D8ACFD3-EB1D-4FB7-8892-41DABF4B6051}" type="slidenum">
              <a:rPr lang="en-US" smtClean="0"/>
              <a:t>20</a:t>
            </a:fld>
            <a:endParaRPr lang="en-US" dirty="0"/>
          </a:p>
        </p:txBody>
      </p:sp>
    </p:spTree>
    <p:extLst>
      <p:ext uri="{BB962C8B-B14F-4D97-AF65-F5344CB8AC3E}">
        <p14:creationId xmlns:p14="http://schemas.microsoft.com/office/powerpoint/2010/main" val="399186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2B88FB-EC3A-4BAB-8B05-0B347D8B6045}"/>
              </a:ext>
            </a:extLst>
          </p:cNvPr>
          <p:cNvSpPr>
            <a:spLocks noGrp="1"/>
          </p:cNvSpPr>
          <p:nvPr>
            <p:ph type="sldNum" sz="quarter" idx="12"/>
          </p:nvPr>
        </p:nvSpPr>
        <p:spPr/>
        <p:txBody>
          <a:bodyPr/>
          <a:lstStyle/>
          <a:p>
            <a:fld id="{1D8ACFD3-EB1D-4FB7-8892-41DABF4B6051}" type="slidenum">
              <a:rPr lang="en-US" smtClean="0"/>
              <a:t>21</a:t>
            </a:fld>
            <a:endParaRPr lang="en-US"/>
          </a:p>
        </p:txBody>
      </p:sp>
      <p:pic>
        <p:nvPicPr>
          <p:cNvPr id="4" name="Picture 3" descr="A diagram of a computer application&#10;&#10;Description automatically generated">
            <a:extLst>
              <a:ext uri="{FF2B5EF4-FFF2-40B4-BE49-F238E27FC236}">
                <a16:creationId xmlns:a16="http://schemas.microsoft.com/office/drawing/2014/main" id="{F31195D5-02B0-47A2-9318-364A3942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14" y="438524"/>
            <a:ext cx="11428571" cy="5980952"/>
          </a:xfrm>
          <a:prstGeom prst="rect">
            <a:avLst/>
          </a:prstGeom>
        </p:spPr>
      </p:pic>
    </p:spTree>
    <p:extLst>
      <p:ext uri="{BB962C8B-B14F-4D97-AF65-F5344CB8AC3E}">
        <p14:creationId xmlns:p14="http://schemas.microsoft.com/office/powerpoint/2010/main" val="67435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3C51-84A9-4E4B-AA7B-62015FC15AE8}"/>
              </a:ext>
            </a:extLst>
          </p:cNvPr>
          <p:cNvSpPr>
            <a:spLocks noGrp="1"/>
          </p:cNvSpPr>
          <p:nvPr>
            <p:ph type="title"/>
          </p:nvPr>
        </p:nvSpPr>
        <p:spPr/>
        <p:txBody>
          <a:bodyPr/>
          <a:lstStyle/>
          <a:p>
            <a:r>
              <a:rPr lang="en-US" dirty="0"/>
              <a:t>Single Page Apps (SPA)</a:t>
            </a:r>
            <a:endParaRPr lang="en-MY" dirty="0"/>
          </a:p>
        </p:txBody>
      </p:sp>
      <p:sp>
        <p:nvSpPr>
          <p:cNvPr id="3" name="Content Placeholder 2">
            <a:extLst>
              <a:ext uri="{FF2B5EF4-FFF2-40B4-BE49-F238E27FC236}">
                <a16:creationId xmlns:a16="http://schemas.microsoft.com/office/drawing/2014/main" id="{FABE0F63-408A-4292-94D7-38639FAAD2D4}"/>
              </a:ext>
            </a:extLst>
          </p:cNvPr>
          <p:cNvSpPr>
            <a:spLocks noGrp="1"/>
          </p:cNvSpPr>
          <p:nvPr>
            <p:ph idx="1"/>
          </p:nvPr>
        </p:nvSpPr>
        <p:spPr/>
        <p:txBody>
          <a:bodyPr>
            <a:normAutofit fontScale="92500" lnSpcReduction="20000"/>
          </a:bodyPr>
          <a:lstStyle/>
          <a:p>
            <a:r>
              <a:rPr lang="en-US" dirty="0"/>
              <a:t>SPA provides a significant gain in performance compared to MPA</a:t>
            </a:r>
          </a:p>
          <a:p>
            <a:pPr lvl="1"/>
            <a:r>
              <a:rPr lang="en-US" dirty="0"/>
              <a:t>Particularly for apps where minimal change in content on the web page in response to user interactions</a:t>
            </a:r>
          </a:p>
          <a:p>
            <a:pPr lvl="1"/>
            <a:r>
              <a:rPr lang="en-US" dirty="0"/>
              <a:t> as there is no overhead of having to load HTML, JavaScript and CSS again</a:t>
            </a:r>
          </a:p>
          <a:p>
            <a:r>
              <a:rPr lang="en-US" dirty="0"/>
              <a:t>Provides a more fluid and dynamic experience within the browser </a:t>
            </a:r>
          </a:p>
          <a:p>
            <a:pPr lvl="1"/>
            <a:r>
              <a:rPr lang="en-US" dirty="0"/>
              <a:t>Approaching native app performance on mobile devices.</a:t>
            </a:r>
            <a:endParaRPr lang="en-MY" dirty="0"/>
          </a:p>
        </p:txBody>
      </p:sp>
      <p:sp>
        <p:nvSpPr>
          <p:cNvPr id="4" name="Slide Number Placeholder 3">
            <a:extLst>
              <a:ext uri="{FF2B5EF4-FFF2-40B4-BE49-F238E27FC236}">
                <a16:creationId xmlns:a16="http://schemas.microsoft.com/office/drawing/2014/main" id="{A42A8C61-77F2-4186-B2BD-4CA523F65E32}"/>
              </a:ext>
            </a:extLst>
          </p:cNvPr>
          <p:cNvSpPr>
            <a:spLocks noGrp="1"/>
          </p:cNvSpPr>
          <p:nvPr>
            <p:ph type="sldNum" sz="quarter" idx="12"/>
          </p:nvPr>
        </p:nvSpPr>
        <p:spPr/>
        <p:txBody>
          <a:bodyPr/>
          <a:lstStyle/>
          <a:p>
            <a:fld id="{1D8ACFD3-EB1D-4FB7-8892-41DABF4B6051}" type="slidenum">
              <a:rPr lang="en-US" smtClean="0"/>
              <a:t>22</a:t>
            </a:fld>
            <a:endParaRPr lang="en-US" dirty="0"/>
          </a:p>
        </p:txBody>
      </p:sp>
    </p:spTree>
    <p:extLst>
      <p:ext uri="{BB962C8B-B14F-4D97-AF65-F5344CB8AC3E}">
        <p14:creationId xmlns:p14="http://schemas.microsoft.com/office/powerpoint/2010/main" val="325466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2D69-74D2-4205-84C6-743E1AE94EA5}"/>
              </a:ext>
            </a:extLst>
          </p:cNvPr>
          <p:cNvSpPr>
            <a:spLocks noGrp="1"/>
          </p:cNvSpPr>
          <p:nvPr>
            <p:ph type="title"/>
          </p:nvPr>
        </p:nvSpPr>
        <p:spPr/>
        <p:txBody>
          <a:bodyPr/>
          <a:lstStyle/>
          <a:p>
            <a:r>
              <a:rPr lang="en-US" dirty="0"/>
              <a:t>SPA techniques</a:t>
            </a:r>
          </a:p>
        </p:txBody>
      </p:sp>
      <p:sp>
        <p:nvSpPr>
          <p:cNvPr id="3" name="Content Placeholder 2">
            <a:extLst>
              <a:ext uri="{FF2B5EF4-FFF2-40B4-BE49-F238E27FC236}">
                <a16:creationId xmlns:a16="http://schemas.microsoft.com/office/drawing/2014/main" id="{7955329D-A6C0-40CB-A501-7BB928EE708F}"/>
              </a:ext>
            </a:extLst>
          </p:cNvPr>
          <p:cNvSpPr>
            <a:spLocks noGrp="1"/>
          </p:cNvSpPr>
          <p:nvPr>
            <p:ph idx="1"/>
          </p:nvPr>
        </p:nvSpPr>
        <p:spPr/>
        <p:txBody>
          <a:bodyPr/>
          <a:lstStyle/>
          <a:p>
            <a:r>
              <a:rPr lang="en-US" dirty="0"/>
              <a:t>JavaScript frameworks</a:t>
            </a:r>
          </a:p>
          <a:p>
            <a:pPr lvl="1"/>
            <a:r>
              <a:rPr lang="en-US" dirty="0"/>
              <a:t>Angular, React, Vue, Ember</a:t>
            </a:r>
          </a:p>
          <a:p>
            <a:r>
              <a:rPr lang="en-US" dirty="0"/>
              <a:t>Ajax in </a:t>
            </a:r>
            <a:r>
              <a:rPr lang="en-US" dirty="0" err="1"/>
              <a:t>JQuery</a:t>
            </a:r>
            <a:endParaRPr lang="en-US" dirty="0"/>
          </a:p>
          <a:p>
            <a:pPr lvl="1"/>
            <a:r>
              <a:rPr lang="en-US" dirty="0"/>
              <a:t>using  </a:t>
            </a:r>
            <a:r>
              <a:rPr lang="en-US" dirty="0" err="1"/>
              <a:t>XMLHttpRequest</a:t>
            </a:r>
            <a:r>
              <a:rPr lang="en-US" dirty="0"/>
              <a:t> (XHR)</a:t>
            </a:r>
          </a:p>
          <a:p>
            <a:r>
              <a:rPr lang="en-US" dirty="0" err="1"/>
              <a:t>WebSockets</a:t>
            </a:r>
            <a:endParaRPr lang="en-US" dirty="0"/>
          </a:p>
          <a:p>
            <a:pPr lvl="1"/>
            <a:r>
              <a:rPr lang="en-US" dirty="0"/>
              <a:t>HTML5 specification</a:t>
            </a:r>
          </a:p>
        </p:txBody>
      </p:sp>
      <p:sp>
        <p:nvSpPr>
          <p:cNvPr id="4" name="Slide Number Placeholder 3">
            <a:extLst>
              <a:ext uri="{FF2B5EF4-FFF2-40B4-BE49-F238E27FC236}">
                <a16:creationId xmlns:a16="http://schemas.microsoft.com/office/drawing/2014/main" id="{28607549-5CE3-4C46-A927-598990098B77}"/>
              </a:ext>
            </a:extLst>
          </p:cNvPr>
          <p:cNvSpPr>
            <a:spLocks noGrp="1"/>
          </p:cNvSpPr>
          <p:nvPr>
            <p:ph type="sldNum" sz="quarter" idx="12"/>
          </p:nvPr>
        </p:nvSpPr>
        <p:spPr/>
        <p:txBody>
          <a:bodyPr/>
          <a:lstStyle/>
          <a:p>
            <a:fld id="{1D8ACFD3-EB1D-4FB7-8892-41DABF4B6051}" type="slidenum">
              <a:rPr lang="en-US" smtClean="0"/>
              <a:t>23</a:t>
            </a:fld>
            <a:endParaRPr lang="en-US" dirty="0"/>
          </a:p>
        </p:txBody>
      </p:sp>
    </p:spTree>
    <p:extLst>
      <p:ext uri="{BB962C8B-B14F-4D97-AF65-F5344CB8AC3E}">
        <p14:creationId xmlns:p14="http://schemas.microsoft.com/office/powerpoint/2010/main" val="263348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1985-5A50-4F31-9086-B574EBCDDA9F}"/>
              </a:ext>
            </a:extLst>
          </p:cNvPr>
          <p:cNvSpPr>
            <a:spLocks noGrp="1"/>
          </p:cNvSpPr>
          <p:nvPr>
            <p:ph type="title"/>
          </p:nvPr>
        </p:nvSpPr>
        <p:spPr>
          <a:xfrm>
            <a:off x="895350" y="0"/>
            <a:ext cx="10515600" cy="1325563"/>
          </a:xfrm>
        </p:spPr>
        <p:txBody>
          <a:bodyPr/>
          <a:lstStyle/>
          <a:p>
            <a:r>
              <a:rPr lang="en-US" dirty="0" err="1"/>
              <a:t>StackOverflow</a:t>
            </a:r>
            <a:r>
              <a:rPr lang="en-US" dirty="0"/>
              <a:t> Survey 2022</a:t>
            </a:r>
            <a:endParaRPr lang="en-MY" dirty="0"/>
          </a:p>
        </p:txBody>
      </p:sp>
      <p:sp>
        <p:nvSpPr>
          <p:cNvPr id="3" name="Slide Number Placeholder 2">
            <a:extLst>
              <a:ext uri="{FF2B5EF4-FFF2-40B4-BE49-F238E27FC236}">
                <a16:creationId xmlns:a16="http://schemas.microsoft.com/office/drawing/2014/main" id="{AE83D122-802A-4C8E-97A1-2D876CFA8521}"/>
              </a:ext>
            </a:extLst>
          </p:cNvPr>
          <p:cNvSpPr>
            <a:spLocks noGrp="1"/>
          </p:cNvSpPr>
          <p:nvPr>
            <p:ph type="sldNum" sz="quarter" idx="12"/>
          </p:nvPr>
        </p:nvSpPr>
        <p:spPr/>
        <p:txBody>
          <a:bodyPr/>
          <a:lstStyle/>
          <a:p>
            <a:fld id="{1D8ACFD3-EB1D-4FB7-8892-41DABF4B6051}" type="slidenum">
              <a:rPr lang="en-US" smtClean="0"/>
              <a:t>24</a:t>
            </a:fld>
            <a:endParaRPr lang="en-US"/>
          </a:p>
        </p:txBody>
      </p:sp>
      <p:pic>
        <p:nvPicPr>
          <p:cNvPr id="4" name="Picture 3" descr="A screenshot of a computer&#10;&#10;Description automatically generated">
            <a:extLst>
              <a:ext uri="{FF2B5EF4-FFF2-40B4-BE49-F238E27FC236}">
                <a16:creationId xmlns:a16="http://schemas.microsoft.com/office/drawing/2014/main" id="{18B6C6F2-6E68-4BDC-A6F6-27B150CA2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213" y="1299061"/>
            <a:ext cx="7799874" cy="5239851"/>
          </a:xfrm>
          <a:prstGeom prst="rect">
            <a:avLst/>
          </a:prstGeom>
        </p:spPr>
      </p:pic>
    </p:spTree>
    <p:extLst>
      <p:ext uri="{BB962C8B-B14F-4D97-AF65-F5344CB8AC3E}">
        <p14:creationId xmlns:p14="http://schemas.microsoft.com/office/powerpoint/2010/main" val="169405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FB56-6831-4D20-900A-1E421B608AC2}"/>
              </a:ext>
            </a:extLst>
          </p:cNvPr>
          <p:cNvSpPr>
            <a:spLocks noGrp="1"/>
          </p:cNvSpPr>
          <p:nvPr>
            <p:ph type="title"/>
          </p:nvPr>
        </p:nvSpPr>
        <p:spPr/>
        <p:txBody>
          <a:bodyPr/>
          <a:lstStyle/>
          <a:p>
            <a:r>
              <a:rPr lang="en-US" dirty="0"/>
              <a:t>React features</a:t>
            </a:r>
            <a:endParaRPr lang="en-MY" dirty="0"/>
          </a:p>
        </p:txBody>
      </p:sp>
      <p:sp>
        <p:nvSpPr>
          <p:cNvPr id="3" name="Content Placeholder 2">
            <a:extLst>
              <a:ext uri="{FF2B5EF4-FFF2-40B4-BE49-F238E27FC236}">
                <a16:creationId xmlns:a16="http://schemas.microsoft.com/office/drawing/2014/main" id="{DF7C6780-D790-429D-8483-4E663EBEE4CF}"/>
              </a:ext>
            </a:extLst>
          </p:cNvPr>
          <p:cNvSpPr>
            <a:spLocks noGrp="1"/>
          </p:cNvSpPr>
          <p:nvPr>
            <p:ph idx="1"/>
          </p:nvPr>
        </p:nvSpPr>
        <p:spPr/>
        <p:txBody>
          <a:bodyPr/>
          <a:lstStyle/>
          <a:p>
            <a:r>
              <a:rPr lang="en-US" dirty="0"/>
              <a:t>Uses a declarative approach to UI </a:t>
            </a:r>
          </a:p>
          <a:p>
            <a:pPr lvl="1"/>
            <a:r>
              <a:rPr lang="en-US" dirty="0"/>
              <a:t>vs imperative approach used in vanilla JavaScript</a:t>
            </a:r>
          </a:p>
          <a:p>
            <a:r>
              <a:rPr lang="en-US" dirty="0"/>
              <a:t>This allows developers to focus on the core business logic</a:t>
            </a:r>
          </a:p>
          <a:p>
            <a:pPr lvl="1"/>
            <a:r>
              <a:rPr lang="en-US" dirty="0"/>
              <a:t>Rather than worry about the details of DOM manipulation when using vanilla JavaScript</a:t>
            </a:r>
          </a:p>
          <a:p>
            <a:endParaRPr lang="en-MY" dirty="0"/>
          </a:p>
        </p:txBody>
      </p:sp>
      <p:sp>
        <p:nvSpPr>
          <p:cNvPr id="4" name="Slide Number Placeholder 3">
            <a:extLst>
              <a:ext uri="{FF2B5EF4-FFF2-40B4-BE49-F238E27FC236}">
                <a16:creationId xmlns:a16="http://schemas.microsoft.com/office/drawing/2014/main" id="{2B4D01EE-90F3-43D2-AE20-7F73DA2E38EE}"/>
              </a:ext>
            </a:extLst>
          </p:cNvPr>
          <p:cNvSpPr>
            <a:spLocks noGrp="1"/>
          </p:cNvSpPr>
          <p:nvPr>
            <p:ph type="sldNum" sz="quarter" idx="12"/>
          </p:nvPr>
        </p:nvSpPr>
        <p:spPr/>
        <p:txBody>
          <a:bodyPr/>
          <a:lstStyle/>
          <a:p>
            <a:fld id="{1D8ACFD3-EB1D-4FB7-8892-41DABF4B6051}" type="slidenum">
              <a:rPr lang="en-US" smtClean="0"/>
              <a:t>25</a:t>
            </a:fld>
            <a:endParaRPr lang="en-US" dirty="0"/>
          </a:p>
        </p:txBody>
      </p:sp>
    </p:spTree>
    <p:extLst>
      <p:ext uri="{BB962C8B-B14F-4D97-AF65-F5344CB8AC3E}">
        <p14:creationId xmlns:p14="http://schemas.microsoft.com/office/powerpoint/2010/main" val="2483001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55113E-4424-4C77-B9F8-150AC8521503}"/>
              </a:ext>
            </a:extLst>
          </p:cNvPr>
          <p:cNvSpPr>
            <a:spLocks noGrp="1"/>
          </p:cNvSpPr>
          <p:nvPr>
            <p:ph type="sldNum" sz="quarter" idx="12"/>
          </p:nvPr>
        </p:nvSpPr>
        <p:spPr/>
        <p:txBody>
          <a:bodyPr/>
          <a:lstStyle/>
          <a:p>
            <a:fld id="{1D8ACFD3-EB1D-4FB7-8892-41DABF4B6051}" type="slidenum">
              <a:rPr lang="en-US" smtClean="0"/>
              <a:t>26</a:t>
            </a:fld>
            <a:endParaRPr lang="en-US"/>
          </a:p>
        </p:txBody>
      </p:sp>
      <p:pic>
        <p:nvPicPr>
          <p:cNvPr id="4" name="Picture 3" descr="A white paper with black text&#10;&#10;Description automatically generated">
            <a:extLst>
              <a:ext uri="{FF2B5EF4-FFF2-40B4-BE49-F238E27FC236}">
                <a16:creationId xmlns:a16="http://schemas.microsoft.com/office/drawing/2014/main" id="{9C8BBD24-0554-4D87-8C89-6774152A6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266"/>
            <a:ext cx="12192000" cy="5651468"/>
          </a:xfrm>
          <a:prstGeom prst="rect">
            <a:avLst/>
          </a:prstGeom>
        </p:spPr>
      </p:pic>
    </p:spTree>
    <p:extLst>
      <p:ext uri="{BB962C8B-B14F-4D97-AF65-F5344CB8AC3E}">
        <p14:creationId xmlns:p14="http://schemas.microsoft.com/office/powerpoint/2010/main" val="896376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DEBF-ECF6-4609-B9F5-6455B3ECCDEE}"/>
              </a:ext>
            </a:extLst>
          </p:cNvPr>
          <p:cNvSpPr>
            <a:spLocks noGrp="1"/>
          </p:cNvSpPr>
          <p:nvPr>
            <p:ph type="title"/>
          </p:nvPr>
        </p:nvSpPr>
        <p:spPr/>
        <p:txBody>
          <a:bodyPr/>
          <a:lstStyle/>
          <a:p>
            <a:r>
              <a:rPr lang="en-US" dirty="0"/>
              <a:t>React features</a:t>
            </a:r>
            <a:endParaRPr lang="en-MY" dirty="0"/>
          </a:p>
        </p:txBody>
      </p:sp>
      <p:sp>
        <p:nvSpPr>
          <p:cNvPr id="3" name="Content Placeholder 2">
            <a:extLst>
              <a:ext uri="{FF2B5EF4-FFF2-40B4-BE49-F238E27FC236}">
                <a16:creationId xmlns:a16="http://schemas.microsoft.com/office/drawing/2014/main" id="{5811D932-C7F1-4D21-8030-B6436B43F072}"/>
              </a:ext>
            </a:extLst>
          </p:cNvPr>
          <p:cNvSpPr>
            <a:spLocks noGrp="1"/>
          </p:cNvSpPr>
          <p:nvPr>
            <p:ph idx="1"/>
          </p:nvPr>
        </p:nvSpPr>
        <p:spPr>
          <a:xfrm>
            <a:off x="548639" y="1690688"/>
            <a:ext cx="11057709" cy="4618672"/>
          </a:xfrm>
        </p:spPr>
        <p:txBody>
          <a:bodyPr>
            <a:normAutofit fontScale="92500" lnSpcReduction="10000"/>
          </a:bodyPr>
          <a:lstStyle/>
          <a:p>
            <a:r>
              <a:rPr lang="en-US" dirty="0"/>
              <a:t>Based on MVC architecture</a:t>
            </a:r>
          </a:p>
          <a:p>
            <a:pPr lvl="1"/>
            <a:r>
              <a:rPr lang="en-US" dirty="0"/>
              <a:t>the view layer is responsible for the UI that the user interacts with</a:t>
            </a:r>
          </a:p>
          <a:p>
            <a:r>
              <a:rPr lang="en-MY" dirty="0"/>
              <a:t>Uses components as building blocks of complex UI</a:t>
            </a:r>
          </a:p>
          <a:p>
            <a:pPr lvl="1"/>
            <a:r>
              <a:rPr lang="en-MY" dirty="0"/>
              <a:t>React app is typically composed from a component hierarchy</a:t>
            </a:r>
          </a:p>
          <a:p>
            <a:pPr lvl="1"/>
            <a:r>
              <a:rPr lang="en-US" dirty="0"/>
              <a:t>Component state can change over time, which results in changes in how it is displayed in the browser view</a:t>
            </a:r>
            <a:endParaRPr lang="en-MY" dirty="0"/>
          </a:p>
        </p:txBody>
      </p:sp>
      <p:sp>
        <p:nvSpPr>
          <p:cNvPr id="4" name="Slide Number Placeholder 3">
            <a:extLst>
              <a:ext uri="{FF2B5EF4-FFF2-40B4-BE49-F238E27FC236}">
                <a16:creationId xmlns:a16="http://schemas.microsoft.com/office/drawing/2014/main" id="{6F2D877E-0397-4AFE-A6A1-02F2E8A73963}"/>
              </a:ext>
            </a:extLst>
          </p:cNvPr>
          <p:cNvSpPr>
            <a:spLocks noGrp="1"/>
          </p:cNvSpPr>
          <p:nvPr>
            <p:ph type="sldNum" sz="quarter" idx="12"/>
          </p:nvPr>
        </p:nvSpPr>
        <p:spPr/>
        <p:txBody>
          <a:bodyPr/>
          <a:lstStyle/>
          <a:p>
            <a:fld id="{1D8ACFD3-EB1D-4FB7-8892-41DABF4B6051}" type="slidenum">
              <a:rPr lang="en-US" smtClean="0"/>
              <a:t>27</a:t>
            </a:fld>
            <a:endParaRPr lang="en-US" dirty="0"/>
          </a:p>
        </p:txBody>
      </p:sp>
    </p:spTree>
    <p:extLst>
      <p:ext uri="{BB962C8B-B14F-4D97-AF65-F5344CB8AC3E}">
        <p14:creationId xmlns:p14="http://schemas.microsoft.com/office/powerpoint/2010/main" val="2658557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DDCD29-DB65-4EE2-8DCC-66DABCF38394}"/>
              </a:ext>
            </a:extLst>
          </p:cNvPr>
          <p:cNvSpPr>
            <a:spLocks noGrp="1"/>
          </p:cNvSpPr>
          <p:nvPr>
            <p:ph type="sldNum" sz="quarter" idx="12"/>
          </p:nvPr>
        </p:nvSpPr>
        <p:spPr/>
        <p:txBody>
          <a:bodyPr/>
          <a:lstStyle/>
          <a:p>
            <a:fld id="{1D8ACFD3-EB1D-4FB7-8892-41DABF4B6051}" type="slidenum">
              <a:rPr lang="en-US" smtClean="0"/>
              <a:t>28</a:t>
            </a:fld>
            <a:endParaRPr lang="en-US"/>
          </a:p>
        </p:txBody>
      </p:sp>
      <p:pic>
        <p:nvPicPr>
          <p:cNvPr id="4" name="Picture 3" descr="A diagram of a controller&#10;&#10;Description automatically generated">
            <a:extLst>
              <a:ext uri="{FF2B5EF4-FFF2-40B4-BE49-F238E27FC236}">
                <a16:creationId xmlns:a16="http://schemas.microsoft.com/office/drawing/2014/main" id="{6B99CDD0-AA74-4A06-BFA5-032930C73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56" y="1006078"/>
            <a:ext cx="11553006" cy="4845844"/>
          </a:xfrm>
          <a:prstGeom prst="rect">
            <a:avLst/>
          </a:prstGeom>
        </p:spPr>
      </p:pic>
    </p:spTree>
    <p:extLst>
      <p:ext uri="{BB962C8B-B14F-4D97-AF65-F5344CB8AC3E}">
        <p14:creationId xmlns:p14="http://schemas.microsoft.com/office/powerpoint/2010/main" val="103416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6059-7F80-45D4-8CDA-D0964F3755A8}"/>
              </a:ext>
            </a:extLst>
          </p:cNvPr>
          <p:cNvSpPr>
            <a:spLocks noGrp="1"/>
          </p:cNvSpPr>
          <p:nvPr>
            <p:ph type="title"/>
          </p:nvPr>
        </p:nvSpPr>
        <p:spPr>
          <a:xfrm>
            <a:off x="838200" y="280217"/>
            <a:ext cx="10515600" cy="1325563"/>
          </a:xfrm>
        </p:spPr>
        <p:txBody>
          <a:bodyPr>
            <a:normAutofit fontScale="90000"/>
          </a:bodyPr>
          <a:lstStyle/>
          <a:p>
            <a:r>
              <a:rPr lang="en-US" dirty="0"/>
              <a:t>React App built from components</a:t>
            </a:r>
            <a:endParaRPr lang="en-MY" dirty="0"/>
          </a:p>
        </p:txBody>
      </p:sp>
      <p:sp>
        <p:nvSpPr>
          <p:cNvPr id="3" name="Slide Number Placeholder 2">
            <a:extLst>
              <a:ext uri="{FF2B5EF4-FFF2-40B4-BE49-F238E27FC236}">
                <a16:creationId xmlns:a16="http://schemas.microsoft.com/office/drawing/2014/main" id="{80A28B0F-AE4A-4BB6-903E-09E08473B85A}"/>
              </a:ext>
            </a:extLst>
          </p:cNvPr>
          <p:cNvSpPr>
            <a:spLocks noGrp="1"/>
          </p:cNvSpPr>
          <p:nvPr>
            <p:ph type="sldNum" sz="quarter" idx="12"/>
          </p:nvPr>
        </p:nvSpPr>
        <p:spPr/>
        <p:txBody>
          <a:bodyPr/>
          <a:lstStyle/>
          <a:p>
            <a:fld id="{1D8ACFD3-EB1D-4FB7-8892-41DABF4B6051}" type="slidenum">
              <a:rPr lang="en-US" smtClean="0"/>
              <a:t>29</a:t>
            </a:fld>
            <a:endParaRPr lang="en-US"/>
          </a:p>
        </p:txBody>
      </p:sp>
      <p:pic>
        <p:nvPicPr>
          <p:cNvPr id="4" name="Picture 3">
            <a:extLst>
              <a:ext uri="{FF2B5EF4-FFF2-40B4-BE49-F238E27FC236}">
                <a16:creationId xmlns:a16="http://schemas.microsoft.com/office/drawing/2014/main" id="{EB994651-D7D0-4B33-B729-493A4C866125}"/>
              </a:ext>
            </a:extLst>
          </p:cNvPr>
          <p:cNvPicPr/>
          <p:nvPr/>
        </p:nvPicPr>
        <p:blipFill>
          <a:blip r:embed="rId2"/>
          <a:stretch>
            <a:fillRect/>
          </a:stretch>
        </p:blipFill>
        <p:spPr>
          <a:xfrm>
            <a:off x="1557338" y="1742282"/>
            <a:ext cx="8793957" cy="4750593"/>
          </a:xfrm>
          <a:prstGeom prst="rect">
            <a:avLst/>
          </a:prstGeom>
        </p:spPr>
      </p:pic>
    </p:spTree>
    <p:extLst>
      <p:ext uri="{BB962C8B-B14F-4D97-AF65-F5344CB8AC3E}">
        <p14:creationId xmlns:p14="http://schemas.microsoft.com/office/powerpoint/2010/main" val="421342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A138-F1CB-4206-AD8C-4AE9E83A98F0}"/>
              </a:ext>
            </a:extLst>
          </p:cNvPr>
          <p:cNvSpPr>
            <a:spLocks noGrp="1"/>
          </p:cNvSpPr>
          <p:nvPr>
            <p:ph type="title"/>
          </p:nvPr>
        </p:nvSpPr>
        <p:spPr>
          <a:xfrm>
            <a:off x="838200" y="18255"/>
            <a:ext cx="10515600" cy="1325563"/>
          </a:xfrm>
        </p:spPr>
        <p:txBody>
          <a:bodyPr/>
          <a:lstStyle/>
          <a:p>
            <a:r>
              <a:rPr lang="en-US" dirty="0"/>
              <a:t>Web application</a:t>
            </a:r>
          </a:p>
        </p:txBody>
      </p:sp>
      <p:sp>
        <p:nvSpPr>
          <p:cNvPr id="3" name="Content Placeholder 2">
            <a:extLst>
              <a:ext uri="{FF2B5EF4-FFF2-40B4-BE49-F238E27FC236}">
                <a16:creationId xmlns:a16="http://schemas.microsoft.com/office/drawing/2014/main" id="{DCA2C77F-C911-4B50-8DC6-0FA9B86DD257}"/>
              </a:ext>
            </a:extLst>
          </p:cNvPr>
          <p:cNvSpPr>
            <a:spLocks noGrp="1"/>
          </p:cNvSpPr>
          <p:nvPr>
            <p:ph idx="1"/>
          </p:nvPr>
        </p:nvSpPr>
        <p:spPr>
          <a:xfrm>
            <a:off x="493769" y="1280340"/>
            <a:ext cx="11373838" cy="6153120"/>
          </a:xfrm>
        </p:spPr>
        <p:txBody>
          <a:bodyPr>
            <a:normAutofit/>
          </a:bodyPr>
          <a:lstStyle/>
          <a:p>
            <a:r>
              <a:rPr lang="en-US" dirty="0"/>
              <a:t>Primary application runs on remote server</a:t>
            </a:r>
          </a:p>
          <a:p>
            <a:pPr lvl="1"/>
            <a:r>
              <a:rPr lang="en-US" dirty="0"/>
              <a:t>Content from the server is accessed by user through a browser</a:t>
            </a:r>
          </a:p>
          <a:p>
            <a:r>
              <a:rPr lang="en-US" dirty="0"/>
              <a:t>Key Examples</a:t>
            </a:r>
          </a:p>
          <a:p>
            <a:pPr lvl="1"/>
            <a:r>
              <a:rPr lang="en-US" dirty="0"/>
              <a:t>social media sites, </a:t>
            </a:r>
          </a:p>
          <a:p>
            <a:pPr lvl="1"/>
            <a:r>
              <a:rPr lang="en-US" dirty="0"/>
              <a:t>cloud file sharing and backup</a:t>
            </a:r>
          </a:p>
          <a:p>
            <a:pPr lvl="1"/>
            <a:r>
              <a:rPr lang="en-US" dirty="0"/>
              <a:t>web-based email</a:t>
            </a:r>
          </a:p>
          <a:p>
            <a:pPr lvl="1"/>
            <a:r>
              <a:rPr lang="en-US" dirty="0"/>
              <a:t>e-commerce</a:t>
            </a:r>
          </a:p>
        </p:txBody>
      </p:sp>
      <p:sp>
        <p:nvSpPr>
          <p:cNvPr id="4" name="Slide Number Placeholder 3">
            <a:extLst>
              <a:ext uri="{FF2B5EF4-FFF2-40B4-BE49-F238E27FC236}">
                <a16:creationId xmlns:a16="http://schemas.microsoft.com/office/drawing/2014/main" id="{7683D27D-6F6F-4B62-B2B5-EA168280F461}"/>
              </a:ext>
            </a:extLst>
          </p:cNvPr>
          <p:cNvSpPr>
            <a:spLocks noGrp="1"/>
          </p:cNvSpPr>
          <p:nvPr>
            <p:ph type="sldNum" sz="quarter" idx="12"/>
          </p:nvPr>
        </p:nvSpPr>
        <p:spPr/>
        <p:txBody>
          <a:bodyPr/>
          <a:lstStyle/>
          <a:p>
            <a:fld id="{1D8ACFD3-EB1D-4FB7-8892-41DABF4B6051}" type="slidenum">
              <a:rPr lang="en-US" smtClean="0"/>
              <a:t>3</a:t>
            </a:fld>
            <a:endParaRPr lang="en-US" dirty="0"/>
          </a:p>
        </p:txBody>
      </p:sp>
    </p:spTree>
    <p:extLst>
      <p:ext uri="{BB962C8B-B14F-4D97-AF65-F5344CB8AC3E}">
        <p14:creationId xmlns:p14="http://schemas.microsoft.com/office/powerpoint/2010/main" val="23526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9995-9F22-4214-80C1-9C914C687F73}"/>
              </a:ext>
            </a:extLst>
          </p:cNvPr>
          <p:cNvSpPr>
            <a:spLocks noGrp="1"/>
          </p:cNvSpPr>
          <p:nvPr>
            <p:ph type="title"/>
          </p:nvPr>
        </p:nvSpPr>
        <p:spPr>
          <a:xfrm>
            <a:off x="502443" y="893763"/>
            <a:ext cx="4191000" cy="3528219"/>
          </a:xfrm>
        </p:spPr>
        <p:txBody>
          <a:bodyPr/>
          <a:lstStyle/>
          <a:p>
            <a:r>
              <a:rPr lang="en-US" dirty="0"/>
              <a:t>Component hierarchy</a:t>
            </a:r>
            <a:endParaRPr lang="en-MY" dirty="0"/>
          </a:p>
        </p:txBody>
      </p:sp>
      <p:sp>
        <p:nvSpPr>
          <p:cNvPr id="3" name="Slide Number Placeholder 2">
            <a:extLst>
              <a:ext uri="{FF2B5EF4-FFF2-40B4-BE49-F238E27FC236}">
                <a16:creationId xmlns:a16="http://schemas.microsoft.com/office/drawing/2014/main" id="{87E7E2F7-7B59-41BD-96CC-45A1DD69A5B2}"/>
              </a:ext>
            </a:extLst>
          </p:cNvPr>
          <p:cNvSpPr>
            <a:spLocks noGrp="1"/>
          </p:cNvSpPr>
          <p:nvPr>
            <p:ph type="sldNum" sz="quarter" idx="12"/>
          </p:nvPr>
        </p:nvSpPr>
        <p:spPr/>
        <p:txBody>
          <a:bodyPr/>
          <a:lstStyle/>
          <a:p>
            <a:fld id="{1D8ACFD3-EB1D-4FB7-8892-41DABF4B6051}" type="slidenum">
              <a:rPr lang="en-US" smtClean="0"/>
              <a:t>30</a:t>
            </a:fld>
            <a:endParaRPr lang="en-US"/>
          </a:p>
        </p:txBody>
      </p:sp>
      <p:pic>
        <p:nvPicPr>
          <p:cNvPr id="4" name="Picture 3" descr="A computer screen with a diagram&#10;&#10;Description automatically generated">
            <a:extLst>
              <a:ext uri="{FF2B5EF4-FFF2-40B4-BE49-F238E27FC236}">
                <a16:creationId xmlns:a16="http://schemas.microsoft.com/office/drawing/2014/main" id="{C3436CCC-725F-4094-8E31-E11100270B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5694" y="372268"/>
            <a:ext cx="5039838" cy="6356351"/>
          </a:xfrm>
          <a:prstGeom prst="rect">
            <a:avLst/>
          </a:prstGeom>
          <a:noFill/>
          <a:ln>
            <a:noFill/>
          </a:ln>
        </p:spPr>
      </p:pic>
    </p:spTree>
    <p:extLst>
      <p:ext uri="{BB962C8B-B14F-4D97-AF65-F5344CB8AC3E}">
        <p14:creationId xmlns:p14="http://schemas.microsoft.com/office/powerpoint/2010/main" val="1912975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CACA-8F40-494C-AA2C-8735BEAB39FE}"/>
              </a:ext>
            </a:extLst>
          </p:cNvPr>
          <p:cNvSpPr>
            <a:spLocks noGrp="1"/>
          </p:cNvSpPr>
          <p:nvPr>
            <p:ph type="title"/>
          </p:nvPr>
        </p:nvSpPr>
        <p:spPr/>
        <p:txBody>
          <a:bodyPr/>
          <a:lstStyle/>
          <a:p>
            <a:r>
              <a:rPr lang="en-US" dirty="0"/>
              <a:t>React features</a:t>
            </a:r>
            <a:endParaRPr lang="en-MY" dirty="0"/>
          </a:p>
        </p:txBody>
      </p:sp>
      <p:sp>
        <p:nvSpPr>
          <p:cNvPr id="3" name="Content Placeholder 2">
            <a:extLst>
              <a:ext uri="{FF2B5EF4-FFF2-40B4-BE49-F238E27FC236}">
                <a16:creationId xmlns:a16="http://schemas.microsoft.com/office/drawing/2014/main" id="{6811FD5C-EECE-47F8-90F1-432546A3CA73}"/>
              </a:ext>
            </a:extLst>
          </p:cNvPr>
          <p:cNvSpPr>
            <a:spLocks noGrp="1"/>
          </p:cNvSpPr>
          <p:nvPr>
            <p:ph idx="1"/>
          </p:nvPr>
        </p:nvSpPr>
        <p:spPr/>
        <p:txBody>
          <a:bodyPr>
            <a:normAutofit fontScale="92500" lnSpcReduction="10000"/>
          </a:bodyPr>
          <a:lstStyle/>
          <a:p>
            <a:r>
              <a:rPr lang="en-US" dirty="0"/>
              <a:t>Uses a virtual DOM to speed up rendering</a:t>
            </a:r>
          </a:p>
          <a:p>
            <a:pPr lvl="1"/>
            <a:r>
              <a:rPr lang="en-US" dirty="0"/>
              <a:t>This is a lightweight representation of the actual browser DOM that is faster to manipulate</a:t>
            </a:r>
          </a:p>
          <a:p>
            <a:r>
              <a:rPr lang="en-US" dirty="0"/>
              <a:t>Any changes in component state is used to update virtual DOM</a:t>
            </a:r>
          </a:p>
          <a:p>
            <a:pPr lvl="1"/>
            <a:r>
              <a:rPr lang="en-US" dirty="0"/>
              <a:t>actual DOM is updated based only on the differences between it and the virtual DOM</a:t>
            </a:r>
          </a:p>
          <a:p>
            <a:pPr lvl="1"/>
            <a:r>
              <a:rPr lang="en-US" dirty="0"/>
              <a:t>this is much faster than updating the entire actual DOM</a:t>
            </a:r>
            <a:endParaRPr lang="en-MY" dirty="0"/>
          </a:p>
        </p:txBody>
      </p:sp>
      <p:sp>
        <p:nvSpPr>
          <p:cNvPr id="4" name="Slide Number Placeholder 3">
            <a:extLst>
              <a:ext uri="{FF2B5EF4-FFF2-40B4-BE49-F238E27FC236}">
                <a16:creationId xmlns:a16="http://schemas.microsoft.com/office/drawing/2014/main" id="{5C3CE31E-FA7D-45AD-9480-A27A809EF2D7}"/>
              </a:ext>
            </a:extLst>
          </p:cNvPr>
          <p:cNvSpPr>
            <a:spLocks noGrp="1"/>
          </p:cNvSpPr>
          <p:nvPr>
            <p:ph type="sldNum" sz="quarter" idx="12"/>
          </p:nvPr>
        </p:nvSpPr>
        <p:spPr/>
        <p:txBody>
          <a:bodyPr/>
          <a:lstStyle/>
          <a:p>
            <a:fld id="{1D8ACFD3-EB1D-4FB7-8892-41DABF4B6051}" type="slidenum">
              <a:rPr lang="en-US" smtClean="0"/>
              <a:t>31</a:t>
            </a:fld>
            <a:endParaRPr lang="en-US" dirty="0"/>
          </a:p>
        </p:txBody>
      </p:sp>
    </p:spTree>
    <p:extLst>
      <p:ext uri="{BB962C8B-B14F-4D97-AF65-F5344CB8AC3E}">
        <p14:creationId xmlns:p14="http://schemas.microsoft.com/office/powerpoint/2010/main" val="4036728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8ADB6-5909-446C-8704-9F741E7D42DB}"/>
              </a:ext>
            </a:extLst>
          </p:cNvPr>
          <p:cNvSpPr>
            <a:spLocks noGrp="1"/>
          </p:cNvSpPr>
          <p:nvPr>
            <p:ph type="sldNum" sz="quarter" idx="12"/>
          </p:nvPr>
        </p:nvSpPr>
        <p:spPr/>
        <p:txBody>
          <a:bodyPr/>
          <a:lstStyle/>
          <a:p>
            <a:fld id="{1D8ACFD3-EB1D-4FB7-8892-41DABF4B6051}" type="slidenum">
              <a:rPr lang="en-US" smtClean="0"/>
              <a:t>32</a:t>
            </a:fld>
            <a:endParaRPr lang="en-US"/>
          </a:p>
        </p:txBody>
      </p:sp>
      <p:pic>
        <p:nvPicPr>
          <p:cNvPr id="4" name="Picture 3" descr="A diagram of a virtual network&#10;&#10;Description automatically generated">
            <a:extLst>
              <a:ext uri="{FF2B5EF4-FFF2-40B4-BE49-F238E27FC236}">
                <a16:creationId xmlns:a16="http://schemas.microsoft.com/office/drawing/2014/main" id="{BACDEC81-FF34-4922-9B8D-2923415B5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 y="444271"/>
            <a:ext cx="11920537" cy="6108565"/>
          </a:xfrm>
          <a:prstGeom prst="rect">
            <a:avLst/>
          </a:prstGeom>
        </p:spPr>
      </p:pic>
    </p:spTree>
    <p:extLst>
      <p:ext uri="{BB962C8B-B14F-4D97-AF65-F5344CB8AC3E}">
        <p14:creationId xmlns:p14="http://schemas.microsoft.com/office/powerpoint/2010/main" val="279835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2440-C5D9-40AF-8B4F-8DC585DAD214}"/>
              </a:ext>
            </a:extLst>
          </p:cNvPr>
          <p:cNvSpPr>
            <a:spLocks noGrp="1"/>
          </p:cNvSpPr>
          <p:nvPr>
            <p:ph type="title"/>
          </p:nvPr>
        </p:nvSpPr>
        <p:spPr/>
        <p:txBody>
          <a:bodyPr/>
          <a:lstStyle/>
          <a:p>
            <a:r>
              <a:rPr lang="en-US" dirty="0"/>
              <a:t>React features</a:t>
            </a:r>
            <a:endParaRPr lang="en-MY" dirty="0"/>
          </a:p>
        </p:txBody>
      </p:sp>
      <p:sp>
        <p:nvSpPr>
          <p:cNvPr id="3" name="Content Placeholder 2">
            <a:extLst>
              <a:ext uri="{FF2B5EF4-FFF2-40B4-BE49-F238E27FC236}">
                <a16:creationId xmlns:a16="http://schemas.microsoft.com/office/drawing/2014/main" id="{F7734C0A-0416-4737-AAC2-84F0FE4FCDA2}"/>
              </a:ext>
            </a:extLst>
          </p:cNvPr>
          <p:cNvSpPr>
            <a:spLocks noGrp="1"/>
          </p:cNvSpPr>
          <p:nvPr>
            <p:ph idx="1"/>
          </p:nvPr>
        </p:nvSpPr>
        <p:spPr/>
        <p:txBody>
          <a:bodyPr>
            <a:normAutofit/>
          </a:bodyPr>
          <a:lstStyle/>
          <a:p>
            <a:r>
              <a:rPr lang="en-US" dirty="0"/>
              <a:t>Uses a special syntax called JSX </a:t>
            </a:r>
          </a:p>
          <a:p>
            <a:pPr lvl="1"/>
            <a:r>
              <a:rPr lang="en-US" dirty="0"/>
              <a:t>syntactical sugar that resembles HTML </a:t>
            </a:r>
          </a:p>
          <a:p>
            <a:r>
              <a:rPr lang="en-US" dirty="0"/>
              <a:t>Translated into JavaScript that creates the virtual DOM</a:t>
            </a:r>
          </a:p>
          <a:p>
            <a:pPr lvl="1"/>
            <a:r>
              <a:rPr lang="en-US" dirty="0"/>
              <a:t>this is compared to the actual DOM to determine the actual DOM-manipulating instructions to generate to update the browser view</a:t>
            </a:r>
            <a:endParaRPr lang="en-MY" dirty="0"/>
          </a:p>
        </p:txBody>
      </p:sp>
      <p:sp>
        <p:nvSpPr>
          <p:cNvPr id="4" name="Slide Number Placeholder 3">
            <a:extLst>
              <a:ext uri="{FF2B5EF4-FFF2-40B4-BE49-F238E27FC236}">
                <a16:creationId xmlns:a16="http://schemas.microsoft.com/office/drawing/2014/main" id="{4E2FD199-FE0D-4311-852E-C1BB01384DE6}"/>
              </a:ext>
            </a:extLst>
          </p:cNvPr>
          <p:cNvSpPr>
            <a:spLocks noGrp="1"/>
          </p:cNvSpPr>
          <p:nvPr>
            <p:ph type="sldNum" sz="quarter" idx="12"/>
          </p:nvPr>
        </p:nvSpPr>
        <p:spPr/>
        <p:txBody>
          <a:bodyPr/>
          <a:lstStyle/>
          <a:p>
            <a:fld id="{1D8ACFD3-EB1D-4FB7-8892-41DABF4B6051}" type="slidenum">
              <a:rPr lang="en-US" smtClean="0"/>
              <a:t>33</a:t>
            </a:fld>
            <a:endParaRPr lang="en-US" dirty="0"/>
          </a:p>
        </p:txBody>
      </p:sp>
    </p:spTree>
    <p:extLst>
      <p:ext uri="{BB962C8B-B14F-4D97-AF65-F5344CB8AC3E}">
        <p14:creationId xmlns:p14="http://schemas.microsoft.com/office/powerpoint/2010/main" val="341390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6059-7F80-45D4-8CDA-D0964F3755A8}"/>
              </a:ext>
            </a:extLst>
          </p:cNvPr>
          <p:cNvSpPr>
            <a:spLocks noGrp="1"/>
          </p:cNvSpPr>
          <p:nvPr>
            <p:ph type="title"/>
          </p:nvPr>
        </p:nvSpPr>
        <p:spPr>
          <a:xfrm>
            <a:off x="838200" y="280217"/>
            <a:ext cx="10515600" cy="1325563"/>
          </a:xfrm>
        </p:spPr>
        <p:txBody>
          <a:bodyPr>
            <a:normAutofit/>
          </a:bodyPr>
          <a:lstStyle/>
          <a:p>
            <a:r>
              <a:rPr lang="en-US" dirty="0"/>
              <a:t>React JSX</a:t>
            </a:r>
            <a:endParaRPr lang="en-MY" dirty="0"/>
          </a:p>
        </p:txBody>
      </p:sp>
      <p:sp>
        <p:nvSpPr>
          <p:cNvPr id="3" name="Slide Number Placeholder 2">
            <a:extLst>
              <a:ext uri="{FF2B5EF4-FFF2-40B4-BE49-F238E27FC236}">
                <a16:creationId xmlns:a16="http://schemas.microsoft.com/office/drawing/2014/main" id="{80A28B0F-AE4A-4BB6-903E-09E08473B85A}"/>
              </a:ext>
            </a:extLst>
          </p:cNvPr>
          <p:cNvSpPr>
            <a:spLocks noGrp="1"/>
          </p:cNvSpPr>
          <p:nvPr>
            <p:ph type="sldNum" sz="quarter" idx="12"/>
          </p:nvPr>
        </p:nvSpPr>
        <p:spPr/>
        <p:txBody>
          <a:bodyPr/>
          <a:lstStyle/>
          <a:p>
            <a:fld id="{1D8ACFD3-EB1D-4FB7-8892-41DABF4B6051}" type="slidenum">
              <a:rPr lang="en-US" smtClean="0"/>
              <a:t>34</a:t>
            </a:fld>
            <a:endParaRPr lang="en-US"/>
          </a:p>
        </p:txBody>
      </p:sp>
      <p:pic>
        <p:nvPicPr>
          <p:cNvPr id="6" name="Picture 5" descr="A screen shot of a computer&#10;&#10;Description automatically generated">
            <a:extLst>
              <a:ext uri="{FF2B5EF4-FFF2-40B4-BE49-F238E27FC236}">
                <a16:creationId xmlns:a16="http://schemas.microsoft.com/office/drawing/2014/main" id="{70F5E6F7-EDA6-4D63-B980-A77017D59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113" y="1928836"/>
            <a:ext cx="8102917" cy="4427514"/>
          </a:xfrm>
          <a:prstGeom prst="rect">
            <a:avLst/>
          </a:prstGeom>
        </p:spPr>
      </p:pic>
    </p:spTree>
    <p:extLst>
      <p:ext uri="{BB962C8B-B14F-4D97-AF65-F5344CB8AC3E}">
        <p14:creationId xmlns:p14="http://schemas.microsoft.com/office/powerpoint/2010/main" val="346545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2440-C5D9-40AF-8B4F-8DC585DAD214}"/>
              </a:ext>
            </a:extLst>
          </p:cNvPr>
          <p:cNvSpPr>
            <a:spLocks noGrp="1"/>
          </p:cNvSpPr>
          <p:nvPr>
            <p:ph type="title"/>
          </p:nvPr>
        </p:nvSpPr>
        <p:spPr/>
        <p:txBody>
          <a:bodyPr/>
          <a:lstStyle/>
          <a:p>
            <a:r>
              <a:rPr lang="en-US" dirty="0"/>
              <a:t>React features</a:t>
            </a:r>
            <a:endParaRPr lang="en-MY" dirty="0"/>
          </a:p>
        </p:txBody>
      </p:sp>
      <p:sp>
        <p:nvSpPr>
          <p:cNvPr id="3" name="Content Placeholder 2">
            <a:extLst>
              <a:ext uri="{FF2B5EF4-FFF2-40B4-BE49-F238E27FC236}">
                <a16:creationId xmlns:a16="http://schemas.microsoft.com/office/drawing/2014/main" id="{F7734C0A-0416-4737-AAC2-84F0FE4FCDA2}"/>
              </a:ext>
            </a:extLst>
          </p:cNvPr>
          <p:cNvSpPr>
            <a:spLocks noGrp="1"/>
          </p:cNvSpPr>
          <p:nvPr>
            <p:ph idx="1"/>
          </p:nvPr>
        </p:nvSpPr>
        <p:spPr>
          <a:xfrm>
            <a:off x="790303" y="1750423"/>
            <a:ext cx="11090366" cy="4742451"/>
          </a:xfrm>
        </p:spPr>
        <p:txBody>
          <a:bodyPr>
            <a:normAutofit fontScale="77500" lnSpcReduction="20000"/>
          </a:bodyPr>
          <a:lstStyle/>
          <a:p>
            <a:r>
              <a:rPr lang="en-US" dirty="0"/>
              <a:t>Core React is purely focused on UI</a:t>
            </a:r>
          </a:p>
          <a:p>
            <a:pPr lvl="1"/>
            <a:r>
              <a:rPr lang="en-US" dirty="0"/>
              <a:t>Does not incorporate many of the other features required for full blown front-end web development (unlike frameworks such as Angular)</a:t>
            </a:r>
          </a:p>
          <a:p>
            <a:r>
              <a:rPr lang="en-US" dirty="0"/>
              <a:t>Easily extended by incorporating supplementary libraries</a:t>
            </a:r>
          </a:p>
          <a:p>
            <a:pPr lvl="1"/>
            <a:r>
              <a:rPr lang="en-US" dirty="0"/>
              <a:t>Create-React-App: for generating React project structure</a:t>
            </a:r>
          </a:p>
          <a:p>
            <a:pPr lvl="1"/>
            <a:r>
              <a:rPr lang="en-US" dirty="0"/>
              <a:t>React Router: for routing</a:t>
            </a:r>
          </a:p>
          <a:p>
            <a:pPr lvl="1"/>
            <a:r>
              <a:rPr lang="en-US" dirty="0"/>
              <a:t>Redux: for complex state management </a:t>
            </a:r>
          </a:p>
          <a:p>
            <a:pPr lvl="1"/>
            <a:r>
              <a:rPr lang="en-US" dirty="0"/>
              <a:t>Material UI, </a:t>
            </a:r>
            <a:r>
              <a:rPr lang="en-US" dirty="0" err="1"/>
              <a:t>AntDesign</a:t>
            </a:r>
            <a:r>
              <a:rPr lang="en-US" dirty="0"/>
              <a:t>, Bootstrap: enhancing component design</a:t>
            </a:r>
          </a:p>
          <a:p>
            <a:r>
              <a:rPr lang="en-US" dirty="0"/>
              <a:t>Entire ecosystem of supporting libraries are available</a:t>
            </a:r>
          </a:p>
        </p:txBody>
      </p:sp>
      <p:sp>
        <p:nvSpPr>
          <p:cNvPr id="4" name="Slide Number Placeholder 3">
            <a:extLst>
              <a:ext uri="{FF2B5EF4-FFF2-40B4-BE49-F238E27FC236}">
                <a16:creationId xmlns:a16="http://schemas.microsoft.com/office/drawing/2014/main" id="{4E2FD199-FE0D-4311-852E-C1BB01384DE6}"/>
              </a:ext>
            </a:extLst>
          </p:cNvPr>
          <p:cNvSpPr>
            <a:spLocks noGrp="1"/>
          </p:cNvSpPr>
          <p:nvPr>
            <p:ph type="sldNum" sz="quarter" idx="12"/>
          </p:nvPr>
        </p:nvSpPr>
        <p:spPr/>
        <p:txBody>
          <a:bodyPr/>
          <a:lstStyle/>
          <a:p>
            <a:fld id="{1D8ACFD3-EB1D-4FB7-8892-41DABF4B6051}" type="slidenum">
              <a:rPr lang="en-US" smtClean="0"/>
              <a:t>35</a:t>
            </a:fld>
            <a:endParaRPr lang="en-US" dirty="0"/>
          </a:p>
        </p:txBody>
      </p:sp>
    </p:spTree>
    <p:extLst>
      <p:ext uri="{BB962C8B-B14F-4D97-AF65-F5344CB8AC3E}">
        <p14:creationId xmlns:p14="http://schemas.microsoft.com/office/powerpoint/2010/main" val="48444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838200" y="0"/>
            <a:ext cx="10515600" cy="1325563"/>
          </a:xfrm>
        </p:spPr>
        <p:txBody>
          <a:bodyPr/>
          <a:lstStyle/>
          <a:p>
            <a:r>
              <a:rPr lang="en-US" dirty="0"/>
              <a:t>3-tier web application</a:t>
            </a:r>
          </a:p>
        </p:txBody>
      </p:sp>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4</a:t>
            </a:fld>
            <a:endParaRPr lang="en-US"/>
          </a:p>
        </p:txBody>
      </p:sp>
      <p:pic>
        <p:nvPicPr>
          <p:cNvPr id="7" name="Picture 6" descr="A screenshot of a cell phone&#10;&#10;Description automatically generated">
            <a:extLst>
              <a:ext uri="{FF2B5EF4-FFF2-40B4-BE49-F238E27FC236}">
                <a16:creationId xmlns:a16="http://schemas.microsoft.com/office/drawing/2014/main" id="{6EE7C7AA-9DBD-4FDD-8FCD-B0FC55F41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4" y="1221968"/>
            <a:ext cx="6382056" cy="4920517"/>
          </a:xfrm>
          <a:prstGeom prst="rect">
            <a:avLst/>
          </a:prstGeom>
        </p:spPr>
      </p:pic>
      <p:pic>
        <p:nvPicPr>
          <p:cNvPr id="9" name="Picture 8" descr="A close up of a sign&#10;&#10;Description automatically generated">
            <a:extLst>
              <a:ext uri="{FF2B5EF4-FFF2-40B4-BE49-F238E27FC236}">
                <a16:creationId xmlns:a16="http://schemas.microsoft.com/office/drawing/2014/main" id="{6A232B86-6150-4C26-AA25-DD889643D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009" y="2175956"/>
            <a:ext cx="4381500" cy="2619375"/>
          </a:xfrm>
          <a:prstGeom prst="rect">
            <a:avLst/>
          </a:prstGeom>
        </p:spPr>
      </p:pic>
    </p:spTree>
    <p:extLst>
      <p:ext uri="{BB962C8B-B14F-4D97-AF65-F5344CB8AC3E}">
        <p14:creationId xmlns:p14="http://schemas.microsoft.com/office/powerpoint/2010/main" val="125646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838200" y="0"/>
            <a:ext cx="10515600" cy="1325563"/>
          </a:xfrm>
        </p:spPr>
        <p:txBody>
          <a:bodyPr/>
          <a:lstStyle/>
          <a:p>
            <a:r>
              <a:rPr lang="en-US" dirty="0"/>
              <a:t>3-tier web application</a:t>
            </a:r>
          </a:p>
        </p:txBody>
      </p:sp>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5</a:t>
            </a:fld>
            <a:endParaRPr lang="en-US"/>
          </a:p>
        </p:txBody>
      </p:sp>
      <p:pic>
        <p:nvPicPr>
          <p:cNvPr id="7" name="Picture 6" descr="A screenshot of a cell phone&#10;&#10;Description automatically generated">
            <a:extLst>
              <a:ext uri="{FF2B5EF4-FFF2-40B4-BE49-F238E27FC236}">
                <a16:creationId xmlns:a16="http://schemas.microsoft.com/office/drawing/2014/main" id="{6EE7C7AA-9DBD-4FDD-8FCD-B0FC55F41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4" y="1221968"/>
            <a:ext cx="6382056" cy="4920517"/>
          </a:xfrm>
          <a:prstGeom prst="rect">
            <a:avLst/>
          </a:prstGeom>
        </p:spPr>
      </p:pic>
      <p:pic>
        <p:nvPicPr>
          <p:cNvPr id="9" name="Picture 8" descr="A close up of a sign&#10;&#10;Description automatically generated">
            <a:extLst>
              <a:ext uri="{FF2B5EF4-FFF2-40B4-BE49-F238E27FC236}">
                <a16:creationId xmlns:a16="http://schemas.microsoft.com/office/drawing/2014/main" id="{6A232B86-6150-4C26-AA25-DD889643D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009" y="2175956"/>
            <a:ext cx="4381500" cy="2619375"/>
          </a:xfrm>
          <a:prstGeom prst="rect">
            <a:avLst/>
          </a:prstGeom>
        </p:spPr>
      </p:pic>
      <p:sp>
        <p:nvSpPr>
          <p:cNvPr id="6" name="Rectangle 5">
            <a:extLst>
              <a:ext uri="{FF2B5EF4-FFF2-40B4-BE49-F238E27FC236}">
                <a16:creationId xmlns:a16="http://schemas.microsoft.com/office/drawing/2014/main" id="{0496B27D-98CF-4C07-83A6-F5152C995773}"/>
              </a:ext>
            </a:extLst>
          </p:cNvPr>
          <p:cNvSpPr/>
          <p:nvPr/>
        </p:nvSpPr>
        <p:spPr>
          <a:xfrm>
            <a:off x="530114" y="1138394"/>
            <a:ext cx="6469496" cy="2438286"/>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34BEDFA-7483-424C-8AE4-AE01588A0B15}"/>
              </a:ext>
            </a:extLst>
          </p:cNvPr>
          <p:cNvSpPr/>
          <p:nvPr/>
        </p:nvSpPr>
        <p:spPr>
          <a:xfrm>
            <a:off x="7266338" y="2329508"/>
            <a:ext cx="4750335" cy="89921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07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838200" y="0"/>
            <a:ext cx="10515600" cy="1325563"/>
          </a:xfrm>
        </p:spPr>
        <p:txBody>
          <a:bodyPr/>
          <a:lstStyle/>
          <a:p>
            <a:r>
              <a:rPr lang="en-US" dirty="0"/>
              <a:t>3-tier web application</a:t>
            </a:r>
          </a:p>
        </p:txBody>
      </p:sp>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6</a:t>
            </a:fld>
            <a:endParaRPr lang="en-US"/>
          </a:p>
        </p:txBody>
      </p:sp>
      <p:pic>
        <p:nvPicPr>
          <p:cNvPr id="7" name="Picture 6" descr="A screenshot of a cell phone&#10;&#10;Description automatically generated">
            <a:extLst>
              <a:ext uri="{FF2B5EF4-FFF2-40B4-BE49-F238E27FC236}">
                <a16:creationId xmlns:a16="http://schemas.microsoft.com/office/drawing/2014/main" id="{6EE7C7AA-9DBD-4FDD-8FCD-B0FC55F41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4" y="1221968"/>
            <a:ext cx="6382056" cy="4920517"/>
          </a:xfrm>
          <a:prstGeom prst="rect">
            <a:avLst/>
          </a:prstGeom>
        </p:spPr>
      </p:pic>
      <p:pic>
        <p:nvPicPr>
          <p:cNvPr id="9" name="Picture 8" descr="A close up of a sign&#10;&#10;Description automatically generated">
            <a:extLst>
              <a:ext uri="{FF2B5EF4-FFF2-40B4-BE49-F238E27FC236}">
                <a16:creationId xmlns:a16="http://schemas.microsoft.com/office/drawing/2014/main" id="{6A232B86-6150-4C26-AA25-DD889643D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009" y="2175956"/>
            <a:ext cx="4381500" cy="2619375"/>
          </a:xfrm>
          <a:prstGeom prst="rect">
            <a:avLst/>
          </a:prstGeom>
        </p:spPr>
      </p:pic>
      <p:sp>
        <p:nvSpPr>
          <p:cNvPr id="6" name="Rectangle 5">
            <a:extLst>
              <a:ext uri="{FF2B5EF4-FFF2-40B4-BE49-F238E27FC236}">
                <a16:creationId xmlns:a16="http://schemas.microsoft.com/office/drawing/2014/main" id="{3FFCBA7B-9B87-47F9-8112-A3D37552D62B}"/>
              </a:ext>
            </a:extLst>
          </p:cNvPr>
          <p:cNvSpPr/>
          <p:nvPr/>
        </p:nvSpPr>
        <p:spPr>
          <a:xfrm>
            <a:off x="449951" y="3258498"/>
            <a:ext cx="6522180" cy="167764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DB4298-356C-4ADD-B0E1-93DC04244066}"/>
              </a:ext>
            </a:extLst>
          </p:cNvPr>
          <p:cNvSpPr/>
          <p:nvPr/>
        </p:nvSpPr>
        <p:spPr>
          <a:xfrm>
            <a:off x="7266338" y="3146800"/>
            <a:ext cx="4750335" cy="89921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11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586B-1127-4EE6-9E72-179C3C7FDEC8}"/>
              </a:ext>
            </a:extLst>
          </p:cNvPr>
          <p:cNvSpPr>
            <a:spLocks noGrp="1"/>
          </p:cNvSpPr>
          <p:nvPr>
            <p:ph type="title"/>
          </p:nvPr>
        </p:nvSpPr>
        <p:spPr>
          <a:xfrm>
            <a:off x="838200" y="0"/>
            <a:ext cx="10515600" cy="1325563"/>
          </a:xfrm>
        </p:spPr>
        <p:txBody>
          <a:bodyPr/>
          <a:lstStyle/>
          <a:p>
            <a:r>
              <a:rPr lang="en-US" dirty="0"/>
              <a:t>3-tier web application</a:t>
            </a:r>
          </a:p>
        </p:txBody>
      </p:sp>
      <p:sp>
        <p:nvSpPr>
          <p:cNvPr id="3" name="Slide Number Placeholder 2">
            <a:extLst>
              <a:ext uri="{FF2B5EF4-FFF2-40B4-BE49-F238E27FC236}">
                <a16:creationId xmlns:a16="http://schemas.microsoft.com/office/drawing/2014/main" id="{BB5C2442-AEBE-4B71-82DA-44F312A0B924}"/>
              </a:ext>
            </a:extLst>
          </p:cNvPr>
          <p:cNvSpPr>
            <a:spLocks noGrp="1"/>
          </p:cNvSpPr>
          <p:nvPr>
            <p:ph type="sldNum" sz="quarter" idx="12"/>
          </p:nvPr>
        </p:nvSpPr>
        <p:spPr/>
        <p:txBody>
          <a:bodyPr/>
          <a:lstStyle/>
          <a:p>
            <a:fld id="{1D8ACFD3-EB1D-4FB7-8892-41DABF4B6051}" type="slidenum">
              <a:rPr lang="en-US" smtClean="0"/>
              <a:t>7</a:t>
            </a:fld>
            <a:endParaRPr lang="en-US"/>
          </a:p>
        </p:txBody>
      </p:sp>
      <p:pic>
        <p:nvPicPr>
          <p:cNvPr id="7" name="Picture 6" descr="A screenshot of a cell phone&#10;&#10;Description automatically generated">
            <a:extLst>
              <a:ext uri="{FF2B5EF4-FFF2-40B4-BE49-F238E27FC236}">
                <a16:creationId xmlns:a16="http://schemas.microsoft.com/office/drawing/2014/main" id="{6EE7C7AA-9DBD-4FDD-8FCD-B0FC55F41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54" y="1221968"/>
            <a:ext cx="6382056" cy="4920517"/>
          </a:xfrm>
          <a:prstGeom prst="rect">
            <a:avLst/>
          </a:prstGeom>
        </p:spPr>
      </p:pic>
      <p:pic>
        <p:nvPicPr>
          <p:cNvPr id="9" name="Picture 8" descr="A close up of a sign&#10;&#10;Description automatically generated">
            <a:extLst>
              <a:ext uri="{FF2B5EF4-FFF2-40B4-BE49-F238E27FC236}">
                <a16:creationId xmlns:a16="http://schemas.microsoft.com/office/drawing/2014/main" id="{6A232B86-6150-4C26-AA25-DD889643D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009" y="2175956"/>
            <a:ext cx="4381500" cy="2619375"/>
          </a:xfrm>
          <a:prstGeom prst="rect">
            <a:avLst/>
          </a:prstGeom>
        </p:spPr>
      </p:pic>
      <p:sp>
        <p:nvSpPr>
          <p:cNvPr id="6" name="Rectangle 5">
            <a:extLst>
              <a:ext uri="{FF2B5EF4-FFF2-40B4-BE49-F238E27FC236}">
                <a16:creationId xmlns:a16="http://schemas.microsoft.com/office/drawing/2014/main" id="{89815F0E-804F-45F7-94C2-A01D2D64A44D}"/>
              </a:ext>
            </a:extLst>
          </p:cNvPr>
          <p:cNvSpPr/>
          <p:nvPr/>
        </p:nvSpPr>
        <p:spPr>
          <a:xfrm>
            <a:off x="547055" y="4593678"/>
            <a:ext cx="6522180" cy="1677643"/>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FEC84F7-2722-4781-8328-DD1496C71F1C}"/>
              </a:ext>
            </a:extLst>
          </p:cNvPr>
          <p:cNvSpPr/>
          <p:nvPr/>
        </p:nvSpPr>
        <p:spPr>
          <a:xfrm>
            <a:off x="7266338" y="3907448"/>
            <a:ext cx="4750335" cy="89921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33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63F0-5627-48C3-A614-468151EF7860}"/>
              </a:ext>
            </a:extLst>
          </p:cNvPr>
          <p:cNvSpPr>
            <a:spLocks noGrp="1"/>
          </p:cNvSpPr>
          <p:nvPr>
            <p:ph type="title"/>
          </p:nvPr>
        </p:nvSpPr>
        <p:spPr/>
        <p:txBody>
          <a:bodyPr/>
          <a:lstStyle/>
          <a:p>
            <a:r>
              <a:rPr lang="en-US" dirty="0"/>
              <a:t>Front-end web development</a:t>
            </a:r>
          </a:p>
        </p:txBody>
      </p:sp>
      <p:sp>
        <p:nvSpPr>
          <p:cNvPr id="3" name="Content Placeholder 2">
            <a:extLst>
              <a:ext uri="{FF2B5EF4-FFF2-40B4-BE49-F238E27FC236}">
                <a16:creationId xmlns:a16="http://schemas.microsoft.com/office/drawing/2014/main" id="{28DCDF2C-A254-43CC-8D32-E018CAC2A1C0}"/>
              </a:ext>
            </a:extLst>
          </p:cNvPr>
          <p:cNvSpPr>
            <a:spLocks noGrp="1"/>
          </p:cNvSpPr>
          <p:nvPr>
            <p:ph idx="1"/>
          </p:nvPr>
        </p:nvSpPr>
        <p:spPr/>
        <p:txBody>
          <a:bodyPr/>
          <a:lstStyle/>
          <a:p>
            <a:r>
              <a:rPr lang="en-US" dirty="0"/>
              <a:t>HTML</a:t>
            </a:r>
          </a:p>
          <a:p>
            <a:pPr lvl="1"/>
            <a:r>
              <a:rPr lang="en-US" dirty="0"/>
              <a:t>Structure and content</a:t>
            </a:r>
          </a:p>
          <a:p>
            <a:r>
              <a:rPr lang="en-US" dirty="0"/>
              <a:t>CSS</a:t>
            </a:r>
          </a:p>
          <a:p>
            <a:pPr lvl="1"/>
            <a:r>
              <a:rPr lang="en-US" dirty="0"/>
              <a:t>Styling and layout</a:t>
            </a:r>
          </a:p>
          <a:p>
            <a:r>
              <a:rPr lang="en-US" dirty="0"/>
              <a:t>JavaScript</a:t>
            </a:r>
          </a:p>
          <a:p>
            <a:pPr lvl="1"/>
            <a:r>
              <a:rPr lang="en-US" dirty="0"/>
              <a:t>Dynamic interactivity</a:t>
            </a:r>
          </a:p>
        </p:txBody>
      </p:sp>
      <p:sp>
        <p:nvSpPr>
          <p:cNvPr id="4" name="Slide Number Placeholder 3">
            <a:extLst>
              <a:ext uri="{FF2B5EF4-FFF2-40B4-BE49-F238E27FC236}">
                <a16:creationId xmlns:a16="http://schemas.microsoft.com/office/drawing/2014/main" id="{76A7DD3F-CB69-4D03-83DA-C634DFFC9B3B}"/>
              </a:ext>
            </a:extLst>
          </p:cNvPr>
          <p:cNvSpPr>
            <a:spLocks noGrp="1"/>
          </p:cNvSpPr>
          <p:nvPr>
            <p:ph type="sldNum" sz="quarter" idx="12"/>
          </p:nvPr>
        </p:nvSpPr>
        <p:spPr/>
        <p:txBody>
          <a:bodyPr/>
          <a:lstStyle/>
          <a:p>
            <a:fld id="{1D8ACFD3-EB1D-4FB7-8892-41DABF4B6051}" type="slidenum">
              <a:rPr lang="en-US" smtClean="0"/>
              <a:t>8</a:t>
            </a:fld>
            <a:endParaRPr lang="en-US" dirty="0"/>
          </a:p>
        </p:txBody>
      </p:sp>
    </p:spTree>
    <p:extLst>
      <p:ext uri="{BB962C8B-B14F-4D97-AF65-F5344CB8AC3E}">
        <p14:creationId xmlns:p14="http://schemas.microsoft.com/office/powerpoint/2010/main" val="14853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3F7E-7CFA-41C4-BC7F-852BB7434ABF}"/>
              </a:ext>
            </a:extLst>
          </p:cNvPr>
          <p:cNvSpPr>
            <a:spLocks noGrp="1"/>
          </p:cNvSpPr>
          <p:nvPr>
            <p:ph type="title"/>
          </p:nvPr>
        </p:nvSpPr>
        <p:spPr/>
        <p:txBody>
          <a:bodyPr>
            <a:normAutofit fontScale="90000"/>
          </a:bodyPr>
          <a:lstStyle/>
          <a:p>
            <a:r>
              <a:rPr lang="en-US" dirty="0"/>
              <a:t>Options for front-end development</a:t>
            </a:r>
            <a:endParaRPr lang="en-MY" dirty="0"/>
          </a:p>
        </p:txBody>
      </p:sp>
      <p:sp>
        <p:nvSpPr>
          <p:cNvPr id="3" name="Content Placeholder 2">
            <a:extLst>
              <a:ext uri="{FF2B5EF4-FFF2-40B4-BE49-F238E27FC236}">
                <a16:creationId xmlns:a16="http://schemas.microsoft.com/office/drawing/2014/main" id="{547D1976-3E79-43F8-AF26-AE7460D345CA}"/>
              </a:ext>
            </a:extLst>
          </p:cNvPr>
          <p:cNvSpPr>
            <a:spLocks noGrp="1"/>
          </p:cNvSpPr>
          <p:nvPr>
            <p:ph idx="1"/>
          </p:nvPr>
        </p:nvSpPr>
        <p:spPr/>
        <p:txBody>
          <a:bodyPr/>
          <a:lstStyle/>
          <a:p>
            <a:r>
              <a:rPr lang="en-US" dirty="0"/>
              <a:t>Pure JavaScript (vanilla JavaScript)</a:t>
            </a:r>
          </a:p>
          <a:p>
            <a:r>
              <a:rPr lang="en-US" dirty="0"/>
              <a:t>JavaScript libraries / frameworks</a:t>
            </a:r>
          </a:p>
          <a:p>
            <a:pPr lvl="1"/>
            <a:r>
              <a:rPr lang="en-US" dirty="0"/>
              <a:t>React</a:t>
            </a:r>
          </a:p>
          <a:p>
            <a:pPr lvl="1"/>
            <a:r>
              <a:rPr lang="en-US" dirty="0"/>
              <a:t>Angular</a:t>
            </a:r>
          </a:p>
          <a:p>
            <a:pPr lvl="1"/>
            <a:r>
              <a:rPr lang="en-US" dirty="0"/>
              <a:t>Vue</a:t>
            </a:r>
          </a:p>
          <a:p>
            <a:pPr lvl="1"/>
            <a:r>
              <a:rPr lang="en-US" dirty="0" err="1"/>
              <a:t>JQuery</a:t>
            </a:r>
            <a:r>
              <a:rPr lang="en-US" dirty="0"/>
              <a:t> / Ajax</a:t>
            </a:r>
          </a:p>
          <a:p>
            <a:endParaRPr lang="en-MY" dirty="0"/>
          </a:p>
        </p:txBody>
      </p:sp>
      <p:sp>
        <p:nvSpPr>
          <p:cNvPr id="4" name="Slide Number Placeholder 3">
            <a:extLst>
              <a:ext uri="{FF2B5EF4-FFF2-40B4-BE49-F238E27FC236}">
                <a16:creationId xmlns:a16="http://schemas.microsoft.com/office/drawing/2014/main" id="{315FABC5-8FB5-4E3E-97EF-50BDD667554A}"/>
              </a:ext>
            </a:extLst>
          </p:cNvPr>
          <p:cNvSpPr>
            <a:spLocks noGrp="1"/>
          </p:cNvSpPr>
          <p:nvPr>
            <p:ph type="sldNum" sz="quarter" idx="12"/>
          </p:nvPr>
        </p:nvSpPr>
        <p:spPr/>
        <p:txBody>
          <a:bodyPr/>
          <a:lstStyle/>
          <a:p>
            <a:fld id="{1D8ACFD3-EB1D-4FB7-8892-41DABF4B6051}" type="slidenum">
              <a:rPr lang="en-US" smtClean="0"/>
              <a:t>9</a:t>
            </a:fld>
            <a:endParaRPr lang="en-US" dirty="0"/>
          </a:p>
        </p:txBody>
      </p:sp>
    </p:spTree>
    <p:extLst>
      <p:ext uri="{BB962C8B-B14F-4D97-AF65-F5344CB8AC3E}">
        <p14:creationId xmlns:p14="http://schemas.microsoft.com/office/powerpoint/2010/main" val="1041494645"/>
      </p:ext>
    </p:extLst>
  </p:cSld>
  <p:clrMapOvr>
    <a:masterClrMapping/>
  </p:clrMapOvr>
</p:sld>
</file>

<file path=ppt/theme/theme1.xml><?xml version="1.0" encoding="utf-8"?>
<a:theme xmlns:a="http://schemas.openxmlformats.org/drawingml/2006/main" name="Video slide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1749</Words>
  <Application>Microsoft Office PowerPoint</Application>
  <PresentationFormat>Widescreen</PresentationFormat>
  <Paragraphs>191</Paragraphs>
  <Slides>35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Garamond</vt:lpstr>
      <vt:lpstr>Georgia</vt:lpstr>
      <vt:lpstr>Gill Sans MT</vt:lpstr>
      <vt:lpstr>Palatino Linotype</vt:lpstr>
      <vt:lpstr>Segoe UI</vt:lpstr>
      <vt:lpstr>Wingdings</vt:lpstr>
      <vt:lpstr>Video slides theme</vt:lpstr>
      <vt:lpstr>React Overview</vt:lpstr>
      <vt:lpstr>Web basics</vt:lpstr>
      <vt:lpstr>Web application</vt:lpstr>
      <vt:lpstr>3-tier web application</vt:lpstr>
      <vt:lpstr>3-tier web application</vt:lpstr>
      <vt:lpstr>3-tier web application</vt:lpstr>
      <vt:lpstr>3-tier web application</vt:lpstr>
      <vt:lpstr>Front-end web development</vt:lpstr>
      <vt:lpstr>Options for front-end development</vt:lpstr>
      <vt:lpstr>StackOverflow Survey 2022</vt:lpstr>
      <vt:lpstr>Document Object Model (DOM)</vt:lpstr>
      <vt:lpstr>Document Object Model (DOM)</vt:lpstr>
      <vt:lpstr>Document Object Model (DOM)</vt:lpstr>
      <vt:lpstr>Document Object Model (DOM)</vt:lpstr>
      <vt:lpstr>Document Object Model (DOM)</vt:lpstr>
      <vt:lpstr>PowerPoint Presentation</vt:lpstr>
      <vt:lpstr>React basics</vt:lpstr>
      <vt:lpstr>React (React.Js) Overview</vt:lpstr>
      <vt:lpstr>Multi page Apps (MPA)</vt:lpstr>
      <vt:lpstr>Single Page Apps (SPA)</vt:lpstr>
      <vt:lpstr>PowerPoint Presentation</vt:lpstr>
      <vt:lpstr>Single Page Apps (SPA)</vt:lpstr>
      <vt:lpstr>SPA techniques</vt:lpstr>
      <vt:lpstr>StackOverflow Survey 2022</vt:lpstr>
      <vt:lpstr>React features</vt:lpstr>
      <vt:lpstr>PowerPoint Presentation</vt:lpstr>
      <vt:lpstr>React features</vt:lpstr>
      <vt:lpstr>PowerPoint Presentation</vt:lpstr>
      <vt:lpstr>React App built from components</vt:lpstr>
      <vt:lpstr>Component hierarchy</vt:lpstr>
      <vt:lpstr>React features</vt:lpstr>
      <vt:lpstr>PowerPoint Presentation</vt:lpstr>
      <vt:lpstr>React features</vt:lpstr>
      <vt:lpstr>React JSX</vt:lpstr>
      <vt:lpstr>React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tan</dc:creator>
  <cp:lastModifiedBy>Victor Tan</cp:lastModifiedBy>
  <cp:revision>176</cp:revision>
  <dcterms:created xsi:type="dcterms:W3CDTF">2019-11-01T05:22:45Z</dcterms:created>
  <dcterms:modified xsi:type="dcterms:W3CDTF">2023-09-06T04:50:35Z</dcterms:modified>
</cp:coreProperties>
</file>