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1"/>
  </p:sldMasterIdLst>
  <p:notesMasterIdLst>
    <p:notesMasterId r:id="rId38"/>
  </p:notesMasterIdLst>
  <p:handoutMasterIdLst>
    <p:handoutMasterId r:id="rId39"/>
  </p:handoutMasterIdLst>
  <p:sldIdLst>
    <p:sldId id="260" r:id="rId2"/>
    <p:sldId id="336" r:id="rId3"/>
    <p:sldId id="337" r:id="rId4"/>
    <p:sldId id="329" r:id="rId5"/>
    <p:sldId id="330" r:id="rId6"/>
    <p:sldId id="331" r:id="rId7"/>
    <p:sldId id="335" r:id="rId8"/>
    <p:sldId id="332" r:id="rId9"/>
    <p:sldId id="333" r:id="rId10"/>
    <p:sldId id="342" r:id="rId11"/>
    <p:sldId id="343" r:id="rId12"/>
    <p:sldId id="339" r:id="rId13"/>
    <p:sldId id="363" r:id="rId14"/>
    <p:sldId id="364" r:id="rId15"/>
    <p:sldId id="357" r:id="rId16"/>
    <p:sldId id="360" r:id="rId17"/>
    <p:sldId id="362" r:id="rId18"/>
    <p:sldId id="361" r:id="rId19"/>
    <p:sldId id="345" r:id="rId20"/>
    <p:sldId id="344" r:id="rId21"/>
    <p:sldId id="351" r:id="rId22"/>
    <p:sldId id="350" r:id="rId23"/>
    <p:sldId id="352" r:id="rId24"/>
    <p:sldId id="338" r:id="rId25"/>
    <p:sldId id="285" r:id="rId26"/>
    <p:sldId id="340" r:id="rId27"/>
    <p:sldId id="367" r:id="rId28"/>
    <p:sldId id="366" r:id="rId29"/>
    <p:sldId id="365" r:id="rId30"/>
    <p:sldId id="341" r:id="rId31"/>
    <p:sldId id="356" r:id="rId32"/>
    <p:sldId id="355" r:id="rId33"/>
    <p:sldId id="346" r:id="rId34"/>
    <p:sldId id="327" r:id="rId35"/>
    <p:sldId id="353" r:id="rId36"/>
    <p:sldId id="35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33CC"/>
    <a:srgbClr val="006600"/>
    <a:srgbClr val="336600"/>
    <a:srgbClr val="003300"/>
    <a:srgbClr val="008000"/>
    <a:srgbClr val="292929"/>
    <a:srgbClr val="4D4D4D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36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19" y="4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080228-AA52-420E-B754-8D6FB64A40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EEB222-3177-4862-9A2E-804998A36B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47FCD-4104-406A-A39B-5BEB4653AB02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2D1931-4A41-4CD5-A0F2-612F1694A1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BCA2B-B822-4B54-845E-662E45620B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16D65-3843-4B7D-8C11-0534AB7F3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76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2F6ED-E1D1-40C7-A246-F65D423A4F17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1FF9E-B896-4718-9D36-B2B43339C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32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52957-E719-4AE5-AACE-1C1FFE9C9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1575" y="1712913"/>
            <a:ext cx="9144000" cy="2387600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 anchor="b">
            <a:normAutofit/>
          </a:bodyPr>
          <a:lstStyle>
            <a:lvl1pPr algn="ctr">
              <a:defRPr sz="66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A3E99-F189-4923-9FB6-FE14319CA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95826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800" b="1">
                <a:solidFill>
                  <a:srgbClr val="000099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 descr="A picture containing fractal art, graphics, colorfulness, magenta&#10;&#10;Description automatically generated">
            <a:extLst>
              <a:ext uri="{FF2B5EF4-FFF2-40B4-BE49-F238E27FC236}">
                <a16:creationId xmlns:a16="http://schemas.microsoft.com/office/drawing/2014/main" id="{BC40D909-AD82-4CBC-B6DF-05E47C06CB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367" y="10980"/>
            <a:ext cx="1885266" cy="125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95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66F4-4487-4FB9-B67B-7FF66C361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A3C0ED-4311-4635-8DD7-1978EE600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79977-C818-4E33-8EC4-4B569DFFF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575E-568F-43AC-B90E-124DEB9485D9}" type="datetime1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AA8D8-CC77-4435-8D85-801B920C4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39AFF-AD93-44DA-AE20-DC4A7408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3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77DC47-F382-491A-88C7-62B110AE68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D1588-8B5B-43E3-A897-0E02D52D7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C81EF-1DBE-4FA9-BC10-C99E589CD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7083-4168-4D1F-9A76-361D4E1744C2}" type="datetime1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C93AD-90FB-4C81-A50F-7353E87B8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B3658-350A-4C4E-A36D-9809B16A8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4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B4AF-540B-43D3-B05D-652EF7CCB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600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2F38E-8421-4E59-A5D7-E5FAA4167FA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440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3600">
                <a:solidFill>
                  <a:srgbClr val="336600"/>
                </a:solidFill>
              </a:defRPr>
            </a:lvl2pPr>
            <a:lvl3pPr>
              <a:defRPr sz="3200">
                <a:solidFill>
                  <a:srgbClr val="008000"/>
                </a:solidFill>
              </a:defRPr>
            </a:lvl3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652D3-B06D-4E4A-BCDF-4BA471B97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95725" y="6369048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46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69AD1-FCE8-44E9-B00F-A946EBA4B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660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8A984-2692-4A7E-B234-C9C236B13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54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03B48-55F8-4208-AA20-E810D95BF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43325" y="6356349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fractal art, graphics, colorfulness, magenta&#10;&#10;Description automatically generated">
            <a:extLst>
              <a:ext uri="{FF2B5EF4-FFF2-40B4-BE49-F238E27FC236}">
                <a16:creationId xmlns:a16="http://schemas.microsoft.com/office/drawing/2014/main" id="{FCF7B876-178B-4CD6-A425-7ED3310EC0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367" y="10980"/>
            <a:ext cx="1885266" cy="125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97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B356A-98A6-487E-A17C-306136C1A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B1B06-862F-4EC9-B875-085A16528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FAEDF-ED42-41B2-A23F-F80CA57DA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0D609-CE2A-4D7D-990F-C64DDD6B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54980" y="6356350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4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CCA34-959E-4714-B8C0-1734C1ECA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78B63-608C-4414-B5E6-AC9DA10F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7128E-9891-4AF6-B68F-D67750C18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8DD24C-617E-4A49-876F-513E9B569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06E83-13C5-427E-8FEE-28AE7137B3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3553F7-E0A0-4BDF-B5DA-18C180CC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810F-BB01-431F-A36B-01A80F00F9A2}" type="datetime1">
              <a:rPr lang="en-US" smtClean="0"/>
              <a:t>6/20/2023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9B75C7-0C4D-4D18-A44E-036770CD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AF33EF-7F68-4AC8-81E9-58EC4329B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98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1F71E-065B-4ADD-8BC1-F6F7E02347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600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5FD1F-7528-4508-8EE0-2803F540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17950" y="6356350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3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2AED8-9BA2-412D-A467-1BF928C5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92550" y="6356349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8920A-62F3-4316-8695-94F123BAA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E9F02-F9F6-4E1B-B431-2F05EA9D5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1A35C-C569-41C9-91D4-544E94AF6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B69FE-C2EB-42CA-8D24-52C3423A7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BA1C-0431-441A-9684-27D3820DDA76}" type="datetime1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7206D-CD4C-4F6E-85F6-BB8DCEBB3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52B3F-597C-441C-B442-175FDC250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6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382EF-99CF-4E82-8FDE-76B326F0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E2BB66-AC05-4675-966F-8FC8D9FC8B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4E2AB-976A-4661-9709-D3F7A8685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FA8C9-35C2-4E40-99F6-56E533EAA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D90E-AE50-48B2-954D-3C61712566FC}" type="datetime1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C5262-AC16-4FE3-9DD8-A764BA3A7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C7804-4B71-4228-B99A-1AB02041C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21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E061D9-F11B-4A9D-92ED-EDE2831CD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64959-438D-4171-8334-FBA65650B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4AB58-E492-453C-8146-CF65E676C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08437-3005-4AE1-B600-AE18E1986B0F}" type="datetime1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E051A-E6B7-41A1-BAE1-E849DF797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239B6-E541-4C5C-A5E2-0B0DC639D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3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kern="1200">
          <a:solidFill>
            <a:srgbClr val="333333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8DEBF-1284-49D9-9B5D-E6B14F951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325" y="2162174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Model evaluation </a:t>
            </a:r>
            <a:r>
              <a:rPr lang="en-US"/>
              <a:t>and optimization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F148C1-F22D-46AD-AD7D-2B58F4D32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7325" y="4886326"/>
            <a:ext cx="9144000" cy="1655762"/>
          </a:xfrm>
        </p:spPr>
        <p:txBody>
          <a:bodyPr/>
          <a:lstStyle/>
          <a:p>
            <a:r>
              <a:rPr lang="en-US" dirty="0"/>
              <a:t>Machine Learning with Python</a:t>
            </a:r>
          </a:p>
        </p:txBody>
      </p:sp>
    </p:spTree>
    <p:extLst>
      <p:ext uri="{BB962C8B-B14F-4D97-AF65-F5344CB8AC3E}">
        <p14:creationId xmlns:p14="http://schemas.microsoft.com/office/powerpoint/2010/main" val="2295909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B54035-72FE-4232-919E-752A63D48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 descr="A picture containing text, diagram, screenshot, line&#10;&#10;Description automatically generated">
            <a:extLst>
              <a:ext uri="{FF2B5EF4-FFF2-40B4-BE49-F238E27FC236}">
                <a16:creationId xmlns:a16="http://schemas.microsoft.com/office/drawing/2014/main" id="{62AE320C-0AEE-4385-B048-0EBD3C405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884" y="0"/>
            <a:ext cx="93822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89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47317-90A5-4741-AF01-BF5D1FE6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 / underfitting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5AE79-B606-4715-9D68-316C7C4999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Machine Learning with Python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660167-E9A2-4D48-8688-2D6D86B0F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13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3803A-FA2C-4743-A90F-5A7061E11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2A02EF-414C-4DA5-A616-76CA97A8A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0301"/>
            <a:ext cx="12192000" cy="423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159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981EC7-9134-493D-8B7F-D846A77D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 descr="A picture containing text, diagram, screenshot, font&#10;&#10;Description automatically generated">
            <a:extLst>
              <a:ext uri="{FF2B5EF4-FFF2-40B4-BE49-F238E27FC236}">
                <a16:creationId xmlns:a16="http://schemas.microsoft.com/office/drawing/2014/main" id="{109402FC-90AF-454B-B10E-FF75E9A5C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341" y="2159539"/>
            <a:ext cx="5944850" cy="43793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0046DB-C881-9C2D-DAE3-495C8F3DF4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87" y="136525"/>
            <a:ext cx="3817951" cy="15088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21B630-8550-AD53-9094-1A56A626C5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391" y="3229583"/>
            <a:ext cx="1752752" cy="161558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DF1180-3EF4-2143-085C-C05B7A3DEB4F}"/>
              </a:ext>
            </a:extLst>
          </p:cNvPr>
          <p:cNvCxnSpPr>
            <a:cxnSpLocks/>
          </p:cNvCxnSpPr>
          <p:nvPr/>
        </p:nvCxnSpPr>
        <p:spPr>
          <a:xfrm>
            <a:off x="4679004" y="997101"/>
            <a:ext cx="1206379" cy="9798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>
            <a:extLst>
              <a:ext uri="{FF2B5EF4-FFF2-40B4-BE49-F238E27FC236}">
                <a16:creationId xmlns:a16="http://schemas.microsoft.com/office/drawing/2014/main" id="{E326D625-18B0-EA1E-9088-6F56F92E7C95}"/>
              </a:ext>
            </a:extLst>
          </p:cNvPr>
          <p:cNvSpPr/>
          <p:nvPr/>
        </p:nvSpPr>
        <p:spPr>
          <a:xfrm>
            <a:off x="4338536" y="136219"/>
            <a:ext cx="194553" cy="1721764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1A928B62-90E6-3EDC-CD7A-CD428116F7D7}"/>
              </a:ext>
            </a:extLst>
          </p:cNvPr>
          <p:cNvSpPr/>
          <p:nvPr/>
        </p:nvSpPr>
        <p:spPr>
          <a:xfrm>
            <a:off x="9493939" y="3073940"/>
            <a:ext cx="452452" cy="1964988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0BA7EF-320B-9645-8A0D-39C153163DAD}"/>
              </a:ext>
            </a:extLst>
          </p:cNvPr>
          <p:cNvCxnSpPr>
            <a:cxnSpLocks/>
          </p:cNvCxnSpPr>
          <p:nvPr/>
        </p:nvCxnSpPr>
        <p:spPr>
          <a:xfrm flipH="1">
            <a:off x="8317149" y="4124528"/>
            <a:ext cx="982494" cy="3793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27D47679-B8F7-99B7-4929-512A7F34B8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175" y="4542816"/>
            <a:ext cx="548688" cy="7696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BB8ABA-38F6-4675-A16B-98D2876B2F0E}"/>
              </a:ext>
            </a:extLst>
          </p:cNvPr>
          <p:cNvSpPr txBox="1"/>
          <p:nvPr/>
        </p:nvSpPr>
        <p:spPr>
          <a:xfrm>
            <a:off x="6868937" y="455012"/>
            <a:ext cx="48302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ML internal operation for supervised learning</a:t>
            </a:r>
            <a:endParaRPr lang="en-MY" sz="3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75A3CB-0D70-444B-920E-F916F401306B}"/>
              </a:ext>
            </a:extLst>
          </p:cNvPr>
          <p:cNvSpPr txBox="1"/>
          <p:nvPr/>
        </p:nvSpPr>
        <p:spPr>
          <a:xfrm>
            <a:off x="524161" y="1748911"/>
            <a:ext cx="3789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b="1" dirty="0">
                <a:solidFill>
                  <a:srgbClr val="002060"/>
                </a:solidFill>
              </a:rPr>
              <a:t>Input / independent / feature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E60111-EB21-457F-8440-19C2A965A9CE}"/>
              </a:ext>
            </a:extLst>
          </p:cNvPr>
          <p:cNvSpPr txBox="1"/>
          <p:nvPr/>
        </p:nvSpPr>
        <p:spPr>
          <a:xfrm>
            <a:off x="8594774" y="2056044"/>
            <a:ext cx="3344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b="1" dirty="0">
                <a:solidFill>
                  <a:srgbClr val="FF0000"/>
                </a:solidFill>
              </a:rPr>
              <a:t>Output / dependent / target variable (label)</a:t>
            </a:r>
          </a:p>
        </p:txBody>
      </p:sp>
    </p:spTree>
    <p:extLst>
      <p:ext uri="{BB962C8B-B14F-4D97-AF65-F5344CB8AC3E}">
        <p14:creationId xmlns:p14="http://schemas.microsoft.com/office/powerpoint/2010/main" val="4161233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B95BE-5C40-47AA-9479-CA04D21E0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 and data test split </a:t>
            </a:r>
            <a:endParaRPr lang="en-MY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9E589D-332D-4DC6-ABCD-B6D60A1E4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 descr="A picture containing diagram, line, text, screenshot&#10;&#10;Description automatically generated">
            <a:extLst>
              <a:ext uri="{FF2B5EF4-FFF2-40B4-BE49-F238E27FC236}">
                <a16:creationId xmlns:a16="http://schemas.microsoft.com/office/drawing/2014/main" id="{A503943A-0048-4CA8-B4B4-285C18013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67" y="2033861"/>
            <a:ext cx="10280062" cy="356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915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48541-A896-4AFC-A623-27F8EFCFC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954" y="8673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Model creation analogy</a:t>
            </a:r>
            <a:endParaRPr lang="en-MY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C274F2-F2D2-4CA6-8286-64187167F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 descr="A picture containing text, font, handwriting, white&#10;&#10;Description automatically generated">
            <a:extLst>
              <a:ext uri="{FF2B5EF4-FFF2-40B4-BE49-F238E27FC236}">
                <a16:creationId xmlns:a16="http://schemas.microsoft.com/office/drawing/2014/main" id="{96C3A69D-C28A-4916-B29D-3D70FDAF7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817" y="1509402"/>
            <a:ext cx="7887347" cy="49432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254A6C-5EAD-4B5D-91BD-4DCBC28DD34C}"/>
              </a:ext>
            </a:extLst>
          </p:cNvPr>
          <p:cNvSpPr txBox="1"/>
          <p:nvPr/>
        </p:nvSpPr>
        <p:spPr>
          <a:xfrm>
            <a:off x="5962111" y="5430212"/>
            <a:ext cx="79692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-7</a:t>
            </a:r>
            <a:endParaRPr lang="en-MY" sz="36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6FFF00-9840-4C28-A71A-A63E2B32B6E0}"/>
              </a:ext>
            </a:extLst>
          </p:cNvPr>
          <p:cNvSpPr txBox="1"/>
          <p:nvPr/>
        </p:nvSpPr>
        <p:spPr>
          <a:xfrm>
            <a:off x="6791732" y="5475240"/>
            <a:ext cx="3919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Correct answer is </a:t>
            </a:r>
            <a:r>
              <a:rPr lang="en-US" b="1" dirty="0"/>
              <a:t>-4</a:t>
            </a:r>
            <a:r>
              <a:rPr lang="en-US" dirty="0"/>
              <a:t>, but teacher makes a mistake !</a:t>
            </a:r>
          </a:p>
          <a:p>
            <a:r>
              <a:rPr lang="en-US" dirty="0"/>
              <a:t>This is </a:t>
            </a:r>
            <a:r>
              <a:rPr lang="en-US" dirty="0">
                <a:solidFill>
                  <a:srgbClr val="FF0000"/>
                </a:solidFill>
              </a:rPr>
              <a:t>noise</a:t>
            </a:r>
            <a:r>
              <a:rPr lang="en-US" dirty="0"/>
              <a:t> in the environment</a:t>
            </a:r>
            <a:endParaRPr lang="en-M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41A69C-9154-47FF-B167-94EABAACA8EE}"/>
              </a:ext>
            </a:extLst>
          </p:cNvPr>
          <p:cNvSpPr txBox="1"/>
          <p:nvPr/>
        </p:nvSpPr>
        <p:spPr>
          <a:xfrm>
            <a:off x="180179" y="3503887"/>
            <a:ext cx="28152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Teacher gives students the original problem  statement (</a:t>
            </a:r>
            <a:r>
              <a:rPr lang="en-US" sz="2000" b="1" dirty="0">
                <a:solidFill>
                  <a:srgbClr val="006600"/>
                </a:solidFill>
              </a:rPr>
              <a:t>feature variables</a:t>
            </a:r>
            <a:r>
              <a:rPr lang="en-US" sz="2000" dirty="0"/>
              <a:t>) and the </a:t>
            </a:r>
          </a:p>
          <a:p>
            <a:r>
              <a:rPr lang="en-US" sz="2000" dirty="0"/>
              <a:t>final answer (</a:t>
            </a:r>
            <a:r>
              <a:rPr lang="en-US" sz="2000" b="1" dirty="0">
                <a:solidFill>
                  <a:srgbClr val="006600"/>
                </a:solidFill>
              </a:rPr>
              <a:t>target variable</a:t>
            </a:r>
            <a:r>
              <a:rPr lang="en-US" sz="2000" dirty="0"/>
              <a:t>)</a:t>
            </a:r>
            <a:endParaRPr lang="en-MY" sz="2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F6216C-7EF9-4D1E-83A5-D747CFED5FB2}"/>
              </a:ext>
            </a:extLst>
          </p:cNvPr>
          <p:cNvCxnSpPr>
            <a:cxnSpLocks/>
          </p:cNvCxnSpPr>
          <p:nvPr/>
        </p:nvCxnSpPr>
        <p:spPr>
          <a:xfrm flipV="1">
            <a:off x="1806278" y="2243208"/>
            <a:ext cx="1031515" cy="1959429"/>
          </a:xfrm>
          <a:prstGeom prst="straightConnector1">
            <a:avLst/>
          </a:prstGeom>
          <a:ln w="38100">
            <a:solidFill>
              <a:srgbClr val="33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3FD63E3-2D19-403A-BBF1-DAEE9A20F387}"/>
              </a:ext>
            </a:extLst>
          </p:cNvPr>
          <p:cNvCxnSpPr>
            <a:cxnSpLocks/>
          </p:cNvCxnSpPr>
          <p:nvPr/>
        </p:nvCxnSpPr>
        <p:spPr>
          <a:xfrm>
            <a:off x="1328808" y="5283701"/>
            <a:ext cx="3774715" cy="469676"/>
          </a:xfrm>
          <a:prstGeom prst="straightConnector1">
            <a:avLst/>
          </a:prstGeom>
          <a:ln w="38100">
            <a:solidFill>
              <a:srgbClr val="33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1B66758-51F7-478E-93C2-FEB407F79FF9}"/>
              </a:ext>
            </a:extLst>
          </p:cNvPr>
          <p:cNvSpPr txBox="1"/>
          <p:nvPr/>
        </p:nvSpPr>
        <p:spPr>
          <a:xfrm>
            <a:off x="8700121" y="3263795"/>
            <a:ext cx="31901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Student (</a:t>
            </a:r>
            <a:r>
              <a:rPr lang="en-US" sz="2000" b="1" dirty="0">
                <a:solidFill>
                  <a:srgbClr val="0033CC"/>
                </a:solidFill>
              </a:rPr>
              <a:t>ML algo</a:t>
            </a:r>
            <a:r>
              <a:rPr lang="en-US" sz="2000" dirty="0"/>
              <a:t>) needs to figure out the correct series of steps (</a:t>
            </a:r>
            <a:r>
              <a:rPr lang="en-US" sz="2000" b="1" dirty="0">
                <a:solidFill>
                  <a:srgbClr val="0033CC"/>
                </a:solidFill>
              </a:rPr>
              <a:t>ML model</a:t>
            </a:r>
            <a:r>
              <a:rPr lang="en-US" sz="2000" dirty="0"/>
              <a:t>) from original problem statement  to reach the final answer</a:t>
            </a:r>
            <a:endParaRPr lang="en-MY" sz="2000" dirty="0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9136071D-4D93-41C7-B5ED-3513CC11B074}"/>
              </a:ext>
            </a:extLst>
          </p:cNvPr>
          <p:cNvSpPr/>
          <p:nvPr/>
        </p:nvSpPr>
        <p:spPr>
          <a:xfrm>
            <a:off x="7928362" y="2806262"/>
            <a:ext cx="431865" cy="2400127"/>
          </a:xfrm>
          <a:prstGeom prst="righ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D9BB89-0BCE-4BAF-8904-28E28CC39F05}"/>
              </a:ext>
            </a:extLst>
          </p:cNvPr>
          <p:cNvSpPr txBox="1"/>
          <p:nvPr/>
        </p:nvSpPr>
        <p:spPr>
          <a:xfrm>
            <a:off x="227699" y="5862504"/>
            <a:ext cx="4188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There are many sets of problems and sample answers given (</a:t>
            </a:r>
            <a:r>
              <a:rPr lang="en-US" sz="2000" b="1" dirty="0">
                <a:solidFill>
                  <a:srgbClr val="006600"/>
                </a:solidFill>
              </a:rPr>
              <a:t>training set</a:t>
            </a:r>
            <a:r>
              <a:rPr lang="en-US" sz="2000" dirty="0"/>
              <a:t>)</a:t>
            </a:r>
            <a:endParaRPr lang="en-MY" sz="2000" dirty="0"/>
          </a:p>
        </p:txBody>
      </p:sp>
    </p:spTree>
    <p:extLst>
      <p:ext uri="{BB962C8B-B14F-4D97-AF65-F5344CB8AC3E}">
        <p14:creationId xmlns:p14="http://schemas.microsoft.com/office/powerpoint/2010/main" val="2306061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48541-A896-4AFC-A623-27F8EFCFC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954" y="8673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Underfitting</a:t>
            </a:r>
            <a:endParaRPr lang="en-MY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C274F2-F2D2-4CA6-8286-64187167F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 descr="A picture containing text, font, handwriting, white&#10;&#10;Description automatically generated">
            <a:extLst>
              <a:ext uri="{FF2B5EF4-FFF2-40B4-BE49-F238E27FC236}">
                <a16:creationId xmlns:a16="http://schemas.microsoft.com/office/drawing/2014/main" id="{96C3A69D-C28A-4916-B29D-3D70FDAF7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817" y="1509402"/>
            <a:ext cx="7887347" cy="49432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254A6C-5EAD-4B5D-91BD-4DCBC28DD34C}"/>
              </a:ext>
            </a:extLst>
          </p:cNvPr>
          <p:cNvSpPr txBox="1"/>
          <p:nvPr/>
        </p:nvSpPr>
        <p:spPr>
          <a:xfrm>
            <a:off x="5962111" y="5430212"/>
            <a:ext cx="79692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-7</a:t>
            </a:r>
            <a:endParaRPr lang="en-MY" sz="36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6FFF00-9840-4C28-A71A-A63E2B32B6E0}"/>
              </a:ext>
            </a:extLst>
          </p:cNvPr>
          <p:cNvSpPr txBox="1"/>
          <p:nvPr/>
        </p:nvSpPr>
        <p:spPr>
          <a:xfrm>
            <a:off x="6791732" y="5475240"/>
            <a:ext cx="3919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Correct answer is </a:t>
            </a:r>
            <a:r>
              <a:rPr lang="en-US" b="1" dirty="0"/>
              <a:t>-4</a:t>
            </a:r>
            <a:r>
              <a:rPr lang="en-US" dirty="0"/>
              <a:t>, but teacher makes a mistake !</a:t>
            </a:r>
          </a:p>
          <a:p>
            <a:r>
              <a:rPr lang="en-US" dirty="0"/>
              <a:t>This is </a:t>
            </a:r>
            <a:r>
              <a:rPr lang="en-US" dirty="0">
                <a:solidFill>
                  <a:srgbClr val="FF0000"/>
                </a:solidFill>
              </a:rPr>
              <a:t>noise</a:t>
            </a:r>
            <a:r>
              <a:rPr lang="en-US" dirty="0"/>
              <a:t> in the environment</a:t>
            </a:r>
            <a:endParaRPr lang="en-MY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B66758-51F7-478E-93C2-FEB407F79FF9}"/>
              </a:ext>
            </a:extLst>
          </p:cNvPr>
          <p:cNvSpPr txBox="1"/>
          <p:nvPr/>
        </p:nvSpPr>
        <p:spPr>
          <a:xfrm>
            <a:off x="8525614" y="1040827"/>
            <a:ext cx="319012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Student (</a:t>
            </a:r>
            <a:r>
              <a:rPr lang="en-US" sz="2000" b="1" dirty="0">
                <a:solidFill>
                  <a:srgbClr val="0033CC"/>
                </a:solidFill>
              </a:rPr>
              <a:t>ML algo</a:t>
            </a:r>
            <a:r>
              <a:rPr lang="en-US" sz="2000" dirty="0"/>
              <a:t>) only manages to figure out some of the steps (</a:t>
            </a:r>
            <a:r>
              <a:rPr lang="en-US" sz="2000" b="1" dirty="0">
                <a:solidFill>
                  <a:srgbClr val="0033CC"/>
                </a:solidFill>
              </a:rPr>
              <a:t>ML model</a:t>
            </a:r>
            <a:r>
              <a:rPr lang="en-US" sz="2000" dirty="0"/>
              <a:t>) to reach the provided answer</a:t>
            </a:r>
          </a:p>
          <a:p>
            <a:endParaRPr lang="en-US" sz="2000" dirty="0"/>
          </a:p>
          <a:p>
            <a:r>
              <a:rPr lang="en-US" sz="2000" dirty="0"/>
              <a:t>Therefore, all answers (</a:t>
            </a:r>
            <a:r>
              <a:rPr lang="en-US" sz="2000" b="1" dirty="0">
                <a:solidFill>
                  <a:srgbClr val="0033CC"/>
                </a:solidFill>
              </a:rPr>
              <a:t>predicted values</a:t>
            </a:r>
            <a:r>
              <a:rPr lang="en-US" sz="2000" dirty="0"/>
              <a:t>) for existing problems (</a:t>
            </a:r>
            <a:r>
              <a:rPr lang="en-US" sz="2000" b="1" dirty="0">
                <a:solidFill>
                  <a:srgbClr val="0033CC"/>
                </a:solidFill>
              </a:rPr>
              <a:t>training data</a:t>
            </a:r>
            <a:r>
              <a:rPr lang="en-US" sz="2000" dirty="0"/>
              <a:t>) as well as new problems (</a:t>
            </a:r>
            <a:r>
              <a:rPr lang="en-US" sz="2000" b="1" dirty="0">
                <a:solidFill>
                  <a:srgbClr val="0033CC"/>
                </a:solidFill>
              </a:rPr>
              <a:t>test dataset</a:t>
            </a:r>
            <a:r>
              <a:rPr lang="en-US" sz="2000" dirty="0"/>
              <a:t>) will be incorrect and </a:t>
            </a:r>
            <a:r>
              <a:rPr lang="en-US" sz="2000" b="1" dirty="0"/>
              <a:t>FAR</a:t>
            </a:r>
            <a:r>
              <a:rPr lang="en-US" sz="2000" dirty="0"/>
              <a:t> (</a:t>
            </a:r>
            <a:r>
              <a:rPr lang="en-US" sz="2000" b="1" dirty="0">
                <a:solidFill>
                  <a:srgbClr val="0033CC"/>
                </a:solidFill>
              </a:rPr>
              <a:t>high bias</a:t>
            </a:r>
            <a:r>
              <a:rPr lang="en-US" sz="2000" dirty="0"/>
              <a:t>) from the actual value, but will be consistently wrong (</a:t>
            </a:r>
            <a:r>
              <a:rPr lang="en-US" sz="2000" b="1" dirty="0">
                <a:solidFill>
                  <a:srgbClr val="0033CC"/>
                </a:solidFill>
              </a:rPr>
              <a:t>low variance)</a:t>
            </a:r>
            <a:endParaRPr lang="en-MY" sz="2000" dirty="0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9136071D-4D93-41C7-B5ED-3513CC11B074}"/>
              </a:ext>
            </a:extLst>
          </p:cNvPr>
          <p:cNvSpPr/>
          <p:nvPr/>
        </p:nvSpPr>
        <p:spPr>
          <a:xfrm>
            <a:off x="7815192" y="2806262"/>
            <a:ext cx="545035" cy="1004489"/>
          </a:xfrm>
          <a:prstGeom prst="righ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12637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48541-A896-4AFC-A623-27F8EFCFC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954" y="8673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Overfitting</a:t>
            </a:r>
            <a:endParaRPr lang="en-MY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C274F2-F2D2-4CA6-8286-64187167F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 descr="A picture containing text, font, handwriting, white&#10;&#10;Description automatically generated">
            <a:extLst>
              <a:ext uri="{FF2B5EF4-FFF2-40B4-BE49-F238E27FC236}">
                <a16:creationId xmlns:a16="http://schemas.microsoft.com/office/drawing/2014/main" id="{96C3A69D-C28A-4916-B29D-3D70FDAF7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103" y="1763173"/>
            <a:ext cx="6616802" cy="41469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254A6C-5EAD-4B5D-91BD-4DCBC28DD34C}"/>
              </a:ext>
            </a:extLst>
          </p:cNvPr>
          <p:cNvSpPr txBox="1"/>
          <p:nvPr/>
        </p:nvSpPr>
        <p:spPr>
          <a:xfrm>
            <a:off x="6244754" y="4992700"/>
            <a:ext cx="79692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-7</a:t>
            </a:r>
            <a:endParaRPr lang="en-MY" sz="36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6FFF00-9840-4C28-A71A-A63E2B32B6E0}"/>
              </a:ext>
            </a:extLst>
          </p:cNvPr>
          <p:cNvSpPr txBox="1"/>
          <p:nvPr/>
        </p:nvSpPr>
        <p:spPr>
          <a:xfrm>
            <a:off x="2407862" y="5642349"/>
            <a:ext cx="4154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Correct answer is </a:t>
            </a:r>
            <a:r>
              <a:rPr lang="en-US" b="1" dirty="0"/>
              <a:t>-4</a:t>
            </a:r>
            <a:r>
              <a:rPr lang="en-US" dirty="0"/>
              <a:t>, but teacher makes a mistake ! This is </a:t>
            </a:r>
            <a:r>
              <a:rPr lang="en-US" dirty="0">
                <a:solidFill>
                  <a:srgbClr val="FF0000"/>
                </a:solidFill>
              </a:rPr>
              <a:t>noise</a:t>
            </a:r>
            <a:r>
              <a:rPr lang="en-US" dirty="0"/>
              <a:t> in the environment</a:t>
            </a:r>
            <a:endParaRPr lang="en-MY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B66758-51F7-478E-93C2-FEB407F79FF9}"/>
              </a:ext>
            </a:extLst>
          </p:cNvPr>
          <p:cNvSpPr txBox="1"/>
          <p:nvPr/>
        </p:nvSpPr>
        <p:spPr>
          <a:xfrm>
            <a:off x="8484739" y="292367"/>
            <a:ext cx="353616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Student (</a:t>
            </a:r>
            <a:r>
              <a:rPr lang="en-US" sz="2000" b="1" dirty="0">
                <a:solidFill>
                  <a:srgbClr val="0033CC"/>
                </a:solidFill>
              </a:rPr>
              <a:t>ML algo</a:t>
            </a:r>
            <a:r>
              <a:rPr lang="en-US" sz="2000" dirty="0"/>
              <a:t>) manages to figure out all of the steps (</a:t>
            </a:r>
            <a:r>
              <a:rPr lang="en-US" sz="2000" b="1" dirty="0">
                <a:solidFill>
                  <a:srgbClr val="0033CC"/>
                </a:solidFill>
              </a:rPr>
              <a:t>ML model</a:t>
            </a:r>
            <a:r>
              <a:rPr lang="en-US" sz="2000" dirty="0"/>
              <a:t>) to reach an answer (-4) that is different from the provided answer</a:t>
            </a:r>
          </a:p>
          <a:p>
            <a:endParaRPr lang="en-US" sz="2000" dirty="0"/>
          </a:p>
          <a:p>
            <a:r>
              <a:rPr lang="en-US" sz="2000" dirty="0"/>
              <a:t>Student believes that the answer that the teacher gives is the best one to strive for, and makes </a:t>
            </a:r>
            <a:r>
              <a:rPr lang="en-US" sz="2000" b="1" dirty="0"/>
              <a:t>radical changes </a:t>
            </a:r>
            <a:r>
              <a:rPr lang="en-US" sz="2000" dirty="0"/>
              <a:t>to the steps (</a:t>
            </a:r>
            <a:r>
              <a:rPr lang="en-US" sz="2000" b="1" dirty="0">
                <a:solidFill>
                  <a:srgbClr val="0033CC"/>
                </a:solidFill>
              </a:rPr>
              <a:t>ML model</a:t>
            </a:r>
            <a:r>
              <a:rPr lang="en-US" sz="2000" dirty="0"/>
              <a:t>) to </a:t>
            </a:r>
            <a:r>
              <a:rPr lang="en-US" sz="2000" b="1" dirty="0"/>
              <a:t>force it </a:t>
            </a:r>
            <a:r>
              <a:rPr lang="en-US" sz="2000" dirty="0"/>
              <a:t>to produce the incorrect answer !</a:t>
            </a:r>
          </a:p>
          <a:p>
            <a:endParaRPr lang="en-US" sz="2000" dirty="0"/>
          </a:p>
          <a:p>
            <a:r>
              <a:rPr lang="en-US" sz="2000" dirty="0"/>
              <a:t>Therefore, all answers (</a:t>
            </a:r>
            <a:r>
              <a:rPr lang="en-US" sz="2000" b="1" dirty="0">
                <a:solidFill>
                  <a:srgbClr val="0033CC"/>
                </a:solidFill>
              </a:rPr>
              <a:t>predicted values</a:t>
            </a:r>
            <a:r>
              <a:rPr lang="en-US" sz="2000" dirty="0"/>
              <a:t>) for existing problems (</a:t>
            </a:r>
            <a:r>
              <a:rPr lang="en-US" sz="2000" b="1" dirty="0">
                <a:solidFill>
                  <a:srgbClr val="0033CC"/>
                </a:solidFill>
              </a:rPr>
              <a:t>training data</a:t>
            </a:r>
            <a:r>
              <a:rPr lang="en-US" sz="2000" dirty="0"/>
              <a:t>) will be 100% correct (</a:t>
            </a:r>
            <a:r>
              <a:rPr lang="en-US" sz="2000" b="1" dirty="0">
                <a:solidFill>
                  <a:srgbClr val="0033CC"/>
                </a:solidFill>
              </a:rPr>
              <a:t>low bias</a:t>
            </a:r>
            <a:r>
              <a:rPr lang="en-US" sz="2000" dirty="0"/>
              <a:t>), but for new problems (</a:t>
            </a:r>
            <a:r>
              <a:rPr lang="en-US" sz="2000" b="1" dirty="0">
                <a:solidFill>
                  <a:srgbClr val="0033CC"/>
                </a:solidFill>
              </a:rPr>
              <a:t>test dataset</a:t>
            </a:r>
            <a:r>
              <a:rPr lang="en-US" sz="2000" dirty="0"/>
              <a:t>) will be either </a:t>
            </a:r>
            <a:r>
              <a:rPr lang="en-US" sz="2000" b="1" dirty="0"/>
              <a:t>VERY CLOSE</a:t>
            </a:r>
            <a:r>
              <a:rPr lang="en-US" sz="2000" dirty="0"/>
              <a:t> or </a:t>
            </a:r>
            <a:r>
              <a:rPr lang="en-US" sz="2000" b="1" dirty="0"/>
              <a:t>VERY FAR </a:t>
            </a:r>
            <a:r>
              <a:rPr lang="en-US" sz="2000" dirty="0"/>
              <a:t>away (</a:t>
            </a:r>
            <a:r>
              <a:rPr lang="en-US" sz="2000" b="1" dirty="0">
                <a:solidFill>
                  <a:srgbClr val="0033CC"/>
                </a:solidFill>
              </a:rPr>
              <a:t>high variance</a:t>
            </a:r>
            <a:r>
              <a:rPr lang="en-US" sz="2000" dirty="0"/>
              <a:t>)</a:t>
            </a:r>
            <a:endParaRPr lang="en-MY" sz="2000" b="1" dirty="0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9136071D-4D93-41C7-B5ED-3513CC11B074}"/>
              </a:ext>
            </a:extLst>
          </p:cNvPr>
          <p:cNvSpPr/>
          <p:nvPr/>
        </p:nvSpPr>
        <p:spPr>
          <a:xfrm>
            <a:off x="7835839" y="2806262"/>
            <a:ext cx="524388" cy="2542336"/>
          </a:xfrm>
          <a:prstGeom prst="righ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8" name="Picture 7" descr="A picture containing font, text, handwriting, white&#10;&#10;Description automatically generated">
            <a:extLst>
              <a:ext uri="{FF2B5EF4-FFF2-40B4-BE49-F238E27FC236}">
                <a16:creationId xmlns:a16="http://schemas.microsoft.com/office/drawing/2014/main" id="{0FA8C9BD-670D-4643-B677-AB12692B9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01" y="3632380"/>
            <a:ext cx="3023143" cy="969925"/>
          </a:xfrm>
          <a:prstGeom prst="rect">
            <a:avLst/>
          </a:prstGeom>
        </p:spPr>
      </p:pic>
      <p:sp>
        <p:nvSpPr>
          <p:cNvPr id="9" name="Left Brace 8">
            <a:extLst>
              <a:ext uri="{FF2B5EF4-FFF2-40B4-BE49-F238E27FC236}">
                <a16:creationId xmlns:a16="http://schemas.microsoft.com/office/drawing/2014/main" id="{3164BD51-3181-46AB-BEA5-A6F1FFBAD4F1}"/>
              </a:ext>
            </a:extLst>
          </p:cNvPr>
          <p:cNvSpPr/>
          <p:nvPr/>
        </p:nvSpPr>
        <p:spPr>
          <a:xfrm>
            <a:off x="3434469" y="2806262"/>
            <a:ext cx="192505" cy="2575135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D41EC4-D356-4B0B-B9A1-31C2C3602049}"/>
              </a:ext>
            </a:extLst>
          </p:cNvPr>
          <p:cNvSpPr txBox="1"/>
          <p:nvPr/>
        </p:nvSpPr>
        <p:spPr>
          <a:xfrm>
            <a:off x="248101" y="1951672"/>
            <a:ext cx="26132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Reformulation of the original steps (ML model) to a different form so that it will produce the incorrect answer !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97011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48541-A896-4AFC-A623-27F8EFCFC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954" y="8673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Optimal / balanced</a:t>
            </a:r>
            <a:endParaRPr lang="en-MY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C274F2-F2D2-4CA6-8286-64187167F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 descr="A picture containing text, font, handwriting, white&#10;&#10;Description automatically generated">
            <a:extLst>
              <a:ext uri="{FF2B5EF4-FFF2-40B4-BE49-F238E27FC236}">
                <a16:creationId xmlns:a16="http://schemas.microsoft.com/office/drawing/2014/main" id="{96C3A69D-C28A-4916-B29D-3D70FDAF7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817" y="1509402"/>
            <a:ext cx="7887347" cy="49432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254A6C-5EAD-4B5D-91BD-4DCBC28DD34C}"/>
              </a:ext>
            </a:extLst>
          </p:cNvPr>
          <p:cNvSpPr txBox="1"/>
          <p:nvPr/>
        </p:nvSpPr>
        <p:spPr>
          <a:xfrm>
            <a:off x="5962111" y="5430212"/>
            <a:ext cx="79692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-7</a:t>
            </a:r>
            <a:endParaRPr lang="en-MY" sz="36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6FFF00-9840-4C28-A71A-A63E2B32B6E0}"/>
              </a:ext>
            </a:extLst>
          </p:cNvPr>
          <p:cNvSpPr txBox="1"/>
          <p:nvPr/>
        </p:nvSpPr>
        <p:spPr>
          <a:xfrm>
            <a:off x="1130327" y="5519221"/>
            <a:ext cx="3919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Correct answer is </a:t>
            </a:r>
            <a:r>
              <a:rPr lang="en-US" b="1" dirty="0"/>
              <a:t>-4</a:t>
            </a:r>
            <a:r>
              <a:rPr lang="en-US" dirty="0"/>
              <a:t>, but teacher makes a mistake !</a:t>
            </a:r>
          </a:p>
          <a:p>
            <a:r>
              <a:rPr lang="en-US" dirty="0"/>
              <a:t>This is </a:t>
            </a:r>
            <a:r>
              <a:rPr lang="en-US" dirty="0">
                <a:solidFill>
                  <a:srgbClr val="FF0000"/>
                </a:solidFill>
              </a:rPr>
              <a:t>noise</a:t>
            </a:r>
            <a:r>
              <a:rPr lang="en-US" dirty="0"/>
              <a:t> in the environment</a:t>
            </a:r>
            <a:endParaRPr lang="en-MY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B66758-51F7-478E-93C2-FEB407F79FF9}"/>
              </a:ext>
            </a:extLst>
          </p:cNvPr>
          <p:cNvSpPr txBox="1"/>
          <p:nvPr/>
        </p:nvSpPr>
        <p:spPr>
          <a:xfrm>
            <a:off x="8682283" y="405376"/>
            <a:ext cx="3190123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Student (</a:t>
            </a:r>
            <a:r>
              <a:rPr lang="en-US" sz="2000" b="1" dirty="0">
                <a:solidFill>
                  <a:srgbClr val="0033CC"/>
                </a:solidFill>
              </a:rPr>
              <a:t>ML algo</a:t>
            </a:r>
            <a:r>
              <a:rPr lang="en-US" sz="2000" dirty="0"/>
              <a:t>) manages to figure out all of the steps (</a:t>
            </a:r>
            <a:r>
              <a:rPr lang="en-US" sz="2000" b="1" dirty="0">
                <a:solidFill>
                  <a:srgbClr val="0033CC"/>
                </a:solidFill>
              </a:rPr>
              <a:t>ML model</a:t>
            </a:r>
            <a:r>
              <a:rPr lang="en-US" sz="2000" dirty="0"/>
              <a:t>) to reach an answer (-4) that is different from the provided answer</a:t>
            </a:r>
          </a:p>
          <a:p>
            <a:endParaRPr lang="en-US" sz="2000" dirty="0"/>
          </a:p>
          <a:p>
            <a:r>
              <a:rPr lang="en-US" sz="2000" dirty="0"/>
              <a:t>Student also figures out that discrepancy between steps and answer is due to mistake by teacher (</a:t>
            </a:r>
            <a:r>
              <a:rPr lang="en-US" sz="2000" dirty="0">
                <a:solidFill>
                  <a:srgbClr val="FF0000"/>
                </a:solidFill>
              </a:rPr>
              <a:t>noise</a:t>
            </a:r>
            <a:r>
              <a:rPr lang="en-US" sz="2000" dirty="0"/>
              <a:t>), and </a:t>
            </a:r>
            <a:r>
              <a:rPr lang="en-US" sz="2000" b="1" dirty="0"/>
              <a:t>NOT</a:t>
            </a:r>
            <a:r>
              <a:rPr lang="en-US" sz="2000" dirty="0"/>
              <a:t> mistake in the steps. </a:t>
            </a:r>
          </a:p>
          <a:p>
            <a:endParaRPr lang="en-US" sz="2000" dirty="0"/>
          </a:p>
          <a:p>
            <a:r>
              <a:rPr lang="en-US" sz="2000" dirty="0"/>
              <a:t>Therefore, all answers (</a:t>
            </a:r>
            <a:r>
              <a:rPr lang="en-US" sz="2000" b="1" dirty="0">
                <a:solidFill>
                  <a:srgbClr val="0033CC"/>
                </a:solidFill>
              </a:rPr>
              <a:t>predicted values</a:t>
            </a:r>
            <a:r>
              <a:rPr lang="en-US" sz="2000" dirty="0"/>
              <a:t>) for existing problems (</a:t>
            </a:r>
            <a:r>
              <a:rPr lang="en-US" sz="2000" b="1" dirty="0">
                <a:solidFill>
                  <a:srgbClr val="0033CC"/>
                </a:solidFill>
              </a:rPr>
              <a:t>training data</a:t>
            </a:r>
            <a:r>
              <a:rPr lang="en-US" sz="2000" dirty="0"/>
              <a:t>) as well as new problems (</a:t>
            </a:r>
            <a:r>
              <a:rPr lang="en-US" sz="2000" b="1" dirty="0">
                <a:solidFill>
                  <a:srgbClr val="0033CC"/>
                </a:solidFill>
              </a:rPr>
              <a:t>test dataset</a:t>
            </a:r>
            <a:r>
              <a:rPr lang="en-US" sz="2000" dirty="0"/>
              <a:t>) will be nearly correct (</a:t>
            </a:r>
            <a:r>
              <a:rPr lang="en-US" sz="2000" b="1" dirty="0">
                <a:solidFill>
                  <a:srgbClr val="0033CC"/>
                </a:solidFill>
              </a:rPr>
              <a:t>low bias</a:t>
            </a:r>
            <a:r>
              <a:rPr lang="en-US" sz="2000" dirty="0"/>
              <a:t>) and will be consistently the same (</a:t>
            </a:r>
            <a:r>
              <a:rPr lang="en-US" sz="2000" b="1" dirty="0">
                <a:solidFill>
                  <a:srgbClr val="0033CC"/>
                </a:solidFill>
              </a:rPr>
              <a:t>low variance</a:t>
            </a:r>
            <a:r>
              <a:rPr lang="en-US" sz="2000" dirty="0"/>
              <a:t>)</a:t>
            </a:r>
            <a:endParaRPr lang="en-MY" sz="2000" b="1" dirty="0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9136071D-4D93-41C7-B5ED-3513CC11B074}"/>
              </a:ext>
            </a:extLst>
          </p:cNvPr>
          <p:cNvSpPr/>
          <p:nvPr/>
        </p:nvSpPr>
        <p:spPr>
          <a:xfrm>
            <a:off x="7835839" y="2806262"/>
            <a:ext cx="524388" cy="2542336"/>
          </a:xfrm>
          <a:prstGeom prst="righ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81667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41E2EC-1C72-4B27-9BCE-38780D109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19</a:t>
            </a:fld>
            <a:endParaRPr lang="en-US"/>
          </a:p>
        </p:txBody>
      </p:sp>
      <p:pic>
        <p:nvPicPr>
          <p:cNvPr id="4" name="Picture 3" descr="A picture containing text, screenshot, diagram, font&#10;&#10;Description automatically generated">
            <a:extLst>
              <a:ext uri="{FF2B5EF4-FFF2-40B4-BE49-F238E27FC236}">
                <a16:creationId xmlns:a16="http://schemas.microsoft.com/office/drawing/2014/main" id="{DF42D73F-9827-4977-A3ED-1820BD90D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8" y="431073"/>
            <a:ext cx="10272487" cy="583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47317-90A5-4741-AF01-BF5D1FE6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 for regression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5AE79-B606-4715-9D68-316C7C4999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Machine Learning with Python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660167-E9A2-4D48-8688-2D6D86B0F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77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7CE615-3E21-4F1B-84FC-01673990A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20</a:t>
            </a:fld>
            <a:endParaRPr lang="en-US"/>
          </a:p>
        </p:txBody>
      </p:sp>
      <p:pic>
        <p:nvPicPr>
          <p:cNvPr id="4" name="Picture 3" descr="A picture containing diagram, screenshot, pattern&#10;&#10;Description automatically generated">
            <a:extLst>
              <a:ext uri="{FF2B5EF4-FFF2-40B4-BE49-F238E27FC236}">
                <a16:creationId xmlns:a16="http://schemas.microsoft.com/office/drawing/2014/main" id="{589B8D3E-6812-4903-8C48-1E7AA37D7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843"/>
            <a:ext cx="12192000" cy="645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394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4CFEB-2583-4540-B095-2FAF528C5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/>
              <a:t>Bias variance tradeoff</a:t>
            </a:r>
            <a:endParaRPr lang="en-MY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E1A3F5-32BA-4554-9F5C-E54BE4EA9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 descr="A picture containing text, line, diagram, plot&#10;&#10;Description automatically generated">
            <a:extLst>
              <a:ext uri="{FF2B5EF4-FFF2-40B4-BE49-F238E27FC236}">
                <a16:creationId xmlns:a16="http://schemas.microsoft.com/office/drawing/2014/main" id="{486330AF-EF4D-4E1B-8624-720C515C4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686" y="1595300"/>
            <a:ext cx="7580702" cy="476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42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4CFEB-2583-4540-B095-2FAF528C5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204787"/>
            <a:ext cx="10515600" cy="1325563"/>
          </a:xfrm>
        </p:spPr>
        <p:txBody>
          <a:bodyPr/>
          <a:lstStyle/>
          <a:p>
            <a:r>
              <a:rPr lang="en-US" dirty="0"/>
              <a:t>Bias variance tradeoff</a:t>
            </a:r>
            <a:endParaRPr lang="en-MY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E1A3F5-32BA-4554-9F5C-E54BE4EA9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 descr="A picture containing text, diagram, screenshot, line&#10;&#10;Description automatically generated">
            <a:extLst>
              <a:ext uri="{FF2B5EF4-FFF2-40B4-BE49-F238E27FC236}">
                <a16:creationId xmlns:a16="http://schemas.microsoft.com/office/drawing/2014/main" id="{C1175DA2-F043-4B2D-BCD0-E42EF33CC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720" y="1530350"/>
            <a:ext cx="71723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686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4CFEB-2583-4540-B095-2FAF528C5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204787"/>
            <a:ext cx="10515600" cy="1325563"/>
          </a:xfrm>
        </p:spPr>
        <p:txBody>
          <a:bodyPr/>
          <a:lstStyle/>
          <a:p>
            <a:r>
              <a:rPr lang="en-US" dirty="0"/>
              <a:t>Bias variance tradeoff</a:t>
            </a:r>
            <a:endParaRPr lang="en-MY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E1A3F5-32BA-4554-9F5C-E54BE4EA9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 descr="A picture containing circle, screenshot&#10;&#10;Description automatically generated">
            <a:extLst>
              <a:ext uri="{FF2B5EF4-FFF2-40B4-BE49-F238E27FC236}">
                <a16:creationId xmlns:a16="http://schemas.microsoft.com/office/drawing/2014/main" id="{51658B6D-502D-460F-BA01-607B64DCD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957" y="1573611"/>
            <a:ext cx="5807268" cy="52134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A85A59-F75E-43B9-AEEB-5D993EEE819E}"/>
              </a:ext>
            </a:extLst>
          </p:cNvPr>
          <p:cNvSpPr txBox="1"/>
          <p:nvPr/>
        </p:nvSpPr>
        <p:spPr>
          <a:xfrm>
            <a:off x="2734449" y="1680046"/>
            <a:ext cx="16362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99"/>
                </a:solidFill>
              </a:rPr>
              <a:t>Optimal complexity</a:t>
            </a:r>
            <a:endParaRPr lang="en-MY" sz="2000" b="1" dirty="0">
              <a:solidFill>
                <a:srgbClr val="00009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C965AF-81AF-4214-8CD2-20F6C7D03004}"/>
              </a:ext>
            </a:extLst>
          </p:cNvPr>
          <p:cNvSpPr txBox="1"/>
          <p:nvPr/>
        </p:nvSpPr>
        <p:spPr>
          <a:xfrm>
            <a:off x="8517628" y="1796801"/>
            <a:ext cx="1636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99"/>
                </a:solidFill>
              </a:rPr>
              <a:t>Overfitting</a:t>
            </a:r>
            <a:endParaRPr lang="en-MY" sz="2000" b="1" dirty="0">
              <a:solidFill>
                <a:srgbClr val="000099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3845D4-4E0D-4A26-90CD-7BEC20F07AD3}"/>
              </a:ext>
            </a:extLst>
          </p:cNvPr>
          <p:cNvSpPr txBox="1"/>
          <p:nvPr/>
        </p:nvSpPr>
        <p:spPr>
          <a:xfrm>
            <a:off x="2374230" y="4425519"/>
            <a:ext cx="1636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99"/>
                </a:solidFill>
              </a:rPr>
              <a:t>Underfitting</a:t>
            </a:r>
            <a:endParaRPr lang="en-MY" sz="2000" b="1" dirty="0">
              <a:solidFill>
                <a:srgbClr val="000099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47447E-1E17-451D-8B7B-E039E4878DC5}"/>
              </a:ext>
            </a:extLst>
          </p:cNvPr>
          <p:cNvSpPr txBox="1"/>
          <p:nvPr/>
        </p:nvSpPr>
        <p:spPr>
          <a:xfrm>
            <a:off x="8801281" y="4425519"/>
            <a:ext cx="29065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BAD MODEL FIT !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Choose another algo (Logistic, KNN, Naïve, Random Forest, SVM, </a:t>
            </a:r>
            <a:r>
              <a:rPr lang="en-US" sz="2000" b="1" dirty="0" err="1">
                <a:solidFill>
                  <a:srgbClr val="FF0000"/>
                </a:solidFill>
              </a:rPr>
              <a:t>etc</a:t>
            </a:r>
            <a:endParaRPr lang="en-MY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429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47317-90A5-4741-AF01-BF5D1FE6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5AE79-B606-4715-9D68-316C7C4999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Machine Learning with Python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660167-E9A2-4D48-8688-2D6D86B0F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458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981EC7-9134-493D-8B7F-D846A77D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 descr="A picture containing text, diagram, screenshot, font&#10;&#10;Description automatically generated">
            <a:extLst>
              <a:ext uri="{FF2B5EF4-FFF2-40B4-BE49-F238E27FC236}">
                <a16:creationId xmlns:a16="http://schemas.microsoft.com/office/drawing/2014/main" id="{109402FC-90AF-454B-B10E-FF75E9A5C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341" y="2159539"/>
            <a:ext cx="5944850" cy="43793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0046DB-C881-9C2D-DAE3-495C8F3DF4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87" y="136525"/>
            <a:ext cx="3817951" cy="15088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21B630-8550-AD53-9094-1A56A626C5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391" y="3229583"/>
            <a:ext cx="1752752" cy="161558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DF1180-3EF4-2143-085C-C05B7A3DEB4F}"/>
              </a:ext>
            </a:extLst>
          </p:cNvPr>
          <p:cNvCxnSpPr>
            <a:cxnSpLocks/>
          </p:cNvCxnSpPr>
          <p:nvPr/>
        </p:nvCxnSpPr>
        <p:spPr>
          <a:xfrm>
            <a:off x="4679004" y="997101"/>
            <a:ext cx="1206379" cy="9798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>
            <a:extLst>
              <a:ext uri="{FF2B5EF4-FFF2-40B4-BE49-F238E27FC236}">
                <a16:creationId xmlns:a16="http://schemas.microsoft.com/office/drawing/2014/main" id="{E326D625-18B0-EA1E-9088-6F56F92E7C95}"/>
              </a:ext>
            </a:extLst>
          </p:cNvPr>
          <p:cNvSpPr/>
          <p:nvPr/>
        </p:nvSpPr>
        <p:spPr>
          <a:xfrm>
            <a:off x="4338536" y="136219"/>
            <a:ext cx="194553" cy="1721764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1A928B62-90E6-3EDC-CD7A-CD428116F7D7}"/>
              </a:ext>
            </a:extLst>
          </p:cNvPr>
          <p:cNvSpPr/>
          <p:nvPr/>
        </p:nvSpPr>
        <p:spPr>
          <a:xfrm>
            <a:off x="9493939" y="3073940"/>
            <a:ext cx="452452" cy="1964988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0BA7EF-320B-9645-8A0D-39C153163DAD}"/>
              </a:ext>
            </a:extLst>
          </p:cNvPr>
          <p:cNvCxnSpPr>
            <a:cxnSpLocks/>
          </p:cNvCxnSpPr>
          <p:nvPr/>
        </p:nvCxnSpPr>
        <p:spPr>
          <a:xfrm flipH="1">
            <a:off x="8317149" y="4124528"/>
            <a:ext cx="982494" cy="3793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27D47679-B8F7-99B7-4929-512A7F34B8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175" y="4542816"/>
            <a:ext cx="548688" cy="7696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BB8ABA-38F6-4675-A16B-98D2876B2F0E}"/>
              </a:ext>
            </a:extLst>
          </p:cNvPr>
          <p:cNvSpPr txBox="1"/>
          <p:nvPr/>
        </p:nvSpPr>
        <p:spPr>
          <a:xfrm>
            <a:off x="6868937" y="455012"/>
            <a:ext cx="48302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ML internal operation for supervised learning</a:t>
            </a:r>
            <a:endParaRPr lang="en-MY" sz="3600" b="1" dirty="0"/>
          </a:p>
        </p:txBody>
      </p:sp>
    </p:spTree>
    <p:extLst>
      <p:ext uri="{BB962C8B-B14F-4D97-AF65-F5344CB8AC3E}">
        <p14:creationId xmlns:p14="http://schemas.microsoft.com/office/powerpoint/2010/main" val="356255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9ED0D-A3C8-4D96-A14D-9E7BAE2C7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421" y="172620"/>
            <a:ext cx="10515600" cy="1325563"/>
          </a:xfrm>
        </p:spPr>
        <p:txBody>
          <a:bodyPr/>
          <a:lstStyle/>
          <a:p>
            <a:r>
              <a:rPr lang="en-US" dirty="0"/>
              <a:t>Hyperparameter tuning</a:t>
            </a:r>
            <a:endParaRPr lang="en-MY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1243E5-8F0B-41FB-8CFC-20BA05B1D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26</a:t>
            </a:fld>
            <a:endParaRPr lang="en-US"/>
          </a:p>
        </p:txBody>
      </p:sp>
      <p:pic>
        <p:nvPicPr>
          <p:cNvPr id="4" name="Picture 3" descr="A picture containing text, screenshot, font, logo&#10;&#10;Description automatically generated">
            <a:extLst>
              <a:ext uri="{FF2B5EF4-FFF2-40B4-BE49-F238E27FC236}">
                <a16:creationId xmlns:a16="http://schemas.microsoft.com/office/drawing/2014/main" id="{27492205-5C28-4304-9C4A-094C1040C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208" y="1633113"/>
            <a:ext cx="8960027" cy="472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465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D5D48-8780-F4DA-E9D1-57BF0D30A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008" y="0"/>
            <a:ext cx="10515600" cy="1325563"/>
          </a:xfrm>
        </p:spPr>
        <p:txBody>
          <a:bodyPr/>
          <a:lstStyle/>
          <a:p>
            <a:r>
              <a:rPr lang="en-MY" dirty="0"/>
              <a:t>Hyperparameters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DECF9B-20C9-120A-708E-4CA4C4CE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D5EF7E-FEA5-6BB5-301E-030175160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181" y="1171754"/>
            <a:ext cx="8103484" cy="16818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13CCEC-3021-F98B-D9C0-BBCF7EC98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923" y="2918576"/>
            <a:ext cx="6350561" cy="401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47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9ED0D-A3C8-4D96-A14D-9E7BAE2C7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544" y="172620"/>
            <a:ext cx="11710850" cy="1394923"/>
          </a:xfrm>
        </p:spPr>
        <p:txBody>
          <a:bodyPr>
            <a:normAutofit fontScale="90000"/>
          </a:bodyPr>
          <a:lstStyle/>
          <a:p>
            <a:r>
              <a:rPr lang="en-US" dirty="0"/>
              <a:t>Hyperparameters  vs model parameters</a:t>
            </a:r>
            <a:endParaRPr lang="en-MY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1243E5-8F0B-41FB-8CFC-20BA05B1D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 descr="A picture containing text, businesscard, screenshot, font&#10;&#10;Description automatically generated">
            <a:extLst>
              <a:ext uri="{FF2B5EF4-FFF2-40B4-BE49-F238E27FC236}">
                <a16:creationId xmlns:a16="http://schemas.microsoft.com/office/drawing/2014/main" id="{6788BCA0-A14A-4D8D-9F02-32616FF2B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11" y="1362726"/>
            <a:ext cx="10212977" cy="517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6691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9ED0D-A3C8-4D96-A14D-9E7BAE2C7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421" y="172620"/>
            <a:ext cx="10515600" cy="1325563"/>
          </a:xfrm>
        </p:spPr>
        <p:txBody>
          <a:bodyPr/>
          <a:lstStyle/>
          <a:p>
            <a:r>
              <a:rPr lang="en-US" dirty="0"/>
              <a:t>Hyperparameter tuning</a:t>
            </a:r>
            <a:endParaRPr lang="en-MY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1243E5-8F0B-41FB-8CFC-20BA05B1D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813A8D-48DC-407E-BFAC-A1BE06780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486" y="1336159"/>
            <a:ext cx="7834103" cy="511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819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5D63B3-D719-45DC-9053-F8243B5D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A picture containing text, handwriting, font, ink&#10;&#10;Description automatically generated">
            <a:extLst>
              <a:ext uri="{FF2B5EF4-FFF2-40B4-BE49-F238E27FC236}">
                <a16:creationId xmlns:a16="http://schemas.microsoft.com/office/drawing/2014/main" id="{AE325B2F-D4E8-47AF-AC57-586845530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811" y="267516"/>
            <a:ext cx="5572806" cy="643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969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9ED0D-A3C8-4D96-A14D-9E7BAE2C7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421" y="172620"/>
            <a:ext cx="10515600" cy="1325563"/>
          </a:xfrm>
        </p:spPr>
        <p:txBody>
          <a:bodyPr/>
          <a:lstStyle/>
          <a:p>
            <a:r>
              <a:rPr lang="en-US" dirty="0"/>
              <a:t>Hyperparameter tuning</a:t>
            </a:r>
            <a:endParaRPr lang="en-MY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1243E5-8F0B-41FB-8CFC-20BA05B1D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 descr="A picture containing text, diagram, screenshot, plan&#10;&#10;Description automatically generated">
            <a:extLst>
              <a:ext uri="{FF2B5EF4-FFF2-40B4-BE49-F238E27FC236}">
                <a16:creationId xmlns:a16="http://schemas.microsoft.com/office/drawing/2014/main" id="{06E9887F-9E67-4E7C-98BA-636E711EB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670" y="1243104"/>
            <a:ext cx="8554644" cy="55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3653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47317-90A5-4741-AF01-BF5D1FE6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K-Fold Cross Validation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5AE79-B606-4715-9D68-316C7C4999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Machine Learning with Python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660167-E9A2-4D48-8688-2D6D86B0F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341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B95BE-5C40-47AA-9479-CA04D21E0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 and test split </a:t>
            </a:r>
            <a:endParaRPr lang="en-MY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9E589D-332D-4DC6-ABCD-B6D60A1E4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 descr="A picture containing diagram, line, text, screenshot&#10;&#10;Description automatically generated">
            <a:extLst>
              <a:ext uri="{FF2B5EF4-FFF2-40B4-BE49-F238E27FC236}">
                <a16:creationId xmlns:a16="http://schemas.microsoft.com/office/drawing/2014/main" id="{A503943A-0048-4CA8-B4B4-285C18013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67" y="2033861"/>
            <a:ext cx="10280062" cy="356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0073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B95BE-5C40-47AA-9479-CA04D21E0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Training, test and validation split </a:t>
            </a:r>
            <a:endParaRPr lang="en-MY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9E589D-332D-4DC6-ABCD-B6D60A1E4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33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2B2667-1388-4CA0-9B71-BE69B0A3E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722" y="1581098"/>
            <a:ext cx="8695173" cy="488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7661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19A3CB-7CAD-039E-4D4E-D6BE4A84C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34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525065-6358-D73C-997B-85A3D65EE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797" y="279238"/>
            <a:ext cx="7874405" cy="629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6204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290E3-C2DC-4098-BE53-7FEC9B44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82794" cy="1032601"/>
          </a:xfrm>
        </p:spPr>
        <p:txBody>
          <a:bodyPr/>
          <a:lstStyle/>
          <a:p>
            <a:r>
              <a:rPr lang="en-US" dirty="0"/>
              <a:t>K – fold cross validation</a:t>
            </a:r>
            <a:endParaRPr lang="en-MY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BEDFE4-6C2D-4494-8FC9-719BCAF6B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6A5215-BB9A-41EB-941B-79AD03FF6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369" y="1406190"/>
            <a:ext cx="7923295" cy="531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0671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290E3-C2DC-4098-BE53-7FEC9B44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82794" cy="1032601"/>
          </a:xfrm>
        </p:spPr>
        <p:txBody>
          <a:bodyPr/>
          <a:lstStyle/>
          <a:p>
            <a:r>
              <a:rPr lang="en-US" dirty="0"/>
              <a:t>K – fold cross validation</a:t>
            </a:r>
            <a:endParaRPr lang="en-MY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BEDFE4-6C2D-4494-8FC9-719BCAF6B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36</a:t>
            </a:fld>
            <a:endParaRPr lang="en-US"/>
          </a:p>
        </p:txBody>
      </p:sp>
      <p:pic>
        <p:nvPicPr>
          <p:cNvPr id="5" name="Picture 4" descr="A picture containing text, screenshot, number, display&#10;&#10;Description automatically generated">
            <a:extLst>
              <a:ext uri="{FF2B5EF4-FFF2-40B4-BE49-F238E27FC236}">
                <a16:creationId xmlns:a16="http://schemas.microsoft.com/office/drawing/2014/main" id="{615A0516-8608-468A-80BC-DFB6C50B2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608" y="1471941"/>
            <a:ext cx="9620386" cy="481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394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47317-90A5-4741-AF01-BF5D1FE6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 for classification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5AE79-B606-4715-9D68-316C7C4999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Machine Learning with Python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660167-E9A2-4D48-8688-2D6D86B0F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9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C16D7E-2F72-49E2-BE90-DC668B273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 descr="A picture containing text, screenshot, font, post-it note&#10;&#10;Description automatically generated">
            <a:extLst>
              <a:ext uri="{FF2B5EF4-FFF2-40B4-BE49-F238E27FC236}">
                <a16:creationId xmlns:a16="http://schemas.microsoft.com/office/drawing/2014/main" id="{85AA88BB-D57C-4E82-8581-130CA6468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111" y="0"/>
            <a:ext cx="80817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216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391083-BED7-446C-A33B-9C72C4413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20841E-BB44-4841-94B8-64BF694B9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492" y="0"/>
            <a:ext cx="82910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635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D5CC29-B8D4-4219-B4D3-20AF120B9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 descr="A picture containing text, person, screenshot, human face&#10;&#10;Description automatically generated">
            <a:extLst>
              <a:ext uri="{FF2B5EF4-FFF2-40B4-BE49-F238E27FC236}">
                <a16:creationId xmlns:a16="http://schemas.microsoft.com/office/drawing/2014/main" id="{A6D6763B-696F-4DDE-B702-9DEEDB461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105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0DE7DD-4ACE-461C-B1C5-40D1090B0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06AF27-9056-4488-BC2B-623C57BF1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78" y="963803"/>
            <a:ext cx="11083538" cy="477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020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2867DD-C64A-46D2-9B3B-D8E7780E1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 descr="A picture containing text, line, diagram, plot&#10;&#10;Description automatically generated">
            <a:extLst>
              <a:ext uri="{FF2B5EF4-FFF2-40B4-BE49-F238E27FC236}">
                <a16:creationId xmlns:a16="http://schemas.microsoft.com/office/drawing/2014/main" id="{52096BF0-32F0-4D98-A4F1-059FD3674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518" y="0"/>
            <a:ext cx="9148420" cy="686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291126"/>
      </p:ext>
    </p:extLst>
  </p:cSld>
  <p:clrMapOvr>
    <a:masterClrMapping/>
  </p:clrMapOvr>
</p:sld>
</file>

<file path=ppt/theme/theme1.xml><?xml version="1.0" encoding="utf-8"?>
<a:theme xmlns:a="http://schemas.openxmlformats.org/drawingml/2006/main" name="Video slides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</TotalTime>
  <Words>627</Words>
  <Application>Microsoft Office PowerPoint</Application>
  <PresentationFormat>Widescreen</PresentationFormat>
  <Paragraphs>102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Garamond</vt:lpstr>
      <vt:lpstr>Georgia</vt:lpstr>
      <vt:lpstr>Gill Sans MT</vt:lpstr>
      <vt:lpstr>Palatino Linotype</vt:lpstr>
      <vt:lpstr>Segoe UI</vt:lpstr>
      <vt:lpstr>Wingdings</vt:lpstr>
      <vt:lpstr>Video slides theme</vt:lpstr>
      <vt:lpstr>Model evaluation and optimization</vt:lpstr>
      <vt:lpstr>Evaluation metrics for regression</vt:lpstr>
      <vt:lpstr>PowerPoint Presentation</vt:lpstr>
      <vt:lpstr>Evaluation metrics for 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Overfitting / underfitting</vt:lpstr>
      <vt:lpstr>PowerPoint Presentation</vt:lpstr>
      <vt:lpstr>PowerPoint Presentation</vt:lpstr>
      <vt:lpstr>Training and data test split </vt:lpstr>
      <vt:lpstr>Model creation analogy</vt:lpstr>
      <vt:lpstr>Underfitting</vt:lpstr>
      <vt:lpstr>Overfitting</vt:lpstr>
      <vt:lpstr>Optimal / balanced</vt:lpstr>
      <vt:lpstr>PowerPoint Presentation</vt:lpstr>
      <vt:lpstr>PowerPoint Presentation</vt:lpstr>
      <vt:lpstr>Bias variance tradeoff</vt:lpstr>
      <vt:lpstr>Bias variance tradeoff</vt:lpstr>
      <vt:lpstr>Bias variance tradeoff</vt:lpstr>
      <vt:lpstr>Hyperparameter tuning</vt:lpstr>
      <vt:lpstr>PowerPoint Presentation</vt:lpstr>
      <vt:lpstr>Hyperparameter tuning</vt:lpstr>
      <vt:lpstr>Hyperparameters</vt:lpstr>
      <vt:lpstr>Hyperparameters  vs model parameters</vt:lpstr>
      <vt:lpstr>Hyperparameter tuning</vt:lpstr>
      <vt:lpstr>Hyperparameter tuning</vt:lpstr>
      <vt:lpstr>K-Fold Cross Validation</vt:lpstr>
      <vt:lpstr>Training and test split </vt:lpstr>
      <vt:lpstr>Training, test and validation split </vt:lpstr>
      <vt:lpstr>PowerPoint Presentation</vt:lpstr>
      <vt:lpstr>K – fold cross validation</vt:lpstr>
      <vt:lpstr>K – fold cross 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tan</dc:creator>
  <cp:lastModifiedBy>DCC186 DreamCatcher</cp:lastModifiedBy>
  <cp:revision>153</cp:revision>
  <dcterms:created xsi:type="dcterms:W3CDTF">2019-11-01T05:22:45Z</dcterms:created>
  <dcterms:modified xsi:type="dcterms:W3CDTF">2023-06-20T05:13:08Z</dcterms:modified>
</cp:coreProperties>
</file>