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8"/>
  </p:notesMasterIdLst>
  <p:handoutMasterIdLst>
    <p:handoutMasterId r:id="rId19"/>
  </p:handoutMasterIdLst>
  <p:sldIdLst>
    <p:sldId id="260" r:id="rId2"/>
    <p:sldId id="340" r:id="rId3"/>
    <p:sldId id="352" r:id="rId4"/>
    <p:sldId id="325" r:id="rId5"/>
    <p:sldId id="346" r:id="rId6"/>
    <p:sldId id="354" r:id="rId7"/>
    <p:sldId id="349" r:id="rId8"/>
    <p:sldId id="348" r:id="rId9"/>
    <p:sldId id="356" r:id="rId10"/>
    <p:sldId id="347" r:id="rId11"/>
    <p:sldId id="353" r:id="rId12"/>
    <p:sldId id="360" r:id="rId13"/>
    <p:sldId id="355" r:id="rId14"/>
    <p:sldId id="357" r:id="rId15"/>
    <p:sldId id="358" r:id="rId16"/>
    <p:sldId id="3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Supervised learning key phases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Split into training and test dataset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F932C-ED7D-E44A-17DA-8872860F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5" y="4390114"/>
            <a:ext cx="9563929" cy="701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BB26D-FF76-CBFF-7FFB-722D197D6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52" y="900118"/>
            <a:ext cx="3716049" cy="3338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A7178-AF71-558C-08C1-996B187D5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5" y="5503398"/>
            <a:ext cx="9920009" cy="9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13" y="1606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Feature scaling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2AFB3-2DB7-DD35-1518-45AE45F3A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55" y="1971997"/>
            <a:ext cx="6416596" cy="1379340"/>
          </a:xfrm>
          <a:prstGeom prst="rect">
            <a:avLst/>
          </a:prstGeom>
        </p:spPr>
      </p:pic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49E047BF-CA46-FBEC-472C-CEF347998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493"/>
            <a:ext cx="4202349" cy="27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13" y="1606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Generating polynomial features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1530C-4ED3-483F-906C-51F76E9D9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374" y="1305412"/>
            <a:ext cx="5740126" cy="4018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5DAD3-8925-F2F2-3800-613F7B4A2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37" y="2469567"/>
            <a:ext cx="684335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8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13" y="1606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model using training set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FFCF0-B547-2F1E-5BC2-0516AF7F3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50" y="1288807"/>
            <a:ext cx="6454699" cy="1013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A96C7-2088-1441-65AE-14C876A08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256"/>
            <a:ext cx="3025402" cy="3810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594EAD-1DB3-E9D4-D1EC-E4D35242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0" y="2730556"/>
            <a:ext cx="6675698" cy="1044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CD01F1-FAF0-7752-EA7A-D42766D5E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45" y="3855823"/>
            <a:ext cx="4099915" cy="1082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C6ECB-2ECA-12F9-D315-A37B2221D5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0" y="5365664"/>
            <a:ext cx="9998306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8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54" y="660882"/>
            <a:ext cx="10679349" cy="153424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results on single value or entire </a:t>
            </a:r>
            <a:r>
              <a:rPr lang="en-US"/>
              <a:t>test set</a:t>
            </a:r>
            <a:br>
              <a:rPr lang="en-US" dirty="0"/>
            </a:b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CC2E5-FD7E-CDD4-D6EA-27136DFFE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5" y="2013222"/>
            <a:ext cx="2751058" cy="3627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18455-EC67-553E-E9A0-E66FA7F31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68" y="2367087"/>
            <a:ext cx="4625741" cy="396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BE26F-F0CE-EB49-E562-F2B53A6AC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49" y="3599297"/>
            <a:ext cx="6995766" cy="495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D676-5D2F-D9F5-5E51-606D46FE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85" y="4191586"/>
            <a:ext cx="10440305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0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98" y="440470"/>
            <a:ext cx="9473120" cy="153424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criteria (Regression)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CC2E5-FD7E-CDD4-D6EA-27136DFFE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5" y="2130849"/>
            <a:ext cx="2751058" cy="362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B3357-08E2-D5FA-E3AD-F07E14506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74" y="2305671"/>
            <a:ext cx="79788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9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97" y="440470"/>
            <a:ext cx="10834991" cy="153424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criteria (Classification)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CC2E5-FD7E-CDD4-D6EA-27136DFFE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5" y="2130849"/>
            <a:ext cx="2751058" cy="362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B4912-0010-5AB5-F4F4-CE42904E8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69" y="2924776"/>
            <a:ext cx="7948349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4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725C-936F-4B15-A907-137A6F9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6" y="116659"/>
            <a:ext cx="10515600" cy="1325563"/>
          </a:xfrm>
        </p:spPr>
        <p:txBody>
          <a:bodyPr/>
          <a:lstStyle/>
          <a:p>
            <a:r>
              <a:rPr lang="en-US" dirty="0"/>
              <a:t>Key terminology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B755-576A-4D76-81F6-DFC1CE04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4" y="1442222"/>
            <a:ext cx="11575034" cy="267105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Model</a:t>
            </a:r>
            <a:r>
              <a:rPr lang="en-US" dirty="0"/>
              <a:t> – a set of patterns learned from historical data.</a:t>
            </a:r>
          </a:p>
          <a:p>
            <a:r>
              <a:rPr lang="en-US" b="1" dirty="0"/>
              <a:t>Algorithm</a:t>
            </a:r>
            <a:r>
              <a:rPr lang="en-US" dirty="0"/>
              <a:t> – a specific ML process used to train a model. </a:t>
            </a:r>
          </a:p>
          <a:p>
            <a:pPr lvl="1"/>
            <a:r>
              <a:rPr lang="en-US" dirty="0"/>
              <a:t>Multiple models can be created from the same algorithm using different hyperparameters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3170-2268-4AD3-B31D-F36CC66B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4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725C-936F-4B15-A907-137A6F9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6" y="116659"/>
            <a:ext cx="10515600" cy="1325563"/>
          </a:xfrm>
        </p:spPr>
        <p:txBody>
          <a:bodyPr/>
          <a:lstStyle/>
          <a:p>
            <a:r>
              <a:rPr lang="en-US"/>
              <a:t>Key terminology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B755-576A-4D76-81F6-DFC1CE04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18842"/>
            <a:ext cx="11639004" cy="493871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Features</a:t>
            </a:r>
            <a:r>
              <a:rPr lang="en-US" dirty="0"/>
              <a:t> – Variables (columns) in the dataset used to train the model.</a:t>
            </a:r>
          </a:p>
          <a:p>
            <a:r>
              <a:rPr lang="en-US" b="1" dirty="0"/>
              <a:t>Target variable </a:t>
            </a:r>
            <a:r>
              <a:rPr lang="en-US" dirty="0"/>
              <a:t>– A specific variable you’re trying to predict.</a:t>
            </a:r>
          </a:p>
          <a:p>
            <a:r>
              <a:rPr lang="en-US" b="1" dirty="0"/>
              <a:t>Observations </a:t>
            </a:r>
            <a:r>
              <a:rPr lang="en-US" dirty="0"/>
              <a:t>– Data points (rows) in the dataset</a:t>
            </a:r>
          </a:p>
          <a:p>
            <a:r>
              <a:rPr lang="en-US" b="1" dirty="0"/>
              <a:t>Training data </a:t>
            </a:r>
            <a:r>
              <a:rPr lang="en-US" dirty="0"/>
              <a:t>– the dataset from which the algorithm learns the model.</a:t>
            </a:r>
          </a:p>
          <a:p>
            <a:r>
              <a:rPr lang="en-US" b="1" dirty="0"/>
              <a:t>Test data </a:t>
            </a:r>
            <a:r>
              <a:rPr lang="en-US" dirty="0"/>
              <a:t>– a new dataset for reliably evaluating model performance.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3170-2268-4AD3-B31D-F36CC66B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41DEA-B859-892B-2784-2A925043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9964B6E-2E8B-FF8D-7B45-6BD93675D09C}"/>
              </a:ext>
            </a:extLst>
          </p:cNvPr>
          <p:cNvSpPr/>
          <p:nvPr/>
        </p:nvSpPr>
        <p:spPr>
          <a:xfrm rot="16200000">
            <a:off x="5276753" y="-1022310"/>
            <a:ext cx="661267" cy="492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5C4D119-7521-7D89-7A80-8166ED83F8E1}"/>
              </a:ext>
            </a:extLst>
          </p:cNvPr>
          <p:cNvSpPr/>
          <p:nvPr/>
        </p:nvSpPr>
        <p:spPr>
          <a:xfrm rot="16200000">
            <a:off x="8894937" y="462962"/>
            <a:ext cx="501178" cy="194248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84ADB-7F2F-8A7B-7A4E-977423C2AE8D}"/>
              </a:ext>
            </a:extLst>
          </p:cNvPr>
          <p:cNvSpPr txBox="1"/>
          <p:nvPr/>
        </p:nvSpPr>
        <p:spPr>
          <a:xfrm>
            <a:off x="3032992" y="402629"/>
            <a:ext cx="378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002060"/>
                </a:solidFill>
              </a:rPr>
              <a:t>Input / independent / feature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2FE61-CBF6-3411-30F8-32B281D384BA}"/>
              </a:ext>
            </a:extLst>
          </p:cNvPr>
          <p:cNvSpPr txBox="1"/>
          <p:nvPr/>
        </p:nvSpPr>
        <p:spPr>
          <a:xfrm>
            <a:off x="7864207" y="308313"/>
            <a:ext cx="378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FF0000"/>
                </a:solidFill>
              </a:rPr>
              <a:t>Output / dependent / target variable (label)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8D840-C82C-A734-4AA9-3F24E8B7D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21" y="1858259"/>
            <a:ext cx="7318397" cy="1877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F2196-FF10-74B5-F8C8-768B72D59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5" y="4035547"/>
            <a:ext cx="3112852" cy="2419824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E5A248BD-2327-8EED-072A-C78D71F6CC22}"/>
              </a:ext>
            </a:extLst>
          </p:cNvPr>
          <p:cNvSpPr/>
          <p:nvPr/>
        </p:nvSpPr>
        <p:spPr>
          <a:xfrm>
            <a:off x="2377356" y="2257094"/>
            <a:ext cx="492304" cy="1478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F86DC-59B8-6ECA-42F0-4B23BC40E49A}"/>
              </a:ext>
            </a:extLst>
          </p:cNvPr>
          <p:cNvSpPr txBox="1"/>
          <p:nvPr/>
        </p:nvSpPr>
        <p:spPr>
          <a:xfrm>
            <a:off x="233465" y="2497139"/>
            <a:ext cx="214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7030A0"/>
                </a:solidFill>
              </a:rPr>
              <a:t>Observations /</a:t>
            </a:r>
          </a:p>
          <a:p>
            <a:r>
              <a:rPr lang="en-MY" sz="2400" b="1" dirty="0">
                <a:solidFill>
                  <a:srgbClr val="7030A0"/>
                </a:solidFill>
              </a:rPr>
              <a:t>Samples / Datapoints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7A776F-6D28-8DFA-C167-F5D756F51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71" y="4200972"/>
            <a:ext cx="3992802" cy="26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9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5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Arrange dataset into feature matrix and target variable</a:t>
            </a:r>
            <a:br>
              <a:rPr lang="en-US" dirty="0"/>
            </a:b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3303E-3C42-79FF-F0DB-D31E0ECF4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65" y="2138161"/>
            <a:ext cx="5349704" cy="1066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E7B03-9F35-79D0-B3EB-2720F637B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0" y="5353225"/>
            <a:ext cx="9896339" cy="1066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8B81C-FDDC-ABAC-8ADA-9ABB15EDD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88" y="3778567"/>
            <a:ext cx="4613899" cy="859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46743-99DB-5651-E9A8-CF2A2BD73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1" y="2035281"/>
            <a:ext cx="4153634" cy="2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6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Handling missing values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F0072-9CB0-DC41-81D7-C27ED5C0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78" y="1325563"/>
            <a:ext cx="5477743" cy="203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F58691-4415-DE74-3F32-9EC57A16E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14" y="3683523"/>
            <a:ext cx="8283658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9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13" y="1606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Ordinal / label encoding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96EE6-67F8-D676-5850-49C81AB35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85" y="4087841"/>
            <a:ext cx="6134632" cy="103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DF7FB-8F9F-BC6C-305A-22528912F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78" y="1486256"/>
            <a:ext cx="4869847" cy="20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0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13" y="1606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One hot encoding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D80F0-7D27-E91D-714B-D7C3F6707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51" y="1341069"/>
            <a:ext cx="5968752" cy="2438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CB1F7A-158E-2AF5-22C2-D3326D421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90" y="4186793"/>
            <a:ext cx="9396274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03" y="7645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Dummy encoding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28F22-87D3-40A3-F054-08893E6C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41" y="1059888"/>
            <a:ext cx="5244462" cy="2202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98435-91A5-38BC-434E-FEB91A232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4" y="3141357"/>
            <a:ext cx="8740897" cy="1882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C1EBE-951E-D2DC-87ED-A04B62427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4" y="5741745"/>
            <a:ext cx="767400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9440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200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Supervised learning key phases</vt:lpstr>
      <vt:lpstr>Key terminology</vt:lpstr>
      <vt:lpstr>Key terminology</vt:lpstr>
      <vt:lpstr>PowerPoint Presentation</vt:lpstr>
      <vt:lpstr>Arrange dataset into feature matrix and target variable </vt:lpstr>
      <vt:lpstr>Handling missing values</vt:lpstr>
      <vt:lpstr>Ordinal / label encoding</vt:lpstr>
      <vt:lpstr>One hot encoding</vt:lpstr>
      <vt:lpstr>Dummy encoding</vt:lpstr>
      <vt:lpstr>Split into training and test dataset</vt:lpstr>
      <vt:lpstr>Feature scaling</vt:lpstr>
      <vt:lpstr>Generating polynomial features</vt:lpstr>
      <vt:lpstr>Training model using training set</vt:lpstr>
      <vt:lpstr>Predicting results on single value or entire test set </vt:lpstr>
      <vt:lpstr>Evaluation criteria (Regression)</vt:lpstr>
      <vt:lpstr>Evaluation criteria (Classification)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186</cp:revision>
  <dcterms:created xsi:type="dcterms:W3CDTF">2019-11-01T05:22:45Z</dcterms:created>
  <dcterms:modified xsi:type="dcterms:W3CDTF">2023-06-22T09:36:39Z</dcterms:modified>
</cp:coreProperties>
</file>