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18"/>
  </p:notesMasterIdLst>
  <p:handoutMasterIdLst>
    <p:handoutMasterId r:id="rId19"/>
  </p:handoutMasterIdLst>
  <p:sldIdLst>
    <p:sldId id="260" r:id="rId2"/>
    <p:sldId id="340" r:id="rId3"/>
    <p:sldId id="352" r:id="rId4"/>
    <p:sldId id="325" r:id="rId5"/>
    <p:sldId id="346" r:id="rId6"/>
    <p:sldId id="354" r:id="rId7"/>
    <p:sldId id="349" r:id="rId8"/>
    <p:sldId id="348" r:id="rId9"/>
    <p:sldId id="356" r:id="rId10"/>
    <p:sldId id="347" r:id="rId11"/>
    <p:sldId id="353" r:id="rId12"/>
    <p:sldId id="360" r:id="rId13"/>
    <p:sldId id="355" r:id="rId14"/>
    <p:sldId id="357" r:id="rId15"/>
    <p:sldId id="358" r:id="rId16"/>
    <p:sldId id="3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003300"/>
    <a:srgbClr val="0033CC"/>
    <a:srgbClr val="000099"/>
    <a:srgbClr val="008000"/>
    <a:srgbClr val="006600"/>
    <a:srgbClr val="292929"/>
    <a:srgbClr val="4D4D4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9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080228-AA52-420E-B754-8D6FB64A40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EB222-3177-4862-9A2E-804998A36B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47FCD-4104-406A-A39B-5BEB4653AB02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D1931-4A41-4CD5-A0F2-612F1694A1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BCA2B-B822-4B54-845E-662E45620B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16D65-3843-4B7D-8C11-0534AB7F3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76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2F6ED-E1D1-40C7-A246-F65D423A4F1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1FF9E-B896-4718-9D36-B2B43339C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32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2957-E719-4AE5-AACE-1C1FFE9C9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575" y="1712913"/>
            <a:ext cx="9144000" cy="2387600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A3E99-F189-4923-9FB6-FE14319CA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5826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800" b="1">
                <a:solidFill>
                  <a:srgbClr val="000099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 descr="A picture containing fractal art, graphics, colorfulness, magenta&#10;&#10;Description automatically generated">
            <a:extLst>
              <a:ext uri="{FF2B5EF4-FFF2-40B4-BE49-F238E27FC236}">
                <a16:creationId xmlns:a16="http://schemas.microsoft.com/office/drawing/2014/main" id="{BC40D909-AD82-4CBC-B6DF-05E47C06CB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67" y="10980"/>
            <a:ext cx="1885266" cy="12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5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66F4-4487-4FB9-B67B-7FF66C36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3C0ED-4311-4635-8DD7-1978EE600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79977-C818-4E33-8EC4-4B569DFF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575E-568F-43AC-B90E-124DEB9485D9}" type="datetime1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AA8D8-CC77-4435-8D85-801B920C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39AFF-AD93-44DA-AE20-DC4A7408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3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7DC47-F382-491A-88C7-62B110AE6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D1588-8B5B-43E3-A897-0E02D52D7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C81EF-1DBE-4FA9-BC10-C99E589C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7083-4168-4D1F-9A76-361D4E1744C2}" type="datetime1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C93AD-90FB-4C81-A50F-7353E87B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B3658-350A-4C4E-A36D-9809B16A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4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B4AF-540B-43D3-B05D-652EF7CC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2F38E-8421-4E59-A5D7-E5FAA4167FA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440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600">
                <a:solidFill>
                  <a:srgbClr val="336600"/>
                </a:solidFill>
              </a:defRPr>
            </a:lvl2pPr>
            <a:lvl3pPr>
              <a:defRPr sz="3200">
                <a:solidFill>
                  <a:srgbClr val="008000"/>
                </a:solidFill>
              </a:defRPr>
            </a:lvl3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652D3-B06D-4E4A-BCDF-4BA471B9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5725" y="6369048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6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9AD1-FCE8-44E9-B00F-A946EBA4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8A984-2692-4A7E-B234-C9C236B1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03B48-55F8-4208-AA20-E810D95B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43325" y="6356349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fractal art, graphics, colorfulness, magenta&#10;&#10;Description automatically generated">
            <a:extLst>
              <a:ext uri="{FF2B5EF4-FFF2-40B4-BE49-F238E27FC236}">
                <a16:creationId xmlns:a16="http://schemas.microsoft.com/office/drawing/2014/main" id="{FCF7B876-178B-4CD6-A425-7ED3310EC0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67" y="10980"/>
            <a:ext cx="1885266" cy="12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356A-98A6-487E-A17C-306136C1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1B06-862F-4EC9-B875-085A16528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FAEDF-ED42-41B2-A23F-F80CA57DA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0D609-CE2A-4D7D-990F-C64DDD6B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980" y="6356350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4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CA34-959E-4714-B8C0-1734C1ECA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78B63-608C-4414-B5E6-AC9DA10F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7128E-9891-4AF6-B68F-D67750C18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DD24C-617E-4A49-876F-513E9B569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06E83-13C5-427E-8FEE-28AE7137B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553F7-E0A0-4BDF-B5DA-18C180CC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810F-BB01-431F-A36B-01A80F00F9A2}" type="datetime1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B75C7-0C4D-4D18-A44E-036770CD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F33EF-7F68-4AC8-81E9-58EC4329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9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F71E-065B-4ADD-8BC1-F6F7E02347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5FD1F-7528-4508-8EE0-2803F540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17950" y="6356350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3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2AED8-9BA2-412D-A467-1BF928C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2550" y="6356349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920A-62F3-4316-8695-94F123BA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E9F02-F9F6-4E1B-B431-2F05EA9D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1A35C-C569-41C9-91D4-544E94AF6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B69FE-C2EB-42CA-8D24-52C3423A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BA1C-0431-441A-9684-27D3820DDA76}" type="datetime1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7206D-CD4C-4F6E-85F6-BB8DCEBB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52B3F-597C-441C-B442-175FDC25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6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82EF-99CF-4E82-8FDE-76B326F0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2BB66-AC05-4675-966F-8FC8D9FC8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4E2AB-976A-4661-9709-D3F7A8685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FA8C9-35C2-4E40-99F6-56E533EA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D90E-AE50-48B2-954D-3C61712566FC}" type="datetime1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C5262-AC16-4FE3-9DD8-A764BA3A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C7804-4B71-4228-B99A-1AB02041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2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061D9-F11B-4A9D-92ED-EDE2831C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64959-438D-4171-8334-FBA65650B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4AB58-E492-453C-8146-CF65E676C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08437-3005-4AE1-B600-AE18E1986B0F}" type="datetime1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051A-E6B7-41A1-BAE1-E849DF797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39B6-E541-4C5C-A5E2-0B0DC639D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3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rgbClr val="333333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DEBF-1284-49D9-9B5D-E6B14F951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5" y="216217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Supervised learning key phases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148C1-F22D-46AD-AD7D-2B58F4D32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325" y="4886326"/>
            <a:ext cx="9144000" cy="1655762"/>
          </a:xfrm>
        </p:spPr>
        <p:txBody>
          <a:bodyPr/>
          <a:lstStyle/>
          <a:p>
            <a:r>
              <a:rPr lang="en-US" dirty="0"/>
              <a:t>Machine Learning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229590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A2A7-16E4-C19D-81CB-6465A77AC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Split into training and test dataset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1EA7AF-3FB9-27BD-7659-9FFB8589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9F932C-ED7D-E44A-17DA-8872860FD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35" y="4390114"/>
            <a:ext cx="9563929" cy="701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2BB26D-FF76-CBFF-7FFB-722D197D6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152" y="900118"/>
            <a:ext cx="3716049" cy="33381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AA7178-AF71-558C-08C1-996B187D5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55" y="5503398"/>
            <a:ext cx="9920009" cy="94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43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A2A7-16E4-C19D-81CB-6465A77AC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213" y="16069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Feature scaling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1EA7AF-3FB9-27BD-7659-9FFB8589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D2AFB3-2DB7-DD35-1518-45AE45F3A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355" y="1971997"/>
            <a:ext cx="6416596" cy="1379340"/>
          </a:xfrm>
          <a:prstGeom prst="rect">
            <a:avLst/>
          </a:prstGeom>
        </p:spPr>
      </p:pic>
      <p:pic>
        <p:nvPicPr>
          <p:cNvPr id="8" name="Picture 7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49E047BF-CA46-FBEC-472C-CEF347998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4493"/>
            <a:ext cx="4202349" cy="270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21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A2A7-16E4-C19D-81CB-6465A77AC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213" y="16069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Generating polynomial features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1EA7AF-3FB9-27BD-7659-9FFB8589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1530C-4ED3-483F-906C-51F76E9D9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374" y="1305412"/>
            <a:ext cx="5740126" cy="40180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F5DAD3-8925-F2F2-3800-613F7B4A2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237" y="2469567"/>
            <a:ext cx="6843353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80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A2A7-16E4-C19D-81CB-6465A77AC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213" y="16069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Training model using training set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1EA7AF-3FB9-27BD-7659-9FFB8589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3FFCF0-B547-2F1E-5BC2-0516AF7F3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950" y="1288807"/>
            <a:ext cx="6454699" cy="10135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EA96C7-2088-1441-65AE-14C876A08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6256"/>
            <a:ext cx="3025402" cy="3810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594EAD-1DB3-E9D4-D1EC-E4D3524212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0" y="2730556"/>
            <a:ext cx="6675698" cy="1044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CD01F1-FAF0-7752-EA7A-D42766D5E8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845" y="3855823"/>
            <a:ext cx="4099915" cy="10821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5C6ECB-2ECA-12F9-D315-A37B2221D5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20" y="5365664"/>
            <a:ext cx="9998306" cy="9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85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A2A7-16E4-C19D-81CB-6465A77AC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654" y="660882"/>
            <a:ext cx="10679349" cy="1534245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Predicting results on single value or entire </a:t>
            </a:r>
            <a:r>
              <a:rPr lang="en-US"/>
              <a:t>test set</a:t>
            </a:r>
            <a:br>
              <a:rPr lang="en-US" dirty="0"/>
            </a:b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1EA7AF-3FB9-27BD-7659-9FFB8589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7CC2E5-FD7E-CDD4-D6EA-27136DFFE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35" y="2013222"/>
            <a:ext cx="2751058" cy="36274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F18455-EC67-553E-E9A0-E66FA7F31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268" y="2367087"/>
            <a:ext cx="4625741" cy="3962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EBE26F-F0CE-EB49-E562-F2B53A6AC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249" y="3599297"/>
            <a:ext cx="6995766" cy="4953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C1D676-5D2F-D9F5-5E51-606D46FE1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985" y="4191586"/>
            <a:ext cx="10440305" cy="2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00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A2A7-16E4-C19D-81CB-6465A77AC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298" y="440470"/>
            <a:ext cx="9473120" cy="1534245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criteria (Regression)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1EA7AF-3FB9-27BD-7659-9FFB8589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7CC2E5-FD7E-CDD4-D6EA-27136DFFE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95" y="2130849"/>
            <a:ext cx="2751058" cy="36274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1B3357-08E2-D5FA-E3AD-F07E14506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774" y="2305671"/>
            <a:ext cx="7978831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90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A2A7-16E4-C19D-81CB-6465A77AC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297" y="440470"/>
            <a:ext cx="10834991" cy="1534245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criteria (Classification)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1EA7AF-3FB9-27BD-7659-9FFB8589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7CC2E5-FD7E-CDD4-D6EA-27136DFFE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95" y="2130849"/>
            <a:ext cx="2751058" cy="36274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CB4912-0010-5AB5-F4F4-CE42904E8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969" y="2924776"/>
            <a:ext cx="7948349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4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725C-936F-4B15-A907-137A6F962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446" y="116659"/>
            <a:ext cx="10515600" cy="1325563"/>
          </a:xfrm>
        </p:spPr>
        <p:txBody>
          <a:bodyPr/>
          <a:lstStyle/>
          <a:p>
            <a:r>
              <a:rPr lang="en-US" dirty="0"/>
              <a:t>Key terminology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4B755-576A-4D76-81F6-DFC1CE042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64" y="1442222"/>
            <a:ext cx="11575034" cy="267105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Model</a:t>
            </a:r>
            <a:r>
              <a:rPr lang="en-US" dirty="0"/>
              <a:t> – a set of patterns learned from historical data.</a:t>
            </a:r>
          </a:p>
          <a:p>
            <a:r>
              <a:rPr lang="en-US" b="1" dirty="0"/>
              <a:t>Algorithm</a:t>
            </a:r>
            <a:r>
              <a:rPr lang="en-US" dirty="0"/>
              <a:t> – a specific ML process used to train a model. </a:t>
            </a:r>
          </a:p>
          <a:p>
            <a:pPr lvl="1"/>
            <a:r>
              <a:rPr lang="en-US" dirty="0"/>
              <a:t>Multiple models can be created from the same algorithm using different hyperparameters</a:t>
            </a:r>
          </a:p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A3170-2268-4AD3-B31D-F36CC66B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 descr="A picture containing human face, glasses, text, person&#10;&#10;Description automatically generated">
            <a:extLst>
              <a:ext uri="{FF2B5EF4-FFF2-40B4-BE49-F238E27FC236}">
                <a16:creationId xmlns:a16="http://schemas.microsoft.com/office/drawing/2014/main" id="{10F4D4F3-809C-A3ED-4E62-975C26053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695" y="3681045"/>
            <a:ext cx="4155972" cy="312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4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725C-936F-4B15-A907-137A6F962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446" y="116659"/>
            <a:ext cx="10515600" cy="1325563"/>
          </a:xfrm>
        </p:spPr>
        <p:txBody>
          <a:bodyPr/>
          <a:lstStyle/>
          <a:p>
            <a:r>
              <a:rPr lang="en-US"/>
              <a:t>Key terminology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4B755-576A-4D76-81F6-DFC1CE042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618842"/>
            <a:ext cx="11639004" cy="4938711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Features</a:t>
            </a:r>
            <a:r>
              <a:rPr lang="en-US" dirty="0"/>
              <a:t> – Variables (columns) in the dataset used to train the model.</a:t>
            </a:r>
          </a:p>
          <a:p>
            <a:r>
              <a:rPr lang="en-US" b="1" dirty="0"/>
              <a:t>Target variable </a:t>
            </a:r>
            <a:r>
              <a:rPr lang="en-US" dirty="0"/>
              <a:t>– A specific variable you’re trying to predict.</a:t>
            </a:r>
          </a:p>
          <a:p>
            <a:r>
              <a:rPr lang="en-US" b="1" dirty="0"/>
              <a:t>Observations </a:t>
            </a:r>
            <a:r>
              <a:rPr lang="en-US" dirty="0"/>
              <a:t>– Data points (rows) in the dataset</a:t>
            </a:r>
          </a:p>
          <a:p>
            <a:r>
              <a:rPr lang="en-US" b="1" dirty="0"/>
              <a:t>Training data </a:t>
            </a:r>
            <a:r>
              <a:rPr lang="en-US" dirty="0"/>
              <a:t>– the dataset from which the algorithm learns the model.</a:t>
            </a:r>
          </a:p>
          <a:p>
            <a:r>
              <a:rPr lang="en-US" b="1" dirty="0"/>
              <a:t>Test data </a:t>
            </a:r>
            <a:r>
              <a:rPr lang="en-US" dirty="0"/>
              <a:t>– a new dataset for reliably evaluating model performance.</a:t>
            </a:r>
          </a:p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A3170-2268-4AD3-B31D-F36CC66B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9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B41DEA-B859-892B-2784-2A925043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4</a:t>
            </a:fld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E9964B6E-2E8B-FF8D-7B45-6BD93675D09C}"/>
              </a:ext>
            </a:extLst>
          </p:cNvPr>
          <p:cNvSpPr/>
          <p:nvPr/>
        </p:nvSpPr>
        <p:spPr>
          <a:xfrm rot="16200000">
            <a:off x="5276753" y="-1022310"/>
            <a:ext cx="661267" cy="49242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5C4D119-7521-7D89-7A80-8166ED83F8E1}"/>
              </a:ext>
            </a:extLst>
          </p:cNvPr>
          <p:cNvSpPr/>
          <p:nvPr/>
        </p:nvSpPr>
        <p:spPr>
          <a:xfrm rot="16200000">
            <a:off x="8894937" y="462962"/>
            <a:ext cx="501178" cy="1942482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184ADB-7F2F-8A7B-7A4E-977423C2AE8D}"/>
              </a:ext>
            </a:extLst>
          </p:cNvPr>
          <p:cNvSpPr txBox="1"/>
          <p:nvPr/>
        </p:nvSpPr>
        <p:spPr>
          <a:xfrm>
            <a:off x="3032992" y="402629"/>
            <a:ext cx="3789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>
                <a:solidFill>
                  <a:srgbClr val="002060"/>
                </a:solidFill>
              </a:rPr>
              <a:t>Input / independent / feature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C2FE61-CBF6-3411-30F8-32B281D384BA}"/>
              </a:ext>
            </a:extLst>
          </p:cNvPr>
          <p:cNvSpPr txBox="1"/>
          <p:nvPr/>
        </p:nvSpPr>
        <p:spPr>
          <a:xfrm>
            <a:off x="7864207" y="308313"/>
            <a:ext cx="3789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>
                <a:solidFill>
                  <a:srgbClr val="FF0000"/>
                </a:solidFill>
              </a:rPr>
              <a:t>Output / dependent / target variable (label)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B8D840-C82C-A734-4AA9-3F24E8B7D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721" y="1858259"/>
            <a:ext cx="7318397" cy="18771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7F2196-FF10-74B5-F8C8-768B72D59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5" y="4035547"/>
            <a:ext cx="3112852" cy="2419824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E5A248BD-2327-8EED-072A-C78D71F6CC22}"/>
              </a:ext>
            </a:extLst>
          </p:cNvPr>
          <p:cNvSpPr/>
          <p:nvPr/>
        </p:nvSpPr>
        <p:spPr>
          <a:xfrm>
            <a:off x="2377356" y="2257094"/>
            <a:ext cx="492304" cy="14783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>
              <a:solidFill>
                <a:srgbClr val="7030A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3F86DC-59B8-6ECA-42F0-4B23BC40E49A}"/>
              </a:ext>
            </a:extLst>
          </p:cNvPr>
          <p:cNvSpPr txBox="1"/>
          <p:nvPr/>
        </p:nvSpPr>
        <p:spPr>
          <a:xfrm>
            <a:off x="233465" y="2497139"/>
            <a:ext cx="2140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>
                <a:solidFill>
                  <a:srgbClr val="7030A0"/>
                </a:solidFill>
              </a:rPr>
              <a:t>Observations /</a:t>
            </a:r>
          </a:p>
          <a:p>
            <a:r>
              <a:rPr lang="en-MY" sz="2400" b="1" dirty="0">
                <a:solidFill>
                  <a:srgbClr val="7030A0"/>
                </a:solidFill>
              </a:rPr>
              <a:t>Samples / Datapoints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57A776F-6D28-8DFA-C167-F5D756F51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271" y="4200972"/>
            <a:ext cx="3992802" cy="265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93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A2A7-16E4-C19D-81CB-6465A77AC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259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Arrange dataset into feature matrix and target variable</a:t>
            </a:r>
            <a:br>
              <a:rPr lang="en-US" dirty="0"/>
            </a:b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1EA7AF-3FB9-27BD-7659-9FFB8589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83303E-3C42-79FF-F0DB-D31E0ECF4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965" y="2138161"/>
            <a:ext cx="5349704" cy="10668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FE7B03-9F35-79D0-B3EB-2720F637B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30" y="5353225"/>
            <a:ext cx="9896339" cy="10668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E8B81C-FDDC-ABAC-8ADA-9ABB15EDD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688" y="3778567"/>
            <a:ext cx="4613899" cy="8592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A46743-99DB-5651-E9A8-CF2A2BD738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11" y="2035281"/>
            <a:ext cx="4153634" cy="268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4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A2A7-16E4-C19D-81CB-6465A77AC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67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Handling missing values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1EA7AF-3FB9-27BD-7659-9FFB8589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F0072-9CB0-DC41-81D7-C27ED5C08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78" y="1325563"/>
            <a:ext cx="5477743" cy="2036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F58691-4415-DE74-3F32-9EC57A16E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614" y="3683523"/>
            <a:ext cx="8283658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90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A2A7-16E4-C19D-81CB-6465A77AC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213" y="16069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Ordinal / label encoding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1EA7AF-3FB9-27BD-7659-9FFB8589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096EE6-67F8-D676-5850-49C81AB35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185" y="4087841"/>
            <a:ext cx="6134632" cy="10364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DDF7FB-8F9F-BC6C-305A-22528912F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578" y="1486256"/>
            <a:ext cx="4869847" cy="20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08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A2A7-16E4-C19D-81CB-6465A77AC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213" y="16069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One hot encoding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1EA7AF-3FB9-27BD-7659-9FFB8589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D80F0-7D27-E91D-714B-D7C3F6707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51" y="1341069"/>
            <a:ext cx="5968752" cy="2438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CB1F7A-158E-2AF5-22C2-D3326D421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90" y="4186793"/>
            <a:ext cx="9396274" cy="15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54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A2A7-16E4-C19D-81CB-6465A77AC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303" y="7645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Dummy encoding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1EA7AF-3FB9-27BD-7659-9FFB8589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28F22-87D3-40A3-F054-08893E6C1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141" y="1059888"/>
            <a:ext cx="5244462" cy="2202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198435-91A5-38BC-434E-FEB91A232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24" y="3141357"/>
            <a:ext cx="8740897" cy="18823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6C1EBE-951E-D2DC-87ED-A04B62427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24" y="5741745"/>
            <a:ext cx="7674005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9440"/>
      </p:ext>
    </p:extLst>
  </p:cSld>
  <p:clrMapOvr>
    <a:masterClrMapping/>
  </p:clrMapOvr>
</p:sld>
</file>

<file path=ppt/theme/theme1.xml><?xml version="1.0" encoding="utf-8"?>
<a:theme xmlns:a="http://schemas.openxmlformats.org/drawingml/2006/main" name="Video slides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</TotalTime>
  <Words>200</Words>
  <Application>Microsoft Office PowerPoint</Application>
  <PresentationFormat>Widescreen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Garamond</vt:lpstr>
      <vt:lpstr>Georgia</vt:lpstr>
      <vt:lpstr>Gill Sans MT</vt:lpstr>
      <vt:lpstr>Palatino Linotype</vt:lpstr>
      <vt:lpstr>Segoe UI</vt:lpstr>
      <vt:lpstr>Wingdings</vt:lpstr>
      <vt:lpstr>Video slides theme</vt:lpstr>
      <vt:lpstr>Supervised learning key phases</vt:lpstr>
      <vt:lpstr>Key terminology</vt:lpstr>
      <vt:lpstr>Key terminology</vt:lpstr>
      <vt:lpstr>PowerPoint Presentation</vt:lpstr>
      <vt:lpstr>Arrange dataset into feature matrix and target variable </vt:lpstr>
      <vt:lpstr>Handling missing values</vt:lpstr>
      <vt:lpstr>Ordinal / label encoding</vt:lpstr>
      <vt:lpstr>One hot encoding</vt:lpstr>
      <vt:lpstr>Dummy encoding</vt:lpstr>
      <vt:lpstr>Split into training and test dataset</vt:lpstr>
      <vt:lpstr>Feature scaling</vt:lpstr>
      <vt:lpstr>Generating polynomial features</vt:lpstr>
      <vt:lpstr>Training model using training set</vt:lpstr>
      <vt:lpstr>Predicting results on single value or entire test set </vt:lpstr>
      <vt:lpstr>Evaluation criteria (Regression)</vt:lpstr>
      <vt:lpstr>Evaluation criteria (Classification)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tan</dc:creator>
  <cp:lastModifiedBy>DCC186 DreamCatcher</cp:lastModifiedBy>
  <cp:revision>185</cp:revision>
  <dcterms:created xsi:type="dcterms:W3CDTF">2019-11-01T05:22:45Z</dcterms:created>
  <dcterms:modified xsi:type="dcterms:W3CDTF">2023-06-18T13:30:08Z</dcterms:modified>
</cp:coreProperties>
</file>