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HTML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Vargas Aguirre Victor Manuel </a:t>
            </a:r>
          </a:p>
          <a:p>
            <a:r>
              <a:rPr lang="es-MX" dirty="0" smtClean="0"/>
              <a:t>Programación Wb</a:t>
            </a:r>
          </a:p>
          <a:p>
            <a:r>
              <a:rPr lang="es-MX" dirty="0" smtClean="0"/>
              <a:t>Ingeniería en sistemas computacionales</a:t>
            </a:r>
            <a:endParaRPr lang="es-MX" dirty="0"/>
          </a:p>
        </p:txBody>
      </p:sp>
      <p:pic>
        <p:nvPicPr>
          <p:cNvPr id="1026" name="Picture 2" descr="http://upload.wikimedia.org/wikipedia/commons/thumb/6/61/HTML5_logo_and_wordmark.svg/2000px-HTML5_logo_and_wordma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941922"/>
            <a:ext cx="3205810" cy="320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7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de una etiqueta 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 Las etiquetas pueden presentar modificadores que llamaremos atributos que permitirán definir diferentes posibilidades de la instrucción HTML. Estos atributos se definirán en la etiqueta de inicio y consistirán normalmente en el nombre del atributo y el valor que toma separados por un signo de igual</a:t>
            </a:r>
            <a:r>
              <a:rPr lang="es-MX" dirty="0" smtClean="0"/>
              <a:t>.</a:t>
            </a:r>
          </a:p>
          <a:p>
            <a:r>
              <a:rPr lang="es-MX" dirty="0" smtClean="0"/>
              <a:t>Ejemplo:</a:t>
            </a:r>
          </a:p>
          <a:p>
            <a:pPr marL="0" indent="0">
              <a:buNone/>
            </a:pPr>
            <a:r>
              <a:rPr lang="es-MX" b="1" dirty="0" smtClean="0"/>
              <a:t>		&lt;</a:t>
            </a:r>
            <a:r>
              <a:rPr lang="es-MX" b="1" dirty="0"/>
              <a:t>A HREF="http://www.uca.es"&gt;Pagina principal de la UCA&lt;/</a:t>
            </a:r>
            <a:r>
              <a:rPr lang="es-MX" b="1" dirty="0" smtClean="0"/>
              <a:t>A&gt;	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		En </a:t>
            </a:r>
            <a:r>
              <a:rPr lang="es-MX" dirty="0"/>
              <a:t>este caso la etiqueta A presenta un atributo HREF cuyo valor </a:t>
            </a:r>
            <a:r>
              <a:rPr lang="es-MX" dirty="0" smtClean="0"/>
              <a:t>				es</a:t>
            </a:r>
            <a:r>
              <a:rPr lang="es-MX" dirty="0"/>
              <a:t> http://www.uca.es.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695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HMLT?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06859"/>
          </a:xfrm>
        </p:spPr>
        <p:txBody>
          <a:bodyPr/>
          <a:lstStyle/>
          <a:p>
            <a:r>
              <a:rPr lang="es-MX" b="1" i="1" dirty="0" err="1"/>
              <a:t>HyperText</a:t>
            </a:r>
            <a:r>
              <a:rPr lang="es-MX" b="1" i="1" dirty="0"/>
              <a:t> </a:t>
            </a:r>
            <a:r>
              <a:rPr lang="es-MX" b="1" i="1" dirty="0" err="1"/>
              <a:t>Markup</a:t>
            </a:r>
            <a:r>
              <a:rPr lang="es-MX" b="1" i="1" dirty="0"/>
              <a:t> </a:t>
            </a:r>
            <a:r>
              <a:rPr lang="es-MX" b="1" i="1" dirty="0" err="1"/>
              <a:t>Language</a:t>
            </a:r>
            <a:r>
              <a:rPr lang="es-MX" dirty="0"/>
              <a:t> </a:t>
            </a:r>
            <a:r>
              <a:rPr lang="es-MX" dirty="0" smtClean="0"/>
              <a:t>(lenguaje </a:t>
            </a:r>
            <a:r>
              <a:rPr lang="es-MX" dirty="0"/>
              <a:t>de marcas de </a:t>
            </a:r>
            <a:r>
              <a:rPr lang="es-MX" dirty="0" smtClean="0"/>
              <a:t>hipertexto), </a:t>
            </a:r>
            <a:r>
              <a:rPr lang="es-MX" dirty="0"/>
              <a:t>hace referencia al lenguaje de </a:t>
            </a:r>
            <a:r>
              <a:rPr lang="es-MX" dirty="0" smtClean="0"/>
              <a:t>marcado para </a:t>
            </a:r>
            <a:r>
              <a:rPr lang="es-MX" dirty="0"/>
              <a:t>la elaboración de páginas web. 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Es un estándar que sirve de referencia para la elaboración de páginas web en sus diferentes </a:t>
            </a:r>
            <a:r>
              <a:rPr lang="es-MX" dirty="0" smtClean="0"/>
              <a:t>versiones </a:t>
            </a:r>
            <a:r>
              <a:rPr lang="es-MX" dirty="0"/>
              <a:t> a cargo de la </a:t>
            </a:r>
            <a:r>
              <a:rPr lang="es-MX" dirty="0" smtClean="0"/>
              <a:t>W3C.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HTM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13" y="3797637"/>
            <a:ext cx="2381563" cy="27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2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Filosofía de referenciación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 Para añadir un elemento externo a la página (imagen, vídeo, </a:t>
            </a:r>
            <a:r>
              <a:rPr lang="es-MX" i="1" dirty="0"/>
              <a:t>script</a:t>
            </a:r>
            <a:r>
              <a:rPr lang="es-MX" dirty="0"/>
              <a:t>, entre otros.), este no se incrusta directamente en el código de la página, sino que se hace una referencia a la ubicación de dicho elemento mediante texto.</a:t>
            </a:r>
            <a:endParaRPr lang="es-MX" dirty="0"/>
          </a:p>
        </p:txBody>
      </p:sp>
      <p:pic>
        <p:nvPicPr>
          <p:cNvPr id="3078" name="Picture 6" descr="http://www.komlep.com/wp-content/uploads/2014/10/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1" y="1498604"/>
            <a:ext cx="4828548" cy="362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9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Donde crear y editar HTML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Editor de texto 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dirty="0"/>
              <a:t>El entorno para trabajar HTML es simplemente un procesador de texto, como el que ofrecen los sistemas operativos Windows </a:t>
            </a:r>
            <a:r>
              <a:rPr lang="es-MX" dirty="0" smtClean="0"/>
              <a:t>   (</a:t>
            </a:r>
            <a:r>
              <a:rPr lang="es-MX" dirty="0"/>
              <a:t>Bloc de notas), UNIX (el editor vi o </a:t>
            </a:r>
            <a:r>
              <a:rPr lang="es-MX" dirty="0" err="1"/>
              <a:t>ed</a:t>
            </a:r>
            <a:r>
              <a:rPr lang="es-MX" dirty="0"/>
              <a:t>) o el que ofrece MS Office (Word).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100" name="Picture 4" descr="http://www.creationguide.com/oldschool/ewd_oldschool_files/image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92" y="1558924"/>
            <a:ext cx="5274030" cy="39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15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Donde crear y editar HTML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758085" y="2160983"/>
            <a:ext cx="4185618" cy="576262"/>
          </a:xfrm>
        </p:spPr>
        <p:txBody>
          <a:bodyPr/>
          <a:lstStyle/>
          <a:p>
            <a:r>
              <a:rPr lang="en-US" dirty="0"/>
              <a:t> WYSIWYG (</a:t>
            </a:r>
            <a:r>
              <a:rPr lang="en-US" i="1" dirty="0"/>
              <a:t>What You See Is What You </a:t>
            </a:r>
            <a:r>
              <a:rPr lang="en-US" i="1" dirty="0" smtClean="0"/>
              <a:t>Get)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758086" y="2731290"/>
            <a:ext cx="4185617" cy="3304117"/>
          </a:xfrm>
        </p:spPr>
        <p:txBody>
          <a:bodyPr/>
          <a:lstStyle/>
          <a:p>
            <a:r>
              <a:rPr lang="es-MX" dirty="0"/>
              <a:t>Estos editores permiten ver el resultado de lo que se está editando en tiempo real, a medida que se va desarrollando el documento.</a:t>
            </a:r>
            <a:endParaRPr lang="es-MX" dirty="0"/>
          </a:p>
        </p:txBody>
      </p:sp>
      <p:pic>
        <p:nvPicPr>
          <p:cNvPr id="5122" name="Picture 2" descr="http://4.bp.blogspot.com/-90abkNtITko/VEFfmXY77YI/AAAAAAAACgk/OXhI3Y3oJP0/s1600/Wysiw_c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9" y="1930399"/>
            <a:ext cx="5290961" cy="39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6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básica de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 smtClean="0"/>
              <a:t>			&lt;</a:t>
            </a:r>
            <a:r>
              <a:rPr lang="en-US" dirty="0"/>
              <a:t>title&gt;Ejemplo1&lt;/title&gt;</a:t>
            </a:r>
          </a:p>
          <a:p>
            <a:pPr marL="0" indent="0">
              <a:buNone/>
            </a:pPr>
            <a:r>
              <a:rPr lang="en-US" dirty="0" smtClean="0"/>
              <a:t>		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 smtClean="0"/>
              <a:t>			&lt;</a:t>
            </a:r>
            <a:r>
              <a:rPr lang="en-US" dirty="0"/>
              <a:t>p&gt;ejemplo1&lt;/p&gt;</a:t>
            </a:r>
          </a:p>
          <a:p>
            <a:pPr marL="0" indent="0">
              <a:buNone/>
            </a:pPr>
            <a:r>
              <a:rPr lang="en-US" dirty="0" smtClean="0"/>
              <a:t>		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/>
              <a:t>html&gt;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&lt;HTML&gt;, define </a:t>
            </a:r>
            <a:r>
              <a:rPr lang="es-MX" dirty="0"/>
              <a:t>el inicio del documento HTML, le indica al navegador que lo que viene a continuación debe ser interpretado como código HTML</a:t>
            </a:r>
            <a:r>
              <a:rPr lang="es-MX" dirty="0" smtClean="0"/>
              <a:t>.</a:t>
            </a:r>
          </a:p>
          <a:p>
            <a:r>
              <a:rPr lang="es-MX" dirty="0" smtClean="0"/>
              <a:t>&lt;head&gt;, define </a:t>
            </a:r>
            <a:r>
              <a:rPr lang="es-MX" dirty="0"/>
              <a:t>la cabecera del documento </a:t>
            </a:r>
            <a:r>
              <a:rPr lang="es-MX" dirty="0" smtClean="0"/>
              <a:t>HTML.</a:t>
            </a:r>
          </a:p>
          <a:p>
            <a:r>
              <a:rPr lang="es-MX" dirty="0" smtClean="0"/>
              <a:t>&lt;title&gt;, define </a:t>
            </a:r>
            <a:r>
              <a:rPr lang="es-MX" dirty="0"/>
              <a:t>el título de la página</a:t>
            </a:r>
            <a:r>
              <a:rPr lang="es-MX" dirty="0" smtClean="0"/>
              <a:t>.</a:t>
            </a:r>
          </a:p>
          <a:p>
            <a:r>
              <a:rPr lang="es-MX" dirty="0" smtClean="0"/>
              <a:t>&lt;body&gt;, define </a:t>
            </a:r>
            <a:r>
              <a:rPr lang="es-MX" dirty="0"/>
              <a:t>el contenido principal o cuerpo del documento. </a:t>
            </a:r>
            <a:endParaRPr lang="es-MX" dirty="0" smtClean="0"/>
          </a:p>
          <a:p>
            <a:r>
              <a:rPr lang="es-MX" dirty="0" smtClean="0"/>
              <a:t>&lt;P&gt;, define que lo que se va a escribir esta en formato de párrafo.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662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Etiquetas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136402"/>
          </a:xfrm>
        </p:spPr>
        <p:txBody>
          <a:bodyPr/>
          <a:lstStyle/>
          <a:p>
            <a:r>
              <a:rPr lang="es-MX" dirty="0" smtClean="0"/>
              <a:t>Las etiquetas serán </a:t>
            </a:r>
            <a:r>
              <a:rPr lang="es-MX" dirty="0"/>
              <a:t>fragmentos de texto destacado de una forma especial que permiten la definición de las distintas instrucciones de HTML, tanto los efectos a aplicar sobre el texto como las distintas estructuras del lenguaje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170" name="Picture 2" descr="https://encrypted-tbn2.gstatic.com/images?q=tbn:ANd9GcQ1Zv1LtJ3N5GQekvSaNd4q-ApV7P1NJN1-6D7Dmw8rp6hLMgP2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93" y="3527182"/>
            <a:ext cx="4592620" cy="27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5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de una etiqueta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61404"/>
          </a:xfrm>
        </p:spPr>
        <p:txBody>
          <a:bodyPr/>
          <a:lstStyle/>
          <a:p>
            <a:r>
              <a:rPr lang="es-MX" dirty="0"/>
              <a:t>Una etiqueta será un texto incluido entre los símbolos </a:t>
            </a:r>
            <a:r>
              <a:rPr lang="es-MX" i="1" dirty="0"/>
              <a:t>menor que</a:t>
            </a:r>
            <a:r>
              <a:rPr lang="es-MX" b="1" dirty="0"/>
              <a:t> &lt; </a:t>
            </a:r>
            <a:r>
              <a:rPr lang="es-MX" dirty="0"/>
              <a:t>y </a:t>
            </a:r>
            <a:r>
              <a:rPr lang="es-MX" i="1" dirty="0"/>
              <a:t>mayor que</a:t>
            </a:r>
            <a:r>
              <a:rPr lang="es-MX" b="1" dirty="0"/>
              <a:t> </a:t>
            </a:r>
            <a:r>
              <a:rPr lang="es-MX" b="1" dirty="0" smtClean="0"/>
              <a:t>&gt;.</a:t>
            </a:r>
            <a:r>
              <a:rPr lang="es-MX" dirty="0" smtClean="0"/>
              <a:t>El </a:t>
            </a:r>
            <a:r>
              <a:rPr lang="es-MX" dirty="0"/>
              <a:t>texto incluido dentro de los símbolos será explicativo de la utilidad de la etiqueta</a:t>
            </a:r>
            <a:r>
              <a:rPr lang="es-MX" dirty="0" smtClean="0"/>
              <a:t>.</a:t>
            </a:r>
          </a:p>
          <a:p>
            <a:r>
              <a:rPr lang="es-MX" dirty="0" smtClean="0"/>
              <a:t>Ejemplo: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46" t="24956" r="69533" b="60783"/>
          <a:stretch/>
        </p:blipFill>
        <p:spPr>
          <a:xfrm>
            <a:off x="1926079" y="3952184"/>
            <a:ext cx="6099177" cy="18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5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de una etiqueta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 normalmente una etiqueta de inicio y otra de fin, la de fin contendrá el mismo texto que la de inicio añadiéndole al principio una barra inclinada </a:t>
            </a:r>
            <a:r>
              <a:rPr lang="es-MX" b="1" dirty="0"/>
              <a:t>/</a:t>
            </a:r>
            <a:r>
              <a:rPr lang="es-MX" dirty="0"/>
              <a:t>. El efecto que define la etiqueta tendrá validez para todo lo que este incluido entre las etiquetas de inicio y fin, ya sea texto plano o otras etiquetas HTML.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	</a:t>
            </a:r>
            <a:r>
              <a:rPr lang="es-MX" b="1" dirty="0" smtClean="0"/>
              <a:t>&lt;</a:t>
            </a:r>
            <a:r>
              <a:rPr lang="es-MX" b="1" dirty="0"/>
              <a:t>ETIQUETA&gt;Elementos Afectados por la Etiqueta&lt;/ETIQUETA</a:t>
            </a:r>
            <a:r>
              <a:rPr lang="es-MX" b="1" dirty="0" smtClean="0"/>
              <a:t>&gt;</a:t>
            </a:r>
          </a:p>
          <a:p>
            <a:r>
              <a:rPr lang="es-MX" b="1" dirty="0" smtClean="0"/>
              <a:t>Ejemplo:</a:t>
            </a:r>
          </a:p>
          <a:p>
            <a:pPr marL="0" indent="0">
              <a:buNone/>
            </a:pPr>
            <a:r>
              <a:rPr lang="es-MX" dirty="0" smtClean="0"/>
              <a:t>			&lt;</a:t>
            </a:r>
            <a:r>
              <a:rPr lang="es-MX" dirty="0"/>
              <a:t>B&gt;Texto que será en negrita&lt;/B&gt;.</a:t>
            </a:r>
          </a:p>
          <a:p>
            <a:pPr marL="0" indent="0">
              <a:buNone/>
            </a:pPr>
            <a:r>
              <a:rPr lang="es-MX" dirty="0" smtClean="0"/>
              <a:t>				Obtendremos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b="1" dirty="0" smtClean="0"/>
              <a:t>				Texto </a:t>
            </a:r>
            <a:r>
              <a:rPr lang="es-MX" b="1" dirty="0"/>
              <a:t>que será en negrita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4974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176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HTML</vt:lpstr>
      <vt:lpstr>¿Qué es HMLT?</vt:lpstr>
      <vt:lpstr>Filosofía de referenciación</vt:lpstr>
      <vt:lpstr>Donde crear y editar HTML</vt:lpstr>
      <vt:lpstr>Donde crear y editar HTML</vt:lpstr>
      <vt:lpstr>Estructura básica de HTML</vt:lpstr>
      <vt:lpstr>Etiquetas</vt:lpstr>
      <vt:lpstr>Sintaxis de una etiqueta</vt:lpstr>
      <vt:lpstr>Sintaxis de una etiqueta </vt:lpstr>
      <vt:lpstr>Sintaxis de una etiqueta 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Victor vargas aguirre</dc:creator>
  <cp:lastModifiedBy>Victor vargas aguirre</cp:lastModifiedBy>
  <cp:revision>7</cp:revision>
  <dcterms:created xsi:type="dcterms:W3CDTF">2015-02-06T16:45:17Z</dcterms:created>
  <dcterms:modified xsi:type="dcterms:W3CDTF">2015-02-06T18:03:36Z</dcterms:modified>
</cp:coreProperties>
</file>