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handoutMasterIdLst>
    <p:handoutMasterId r:id="rId49"/>
  </p:handoutMasterIdLst>
  <p:sldIdLst>
    <p:sldId id="279" r:id="rId5"/>
    <p:sldId id="353" r:id="rId6"/>
    <p:sldId id="280" r:id="rId7"/>
    <p:sldId id="407" r:id="rId8"/>
    <p:sldId id="410" r:id="rId9"/>
    <p:sldId id="412" r:id="rId10"/>
    <p:sldId id="411" r:id="rId11"/>
    <p:sldId id="408" r:id="rId12"/>
    <p:sldId id="281" r:id="rId13"/>
    <p:sldId id="409" r:id="rId14"/>
    <p:sldId id="282" r:id="rId15"/>
    <p:sldId id="283" r:id="rId16"/>
    <p:sldId id="284" r:id="rId17"/>
    <p:sldId id="285" r:id="rId18"/>
    <p:sldId id="287" r:id="rId19"/>
    <p:sldId id="286" r:id="rId20"/>
    <p:sldId id="288" r:id="rId21"/>
    <p:sldId id="289" r:id="rId22"/>
    <p:sldId id="290" r:id="rId23"/>
    <p:sldId id="291" r:id="rId24"/>
    <p:sldId id="292" r:id="rId25"/>
    <p:sldId id="293" r:id="rId26"/>
    <p:sldId id="295" r:id="rId27"/>
    <p:sldId id="296" r:id="rId28"/>
    <p:sldId id="294" r:id="rId29"/>
    <p:sldId id="297" r:id="rId30"/>
    <p:sldId id="298" r:id="rId31"/>
    <p:sldId id="355" r:id="rId32"/>
    <p:sldId id="299" r:id="rId33"/>
    <p:sldId id="301" r:id="rId34"/>
    <p:sldId id="302" r:id="rId35"/>
    <p:sldId id="303" r:id="rId36"/>
    <p:sldId id="304" r:id="rId37"/>
    <p:sldId id="401" r:id="rId38"/>
    <p:sldId id="402" r:id="rId39"/>
    <p:sldId id="382" r:id="rId40"/>
    <p:sldId id="403" r:id="rId41"/>
    <p:sldId id="388" r:id="rId42"/>
    <p:sldId id="404" r:id="rId43"/>
    <p:sldId id="394" r:id="rId44"/>
    <p:sldId id="375" r:id="rId45"/>
    <p:sldId id="405" r:id="rId46"/>
    <p:sldId id="406" r:id="rId47"/>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5EC"/>
    <a:srgbClr val="7D6CFC"/>
    <a:srgbClr val="FFCCFF"/>
    <a:srgbClr val="66FFFF"/>
    <a:srgbClr val="00FFFF"/>
    <a:srgbClr val="AAAAAA"/>
    <a:srgbClr val="DE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6" autoAdjust="0"/>
    <p:restoredTop sz="96671" autoAdjust="0"/>
  </p:normalViewPr>
  <p:slideViewPr>
    <p:cSldViewPr snapToGrid="0">
      <p:cViewPr>
        <p:scale>
          <a:sx n="160" d="100"/>
          <a:sy n="160" d="100"/>
        </p:scale>
        <p:origin x="-504" y="1026"/>
      </p:cViewPr>
      <p:guideLst>
        <p:guide orient="horz" pos="2160"/>
        <p:guide pos="2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2928"/>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37466"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defRPr sz="1200"/>
            </a:lvl1pPr>
          </a:lstStyle>
          <a:p>
            <a:endParaRPr lang="en-US"/>
          </a:p>
        </p:txBody>
      </p:sp>
      <p:sp>
        <p:nvSpPr>
          <p:cNvPr id="122883" name="Rectangle 3"/>
          <p:cNvSpPr>
            <a:spLocks noGrp="1" noChangeArrowheads="1"/>
          </p:cNvSpPr>
          <p:nvPr>
            <p:ph type="dt" sz="quarter" idx="1"/>
          </p:nvPr>
        </p:nvSpPr>
        <p:spPr bwMode="auto">
          <a:xfrm>
            <a:off x="3971330" y="0"/>
            <a:ext cx="3037465"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lgn="r">
              <a:defRPr sz="1200"/>
            </a:lvl1pPr>
          </a:lstStyle>
          <a:p>
            <a:endParaRPr lang="en-US"/>
          </a:p>
        </p:txBody>
      </p:sp>
      <p:sp>
        <p:nvSpPr>
          <p:cNvPr id="122884" name="Rectangle 4"/>
          <p:cNvSpPr>
            <a:spLocks noGrp="1" noChangeArrowheads="1"/>
          </p:cNvSpPr>
          <p:nvPr>
            <p:ph type="ftr" sz="quarter" idx="2"/>
          </p:nvPr>
        </p:nvSpPr>
        <p:spPr bwMode="auto">
          <a:xfrm>
            <a:off x="0" y="8830621"/>
            <a:ext cx="3037466"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defRPr sz="1200"/>
            </a:lvl1pPr>
          </a:lstStyle>
          <a:p>
            <a:endParaRPr lang="en-US"/>
          </a:p>
        </p:txBody>
      </p:sp>
      <p:sp>
        <p:nvSpPr>
          <p:cNvPr id="122885" name="Rectangle 5"/>
          <p:cNvSpPr>
            <a:spLocks noGrp="1" noChangeArrowheads="1"/>
          </p:cNvSpPr>
          <p:nvPr>
            <p:ph type="sldNum" sz="quarter" idx="3"/>
          </p:nvPr>
        </p:nvSpPr>
        <p:spPr bwMode="auto">
          <a:xfrm>
            <a:off x="3971330" y="8830621"/>
            <a:ext cx="3037465"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lgn="r">
              <a:defRPr sz="1200"/>
            </a:lvl1pPr>
          </a:lstStyle>
          <a:p>
            <a:fld id="{103C7419-61D9-46C1-97E9-76E9D8F8C3E9}" type="slidenum">
              <a:rPr lang="en-US"/>
              <a:pPr/>
              <a:t>‹#›</a:t>
            </a:fld>
            <a:endParaRPr lang="en-US"/>
          </a:p>
        </p:txBody>
      </p:sp>
    </p:spTree>
    <p:extLst>
      <p:ext uri="{BB962C8B-B14F-4D97-AF65-F5344CB8AC3E}">
        <p14:creationId xmlns:p14="http://schemas.microsoft.com/office/powerpoint/2010/main" val="1961208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37466"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defRPr sz="1200"/>
            </a:lvl1pPr>
          </a:lstStyle>
          <a:p>
            <a:endParaRPr lang="en-US"/>
          </a:p>
        </p:txBody>
      </p:sp>
      <p:sp>
        <p:nvSpPr>
          <p:cNvPr id="121859" name="Rectangle 3"/>
          <p:cNvSpPr>
            <a:spLocks noGrp="1" noChangeArrowheads="1"/>
          </p:cNvSpPr>
          <p:nvPr>
            <p:ph type="dt" idx="1"/>
          </p:nvPr>
        </p:nvSpPr>
        <p:spPr bwMode="auto">
          <a:xfrm>
            <a:off x="3971330" y="0"/>
            <a:ext cx="3037465" cy="464180"/>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lvl1pPr algn="r">
              <a:defRPr sz="1200"/>
            </a:lvl1pPr>
          </a:lstStyle>
          <a:p>
            <a:endParaRPr lang="en-US"/>
          </a:p>
        </p:txBody>
      </p:sp>
      <p:sp>
        <p:nvSpPr>
          <p:cNvPr id="12292"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01201" y="4416111"/>
            <a:ext cx="5607998" cy="4182419"/>
          </a:xfrm>
          <a:prstGeom prst="rect">
            <a:avLst/>
          </a:prstGeom>
          <a:noFill/>
          <a:ln w="9525">
            <a:noFill/>
            <a:miter lim="800000"/>
            <a:headEnd/>
            <a:tailEnd/>
          </a:ln>
          <a:effectLst/>
        </p:spPr>
        <p:txBody>
          <a:bodyPr vert="horz" wrap="square" lIns="92290" tIns="46145" rIns="92290" bIns="46145"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8830621"/>
            <a:ext cx="3037466"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defRPr sz="1200"/>
            </a:lvl1pPr>
          </a:lstStyle>
          <a:p>
            <a:endParaRPr lang="en-US"/>
          </a:p>
        </p:txBody>
      </p:sp>
      <p:sp>
        <p:nvSpPr>
          <p:cNvPr id="121863" name="Rectangle 7"/>
          <p:cNvSpPr>
            <a:spLocks noGrp="1" noChangeArrowheads="1"/>
          </p:cNvSpPr>
          <p:nvPr>
            <p:ph type="sldNum" sz="quarter" idx="5"/>
          </p:nvPr>
        </p:nvSpPr>
        <p:spPr bwMode="auto">
          <a:xfrm>
            <a:off x="3971330" y="8830621"/>
            <a:ext cx="3037465" cy="464180"/>
          </a:xfrm>
          <a:prstGeom prst="rect">
            <a:avLst/>
          </a:prstGeom>
          <a:noFill/>
          <a:ln w="9525">
            <a:noFill/>
            <a:miter lim="800000"/>
            <a:headEnd/>
            <a:tailEnd/>
          </a:ln>
          <a:effectLst/>
        </p:spPr>
        <p:txBody>
          <a:bodyPr vert="horz" wrap="square" lIns="92290" tIns="46145" rIns="92290" bIns="46145" numCol="1" anchor="b" anchorCtr="0" compatLnSpc="1">
            <a:prstTxWarp prst="textNoShape">
              <a:avLst/>
            </a:prstTxWarp>
          </a:bodyPr>
          <a:lstStyle>
            <a:lvl1pPr algn="r">
              <a:defRPr sz="1200"/>
            </a:lvl1pPr>
          </a:lstStyle>
          <a:p>
            <a:fld id="{F603C3B5-9CFC-4B60-AD1F-942309290D4C}" type="slidenum">
              <a:rPr lang="en-US"/>
              <a:pPr/>
              <a:t>‹#›</a:t>
            </a:fld>
            <a:endParaRPr lang="en-US"/>
          </a:p>
        </p:txBody>
      </p:sp>
    </p:spTree>
    <p:extLst>
      <p:ext uri="{BB962C8B-B14F-4D97-AF65-F5344CB8AC3E}">
        <p14:creationId xmlns:p14="http://schemas.microsoft.com/office/powerpoint/2010/main" val="29942903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t>Provides the capability of updating code in deployed devices without the cost of physical access</a:t>
            </a:r>
          </a:p>
          <a:p>
            <a:pPr eaLnBrk="1" hangingPunct="1"/>
            <a:r>
              <a:rPr lang="en-US" dirty="0" smtClean="0"/>
              <a:t>Two different methods</a:t>
            </a:r>
          </a:p>
          <a:p>
            <a:pPr lvl="1" eaLnBrk="1" hangingPunct="1"/>
            <a:r>
              <a:rPr lang="en-US" b="1" dirty="0" smtClean="0"/>
              <a:t>O</a:t>
            </a:r>
            <a:r>
              <a:rPr lang="en-US" dirty="0" smtClean="0"/>
              <a:t>ver-the-air </a:t>
            </a:r>
            <a:r>
              <a:rPr lang="en-US" b="1" dirty="0" err="1" smtClean="0"/>
              <a:t>B</a:t>
            </a:r>
            <a:r>
              <a:rPr lang="en-US" dirty="0" err="1" smtClean="0"/>
              <a:t>oot</a:t>
            </a:r>
            <a:r>
              <a:rPr lang="en-US" b="1" dirty="0" err="1" smtClean="0"/>
              <a:t>L</a:t>
            </a:r>
            <a:r>
              <a:rPr lang="en-US" dirty="0" err="1" smtClean="0"/>
              <a:t>oader</a:t>
            </a:r>
            <a:r>
              <a:rPr lang="en-US" dirty="0" smtClean="0"/>
              <a:t> (OBL)</a:t>
            </a:r>
          </a:p>
          <a:p>
            <a:pPr lvl="2" eaLnBrk="1" hangingPunct="1"/>
            <a:r>
              <a:rPr lang="en-US" dirty="0" smtClean="0"/>
              <a:t>Image is downloaded and overwrites the run-code image</a:t>
            </a:r>
          </a:p>
          <a:p>
            <a:pPr lvl="2" eaLnBrk="1" hangingPunct="1"/>
            <a:r>
              <a:rPr lang="en-US" dirty="0" smtClean="0"/>
              <a:t>Maximum image size is slightly less than half of the available flash</a:t>
            </a:r>
          </a:p>
          <a:p>
            <a:pPr lvl="1" eaLnBrk="1" hangingPunct="1"/>
            <a:r>
              <a:rPr lang="en-US" b="1" dirty="0" smtClean="0"/>
              <a:t>B</a:t>
            </a:r>
            <a:r>
              <a:rPr lang="en-US" dirty="0" smtClean="0"/>
              <a:t>oot </a:t>
            </a:r>
            <a:r>
              <a:rPr lang="en-US" b="1" dirty="0" smtClean="0"/>
              <a:t>I</a:t>
            </a:r>
            <a:r>
              <a:rPr lang="en-US" dirty="0" smtClean="0"/>
              <a:t>mage </a:t>
            </a:r>
            <a:r>
              <a:rPr lang="en-US" b="1" dirty="0" smtClean="0"/>
              <a:t>M</a:t>
            </a:r>
            <a:r>
              <a:rPr lang="en-US" dirty="0" smtClean="0"/>
              <a:t>anager (BIM)</a:t>
            </a:r>
          </a:p>
          <a:p>
            <a:pPr lvl="2" eaLnBrk="1" hangingPunct="1"/>
            <a:r>
              <a:rPr lang="en-US" dirty="0" smtClean="0"/>
              <a:t>Provides the flexibility of having two valid images, each capable of running on reset</a:t>
            </a:r>
          </a:p>
          <a:p>
            <a:pPr lvl="3" eaLnBrk="1" hangingPunct="1"/>
            <a:r>
              <a:rPr lang="en-US" dirty="0" smtClean="0"/>
              <a:t>Either image can execute an OAD on the other</a:t>
            </a:r>
          </a:p>
          <a:p>
            <a:pPr lvl="3" eaLnBrk="1" hangingPunct="1"/>
            <a:r>
              <a:rPr lang="en-US" dirty="0" smtClean="0"/>
              <a:t>Possible use cases</a:t>
            </a:r>
          </a:p>
          <a:p>
            <a:pPr lvl="4" eaLnBrk="1" hangingPunct="1"/>
            <a:r>
              <a:rPr lang="en-US" dirty="0" smtClean="0"/>
              <a:t>Dual stack (proprietary &amp; BLE)</a:t>
            </a:r>
          </a:p>
          <a:p>
            <a:pPr lvl="4" eaLnBrk="1" hangingPunct="1"/>
            <a:r>
              <a:rPr lang="en-US" dirty="0" smtClean="0"/>
              <a:t>Dual image with selection made at boot-time (ex. heart-rate sensor &amp; glucose sensor)</a:t>
            </a:r>
          </a:p>
          <a:p>
            <a:pPr lvl="2" eaLnBrk="1" hangingPunct="1"/>
            <a:r>
              <a:rPr lang="en-US" dirty="0" smtClean="0"/>
              <a:t>By restricting one of the images to a small, resident “OAD-only image,” the application image can be much larger than half of the available flash</a:t>
            </a:r>
          </a:p>
          <a:p>
            <a:endParaRPr lang="en-US" dirty="0" smtClean="0"/>
          </a:p>
        </p:txBody>
      </p:sp>
      <p:sp>
        <p:nvSpPr>
          <p:cNvPr id="4" name="Slide Number Placeholder 3"/>
          <p:cNvSpPr>
            <a:spLocks noGrp="1"/>
          </p:cNvSpPr>
          <p:nvPr>
            <p:ph type="sldNum" sz="quarter" idx="5"/>
          </p:nvPr>
        </p:nvSpPr>
        <p:spPr/>
        <p:txBody>
          <a:bodyPr/>
          <a:lstStyle/>
          <a:p>
            <a:pPr>
              <a:defRPr/>
            </a:pPr>
            <a:fld id="{E137D3BD-A01C-46AB-AA35-2CCABD23FC8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bwMode="auto">
          <a:noFill/>
          <a:ln>
            <a:solidFill>
              <a:srgbClr val="000000"/>
            </a:solidFill>
            <a:miter lim="800000"/>
            <a:headEnd/>
            <a:tailEnd/>
          </a:ln>
        </p:spPr>
      </p:sp>
      <p:sp>
        <p:nvSpPr>
          <p:cNvPr id="12697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TextEdit="1"/>
          </p:cNvSpPr>
          <p:nvPr>
            <p:ph type="sldImg"/>
          </p:nvPr>
        </p:nvSpPr>
        <p:spPr bwMode="auto">
          <a:noFill/>
          <a:ln>
            <a:solidFill>
              <a:srgbClr val="000000"/>
            </a:solidFill>
            <a:miter lim="800000"/>
            <a:headEnd/>
            <a:tailEnd/>
          </a:ln>
        </p:spPr>
      </p:sp>
      <p:sp>
        <p:nvSpPr>
          <p:cNvPr id="131074"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bwMode="auto">
          <a:noFill/>
          <a:ln>
            <a:solidFill>
              <a:srgbClr val="000000"/>
            </a:solidFill>
            <a:miter lim="800000"/>
            <a:headEnd/>
            <a:tailEnd/>
          </a:ln>
        </p:spPr>
      </p:sp>
      <p:sp>
        <p:nvSpPr>
          <p:cNvPr id="12697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TextEdit="1"/>
          </p:cNvSpPr>
          <p:nvPr>
            <p:ph type="sldImg"/>
          </p:nvPr>
        </p:nvSpPr>
        <p:spPr bwMode="auto">
          <a:noFill/>
          <a:ln>
            <a:solidFill>
              <a:srgbClr val="000000"/>
            </a:solidFill>
            <a:miter lim="800000"/>
            <a:headEnd/>
            <a:tailEnd/>
          </a:ln>
        </p:spPr>
      </p:sp>
      <p:sp>
        <p:nvSpPr>
          <p:cNvPr id="135170"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bwMode="auto">
          <a:noFill/>
          <a:ln>
            <a:solidFill>
              <a:srgbClr val="000000"/>
            </a:solidFill>
            <a:miter lim="800000"/>
            <a:headEnd/>
            <a:tailEnd/>
          </a:ln>
        </p:spPr>
      </p:sp>
      <p:sp>
        <p:nvSpPr>
          <p:cNvPr id="12697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80000"/>
              </a:lnSpc>
            </a:pPr>
            <a:r>
              <a:rPr lang="en-US" altLang="ja-JP" dirty="0" smtClean="0">
                <a:ea typeface="ＭＳ Ｐゴシック" pitchFamily="34" charset="-128"/>
              </a:rPr>
              <a:t>All communications between two connected devices occur in “connection events”. These connection events occur periodically, with a connection interval parameter specifying the period</a:t>
            </a:r>
          </a:p>
          <a:p>
            <a:pPr eaLnBrk="1" hangingPunct="1">
              <a:lnSpc>
                <a:spcPct val="80000"/>
              </a:lnSpc>
            </a:pPr>
            <a:r>
              <a:rPr lang="en-US" altLang="ja-JP" dirty="0" smtClean="0">
                <a:ea typeface="ＭＳ Ｐゴシック" pitchFamily="34" charset="-128"/>
              </a:rPr>
              <a:t>Each event occurs on one of the 37 data channel</a:t>
            </a:r>
            <a:r>
              <a:rPr lang="en-US" altLang="ja-JP" baseline="0" dirty="0" smtClean="0">
                <a:ea typeface="ＭＳ Ｐゴシック" pitchFamily="34" charset="-128"/>
              </a:rPr>
              <a:t> and the Master always communicates first and then the slave. They can continue to communicate back and forth as much as they want during one connection event. The limitation is in the radio buffer.</a:t>
            </a:r>
            <a:endParaRPr lang="en-US" altLang="ja-JP" dirty="0" smtClean="0">
              <a:ea typeface="ＭＳ Ｐゴシック" pitchFamily="34" charset="-128"/>
            </a:endParaRPr>
          </a:p>
          <a:p>
            <a:pPr eaLnBrk="1" hangingPunct="1">
              <a:lnSpc>
                <a:spcPct val="80000"/>
              </a:lnSpc>
            </a:pPr>
            <a:endParaRPr lang="en-US" altLang="ja-JP" dirty="0" smtClean="0">
              <a:ea typeface="ＭＳ Ｐゴシック" pitchFamily="34" charset="-128"/>
            </a:endParaRPr>
          </a:p>
          <a:p>
            <a:pPr eaLnBrk="1" hangingPunct="1">
              <a:lnSpc>
                <a:spcPct val="80000"/>
              </a:lnSpc>
            </a:pPr>
            <a:r>
              <a:rPr lang="en-US" altLang="ja-JP" dirty="0" smtClean="0">
                <a:ea typeface="ＭＳ Ｐゴシック" pitchFamily="34" charset="-128"/>
              </a:rPr>
              <a:t>Connection events occur even when one (or both) sides have no data to send. This ensures</a:t>
            </a:r>
            <a:r>
              <a:rPr lang="en-US" altLang="ja-JP" baseline="0" dirty="0" smtClean="0">
                <a:ea typeface="ＭＳ Ｐゴシック" pitchFamily="34" charset="-128"/>
              </a:rPr>
              <a:t> that the link is still valid and if a certain number of user defined connection events occur with no acknowledgment, the connection will be considered lost by both devices.</a:t>
            </a:r>
            <a:endParaRPr lang="en-US" altLang="ja-JP" dirty="0" smtClean="0">
              <a:ea typeface="ＭＳ Ｐゴシック" pitchFamily="34" charset="-128"/>
            </a:endParaRPr>
          </a:p>
          <a:p>
            <a:endParaRPr lang="nb-NO" dirty="0" smtClean="0"/>
          </a:p>
          <a:p>
            <a:r>
              <a:rPr lang="nb-NO" dirty="0" smtClean="0"/>
              <a:t>The illustration shown</a:t>
            </a:r>
            <a:r>
              <a:rPr lang="nb-NO" baseline="0" dirty="0" smtClean="0"/>
              <a:t> is based on a real measurment of the current draw. As you can see, the device spends a lot of time in sleep which is typically around 1uA. This is the main reason why Bluetooth low energy really is low power. In the zoomed in part you can also see the power profile when slave device wakes up, does some processing, goes into RX then TX and then goes back into sleep after some post processing.</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65852AE-64E7-4AD1-9AB0-AD7A419FB671}"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txBox="1">
            <a:spLocks noGrp="1" noChangeArrowheads="1"/>
          </p:cNvSpPr>
          <p:nvPr/>
        </p:nvSpPr>
        <p:spPr bwMode="auto">
          <a:xfrm>
            <a:off x="4006839" y="8849388"/>
            <a:ext cx="3003561" cy="408078"/>
          </a:xfrm>
          <a:prstGeom prst="rect">
            <a:avLst/>
          </a:prstGeom>
          <a:noFill/>
          <a:ln w="12700">
            <a:noFill/>
            <a:miter lim="800000"/>
            <a:headEnd type="none" w="sm" len="sm"/>
            <a:tailEnd type="none" w="sm" len="sm"/>
          </a:ln>
        </p:spPr>
        <p:txBody>
          <a:bodyPr lIns="90578" tIns="45289" rIns="90578" bIns="45289" anchor="b"/>
          <a:lstStyle/>
          <a:p>
            <a:pPr algn="r" defTabSz="904945" eaLnBrk="0" hangingPunct="0"/>
            <a:fld id="{5CC0BED4-910D-43BB-98CC-48CA27989B68}" type="slidenum">
              <a:rPr lang="en-US" sz="1100">
                <a:latin typeface="Times New Roman" pitchFamily="18" charset="0"/>
              </a:rPr>
              <a:pPr algn="r" defTabSz="904945" eaLnBrk="0" hangingPunct="0"/>
              <a:t>17</a:t>
            </a:fld>
            <a:endParaRPr lang="en-US" sz="1100" dirty="0">
              <a:latin typeface="Times New Roman" pitchFamily="18" charset="0"/>
            </a:endParaRPr>
          </a:p>
        </p:txBody>
      </p:sp>
      <p:sp>
        <p:nvSpPr>
          <p:cNvPr id="151554" name="Rectangle 2"/>
          <p:cNvSpPr>
            <a:spLocks noGrp="1" noRot="1" noChangeAspect="1" noChangeArrowheads="1" noTextEdit="1"/>
          </p:cNvSpPr>
          <p:nvPr>
            <p:ph type="sldImg"/>
          </p:nvPr>
        </p:nvSpPr>
        <p:spPr bwMode="auto">
          <a:xfrm>
            <a:off x="1192213" y="706438"/>
            <a:ext cx="4627562" cy="3470275"/>
          </a:xfrm>
          <a:noFill/>
          <a:ln>
            <a:solidFill>
              <a:srgbClr val="000000"/>
            </a:solidFill>
            <a:miter lim="800000"/>
            <a:headEnd/>
            <a:tailEnd/>
          </a:ln>
        </p:spPr>
      </p:sp>
      <p:sp>
        <p:nvSpPr>
          <p:cNvPr id="151555" name="Rectangle 3"/>
          <p:cNvSpPr>
            <a:spLocks noGrp="1" noChangeArrowheads="1"/>
          </p:cNvSpPr>
          <p:nvPr>
            <p:ph type="body" idx="1"/>
          </p:nvPr>
        </p:nvSpPr>
        <p:spPr>
          <a:xfrm>
            <a:off x="934302" y="4415321"/>
            <a:ext cx="5141796" cy="4183164"/>
          </a:xfrm>
          <a:noFill/>
          <a:ln/>
        </p:spPr>
        <p:txBody>
          <a:bodyPr lIns="90578" tIns="45289" rIns="90578" bIns="45289"/>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Rot="1" noChangeAspect="1" noTextEdit="1"/>
          </p:cNvSpPr>
          <p:nvPr>
            <p:ph type="sldImg"/>
          </p:nvPr>
        </p:nvSpPr>
        <p:spPr bwMode="auto">
          <a:noFill/>
          <a:ln>
            <a:solidFill>
              <a:srgbClr val="000000"/>
            </a:solidFill>
            <a:miter lim="800000"/>
            <a:headEnd/>
            <a:tailEnd/>
          </a:ln>
        </p:spPr>
      </p:sp>
      <p:sp>
        <p:nvSpPr>
          <p:cNvPr id="155650"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Rot="1" noChangeAspect="1" noTextEdit="1"/>
          </p:cNvSpPr>
          <p:nvPr>
            <p:ph type="sldImg"/>
          </p:nvPr>
        </p:nvSpPr>
        <p:spPr bwMode="auto">
          <a:noFill/>
          <a:ln>
            <a:solidFill>
              <a:srgbClr val="000000"/>
            </a:solidFill>
            <a:miter lim="800000"/>
            <a:headEnd/>
            <a:tailEnd/>
          </a:ln>
        </p:spPr>
      </p:sp>
      <p:sp>
        <p:nvSpPr>
          <p:cNvPr id="15769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Rot="1" noChangeAspect="1" noTextEdit="1"/>
          </p:cNvSpPr>
          <p:nvPr>
            <p:ph type="sldImg"/>
          </p:nvPr>
        </p:nvSpPr>
        <p:spPr bwMode="auto">
          <a:noFill/>
          <a:ln>
            <a:solidFill>
              <a:srgbClr val="000000"/>
            </a:solidFill>
            <a:miter lim="800000"/>
            <a:headEnd/>
            <a:tailEnd/>
          </a:ln>
        </p:spPr>
      </p:sp>
      <p:sp>
        <p:nvSpPr>
          <p:cNvPr id="183298"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Rot="1" noChangeAspect="1" noTextEdit="1"/>
          </p:cNvSpPr>
          <p:nvPr>
            <p:ph type="sldImg"/>
          </p:nvPr>
        </p:nvSpPr>
        <p:spPr bwMode="auto">
          <a:noFill/>
          <a:ln>
            <a:solidFill>
              <a:srgbClr val="000000"/>
            </a:solidFill>
            <a:miter lim="800000"/>
            <a:headEnd/>
            <a:tailEnd/>
          </a:ln>
        </p:spPr>
      </p:sp>
      <p:sp>
        <p:nvSpPr>
          <p:cNvPr id="185346" name="Rectangle 3"/>
          <p:cNvSpPr>
            <a:spLocks noGrp="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2904" eaLnBrk="1" hangingPunct="1">
              <a:lnSpc>
                <a:spcPct val="80000"/>
              </a:lnSpc>
              <a:defRPr/>
            </a:pPr>
            <a:r>
              <a:rPr lang="en-US" dirty="0" smtClean="0"/>
              <a:t>Bluetooth low energy is designed for data sharing. To ensure interoperability, Bluetooth SIG has developed a set of application specific profiles. A </a:t>
            </a:r>
            <a:r>
              <a:rPr lang="en-US" b="1" dirty="0" smtClean="0">
                <a:solidFill>
                  <a:schemeClr val="accent3"/>
                </a:solidFill>
              </a:rPr>
              <a:t>Profile</a:t>
            </a:r>
            <a:r>
              <a:rPr lang="en-US" dirty="0" smtClean="0"/>
              <a:t> defines and describes the use of </a:t>
            </a:r>
            <a:r>
              <a:rPr lang="en-US" b="1" dirty="0" smtClean="0">
                <a:solidFill>
                  <a:schemeClr val="accent3"/>
                </a:solidFill>
              </a:rPr>
              <a:t>Services</a:t>
            </a:r>
            <a:r>
              <a:rPr lang="en-US" b="1" dirty="0" smtClean="0"/>
              <a:t> </a:t>
            </a:r>
            <a:r>
              <a:rPr lang="en-US" dirty="0" smtClean="0"/>
              <a:t>necessary to implement a given </a:t>
            </a:r>
            <a:r>
              <a:rPr lang="en-US" b="1" dirty="0" smtClean="0">
                <a:solidFill>
                  <a:schemeClr val="accent3"/>
                </a:solidFill>
              </a:rPr>
              <a:t>Application. </a:t>
            </a:r>
            <a:r>
              <a:rPr lang="en-US" dirty="0" smtClean="0"/>
              <a:t>One example is the Heart Rate Profile, developed and adopted by Bluetooth SIG and its members. This means that a Bluetooth Smart Ready device, such as a </a:t>
            </a:r>
            <a:r>
              <a:rPr lang="en-US" dirty="0" err="1" smtClean="0"/>
              <a:t>smartphone</a:t>
            </a:r>
            <a:r>
              <a:rPr lang="en-US" dirty="0" smtClean="0"/>
              <a:t>, can work with Bluetooth Smart heart rate sensors from different vendors.</a:t>
            </a:r>
            <a:br>
              <a:rPr lang="en-US" dirty="0" smtClean="0"/>
            </a:br>
            <a:r>
              <a:rPr lang="en-US" dirty="0" smtClean="0"/>
              <a:t/>
            </a:r>
            <a:br>
              <a:rPr lang="en-US" dirty="0" smtClean="0"/>
            </a:br>
            <a:r>
              <a:rPr lang="en-US" dirty="0" smtClean="0"/>
              <a:t>As the illustration shows, a profile is composed of one or more services with associated characteristics. For a heart rate sensor the profile would consist of a Heart Rate Service with measurement as the associated characteristic. In the example, the measurement shows a heart rate of 98. </a:t>
            </a:r>
            <a:br>
              <a:rPr lang="en-US" dirty="0" smtClean="0"/>
            </a:br>
            <a:r>
              <a:rPr lang="en-US" dirty="0" smtClean="0"/>
              <a:t/>
            </a:r>
            <a:br>
              <a:rPr lang="en-US" dirty="0" smtClean="0"/>
            </a:br>
            <a:r>
              <a:rPr lang="en-US" dirty="0" smtClean="0"/>
              <a:t>In addition, the heart rate profile also includes the Device Information Service which provides information about the device, for example System ID. Note that both of these adopted services includes several other mandatory characteristics even though they are not shown in the example.</a:t>
            </a:r>
            <a:br>
              <a:rPr lang="en-US" dirty="0" smtClean="0"/>
            </a:br>
            <a:r>
              <a:rPr lang="en-US" dirty="0" smtClean="0"/>
              <a:t/>
            </a:r>
            <a:br>
              <a:rPr lang="en-US" dirty="0" smtClean="0"/>
            </a:br>
            <a:r>
              <a:rPr lang="en-US" dirty="0" smtClean="0"/>
              <a:t>There are two different types of profiles, the profiles adopted by Bluetooth SIG and proprietary profiles.</a:t>
            </a:r>
            <a:br>
              <a:rPr lang="en-US" dirty="0" smtClean="0"/>
            </a:br>
            <a:r>
              <a:rPr lang="en-US" dirty="0" smtClean="0"/>
              <a:t/>
            </a:r>
            <a:br>
              <a:rPr lang="en-US" dirty="0" smtClean="0"/>
            </a:br>
            <a:r>
              <a:rPr lang="en-US" dirty="0" smtClean="0"/>
              <a:t>Bluetooth SIG has adopted profiles such as Proximity and Find Me. The Proximity profile has services as Link Loss and Immediate alert. As you can see, several profiles may implement the same type of services, in this example the Immediate Alert Service is used by both the Proximity and Find Me Profiles. Proprietary profiles are user specific profiles such as the TI </a:t>
            </a:r>
            <a:r>
              <a:rPr lang="en-US" dirty="0" err="1" smtClean="0"/>
              <a:t>SensorTag</a:t>
            </a:r>
            <a:r>
              <a:rPr lang="en-US" dirty="0" smtClean="0"/>
              <a:t> services which we will see later.</a:t>
            </a:r>
            <a:endParaRPr lang="en-US" dirty="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nb-NO" dirty="0" smtClean="0"/>
              <a:t>A Bluetooth low enrgy device can operate in four profile roles.</a:t>
            </a:r>
          </a:p>
          <a:p>
            <a:endParaRPr lang="nb-NO" dirty="0" smtClean="0"/>
          </a:p>
          <a:p>
            <a:r>
              <a:rPr lang="nb-NO" dirty="0" smtClean="0"/>
              <a:t>A Broadcaster is an </a:t>
            </a:r>
            <a:r>
              <a:rPr lang="en-US" altLang="ja-JP" dirty="0" smtClean="0">
                <a:ea typeface="ＭＳ Ｐゴシック" pitchFamily="34" charset="-128"/>
              </a:rPr>
              <a:t>advertiser that is non-connectable, for example a Temperature Sensor that transmits current temperature</a:t>
            </a:r>
          </a:p>
          <a:p>
            <a:endParaRPr lang="nb-NO" dirty="0" smtClean="0">
              <a:ea typeface="ＭＳ Ｐゴシック" pitchFamily="34" charset="-128"/>
            </a:endParaRPr>
          </a:p>
          <a:p>
            <a:r>
              <a:rPr lang="nb-NO" dirty="0" smtClean="0">
                <a:ea typeface="ＭＳ Ｐゴシック" pitchFamily="34" charset="-128"/>
              </a:rPr>
              <a:t>An Observer </a:t>
            </a:r>
            <a:r>
              <a:rPr lang="en-US" altLang="ja-JP" dirty="0" smtClean="0">
                <a:ea typeface="ＭＳ Ｐゴシック" pitchFamily="34" charset="-128"/>
              </a:rPr>
              <a:t>scans for advertisements, but cannot initiate connections. This could be a Temperature display that receives temperature data and presents it on a screen.</a:t>
            </a:r>
          </a:p>
          <a:p>
            <a:endParaRPr lang="nb-NO" dirty="0" smtClean="0"/>
          </a:p>
          <a:p>
            <a:r>
              <a:rPr lang="nb-NO" dirty="0" smtClean="0"/>
              <a:t>A Peripheral device is an</a:t>
            </a:r>
            <a:r>
              <a:rPr lang="en-US" altLang="ja-JP" dirty="0" smtClean="0">
                <a:ea typeface="ＭＳ Ｐゴシック" pitchFamily="34" charset="-128"/>
              </a:rPr>
              <a:t> advertiser that is connectable and can operate as a slave in a single link layer connection This could for example be a watch or a heart rate sensor.</a:t>
            </a:r>
          </a:p>
          <a:p>
            <a:endParaRPr lang="nb-NO" dirty="0" smtClean="0">
              <a:ea typeface="ＭＳ Ｐゴシック" pitchFamily="34" charset="-128"/>
            </a:endParaRPr>
          </a:p>
          <a:p>
            <a:r>
              <a:rPr lang="nb-NO" dirty="0" smtClean="0">
                <a:ea typeface="ＭＳ Ｐゴシック" pitchFamily="34" charset="-128"/>
              </a:rPr>
              <a:t>A central device </a:t>
            </a:r>
            <a:r>
              <a:rPr lang="en-US" altLang="ja-JP" dirty="0" smtClean="0">
                <a:ea typeface="ＭＳ Ｐゴシック" pitchFamily="34" charset="-128"/>
              </a:rPr>
              <a:t>scans for advertisements and initiates connections. It operates as a master in a single or multiple link layer connections. A good example is a Smart Phone or a PC.</a:t>
            </a:r>
            <a:endParaRPr lang="nb-NO" dirty="0" smtClean="0"/>
          </a:p>
          <a:p>
            <a:endParaRPr lang="nb-NO" dirty="0" smtClean="0"/>
          </a:p>
          <a:p>
            <a:r>
              <a:rPr lang="nb-NO" dirty="0" smtClean="0"/>
              <a:t>Note that a</a:t>
            </a:r>
            <a:r>
              <a:rPr lang="nb-NO" baseline="0" dirty="0" smtClean="0"/>
              <a:t> Bluetooth low energy can operate in multiple roles at the same time: Supported ones are</a:t>
            </a:r>
          </a:p>
          <a:p>
            <a:r>
              <a:rPr lang="nb-NO" baseline="0" dirty="0" smtClean="0"/>
              <a:t>Peripheral + Broadcaster</a:t>
            </a:r>
          </a:p>
          <a:p>
            <a:r>
              <a:rPr lang="nb-NO" baseline="0" dirty="0" smtClean="0"/>
              <a:t>Peripheral + Observer</a:t>
            </a:r>
          </a:p>
          <a:p>
            <a:r>
              <a:rPr lang="nb-NO" baseline="0" dirty="0" smtClean="0"/>
              <a:t>Central + Broadcaster</a:t>
            </a:r>
          </a:p>
          <a:p>
            <a:endParaRPr lang="nb-NO" baseline="0" dirty="0" smtClean="0"/>
          </a:p>
          <a:p>
            <a:r>
              <a:rPr lang="nb-NO" baseline="0" dirty="0" smtClean="0"/>
              <a:t>These device roles also explain how the Bluetooth low energy ecosystem is built up and how it is set up to interact with other devices.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C65852AE-64E7-4AD1-9AB0-AD7A419FB671}" type="slidenum">
              <a:rPr lang="en-US" smtClean="0"/>
              <a:pPr>
                <a:defRPr/>
              </a:pPr>
              <a:t>32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1BFDE9-B946-4071-92C0-42CA6F437466}" type="slidenum">
              <a:rPr lang="en-US" smtClean="0"/>
              <a:pPr>
                <a:defRPr/>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 provides a selection of powerful tools as part of the Bluetooth low energy software offering.</a:t>
            </a:r>
            <a:br>
              <a:rPr lang="en-US" dirty="0" smtClean="0"/>
            </a:br>
            <a:r>
              <a:rPr lang="en-US" dirty="0" smtClean="0"/>
              <a:t/>
            </a:r>
            <a:br>
              <a:rPr lang="en-US" dirty="0" smtClean="0"/>
            </a:br>
            <a:r>
              <a:rPr lang="en-US" b="1" dirty="0" smtClean="0"/>
              <a:t>BTool </a:t>
            </a:r>
            <a:r>
              <a:rPr lang="en-US" dirty="0" smtClean="0"/>
              <a:t>provides complete control of a connected network processor via a graphical user interface. It allows a developer to test every aspect of the Bluetooth low energy stack, including pass-key security, advertisement data, device </a:t>
            </a:r>
            <a:r>
              <a:rPr lang="en-US" dirty="0" err="1" smtClean="0"/>
              <a:t>whitelist</a:t>
            </a:r>
            <a:r>
              <a:rPr lang="en-US" dirty="0" smtClean="0"/>
              <a:t>, service discovery and more.</a:t>
            </a:r>
            <a:br>
              <a:rPr lang="en-US" dirty="0" smtClean="0"/>
            </a:br>
            <a:r>
              <a:rPr lang="en-US" dirty="0" smtClean="0"/>
              <a:t/>
            </a:r>
            <a:br>
              <a:rPr lang="en-US" dirty="0" smtClean="0"/>
            </a:br>
            <a:r>
              <a:rPr lang="en-US" dirty="0" smtClean="0"/>
              <a:t>The</a:t>
            </a:r>
            <a:r>
              <a:rPr lang="en-US" b="1" dirty="0" smtClean="0"/>
              <a:t> BLE Device Monitor</a:t>
            </a:r>
            <a:r>
              <a:rPr lang="en-US" dirty="0" smtClean="0"/>
              <a:t> is a windows application that displays all services and characteristics on any connected </a:t>
            </a:r>
            <a:r>
              <a:rPr lang="en-US" i="1" dirty="0" smtClean="0"/>
              <a:t>Bluetooth</a:t>
            </a:r>
            <a:r>
              <a:rPr lang="en-US" dirty="0" smtClean="0"/>
              <a:t> low energy device. It can also be used to read and write to the exposed characteristics.</a:t>
            </a:r>
            <a:br>
              <a:rPr lang="en-US" dirty="0" smtClean="0"/>
            </a:br>
            <a:r>
              <a:rPr lang="en-US" dirty="0" smtClean="0"/>
              <a:t/>
            </a:r>
            <a:br>
              <a:rPr lang="en-US" dirty="0" smtClean="0"/>
            </a:br>
            <a:r>
              <a:rPr lang="en-US" dirty="0" smtClean="0"/>
              <a:t>The TI </a:t>
            </a:r>
            <a:r>
              <a:rPr lang="en-US" b="1" dirty="0" err="1" smtClean="0"/>
              <a:t>SmartRF</a:t>
            </a:r>
            <a:r>
              <a:rPr lang="en-US" b="1" dirty="0" smtClean="0"/>
              <a:t> Protocol Packet Sniffe</a:t>
            </a:r>
            <a:r>
              <a:rPr lang="en-US" dirty="0" smtClean="0"/>
              <a:t>r is a powerful development assistant which displays the Bluetooth low energy packets as they are sent over the air. This live view and the generated logs can be used for effective debugging during evaluation and development.</a:t>
            </a:r>
            <a:br>
              <a:rPr lang="en-US" dirty="0" smtClean="0"/>
            </a:br>
            <a:r>
              <a:rPr lang="en-US" dirty="0" smtClean="0"/>
              <a:t/>
            </a:r>
            <a:br>
              <a:rPr lang="en-US" dirty="0" smtClean="0"/>
            </a:br>
            <a:r>
              <a:rPr lang="en-US" dirty="0" smtClean="0"/>
              <a:t>The </a:t>
            </a:r>
            <a:r>
              <a:rPr lang="en-US" b="1" dirty="0" err="1" smtClean="0"/>
              <a:t>SmartRF</a:t>
            </a:r>
            <a:r>
              <a:rPr lang="en-US" b="1" dirty="0" smtClean="0"/>
              <a:t> Flash Programmer</a:t>
            </a:r>
            <a:r>
              <a:rPr lang="en-US" dirty="0" smtClean="0"/>
              <a:t> is a tool that can be used to program the flash memory of TI’s Bluetooth low energy devices and read out and change the IEEE   </a:t>
            </a:r>
            <a:r>
              <a:rPr lang="en-US" i="1" dirty="0" smtClean="0"/>
              <a:t>[I Triple E] </a:t>
            </a:r>
            <a:r>
              <a:rPr lang="en-US" dirty="0" smtClean="0"/>
              <a:t>address of the device.</a:t>
            </a:r>
            <a:endParaRPr lang="en-US" dirty="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35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FF1BFDE9-B946-4071-92C0-42CA6F437466}" type="slidenum">
              <a:rPr lang="en-US" smtClean="0"/>
              <a:pPr>
                <a:defRPr/>
              </a:pPr>
              <a:t>36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Our various development kits target different applications and development approaches.</a:t>
            </a:r>
            <a:br>
              <a:rPr lang="en-US" dirty="0" smtClean="0"/>
            </a:br>
            <a:r>
              <a:rPr lang="en-US" dirty="0" smtClean="0"/>
              <a:t/>
            </a:r>
            <a:br>
              <a:rPr lang="en-US" dirty="0" smtClean="0"/>
            </a:br>
            <a:r>
              <a:rPr lang="en-US" dirty="0" smtClean="0"/>
              <a:t>The mini development-kits are two of our most widely used kits. The kits include a combined debugger and programmer, a USB dongle for profile debugging and packet sniffing, and a </a:t>
            </a:r>
            <a:r>
              <a:rPr lang="en-US" dirty="0" err="1" smtClean="0"/>
              <a:t>Keyfob</a:t>
            </a:r>
            <a:r>
              <a:rPr lang="en-US" dirty="0" smtClean="0"/>
              <a:t> with either a CC2540 or 41. </a:t>
            </a:r>
            <a:br>
              <a:rPr lang="en-US" dirty="0" smtClean="0"/>
            </a:br>
            <a:r>
              <a:rPr lang="en-US" dirty="0" smtClean="0"/>
              <a:t/>
            </a:r>
            <a:br>
              <a:rPr lang="en-US" dirty="0" smtClean="0"/>
            </a:br>
            <a:r>
              <a:rPr lang="en-US" dirty="0" smtClean="0"/>
              <a:t>The </a:t>
            </a:r>
            <a:r>
              <a:rPr lang="en-US" dirty="0" err="1" smtClean="0"/>
              <a:t>Keyfob</a:t>
            </a:r>
            <a:r>
              <a:rPr lang="en-US" dirty="0" smtClean="0"/>
              <a:t> is powered by a coin cell battery and has LEDs, buttons, a buzzer and an accelerometer. The USB-dongle can be used together with our powerful PC application, </a:t>
            </a:r>
            <a:r>
              <a:rPr lang="en-US" dirty="0" err="1" smtClean="0"/>
              <a:t>BTool</a:t>
            </a:r>
            <a:r>
              <a:rPr lang="en-US" dirty="0" smtClean="0"/>
              <a:t>.</a:t>
            </a:r>
            <a:br>
              <a:rPr lang="en-US" dirty="0" smtClean="0"/>
            </a:br>
            <a:r>
              <a:rPr lang="en-US" dirty="0" smtClean="0"/>
              <a:t/>
            </a:r>
            <a:br>
              <a:rPr lang="en-US" dirty="0" smtClean="0"/>
            </a:br>
            <a:r>
              <a:rPr lang="en-US" dirty="0" smtClean="0"/>
              <a:t>This kit is the typical beginners kit and comes with a great out of box experience and is an easy way to get started with Bluetooth low energy.</a:t>
            </a:r>
            <a:br>
              <a:rPr lang="en-US" dirty="0" smtClean="0"/>
            </a:br>
            <a:r>
              <a:rPr lang="en-US" dirty="0" smtClean="0"/>
              <a:t/>
            </a:r>
            <a:br>
              <a:rPr lang="en-US" dirty="0" smtClean="0"/>
            </a:br>
            <a:r>
              <a:rPr lang="en-US" dirty="0" smtClean="0"/>
              <a:t>The _more_ extensive CC2540 Development Kit targets more advanced developers. The development kit includes two CC2540 evaluation modules and two evaluation boards with sockets for the modules.</a:t>
            </a:r>
            <a:br>
              <a:rPr lang="en-US" dirty="0" smtClean="0"/>
            </a:br>
            <a:r>
              <a:rPr lang="en-US" dirty="0" smtClean="0"/>
              <a:t/>
            </a:r>
            <a:br>
              <a:rPr lang="en-US" dirty="0" smtClean="0"/>
            </a:br>
            <a:r>
              <a:rPr lang="en-US" dirty="0" smtClean="0"/>
              <a:t>With this kit you have the possibility to access more peripherals such as LCD, Joystick and serial interfaces. All pins on the chip are accessible on the evaluation board, making it suitable for more in depth testing and development. The kit is also suitable for RF measurements.</a:t>
            </a:r>
            <a:br>
              <a:rPr lang="en-US" dirty="0" smtClean="0"/>
            </a:br>
            <a:r>
              <a:rPr lang="en-US" dirty="0" smtClean="0"/>
              <a:t/>
            </a:r>
            <a:br>
              <a:rPr lang="en-US" dirty="0" smtClean="0"/>
            </a:br>
            <a:r>
              <a:rPr lang="en-US" dirty="0" smtClean="0"/>
              <a:t>The CC2541 Evaluation Module Kit, EMK,  is an add-on to the development kit containing two CC2541 evaluation modules for use with the evaluation boards in the development kit.</a:t>
            </a:r>
            <a:br>
              <a:rPr lang="en-US" dirty="0" smtClean="0"/>
            </a:br>
            <a:r>
              <a:rPr lang="en-US" dirty="0" smtClean="0"/>
              <a:t/>
            </a:r>
            <a:br>
              <a:rPr lang="en-US" dirty="0" smtClean="0"/>
            </a:br>
            <a:r>
              <a:rPr lang="en-US" dirty="0" smtClean="0"/>
              <a:t>The </a:t>
            </a:r>
            <a:r>
              <a:rPr lang="en-US" dirty="0" err="1" smtClean="0"/>
              <a:t>SensorTag</a:t>
            </a:r>
            <a:r>
              <a:rPr lang="en-US" dirty="0" smtClean="0"/>
              <a:t> kit is a CC2541 solution with six different sensors which can be individually controlled by a Bluetooth Smart Ready phone or any other Bluetooth Smart ready device. </a:t>
            </a:r>
            <a:br>
              <a:rPr lang="en-US" dirty="0" smtClean="0"/>
            </a:br>
            <a:r>
              <a:rPr lang="en-US" dirty="0" smtClean="0"/>
              <a:t/>
            </a:r>
            <a:br>
              <a:rPr lang="en-US" dirty="0" smtClean="0"/>
            </a:br>
            <a:r>
              <a:rPr lang="en-US" dirty="0" smtClean="0"/>
              <a:t>The kit targets app developers who want an easy and fun entry into Bluetooth low energy application development. It’s also the perfect kit to evaluate adding mobile connectivity to your product.</a:t>
            </a:r>
            <a:br>
              <a:rPr lang="en-US" dirty="0" smtClean="0"/>
            </a:br>
            <a:r>
              <a:rPr lang="en-US" dirty="0" smtClean="0"/>
              <a:t/>
            </a:r>
            <a:br>
              <a:rPr lang="en-US" dirty="0" smtClean="0"/>
            </a:br>
            <a:r>
              <a:rPr lang="en-US" dirty="0" smtClean="0"/>
              <a:t>The Advanced Remote Control kit is a Bluetooth low energy remote control which implements the Bluetooth SIG adopted Human Interface Device profile, enabling seamless connection with Smart Ready devices supporting this profile, such as Windows 8 computers with Bluetooth 4 hardware.</a:t>
            </a:r>
            <a:br>
              <a:rPr lang="en-US" dirty="0" smtClean="0"/>
            </a:br>
            <a:r>
              <a:rPr lang="en-US" dirty="0" smtClean="0"/>
              <a:t/>
            </a:r>
            <a:br>
              <a:rPr lang="en-US" dirty="0" smtClean="0"/>
            </a:br>
            <a:r>
              <a:rPr lang="en-US" dirty="0" smtClean="0"/>
              <a:t>The remote uses inertial motion sensors for mouse control and has an IR LED and consumer control keys like play/pause as well as a numeric keypad. The entire application runs on the CC2541 system on chip.</a:t>
            </a:r>
          </a:p>
          <a:p>
            <a:endParaRPr lang="en-US" dirty="0"/>
          </a:p>
        </p:txBody>
      </p:sp>
      <p:sp>
        <p:nvSpPr>
          <p:cNvPr id="4" name="Slide Number Placeholder 3"/>
          <p:cNvSpPr>
            <a:spLocks noGrp="1"/>
          </p:cNvSpPr>
          <p:nvPr>
            <p:ph type="sldNum" sz="quarter" idx="10"/>
          </p:nvPr>
        </p:nvSpPr>
        <p:spPr/>
        <p:txBody>
          <a:bodyPr/>
          <a:lstStyle/>
          <a:p>
            <a:pPr>
              <a:defRPr/>
            </a:pPr>
            <a:fld id="{519B32F6-C10D-406F-B10C-F7CAC478F728}" type="slidenum">
              <a:rPr lang="en-US" smtClean="0"/>
              <a:pPr>
                <a:defRPr/>
              </a:pPr>
              <a:t>38</a:t>
            </a:fld>
            <a:endParaRPr lang="en-US"/>
          </a:p>
        </p:txBody>
      </p:sp>
    </p:spTree>
    <p:extLst>
      <p:ext uri="{BB962C8B-B14F-4D97-AF65-F5344CB8AC3E}">
        <p14:creationId xmlns:p14="http://schemas.microsoft.com/office/powerpoint/2010/main" val="1223995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latin typeface="Arial" pitchFamily="34" charset="0"/>
            </a:endParaRPr>
          </a:p>
        </p:txBody>
      </p:sp>
      <p:sp>
        <p:nvSpPr>
          <p:cNvPr id="38916" name="Slide Number Placeholder 3"/>
          <p:cNvSpPr>
            <a:spLocks noGrp="1"/>
          </p:cNvSpPr>
          <p:nvPr>
            <p:ph type="sldNum" sz="quarter" idx="5"/>
          </p:nvPr>
        </p:nvSpPr>
        <p:spPr/>
        <p:txBody>
          <a:bodyPr/>
          <a:lstStyle/>
          <a:p>
            <a:pPr>
              <a:defRPr/>
            </a:pPr>
            <a:fld id="{1AF67712-44CC-41D9-B152-4EC8DB42F69B}" type="slidenum">
              <a:rPr lang="en-US" smtClean="0">
                <a:solidFill>
                  <a:prstClr val="black"/>
                </a:solidFill>
              </a:rPr>
              <a:pPr>
                <a:defRPr/>
              </a:pPr>
              <a:t>39</a:t>
            </a:fld>
            <a:endParaRPr lang="en-US" smtClean="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smtClean="0"/>
              <a:t>TI provides a selection of powerful tools as part of the Bluetooth low energy software offering.</a:t>
            </a:r>
            <a:br>
              <a:rPr lang="en-US" dirty="0" smtClean="0"/>
            </a:br>
            <a:r>
              <a:rPr lang="en-US" dirty="0" smtClean="0"/>
              <a:t/>
            </a:r>
            <a:br>
              <a:rPr lang="en-US" dirty="0" smtClean="0"/>
            </a:br>
            <a:r>
              <a:rPr lang="en-US" b="1" dirty="0" smtClean="0"/>
              <a:t>BTool </a:t>
            </a:r>
            <a:r>
              <a:rPr lang="en-US" dirty="0" smtClean="0"/>
              <a:t>provides complete control of a connected network processor via a graphical user interface. It allows a developer to test every aspect of the Bluetooth low energy stack, including pass-key security, advertisement data, device </a:t>
            </a:r>
            <a:r>
              <a:rPr lang="en-US" dirty="0" err="1" smtClean="0"/>
              <a:t>whitelist</a:t>
            </a:r>
            <a:r>
              <a:rPr lang="en-US" dirty="0" smtClean="0"/>
              <a:t>, service discovery and more.</a:t>
            </a:r>
            <a:br>
              <a:rPr lang="en-US" dirty="0" smtClean="0"/>
            </a:br>
            <a:r>
              <a:rPr lang="en-US" dirty="0" smtClean="0"/>
              <a:t/>
            </a:r>
            <a:br>
              <a:rPr lang="en-US" dirty="0" smtClean="0"/>
            </a:br>
            <a:r>
              <a:rPr lang="en-US" dirty="0" smtClean="0"/>
              <a:t>The</a:t>
            </a:r>
            <a:r>
              <a:rPr lang="en-US" b="1" dirty="0" smtClean="0"/>
              <a:t> BLE Device Monitor</a:t>
            </a:r>
            <a:r>
              <a:rPr lang="en-US" dirty="0" smtClean="0"/>
              <a:t> is a windows application that displays all services and characteristics on any connected </a:t>
            </a:r>
            <a:r>
              <a:rPr lang="en-US" i="1" dirty="0" smtClean="0"/>
              <a:t>Bluetooth</a:t>
            </a:r>
            <a:r>
              <a:rPr lang="en-US" dirty="0" smtClean="0"/>
              <a:t> low energy device. It can also be used to read and write to the exposed characteristics.</a:t>
            </a:r>
            <a:br>
              <a:rPr lang="en-US" dirty="0" smtClean="0"/>
            </a:br>
            <a:r>
              <a:rPr lang="en-US" dirty="0" smtClean="0"/>
              <a:t/>
            </a:r>
            <a:br>
              <a:rPr lang="en-US" dirty="0" smtClean="0"/>
            </a:br>
            <a:r>
              <a:rPr lang="en-US" dirty="0" smtClean="0"/>
              <a:t>The TI </a:t>
            </a:r>
            <a:r>
              <a:rPr lang="en-US" b="1" dirty="0" err="1" smtClean="0"/>
              <a:t>SmartRF</a:t>
            </a:r>
            <a:r>
              <a:rPr lang="en-US" b="1" dirty="0" smtClean="0"/>
              <a:t> Protocol Packet Sniffe</a:t>
            </a:r>
            <a:r>
              <a:rPr lang="en-US" dirty="0" smtClean="0"/>
              <a:t>r is a powerful development assistant which displays the Bluetooth low energy packets as they are sent over the air. This live view and the generated logs can be used for effective debugging during evaluation and development.</a:t>
            </a:r>
            <a:br>
              <a:rPr lang="en-US" dirty="0" smtClean="0"/>
            </a:br>
            <a:r>
              <a:rPr lang="en-US" dirty="0" smtClean="0"/>
              <a:t/>
            </a:r>
            <a:br>
              <a:rPr lang="en-US" dirty="0" smtClean="0"/>
            </a:br>
            <a:r>
              <a:rPr lang="en-US" dirty="0" smtClean="0"/>
              <a:t>The </a:t>
            </a:r>
            <a:r>
              <a:rPr lang="en-US" b="1" dirty="0" err="1" smtClean="0"/>
              <a:t>SmartRF</a:t>
            </a:r>
            <a:r>
              <a:rPr lang="en-US" b="1" dirty="0" smtClean="0"/>
              <a:t> Flash Programmer</a:t>
            </a:r>
            <a:r>
              <a:rPr lang="en-US" dirty="0" smtClean="0"/>
              <a:t> is a tool that can be used to program the flash memory of TI’s Bluetooth low energy devices and read out and change the IEEE   </a:t>
            </a:r>
            <a:r>
              <a:rPr lang="en-US" i="1" dirty="0" smtClean="0"/>
              <a:t>[I Triple E] </a:t>
            </a:r>
            <a:r>
              <a:rPr lang="en-US" dirty="0" smtClean="0"/>
              <a:t>address of the device.</a:t>
            </a:r>
            <a:endParaRPr lang="en-US" dirty="0"/>
          </a:p>
        </p:txBody>
      </p:sp>
      <p:sp>
        <p:nvSpPr>
          <p:cNvPr id="4" name="Slide Number Placeholder 3"/>
          <p:cNvSpPr>
            <a:spLocks noGrp="1"/>
          </p:cNvSpPr>
          <p:nvPr>
            <p:ph type="sldNum" sz="quarter" idx="5"/>
          </p:nvPr>
        </p:nvSpPr>
        <p:spPr/>
        <p:txBody>
          <a:bodyPr/>
          <a:lstStyle/>
          <a:p>
            <a:pPr>
              <a:defRPr/>
            </a:pPr>
            <a:fld id="{9F54C1BC-5514-41B4-8CCC-45EE9A6F4DB0}" type="slidenum">
              <a:rPr lang="en-US" smtClean="0"/>
              <a:pPr>
                <a:defRPr/>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TI provides a selection of powerful tools as part of the Bluetooth low energy software offering.</a:t>
            </a:r>
            <a:br>
              <a:rPr lang="en-US" dirty="0" smtClean="0"/>
            </a:br>
            <a:r>
              <a:rPr lang="en-US" dirty="0" smtClean="0"/>
              <a:t/>
            </a:r>
            <a:br>
              <a:rPr lang="en-US" dirty="0" smtClean="0"/>
            </a:br>
            <a:r>
              <a:rPr lang="en-US" b="1" dirty="0" smtClean="0"/>
              <a:t>BTool </a:t>
            </a:r>
            <a:r>
              <a:rPr lang="en-US" dirty="0" smtClean="0"/>
              <a:t>provides complete control of a connected network processor via a graphical user interface. It allows a developer to test every aspect of the Bluetooth low energy stack, including pass-key security, advertisement data, device </a:t>
            </a:r>
            <a:r>
              <a:rPr lang="en-US" dirty="0" err="1" smtClean="0"/>
              <a:t>whitelist</a:t>
            </a:r>
            <a:r>
              <a:rPr lang="en-US" dirty="0" smtClean="0"/>
              <a:t>, service discovery and more.</a:t>
            </a:r>
            <a:br>
              <a:rPr lang="en-US" dirty="0" smtClean="0"/>
            </a:br>
            <a:r>
              <a:rPr lang="en-US" dirty="0" smtClean="0"/>
              <a:t/>
            </a:r>
            <a:br>
              <a:rPr lang="en-US" dirty="0" smtClean="0"/>
            </a:br>
            <a:r>
              <a:rPr lang="en-US" dirty="0" smtClean="0"/>
              <a:t>The</a:t>
            </a:r>
            <a:r>
              <a:rPr lang="en-US" b="1" dirty="0" smtClean="0"/>
              <a:t> BLE Device Monitor</a:t>
            </a:r>
            <a:r>
              <a:rPr lang="en-US" dirty="0" smtClean="0"/>
              <a:t> is a windows application that displays all services and characteristics on any connected </a:t>
            </a:r>
            <a:r>
              <a:rPr lang="en-US" i="1" dirty="0" smtClean="0"/>
              <a:t>Bluetooth</a:t>
            </a:r>
            <a:r>
              <a:rPr lang="en-US" dirty="0" smtClean="0"/>
              <a:t> low energy device. It can also be used to read and write to the exposed characteristics.</a:t>
            </a:r>
            <a:br>
              <a:rPr lang="en-US" dirty="0" smtClean="0"/>
            </a:br>
            <a:r>
              <a:rPr lang="en-US" dirty="0" smtClean="0"/>
              <a:t/>
            </a:r>
            <a:br>
              <a:rPr lang="en-US" dirty="0" smtClean="0"/>
            </a:br>
            <a:r>
              <a:rPr lang="en-US" dirty="0" smtClean="0"/>
              <a:t>The TI </a:t>
            </a:r>
            <a:r>
              <a:rPr lang="en-US" b="1" dirty="0" err="1" smtClean="0"/>
              <a:t>SmartRF</a:t>
            </a:r>
            <a:r>
              <a:rPr lang="en-US" b="1" dirty="0" smtClean="0"/>
              <a:t> Protocol Packet Sniffe</a:t>
            </a:r>
            <a:r>
              <a:rPr lang="en-US" dirty="0" smtClean="0"/>
              <a:t>r is a powerful development assistant which displays the Bluetooth low energy packets as they are sent over the air. This live view and the generated logs can be used for effective debugging during evaluation and development.</a:t>
            </a:r>
            <a:br>
              <a:rPr lang="en-US" dirty="0" smtClean="0"/>
            </a:br>
            <a:r>
              <a:rPr lang="en-US" dirty="0" smtClean="0"/>
              <a:t/>
            </a:r>
            <a:br>
              <a:rPr lang="en-US" dirty="0" smtClean="0"/>
            </a:br>
            <a:r>
              <a:rPr lang="en-US" dirty="0" smtClean="0"/>
              <a:t>The </a:t>
            </a:r>
            <a:r>
              <a:rPr lang="en-US" b="1" dirty="0" err="1" smtClean="0"/>
              <a:t>SmartRF</a:t>
            </a:r>
            <a:r>
              <a:rPr lang="en-US" b="1" dirty="0" smtClean="0"/>
              <a:t> Flash Programmer</a:t>
            </a:r>
            <a:r>
              <a:rPr lang="en-US" dirty="0" smtClean="0"/>
              <a:t> is a tool that can be used to program the flash memory of TI’s Bluetooth low energy devices and read out and change the IEEE   </a:t>
            </a:r>
            <a:r>
              <a:rPr lang="en-US" i="1" dirty="0" smtClean="0"/>
              <a:t>[I Triple E] </a:t>
            </a:r>
            <a:r>
              <a:rPr lang="en-US" dirty="0" smtClean="0"/>
              <a:t>address of the device.</a:t>
            </a:r>
            <a:endParaRPr lang="en-US" dirty="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pPr eaLnBrk="1" hangingPunct="1"/>
            <a:r>
              <a:rPr lang="en-US" dirty="0" smtClean="0"/>
              <a:t>Provides the capability of updating code in deployed devices without the cost of physical access</a:t>
            </a:r>
          </a:p>
          <a:p>
            <a:pPr eaLnBrk="1" hangingPunct="1"/>
            <a:r>
              <a:rPr lang="en-US" dirty="0" smtClean="0"/>
              <a:t>Two different methods</a:t>
            </a:r>
          </a:p>
          <a:p>
            <a:pPr lvl="1" eaLnBrk="1" hangingPunct="1"/>
            <a:r>
              <a:rPr lang="en-US" b="1" dirty="0" smtClean="0"/>
              <a:t>O</a:t>
            </a:r>
            <a:r>
              <a:rPr lang="en-US" dirty="0" smtClean="0"/>
              <a:t>ver-the-air </a:t>
            </a:r>
            <a:r>
              <a:rPr lang="en-US" b="1" dirty="0" err="1" smtClean="0"/>
              <a:t>B</a:t>
            </a:r>
            <a:r>
              <a:rPr lang="en-US" dirty="0" err="1" smtClean="0"/>
              <a:t>oot</a:t>
            </a:r>
            <a:r>
              <a:rPr lang="en-US" b="1" dirty="0" err="1" smtClean="0"/>
              <a:t>L</a:t>
            </a:r>
            <a:r>
              <a:rPr lang="en-US" dirty="0" err="1" smtClean="0"/>
              <a:t>oader</a:t>
            </a:r>
            <a:r>
              <a:rPr lang="en-US" dirty="0" smtClean="0"/>
              <a:t> (OBL)</a:t>
            </a:r>
          </a:p>
          <a:p>
            <a:pPr lvl="2" eaLnBrk="1" hangingPunct="1"/>
            <a:r>
              <a:rPr lang="en-US" dirty="0" smtClean="0"/>
              <a:t>Image is downloaded and overwrites the run-code image</a:t>
            </a:r>
          </a:p>
          <a:p>
            <a:pPr lvl="2" eaLnBrk="1" hangingPunct="1"/>
            <a:r>
              <a:rPr lang="en-US" dirty="0" smtClean="0"/>
              <a:t>Maximum image size is slightly less than half of the available flash</a:t>
            </a:r>
          </a:p>
          <a:p>
            <a:pPr lvl="1" eaLnBrk="1" hangingPunct="1"/>
            <a:r>
              <a:rPr lang="en-US" b="1" dirty="0" smtClean="0"/>
              <a:t>B</a:t>
            </a:r>
            <a:r>
              <a:rPr lang="en-US" dirty="0" smtClean="0"/>
              <a:t>oot </a:t>
            </a:r>
            <a:r>
              <a:rPr lang="en-US" b="1" dirty="0" smtClean="0"/>
              <a:t>I</a:t>
            </a:r>
            <a:r>
              <a:rPr lang="en-US" dirty="0" smtClean="0"/>
              <a:t>mage </a:t>
            </a:r>
            <a:r>
              <a:rPr lang="en-US" b="1" dirty="0" smtClean="0"/>
              <a:t>M</a:t>
            </a:r>
            <a:r>
              <a:rPr lang="en-US" dirty="0" smtClean="0"/>
              <a:t>anager (BIM)</a:t>
            </a:r>
          </a:p>
          <a:p>
            <a:pPr lvl="2" eaLnBrk="1" hangingPunct="1"/>
            <a:r>
              <a:rPr lang="en-US" dirty="0" smtClean="0"/>
              <a:t>Provides the flexibility of having two valid images, each capable of running on reset</a:t>
            </a:r>
          </a:p>
          <a:p>
            <a:pPr lvl="3" eaLnBrk="1" hangingPunct="1"/>
            <a:r>
              <a:rPr lang="en-US" dirty="0" smtClean="0"/>
              <a:t>Either image can execute an OAD on the other</a:t>
            </a:r>
          </a:p>
          <a:p>
            <a:pPr lvl="3" eaLnBrk="1" hangingPunct="1"/>
            <a:r>
              <a:rPr lang="en-US" dirty="0" smtClean="0"/>
              <a:t>Possible use cases</a:t>
            </a:r>
          </a:p>
          <a:p>
            <a:pPr lvl="4" eaLnBrk="1" hangingPunct="1"/>
            <a:r>
              <a:rPr lang="en-US" dirty="0" smtClean="0"/>
              <a:t>Dual stack (proprietary &amp; BLE)</a:t>
            </a:r>
          </a:p>
          <a:p>
            <a:pPr lvl="4" eaLnBrk="1" hangingPunct="1"/>
            <a:r>
              <a:rPr lang="en-US" dirty="0" smtClean="0"/>
              <a:t>Dual image with selection made at boot-time (ex. heart-rate sensor &amp; glucose sensor)</a:t>
            </a:r>
          </a:p>
          <a:p>
            <a:pPr lvl="2" eaLnBrk="1" hangingPunct="1"/>
            <a:r>
              <a:rPr lang="en-US" dirty="0" smtClean="0"/>
              <a:t>By restricting one of the images to a small, resident “OAD-only image,” the application image can be much larger than half of the available flash</a:t>
            </a:r>
          </a:p>
          <a:p>
            <a:endParaRPr lang="en-US" dirty="0" smtClean="0"/>
          </a:p>
        </p:txBody>
      </p:sp>
      <p:sp>
        <p:nvSpPr>
          <p:cNvPr id="4" name="Slide Number Placeholder 3"/>
          <p:cNvSpPr>
            <a:spLocks noGrp="1"/>
          </p:cNvSpPr>
          <p:nvPr>
            <p:ph type="sldNum" sz="quarter" idx="5"/>
          </p:nvPr>
        </p:nvSpPr>
        <p:spPr/>
        <p:txBody>
          <a:bodyPr/>
          <a:lstStyle/>
          <a:p>
            <a:pPr>
              <a:defRPr/>
            </a:pPr>
            <a:fld id="{E137D3BD-A01C-46AB-AA35-2CCABD23FC8C}"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b-NO" baseline="0" dirty="0" smtClean="0"/>
              <a:t>The ”single device solution” solution would be to use our flash based System-On-Chip as it’s true intent, put the complete solution in it. It will have the stack and application running on it.</a:t>
            </a:r>
          </a:p>
          <a:p>
            <a:endParaRPr lang="nb-NO" dirty="0" smtClean="0"/>
          </a:p>
          <a:p>
            <a:r>
              <a:rPr lang="nb-NO" baseline="0" dirty="0" smtClean="0"/>
              <a:t>The ”Dual Device solution” is a way for you to let the application run on another device, for example, if  you would want to add bluetooth low energy functionality to an already existing design. Using a network processor configuration allows an external </a:t>
            </a:r>
            <a:r>
              <a:rPr lang="en-US" baseline="0" dirty="0" smtClean="0"/>
              <a:t>application and profiles to communicate by means of vendor-specific HCI commands using a hardware or UART interface, or using a virtual UART interface over USB. In these cases, the application can be developed externally while still running the Bluetooth low energy stack on the CC2540 or 41. This is the solution used with our CC2540 USB Dongle in the CC2540DK-MINI kit as we will see in a moment.</a:t>
            </a:r>
            <a:endParaRPr lang="nb-NO" baseline="0" dirty="0" smtClean="0"/>
          </a:p>
        </p:txBody>
      </p:sp>
      <p:sp>
        <p:nvSpPr>
          <p:cNvPr id="4" name="Slide Number Placeholder 3"/>
          <p:cNvSpPr>
            <a:spLocks noGrp="1"/>
          </p:cNvSpPr>
          <p:nvPr>
            <p:ph type="sldNum" sz="quarter" idx="10"/>
          </p:nvPr>
        </p:nvSpPr>
        <p:spPr/>
        <p:txBody>
          <a:bodyPr/>
          <a:lstStyle/>
          <a:p>
            <a:pPr>
              <a:defRPr/>
            </a:pPr>
            <a:fld id="{55282942-30BE-4E42-BE79-4358594B1970}"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noTextEdit="1"/>
          </p:cNvSpPr>
          <p:nvPr>
            <p:ph type="sldImg"/>
          </p:nvPr>
        </p:nvSpPr>
        <p:spPr bwMode="auto">
          <a:noFill/>
          <a:ln>
            <a:solidFill>
              <a:srgbClr val="000000"/>
            </a:solidFill>
            <a:miter lim="800000"/>
            <a:headEnd/>
            <a:tailEnd/>
          </a:ln>
        </p:spPr>
      </p:sp>
      <p:sp>
        <p:nvSpPr>
          <p:cNvPr id="126978" name="Rectangle 3"/>
          <p:cNvSpPr>
            <a:spLocks noGrp="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PPTcover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6" name="Rectangle 5"/>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pic>
        <p:nvPicPr>
          <p:cNvPr id="10" name="Picture 9" descr="ConnectMore_Icon_med.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376954" y="343134"/>
            <a:ext cx="2485584" cy="1502911"/>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7" name="Picture 6" descr="PPTcover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pPr/>
              <a:t>‹#›</a:t>
            </a:fld>
            <a:endParaRPr lang="en-US"/>
          </a:p>
        </p:txBody>
      </p:sp>
      <p:sp>
        <p:nvSpPr>
          <p:cNvPr id="3" name="Rectangle 2"/>
          <p:cNvSpPr>
            <a:spLocks noGrp="1" noChangeArrowheads="1"/>
          </p:cNvSpPr>
          <p:nvPr>
            <p:ph type="ctrTitle"/>
          </p:nvPr>
        </p:nvSpPr>
        <p:spPr>
          <a:xfrm>
            <a:off x="342900" y="1943100"/>
            <a:ext cx="4865365" cy="1886452"/>
          </a:xfrm>
        </p:spPr>
        <p:txBody>
          <a:bodyPr/>
          <a:lstStyle>
            <a:lvl1pPr>
              <a:defRPr sz="4000">
                <a:solidFill>
                  <a:schemeClr val="tx2"/>
                </a:solidFill>
              </a:defRPr>
            </a:lvl1pPr>
          </a:lstStyle>
          <a:p>
            <a:r>
              <a:rPr lang="en-US" dirty="0"/>
              <a:t>Click to edit Master title style</a:t>
            </a:r>
          </a:p>
        </p:txBody>
      </p:sp>
      <p:sp>
        <p:nvSpPr>
          <p:cNvPr id="4" name="Rectangle 3"/>
          <p:cNvSpPr>
            <a:spLocks noGrp="1" noChangeArrowheads="1"/>
          </p:cNvSpPr>
          <p:nvPr>
            <p:ph type="subTitle" idx="1"/>
          </p:nvPr>
        </p:nvSpPr>
        <p:spPr>
          <a:xfrm>
            <a:off x="342900" y="3698875"/>
            <a:ext cx="4914592" cy="2119288"/>
          </a:xfrm>
          <a:ln/>
        </p:spPr>
        <p:txBody>
          <a:bodyPr/>
          <a:lstStyle>
            <a:lvl1pPr marL="0" indent="0">
              <a:buFontTx/>
              <a:buNone/>
              <a:defRPr b="1"/>
            </a:lvl1pPr>
          </a:lstStyle>
          <a:p>
            <a:r>
              <a:rPr lang="en-US"/>
              <a:t>Click to edit Master subtitle style</a:t>
            </a:r>
          </a:p>
        </p:txBody>
      </p:sp>
      <p:pic>
        <p:nvPicPr>
          <p:cNvPr id="8" name="Picture 7" descr="ConnectMore_Icon_med.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76954" y="343134"/>
            <a:ext cx="2485584" cy="1502911"/>
          </a:xfrm>
          <a:prstGeom prst="rect">
            <a:avLst/>
          </a:prstGeom>
        </p:spPr>
      </p:pic>
      <p:sp>
        <p:nvSpPr>
          <p:cNvPr id="9" name="Rectangle 8"/>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4" cstate="print"/>
          <a:srcRect/>
          <a:stretch>
            <a:fillRect/>
          </a:stretch>
        </p:blipFill>
        <p:spPr bwMode="auto">
          <a:xfrm>
            <a:off x="6675438" y="6440488"/>
            <a:ext cx="1874837" cy="231775"/>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0C46933-EE56-4CC7-9774-DCE96AC9EF7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1" descr="PPTcover1.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5" name="Rectangle 3"/>
          <p:cNvSpPr>
            <a:spLocks noGrp="1" noChangeArrowheads="1"/>
          </p:cNvSpPr>
          <p:nvPr>
            <p:ph type="subTitle" idx="1"/>
          </p:nvPr>
        </p:nvSpPr>
        <p:spPr>
          <a:xfrm>
            <a:off x="873912" y="3698875"/>
            <a:ext cx="4616766" cy="1485900"/>
          </a:xfrm>
          <a:ln/>
        </p:spPr>
        <p:txBody>
          <a:bodyPr/>
          <a:lstStyle>
            <a:lvl1pPr marL="0" indent="0">
              <a:buFontTx/>
              <a:buNone/>
              <a:defRPr b="1"/>
            </a:lvl1pPr>
          </a:lstStyle>
          <a:p>
            <a:r>
              <a:rPr lang="en-US"/>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pPr/>
              <a:t>‹#›</a:t>
            </a:fld>
            <a:endParaRPr lang="en-US"/>
          </a:p>
        </p:txBody>
      </p:sp>
      <p:pic>
        <p:nvPicPr>
          <p:cNvPr id="11" name="Picture 10" descr="ConnectMore_Icon_med.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74094" y="1946371"/>
            <a:ext cx="2485584" cy="1502911"/>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2"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4865365" cy="1886452"/>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4914592" cy="2119288"/>
          </a:xfrm>
          <a:ln/>
        </p:spPr>
        <p:txBody>
          <a:bodyPr/>
          <a:lstStyle>
            <a:lvl1pPr marL="0" indent="0">
              <a:buFontTx/>
              <a:buNone/>
              <a:defRPr b="1"/>
            </a:lvl1pPr>
          </a:lstStyle>
          <a:p>
            <a:r>
              <a:rPr lang="en-US"/>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2" name="Picture 1" descr="PPTcover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vl1pPr>
          </a:lstStyle>
          <a:p>
            <a:r>
              <a:rPr lang="en-US"/>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vl1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pPr/>
              <a:t>‹#›</a:t>
            </a:fld>
            <a:endParaRPr lang="en-US"/>
          </a:p>
        </p:txBody>
      </p:sp>
      <p:pic>
        <p:nvPicPr>
          <p:cNvPr id="5" name="Picture 4" descr="ConnectMore_Icon_med.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376954" y="343134"/>
            <a:ext cx="2485584" cy="1502911"/>
          </a:xfrm>
          <a:prstGeom prst="rect">
            <a:avLst/>
          </a:prstGeom>
        </p:spPr>
      </p:pic>
      <p:sp>
        <p:nvSpPr>
          <p:cNvPr id="6" name="Rectangle 2"/>
          <p:cNvSpPr>
            <a:spLocks noGrp="1" noChangeArrowheads="1"/>
          </p:cNvSpPr>
          <p:nvPr>
            <p:ph type="ctrTitle"/>
          </p:nvPr>
        </p:nvSpPr>
        <p:spPr>
          <a:xfrm>
            <a:off x="342900" y="1943100"/>
            <a:ext cx="4865365" cy="1886452"/>
          </a:xfrm>
        </p:spPr>
        <p:txBody>
          <a:bodyPr/>
          <a:lstStyle>
            <a:lvl1pPr>
              <a:defRPr sz="4000">
                <a:solidFill>
                  <a:schemeClr val="tx2"/>
                </a:solidFill>
              </a:defRPr>
            </a:lvl1pPr>
          </a:lstStyle>
          <a:p>
            <a:r>
              <a:rPr lang="en-US" dirty="0"/>
              <a:t>Click to edit Master title style</a:t>
            </a:r>
          </a:p>
        </p:txBody>
      </p:sp>
      <p:sp>
        <p:nvSpPr>
          <p:cNvPr id="7" name="Rectangle 3"/>
          <p:cNvSpPr>
            <a:spLocks noGrp="1" noChangeArrowheads="1"/>
          </p:cNvSpPr>
          <p:nvPr>
            <p:ph type="subTitle" idx="1"/>
          </p:nvPr>
        </p:nvSpPr>
        <p:spPr>
          <a:xfrm>
            <a:off x="342900" y="3698875"/>
            <a:ext cx="4914592" cy="2119288"/>
          </a:xfrm>
          <a:ln/>
        </p:spPr>
        <p:txBody>
          <a:bodyPr/>
          <a:lstStyle>
            <a:lvl1pPr marL="0" indent="0">
              <a:buFontTx/>
              <a:buNone/>
              <a:defRPr b="1"/>
            </a:lvl1pPr>
          </a:lstStyle>
          <a:p>
            <a:r>
              <a:rPr lang="en-US"/>
              <a:t>Click to edit Master subtitle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mn-lt"/>
                <a:ea typeface="+mn-ea"/>
                <a:cs typeface="+mn-cs"/>
              </a:defRPr>
            </a:lvl1pPr>
            <a:lvl2pPr algn="l" rtl="0" eaLnBrk="0" fontAlgn="base" hangingPunct="0">
              <a:spcAft>
                <a:spcPct val="0"/>
              </a:spcAft>
              <a:defRPr lang="en-US" sz="1800" smtClean="0">
                <a:solidFill>
                  <a:schemeClr val="tx1"/>
                </a:solidFill>
                <a:latin typeface="+mn-lt"/>
                <a:ea typeface="+mn-ea"/>
                <a:cs typeface="+mn-cs"/>
              </a:defRPr>
            </a:lvl2pPr>
            <a:lvl3pPr algn="l" rtl="0" eaLnBrk="0" fontAlgn="base" hangingPunct="0">
              <a:spcAft>
                <a:spcPct val="0"/>
              </a:spcAft>
              <a:defRPr lang="en-US" sz="1800" smtClean="0">
                <a:solidFill>
                  <a:schemeClr val="tx1"/>
                </a:solidFill>
                <a:latin typeface="+mn-lt"/>
                <a:ea typeface="+mn-ea"/>
                <a:cs typeface="+mn-cs"/>
              </a:defRPr>
            </a:lvl3pPr>
            <a:lvl4pPr algn="l" rtl="0" eaLnBrk="0" fontAlgn="base" hangingPunct="0">
              <a:spcAft>
                <a:spcPct val="0"/>
              </a:spcAft>
              <a:defRPr lang="en-US" sz="1800" smtClean="0">
                <a:solidFill>
                  <a:schemeClr val="tx1"/>
                </a:solidFill>
                <a:latin typeface="+mn-lt"/>
                <a:ea typeface="+mn-ea"/>
                <a:cs typeface="+mn-cs"/>
              </a:defRPr>
            </a:lvl4pPr>
            <a:lvl5pPr algn="l" rtl="0" eaLnBrk="0" fontAlgn="base" hangingPunct="0">
              <a:spcAft>
                <a:spcPct val="0"/>
              </a:spcAft>
              <a:defRPr lang="en-US" sz="18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9" name="Rectangle 18"/>
          <p:cNvSpPr/>
          <p:nvPr userDrawn="1"/>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2" name="Rectangle 21"/>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8" descr="ti_logo_powerpoint_1_line.png"/>
          <p:cNvPicPr>
            <a:picLocks noChangeAspect="1"/>
          </p:cNvPicPr>
          <p:nvPr userDrawn="1"/>
        </p:nvPicPr>
        <p:blipFill>
          <a:blip r:embed="rId17"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28" r:id="rId5"/>
    <p:sldLayoutId id="2147483741"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42" r:id="rId15"/>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3200" b="1">
          <a:solidFill>
            <a:schemeClr val="tx2"/>
          </a:solidFill>
          <a:latin typeface="+mj-lt"/>
          <a:ea typeface="+mj-ea"/>
          <a:cs typeface="+mj-cs"/>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0.xml"/><Relationship Id="rId7" Type="http://schemas.openxmlformats.org/officeDocument/2006/relationships/image" Target="../media/image7.png"/><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8.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7.png"/><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8.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7.png"/><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image" Target="../media/image8.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jpeg"/></Relationships>
</file>

<file path=ppt/slides/_rels/slide39.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9.jpeg"/><Relationship Id="rId7" Type="http://schemas.microsoft.com/office/2007/relationships/hdphoto" Target="../media/hdphoto1.wdp"/><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png"/><Relationship Id="rId9"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4"/>
          <p:cNvSpPr>
            <a:spLocks noGrp="1"/>
          </p:cNvSpPr>
          <p:nvPr>
            <p:ph type="title"/>
          </p:nvPr>
        </p:nvSpPr>
        <p:spPr/>
        <p:txBody>
          <a:bodyPr/>
          <a:lstStyle/>
          <a:p>
            <a:r>
              <a:rPr lang="nb-NO" dirty="0" smtClean="0"/>
              <a:t>Protocol Stack Architecture</a:t>
            </a:r>
            <a:endParaRPr lang="en-US" dirty="0" smtClean="0"/>
          </a:p>
        </p:txBody>
      </p:sp>
      <p:sp>
        <p:nvSpPr>
          <p:cNvPr id="4" name="Slide Number Placeholder 3"/>
          <p:cNvSpPr>
            <a:spLocks noGrp="1"/>
          </p:cNvSpPr>
          <p:nvPr>
            <p:ph type="sldNum" sz="quarter" idx="10"/>
          </p:nvPr>
        </p:nvSpPr>
        <p:spPr/>
        <p:txBody>
          <a:bodyPr/>
          <a:lstStyle/>
          <a:p>
            <a:pPr>
              <a:defRPr/>
            </a:pPr>
            <a:fld id="{B2A07964-0F75-41BC-BDF3-E5E79F3D4A46}" type="slidenum">
              <a:rPr lang="en-US" smtClean="0"/>
              <a:pPr>
                <a:defRPr/>
              </a:pPr>
              <a:t>1</a:t>
            </a:fld>
            <a:endParaRPr lang="en-US"/>
          </a:p>
        </p:txBody>
      </p:sp>
      <p:grpSp>
        <p:nvGrpSpPr>
          <p:cNvPr id="8" name="Group 7"/>
          <p:cNvGrpSpPr/>
          <p:nvPr/>
        </p:nvGrpSpPr>
        <p:grpSpPr>
          <a:xfrm>
            <a:off x="1095554" y="831995"/>
            <a:ext cx="5598545" cy="5473915"/>
            <a:chOff x="1095554" y="831995"/>
            <a:chExt cx="5598545" cy="5473915"/>
          </a:xfrm>
        </p:grpSpPr>
        <p:grpSp>
          <p:nvGrpSpPr>
            <p:cNvPr id="2" name="Group 60"/>
            <p:cNvGrpSpPr/>
            <p:nvPr/>
          </p:nvGrpSpPr>
          <p:grpSpPr>
            <a:xfrm>
              <a:off x="1095554" y="831995"/>
              <a:ext cx="5598545" cy="5473915"/>
              <a:chOff x="5869591" y="973401"/>
              <a:chExt cx="4221658" cy="4726913"/>
            </a:xfrm>
          </p:grpSpPr>
          <p:grpSp>
            <p:nvGrpSpPr>
              <p:cNvPr id="3" name="Group 41"/>
              <p:cNvGrpSpPr/>
              <p:nvPr/>
            </p:nvGrpSpPr>
            <p:grpSpPr>
              <a:xfrm>
                <a:off x="5869591" y="973401"/>
                <a:ext cx="4221658" cy="4726913"/>
                <a:chOff x="5869591" y="1410789"/>
                <a:chExt cx="4221658" cy="4726913"/>
              </a:xfrm>
            </p:grpSpPr>
            <p:sp>
              <p:nvSpPr>
                <p:cNvPr id="43" name="Rectangle 42"/>
                <p:cNvSpPr/>
                <p:nvPr/>
              </p:nvSpPr>
              <p:spPr>
                <a:xfrm>
                  <a:off x="5869592" y="1410789"/>
                  <a:ext cx="4221657"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44" name="Rectangle 43"/>
                <p:cNvSpPr/>
                <p:nvPr/>
              </p:nvSpPr>
              <p:spPr>
                <a:xfrm>
                  <a:off x="5869591" y="2606040"/>
                  <a:ext cx="4221658" cy="226300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45" name="Rectangle 44"/>
                <p:cNvSpPr/>
                <p:nvPr/>
              </p:nvSpPr>
              <p:spPr>
                <a:xfrm>
                  <a:off x="5869592" y="4869043"/>
                  <a:ext cx="4221657" cy="1268659"/>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46" name="Rounded Rectangle 45"/>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47" name="Rounded Rectangle 46"/>
                <p:cNvSpPr/>
                <p:nvPr/>
              </p:nvSpPr>
              <p:spPr>
                <a:xfrm>
                  <a:off x="6164246" y="4115435"/>
                  <a:ext cx="2574954" cy="41070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48" name="Rounded Rectangle 47"/>
                <p:cNvSpPr/>
                <p:nvPr/>
              </p:nvSpPr>
              <p:spPr>
                <a:xfrm>
                  <a:off x="6164246" y="5648326"/>
                  <a:ext cx="2577358" cy="410068"/>
                </a:xfrm>
                <a:prstGeom prst="roundRect">
                  <a:avLst/>
                </a:prstGeom>
                <a:solidFill>
                  <a:srgbClr val="00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49" name="Rounded Rectangle 48"/>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50" name="Rounded Rectangle 49"/>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51" name="Rounded Rectangle 50"/>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52" name="TextBox 51"/>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53" name="Rounded Rectangle 52"/>
                <p:cNvSpPr/>
                <p:nvPr/>
              </p:nvSpPr>
              <p:spPr>
                <a:xfrm>
                  <a:off x="6164246" y="5146361"/>
                  <a:ext cx="2577358" cy="423913"/>
                </a:xfrm>
                <a:prstGeom prst="roundRect">
                  <a:avLst/>
                </a:prstGeom>
                <a:solidFill>
                  <a:srgbClr val="00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54" name="Rounded Rectangle 53"/>
                <p:cNvSpPr/>
                <p:nvPr/>
              </p:nvSpPr>
              <p:spPr>
                <a:xfrm>
                  <a:off x="6164246" y="4668207"/>
                  <a:ext cx="2577358" cy="401674"/>
                </a:xfrm>
                <a:prstGeom prst="roundRect">
                  <a:avLst/>
                </a:prstGeom>
                <a:solidFill>
                  <a:srgbClr val="66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solidFill>
                        <a:schemeClr val="bg1"/>
                      </a:solidFill>
                    </a:rPr>
                    <a:t>HCI</a:t>
                  </a:r>
                </a:p>
              </p:txBody>
            </p:sp>
            <p:sp>
              <p:nvSpPr>
                <p:cNvPr id="56" name="Rounded Rectangle 55"/>
                <p:cNvSpPr/>
                <p:nvPr/>
              </p:nvSpPr>
              <p:spPr>
                <a:xfrm>
                  <a:off x="7492491" y="3610247"/>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57" name="Rounded Rectangle 56"/>
                <p:cNvSpPr/>
                <p:nvPr/>
              </p:nvSpPr>
              <p:spPr>
                <a:xfrm>
                  <a:off x="6164246" y="3136900"/>
                  <a:ext cx="2574954" cy="40583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58" name="Rounded Rectangle 57"/>
                <p:cNvSpPr/>
                <p:nvPr/>
              </p:nvSpPr>
              <p:spPr>
                <a:xfrm>
                  <a:off x="6164246" y="2689225"/>
                  <a:ext cx="2574954" cy="38528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59" name="Rounded Rectangle 58"/>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60" name="Rounded Rectangle 59"/>
              <p:cNvSpPr/>
              <p:nvPr/>
            </p:nvSpPr>
            <p:spPr>
              <a:xfrm>
                <a:off x="6168516" y="3169684"/>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
          <p:nvSpPr>
            <p:cNvPr id="7" name="TextBox 6"/>
            <p:cNvSpPr txBox="1"/>
            <p:nvPr/>
          </p:nvSpPr>
          <p:spPr>
            <a:xfrm>
              <a:off x="5167223" y="3228604"/>
              <a:ext cx="897148" cy="400110"/>
            </a:xfrm>
            <a:prstGeom prst="rect">
              <a:avLst/>
            </a:prstGeom>
            <a:noFill/>
          </p:spPr>
          <p:txBody>
            <a:bodyPr wrap="square" rtlCol="0">
              <a:spAutoFit/>
            </a:bodyPr>
            <a:lstStyle/>
            <a:p>
              <a:r>
                <a:rPr lang="en-US" sz="2000" dirty="0" smtClean="0">
                  <a:solidFill>
                    <a:schemeClr val="bg1"/>
                  </a:solidFill>
                </a:rPr>
                <a:t>Host</a:t>
              </a:r>
              <a:endParaRPr lang="en-US" sz="2000" dirty="0">
                <a:solidFill>
                  <a:schemeClr val="bg1"/>
                </a:solidFill>
              </a:endParaRPr>
            </a:p>
          </p:txBody>
        </p:sp>
        <p:sp>
          <p:nvSpPr>
            <p:cNvPr id="27" name="TextBox 26"/>
            <p:cNvSpPr txBox="1"/>
            <p:nvPr/>
          </p:nvSpPr>
          <p:spPr>
            <a:xfrm>
              <a:off x="5167223" y="5248701"/>
              <a:ext cx="1371600" cy="400110"/>
            </a:xfrm>
            <a:prstGeom prst="rect">
              <a:avLst/>
            </a:prstGeom>
            <a:noFill/>
          </p:spPr>
          <p:txBody>
            <a:bodyPr wrap="square" rtlCol="0">
              <a:spAutoFit/>
            </a:bodyPr>
            <a:lstStyle/>
            <a:p>
              <a:r>
                <a:rPr lang="en-US" sz="2000" dirty="0" smtClean="0">
                  <a:solidFill>
                    <a:schemeClr val="bg1"/>
                  </a:solidFill>
                </a:rPr>
                <a:t>Controller</a:t>
              </a:r>
              <a:endParaRPr lang="en-US" sz="2000" dirty="0">
                <a:solidFill>
                  <a:schemeClr val="bg1"/>
                </a:solidFill>
              </a:endParaRPr>
            </a:p>
          </p:txBody>
        </p:sp>
        <p:sp>
          <p:nvSpPr>
            <p:cNvPr id="28" name="TextBox 27"/>
            <p:cNvSpPr txBox="1"/>
            <p:nvPr/>
          </p:nvSpPr>
          <p:spPr>
            <a:xfrm>
              <a:off x="5167223" y="1312270"/>
              <a:ext cx="897148" cy="400110"/>
            </a:xfrm>
            <a:prstGeom prst="rect">
              <a:avLst/>
            </a:prstGeom>
            <a:noFill/>
          </p:spPr>
          <p:txBody>
            <a:bodyPr wrap="square" rtlCol="0">
              <a:spAutoFit/>
            </a:bodyPr>
            <a:lstStyle/>
            <a:p>
              <a:r>
                <a:rPr lang="en-US" sz="2000" dirty="0" smtClean="0">
                  <a:solidFill>
                    <a:schemeClr val="bg1"/>
                  </a:solidFill>
                </a:rPr>
                <a:t>Apps</a:t>
              </a:r>
              <a:endParaRPr lang="en-US" sz="2000" dirty="0">
                <a:solidFill>
                  <a:schemeClr val="bg1"/>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idx="4294967295"/>
          </p:nvPr>
        </p:nvSpPr>
        <p:spPr>
          <a:xfrm>
            <a:off x="0" y="142875"/>
            <a:ext cx="8458200" cy="814388"/>
          </a:xfrm>
        </p:spPr>
        <p:txBody>
          <a:bodyPr/>
          <a:lstStyle/>
          <a:p>
            <a:pPr eaLnBrk="1" hangingPunct="1"/>
            <a:r>
              <a:rPr lang="en-US" dirty="0" smtClean="0"/>
              <a:t>BLE Link Layer: State Flow Chart</a:t>
            </a:r>
          </a:p>
        </p:txBody>
      </p:sp>
      <p:sp>
        <p:nvSpPr>
          <p:cNvPr id="125958"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graphicFrame>
        <p:nvGraphicFramePr>
          <p:cNvPr id="125956" name="Object 4"/>
          <p:cNvGraphicFramePr>
            <a:graphicFrameLocks noChangeAspect="1"/>
          </p:cNvGraphicFramePr>
          <p:nvPr/>
        </p:nvGraphicFramePr>
        <p:xfrm>
          <a:off x="358775" y="1928813"/>
          <a:ext cx="6124575" cy="4092575"/>
        </p:xfrm>
        <a:graphic>
          <a:graphicData uri="http://schemas.openxmlformats.org/presentationml/2006/ole">
            <mc:AlternateContent xmlns:mc="http://schemas.openxmlformats.org/markup-compatibility/2006">
              <mc:Choice xmlns:v="urn:schemas-microsoft-com:vml" Requires="v">
                <p:oleObj spid="_x0000_s4114" name="Visio" r:id="rId4" imgW="6124575" imgH="4092702" progId="">
                  <p:embed/>
                </p:oleObj>
              </mc:Choice>
              <mc:Fallback>
                <p:oleObj name="Visio" r:id="rId4" imgW="6124575" imgH="409270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775" y="1928813"/>
                        <a:ext cx="6124575" cy="409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3"/>
          <p:cNvPicPr>
            <a:picLocks noChangeAspect="1" noChangeArrowheads="1"/>
          </p:cNvPicPr>
          <p:nvPr/>
        </p:nvPicPr>
        <p:blipFill>
          <a:blip r:embed="rId6" cstate="print"/>
          <a:srcRect/>
          <a:stretch>
            <a:fillRect/>
          </a:stretch>
        </p:blipFill>
        <p:spPr bwMode="auto">
          <a:xfrm>
            <a:off x="4010025" y="889000"/>
            <a:ext cx="699799" cy="1344613"/>
          </a:xfrm>
          <a:prstGeom prst="rect">
            <a:avLst/>
          </a:prstGeom>
          <a:noFill/>
          <a:ln w="9525">
            <a:no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a:off x="1785938" y="1067549"/>
            <a:ext cx="477837" cy="1096214"/>
          </a:xfrm>
          <a:prstGeom prst="rect">
            <a:avLst/>
          </a:prstGeom>
          <a:noFill/>
          <a:ln w="9525">
            <a:noFill/>
            <a:miter lim="800000"/>
            <a:headEnd/>
            <a:tailEnd/>
          </a:ln>
        </p:spPr>
      </p:pic>
      <p:pic>
        <p:nvPicPr>
          <p:cNvPr id="2" name="Picture 3"/>
          <p:cNvPicPr>
            <a:picLocks noChangeAspect="1" noChangeArrowheads="1"/>
          </p:cNvPicPr>
          <p:nvPr/>
        </p:nvPicPr>
        <p:blipFill>
          <a:blip r:embed="rId8" cstate="print"/>
          <a:srcRect/>
          <a:stretch>
            <a:fillRect/>
          </a:stretch>
        </p:blipFill>
        <p:spPr bwMode="auto">
          <a:xfrm>
            <a:off x="6191250" y="1004888"/>
            <a:ext cx="2743200" cy="4772025"/>
          </a:xfrm>
          <a:prstGeom prst="rect">
            <a:avLst/>
          </a:prstGeom>
          <a:noFill/>
          <a:ln w="9525">
            <a:noFill/>
            <a:miter lim="800000"/>
            <a:headEnd/>
            <a:tailEnd/>
          </a:ln>
        </p:spPr>
      </p:pic>
    </p:spTree>
    <p:extLst>
      <p:ext uri="{BB962C8B-B14F-4D97-AF65-F5344CB8AC3E}">
        <p14:creationId xmlns:p14="http://schemas.microsoft.com/office/powerpoint/2010/main" val="3715614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idx="4294967295"/>
          </p:nvPr>
        </p:nvSpPr>
        <p:spPr>
          <a:xfrm>
            <a:off x="266700" y="171450"/>
            <a:ext cx="8458200" cy="814388"/>
          </a:xfrm>
        </p:spPr>
        <p:txBody>
          <a:bodyPr/>
          <a:lstStyle/>
          <a:p>
            <a:pPr eaLnBrk="1" hangingPunct="1"/>
            <a:r>
              <a:rPr lang="en-US" sz="3200" dirty="0" smtClean="0"/>
              <a:t>BLE Link Layer: Advertisement Intervals</a:t>
            </a:r>
          </a:p>
        </p:txBody>
      </p:sp>
      <p:sp>
        <p:nvSpPr>
          <p:cNvPr id="130050"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
        <p:nvSpPr>
          <p:cNvPr id="130051" name="Rectangle 3"/>
          <p:cNvSpPr>
            <a:spLocks noChangeArrowheads="1"/>
          </p:cNvSpPr>
          <p:nvPr/>
        </p:nvSpPr>
        <p:spPr bwMode="auto">
          <a:xfrm>
            <a:off x="333375" y="1258888"/>
            <a:ext cx="8477250" cy="2740025"/>
          </a:xfrm>
          <a:prstGeom prst="rect">
            <a:avLst/>
          </a:prstGeom>
          <a:noFill/>
          <a:ln w="9525">
            <a:noFill/>
            <a:miter lim="800000"/>
            <a:headEnd/>
            <a:tailEnd/>
          </a:ln>
        </p:spPr>
        <p:txBody>
          <a:bodyPr/>
          <a:lstStyle/>
          <a:p>
            <a:pPr marL="342900" indent="-342900">
              <a:spcBef>
                <a:spcPct val="20000"/>
              </a:spcBef>
              <a:buFontTx/>
              <a:buChar char="•"/>
            </a:pPr>
            <a:r>
              <a:rPr lang="en-US" dirty="0" smtClean="0"/>
              <a:t>During one “advertising event”, an advertisement packet is transmitted on each of the three advertising channels (37, 38, and 39)</a:t>
            </a:r>
            <a:endParaRPr lang="nb-NO" dirty="0" smtClean="0"/>
          </a:p>
          <a:p>
            <a:pPr marL="342900" indent="-342900">
              <a:spcBef>
                <a:spcPct val="20000"/>
              </a:spcBef>
              <a:buFontTx/>
              <a:buChar char="•"/>
            </a:pPr>
            <a:r>
              <a:rPr lang="nb-NO" dirty="0" smtClean="0"/>
              <a:t>The </a:t>
            </a:r>
            <a:r>
              <a:rPr lang="nb-NO" dirty="0"/>
              <a:t>advertising device has an </a:t>
            </a:r>
            <a:r>
              <a:rPr lang="en-US" dirty="0"/>
              <a:t>“advertising interval”,</a:t>
            </a:r>
            <a:r>
              <a:rPr lang="nb-NO" dirty="0"/>
              <a:t> </a:t>
            </a:r>
            <a:r>
              <a:rPr lang="nb-NO" dirty="0" smtClean="0"/>
              <a:t>which </a:t>
            </a:r>
            <a:r>
              <a:rPr lang="en-US" dirty="0" smtClean="0"/>
              <a:t>can </a:t>
            </a:r>
            <a:r>
              <a:rPr lang="en-US" dirty="0"/>
              <a:t>be any amount of time between 20ms and 10.24s</a:t>
            </a:r>
          </a:p>
          <a:p>
            <a:pPr marL="342900" indent="-342900">
              <a:spcBef>
                <a:spcPct val="20000"/>
              </a:spcBef>
              <a:buFontTx/>
              <a:buChar char="•"/>
            </a:pPr>
            <a:r>
              <a:rPr lang="en-US" dirty="0"/>
              <a:t>The Link Layer generates a pseudo-random amount of time between 0ms and 10ms (“advertising delay”) during each advertising event. This delay is added to the advertising interval before the next advertising event, in order to prevent “beating” from multiple devices</a:t>
            </a:r>
          </a:p>
        </p:txBody>
      </p:sp>
      <p:pic>
        <p:nvPicPr>
          <p:cNvPr id="130052" name="Picture 17"/>
          <p:cNvPicPr>
            <a:picLocks noChangeAspect="1" noChangeArrowheads="1"/>
          </p:cNvPicPr>
          <p:nvPr/>
        </p:nvPicPr>
        <p:blipFill>
          <a:blip r:embed="rId3" cstate="print"/>
          <a:srcRect/>
          <a:stretch>
            <a:fillRect/>
          </a:stretch>
        </p:blipFill>
        <p:spPr bwMode="auto">
          <a:xfrm>
            <a:off x="1244600" y="3819526"/>
            <a:ext cx="6206982" cy="226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idx="4294967295"/>
          </p:nvPr>
        </p:nvSpPr>
        <p:spPr>
          <a:xfrm>
            <a:off x="0" y="142875"/>
            <a:ext cx="8458200" cy="814388"/>
          </a:xfrm>
        </p:spPr>
        <p:txBody>
          <a:bodyPr/>
          <a:lstStyle/>
          <a:p>
            <a:pPr algn="ctr" eaLnBrk="1" hangingPunct="1"/>
            <a:r>
              <a:rPr lang="en-US" dirty="0" smtClean="0"/>
              <a:t>BLE Link Layer: States Flow Chart</a:t>
            </a:r>
          </a:p>
        </p:txBody>
      </p:sp>
      <p:sp>
        <p:nvSpPr>
          <p:cNvPr id="125958"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graphicFrame>
        <p:nvGraphicFramePr>
          <p:cNvPr id="125956" name="Object 4"/>
          <p:cNvGraphicFramePr>
            <a:graphicFrameLocks noChangeAspect="1"/>
          </p:cNvGraphicFramePr>
          <p:nvPr/>
        </p:nvGraphicFramePr>
        <p:xfrm>
          <a:off x="1320800" y="1966913"/>
          <a:ext cx="6124575" cy="4092575"/>
        </p:xfrm>
        <a:graphic>
          <a:graphicData uri="http://schemas.openxmlformats.org/presentationml/2006/ole">
            <mc:AlternateContent xmlns:mc="http://schemas.openxmlformats.org/markup-compatibility/2006">
              <mc:Choice xmlns:v="urn:schemas-microsoft-com:vml" Requires="v">
                <p:oleObj spid="_x0000_s2106" name="Visio" r:id="rId4" imgW="6124575" imgH="4092702" progId="">
                  <p:embed/>
                </p:oleObj>
              </mc:Choice>
              <mc:Fallback>
                <p:oleObj name="Visio" r:id="rId4" imgW="6124575" imgH="4092702"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1966913"/>
                        <a:ext cx="6124575" cy="409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3"/>
          <p:cNvPicPr>
            <a:picLocks noChangeAspect="1" noChangeArrowheads="1"/>
          </p:cNvPicPr>
          <p:nvPr/>
        </p:nvPicPr>
        <p:blipFill>
          <a:blip r:embed="rId6" cstate="print"/>
          <a:srcRect/>
          <a:stretch>
            <a:fillRect/>
          </a:stretch>
        </p:blipFill>
        <p:spPr bwMode="auto">
          <a:xfrm>
            <a:off x="4972050" y="927100"/>
            <a:ext cx="699799" cy="1344613"/>
          </a:xfrm>
          <a:prstGeom prst="rect">
            <a:avLst/>
          </a:prstGeom>
          <a:noFill/>
          <a:ln w="9525">
            <a:no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a:off x="2747963" y="1105649"/>
            <a:ext cx="477837" cy="1096214"/>
          </a:xfrm>
          <a:prstGeom prst="rect">
            <a:avLst/>
          </a:prstGeom>
          <a:noFill/>
          <a:ln w="9525">
            <a:noFill/>
            <a:miter lim="800000"/>
            <a:headEnd/>
            <a:tailEnd/>
          </a:ln>
        </p:spPr>
      </p:pic>
      <p:sp>
        <p:nvSpPr>
          <p:cNvPr id="8" name="Rectangle 7"/>
          <p:cNvSpPr/>
          <p:nvPr/>
        </p:nvSpPr>
        <p:spPr>
          <a:xfrm>
            <a:off x="4219575" y="3143250"/>
            <a:ext cx="2171700" cy="8001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3"/>
          <p:cNvSpPr>
            <a:spLocks noChangeArrowheads="1"/>
          </p:cNvSpPr>
          <p:nvPr/>
        </p:nvSpPr>
        <p:spPr bwMode="auto">
          <a:xfrm>
            <a:off x="333375" y="1258888"/>
            <a:ext cx="8477250" cy="2816225"/>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200"/>
              <a:t>Passive Scanning</a:t>
            </a:r>
          </a:p>
          <a:p>
            <a:pPr marL="742950" lvl="1" indent="-285750">
              <a:lnSpc>
                <a:spcPct val="90000"/>
              </a:lnSpc>
              <a:spcBef>
                <a:spcPct val="20000"/>
              </a:spcBef>
              <a:buFontTx/>
              <a:buChar char="–"/>
            </a:pPr>
            <a:r>
              <a:rPr lang="en-US"/>
              <a:t>Scanner listens on advertising channels for advertising packets</a:t>
            </a:r>
          </a:p>
          <a:p>
            <a:pPr marL="742950" lvl="1" indent="-285750">
              <a:lnSpc>
                <a:spcPct val="90000"/>
              </a:lnSpc>
              <a:spcBef>
                <a:spcPct val="20000"/>
              </a:spcBef>
              <a:buFontTx/>
              <a:buChar char="–"/>
            </a:pPr>
            <a:r>
              <a:rPr lang="en-US"/>
              <a:t>When an advertisement packet is received, it passes the information up to the host</a:t>
            </a:r>
          </a:p>
          <a:p>
            <a:pPr marL="342900" indent="-342900">
              <a:lnSpc>
                <a:spcPct val="90000"/>
              </a:lnSpc>
              <a:spcBef>
                <a:spcPct val="20000"/>
              </a:spcBef>
              <a:buFontTx/>
              <a:buChar char="•"/>
            </a:pPr>
            <a:r>
              <a:rPr lang="en-US" sz="2200"/>
              <a:t>Active Scanning</a:t>
            </a:r>
          </a:p>
          <a:p>
            <a:pPr marL="742950" lvl="1" indent="-285750">
              <a:lnSpc>
                <a:spcPct val="90000"/>
              </a:lnSpc>
              <a:spcBef>
                <a:spcPct val="20000"/>
              </a:spcBef>
              <a:buFontTx/>
              <a:buChar char="–"/>
            </a:pPr>
            <a:r>
              <a:rPr lang="en-US"/>
              <a:t>Scanner listens on advertising channels for advertising packets</a:t>
            </a:r>
          </a:p>
          <a:p>
            <a:pPr marL="742950" lvl="1" indent="-285750">
              <a:lnSpc>
                <a:spcPct val="90000"/>
              </a:lnSpc>
              <a:spcBef>
                <a:spcPct val="20000"/>
              </a:spcBef>
              <a:buFontTx/>
              <a:buChar char="–"/>
            </a:pPr>
            <a:r>
              <a:rPr lang="en-US"/>
              <a:t>When an advertisement packet is received, it responds with a “scan request” packet</a:t>
            </a:r>
          </a:p>
          <a:p>
            <a:pPr marL="742950" lvl="1" indent="-285750">
              <a:lnSpc>
                <a:spcPct val="90000"/>
              </a:lnSpc>
              <a:spcBef>
                <a:spcPct val="20000"/>
              </a:spcBef>
              <a:buFontTx/>
              <a:buChar char="–"/>
            </a:pPr>
            <a:r>
              <a:rPr lang="en-US"/>
              <a:t>Advertiser then responds back with a “scan response” packet (this packet can contain additional data from advertiser)</a:t>
            </a:r>
          </a:p>
        </p:txBody>
      </p:sp>
      <p:sp>
        <p:nvSpPr>
          <p:cNvPr id="134146" name="Rectangle 2"/>
          <p:cNvSpPr>
            <a:spLocks noGrp="1" noChangeArrowheads="1"/>
          </p:cNvSpPr>
          <p:nvPr>
            <p:ph type="title" idx="4294967295"/>
          </p:nvPr>
        </p:nvSpPr>
        <p:spPr>
          <a:xfrm>
            <a:off x="0" y="142875"/>
            <a:ext cx="8458200" cy="814388"/>
          </a:xfrm>
        </p:spPr>
        <p:txBody>
          <a:bodyPr/>
          <a:lstStyle/>
          <a:p>
            <a:pPr algn="ctr" eaLnBrk="1" hangingPunct="1"/>
            <a:r>
              <a:rPr lang="en-US" dirty="0" smtClean="0"/>
              <a:t>BLE Link Layer: Scanning</a:t>
            </a:r>
          </a:p>
        </p:txBody>
      </p:sp>
      <p:sp>
        <p:nvSpPr>
          <p:cNvPr id="134147"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
        <p:nvSpPr>
          <p:cNvPr id="134148" name="Rectangle 3"/>
          <p:cNvSpPr>
            <a:spLocks noChangeArrowheads="1"/>
          </p:cNvSpPr>
          <p:nvPr/>
        </p:nvSpPr>
        <p:spPr bwMode="auto">
          <a:xfrm>
            <a:off x="333375" y="1258888"/>
            <a:ext cx="8523288" cy="4619625"/>
          </a:xfrm>
          <a:prstGeom prst="rect">
            <a:avLst/>
          </a:prstGeom>
          <a:noFill/>
          <a:ln w="9525">
            <a:noFill/>
            <a:miter lim="800000"/>
            <a:headEnd/>
            <a:tailEnd/>
          </a:ln>
        </p:spPr>
        <p:txBody>
          <a:bodyPr/>
          <a:lstStyle/>
          <a:p>
            <a:pPr marL="342900" indent="-342900">
              <a:lnSpc>
                <a:spcPct val="80000"/>
              </a:lnSpc>
              <a:spcBef>
                <a:spcPct val="20000"/>
              </a:spcBef>
            </a:pPr>
            <a:endParaRPr lang="nb-NO"/>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2"/>
          <p:cNvSpPr>
            <a:spLocks noGrp="1" noChangeArrowheads="1"/>
          </p:cNvSpPr>
          <p:nvPr>
            <p:ph type="title" idx="4294967295"/>
          </p:nvPr>
        </p:nvSpPr>
        <p:spPr>
          <a:xfrm>
            <a:off x="0" y="142875"/>
            <a:ext cx="8458200" cy="814388"/>
          </a:xfrm>
        </p:spPr>
        <p:txBody>
          <a:bodyPr/>
          <a:lstStyle/>
          <a:p>
            <a:pPr algn="ctr" eaLnBrk="1" hangingPunct="1"/>
            <a:r>
              <a:rPr lang="en-US" dirty="0" smtClean="0"/>
              <a:t>BLE Link Layer: States Flow Chart</a:t>
            </a:r>
          </a:p>
        </p:txBody>
      </p:sp>
      <p:sp>
        <p:nvSpPr>
          <p:cNvPr id="125958"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graphicFrame>
        <p:nvGraphicFramePr>
          <p:cNvPr id="125956" name="Object 4"/>
          <p:cNvGraphicFramePr>
            <a:graphicFrameLocks noChangeAspect="1"/>
          </p:cNvGraphicFramePr>
          <p:nvPr/>
        </p:nvGraphicFramePr>
        <p:xfrm>
          <a:off x="1320800" y="1966913"/>
          <a:ext cx="6124575" cy="4092575"/>
        </p:xfrm>
        <a:graphic>
          <a:graphicData uri="http://schemas.openxmlformats.org/presentationml/2006/ole">
            <mc:AlternateContent xmlns:mc="http://schemas.openxmlformats.org/markup-compatibility/2006">
              <mc:Choice xmlns:v="urn:schemas-microsoft-com:vml" Requires="v">
                <p:oleObj spid="_x0000_s3130" name="Visio" r:id="rId4" imgW="6124575" imgH="4092702" progId="">
                  <p:embed/>
                </p:oleObj>
              </mc:Choice>
              <mc:Fallback>
                <p:oleObj name="Visio" r:id="rId4" imgW="6124575" imgH="4092702" progId="">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1966913"/>
                        <a:ext cx="6124575" cy="409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7" name="Picture 3"/>
          <p:cNvPicPr>
            <a:picLocks noChangeAspect="1" noChangeArrowheads="1"/>
          </p:cNvPicPr>
          <p:nvPr/>
        </p:nvPicPr>
        <p:blipFill>
          <a:blip r:embed="rId6" cstate="print"/>
          <a:srcRect/>
          <a:stretch>
            <a:fillRect/>
          </a:stretch>
        </p:blipFill>
        <p:spPr bwMode="auto">
          <a:xfrm>
            <a:off x="4972050" y="927100"/>
            <a:ext cx="699799" cy="1344613"/>
          </a:xfrm>
          <a:prstGeom prst="rect">
            <a:avLst/>
          </a:prstGeom>
          <a:noFill/>
          <a:ln w="9525">
            <a:no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a:off x="2747963" y="1105649"/>
            <a:ext cx="477837" cy="1096214"/>
          </a:xfrm>
          <a:prstGeom prst="rect">
            <a:avLst/>
          </a:prstGeom>
          <a:noFill/>
          <a:ln w="9525">
            <a:noFill/>
            <a:miter lim="800000"/>
            <a:headEnd/>
            <a:tailEnd/>
          </a:ln>
        </p:spPr>
      </p:pic>
      <p:sp>
        <p:nvSpPr>
          <p:cNvPr id="8" name="Rectangle 7"/>
          <p:cNvSpPr/>
          <p:nvPr/>
        </p:nvSpPr>
        <p:spPr>
          <a:xfrm>
            <a:off x="4238625" y="4057650"/>
            <a:ext cx="2171700" cy="8001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Link Layer (LL) – Connection Events</a:t>
            </a:r>
            <a:endParaRPr lang="en-US" dirty="0"/>
          </a:p>
        </p:txBody>
      </p:sp>
      <p:sp>
        <p:nvSpPr>
          <p:cNvPr id="21" name="Content Placeholder 2"/>
          <p:cNvSpPr>
            <a:spLocks noGrp="1"/>
          </p:cNvSpPr>
          <p:nvPr>
            <p:ph idx="1"/>
          </p:nvPr>
        </p:nvSpPr>
        <p:spPr>
          <a:xfrm>
            <a:off x="333376" y="1048468"/>
            <a:ext cx="7620000" cy="2028561"/>
          </a:xfrm>
        </p:spPr>
        <p:txBody>
          <a:bodyPr/>
          <a:lstStyle/>
          <a:p>
            <a:pPr eaLnBrk="1" hangingPunct="1">
              <a:lnSpc>
                <a:spcPct val="80000"/>
              </a:lnSpc>
            </a:pPr>
            <a:r>
              <a:rPr lang="en-US" altLang="ja-JP" dirty="0" smtClean="0">
                <a:ea typeface="ＭＳ Ｐゴシック" pitchFamily="34" charset="-128"/>
              </a:rPr>
              <a:t>All communications between two connected devices occur in</a:t>
            </a:r>
            <a:endParaRPr lang="en-US" altLang="ja-JP" dirty="0" smtClean="0">
              <a:solidFill>
                <a:schemeClr val="accent3"/>
              </a:solidFill>
              <a:ea typeface="ＭＳ Ｐゴシック" pitchFamily="34" charset="-128"/>
            </a:endParaRPr>
          </a:p>
          <a:p>
            <a:pPr eaLnBrk="1" hangingPunct="1">
              <a:lnSpc>
                <a:spcPct val="80000"/>
              </a:lnSpc>
              <a:buNone/>
            </a:pPr>
            <a:r>
              <a:rPr lang="en-US" altLang="ja-JP" dirty="0" smtClean="0">
                <a:solidFill>
                  <a:schemeClr val="accent3"/>
                </a:solidFill>
                <a:ea typeface="ＭＳ Ｐゴシック" pitchFamily="34" charset="-128"/>
              </a:rPr>
              <a:t>	Connection Events </a:t>
            </a:r>
          </a:p>
          <a:p>
            <a:pPr lvl="1" eaLnBrk="1" hangingPunct="1">
              <a:lnSpc>
                <a:spcPct val="80000"/>
              </a:lnSpc>
            </a:pPr>
            <a:r>
              <a:rPr lang="en-US" altLang="ja-JP" dirty="0" smtClean="0">
                <a:ea typeface="ＭＳ Ｐゴシック" pitchFamily="34" charset="-128"/>
              </a:rPr>
              <a:t>Occur even when one (or both) sides have no data to send</a:t>
            </a:r>
          </a:p>
          <a:p>
            <a:pPr lvl="1" eaLnBrk="1" hangingPunct="1">
              <a:lnSpc>
                <a:spcPct val="80000"/>
              </a:lnSpc>
            </a:pPr>
            <a:r>
              <a:rPr lang="en-US" altLang="ja-JP" dirty="0" smtClean="0">
                <a:ea typeface="ＭＳ Ｐゴシック" pitchFamily="34" charset="-128"/>
              </a:rPr>
              <a:t>Occur periodically</a:t>
            </a:r>
          </a:p>
          <a:p>
            <a:endParaRPr lang="en-US" dirty="0"/>
          </a:p>
        </p:txBody>
      </p:sp>
      <p:sp>
        <p:nvSpPr>
          <p:cNvPr id="4" name="Slide Number Placeholder 3"/>
          <p:cNvSpPr>
            <a:spLocks noGrp="1"/>
          </p:cNvSpPr>
          <p:nvPr>
            <p:ph type="sldNum" sz="quarter" idx="10"/>
          </p:nvPr>
        </p:nvSpPr>
        <p:spPr>
          <a:xfrm>
            <a:off x="6642100" y="5480647"/>
            <a:ext cx="2133600" cy="206375"/>
          </a:xfrm>
        </p:spPr>
        <p:txBody>
          <a:bodyPr/>
          <a:lstStyle/>
          <a:p>
            <a:pPr>
              <a:defRPr/>
            </a:pPr>
            <a:fld id="{A6EB5916-6F1F-4CA0-AFA4-2E6C0C918165}" type="slidenum">
              <a:rPr lang="en-US" smtClean="0"/>
              <a:pPr>
                <a:defRPr/>
              </a:pPr>
              <a:t>15</a:t>
            </a:fld>
            <a:endParaRPr lang="en-US"/>
          </a:p>
        </p:txBody>
      </p:sp>
      <p:pic>
        <p:nvPicPr>
          <p:cNvPr id="23" name="Picture 4" descr="C:\SvnRepo\Projects\Application Notes\Pictures\Edit_scope_3_Conn.png"/>
          <p:cNvPicPr>
            <a:picLocks noChangeAspect="1" noChangeArrowheads="1"/>
          </p:cNvPicPr>
          <p:nvPr/>
        </p:nvPicPr>
        <p:blipFill>
          <a:blip r:embed="rId3" cstate="print"/>
          <a:srcRect l="2228" t="20156" b="11851"/>
          <a:stretch>
            <a:fillRect/>
          </a:stretch>
        </p:blipFill>
        <p:spPr bwMode="auto">
          <a:xfrm>
            <a:off x="2032000" y="3393084"/>
            <a:ext cx="5156200" cy="1803400"/>
          </a:xfrm>
          <a:prstGeom prst="rect">
            <a:avLst/>
          </a:prstGeom>
          <a:noFill/>
        </p:spPr>
      </p:pic>
      <p:sp>
        <p:nvSpPr>
          <p:cNvPr id="24" name="TextBox 23"/>
          <p:cNvSpPr txBox="1"/>
          <p:nvPr/>
        </p:nvSpPr>
        <p:spPr>
          <a:xfrm>
            <a:off x="3544977" y="5408863"/>
            <a:ext cx="1101546" cy="523220"/>
          </a:xfrm>
          <a:prstGeom prst="rect">
            <a:avLst/>
          </a:prstGeom>
          <a:noFill/>
        </p:spPr>
        <p:txBody>
          <a:bodyPr wrap="square" rtlCol="0">
            <a:spAutoFit/>
          </a:bodyPr>
          <a:lstStyle/>
          <a:p>
            <a:r>
              <a:rPr lang="en-US" sz="1400" dirty="0"/>
              <a:t>Connection interval</a:t>
            </a:r>
            <a:endParaRPr lang="en-US" sz="1400" dirty="0">
              <a:solidFill>
                <a:schemeClr val="accent6"/>
              </a:solidFill>
            </a:endParaRPr>
          </a:p>
        </p:txBody>
      </p:sp>
      <p:sp>
        <p:nvSpPr>
          <p:cNvPr id="29" name="Oval 28"/>
          <p:cNvSpPr/>
          <p:nvPr/>
        </p:nvSpPr>
        <p:spPr>
          <a:xfrm>
            <a:off x="3454400" y="3469284"/>
            <a:ext cx="241300" cy="228600"/>
          </a:xfrm>
          <a:prstGeom prst="ellipse">
            <a:avLst/>
          </a:prstGeom>
          <a:noFill/>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Oval 29"/>
          <p:cNvSpPr/>
          <p:nvPr/>
        </p:nvSpPr>
        <p:spPr>
          <a:xfrm>
            <a:off x="4483100" y="3469284"/>
            <a:ext cx="241300" cy="228600"/>
          </a:xfrm>
          <a:prstGeom prst="ellipse">
            <a:avLst/>
          </a:prstGeom>
          <a:noFill/>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1" name="Oval 30"/>
          <p:cNvSpPr/>
          <p:nvPr/>
        </p:nvSpPr>
        <p:spPr>
          <a:xfrm>
            <a:off x="5511800" y="3469284"/>
            <a:ext cx="241300" cy="228600"/>
          </a:xfrm>
          <a:prstGeom prst="ellipse">
            <a:avLst/>
          </a:prstGeom>
          <a:noFill/>
          <a:ln>
            <a:solidFill>
              <a:schemeClr val="accent3"/>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2" name="TextBox 31"/>
          <p:cNvSpPr txBox="1"/>
          <p:nvPr/>
        </p:nvSpPr>
        <p:spPr>
          <a:xfrm>
            <a:off x="3530600" y="3100984"/>
            <a:ext cx="2121093" cy="369332"/>
          </a:xfrm>
          <a:prstGeom prst="rect">
            <a:avLst/>
          </a:prstGeom>
          <a:noFill/>
        </p:spPr>
        <p:txBody>
          <a:bodyPr wrap="none" rtlCol="0">
            <a:spAutoFit/>
          </a:bodyPr>
          <a:lstStyle/>
          <a:p>
            <a:r>
              <a:rPr lang="nb-NO" dirty="0" smtClean="0">
                <a:solidFill>
                  <a:schemeClr val="accent3"/>
                </a:solidFill>
              </a:rPr>
              <a:t>Connection Events</a:t>
            </a:r>
            <a:endParaRPr lang="en-US" dirty="0">
              <a:solidFill>
                <a:schemeClr val="accent3"/>
              </a:solidFill>
            </a:endParaRPr>
          </a:p>
        </p:txBody>
      </p:sp>
      <p:cxnSp>
        <p:nvCxnSpPr>
          <p:cNvPr id="33" name="Straight Arrow Connector 32"/>
          <p:cNvCxnSpPr/>
          <p:nvPr/>
        </p:nvCxnSpPr>
        <p:spPr>
          <a:xfrm flipV="1">
            <a:off x="7175500" y="5069484"/>
            <a:ext cx="342900" cy="127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315200" y="5069484"/>
            <a:ext cx="620683" cy="369332"/>
          </a:xfrm>
          <a:prstGeom prst="rect">
            <a:avLst/>
          </a:prstGeom>
          <a:noFill/>
        </p:spPr>
        <p:txBody>
          <a:bodyPr wrap="none" rtlCol="0">
            <a:spAutoFit/>
          </a:bodyPr>
          <a:lstStyle/>
          <a:p>
            <a:r>
              <a:rPr lang="nb-NO" dirty="0" smtClean="0">
                <a:solidFill>
                  <a:schemeClr val="tx2"/>
                </a:solidFill>
              </a:rPr>
              <a:t>time</a:t>
            </a:r>
            <a:endParaRPr lang="en-US" dirty="0">
              <a:solidFill>
                <a:schemeClr val="tx2"/>
              </a:solidFill>
            </a:endParaRPr>
          </a:p>
        </p:txBody>
      </p:sp>
      <p:cxnSp>
        <p:nvCxnSpPr>
          <p:cNvPr id="35" name="Straight Arrow Connector 34"/>
          <p:cNvCxnSpPr/>
          <p:nvPr/>
        </p:nvCxnSpPr>
        <p:spPr>
          <a:xfrm flipH="1" flipV="1">
            <a:off x="2031174" y="3443884"/>
            <a:ext cx="26226" cy="16129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55600" y="3469284"/>
            <a:ext cx="1518364" cy="646331"/>
          </a:xfrm>
          <a:prstGeom prst="rect">
            <a:avLst/>
          </a:prstGeom>
          <a:noFill/>
        </p:spPr>
        <p:txBody>
          <a:bodyPr wrap="none" rtlCol="0">
            <a:spAutoFit/>
          </a:bodyPr>
          <a:lstStyle/>
          <a:p>
            <a:r>
              <a:rPr lang="nb-NO" dirty="0" smtClean="0"/>
              <a:t>Current draw</a:t>
            </a:r>
          </a:p>
          <a:p>
            <a:pPr algn="ctr"/>
            <a:r>
              <a:rPr lang="nb-NO" dirty="0" smtClean="0"/>
              <a:t>[mA]</a:t>
            </a:r>
            <a:endParaRPr lang="en-US" dirty="0"/>
          </a:p>
        </p:txBody>
      </p:sp>
      <p:sp>
        <p:nvSpPr>
          <p:cNvPr id="37" name="Right Brace 36"/>
          <p:cNvSpPr/>
          <p:nvPr/>
        </p:nvSpPr>
        <p:spPr>
          <a:xfrm rot="5400000">
            <a:off x="3994150" y="4809134"/>
            <a:ext cx="203200" cy="952500"/>
          </a:xfrm>
          <a:prstGeom prst="rightBrace">
            <a:avLst>
              <a:gd name="adj1" fmla="val 36904"/>
              <a:gd name="adj2" fmla="val 5000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ight Brace 37"/>
          <p:cNvSpPr/>
          <p:nvPr/>
        </p:nvSpPr>
        <p:spPr>
          <a:xfrm rot="5400000">
            <a:off x="5010150" y="4821834"/>
            <a:ext cx="203200" cy="952500"/>
          </a:xfrm>
          <a:prstGeom prst="rightBrace">
            <a:avLst>
              <a:gd name="adj1" fmla="val 36904"/>
              <a:gd name="adj2" fmla="val 50000"/>
            </a:avLst>
          </a:prstGeom>
          <a:ln w="28575">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Link Layer (LL) – Initiator</a:t>
            </a:r>
            <a:endParaRPr lang="en-US" dirty="0"/>
          </a:p>
        </p:txBody>
      </p:sp>
      <p:sp>
        <p:nvSpPr>
          <p:cNvPr id="3" name="Content Placeholder 2"/>
          <p:cNvSpPr>
            <a:spLocks noGrp="1"/>
          </p:cNvSpPr>
          <p:nvPr>
            <p:ph idx="1"/>
          </p:nvPr>
        </p:nvSpPr>
        <p:spPr/>
        <p:txBody>
          <a:bodyPr/>
          <a:lstStyle/>
          <a:p>
            <a:r>
              <a:rPr lang="nb-NO" dirty="0" smtClean="0"/>
              <a:t>Connection Parameters</a:t>
            </a:r>
          </a:p>
          <a:p>
            <a:endParaRPr lang="nb-NO" dirty="0" smtClean="0"/>
          </a:p>
          <a:p>
            <a:pPr lvl="1"/>
            <a:r>
              <a:rPr lang="en-US" altLang="ja-JP" b="1" dirty="0" smtClean="0">
                <a:ea typeface="ＭＳ Ｐゴシック" pitchFamily="34" charset="-128"/>
              </a:rPr>
              <a:t> Channel Map: </a:t>
            </a:r>
            <a:r>
              <a:rPr lang="en-US" altLang="ja-JP" dirty="0" smtClean="0">
                <a:ea typeface="ＭＳ Ｐゴシック" pitchFamily="34" charset="-128"/>
              </a:rPr>
              <a:t>Which</a:t>
            </a:r>
            <a:r>
              <a:rPr lang="en-US" altLang="ja-JP" b="1" dirty="0" smtClean="0">
                <a:ea typeface="ＭＳ Ｐゴシック" pitchFamily="34" charset="-128"/>
              </a:rPr>
              <a:t> </a:t>
            </a:r>
            <a:r>
              <a:rPr lang="en-US" altLang="ja-JP" dirty="0" smtClean="0">
                <a:ea typeface="ＭＳ Ｐゴシック" pitchFamily="34" charset="-128"/>
              </a:rPr>
              <a:t>data channels are used during the connection</a:t>
            </a:r>
          </a:p>
          <a:p>
            <a:pPr lvl="1">
              <a:buNone/>
            </a:pPr>
            <a:endParaRPr lang="en-US" altLang="ja-JP" b="1" dirty="0" smtClean="0">
              <a:ea typeface="ＭＳ Ｐゴシック" pitchFamily="34" charset="-128"/>
            </a:endParaRPr>
          </a:p>
          <a:p>
            <a:pPr lvl="1"/>
            <a:r>
              <a:rPr lang="en-US" altLang="ja-JP" b="1" dirty="0" smtClean="0">
                <a:ea typeface="ＭＳ Ｐゴシック" pitchFamily="34" charset="-128"/>
              </a:rPr>
              <a:t>Hop Increment: </a:t>
            </a:r>
            <a:r>
              <a:rPr lang="en-US" altLang="ja-JP" dirty="0" smtClean="0">
                <a:ea typeface="ＭＳ Ｐゴシック" pitchFamily="34" charset="-128"/>
              </a:rPr>
              <a:t>Random value (5-16) for channel selection algorithm</a:t>
            </a:r>
          </a:p>
          <a:p>
            <a:pPr lvl="1">
              <a:buNone/>
            </a:pPr>
            <a:endParaRPr lang="en-US" altLang="ja-JP" dirty="0" smtClean="0">
              <a:ea typeface="ＭＳ Ｐゴシック" pitchFamily="34" charset="-128"/>
            </a:endParaRPr>
          </a:p>
          <a:p>
            <a:pPr lvl="1"/>
            <a:r>
              <a:rPr lang="en-US" altLang="ja-JP" b="1" dirty="0" smtClean="0">
                <a:ea typeface="ＭＳ Ｐゴシック" pitchFamily="34" charset="-128"/>
              </a:rPr>
              <a:t>Connection Interval: </a:t>
            </a:r>
            <a:r>
              <a:rPr lang="en-US" altLang="ja-JP" dirty="0" smtClean="0">
                <a:ea typeface="ＭＳ Ｐゴシック" pitchFamily="34" charset="-128"/>
              </a:rPr>
              <a:t>M</a:t>
            </a:r>
            <a:r>
              <a:rPr lang="nb-NO" dirty="0" smtClean="0"/>
              <a:t>ultiple of 1.25ms in range of 7.5ms and 4.0s</a:t>
            </a:r>
          </a:p>
          <a:p>
            <a:pPr lvl="2">
              <a:buNone/>
            </a:pPr>
            <a:endParaRPr lang="nb-NO" dirty="0" smtClean="0"/>
          </a:p>
          <a:p>
            <a:pPr lvl="1"/>
            <a:r>
              <a:rPr lang="nb-NO" b="1" dirty="0" smtClean="0"/>
              <a:t>Supervision Timeout: </a:t>
            </a:r>
            <a:r>
              <a:rPr lang="nb-NO" dirty="0" smtClean="0"/>
              <a:t>Multiple of 10ms in the range of 100ms and 32.0s</a:t>
            </a:r>
          </a:p>
          <a:p>
            <a:pPr lvl="2">
              <a:buNone/>
            </a:pPr>
            <a:r>
              <a:rPr lang="nb-NO" dirty="0" smtClean="0"/>
              <a:t>			SupervisionTimeout &gt; (1 + SlaveLatency) * (2* ConnInterval)</a:t>
            </a:r>
          </a:p>
          <a:p>
            <a:pPr lvl="2">
              <a:buNone/>
            </a:pPr>
            <a:endParaRPr lang="nb-NO" b="1" dirty="0" smtClean="0"/>
          </a:p>
          <a:p>
            <a:pPr lvl="1"/>
            <a:r>
              <a:rPr lang="nb-NO" b="1" dirty="0" smtClean="0"/>
              <a:t> Slave Latency: </a:t>
            </a:r>
            <a:r>
              <a:rPr lang="nb-NO" dirty="0" smtClean="0"/>
              <a:t>Any value between 0 and 499.</a:t>
            </a:r>
          </a:p>
          <a:p>
            <a:pPr marL="342900" lvl="0" indent="-342900" eaLnBrk="1" hangingPunct="1">
              <a:lnSpc>
                <a:spcPct val="90000"/>
              </a:lnSpc>
              <a:spcBef>
                <a:spcPct val="20000"/>
              </a:spcBef>
              <a:buNone/>
              <a:defRPr/>
            </a:pPr>
            <a:r>
              <a:rPr lang="nb-NO" sz="1800" dirty="0" smtClean="0"/>
              <a:t>			SlaveLatency &lt; ((SupervisionTimeout / ConnInterval) – 1)</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16</a:t>
            </a:fld>
            <a:endParaRPr lang="en-US"/>
          </a:p>
        </p:txBody>
      </p:sp>
      <p:grpSp>
        <p:nvGrpSpPr>
          <p:cNvPr id="5" name="Group 23"/>
          <p:cNvGrpSpPr/>
          <p:nvPr/>
        </p:nvGrpSpPr>
        <p:grpSpPr>
          <a:xfrm>
            <a:off x="7839075" y="114300"/>
            <a:ext cx="1095375" cy="838200"/>
            <a:chOff x="7305675" y="114300"/>
            <a:chExt cx="1771650" cy="838200"/>
          </a:xfrm>
        </p:grpSpPr>
        <p:grpSp>
          <p:nvGrpSpPr>
            <p:cNvPr id="6" name="Group 27"/>
            <p:cNvGrpSpPr/>
            <p:nvPr/>
          </p:nvGrpSpPr>
          <p:grpSpPr>
            <a:xfrm>
              <a:off x="7305675" y="114300"/>
              <a:ext cx="1724025" cy="819150"/>
              <a:chOff x="7305675" y="114300"/>
              <a:chExt cx="1724025" cy="819150"/>
            </a:xfrm>
          </p:grpSpPr>
          <p:grpSp>
            <p:nvGrpSpPr>
              <p:cNvPr id="7" name="Group 24"/>
              <p:cNvGrpSpPr/>
              <p:nvPr/>
            </p:nvGrpSpPr>
            <p:grpSpPr>
              <a:xfrm>
                <a:off x="7402936" y="149122"/>
                <a:ext cx="1588664" cy="784328"/>
                <a:chOff x="7698211" y="234847"/>
                <a:chExt cx="1224622" cy="579802"/>
              </a:xfrm>
            </p:grpSpPr>
            <p:sp>
              <p:nvSpPr>
                <p:cNvPr id="29" name="Rounded Rectangle 28"/>
                <p:cNvSpPr/>
                <p:nvPr/>
              </p:nvSpPr>
              <p:spPr>
                <a:xfrm>
                  <a:off x="7698211" y="643622"/>
                  <a:ext cx="1224622" cy="171027"/>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PHY</a:t>
                  </a:r>
                </a:p>
              </p:txBody>
            </p:sp>
            <p:sp>
              <p:nvSpPr>
                <p:cNvPr id="30" name="Rounded Rectangle 29"/>
                <p:cNvSpPr/>
                <p:nvPr/>
              </p:nvSpPr>
              <p:spPr>
                <a:xfrm>
                  <a:off x="7698211" y="434270"/>
                  <a:ext cx="1224622" cy="176800"/>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Link Layer</a:t>
                  </a:r>
                </a:p>
              </p:txBody>
            </p:sp>
            <p:sp>
              <p:nvSpPr>
                <p:cNvPr id="31" name="Rounded Rectangle 30"/>
                <p:cNvSpPr/>
                <p:nvPr/>
              </p:nvSpPr>
              <p:spPr>
                <a:xfrm>
                  <a:off x="7698211" y="234847"/>
                  <a:ext cx="1224622" cy="167524"/>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HCI</a:t>
                  </a:r>
                </a:p>
              </p:txBody>
            </p:sp>
          </p:grpSp>
          <p:sp>
            <p:nvSpPr>
              <p:cNvPr id="28" name="Rectangle 27"/>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p:cNvSpPr/>
            <p:nvPr/>
          </p:nvSpPr>
          <p:spPr>
            <a:xfrm>
              <a:off x="7353300" y="885825"/>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ChangeArrowheads="1"/>
          </p:cNvSpPr>
          <p:nvPr>
            <p:ph type="title" idx="4294967295"/>
          </p:nvPr>
        </p:nvSpPr>
        <p:spPr>
          <a:xfrm>
            <a:off x="0" y="257175"/>
            <a:ext cx="8458200" cy="1189038"/>
          </a:xfrm>
        </p:spPr>
        <p:txBody>
          <a:bodyPr/>
          <a:lstStyle/>
          <a:p>
            <a:pPr eaLnBrk="1" hangingPunct="1"/>
            <a:r>
              <a:rPr lang="en-US" smtClean="0"/>
              <a:t>BLE Link Layer: Slave Latency</a:t>
            </a:r>
          </a:p>
        </p:txBody>
      </p:sp>
      <p:sp>
        <p:nvSpPr>
          <p:cNvPr id="150530" name="Slide Number Placeholder 5"/>
          <p:cNvSpPr txBox="1">
            <a:spLocks noGrp="1"/>
          </p:cNvSpPr>
          <p:nvPr/>
        </p:nvSpPr>
        <p:spPr bwMode="auto">
          <a:xfrm>
            <a:off x="6642100" y="6038850"/>
            <a:ext cx="2133600" cy="206375"/>
          </a:xfrm>
          <a:prstGeom prst="rect">
            <a:avLst/>
          </a:prstGeom>
          <a:noFill/>
          <a:ln w="9525">
            <a:noFill/>
            <a:miter lim="800000"/>
            <a:headEnd/>
            <a:tailEnd/>
          </a:ln>
        </p:spPr>
        <p:txBody>
          <a:bodyPr/>
          <a:lstStyle/>
          <a:p>
            <a:pPr algn="r"/>
            <a:fld id="{B1E8BF4E-1933-4A6D-BA83-B8AA46F8F1C2}" type="slidenum">
              <a:rPr lang="en-US" sz="800"/>
              <a:pPr algn="r"/>
              <a:t>17</a:t>
            </a:fld>
            <a:endParaRPr lang="en-US" sz="800"/>
          </a:p>
        </p:txBody>
      </p:sp>
      <p:sp>
        <p:nvSpPr>
          <p:cNvPr id="150531" name="Rectangle 6"/>
          <p:cNvSpPr>
            <a:spLocks noChangeArrowheads="1"/>
          </p:cNvSpPr>
          <p:nvPr/>
        </p:nvSpPr>
        <p:spPr bwMode="auto">
          <a:xfrm>
            <a:off x="407988" y="2828925"/>
            <a:ext cx="8231187" cy="314325"/>
          </a:xfrm>
          <a:prstGeom prst="rect">
            <a:avLst/>
          </a:prstGeom>
          <a:no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Char char="u"/>
            </a:pPr>
            <a:endParaRPr lang="en-US" sz="1800"/>
          </a:p>
        </p:txBody>
      </p:sp>
      <p:sp>
        <p:nvSpPr>
          <p:cNvPr id="150532" name="Rectangle 7"/>
          <p:cNvSpPr>
            <a:spLocks noChangeArrowheads="1"/>
          </p:cNvSpPr>
          <p:nvPr/>
        </p:nvSpPr>
        <p:spPr bwMode="auto">
          <a:xfrm>
            <a:off x="1150938" y="2019300"/>
            <a:ext cx="6705600" cy="457200"/>
          </a:xfrm>
          <a:prstGeom prst="rect">
            <a:avLst/>
          </a:prstGeom>
          <a:noFill/>
          <a:ln w="12700" algn="ctr">
            <a:noFill/>
            <a:round/>
            <a:headEnd/>
            <a:tailEnd/>
          </a:ln>
        </p:spPr>
        <p:txBody>
          <a:bodyPr wrap="none">
            <a:spAutoFit/>
          </a:bodyPr>
          <a:lstStyle/>
          <a:p>
            <a:pPr eaLnBrk="0" hangingPunct="0">
              <a:lnSpc>
                <a:spcPct val="80000"/>
              </a:lnSpc>
              <a:spcBef>
                <a:spcPct val="50000"/>
              </a:spcBef>
              <a:buClr>
                <a:schemeClr val="tx2"/>
              </a:buClr>
              <a:buSzPct val="75000"/>
              <a:buFont typeface="Wingdings" pitchFamily="2" charset="2"/>
              <a:buChar char="u"/>
            </a:pPr>
            <a:endParaRPr lang="en-US" sz="1800"/>
          </a:p>
        </p:txBody>
      </p:sp>
      <p:sp>
        <p:nvSpPr>
          <p:cNvPr id="18" name="Right Arrow 17"/>
          <p:cNvSpPr/>
          <p:nvPr/>
        </p:nvSpPr>
        <p:spPr bwMode="auto">
          <a:xfrm>
            <a:off x="485775" y="2427288"/>
            <a:ext cx="7629525" cy="623887"/>
          </a:xfrm>
          <a:prstGeom prst="rightArrow">
            <a:avLst/>
          </a:prstGeom>
          <a:solidFill>
            <a:schemeClr val="tx2">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Char char="u"/>
              <a:defRPr/>
            </a:pPr>
            <a:endParaRPr lang="en-US" sz="1800"/>
          </a:p>
        </p:txBody>
      </p:sp>
      <p:sp>
        <p:nvSpPr>
          <p:cNvPr id="150534" name="Rounded Rectangle 19"/>
          <p:cNvSpPr>
            <a:spLocks noChangeArrowheads="1"/>
          </p:cNvSpPr>
          <p:nvPr/>
        </p:nvSpPr>
        <p:spPr bwMode="auto">
          <a:xfrm>
            <a:off x="3722688" y="2249488"/>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21" name="Rounded Rectangle 20"/>
          <p:cNvSpPr/>
          <p:nvPr/>
        </p:nvSpPr>
        <p:spPr bwMode="auto">
          <a:xfrm>
            <a:off x="4179888" y="2249488"/>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36" name="Rounded Rectangle 39"/>
          <p:cNvSpPr>
            <a:spLocks noChangeArrowheads="1"/>
          </p:cNvSpPr>
          <p:nvPr/>
        </p:nvSpPr>
        <p:spPr bwMode="auto">
          <a:xfrm>
            <a:off x="5103813" y="2239963"/>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41" name="Rounded Rectangle 40"/>
          <p:cNvSpPr/>
          <p:nvPr/>
        </p:nvSpPr>
        <p:spPr bwMode="auto">
          <a:xfrm>
            <a:off x="5561013" y="2239963"/>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38" name="Rounded Rectangle 47"/>
          <p:cNvSpPr>
            <a:spLocks noChangeArrowheads="1"/>
          </p:cNvSpPr>
          <p:nvPr/>
        </p:nvSpPr>
        <p:spPr bwMode="auto">
          <a:xfrm>
            <a:off x="6751638" y="2239963"/>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49" name="Rounded Rectangle 48"/>
          <p:cNvSpPr/>
          <p:nvPr/>
        </p:nvSpPr>
        <p:spPr bwMode="auto">
          <a:xfrm>
            <a:off x="7208838" y="2239963"/>
            <a:ext cx="496887" cy="347662"/>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40" name="TextBox 56"/>
          <p:cNvSpPr txBox="1">
            <a:spLocks noChangeArrowheads="1"/>
          </p:cNvSpPr>
          <p:nvPr/>
        </p:nvSpPr>
        <p:spPr bwMode="auto">
          <a:xfrm>
            <a:off x="485775" y="2943225"/>
            <a:ext cx="7839075" cy="265113"/>
          </a:xfrm>
          <a:prstGeom prst="rect">
            <a:avLst/>
          </a:prstGeom>
          <a:noFill/>
          <a:ln w="9525">
            <a:noFill/>
            <a:miter lim="800000"/>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400"/>
              <a:t>No slave latency – slave responds with empty packets every connation interval.</a:t>
            </a:r>
          </a:p>
        </p:txBody>
      </p:sp>
      <p:sp>
        <p:nvSpPr>
          <p:cNvPr id="150541" name="Rectangle 57"/>
          <p:cNvSpPr>
            <a:spLocks noChangeArrowheads="1"/>
          </p:cNvSpPr>
          <p:nvPr/>
        </p:nvSpPr>
        <p:spPr bwMode="auto">
          <a:xfrm>
            <a:off x="446088" y="5362575"/>
            <a:ext cx="8231187" cy="314325"/>
          </a:xfrm>
          <a:prstGeom prst="rect">
            <a:avLst/>
          </a:prstGeom>
          <a:no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Char char="u"/>
            </a:pPr>
            <a:endParaRPr lang="en-US" sz="1800"/>
          </a:p>
        </p:txBody>
      </p:sp>
      <p:sp>
        <p:nvSpPr>
          <p:cNvPr id="150542" name="Rectangle 58"/>
          <p:cNvSpPr>
            <a:spLocks noChangeArrowheads="1"/>
          </p:cNvSpPr>
          <p:nvPr/>
        </p:nvSpPr>
        <p:spPr bwMode="auto">
          <a:xfrm>
            <a:off x="1189038" y="4173406"/>
            <a:ext cx="6705600" cy="457200"/>
          </a:xfrm>
          <a:prstGeom prst="rect">
            <a:avLst/>
          </a:prstGeom>
          <a:noFill/>
          <a:ln w="12700" algn="ctr">
            <a:noFill/>
            <a:round/>
            <a:headEnd/>
            <a:tailEnd/>
          </a:ln>
        </p:spPr>
        <p:txBody>
          <a:bodyPr wrap="none">
            <a:spAutoFit/>
          </a:bodyPr>
          <a:lstStyle/>
          <a:p>
            <a:pPr eaLnBrk="0" hangingPunct="0">
              <a:lnSpc>
                <a:spcPct val="80000"/>
              </a:lnSpc>
              <a:spcBef>
                <a:spcPct val="50000"/>
              </a:spcBef>
              <a:buClr>
                <a:schemeClr val="tx2"/>
              </a:buClr>
              <a:buSzPct val="75000"/>
              <a:buFont typeface="Wingdings" pitchFamily="2" charset="2"/>
              <a:buChar char="u"/>
            </a:pPr>
            <a:endParaRPr lang="en-US" sz="1800"/>
          </a:p>
        </p:txBody>
      </p:sp>
      <p:sp>
        <p:nvSpPr>
          <p:cNvPr id="64" name="Right Arrow 63"/>
          <p:cNvSpPr/>
          <p:nvPr/>
        </p:nvSpPr>
        <p:spPr bwMode="auto">
          <a:xfrm>
            <a:off x="523875" y="4581394"/>
            <a:ext cx="7629525" cy="623887"/>
          </a:xfrm>
          <a:prstGeom prst="rightArrow">
            <a:avLst/>
          </a:prstGeom>
          <a:solidFill>
            <a:schemeClr val="tx2">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Char char="u"/>
              <a:defRPr/>
            </a:pPr>
            <a:endParaRPr lang="en-US" sz="1800"/>
          </a:p>
        </p:txBody>
      </p:sp>
      <p:sp>
        <p:nvSpPr>
          <p:cNvPr id="150544" name="Rounded Rectangle 75"/>
          <p:cNvSpPr>
            <a:spLocks noChangeArrowheads="1"/>
          </p:cNvSpPr>
          <p:nvPr/>
        </p:nvSpPr>
        <p:spPr bwMode="auto">
          <a:xfrm>
            <a:off x="6513513" y="4394069"/>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77" name="Rounded Rectangle 76"/>
          <p:cNvSpPr/>
          <p:nvPr/>
        </p:nvSpPr>
        <p:spPr bwMode="auto">
          <a:xfrm>
            <a:off x="6970713" y="4394069"/>
            <a:ext cx="506412" cy="347662"/>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46" name="TextBox 78"/>
          <p:cNvSpPr txBox="1">
            <a:spLocks noChangeArrowheads="1"/>
          </p:cNvSpPr>
          <p:nvPr/>
        </p:nvSpPr>
        <p:spPr bwMode="auto">
          <a:xfrm>
            <a:off x="476250" y="5097331"/>
            <a:ext cx="7839075" cy="265113"/>
          </a:xfrm>
          <a:prstGeom prst="rect">
            <a:avLst/>
          </a:prstGeom>
          <a:noFill/>
          <a:ln w="9525">
            <a:noFill/>
            <a:miter lim="800000"/>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400" dirty="0"/>
              <a:t>Slave latency on.  Slave can skip n connection events. Only wake up if slave has data to send. </a:t>
            </a:r>
          </a:p>
        </p:txBody>
      </p:sp>
      <p:sp>
        <p:nvSpPr>
          <p:cNvPr id="150547" name="TextBox 81"/>
          <p:cNvSpPr txBox="1">
            <a:spLocks noChangeArrowheads="1"/>
          </p:cNvSpPr>
          <p:nvPr/>
        </p:nvSpPr>
        <p:spPr bwMode="auto">
          <a:xfrm>
            <a:off x="7239000" y="1419225"/>
            <a:ext cx="723900" cy="720725"/>
          </a:xfrm>
          <a:prstGeom prst="rect">
            <a:avLst/>
          </a:prstGeom>
          <a:noFill/>
          <a:ln w="9525">
            <a:noFill/>
            <a:miter lim="800000"/>
            <a:headEnd/>
            <a:tailEnd/>
          </a:ln>
        </p:spPr>
        <p:txBody>
          <a:bodyPr wrap="none">
            <a:spAutoFit/>
          </a:bodyPr>
          <a:lstStyle/>
          <a:p>
            <a:pPr eaLnBrk="0" hangingPunct="0">
              <a:lnSpc>
                <a:spcPct val="80000"/>
              </a:lnSpc>
              <a:spcBef>
                <a:spcPct val="50000"/>
              </a:spcBef>
              <a:buClr>
                <a:schemeClr val="tx2"/>
              </a:buClr>
              <a:buSzPct val="75000"/>
              <a:buFont typeface="Wingdings" pitchFamily="2" charset="2"/>
              <a:buNone/>
            </a:pPr>
            <a:r>
              <a:rPr lang="en-US" sz="1200"/>
              <a:t>Event</a:t>
            </a:r>
          </a:p>
          <a:p>
            <a:pPr eaLnBrk="0" hangingPunct="0">
              <a:lnSpc>
                <a:spcPct val="80000"/>
              </a:lnSpc>
              <a:spcBef>
                <a:spcPct val="50000"/>
              </a:spcBef>
              <a:buClr>
                <a:schemeClr val="tx2"/>
              </a:buClr>
              <a:buSzPct val="75000"/>
              <a:buFont typeface="Wingdings" pitchFamily="2" charset="2"/>
              <a:buNone/>
            </a:pPr>
            <a:r>
              <a:rPr lang="en-US" sz="1200"/>
              <a:t>Data to </a:t>
            </a:r>
          </a:p>
          <a:p>
            <a:pPr eaLnBrk="0" hangingPunct="0">
              <a:lnSpc>
                <a:spcPct val="80000"/>
              </a:lnSpc>
              <a:spcBef>
                <a:spcPct val="50000"/>
              </a:spcBef>
              <a:buClr>
                <a:schemeClr val="tx2"/>
              </a:buClr>
              <a:buSzPct val="75000"/>
              <a:buFont typeface="Wingdings" pitchFamily="2" charset="2"/>
              <a:buNone/>
            </a:pPr>
            <a:r>
              <a:rPr lang="en-US" sz="1200"/>
              <a:t>Send</a:t>
            </a:r>
          </a:p>
        </p:txBody>
      </p:sp>
      <p:sp>
        <p:nvSpPr>
          <p:cNvPr id="150548" name="TextBox 54"/>
          <p:cNvSpPr txBox="1">
            <a:spLocks noChangeArrowheads="1"/>
          </p:cNvSpPr>
          <p:nvPr/>
        </p:nvSpPr>
        <p:spPr bwMode="auto">
          <a:xfrm>
            <a:off x="6962775" y="3640006"/>
            <a:ext cx="723900" cy="720725"/>
          </a:xfrm>
          <a:prstGeom prst="rect">
            <a:avLst/>
          </a:prstGeom>
          <a:noFill/>
          <a:ln w="9525">
            <a:noFill/>
            <a:miter lim="800000"/>
            <a:headEnd/>
            <a:tailEnd/>
          </a:ln>
        </p:spPr>
        <p:txBody>
          <a:bodyPr wrap="none">
            <a:spAutoFit/>
          </a:bodyPr>
          <a:lstStyle/>
          <a:p>
            <a:pPr eaLnBrk="0" hangingPunct="0">
              <a:lnSpc>
                <a:spcPct val="80000"/>
              </a:lnSpc>
              <a:spcBef>
                <a:spcPct val="50000"/>
              </a:spcBef>
              <a:buClr>
                <a:schemeClr val="tx2"/>
              </a:buClr>
              <a:buSzPct val="75000"/>
              <a:buFont typeface="Wingdings" pitchFamily="2" charset="2"/>
              <a:buNone/>
            </a:pPr>
            <a:r>
              <a:rPr lang="en-US" sz="1200"/>
              <a:t>Event</a:t>
            </a:r>
          </a:p>
          <a:p>
            <a:pPr eaLnBrk="0" hangingPunct="0">
              <a:lnSpc>
                <a:spcPct val="80000"/>
              </a:lnSpc>
              <a:spcBef>
                <a:spcPct val="50000"/>
              </a:spcBef>
              <a:buClr>
                <a:schemeClr val="tx2"/>
              </a:buClr>
              <a:buSzPct val="75000"/>
              <a:buFont typeface="Wingdings" pitchFamily="2" charset="2"/>
              <a:buNone/>
            </a:pPr>
            <a:r>
              <a:rPr lang="en-US" sz="1200"/>
              <a:t>Data to </a:t>
            </a:r>
          </a:p>
          <a:p>
            <a:pPr eaLnBrk="0" hangingPunct="0">
              <a:lnSpc>
                <a:spcPct val="80000"/>
              </a:lnSpc>
              <a:spcBef>
                <a:spcPct val="50000"/>
              </a:spcBef>
              <a:buClr>
                <a:schemeClr val="tx2"/>
              </a:buClr>
              <a:buSzPct val="75000"/>
              <a:buFont typeface="Wingdings" pitchFamily="2" charset="2"/>
              <a:buNone/>
            </a:pPr>
            <a:r>
              <a:rPr lang="en-US" sz="1200"/>
              <a:t>Send</a:t>
            </a:r>
          </a:p>
        </p:txBody>
      </p:sp>
      <p:sp>
        <p:nvSpPr>
          <p:cNvPr id="150549" name="Rounded Rectangle 55"/>
          <p:cNvSpPr>
            <a:spLocks noChangeArrowheads="1"/>
          </p:cNvSpPr>
          <p:nvPr/>
        </p:nvSpPr>
        <p:spPr bwMode="auto">
          <a:xfrm>
            <a:off x="1008063" y="2239963"/>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83" name="Rounded Rectangle 82"/>
          <p:cNvSpPr/>
          <p:nvPr/>
        </p:nvSpPr>
        <p:spPr bwMode="auto">
          <a:xfrm>
            <a:off x="1465263" y="2239963"/>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51" name="Rounded Rectangle 83"/>
          <p:cNvSpPr>
            <a:spLocks noChangeArrowheads="1"/>
          </p:cNvSpPr>
          <p:nvPr/>
        </p:nvSpPr>
        <p:spPr bwMode="auto">
          <a:xfrm>
            <a:off x="2389188" y="2230438"/>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85" name="Rounded Rectangle 84"/>
          <p:cNvSpPr/>
          <p:nvPr/>
        </p:nvSpPr>
        <p:spPr bwMode="auto">
          <a:xfrm>
            <a:off x="2846388" y="2230438"/>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53" name="Rounded Rectangle 85"/>
          <p:cNvSpPr>
            <a:spLocks noChangeArrowheads="1"/>
          </p:cNvSpPr>
          <p:nvPr/>
        </p:nvSpPr>
        <p:spPr bwMode="auto">
          <a:xfrm>
            <a:off x="3741738" y="4413119"/>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150554" name="Rounded Rectangle 87"/>
          <p:cNvSpPr>
            <a:spLocks noChangeArrowheads="1"/>
          </p:cNvSpPr>
          <p:nvPr/>
        </p:nvSpPr>
        <p:spPr bwMode="auto">
          <a:xfrm>
            <a:off x="5122863" y="4403594"/>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150555" name="Rounded Rectangle 89"/>
          <p:cNvSpPr>
            <a:spLocks noChangeArrowheads="1"/>
          </p:cNvSpPr>
          <p:nvPr/>
        </p:nvSpPr>
        <p:spPr bwMode="auto">
          <a:xfrm>
            <a:off x="1027113" y="4403594"/>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91" name="Rounded Rectangle 90"/>
          <p:cNvSpPr/>
          <p:nvPr/>
        </p:nvSpPr>
        <p:spPr bwMode="auto">
          <a:xfrm>
            <a:off x="1484313" y="4403594"/>
            <a:ext cx="315912" cy="344487"/>
          </a:xfrm>
          <a:prstGeom prst="roundRect">
            <a:avLst/>
          </a:prstGeom>
          <a:solidFill>
            <a:schemeClr val="accent5">
              <a:lumMod val="60000"/>
              <a:lumOff val="40000"/>
            </a:schemeClr>
          </a:solidFill>
          <a:ln w="12700" cap="flat" cmpd="sng" algn="ctr">
            <a:noFill/>
            <a:prstDash val="solid"/>
            <a:round/>
            <a:headEnd type="none" w="med" len="med"/>
            <a:tailEnd type="none" w="med" len="med"/>
          </a:ln>
          <a:effectLst/>
        </p:spPr>
        <p:txBody>
          <a:bodyPr>
            <a:spAutoFit/>
          </a:bodyPr>
          <a:lstStyle/>
          <a:p>
            <a:pPr eaLnBrk="0" hangingPunct="0">
              <a:lnSpc>
                <a:spcPct val="80000"/>
              </a:lnSpc>
              <a:spcBef>
                <a:spcPct val="50000"/>
              </a:spcBef>
              <a:buClr>
                <a:schemeClr val="tx2"/>
              </a:buClr>
              <a:buSzPct val="75000"/>
              <a:buFont typeface="Wingdings" pitchFamily="2" charset="2"/>
              <a:buNone/>
              <a:defRPr/>
            </a:pPr>
            <a:r>
              <a:rPr lang="en-US" sz="1800" dirty="0"/>
              <a:t>S</a:t>
            </a:r>
          </a:p>
        </p:txBody>
      </p:sp>
      <p:sp>
        <p:nvSpPr>
          <p:cNvPr id="150557" name="Rounded Rectangle 91"/>
          <p:cNvSpPr>
            <a:spLocks noChangeArrowheads="1"/>
          </p:cNvSpPr>
          <p:nvPr/>
        </p:nvSpPr>
        <p:spPr bwMode="auto">
          <a:xfrm>
            <a:off x="2408238" y="4394069"/>
            <a:ext cx="315912" cy="344487"/>
          </a:xfrm>
          <a:prstGeom prst="roundRect">
            <a:avLst>
              <a:gd name="adj" fmla="val 16667"/>
            </a:avLst>
          </a:prstGeom>
          <a:solidFill>
            <a:srgbClr val="92D050"/>
          </a:solidFill>
          <a:ln w="12700" algn="ctr">
            <a:noFill/>
            <a:round/>
            <a:headEnd/>
            <a:tailEnd/>
          </a:ln>
        </p:spPr>
        <p:txBody>
          <a:bodyPr>
            <a:spAutoFit/>
          </a:bodyPr>
          <a:lstStyle/>
          <a:p>
            <a:pPr eaLnBrk="0" hangingPunct="0">
              <a:lnSpc>
                <a:spcPct val="80000"/>
              </a:lnSpc>
              <a:spcBef>
                <a:spcPct val="50000"/>
              </a:spcBef>
              <a:buClr>
                <a:schemeClr val="tx2"/>
              </a:buClr>
              <a:buSzPct val="75000"/>
              <a:buFont typeface="Wingdings" pitchFamily="2" charset="2"/>
              <a:buNone/>
            </a:pPr>
            <a:r>
              <a:rPr lang="en-US" sz="1800"/>
              <a:t>M</a:t>
            </a:r>
          </a:p>
        </p:txBody>
      </p:sp>
      <p:sp>
        <p:nvSpPr>
          <p:cNvPr id="95" name="Rectangle 94"/>
          <p:cNvSpPr/>
          <p:nvPr/>
        </p:nvSpPr>
        <p:spPr>
          <a:xfrm>
            <a:off x="431800" y="1785938"/>
            <a:ext cx="2768600" cy="338137"/>
          </a:xfrm>
          <a:prstGeom prst="rect">
            <a:avLst/>
          </a:prstGeom>
        </p:spPr>
        <p:txBody>
          <a:bodyPr wrap="none">
            <a:spAutoFit/>
          </a:bodyPr>
          <a:lstStyle/>
          <a:p>
            <a:pPr eaLnBrk="0" hangingPunct="0">
              <a:lnSpc>
                <a:spcPct val="80000"/>
              </a:lnSpc>
              <a:spcBef>
                <a:spcPct val="50000"/>
              </a:spcBef>
              <a:buClr>
                <a:schemeClr val="tx2"/>
              </a:buClr>
              <a:buSzPct val="75000"/>
              <a:buFont typeface="Wingdings" pitchFamily="2" charset="2"/>
              <a:buNone/>
              <a:defRPr/>
            </a:pPr>
            <a:r>
              <a:rPr lang="en-US" b="1" dirty="0">
                <a:solidFill>
                  <a:srgbClr val="FF0000"/>
                </a:solidFill>
                <a:latin typeface="+mj-lt"/>
                <a:ea typeface="+mj-ea"/>
                <a:cs typeface="+mj-cs"/>
              </a:rPr>
              <a:t>Slave Latency = OFF </a:t>
            </a:r>
          </a:p>
        </p:txBody>
      </p:sp>
      <p:sp>
        <p:nvSpPr>
          <p:cNvPr id="96" name="Rectangle 95"/>
          <p:cNvSpPr/>
          <p:nvPr/>
        </p:nvSpPr>
        <p:spPr>
          <a:xfrm>
            <a:off x="488950" y="3997194"/>
            <a:ext cx="2640013" cy="338137"/>
          </a:xfrm>
          <a:prstGeom prst="rect">
            <a:avLst/>
          </a:prstGeom>
        </p:spPr>
        <p:txBody>
          <a:bodyPr wrap="none">
            <a:spAutoFit/>
          </a:bodyPr>
          <a:lstStyle/>
          <a:p>
            <a:pPr eaLnBrk="0" hangingPunct="0">
              <a:lnSpc>
                <a:spcPct val="80000"/>
              </a:lnSpc>
              <a:spcBef>
                <a:spcPct val="50000"/>
              </a:spcBef>
              <a:buClr>
                <a:schemeClr val="tx2"/>
              </a:buClr>
              <a:buSzPct val="75000"/>
              <a:buFont typeface="Wingdings" pitchFamily="2" charset="2"/>
              <a:buNone/>
              <a:defRPr/>
            </a:pPr>
            <a:r>
              <a:rPr lang="en-US" b="1" dirty="0">
                <a:solidFill>
                  <a:srgbClr val="FF0000"/>
                </a:solidFill>
                <a:latin typeface="+mj-lt"/>
                <a:ea typeface="+mj-ea"/>
                <a:cs typeface="+mj-cs"/>
              </a:rPr>
              <a:t>Slave Latency = ON </a:t>
            </a:r>
          </a:p>
        </p:txBody>
      </p:sp>
      <p:sp>
        <p:nvSpPr>
          <p:cNvPr id="150560"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idx="4294967295"/>
          </p:nvPr>
        </p:nvSpPr>
        <p:spPr>
          <a:xfrm>
            <a:off x="0" y="142875"/>
            <a:ext cx="8458200" cy="814388"/>
          </a:xfrm>
        </p:spPr>
        <p:txBody>
          <a:bodyPr/>
          <a:lstStyle/>
          <a:p>
            <a:pPr eaLnBrk="1" hangingPunct="1"/>
            <a:r>
              <a:rPr lang="en-US" sz="3200" smtClean="0"/>
              <a:t>BLE Link Layer: Connection Update Request</a:t>
            </a:r>
          </a:p>
        </p:txBody>
      </p:sp>
      <p:sp>
        <p:nvSpPr>
          <p:cNvPr id="154626" name="Rectangle 3"/>
          <p:cNvSpPr>
            <a:spLocks noGrp="1" noChangeArrowheads="1"/>
          </p:cNvSpPr>
          <p:nvPr>
            <p:ph type="body" idx="4294967295"/>
          </p:nvPr>
        </p:nvSpPr>
        <p:spPr>
          <a:xfrm>
            <a:off x="0" y="1258888"/>
            <a:ext cx="8477250" cy="4619625"/>
          </a:xfrm>
        </p:spPr>
        <p:txBody>
          <a:bodyPr/>
          <a:lstStyle/>
          <a:p>
            <a:pPr eaLnBrk="1" hangingPunct="1">
              <a:lnSpc>
                <a:spcPct val="80000"/>
              </a:lnSpc>
            </a:pPr>
            <a:r>
              <a:rPr lang="nb-NO" sz="2400" dirty="0" smtClean="0"/>
              <a:t>The master device can send a connection update request to the slave at any time to change any of the connection parameters (interval, slave latency, supervision timeout) at any time</a:t>
            </a:r>
          </a:p>
          <a:p>
            <a:pPr eaLnBrk="1" hangingPunct="1">
              <a:lnSpc>
                <a:spcPct val="80000"/>
              </a:lnSpc>
              <a:buNone/>
            </a:pPr>
            <a:endParaRPr lang="nb-NO" sz="2400" dirty="0" smtClean="0"/>
          </a:p>
          <a:p>
            <a:pPr eaLnBrk="1" hangingPunct="1">
              <a:lnSpc>
                <a:spcPct val="80000"/>
              </a:lnSpc>
            </a:pPr>
            <a:r>
              <a:rPr lang="nb-NO" sz="2400" dirty="0" smtClean="0"/>
              <a:t>At the link layer, connection parameter updates are always initiated by the master, but a higher layer protocol (L2CAP) allows a slave to request the master to send a connection update</a:t>
            </a:r>
          </a:p>
          <a:p>
            <a:pPr eaLnBrk="1" hangingPunct="1">
              <a:lnSpc>
                <a:spcPct val="80000"/>
              </a:lnSpc>
            </a:pPr>
            <a:endParaRPr lang="nb-NO" sz="2400" dirty="0" smtClean="0"/>
          </a:p>
          <a:p>
            <a:pPr eaLnBrk="1" hangingPunct="1">
              <a:lnSpc>
                <a:spcPct val="80000"/>
              </a:lnSpc>
            </a:pPr>
            <a:r>
              <a:rPr lang="nb-NO" sz="2400" dirty="0" smtClean="0"/>
              <a:t>The ability to change parameters in the middle of a connection allows for dynamically adjustmenting the power / latency / throughput tradeoffs as required by the application</a:t>
            </a:r>
          </a:p>
        </p:txBody>
      </p:sp>
      <p:sp>
        <p:nvSpPr>
          <p:cNvPr id="154627"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idx="4294967295"/>
          </p:nvPr>
        </p:nvSpPr>
        <p:spPr>
          <a:xfrm>
            <a:off x="0" y="142875"/>
            <a:ext cx="8458200" cy="814388"/>
          </a:xfrm>
        </p:spPr>
        <p:txBody>
          <a:bodyPr/>
          <a:lstStyle/>
          <a:p>
            <a:pPr eaLnBrk="1" hangingPunct="1"/>
            <a:r>
              <a:rPr lang="en-US" sz="3200" smtClean="0"/>
              <a:t>BLE Link Layer: Connection Termination</a:t>
            </a:r>
          </a:p>
        </p:txBody>
      </p:sp>
      <p:sp>
        <p:nvSpPr>
          <p:cNvPr id="156674" name="Rectangle 3"/>
          <p:cNvSpPr>
            <a:spLocks noGrp="1" noChangeArrowheads="1"/>
          </p:cNvSpPr>
          <p:nvPr>
            <p:ph type="body" idx="4294967295"/>
          </p:nvPr>
        </p:nvSpPr>
        <p:spPr>
          <a:xfrm>
            <a:off x="0" y="1258888"/>
            <a:ext cx="8477250" cy="4619625"/>
          </a:xfrm>
        </p:spPr>
        <p:txBody>
          <a:bodyPr/>
          <a:lstStyle/>
          <a:p>
            <a:pPr eaLnBrk="1" hangingPunct="1">
              <a:lnSpc>
                <a:spcPct val="80000"/>
              </a:lnSpc>
            </a:pPr>
            <a:r>
              <a:rPr lang="nb-NO" sz="2400" smtClean="0"/>
              <a:t>A connection can be voluntarily terminated by either the master or the slave for any reason</a:t>
            </a:r>
          </a:p>
          <a:p>
            <a:pPr lvl="1" eaLnBrk="1" hangingPunct="1">
              <a:lnSpc>
                <a:spcPct val="80000"/>
              </a:lnSpc>
            </a:pPr>
            <a:r>
              <a:rPr lang="nb-NO" sz="2000" smtClean="0"/>
              <a:t>One side initiates termination, and the other side must respond accordingly before both devices exit the connected state</a:t>
            </a:r>
          </a:p>
          <a:p>
            <a:pPr eaLnBrk="1" hangingPunct="1">
              <a:lnSpc>
                <a:spcPct val="80000"/>
              </a:lnSpc>
            </a:pPr>
            <a:r>
              <a:rPr lang="nb-NO" sz="2400" smtClean="0"/>
              <a:t>Connection can also be terminated as a result of a supervision timeout</a:t>
            </a:r>
          </a:p>
          <a:p>
            <a:pPr lvl="1" eaLnBrk="1" hangingPunct="1">
              <a:lnSpc>
                <a:spcPct val="80000"/>
              </a:lnSpc>
            </a:pPr>
            <a:r>
              <a:rPr lang="nb-NO" sz="2000" smtClean="0"/>
              <a:t>The supervision timeout parameter specifies the maximum amount of time that either the master or slave can go before receiving a link-layer packet</a:t>
            </a:r>
          </a:p>
          <a:p>
            <a:pPr lvl="1" eaLnBrk="1" hangingPunct="1">
              <a:lnSpc>
                <a:spcPct val="80000"/>
              </a:lnSpc>
            </a:pPr>
            <a:r>
              <a:rPr lang="nb-NO" sz="2000" smtClean="0"/>
              <a:t>Supervision timeout value must be greater than the effective connection interval and less than 32.0 seconds</a:t>
            </a:r>
          </a:p>
          <a:p>
            <a:pPr lvl="1" eaLnBrk="1" hangingPunct="1">
              <a:lnSpc>
                <a:spcPct val="80000"/>
              </a:lnSpc>
            </a:pPr>
            <a:r>
              <a:rPr lang="nb-NO" sz="2000" smtClean="0"/>
              <a:t>Both slave and master device maintain their own </a:t>
            </a:r>
            <a:r>
              <a:rPr lang="en-US" altLang="ja-JP" sz="2000" smtClean="0">
                <a:ea typeface="ＭＳ Ｐゴシック" pitchFamily="34" charset="-128"/>
              </a:rPr>
              <a:t>“</a:t>
            </a:r>
            <a:r>
              <a:rPr lang="nb-NO" sz="2000" smtClean="0"/>
              <a:t>Supervision timer”, which resets to zero every time a packet is received</a:t>
            </a:r>
          </a:p>
          <a:p>
            <a:pPr lvl="1" eaLnBrk="1" hangingPunct="1">
              <a:lnSpc>
                <a:spcPct val="80000"/>
              </a:lnSpc>
            </a:pPr>
            <a:r>
              <a:rPr lang="nb-NO" sz="2000" smtClean="0"/>
              <a:t>If supervision timer ever reaches the supervision timeout, the device considers the connection lost, and exits the connection state (returning to the advertising, scanning, or standby state)</a:t>
            </a:r>
          </a:p>
        </p:txBody>
      </p:sp>
      <p:sp>
        <p:nvSpPr>
          <p:cNvPr id="156675"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sp>
        <p:nvSpPr>
          <p:cNvPr id="4" name="Slide Number Placeholder 3"/>
          <p:cNvSpPr>
            <a:spLocks noGrp="1"/>
          </p:cNvSpPr>
          <p:nvPr>
            <p:ph type="sldNum" sz="quarter" idx="10"/>
          </p:nvPr>
        </p:nvSpPr>
        <p:spPr/>
        <p:txBody>
          <a:bodyPr/>
          <a:lstStyle/>
          <a:p>
            <a:pPr>
              <a:defRPr/>
            </a:pPr>
            <a:fld id="{B5E8463D-CCF2-4877-9B15-CDB12AEE2D0D}" type="slidenum">
              <a:rPr lang="en-US" sz="600" smtClean="0">
                <a:latin typeface="+mn-lt"/>
              </a:rPr>
              <a:pPr>
                <a:defRPr/>
              </a:pPr>
              <a:t>2</a:t>
            </a:fld>
            <a:endParaRPr lang="en-US" sz="600">
              <a:latin typeface="+mn-lt"/>
            </a:endParaRPr>
          </a:p>
        </p:txBody>
      </p:sp>
      <p:grpSp>
        <p:nvGrpSpPr>
          <p:cNvPr id="2" name="Group 1"/>
          <p:cNvGrpSpPr/>
          <p:nvPr/>
        </p:nvGrpSpPr>
        <p:grpSpPr>
          <a:xfrm>
            <a:off x="301923" y="2099731"/>
            <a:ext cx="8471648" cy="3859034"/>
            <a:chOff x="301923" y="2099731"/>
            <a:chExt cx="8471648" cy="3859034"/>
          </a:xfrm>
        </p:grpSpPr>
        <p:sp>
          <p:nvSpPr>
            <p:cNvPr id="44" name="Rectangle 43"/>
            <p:cNvSpPr/>
            <p:nvPr/>
          </p:nvSpPr>
          <p:spPr>
            <a:xfrm>
              <a:off x="301925" y="2875206"/>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SPP</a:t>
              </a:r>
              <a:endParaRPr lang="en-US" dirty="0"/>
            </a:p>
          </p:txBody>
        </p:sp>
        <p:sp>
          <p:nvSpPr>
            <p:cNvPr id="52" name="Rectangle 51"/>
            <p:cNvSpPr/>
            <p:nvPr/>
          </p:nvSpPr>
          <p:spPr>
            <a:xfrm>
              <a:off x="4567640" y="2851577"/>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Attribute Profile</a:t>
              </a:r>
              <a:endParaRPr lang="nb-NO" sz="1600" dirty="0"/>
            </a:p>
          </p:txBody>
        </p:sp>
        <p:sp>
          <p:nvSpPr>
            <p:cNvPr id="16" name="TextBox 15"/>
            <p:cNvSpPr txBox="1"/>
            <p:nvPr/>
          </p:nvSpPr>
          <p:spPr>
            <a:xfrm>
              <a:off x="681189" y="2482245"/>
              <a:ext cx="1118796"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a:t>Classic</a:t>
              </a:r>
            </a:p>
          </p:txBody>
        </p:sp>
        <p:sp>
          <p:nvSpPr>
            <p:cNvPr id="17" name="TextBox 16"/>
            <p:cNvSpPr txBox="1"/>
            <p:nvPr/>
          </p:nvSpPr>
          <p:spPr>
            <a:xfrm>
              <a:off x="504392" y="2099731"/>
              <a:ext cx="1455138"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蓝牙 </a:t>
              </a:r>
              <a:r>
                <a:rPr lang="en-US" altLang="zh-CN" dirty="0" smtClean="0">
                  <a:latin typeface="宋体" panose="02010600030101010101" pitchFamily="2" charset="-122"/>
                  <a:ea typeface="宋体" panose="02010600030101010101" pitchFamily="2" charset="-122"/>
                </a:rPr>
                <a:t>BR/EDR</a:t>
              </a:r>
              <a:endParaRPr lang="en-US" dirty="0">
                <a:latin typeface="宋体" panose="02010600030101010101" pitchFamily="2" charset="-122"/>
                <a:ea typeface="宋体" panose="02010600030101010101" pitchFamily="2" charset="-122"/>
              </a:endParaRPr>
            </a:p>
          </p:txBody>
        </p:sp>
        <p:sp>
          <p:nvSpPr>
            <p:cNvPr id="18" name="Rectangle 17"/>
            <p:cNvSpPr/>
            <p:nvPr/>
          </p:nvSpPr>
          <p:spPr>
            <a:xfrm>
              <a:off x="301923" y="3419615"/>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RFCOM</a:t>
              </a:r>
              <a:endParaRPr lang="en-US" dirty="0"/>
            </a:p>
          </p:txBody>
        </p:sp>
        <p:sp>
          <p:nvSpPr>
            <p:cNvPr id="19" name="Rectangle 18"/>
            <p:cNvSpPr/>
            <p:nvPr/>
          </p:nvSpPr>
          <p:spPr>
            <a:xfrm>
              <a:off x="317561" y="4218996"/>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L2CAP</a:t>
              </a:r>
              <a:endParaRPr lang="en-US" dirty="0"/>
            </a:p>
          </p:txBody>
        </p:sp>
        <p:sp>
          <p:nvSpPr>
            <p:cNvPr id="20" name="Rectangle 19"/>
            <p:cNvSpPr/>
            <p:nvPr/>
          </p:nvSpPr>
          <p:spPr>
            <a:xfrm>
              <a:off x="326187" y="5000367"/>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Link Manager</a:t>
              </a:r>
              <a:endParaRPr lang="en-US" dirty="0"/>
            </a:p>
          </p:txBody>
        </p:sp>
        <p:sp>
          <p:nvSpPr>
            <p:cNvPr id="21" name="Rectangle 20"/>
            <p:cNvSpPr/>
            <p:nvPr/>
          </p:nvSpPr>
          <p:spPr>
            <a:xfrm>
              <a:off x="326187" y="5539440"/>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BR/EDR PHY</a:t>
              </a:r>
              <a:endParaRPr lang="en-US" dirty="0"/>
            </a:p>
          </p:txBody>
        </p:sp>
        <p:sp>
          <p:nvSpPr>
            <p:cNvPr id="22" name="Rectangle 21"/>
            <p:cNvSpPr/>
            <p:nvPr/>
          </p:nvSpPr>
          <p:spPr>
            <a:xfrm>
              <a:off x="2662687" y="2851577"/>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nb-NO" dirty="0" smtClean="0"/>
                <a:t>SPP</a:t>
              </a:r>
              <a:endParaRPr lang="en-US" dirty="0"/>
            </a:p>
          </p:txBody>
        </p:sp>
        <p:sp>
          <p:nvSpPr>
            <p:cNvPr id="24" name="Rectangle 23"/>
            <p:cNvSpPr/>
            <p:nvPr/>
          </p:nvSpPr>
          <p:spPr>
            <a:xfrm>
              <a:off x="2662685" y="3395986"/>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RFCOM</a:t>
              </a:r>
              <a:endParaRPr lang="en-US" dirty="0"/>
            </a:p>
          </p:txBody>
        </p:sp>
        <p:sp>
          <p:nvSpPr>
            <p:cNvPr id="25" name="Rectangle 24"/>
            <p:cNvSpPr/>
            <p:nvPr/>
          </p:nvSpPr>
          <p:spPr>
            <a:xfrm>
              <a:off x="4567640" y="3390875"/>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Attribute Protocol</a:t>
              </a:r>
              <a:endParaRPr lang="nb-NO" sz="1600" dirty="0" smtClean="0"/>
            </a:p>
          </p:txBody>
        </p:sp>
        <p:sp>
          <p:nvSpPr>
            <p:cNvPr id="26" name="TextBox 25"/>
            <p:cNvSpPr txBox="1"/>
            <p:nvPr/>
          </p:nvSpPr>
          <p:spPr>
            <a:xfrm>
              <a:off x="3183806" y="2484153"/>
              <a:ext cx="2615361"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Bluetooth Smart Ready</a:t>
              </a:r>
              <a:endParaRPr lang="en-US" dirty="0"/>
            </a:p>
          </p:txBody>
        </p:sp>
        <p:sp>
          <p:nvSpPr>
            <p:cNvPr id="27" name="TextBox 26"/>
            <p:cNvSpPr txBox="1"/>
            <p:nvPr/>
          </p:nvSpPr>
          <p:spPr>
            <a:xfrm>
              <a:off x="3763918" y="2112913"/>
              <a:ext cx="1498195" cy="369332"/>
            </a:xfrm>
            <a:prstGeom prst="rect">
              <a:avLst/>
            </a:prstGeom>
            <a:noFill/>
          </p:spPr>
          <p:txBody>
            <a:bodyPr wrap="square" rtlCol="0">
              <a:spAutoFit/>
            </a:bodyPr>
            <a:lstStyle/>
            <a:p>
              <a:r>
                <a:rPr lang="zh-CN" altLang="en-US" dirty="0" smtClean="0">
                  <a:latin typeface="宋体" panose="02010600030101010101" pitchFamily="2" charset="-122"/>
                  <a:ea typeface="宋体" panose="02010600030101010101" pitchFamily="2" charset="-122"/>
                </a:rPr>
                <a:t>蓝牙</a:t>
              </a:r>
              <a:r>
                <a:rPr lang="en-US" altLang="zh-CN" dirty="0" smtClean="0">
                  <a:latin typeface="宋体" panose="02010600030101010101" pitchFamily="2" charset="-122"/>
                  <a:ea typeface="宋体" panose="02010600030101010101" pitchFamily="2" charset="-122"/>
                </a:rPr>
                <a:t>4.0</a:t>
              </a:r>
              <a:r>
                <a:rPr lang="zh-CN" altLang="en-US" dirty="0" smtClean="0">
                  <a:latin typeface="宋体" panose="02010600030101010101" pitchFamily="2" charset="-122"/>
                  <a:ea typeface="宋体" panose="02010600030101010101" pitchFamily="2" charset="-122"/>
                </a:rPr>
                <a:t>双模</a:t>
              </a:r>
              <a:endParaRPr lang="en-US" dirty="0">
                <a:latin typeface="宋体" panose="02010600030101010101" pitchFamily="2" charset="-122"/>
                <a:ea typeface="宋体" panose="02010600030101010101" pitchFamily="2" charset="-122"/>
              </a:endParaRPr>
            </a:p>
          </p:txBody>
        </p:sp>
        <p:sp>
          <p:nvSpPr>
            <p:cNvPr id="28" name="Rectangle 27"/>
            <p:cNvSpPr/>
            <p:nvPr/>
          </p:nvSpPr>
          <p:spPr>
            <a:xfrm>
              <a:off x="2662684" y="4218996"/>
              <a:ext cx="3733755"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L2CAP</a:t>
              </a:r>
              <a:endParaRPr lang="en-US" dirty="0"/>
            </a:p>
          </p:txBody>
        </p:sp>
        <p:sp>
          <p:nvSpPr>
            <p:cNvPr id="29" name="Rectangle 28"/>
            <p:cNvSpPr/>
            <p:nvPr/>
          </p:nvSpPr>
          <p:spPr>
            <a:xfrm>
              <a:off x="2662684" y="5000367"/>
              <a:ext cx="1828800"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Link Manager</a:t>
              </a:r>
              <a:endParaRPr lang="en-US" dirty="0"/>
            </a:p>
          </p:txBody>
        </p:sp>
        <p:sp>
          <p:nvSpPr>
            <p:cNvPr id="30" name="Rectangle 29"/>
            <p:cNvSpPr/>
            <p:nvPr/>
          </p:nvSpPr>
          <p:spPr>
            <a:xfrm>
              <a:off x="2662684" y="5539440"/>
              <a:ext cx="3733756" cy="4191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BR/EDR + LE PHY</a:t>
              </a:r>
              <a:endParaRPr lang="en-US" dirty="0"/>
            </a:p>
          </p:txBody>
        </p:sp>
        <p:sp>
          <p:nvSpPr>
            <p:cNvPr id="31" name="Rectangle 30"/>
            <p:cNvSpPr/>
            <p:nvPr/>
          </p:nvSpPr>
          <p:spPr>
            <a:xfrm>
              <a:off x="4567640" y="5000367"/>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Link Layer</a:t>
              </a:r>
              <a:endParaRPr lang="nb-NO" sz="1600" dirty="0"/>
            </a:p>
          </p:txBody>
        </p:sp>
        <p:sp>
          <p:nvSpPr>
            <p:cNvPr id="32" name="Rectangle 31"/>
            <p:cNvSpPr/>
            <p:nvPr/>
          </p:nvSpPr>
          <p:spPr>
            <a:xfrm>
              <a:off x="6888145" y="5539665"/>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LE PHY</a:t>
              </a:r>
              <a:endParaRPr lang="nb-NO" sz="1600" dirty="0" smtClean="0"/>
            </a:p>
          </p:txBody>
        </p:sp>
        <p:sp>
          <p:nvSpPr>
            <p:cNvPr id="33" name="Rectangle 32"/>
            <p:cNvSpPr/>
            <p:nvPr/>
          </p:nvSpPr>
          <p:spPr>
            <a:xfrm>
              <a:off x="6888145" y="5001649"/>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Link Layer</a:t>
              </a:r>
              <a:endParaRPr lang="nb-NO" sz="1600" dirty="0"/>
            </a:p>
          </p:txBody>
        </p:sp>
        <p:sp>
          <p:nvSpPr>
            <p:cNvPr id="34" name="Rectangle 33"/>
            <p:cNvSpPr/>
            <p:nvPr/>
          </p:nvSpPr>
          <p:spPr>
            <a:xfrm>
              <a:off x="6888145" y="4218996"/>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L2CAP</a:t>
              </a:r>
              <a:endParaRPr lang="nb-NO" sz="1600" dirty="0"/>
            </a:p>
          </p:txBody>
        </p:sp>
        <p:sp>
          <p:nvSpPr>
            <p:cNvPr id="35" name="Rectangle 34"/>
            <p:cNvSpPr/>
            <p:nvPr/>
          </p:nvSpPr>
          <p:spPr>
            <a:xfrm>
              <a:off x="6888145" y="2853485"/>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Attribute Profile</a:t>
              </a:r>
              <a:endParaRPr lang="nb-NO" sz="1600" dirty="0"/>
            </a:p>
          </p:txBody>
        </p:sp>
        <p:sp>
          <p:nvSpPr>
            <p:cNvPr id="36" name="Rectangle 35"/>
            <p:cNvSpPr/>
            <p:nvPr/>
          </p:nvSpPr>
          <p:spPr>
            <a:xfrm>
              <a:off x="6888145" y="3392783"/>
              <a:ext cx="1828800" cy="4191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Attribute Protocol</a:t>
              </a:r>
              <a:endParaRPr lang="nb-NO" sz="1600" dirty="0" smtClean="0"/>
            </a:p>
          </p:txBody>
        </p:sp>
        <p:sp>
          <p:nvSpPr>
            <p:cNvPr id="37" name="TextBox 36"/>
            <p:cNvSpPr txBox="1"/>
            <p:nvPr/>
          </p:nvSpPr>
          <p:spPr>
            <a:xfrm>
              <a:off x="6831519" y="2476926"/>
              <a:ext cx="1942052"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Bluetooth Smart</a:t>
              </a:r>
              <a:endParaRPr lang="en-US" dirty="0"/>
            </a:p>
          </p:txBody>
        </p:sp>
        <p:sp>
          <p:nvSpPr>
            <p:cNvPr id="38" name="TextBox 37"/>
            <p:cNvSpPr txBox="1"/>
            <p:nvPr/>
          </p:nvSpPr>
          <p:spPr>
            <a:xfrm>
              <a:off x="7266599" y="2123193"/>
              <a:ext cx="1071892" cy="369332"/>
            </a:xfrm>
            <a:prstGeom prst="rect">
              <a:avLst/>
            </a:prstGeom>
            <a:noFill/>
          </p:spPr>
          <p:txBody>
            <a:bodyPr wrap="square" rtlCol="0">
              <a:spAutoFit/>
            </a:bodyPr>
            <a:lstStyle/>
            <a:p>
              <a:r>
                <a:rPr lang="en-US" altLang="zh-CN" dirty="0" smtClean="0">
                  <a:latin typeface="宋体" panose="02010600030101010101" pitchFamily="2" charset="-122"/>
                  <a:ea typeface="宋体" panose="02010600030101010101" pitchFamily="2" charset="-122"/>
                </a:rPr>
                <a:t>BLE</a:t>
              </a:r>
              <a:r>
                <a:rPr lang="zh-CN" altLang="en-US" dirty="0" smtClean="0">
                  <a:latin typeface="宋体" panose="02010600030101010101" pitchFamily="2" charset="-122"/>
                  <a:ea typeface="宋体" panose="02010600030101010101" pitchFamily="2" charset="-122"/>
                </a:rPr>
                <a:t>单模</a:t>
              </a:r>
              <a:endParaRPr lang="en-US"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Host Controller Interface (HCI)</a:t>
            </a:r>
            <a:endParaRPr lang="en-US" dirty="0"/>
          </a:p>
        </p:txBody>
      </p:sp>
      <p:sp>
        <p:nvSpPr>
          <p:cNvPr id="3" name="Content Placeholder 2"/>
          <p:cNvSpPr>
            <a:spLocks noGrp="1"/>
          </p:cNvSpPr>
          <p:nvPr>
            <p:ph idx="1"/>
          </p:nvPr>
        </p:nvSpPr>
        <p:spPr>
          <a:xfrm>
            <a:off x="333375" y="1048468"/>
            <a:ext cx="5648325" cy="4945932"/>
          </a:xfrm>
        </p:spPr>
        <p:txBody>
          <a:bodyPr/>
          <a:lstStyle/>
          <a:p>
            <a:pPr eaLnBrk="1" hangingPunct="1">
              <a:lnSpc>
                <a:spcPct val="80000"/>
              </a:lnSpc>
            </a:pPr>
            <a:r>
              <a:rPr lang="nb-NO" dirty="0" smtClean="0"/>
              <a:t>Reused from standard </a:t>
            </a:r>
            <a:r>
              <a:rPr lang="nb-NO" i="1" dirty="0" smtClean="0"/>
              <a:t>Bluetooth</a:t>
            </a:r>
            <a:r>
              <a:rPr lang="nb-NO" dirty="0" smtClean="0"/>
              <a:t> specification,</a:t>
            </a:r>
          </a:p>
          <a:p>
            <a:pPr lvl="1" eaLnBrk="1" hangingPunct="1">
              <a:lnSpc>
                <a:spcPct val="80000"/>
              </a:lnSpc>
            </a:pPr>
            <a:r>
              <a:rPr lang="nb-NO" dirty="0" smtClean="0"/>
              <a:t>additional commands for LE-specific functions</a:t>
            </a:r>
          </a:p>
          <a:p>
            <a:pPr eaLnBrk="1" hangingPunct="1">
              <a:lnSpc>
                <a:spcPct val="80000"/>
              </a:lnSpc>
            </a:pPr>
            <a:endParaRPr lang="nb-NO" dirty="0" smtClean="0"/>
          </a:p>
          <a:p>
            <a:pPr eaLnBrk="1" hangingPunct="1">
              <a:lnSpc>
                <a:spcPct val="80000"/>
              </a:lnSpc>
            </a:pPr>
            <a:r>
              <a:rPr lang="nb-NO" dirty="0" smtClean="0"/>
              <a:t>Thin layer; doesn’t perform any processing</a:t>
            </a:r>
          </a:p>
          <a:p>
            <a:pPr eaLnBrk="1" hangingPunct="1">
              <a:lnSpc>
                <a:spcPct val="80000"/>
              </a:lnSpc>
            </a:pPr>
            <a:endParaRPr lang="nb-NO" dirty="0" smtClean="0"/>
          </a:p>
          <a:p>
            <a:pPr eaLnBrk="1" hangingPunct="1">
              <a:lnSpc>
                <a:spcPct val="80000"/>
              </a:lnSpc>
            </a:pPr>
            <a:r>
              <a:rPr lang="nb-NO" dirty="0" smtClean="0"/>
              <a:t>In a dual-chip solution (with separate host and controller) allows for host to communicate with controller over a standard interface (UART, USB, SDIO, etc.) </a:t>
            </a:r>
          </a:p>
          <a:p>
            <a:pPr eaLnBrk="1" hangingPunct="1">
              <a:lnSpc>
                <a:spcPct val="80000"/>
              </a:lnSpc>
            </a:pPr>
            <a:endParaRPr lang="nb-NO" dirty="0" smtClean="0"/>
          </a:p>
          <a:p>
            <a:pPr eaLnBrk="1" hangingPunct="1">
              <a:lnSpc>
                <a:spcPct val="80000"/>
              </a:lnSpc>
            </a:pPr>
            <a:r>
              <a:rPr lang="nb-NO" dirty="0" smtClean="0"/>
              <a:t>Used internally by the TI BLE protocol stack </a:t>
            </a:r>
          </a:p>
          <a:p>
            <a:pPr lvl="1" eaLnBrk="1" hangingPunct="1">
              <a:lnSpc>
                <a:spcPct val="80000"/>
              </a:lnSpc>
            </a:pPr>
            <a:r>
              <a:rPr lang="nb-NO" dirty="0" smtClean="0"/>
              <a:t>communication between higher and lower layers</a:t>
            </a:r>
          </a:p>
          <a:p>
            <a:pPr lvl="1" eaLnBrk="1" hangingPunct="1">
              <a:lnSpc>
                <a:spcPct val="80000"/>
              </a:lnSpc>
            </a:pPr>
            <a:r>
              <a:rPr lang="nb-NO" dirty="0" smtClean="0"/>
              <a:t>custom </a:t>
            </a:r>
            <a:r>
              <a:rPr lang="en-US" altLang="ja-JP" dirty="0" smtClean="0">
                <a:ea typeface="ＭＳ Ｐゴシック" pitchFamily="34" charset="-128"/>
              </a:rPr>
              <a:t>“</a:t>
            </a:r>
            <a:r>
              <a:rPr lang="nb-NO" dirty="0" smtClean="0"/>
              <a:t>vendor-specific commands” which can be used by an external source to directly interface with the entire stack or application. (Network Processor)</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20</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rgbClr val="00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Host</a:t>
            </a:r>
            <a:endParaRPr lang="en-US" dirty="0"/>
          </a:p>
        </p:txBody>
      </p:sp>
      <p:sp>
        <p:nvSpPr>
          <p:cNvPr id="3" name="Content Placeholder 2"/>
          <p:cNvSpPr>
            <a:spLocks noGrp="1"/>
          </p:cNvSpPr>
          <p:nvPr>
            <p:ph idx="1"/>
          </p:nvPr>
        </p:nvSpPr>
        <p:spPr>
          <a:xfrm>
            <a:off x="333375" y="1048468"/>
            <a:ext cx="5597525" cy="4945932"/>
          </a:xfrm>
        </p:spPr>
        <p:txBody>
          <a:bodyPr/>
          <a:lstStyle/>
          <a:p>
            <a:pPr eaLnBrk="1" hangingPunct="1"/>
            <a:r>
              <a:rPr lang="nb-NO" dirty="0" smtClean="0"/>
              <a:t>The host uses the HCI API to communicate with the lower layers</a:t>
            </a:r>
          </a:p>
          <a:p>
            <a:pPr eaLnBrk="1" hangingPunct="1"/>
            <a:endParaRPr lang="nb-NO" dirty="0" smtClean="0"/>
          </a:p>
          <a:p>
            <a:pPr eaLnBrk="1" hangingPunct="1"/>
            <a:r>
              <a:rPr lang="nb-NO" dirty="0" smtClean="0"/>
              <a:t>The different layers of the host stack manage control messages, event messages, and transmission of data</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21</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Security Manager (SM)</a:t>
            </a:r>
            <a:endParaRPr lang="en-US" dirty="0"/>
          </a:p>
        </p:txBody>
      </p:sp>
      <p:sp>
        <p:nvSpPr>
          <p:cNvPr id="3" name="Content Placeholder 2"/>
          <p:cNvSpPr>
            <a:spLocks noGrp="1"/>
          </p:cNvSpPr>
          <p:nvPr>
            <p:ph idx="1"/>
          </p:nvPr>
        </p:nvSpPr>
        <p:spPr>
          <a:xfrm>
            <a:off x="333375" y="889000"/>
            <a:ext cx="5673725" cy="5105400"/>
          </a:xfrm>
        </p:spPr>
        <p:txBody>
          <a:bodyPr/>
          <a:lstStyle/>
          <a:p>
            <a:pPr eaLnBrk="1" hangingPunct="1">
              <a:lnSpc>
                <a:spcPct val="80000"/>
              </a:lnSpc>
            </a:pPr>
            <a:r>
              <a:rPr lang="nb-NO" dirty="0" smtClean="0"/>
              <a:t>Performs authentication and key management</a:t>
            </a:r>
          </a:p>
          <a:p>
            <a:pPr eaLnBrk="1" hangingPunct="1">
              <a:lnSpc>
                <a:spcPct val="80000"/>
              </a:lnSpc>
            </a:pPr>
            <a:endParaRPr lang="nb-NO" dirty="0" smtClean="0"/>
          </a:p>
          <a:p>
            <a:pPr eaLnBrk="1" hangingPunct="1">
              <a:lnSpc>
                <a:spcPct val="80000"/>
              </a:lnSpc>
            </a:pPr>
            <a:r>
              <a:rPr lang="nb-NO" dirty="0" smtClean="0"/>
              <a:t>Uses AES-128 as the encryption algorithm for security procedures</a:t>
            </a:r>
          </a:p>
          <a:p>
            <a:pPr eaLnBrk="1" hangingPunct="1">
              <a:lnSpc>
                <a:spcPct val="80000"/>
              </a:lnSpc>
            </a:pPr>
            <a:endParaRPr lang="nb-NO" dirty="0" smtClean="0"/>
          </a:p>
          <a:p>
            <a:pPr eaLnBrk="1" hangingPunct="1">
              <a:lnSpc>
                <a:spcPct val="80000"/>
              </a:lnSpc>
            </a:pPr>
            <a:r>
              <a:rPr lang="nb-NO" dirty="0" smtClean="0"/>
              <a:t>Defines protocol to setup secure link</a:t>
            </a:r>
          </a:p>
          <a:p>
            <a:pPr eaLnBrk="1" hangingPunct="1">
              <a:lnSpc>
                <a:spcPct val="80000"/>
              </a:lnSpc>
            </a:pPr>
            <a:r>
              <a:rPr lang="nb-NO" dirty="0" smtClean="0"/>
              <a:t>Enabled relationships between devices:</a:t>
            </a:r>
          </a:p>
          <a:p>
            <a:pPr eaLnBrk="1" hangingPunct="1">
              <a:lnSpc>
                <a:spcPct val="80000"/>
              </a:lnSpc>
            </a:pPr>
            <a:endParaRPr lang="nb-NO" dirty="0" smtClean="0"/>
          </a:p>
          <a:p>
            <a:pPr lvl="1" eaLnBrk="1" hangingPunct="1">
              <a:lnSpc>
                <a:spcPct val="80000"/>
              </a:lnSpc>
            </a:pPr>
            <a:r>
              <a:rPr lang="nb-NO" b="1" dirty="0" smtClean="0">
                <a:solidFill>
                  <a:schemeClr val="accent3"/>
                </a:solidFill>
              </a:rPr>
              <a:t>Pairing: </a:t>
            </a:r>
            <a:r>
              <a:rPr lang="nb-NO" dirty="0" smtClean="0"/>
              <a:t>encryption between two devices once a connection has been established between them</a:t>
            </a:r>
          </a:p>
          <a:p>
            <a:pPr lvl="1" eaLnBrk="1" hangingPunct="1">
              <a:lnSpc>
                <a:spcPct val="80000"/>
              </a:lnSpc>
            </a:pPr>
            <a:endParaRPr lang="nb-NO" dirty="0" smtClean="0"/>
          </a:p>
          <a:p>
            <a:pPr lvl="1" eaLnBrk="1" hangingPunct="1">
              <a:lnSpc>
                <a:spcPct val="80000"/>
              </a:lnSpc>
            </a:pPr>
            <a:r>
              <a:rPr lang="nb-NO" b="1" dirty="0" smtClean="0">
                <a:solidFill>
                  <a:schemeClr val="accent3"/>
                </a:solidFill>
              </a:rPr>
              <a:t>Authentication: </a:t>
            </a:r>
            <a:r>
              <a:rPr lang="nb-NO" dirty="0" smtClean="0"/>
              <a:t>verifying that a peer device can be trusted. Provides protection against </a:t>
            </a:r>
            <a:r>
              <a:rPr lang="en-US" altLang="ja-JP" dirty="0" smtClean="0">
                <a:ea typeface="ＭＳ Ｐゴシック" pitchFamily="34" charset="-128"/>
              </a:rPr>
              <a:t>“Man-in-the-Middle” attacks</a:t>
            </a:r>
          </a:p>
          <a:p>
            <a:pPr lvl="1" eaLnBrk="1" hangingPunct="1">
              <a:lnSpc>
                <a:spcPct val="80000"/>
              </a:lnSpc>
            </a:pPr>
            <a:endParaRPr lang="nb-NO" dirty="0" smtClean="0"/>
          </a:p>
          <a:p>
            <a:pPr lvl="1" eaLnBrk="1" hangingPunct="1">
              <a:lnSpc>
                <a:spcPct val="80000"/>
              </a:lnSpc>
            </a:pPr>
            <a:r>
              <a:rPr lang="nb-NO" b="1" dirty="0" smtClean="0">
                <a:solidFill>
                  <a:schemeClr val="accent3"/>
                </a:solidFill>
              </a:rPr>
              <a:t>Bonding: </a:t>
            </a:r>
            <a:r>
              <a:rPr lang="nb-NO" dirty="0" smtClean="0"/>
              <a:t>long-term relationship between devices; security and identity information is saved for re-use next time the devices are connected</a:t>
            </a:r>
          </a:p>
          <a:p>
            <a:pPr eaLnBrk="1" hangingPunct="1">
              <a:lnSpc>
                <a:spcPct val="80000"/>
              </a:lnSpc>
            </a:pPr>
            <a:endParaRPr lang="nb-NO" dirty="0" smtClean="0"/>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22</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2"/>
          <p:cNvSpPr>
            <a:spLocks noGrp="1" noChangeArrowheads="1"/>
          </p:cNvSpPr>
          <p:nvPr>
            <p:ph type="title" idx="4294967295"/>
          </p:nvPr>
        </p:nvSpPr>
        <p:spPr>
          <a:xfrm>
            <a:off x="0" y="142875"/>
            <a:ext cx="8458200" cy="814388"/>
          </a:xfrm>
        </p:spPr>
        <p:txBody>
          <a:bodyPr/>
          <a:lstStyle/>
          <a:p>
            <a:pPr eaLnBrk="1" hangingPunct="1"/>
            <a:r>
              <a:rPr lang="en-US" sz="3200" dirty="0" smtClean="0"/>
              <a:t>BLE Security Manager Protocol (SMP):</a:t>
            </a:r>
            <a:r>
              <a:rPr lang="en-US" dirty="0" smtClean="0"/>
              <a:t> </a:t>
            </a:r>
            <a:br>
              <a:rPr lang="en-US" dirty="0" smtClean="0"/>
            </a:br>
            <a:r>
              <a:rPr lang="en-US" sz="3200" dirty="0" smtClean="0"/>
              <a:t>Pairing</a:t>
            </a:r>
          </a:p>
        </p:txBody>
      </p:sp>
      <p:sp>
        <p:nvSpPr>
          <p:cNvPr id="182274" name="Rectangle 3"/>
          <p:cNvSpPr>
            <a:spLocks noGrp="1" noChangeArrowheads="1"/>
          </p:cNvSpPr>
          <p:nvPr>
            <p:ph type="body" idx="4294967295"/>
          </p:nvPr>
        </p:nvSpPr>
        <p:spPr>
          <a:xfrm>
            <a:off x="620713" y="1258888"/>
            <a:ext cx="8523287" cy="4619625"/>
          </a:xfrm>
        </p:spPr>
        <p:txBody>
          <a:bodyPr/>
          <a:lstStyle/>
          <a:p>
            <a:pPr eaLnBrk="1" hangingPunct="1">
              <a:lnSpc>
                <a:spcPct val="80000"/>
              </a:lnSpc>
            </a:pPr>
            <a:r>
              <a:rPr lang="nb-NO" sz="2400" dirty="0" smtClean="0">
                <a:ea typeface="ＭＳ Ｐゴシック" pitchFamily="34" charset="-128"/>
              </a:rPr>
              <a:t>Pairing can be initiated by either the central or peripheral device</a:t>
            </a:r>
          </a:p>
          <a:p>
            <a:pPr eaLnBrk="1" hangingPunct="1">
              <a:lnSpc>
                <a:spcPct val="80000"/>
              </a:lnSpc>
            </a:pPr>
            <a:r>
              <a:rPr lang="nb-NO" sz="2400" dirty="0" smtClean="0">
                <a:ea typeface="ＭＳ Ｐゴシック" pitchFamily="34" charset="-128"/>
              </a:rPr>
              <a:t>During pairing, the two devices generate and exchange short-term keys (STK) which can be used to decrypt data packets</a:t>
            </a:r>
          </a:p>
          <a:p>
            <a:pPr eaLnBrk="1" hangingPunct="1">
              <a:lnSpc>
                <a:spcPct val="80000"/>
              </a:lnSpc>
            </a:pPr>
            <a:r>
              <a:rPr lang="nb-NO" sz="2400" dirty="0" smtClean="0">
                <a:ea typeface="ＭＳ Ｐゴシック" pitchFamily="34" charset="-128"/>
              </a:rPr>
              <a:t>In addition, either device can request to enable </a:t>
            </a:r>
            <a:r>
              <a:rPr lang="en-US" altLang="ja-JP" sz="2400" dirty="0" smtClean="0">
                <a:ea typeface="ＭＳ Ｐゴシック" pitchFamily="34" charset="-128"/>
              </a:rPr>
              <a:t>“bonding” to create a long-term relationship between the two devices</a:t>
            </a:r>
          </a:p>
          <a:p>
            <a:pPr lvl="1" eaLnBrk="1" hangingPunct="1">
              <a:lnSpc>
                <a:spcPct val="80000"/>
              </a:lnSpc>
            </a:pPr>
            <a:r>
              <a:rPr lang="en-US" altLang="ja-JP" sz="2000" dirty="0" smtClean="0">
                <a:ea typeface="ＭＳ Ｐゴシック" pitchFamily="34" charset="-128"/>
              </a:rPr>
              <a:t>A long-term key (LTK) is generated, exchanged, and stored allowing device to re-encrypt the link quickly upon re-connection, without going through the complete pairing process once again</a:t>
            </a:r>
          </a:p>
          <a:p>
            <a:pPr lvl="1" eaLnBrk="1" hangingPunct="1">
              <a:lnSpc>
                <a:spcPct val="80000"/>
              </a:lnSpc>
            </a:pPr>
            <a:r>
              <a:rPr lang="nb-NO" sz="2000" dirty="0" smtClean="0">
                <a:ea typeface="ＭＳ Ｐゴシック" pitchFamily="34" charset="-128"/>
              </a:rPr>
              <a:t>Profile / Service configuration data is remembered, so that the user does not need to re-configure the device every time they re-connect</a:t>
            </a:r>
          </a:p>
        </p:txBody>
      </p:sp>
      <p:sp>
        <p:nvSpPr>
          <p:cNvPr id="182275"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2"/>
          <p:cNvSpPr>
            <a:spLocks noGrp="1" noChangeArrowheads="1"/>
          </p:cNvSpPr>
          <p:nvPr>
            <p:ph type="title" idx="4294967295"/>
          </p:nvPr>
        </p:nvSpPr>
        <p:spPr>
          <a:xfrm>
            <a:off x="390525" y="228600"/>
            <a:ext cx="8458200" cy="814388"/>
          </a:xfrm>
        </p:spPr>
        <p:txBody>
          <a:bodyPr/>
          <a:lstStyle/>
          <a:p>
            <a:pPr eaLnBrk="1" hangingPunct="1"/>
            <a:r>
              <a:rPr lang="en-US" sz="3200" dirty="0" smtClean="0"/>
              <a:t>BLE Security Manager Protocol (SMP) :</a:t>
            </a:r>
            <a:r>
              <a:rPr lang="en-US" dirty="0" smtClean="0"/>
              <a:t/>
            </a:r>
            <a:br>
              <a:rPr lang="en-US" dirty="0" smtClean="0"/>
            </a:br>
            <a:r>
              <a:rPr lang="en-US" sz="3200" dirty="0" smtClean="0"/>
              <a:t>Authentication</a:t>
            </a:r>
          </a:p>
        </p:txBody>
      </p:sp>
      <p:sp>
        <p:nvSpPr>
          <p:cNvPr id="184322" name="Rectangle 3"/>
          <p:cNvSpPr>
            <a:spLocks noGrp="1" noChangeArrowheads="1"/>
          </p:cNvSpPr>
          <p:nvPr>
            <p:ph type="body" idx="4294967295"/>
          </p:nvPr>
        </p:nvSpPr>
        <p:spPr>
          <a:xfrm>
            <a:off x="620713" y="1258888"/>
            <a:ext cx="8523287" cy="4619625"/>
          </a:xfrm>
        </p:spPr>
        <p:txBody>
          <a:bodyPr/>
          <a:lstStyle/>
          <a:p>
            <a:pPr eaLnBrk="1" hangingPunct="1">
              <a:lnSpc>
                <a:spcPct val="80000"/>
              </a:lnSpc>
            </a:pPr>
            <a:r>
              <a:rPr lang="nb-NO" sz="1800" dirty="0" smtClean="0">
                <a:ea typeface="ＭＳ Ｐゴシック" pitchFamily="34" charset="-128"/>
              </a:rPr>
              <a:t>During the pairing process, each device states whether it wants authentication to the other device</a:t>
            </a:r>
          </a:p>
          <a:p>
            <a:pPr eaLnBrk="1" hangingPunct="1">
              <a:lnSpc>
                <a:spcPct val="80000"/>
              </a:lnSpc>
            </a:pPr>
            <a:endParaRPr lang="nb-NO" sz="1800" dirty="0" smtClean="0">
              <a:ea typeface="ＭＳ Ｐゴシック" pitchFamily="34" charset="-128"/>
            </a:endParaRPr>
          </a:p>
          <a:p>
            <a:pPr eaLnBrk="1" hangingPunct="1">
              <a:lnSpc>
                <a:spcPct val="80000"/>
              </a:lnSpc>
            </a:pPr>
            <a:r>
              <a:rPr lang="nb-NO" sz="1800" dirty="0" smtClean="0">
                <a:ea typeface="ＭＳ Ｐゴシック" pitchFamily="34" charset="-128"/>
              </a:rPr>
              <a:t>Each device also states it’s input/output capabilities from among these options:</a:t>
            </a:r>
          </a:p>
          <a:p>
            <a:pPr lvl="1" eaLnBrk="1" hangingPunct="1">
              <a:lnSpc>
                <a:spcPct val="80000"/>
              </a:lnSpc>
            </a:pPr>
            <a:r>
              <a:rPr lang="nb-NO" sz="1600" dirty="0" smtClean="0">
                <a:ea typeface="ＭＳ Ｐゴシック" pitchFamily="34" charset="-128"/>
              </a:rPr>
              <a:t>DisplayOnly – no way user can input anything into device, but it can output data</a:t>
            </a:r>
          </a:p>
          <a:p>
            <a:pPr lvl="1" eaLnBrk="1" hangingPunct="1">
              <a:lnSpc>
                <a:spcPct val="80000"/>
              </a:lnSpc>
            </a:pPr>
            <a:r>
              <a:rPr lang="nb-NO" sz="1600" dirty="0" smtClean="0">
                <a:ea typeface="ＭＳ Ｐゴシック" pitchFamily="34" charset="-128"/>
              </a:rPr>
              <a:t>DisplayYesNo – user can input </a:t>
            </a:r>
            <a:r>
              <a:rPr lang="en-US" altLang="ja-JP" sz="1600" dirty="0" smtClean="0">
                <a:ea typeface="ＭＳ Ｐゴシック" pitchFamily="34" charset="-128"/>
              </a:rPr>
              <a:t>“</a:t>
            </a:r>
            <a:r>
              <a:rPr lang="nb-NO" sz="1600" dirty="0" smtClean="0">
                <a:ea typeface="ＭＳ Ｐゴシック" pitchFamily="34" charset="-128"/>
              </a:rPr>
              <a:t>yes” or </a:t>
            </a:r>
            <a:r>
              <a:rPr lang="en-US" altLang="ja-JP" sz="1600" dirty="0" smtClean="0">
                <a:ea typeface="ＭＳ Ｐゴシック" pitchFamily="34" charset="-128"/>
              </a:rPr>
              <a:t>“</a:t>
            </a:r>
            <a:r>
              <a:rPr lang="nb-NO" sz="1600" dirty="0" smtClean="0">
                <a:ea typeface="ＭＳ Ｐゴシック" pitchFamily="34" charset="-128"/>
              </a:rPr>
              <a:t>no” but nothing else; can also display data</a:t>
            </a:r>
          </a:p>
          <a:p>
            <a:pPr lvl="1" eaLnBrk="1" hangingPunct="1">
              <a:lnSpc>
                <a:spcPct val="80000"/>
              </a:lnSpc>
            </a:pPr>
            <a:r>
              <a:rPr lang="nb-NO" sz="1600" dirty="0" smtClean="0">
                <a:ea typeface="ＭＳ Ｐゴシック" pitchFamily="34" charset="-128"/>
              </a:rPr>
              <a:t>KeyboardOnly – user can input a password or PIN, but no display</a:t>
            </a:r>
          </a:p>
          <a:p>
            <a:pPr lvl="1" eaLnBrk="1" hangingPunct="1">
              <a:lnSpc>
                <a:spcPct val="80000"/>
              </a:lnSpc>
            </a:pPr>
            <a:r>
              <a:rPr lang="nb-NO" sz="1600" dirty="0" smtClean="0">
                <a:ea typeface="ＭＳ Ｐゴシック" pitchFamily="34" charset="-128"/>
              </a:rPr>
              <a:t>NoInputNoOutput – device has no means for user input, and has no display</a:t>
            </a:r>
          </a:p>
          <a:p>
            <a:pPr lvl="1" eaLnBrk="1" hangingPunct="1">
              <a:lnSpc>
                <a:spcPct val="80000"/>
              </a:lnSpc>
            </a:pPr>
            <a:r>
              <a:rPr lang="nb-NO" sz="1600" dirty="0" smtClean="0">
                <a:ea typeface="ＭＳ Ｐゴシック" pitchFamily="34" charset="-128"/>
              </a:rPr>
              <a:t>KeyboardDisplay – device has a means for display as well as for input</a:t>
            </a:r>
          </a:p>
          <a:p>
            <a:pPr lvl="1" eaLnBrk="1" hangingPunct="1">
              <a:lnSpc>
                <a:spcPct val="80000"/>
              </a:lnSpc>
            </a:pPr>
            <a:endParaRPr lang="nb-NO" sz="1600" dirty="0" smtClean="0">
              <a:ea typeface="ＭＳ Ｐゴシック" pitchFamily="34" charset="-128"/>
            </a:endParaRPr>
          </a:p>
          <a:p>
            <a:pPr eaLnBrk="1" hangingPunct="1">
              <a:lnSpc>
                <a:spcPct val="80000"/>
              </a:lnSpc>
            </a:pPr>
            <a:r>
              <a:rPr lang="nb-NO" sz="1800" dirty="0" smtClean="0">
                <a:ea typeface="ＭＳ Ｐゴシック" pitchFamily="34" charset="-128"/>
              </a:rPr>
              <a:t>Based on the combination of the capabilities of the two devices, one of two methods of pairing will be used:</a:t>
            </a:r>
          </a:p>
          <a:p>
            <a:pPr lvl="1" eaLnBrk="1" hangingPunct="1">
              <a:lnSpc>
                <a:spcPct val="80000"/>
              </a:lnSpc>
            </a:pPr>
            <a:r>
              <a:rPr lang="nb-NO" sz="1600" dirty="0" smtClean="0">
                <a:ea typeface="ＭＳ Ｐゴシック" pitchFamily="34" charset="-128"/>
              </a:rPr>
              <a:t>Passkey entry – one device will display a randomly generator passkey, while the other will require the user to input the passkey. This allows for an authenticated link (MITM protection)</a:t>
            </a:r>
          </a:p>
          <a:p>
            <a:pPr lvl="1" eaLnBrk="1" hangingPunct="1">
              <a:lnSpc>
                <a:spcPct val="80000"/>
              </a:lnSpc>
            </a:pPr>
            <a:r>
              <a:rPr lang="en-US" altLang="ja-JP" sz="1600" dirty="0" smtClean="0">
                <a:ea typeface="ＭＳ Ｐゴシック" pitchFamily="34" charset="-128"/>
              </a:rPr>
              <a:t>“Just Works” – the pairing process completes without requiring a passkey to be entered. The link will </a:t>
            </a:r>
            <a:r>
              <a:rPr lang="en-US" altLang="ja-JP" sz="1600" u="sng" dirty="0" smtClean="0">
                <a:ea typeface="ＭＳ Ｐゴシック" pitchFamily="34" charset="-128"/>
              </a:rPr>
              <a:t>not</a:t>
            </a:r>
            <a:r>
              <a:rPr lang="en-US" altLang="ja-JP" sz="1600" dirty="0" smtClean="0">
                <a:ea typeface="ＭＳ Ｐゴシック" pitchFamily="34" charset="-128"/>
              </a:rPr>
              <a:t> be authenticated, but is encrypted</a:t>
            </a:r>
            <a:endParaRPr lang="nb-NO" sz="1600" dirty="0" smtClean="0">
              <a:ea typeface="ＭＳ Ｐゴシック" pitchFamily="34" charset="-128"/>
            </a:endParaRPr>
          </a:p>
          <a:p>
            <a:pPr eaLnBrk="1" hangingPunct="1">
              <a:lnSpc>
                <a:spcPct val="80000"/>
              </a:lnSpc>
              <a:buFontTx/>
              <a:buNone/>
            </a:pPr>
            <a:endParaRPr lang="nb-NO" sz="1800" dirty="0" smtClean="0">
              <a:ea typeface="ＭＳ Ｐゴシック" pitchFamily="34" charset="-128"/>
            </a:endParaRPr>
          </a:p>
          <a:p>
            <a:pPr eaLnBrk="1" hangingPunct="1">
              <a:lnSpc>
                <a:spcPct val="80000"/>
              </a:lnSpc>
            </a:pPr>
            <a:r>
              <a:rPr lang="nb-NO" sz="1800" dirty="0" smtClean="0">
                <a:ea typeface="ＭＳ Ｐゴシック" pitchFamily="34" charset="-128"/>
              </a:rPr>
              <a:t>If either one of the two devices does not require authentication, then Just Works will be used by default, allowing the user to skip passkey entry</a:t>
            </a:r>
          </a:p>
        </p:txBody>
      </p:sp>
      <p:sp>
        <p:nvSpPr>
          <p:cNvPr id="184323" name="Footer Placeholder 4"/>
          <p:cNvSpPr txBox="1">
            <a:spLocks noGrp="1"/>
          </p:cNvSpPr>
          <p:nvPr/>
        </p:nvSpPr>
        <p:spPr bwMode="auto">
          <a:xfrm>
            <a:off x="3114675" y="6038850"/>
            <a:ext cx="2895600" cy="206375"/>
          </a:xfrm>
          <a:prstGeom prst="rect">
            <a:avLst/>
          </a:prstGeom>
          <a:noFill/>
          <a:ln w="9525">
            <a:noFill/>
            <a:miter lim="800000"/>
            <a:headEnd/>
            <a:tailEnd/>
          </a:ln>
        </p:spPr>
        <p:txBody>
          <a:bodyPr/>
          <a:lstStyle/>
          <a:p>
            <a:pPr algn="ctr"/>
            <a:r>
              <a:rPr lang="en-US" sz="800"/>
              <a:t>TI Information – Selective Disclosure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Attribute Protocol (ATT)</a:t>
            </a:r>
            <a:endParaRPr lang="en-US" dirty="0"/>
          </a:p>
        </p:txBody>
      </p:sp>
      <p:sp>
        <p:nvSpPr>
          <p:cNvPr id="3" name="Content Placeholder 2"/>
          <p:cNvSpPr>
            <a:spLocks noGrp="1"/>
          </p:cNvSpPr>
          <p:nvPr>
            <p:ph idx="1"/>
          </p:nvPr>
        </p:nvSpPr>
        <p:spPr>
          <a:xfrm>
            <a:off x="333375" y="1048468"/>
            <a:ext cx="5617482" cy="4945932"/>
          </a:xfrm>
        </p:spPr>
        <p:txBody>
          <a:bodyPr/>
          <a:lstStyle/>
          <a:p>
            <a:pPr eaLnBrk="1" hangingPunct="1">
              <a:lnSpc>
                <a:spcPct val="90000"/>
              </a:lnSpc>
            </a:pPr>
            <a:r>
              <a:rPr lang="nb-NO" dirty="0" smtClean="0"/>
              <a:t>An attribute is a discrete value (Data) that has the following three properties associated with it:</a:t>
            </a:r>
          </a:p>
          <a:p>
            <a:pPr lvl="1" eaLnBrk="1" hangingPunct="1">
              <a:lnSpc>
                <a:spcPct val="90000"/>
              </a:lnSpc>
              <a:buFontTx/>
              <a:buAutoNum type="arabicPeriod"/>
            </a:pPr>
            <a:r>
              <a:rPr lang="nb-NO" dirty="0" smtClean="0"/>
              <a:t>A handle (address)</a:t>
            </a:r>
          </a:p>
          <a:p>
            <a:pPr lvl="1" eaLnBrk="1" hangingPunct="1">
              <a:lnSpc>
                <a:spcPct val="90000"/>
              </a:lnSpc>
              <a:buFontTx/>
              <a:buAutoNum type="arabicPeriod"/>
            </a:pPr>
            <a:r>
              <a:rPr lang="nb-NO" dirty="0" smtClean="0"/>
              <a:t>A type (UUID)</a:t>
            </a:r>
          </a:p>
          <a:p>
            <a:pPr lvl="1" eaLnBrk="1" hangingPunct="1">
              <a:lnSpc>
                <a:spcPct val="90000"/>
              </a:lnSpc>
              <a:buFontTx/>
              <a:buAutoNum type="arabicPeriod"/>
            </a:pPr>
            <a:r>
              <a:rPr lang="nb-NO" dirty="0" smtClean="0"/>
              <a:t>A set of permissions</a:t>
            </a:r>
          </a:p>
          <a:p>
            <a:pPr eaLnBrk="1" hangingPunct="1">
              <a:lnSpc>
                <a:spcPct val="90000"/>
              </a:lnSpc>
            </a:pPr>
            <a:r>
              <a:rPr lang="nb-NO" dirty="0" smtClean="0"/>
              <a:t>ATT defines the over-the-air protocol for </a:t>
            </a:r>
          </a:p>
          <a:p>
            <a:pPr lvl="1" eaLnBrk="1" hangingPunct="1">
              <a:lnSpc>
                <a:spcPct val="90000"/>
              </a:lnSpc>
            </a:pPr>
            <a:r>
              <a:rPr lang="nb-NO" dirty="0" smtClean="0"/>
              <a:t>Reading</a:t>
            </a:r>
          </a:p>
          <a:p>
            <a:pPr lvl="1" eaLnBrk="1" hangingPunct="1">
              <a:lnSpc>
                <a:spcPct val="90000"/>
              </a:lnSpc>
            </a:pPr>
            <a:r>
              <a:rPr lang="nb-NO" dirty="0" smtClean="0"/>
              <a:t>Writing</a:t>
            </a:r>
          </a:p>
          <a:p>
            <a:pPr lvl="1" eaLnBrk="1" hangingPunct="1">
              <a:lnSpc>
                <a:spcPct val="90000"/>
              </a:lnSpc>
            </a:pPr>
            <a:r>
              <a:rPr lang="nb-NO" dirty="0" smtClean="0"/>
              <a:t>Discovering attributes</a:t>
            </a:r>
          </a:p>
          <a:p>
            <a:pPr eaLnBrk="1" hangingPunct="1">
              <a:lnSpc>
                <a:spcPct val="90000"/>
              </a:lnSpc>
            </a:pPr>
            <a:r>
              <a:rPr lang="nb-NO" dirty="0" smtClean="0"/>
              <a:t>Allows for different permissions to be assigned to attributes</a:t>
            </a:r>
          </a:p>
          <a:p>
            <a:pPr lvl="1" eaLnBrk="1" hangingPunct="1">
              <a:lnSpc>
                <a:spcPct val="90000"/>
              </a:lnSpc>
            </a:pPr>
            <a:r>
              <a:rPr lang="nb-NO" dirty="0" smtClean="0"/>
              <a:t>Readable</a:t>
            </a:r>
          </a:p>
          <a:p>
            <a:pPr lvl="1" eaLnBrk="1" hangingPunct="1">
              <a:lnSpc>
                <a:spcPct val="90000"/>
              </a:lnSpc>
            </a:pPr>
            <a:r>
              <a:rPr lang="nb-NO" dirty="0" smtClean="0"/>
              <a:t>Writeable</a:t>
            </a:r>
          </a:p>
          <a:p>
            <a:pPr lvl="1" eaLnBrk="1" hangingPunct="1">
              <a:lnSpc>
                <a:spcPct val="90000"/>
              </a:lnSpc>
            </a:pPr>
            <a:r>
              <a:rPr lang="nb-NO" dirty="0" smtClean="0"/>
              <a:t>Protected (Additional security is required for access)</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25</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7914449" y="697762"/>
            <a:ext cx="98571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L2CAP</a:t>
            </a:r>
          </a:p>
        </p:txBody>
      </p:sp>
      <p:sp>
        <p:nvSpPr>
          <p:cNvPr id="2" name="Title 1"/>
          <p:cNvSpPr>
            <a:spLocks noGrp="1"/>
          </p:cNvSpPr>
          <p:nvPr>
            <p:ph type="title"/>
          </p:nvPr>
        </p:nvSpPr>
        <p:spPr>
          <a:xfrm>
            <a:off x="231775" y="142875"/>
            <a:ext cx="7113905" cy="814388"/>
          </a:xfrm>
        </p:spPr>
        <p:txBody>
          <a:bodyPr/>
          <a:lstStyle/>
          <a:p>
            <a:r>
              <a:rPr lang="nb-NO" dirty="0" smtClean="0"/>
              <a:t>ATT – Client / Server Architecture</a:t>
            </a:r>
            <a:endParaRPr lang="en-US" dirty="0"/>
          </a:p>
        </p:txBody>
      </p:sp>
      <p:sp>
        <p:nvSpPr>
          <p:cNvPr id="3" name="Content Placeholder 2"/>
          <p:cNvSpPr>
            <a:spLocks noGrp="1"/>
          </p:cNvSpPr>
          <p:nvPr>
            <p:ph idx="1"/>
          </p:nvPr>
        </p:nvSpPr>
        <p:spPr/>
        <p:txBody>
          <a:bodyPr/>
          <a:lstStyle/>
          <a:p>
            <a:pPr marL="342900" indent="-342900">
              <a:spcBef>
                <a:spcPct val="20000"/>
              </a:spcBef>
            </a:pPr>
            <a:r>
              <a:rPr lang="en-US" dirty="0" smtClean="0"/>
              <a:t>Servers have data, which are exposed using attributes</a:t>
            </a:r>
          </a:p>
          <a:p>
            <a:pPr marL="342900" indent="-342900">
              <a:spcBef>
                <a:spcPct val="20000"/>
              </a:spcBef>
            </a:pPr>
            <a:r>
              <a:rPr lang="en-US" dirty="0" smtClean="0"/>
              <a:t>Clients want to use this data</a:t>
            </a:r>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nb-NO" dirty="0" smtClean="0"/>
          </a:p>
          <a:p>
            <a:pPr marL="342900" indent="-342900">
              <a:spcBef>
                <a:spcPct val="20000"/>
              </a:spcBef>
            </a:pPr>
            <a:endParaRPr lang="en-US" dirty="0" smtClean="0"/>
          </a:p>
          <a:p>
            <a:pPr marL="342900" indent="-342900">
              <a:spcBef>
                <a:spcPct val="20000"/>
              </a:spcBef>
            </a:pPr>
            <a:r>
              <a:rPr lang="en-US" dirty="0" smtClean="0"/>
              <a:t>The Client / Server role of a device is independent of the GAP central / peripheral role or the link layer master / slave role</a:t>
            </a:r>
          </a:p>
          <a:p>
            <a:pPr marL="342900" indent="-342900">
              <a:spcBef>
                <a:spcPct val="20000"/>
              </a:spcBef>
            </a:pPr>
            <a:r>
              <a:rPr lang="en-US" dirty="0" smtClean="0"/>
              <a:t>It is possible for a device to act as both a client and server simultaneously, though the attributes on one device are independent of the attributes on the other device</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26</a:t>
            </a:fld>
            <a:endParaRPr lang="en-US"/>
          </a:p>
        </p:txBody>
      </p:sp>
      <p:sp>
        <p:nvSpPr>
          <p:cNvPr id="5" name="Rectangle 12"/>
          <p:cNvSpPr>
            <a:spLocks noChangeArrowheads="1"/>
          </p:cNvSpPr>
          <p:nvPr/>
        </p:nvSpPr>
        <p:spPr bwMode="auto">
          <a:xfrm>
            <a:off x="6061075" y="2113903"/>
            <a:ext cx="2500313" cy="19304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algn="ctr"/>
            <a:r>
              <a:rPr lang="en-US" sz="1800" dirty="0">
                <a:solidFill>
                  <a:schemeClr val="bg1"/>
                </a:solidFill>
                <a:latin typeface="Arial Narrow" pitchFamily="34" charset="0"/>
              </a:rPr>
              <a:t>Server</a:t>
            </a:r>
            <a:endParaRPr lang="en-GB" sz="1800" dirty="0">
              <a:solidFill>
                <a:schemeClr val="bg1"/>
              </a:solidFill>
              <a:latin typeface="Arial Narrow" pitchFamily="34" charset="0"/>
            </a:endParaRPr>
          </a:p>
        </p:txBody>
      </p:sp>
      <p:sp>
        <p:nvSpPr>
          <p:cNvPr id="6" name="Rectangle 16"/>
          <p:cNvSpPr>
            <a:spLocks noChangeArrowheads="1"/>
          </p:cNvSpPr>
          <p:nvPr/>
        </p:nvSpPr>
        <p:spPr bwMode="auto">
          <a:xfrm>
            <a:off x="582613" y="2404183"/>
            <a:ext cx="2192337" cy="132598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sz="1800">
                <a:solidFill>
                  <a:schemeClr val="bg1"/>
                </a:solidFill>
                <a:latin typeface="Arial Narrow" pitchFamily="34" charset="0"/>
              </a:rPr>
              <a:t>Client</a:t>
            </a:r>
            <a:endParaRPr lang="en-GB" sz="1800">
              <a:solidFill>
                <a:schemeClr val="bg1"/>
              </a:solidFill>
              <a:latin typeface="Arial Narrow" pitchFamily="34" charset="0"/>
            </a:endParaRPr>
          </a:p>
        </p:txBody>
      </p:sp>
      <p:cxnSp>
        <p:nvCxnSpPr>
          <p:cNvPr id="7" name="Straight Arrow Connector 6"/>
          <p:cNvCxnSpPr/>
          <p:nvPr/>
        </p:nvCxnSpPr>
        <p:spPr>
          <a:xfrm>
            <a:off x="2998788" y="2656377"/>
            <a:ext cx="2921000" cy="15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2957513" y="3519977"/>
            <a:ext cx="2921000" cy="15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20"/>
          <p:cNvSpPr txBox="1">
            <a:spLocks noChangeArrowheads="1"/>
          </p:cNvSpPr>
          <p:nvPr/>
        </p:nvSpPr>
        <p:spPr bwMode="auto">
          <a:xfrm>
            <a:off x="3065463" y="2100752"/>
            <a:ext cx="2614612" cy="366712"/>
          </a:xfrm>
          <a:prstGeom prst="rect">
            <a:avLst/>
          </a:prstGeom>
          <a:noFill/>
          <a:ln w="9525">
            <a:noFill/>
            <a:miter lim="800000"/>
            <a:headEnd/>
            <a:tailEnd/>
          </a:ln>
        </p:spPr>
        <p:txBody>
          <a:bodyPr wrap="none">
            <a:spAutoFit/>
          </a:bodyPr>
          <a:lstStyle/>
          <a:p>
            <a:r>
              <a:rPr lang="en-US" sz="1800">
                <a:latin typeface="Arial Narrow" pitchFamily="34" charset="0"/>
              </a:rPr>
              <a:t>ATT Requests or Commands</a:t>
            </a:r>
            <a:endParaRPr lang="en-GB" sz="1800">
              <a:latin typeface="Arial Narrow" pitchFamily="34" charset="0"/>
            </a:endParaRPr>
          </a:p>
        </p:txBody>
      </p:sp>
      <p:sp>
        <p:nvSpPr>
          <p:cNvPr id="10" name="TextBox 21"/>
          <p:cNvSpPr txBox="1">
            <a:spLocks noChangeArrowheads="1"/>
          </p:cNvSpPr>
          <p:nvPr/>
        </p:nvSpPr>
        <p:spPr bwMode="auto">
          <a:xfrm>
            <a:off x="3562350" y="2980227"/>
            <a:ext cx="1530350" cy="366712"/>
          </a:xfrm>
          <a:prstGeom prst="rect">
            <a:avLst/>
          </a:prstGeom>
          <a:noFill/>
          <a:ln w="9525">
            <a:noFill/>
            <a:miter lim="800000"/>
            <a:headEnd/>
            <a:tailEnd/>
          </a:ln>
        </p:spPr>
        <p:txBody>
          <a:bodyPr>
            <a:spAutoFit/>
          </a:bodyPr>
          <a:lstStyle/>
          <a:p>
            <a:r>
              <a:rPr lang="en-US" sz="1800">
                <a:latin typeface="Arial Narrow" pitchFamily="34" charset="0"/>
              </a:rPr>
              <a:t>ATT Responses</a:t>
            </a:r>
            <a:endParaRPr lang="en-GB" sz="1800">
              <a:latin typeface="Arial Narrow" pitchFamily="34" charset="0"/>
            </a:endParaRPr>
          </a:p>
        </p:txBody>
      </p:sp>
      <p:graphicFrame>
        <p:nvGraphicFramePr>
          <p:cNvPr id="11" name="Group 40"/>
          <p:cNvGraphicFramePr>
            <a:graphicFrameLocks noGrp="1"/>
          </p:cNvGraphicFramePr>
          <p:nvPr/>
        </p:nvGraphicFramePr>
        <p:xfrm>
          <a:off x="6488335" y="2535498"/>
          <a:ext cx="1752600" cy="1219200"/>
        </p:xfrm>
        <a:graphic>
          <a:graphicData uri="http://schemas.openxmlformats.org/drawingml/2006/table">
            <a:tbl>
              <a:tblPr>
                <a:tableStyleId>{08FB837D-C827-4EFA-A057-4D05807E0F7C}</a:tableStyleId>
              </a:tblPr>
              <a:tblGrid>
                <a:gridCol w="1752600"/>
              </a:tblGrid>
              <a:tr h="2413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Attribute</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smtClean="0">
                          <a:ln>
                            <a:noFill/>
                          </a:ln>
                          <a:effectLst/>
                        </a:rPr>
                        <a:t>Attribute</a:t>
                      </a:r>
                      <a:endParaRPr kumimoji="0" lang="en-US" sz="1400" b="0" i="0" u="none" strike="noStrike" cap="none" normalizeH="0" baseline="0" smtClean="0">
                        <a:ln>
                          <a:noFill/>
                        </a:ln>
                        <a:solidFill>
                          <a:schemeClr val="tx1"/>
                        </a:solidFill>
                        <a:effectLst/>
                        <a:latin typeface="Arial" charset="0"/>
                      </a:endParaRPr>
                    </a:p>
                  </a:txBody>
                  <a:tcPr horzOverflow="overflow"/>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smtClean="0">
                          <a:ln>
                            <a:noFill/>
                          </a:ln>
                          <a:effectLst/>
                        </a:rPr>
                        <a:t>Attribute</a:t>
                      </a:r>
                      <a:endParaRPr kumimoji="0" lang="en-US" sz="1400" b="0" i="0" u="none" strike="noStrike" cap="none" normalizeH="0" baseline="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charset="0"/>
                      </a:endParaRPr>
                    </a:p>
                  </a:txBody>
                  <a:tcPr horzOverflow="overflow"/>
                </a:tc>
              </a:tr>
            </a:tbl>
          </a:graphicData>
        </a:graphic>
      </p:graphicFrame>
      <p:sp>
        <p:nvSpPr>
          <p:cNvPr id="22" name="Rounded Rectangle 21"/>
          <p:cNvSpPr/>
          <p:nvPr/>
        </p:nvSpPr>
        <p:spPr>
          <a:xfrm>
            <a:off x="8424989" y="415822"/>
            <a:ext cx="467551" cy="23949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SM</a:t>
            </a:r>
          </a:p>
        </p:txBody>
      </p:sp>
      <p:sp>
        <p:nvSpPr>
          <p:cNvPr id="23" name="Rounded Rectangle 22"/>
          <p:cNvSpPr/>
          <p:nvPr/>
        </p:nvSpPr>
        <p:spPr>
          <a:xfrm>
            <a:off x="7906829" y="149122"/>
            <a:ext cx="98571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GATT</a:t>
            </a:r>
          </a:p>
        </p:txBody>
      </p:sp>
      <p:grpSp>
        <p:nvGrpSpPr>
          <p:cNvPr id="12" name="Group 27"/>
          <p:cNvGrpSpPr/>
          <p:nvPr/>
        </p:nvGrpSpPr>
        <p:grpSpPr>
          <a:xfrm>
            <a:off x="7839075" y="114300"/>
            <a:ext cx="1065929" cy="543757"/>
            <a:chOff x="7305675" y="114300"/>
            <a:chExt cx="1724025" cy="543757"/>
          </a:xfrm>
        </p:grpSpPr>
        <p:sp>
          <p:nvSpPr>
            <p:cNvPr id="26" name="Rounded Rectangle 25"/>
            <p:cNvSpPr/>
            <p:nvPr/>
          </p:nvSpPr>
          <p:spPr>
            <a:xfrm>
              <a:off x="7427584" y="418891"/>
              <a:ext cx="768538" cy="239166"/>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ATT</a:t>
              </a:r>
            </a:p>
          </p:txBody>
        </p:sp>
        <p:sp>
          <p:nvSpPr>
            <p:cNvPr id="27" name="Rectangle 26"/>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7868521" y="885825"/>
            <a:ext cx="1065929"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Generic Attribute Profile (GATT)</a:t>
            </a:r>
            <a:endParaRPr lang="en-US" dirty="0"/>
          </a:p>
        </p:txBody>
      </p:sp>
      <p:sp>
        <p:nvSpPr>
          <p:cNvPr id="3" name="Content Placeholder 2"/>
          <p:cNvSpPr>
            <a:spLocks noGrp="1"/>
          </p:cNvSpPr>
          <p:nvPr>
            <p:ph idx="1"/>
          </p:nvPr>
        </p:nvSpPr>
        <p:spPr>
          <a:xfrm>
            <a:off x="333376" y="1048468"/>
            <a:ext cx="5602968" cy="4945932"/>
          </a:xfrm>
        </p:spPr>
        <p:txBody>
          <a:bodyPr/>
          <a:lstStyle/>
          <a:p>
            <a:pPr eaLnBrk="1" hangingPunct="1">
              <a:lnSpc>
                <a:spcPct val="90000"/>
              </a:lnSpc>
            </a:pPr>
            <a:r>
              <a:rPr lang="nb-NO" dirty="0" smtClean="0"/>
              <a:t>Designed for use by </a:t>
            </a:r>
          </a:p>
          <a:p>
            <a:pPr lvl="1" eaLnBrk="1" hangingPunct="1">
              <a:lnSpc>
                <a:spcPct val="90000"/>
              </a:lnSpc>
            </a:pPr>
            <a:r>
              <a:rPr lang="nb-NO" dirty="0" smtClean="0"/>
              <a:t>Application </a:t>
            </a:r>
          </a:p>
          <a:p>
            <a:pPr lvl="1" eaLnBrk="1" hangingPunct="1">
              <a:lnSpc>
                <a:spcPct val="90000"/>
              </a:lnSpc>
            </a:pPr>
            <a:r>
              <a:rPr lang="nb-NO" dirty="0" smtClean="0"/>
              <a:t>Profile</a:t>
            </a:r>
          </a:p>
          <a:p>
            <a:pPr eaLnBrk="1" hangingPunct="1">
              <a:lnSpc>
                <a:spcPct val="90000"/>
              </a:lnSpc>
              <a:buNone/>
            </a:pPr>
            <a:r>
              <a:rPr lang="nb-NO" dirty="0" smtClean="0"/>
              <a:t>    to enable an attribute client to communicate with attribute server</a:t>
            </a:r>
          </a:p>
          <a:p>
            <a:pPr eaLnBrk="1" hangingPunct="1">
              <a:lnSpc>
                <a:spcPct val="90000"/>
              </a:lnSpc>
            </a:pPr>
            <a:endParaRPr lang="nb-NO" dirty="0" smtClean="0"/>
          </a:p>
          <a:p>
            <a:pPr eaLnBrk="1" hangingPunct="1">
              <a:lnSpc>
                <a:spcPct val="90000"/>
              </a:lnSpc>
            </a:pPr>
            <a:r>
              <a:rPr lang="nb-NO" dirty="0" smtClean="0"/>
              <a:t>GATT defines:</a:t>
            </a:r>
          </a:p>
          <a:p>
            <a:pPr lvl="1" eaLnBrk="1" hangingPunct="1">
              <a:lnSpc>
                <a:spcPct val="90000"/>
              </a:lnSpc>
            </a:pPr>
            <a:r>
              <a:rPr lang="nb-NO" dirty="0" smtClean="0"/>
              <a:t>Procedures for using the attribute protocol:</a:t>
            </a:r>
          </a:p>
          <a:p>
            <a:pPr lvl="2" eaLnBrk="1" hangingPunct="1">
              <a:lnSpc>
                <a:spcPct val="90000"/>
              </a:lnSpc>
            </a:pPr>
            <a:r>
              <a:rPr lang="nb-NO" dirty="0" smtClean="0"/>
              <a:t>Discover attributes</a:t>
            </a:r>
          </a:p>
          <a:p>
            <a:pPr lvl="2" eaLnBrk="1" hangingPunct="1">
              <a:lnSpc>
                <a:spcPct val="90000"/>
              </a:lnSpc>
            </a:pPr>
            <a:r>
              <a:rPr lang="nb-NO" dirty="0" smtClean="0"/>
              <a:t>Read attributes</a:t>
            </a:r>
          </a:p>
          <a:p>
            <a:pPr lvl="2" eaLnBrk="1" hangingPunct="1">
              <a:lnSpc>
                <a:spcPct val="90000"/>
              </a:lnSpc>
            </a:pPr>
            <a:r>
              <a:rPr lang="nb-NO" dirty="0" smtClean="0"/>
              <a:t>Write attributes</a:t>
            </a:r>
          </a:p>
          <a:p>
            <a:pPr lvl="2" eaLnBrk="1" hangingPunct="1">
              <a:lnSpc>
                <a:spcPct val="90000"/>
              </a:lnSpc>
            </a:pPr>
            <a:r>
              <a:rPr lang="nb-NO" dirty="0" smtClean="0"/>
              <a:t>Obtain indications of these attributes</a:t>
            </a:r>
          </a:p>
          <a:p>
            <a:pPr lvl="1" eaLnBrk="1" hangingPunct="1">
              <a:lnSpc>
                <a:spcPct val="90000"/>
              </a:lnSpc>
            </a:pPr>
            <a:r>
              <a:rPr lang="nb-NO" dirty="0" smtClean="0"/>
              <a:t>The grouping and relationship of characteristics within a service or profile</a:t>
            </a:r>
          </a:p>
          <a:p>
            <a:pPr lvl="1" eaLnBrk="1" hangingPunct="1">
              <a:lnSpc>
                <a:spcPct val="90000"/>
              </a:lnSpc>
            </a:pPr>
            <a:r>
              <a:rPr lang="nb-NO" dirty="0" smtClean="0"/>
              <a:t>Procedures for configuring the broadcast of attributes</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27</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786326" y="1069569"/>
            <a:ext cx="2122098" cy="48316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b-NO" dirty="0" smtClean="0"/>
              <a:t>Heart Rate Profile</a:t>
            </a:r>
            <a:endParaRPr lang="en-US" dirty="0"/>
          </a:p>
        </p:txBody>
      </p:sp>
      <p:sp>
        <p:nvSpPr>
          <p:cNvPr id="11266" name="Rectangle 2"/>
          <p:cNvSpPr>
            <a:spLocks noGrp="1" noChangeArrowheads="1"/>
          </p:cNvSpPr>
          <p:nvPr>
            <p:ph type="title"/>
          </p:nvPr>
        </p:nvSpPr>
        <p:spPr/>
        <p:txBody>
          <a:bodyPr/>
          <a:lstStyle/>
          <a:p>
            <a:r>
              <a:rPr lang="en-US" dirty="0" smtClean="0"/>
              <a:t>Profiles and Services</a:t>
            </a:r>
          </a:p>
        </p:txBody>
      </p:sp>
      <p:sp>
        <p:nvSpPr>
          <p:cNvPr id="11267" name="Rectangle 3"/>
          <p:cNvSpPr>
            <a:spLocks noGrp="1" noChangeArrowheads="1"/>
          </p:cNvSpPr>
          <p:nvPr>
            <p:ph idx="1"/>
          </p:nvPr>
        </p:nvSpPr>
        <p:spPr>
          <a:xfrm>
            <a:off x="333374" y="1047750"/>
            <a:ext cx="4283781" cy="3539748"/>
          </a:xfrm>
        </p:spPr>
        <p:txBody>
          <a:bodyPr/>
          <a:lstStyle/>
          <a:p>
            <a:r>
              <a:rPr lang="en-US" dirty="0" smtClean="0"/>
              <a:t>A </a:t>
            </a:r>
            <a:r>
              <a:rPr lang="en-US" b="1" dirty="0" smtClean="0">
                <a:solidFill>
                  <a:schemeClr val="accent3"/>
                </a:solidFill>
              </a:rPr>
              <a:t>Profile</a:t>
            </a:r>
            <a:r>
              <a:rPr lang="en-US" dirty="0" smtClean="0"/>
              <a:t> defines and describes the use of </a:t>
            </a:r>
            <a:r>
              <a:rPr lang="en-US" b="1" dirty="0" smtClean="0">
                <a:solidFill>
                  <a:schemeClr val="accent3"/>
                </a:solidFill>
              </a:rPr>
              <a:t>Services</a:t>
            </a:r>
            <a:r>
              <a:rPr lang="en-US" b="1" dirty="0" smtClean="0"/>
              <a:t> </a:t>
            </a:r>
            <a:r>
              <a:rPr lang="en-US" dirty="0" smtClean="0"/>
              <a:t>necessary to implement a given </a:t>
            </a:r>
            <a:r>
              <a:rPr lang="en-US" b="1" dirty="0" smtClean="0">
                <a:solidFill>
                  <a:schemeClr val="accent3"/>
                </a:solidFill>
              </a:rPr>
              <a:t>Application</a:t>
            </a:r>
          </a:p>
          <a:p>
            <a:pPr>
              <a:buNone/>
            </a:pPr>
            <a:endParaRPr lang="nb-NO" dirty="0" smtClean="0"/>
          </a:p>
          <a:p>
            <a:r>
              <a:rPr lang="nb-NO" dirty="0" smtClean="0"/>
              <a:t>Bluetooth SIG adopted examples:</a:t>
            </a:r>
          </a:p>
          <a:p>
            <a:pPr lvl="1"/>
            <a:r>
              <a:rPr lang="nb-NO" dirty="0" smtClean="0"/>
              <a:t>Heart Rate Profile</a:t>
            </a:r>
          </a:p>
          <a:p>
            <a:pPr lvl="2"/>
            <a:r>
              <a:rPr lang="nb-NO" sz="1600" dirty="0" smtClean="0"/>
              <a:t>Heart Rate Service </a:t>
            </a:r>
            <a:r>
              <a:rPr lang="nb-NO" sz="1600" b="1" dirty="0" smtClean="0"/>
              <a:t>(HRS)</a:t>
            </a:r>
          </a:p>
          <a:p>
            <a:pPr lvl="2"/>
            <a:r>
              <a:rPr lang="nb-NO" sz="1600" dirty="0" smtClean="0"/>
              <a:t>Device Information Service</a:t>
            </a:r>
            <a:r>
              <a:rPr lang="nb-NO" sz="1600" b="1" dirty="0" smtClean="0"/>
              <a:t>  (DIS)</a:t>
            </a:r>
            <a:endParaRPr lang="nb-NO" dirty="0" smtClean="0"/>
          </a:p>
          <a:p>
            <a:pPr lvl="1"/>
            <a:r>
              <a:rPr lang="nb-NO" dirty="0" smtClean="0"/>
              <a:t>Proximity Profile</a:t>
            </a:r>
          </a:p>
          <a:p>
            <a:pPr lvl="2"/>
            <a:r>
              <a:rPr lang="nb-NO" sz="1600" dirty="0" smtClean="0"/>
              <a:t>Link Loss Service</a:t>
            </a:r>
          </a:p>
          <a:p>
            <a:pPr lvl="2"/>
            <a:r>
              <a:rPr lang="nb-NO" sz="1600" dirty="0" smtClean="0"/>
              <a:t>Immediate Alert Service </a:t>
            </a:r>
          </a:p>
          <a:p>
            <a:pPr lvl="1"/>
            <a:r>
              <a:rPr lang="nb-NO" dirty="0" smtClean="0"/>
              <a:t>Find Me Profile</a:t>
            </a:r>
          </a:p>
          <a:p>
            <a:pPr lvl="2"/>
            <a:r>
              <a:rPr lang="nb-NO" sz="1600" dirty="0" smtClean="0"/>
              <a:t>Immidiate Alert Service</a:t>
            </a:r>
          </a:p>
          <a:p>
            <a:pPr lvl="2"/>
            <a:endParaRPr lang="nb-NO" sz="1600" dirty="0" smtClean="0"/>
          </a:p>
          <a:p>
            <a:pPr>
              <a:buNone/>
            </a:pPr>
            <a:endParaRPr lang="nb-NO" dirty="0" smtClean="0"/>
          </a:p>
          <a:p>
            <a:endParaRPr lang="en-US" dirty="0" smtClean="0"/>
          </a:p>
        </p:txBody>
      </p:sp>
      <p:sp>
        <p:nvSpPr>
          <p:cNvPr id="11268" name="Slide Number Placeholder 3"/>
          <p:cNvSpPr>
            <a:spLocks noGrp="1"/>
          </p:cNvSpPr>
          <p:nvPr>
            <p:ph type="sldNum" sz="quarter" idx="10"/>
          </p:nvPr>
        </p:nvSpPr>
        <p:spPr/>
        <p:txBody>
          <a:bodyPr/>
          <a:lstStyle/>
          <a:p>
            <a:pPr>
              <a:defRPr/>
            </a:pPr>
            <a:fld id="{CC1B8F78-4E12-4B66-9D69-280CCAEE51F3}" type="slidenum">
              <a:rPr lang="en-US" smtClean="0"/>
              <a:pPr>
                <a:defRPr/>
              </a:pPr>
              <a:t>28</a:t>
            </a:fld>
            <a:endParaRPr lang="en-US" smtClean="0"/>
          </a:p>
        </p:txBody>
      </p:sp>
      <p:sp>
        <p:nvSpPr>
          <p:cNvPr id="6" name="Rectangle 5"/>
          <p:cNvSpPr/>
          <p:nvPr/>
        </p:nvSpPr>
        <p:spPr>
          <a:xfrm>
            <a:off x="4710871" y="1072445"/>
            <a:ext cx="1965973" cy="48316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lang="nb-NO" dirty="0" smtClean="0"/>
              <a:t>Profile</a:t>
            </a:r>
            <a:endParaRPr lang="en-US" dirty="0"/>
          </a:p>
        </p:txBody>
      </p:sp>
      <p:sp>
        <p:nvSpPr>
          <p:cNvPr id="7" name="Rectangle 6"/>
          <p:cNvSpPr/>
          <p:nvPr/>
        </p:nvSpPr>
        <p:spPr>
          <a:xfrm>
            <a:off x="4830045" y="1586084"/>
            <a:ext cx="1732844" cy="4171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nb-NO" dirty="0" smtClean="0"/>
              <a:t>Service</a:t>
            </a:r>
            <a:endParaRPr lang="en-US" dirty="0"/>
          </a:p>
        </p:txBody>
      </p:sp>
      <p:grpSp>
        <p:nvGrpSpPr>
          <p:cNvPr id="2" name="Group 14"/>
          <p:cNvGrpSpPr/>
          <p:nvPr/>
        </p:nvGrpSpPr>
        <p:grpSpPr>
          <a:xfrm>
            <a:off x="4965510" y="1933482"/>
            <a:ext cx="1478845" cy="1580444"/>
            <a:chOff x="6587065" y="2765778"/>
            <a:chExt cx="1478845" cy="1580444"/>
          </a:xfrm>
        </p:grpSpPr>
        <p:sp>
          <p:nvSpPr>
            <p:cNvPr id="9" name="Rounded Rectangle 8"/>
            <p:cNvSpPr/>
            <p:nvPr/>
          </p:nvSpPr>
          <p:spPr>
            <a:xfrm>
              <a:off x="6587065" y="2765778"/>
              <a:ext cx="1478845" cy="15804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nb-NO" sz="1400" dirty="0" smtClean="0"/>
                <a:t>Characteristic</a:t>
              </a:r>
            </a:p>
          </p:txBody>
        </p:sp>
        <p:sp>
          <p:nvSpPr>
            <p:cNvPr id="10" name="Rounded Rectangle 9"/>
            <p:cNvSpPr/>
            <p:nvPr/>
          </p:nvSpPr>
          <p:spPr>
            <a:xfrm>
              <a:off x="6699956" y="3217334"/>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Properties</a:t>
              </a:r>
              <a:endParaRPr lang="en-US" sz="1400" dirty="0"/>
            </a:p>
          </p:txBody>
        </p:sp>
        <p:sp>
          <p:nvSpPr>
            <p:cNvPr id="13" name="Rounded Rectangle 12"/>
            <p:cNvSpPr/>
            <p:nvPr/>
          </p:nvSpPr>
          <p:spPr>
            <a:xfrm>
              <a:off x="6699956" y="3581400"/>
              <a:ext cx="1241778" cy="31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smtClean="0"/>
                <a:t>Value</a:t>
              </a:r>
              <a:endParaRPr lang="en-US" sz="1400" dirty="0"/>
            </a:p>
          </p:txBody>
        </p:sp>
        <p:sp>
          <p:nvSpPr>
            <p:cNvPr id="14" name="Rounded Rectangle 13"/>
            <p:cNvSpPr/>
            <p:nvPr/>
          </p:nvSpPr>
          <p:spPr>
            <a:xfrm>
              <a:off x="6699956" y="3945467"/>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Descriptor</a:t>
              </a:r>
              <a:endParaRPr lang="en-US" sz="1400" dirty="0"/>
            </a:p>
          </p:txBody>
        </p:sp>
      </p:grpSp>
      <p:grpSp>
        <p:nvGrpSpPr>
          <p:cNvPr id="3" name="Group 15"/>
          <p:cNvGrpSpPr/>
          <p:nvPr/>
        </p:nvGrpSpPr>
        <p:grpSpPr>
          <a:xfrm>
            <a:off x="4971154" y="4087208"/>
            <a:ext cx="1478845" cy="1580444"/>
            <a:chOff x="6587065" y="2765778"/>
            <a:chExt cx="1478845" cy="1580444"/>
          </a:xfrm>
        </p:grpSpPr>
        <p:sp>
          <p:nvSpPr>
            <p:cNvPr id="17" name="Rounded Rectangle 16"/>
            <p:cNvSpPr/>
            <p:nvPr/>
          </p:nvSpPr>
          <p:spPr>
            <a:xfrm>
              <a:off x="6587065" y="2765778"/>
              <a:ext cx="1478845" cy="15804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nb-NO" sz="1400" dirty="0" smtClean="0"/>
                <a:t>Characteristic</a:t>
              </a:r>
            </a:p>
          </p:txBody>
        </p:sp>
        <p:sp>
          <p:nvSpPr>
            <p:cNvPr id="18" name="Rounded Rectangle 17"/>
            <p:cNvSpPr/>
            <p:nvPr/>
          </p:nvSpPr>
          <p:spPr>
            <a:xfrm>
              <a:off x="6699956" y="3217334"/>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Properties</a:t>
              </a:r>
              <a:endParaRPr lang="en-US" sz="1400" dirty="0"/>
            </a:p>
          </p:txBody>
        </p:sp>
        <p:sp>
          <p:nvSpPr>
            <p:cNvPr id="19" name="Rounded Rectangle 18"/>
            <p:cNvSpPr/>
            <p:nvPr/>
          </p:nvSpPr>
          <p:spPr>
            <a:xfrm>
              <a:off x="6699956" y="3581400"/>
              <a:ext cx="1241778" cy="31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smtClean="0"/>
                <a:t>Value</a:t>
              </a:r>
              <a:endParaRPr lang="en-US" sz="1400" dirty="0"/>
            </a:p>
          </p:txBody>
        </p:sp>
        <p:sp>
          <p:nvSpPr>
            <p:cNvPr id="20" name="Rounded Rectangle 19"/>
            <p:cNvSpPr/>
            <p:nvPr/>
          </p:nvSpPr>
          <p:spPr>
            <a:xfrm>
              <a:off x="6699956" y="3945467"/>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Descriptor</a:t>
              </a:r>
              <a:endParaRPr lang="en-US" sz="1400" dirty="0"/>
            </a:p>
          </p:txBody>
        </p:sp>
      </p:grpSp>
      <p:sp>
        <p:nvSpPr>
          <p:cNvPr id="32" name="TextBox 31"/>
          <p:cNvSpPr txBox="1"/>
          <p:nvPr/>
        </p:nvSpPr>
        <p:spPr>
          <a:xfrm rot="5400000">
            <a:off x="5546893" y="3680179"/>
            <a:ext cx="474133" cy="369332"/>
          </a:xfrm>
          <a:prstGeom prst="rect">
            <a:avLst/>
          </a:prstGeom>
          <a:noFill/>
        </p:spPr>
        <p:txBody>
          <a:bodyPr wrap="square" rtlCol="0">
            <a:spAutoFit/>
          </a:bodyPr>
          <a:lstStyle/>
          <a:p>
            <a:r>
              <a:rPr lang="nb-NO" b="1" dirty="0" smtClean="0">
                <a:solidFill>
                  <a:schemeClr val="bg1"/>
                </a:solidFill>
              </a:rPr>
              <a:t>...</a:t>
            </a:r>
            <a:endParaRPr lang="en-US" b="1" dirty="0">
              <a:solidFill>
                <a:schemeClr val="bg1"/>
              </a:solidFill>
            </a:endParaRPr>
          </a:p>
        </p:txBody>
      </p:sp>
      <p:sp>
        <p:nvSpPr>
          <p:cNvPr id="34" name="Rectangle 33"/>
          <p:cNvSpPr/>
          <p:nvPr/>
        </p:nvSpPr>
        <p:spPr>
          <a:xfrm>
            <a:off x="6863749" y="1580440"/>
            <a:ext cx="1949570" cy="2077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nb-NO" dirty="0" smtClean="0"/>
              <a:t>HRS</a:t>
            </a:r>
            <a:endParaRPr lang="en-US" dirty="0"/>
          </a:p>
        </p:txBody>
      </p:sp>
      <p:grpSp>
        <p:nvGrpSpPr>
          <p:cNvPr id="4" name="Group 34"/>
          <p:cNvGrpSpPr/>
          <p:nvPr/>
        </p:nvGrpSpPr>
        <p:grpSpPr>
          <a:xfrm>
            <a:off x="7121370" y="1933482"/>
            <a:ext cx="1478845" cy="1580444"/>
            <a:chOff x="6587065" y="2765778"/>
            <a:chExt cx="1478845" cy="1580444"/>
          </a:xfrm>
        </p:grpSpPr>
        <p:sp>
          <p:nvSpPr>
            <p:cNvPr id="36" name="Rounded Rectangle 35"/>
            <p:cNvSpPr/>
            <p:nvPr/>
          </p:nvSpPr>
          <p:spPr>
            <a:xfrm>
              <a:off x="6587065" y="2765778"/>
              <a:ext cx="1478845" cy="15804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nb-NO" sz="1400" dirty="0" smtClean="0"/>
                <a:t>Measurement</a:t>
              </a:r>
            </a:p>
          </p:txBody>
        </p:sp>
        <p:sp>
          <p:nvSpPr>
            <p:cNvPr id="37" name="Rounded Rectangle 36"/>
            <p:cNvSpPr/>
            <p:nvPr/>
          </p:nvSpPr>
          <p:spPr>
            <a:xfrm>
              <a:off x="6699956" y="3217334"/>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Notify</a:t>
              </a:r>
              <a:endParaRPr lang="en-US" sz="1400" dirty="0"/>
            </a:p>
          </p:txBody>
        </p:sp>
        <p:sp>
          <p:nvSpPr>
            <p:cNvPr id="38" name="Rounded Rectangle 37"/>
            <p:cNvSpPr/>
            <p:nvPr/>
          </p:nvSpPr>
          <p:spPr>
            <a:xfrm>
              <a:off x="6699956" y="3581400"/>
              <a:ext cx="1241778" cy="31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smtClean="0"/>
                <a:t>98</a:t>
              </a:r>
              <a:endParaRPr lang="en-US" sz="1400" dirty="0"/>
            </a:p>
          </p:txBody>
        </p:sp>
        <p:sp>
          <p:nvSpPr>
            <p:cNvPr id="39" name="Rounded Rectangle 38"/>
            <p:cNvSpPr/>
            <p:nvPr/>
          </p:nvSpPr>
          <p:spPr>
            <a:xfrm>
              <a:off x="6699956" y="3945467"/>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User. Disc.</a:t>
              </a:r>
              <a:endParaRPr lang="en-US" sz="1400" dirty="0"/>
            </a:p>
          </p:txBody>
        </p:sp>
      </p:grpSp>
      <p:sp>
        <p:nvSpPr>
          <p:cNvPr id="31" name="TextBox 30"/>
          <p:cNvSpPr txBox="1"/>
          <p:nvPr/>
        </p:nvSpPr>
        <p:spPr>
          <a:xfrm>
            <a:off x="4710221" y="6071190"/>
            <a:ext cx="2215671" cy="261610"/>
          </a:xfrm>
          <a:prstGeom prst="rect">
            <a:avLst/>
          </a:prstGeom>
          <a:noFill/>
        </p:spPr>
        <p:txBody>
          <a:bodyPr wrap="none" rtlCol="0">
            <a:spAutoFit/>
          </a:bodyPr>
          <a:lstStyle/>
          <a:p>
            <a:r>
              <a:rPr lang="nb-NO" sz="1100" dirty="0" smtClean="0"/>
              <a:t>GATT = Generic Attribute Profile</a:t>
            </a:r>
            <a:endParaRPr lang="en-US" sz="1100" dirty="0"/>
          </a:p>
        </p:txBody>
      </p:sp>
      <p:sp>
        <p:nvSpPr>
          <p:cNvPr id="47" name="Rectangle 46"/>
          <p:cNvSpPr/>
          <p:nvPr/>
        </p:nvSpPr>
        <p:spPr>
          <a:xfrm>
            <a:off x="6863749" y="3751419"/>
            <a:ext cx="1949570" cy="20110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nb-NO" dirty="0" smtClean="0"/>
              <a:t>DIS</a:t>
            </a:r>
            <a:endParaRPr lang="en-US" dirty="0"/>
          </a:p>
        </p:txBody>
      </p:sp>
      <p:grpSp>
        <p:nvGrpSpPr>
          <p:cNvPr id="5" name="Group 47"/>
          <p:cNvGrpSpPr/>
          <p:nvPr/>
        </p:nvGrpSpPr>
        <p:grpSpPr>
          <a:xfrm>
            <a:off x="7101241" y="4087208"/>
            <a:ext cx="1478845" cy="1580444"/>
            <a:chOff x="6587065" y="2765778"/>
            <a:chExt cx="1478845" cy="1580444"/>
          </a:xfrm>
        </p:grpSpPr>
        <p:sp>
          <p:nvSpPr>
            <p:cNvPr id="49" name="Rounded Rectangle 48"/>
            <p:cNvSpPr/>
            <p:nvPr/>
          </p:nvSpPr>
          <p:spPr>
            <a:xfrm>
              <a:off x="6587065" y="2765778"/>
              <a:ext cx="1478845" cy="158044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nb-NO" sz="1400" dirty="0" smtClean="0"/>
                <a:t>System ID</a:t>
              </a:r>
            </a:p>
          </p:txBody>
        </p:sp>
        <p:sp>
          <p:nvSpPr>
            <p:cNvPr id="50" name="Rounded Rectangle 49"/>
            <p:cNvSpPr/>
            <p:nvPr/>
          </p:nvSpPr>
          <p:spPr>
            <a:xfrm>
              <a:off x="6699956" y="3217334"/>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Read Only</a:t>
              </a:r>
              <a:endParaRPr lang="en-US" sz="1400" dirty="0"/>
            </a:p>
          </p:txBody>
        </p:sp>
        <p:sp>
          <p:nvSpPr>
            <p:cNvPr id="51" name="Rounded Rectangle 50"/>
            <p:cNvSpPr/>
            <p:nvPr/>
          </p:nvSpPr>
          <p:spPr>
            <a:xfrm>
              <a:off x="6699956" y="3581400"/>
              <a:ext cx="1241778" cy="316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400" dirty="0" smtClean="0"/>
                <a:t>XX ... XX</a:t>
              </a:r>
              <a:endParaRPr lang="en-US" sz="1400" dirty="0"/>
            </a:p>
          </p:txBody>
        </p:sp>
        <p:sp>
          <p:nvSpPr>
            <p:cNvPr id="52" name="Rounded Rectangle 51"/>
            <p:cNvSpPr/>
            <p:nvPr/>
          </p:nvSpPr>
          <p:spPr>
            <a:xfrm>
              <a:off x="6699956" y="3945467"/>
              <a:ext cx="1241778" cy="316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b-NO" sz="1400" dirty="0" smtClean="0"/>
                <a:t>User. Disc.</a:t>
              </a:r>
              <a:endParaRPr lang="en-US" sz="1400" dirty="0"/>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 Client / Server Architecture</a:t>
            </a:r>
            <a:endParaRPr lang="en-US" dirty="0"/>
          </a:p>
        </p:txBody>
      </p:sp>
      <p:sp>
        <p:nvSpPr>
          <p:cNvPr id="3" name="Content Placeholder 2"/>
          <p:cNvSpPr>
            <a:spLocks noGrp="1"/>
          </p:cNvSpPr>
          <p:nvPr>
            <p:ph idx="1"/>
          </p:nvPr>
        </p:nvSpPr>
        <p:spPr/>
        <p:txBody>
          <a:bodyPr/>
          <a:lstStyle/>
          <a:p>
            <a:pPr eaLnBrk="1" hangingPunct="1"/>
            <a:r>
              <a:rPr lang="en-US" dirty="0" smtClean="0"/>
              <a:t>GATT specifies the structure in which profile data is exchanged</a:t>
            </a:r>
          </a:p>
          <a:p>
            <a:pPr eaLnBrk="1" hangingPunct="1"/>
            <a:r>
              <a:rPr lang="en-US" dirty="0" smtClean="0"/>
              <a:t>Same client server architecture as Attribute Protocol, except that data is encapsulated in “Services” and data is exposed in “Characteristic”</a:t>
            </a:r>
            <a:endParaRPr lang="en-GB" dirty="0" smtClean="0"/>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29</a:t>
            </a:fld>
            <a:endParaRPr lang="en-US"/>
          </a:p>
        </p:txBody>
      </p:sp>
      <p:sp>
        <p:nvSpPr>
          <p:cNvPr id="5" name="Rectangle 12"/>
          <p:cNvSpPr>
            <a:spLocks noChangeArrowheads="1"/>
          </p:cNvSpPr>
          <p:nvPr/>
        </p:nvSpPr>
        <p:spPr bwMode="auto">
          <a:xfrm>
            <a:off x="6061075" y="2572895"/>
            <a:ext cx="2500313" cy="3247334"/>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pPr algn="ctr"/>
            <a:r>
              <a:rPr lang="en-US" sz="1800">
                <a:solidFill>
                  <a:schemeClr val="bg1"/>
                </a:solidFill>
                <a:latin typeface="Arial Narrow" pitchFamily="34" charset="0"/>
              </a:rPr>
              <a:t>Server</a:t>
            </a:r>
            <a:endParaRPr lang="en-GB" sz="1800">
              <a:solidFill>
                <a:schemeClr val="bg1"/>
              </a:solidFill>
              <a:latin typeface="Arial Narrow" pitchFamily="34" charset="0"/>
            </a:endParaRPr>
          </a:p>
        </p:txBody>
      </p:sp>
      <p:sp>
        <p:nvSpPr>
          <p:cNvPr id="6" name="Rectangle 16"/>
          <p:cNvSpPr>
            <a:spLocks noChangeArrowheads="1"/>
          </p:cNvSpPr>
          <p:nvPr/>
        </p:nvSpPr>
        <p:spPr bwMode="auto">
          <a:xfrm>
            <a:off x="582613" y="3400193"/>
            <a:ext cx="2192337" cy="1505619"/>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lstStyle/>
          <a:p>
            <a:pPr algn="ctr"/>
            <a:r>
              <a:rPr lang="en-US" sz="1800">
                <a:solidFill>
                  <a:schemeClr val="bg1"/>
                </a:solidFill>
                <a:latin typeface="Arial Narrow" pitchFamily="34" charset="0"/>
              </a:rPr>
              <a:t>Client</a:t>
            </a:r>
            <a:endParaRPr lang="en-GB" sz="1800">
              <a:solidFill>
                <a:schemeClr val="bg1"/>
              </a:solidFill>
              <a:latin typeface="Arial Narrow" pitchFamily="34" charset="0"/>
            </a:endParaRPr>
          </a:p>
        </p:txBody>
      </p:sp>
      <p:cxnSp>
        <p:nvCxnSpPr>
          <p:cNvPr id="7" name="Straight Arrow Connector 6"/>
          <p:cNvCxnSpPr/>
          <p:nvPr/>
        </p:nvCxnSpPr>
        <p:spPr>
          <a:xfrm>
            <a:off x="2998788" y="3846525"/>
            <a:ext cx="2921000" cy="15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2957513" y="4710125"/>
            <a:ext cx="2921000" cy="15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20"/>
          <p:cNvSpPr txBox="1">
            <a:spLocks noChangeArrowheads="1"/>
          </p:cNvSpPr>
          <p:nvPr/>
        </p:nvSpPr>
        <p:spPr bwMode="auto">
          <a:xfrm>
            <a:off x="3360738" y="3278200"/>
            <a:ext cx="2208212" cy="366712"/>
          </a:xfrm>
          <a:prstGeom prst="rect">
            <a:avLst/>
          </a:prstGeom>
          <a:noFill/>
          <a:ln w="9525">
            <a:noFill/>
            <a:miter lim="800000"/>
            <a:headEnd/>
            <a:tailEnd/>
          </a:ln>
        </p:spPr>
        <p:txBody>
          <a:bodyPr wrap="none">
            <a:spAutoFit/>
          </a:bodyPr>
          <a:lstStyle/>
          <a:p>
            <a:r>
              <a:rPr lang="en-US" sz="1800">
                <a:latin typeface="Arial Narrow" pitchFamily="34" charset="0"/>
              </a:rPr>
              <a:t>Requests or Commands</a:t>
            </a:r>
            <a:endParaRPr lang="en-GB" sz="1800">
              <a:latin typeface="Arial Narrow" pitchFamily="34" charset="0"/>
            </a:endParaRPr>
          </a:p>
        </p:txBody>
      </p:sp>
      <p:sp>
        <p:nvSpPr>
          <p:cNvPr id="10" name="TextBox 21"/>
          <p:cNvSpPr txBox="1">
            <a:spLocks noChangeArrowheads="1"/>
          </p:cNvSpPr>
          <p:nvPr/>
        </p:nvSpPr>
        <p:spPr bwMode="auto">
          <a:xfrm>
            <a:off x="3844925" y="4197362"/>
            <a:ext cx="1530350" cy="366713"/>
          </a:xfrm>
          <a:prstGeom prst="rect">
            <a:avLst/>
          </a:prstGeom>
          <a:noFill/>
          <a:ln w="9525">
            <a:noFill/>
            <a:miter lim="800000"/>
            <a:headEnd/>
            <a:tailEnd/>
          </a:ln>
        </p:spPr>
        <p:txBody>
          <a:bodyPr>
            <a:spAutoFit/>
          </a:bodyPr>
          <a:lstStyle/>
          <a:p>
            <a:r>
              <a:rPr lang="en-US" sz="1800">
                <a:latin typeface="Arial Narrow" pitchFamily="34" charset="0"/>
              </a:rPr>
              <a:t>Responses</a:t>
            </a:r>
            <a:endParaRPr lang="en-GB" sz="1800">
              <a:latin typeface="Arial Narrow" pitchFamily="34" charset="0"/>
            </a:endParaRPr>
          </a:p>
        </p:txBody>
      </p:sp>
      <p:graphicFrame>
        <p:nvGraphicFramePr>
          <p:cNvPr id="11" name="Group 53"/>
          <p:cNvGraphicFramePr>
            <a:graphicFrameLocks noGrp="1"/>
          </p:cNvGraphicFramePr>
          <p:nvPr/>
        </p:nvGraphicFramePr>
        <p:xfrm>
          <a:off x="6488335" y="3092007"/>
          <a:ext cx="1752600" cy="2438400"/>
        </p:xfrm>
        <a:graphic>
          <a:graphicData uri="http://schemas.openxmlformats.org/drawingml/2006/table">
            <a:tbl>
              <a:tblPr>
                <a:tableStyleId>{08FB837D-C827-4EFA-A057-4D05807E0F7C}</a:tableStyleId>
              </a:tblPr>
              <a:tblGrid>
                <a:gridCol w="1752600"/>
              </a:tblGrid>
              <a:tr h="2413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Service</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Characteristic</a:t>
                      </a:r>
                      <a:endParaRPr kumimoji="0" lang="en-US" sz="1400" b="0" i="0" u="none" strike="noStrike" cap="none" normalizeH="0" baseline="0" dirty="0" smtClean="0">
                        <a:ln>
                          <a:noFill/>
                        </a:ln>
                        <a:solidFill>
                          <a:schemeClr val="tx1"/>
                        </a:solidFill>
                        <a:effectLst/>
                        <a:latin typeface="Arial" charset="0"/>
                      </a:endParaRPr>
                    </a:p>
                  </a:txBody>
                  <a:tcPr horzOverflow="overflow"/>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Characteristic</a:t>
                      </a:r>
                      <a:endParaRPr kumimoji="0" lang="en-US" sz="1400" b="0" i="0" u="none" strike="noStrike" cap="none" normalizeH="0" baseline="0" dirty="0" smtClean="0">
                        <a:ln>
                          <a:noFill/>
                        </a:ln>
                        <a:solidFill>
                          <a:schemeClr val="tx1"/>
                        </a:solidFill>
                        <a:effectLst/>
                        <a:latin typeface="Arial" charset="0"/>
                      </a:endParaRPr>
                    </a:p>
                  </a:txBody>
                  <a:tcPr horzOverflow="overflow"/>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charset="0"/>
                      </a:endParaRPr>
                    </a:p>
                  </a:txBody>
                  <a:tcPr horzOverflow="overflow"/>
                </a:tc>
              </a:tr>
              <a:tr h="228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Service</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Characteristic</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Characteristic</a:t>
                      </a:r>
                      <a:endParaRPr kumimoji="0" lang="en-US" sz="1400" b="0" i="0" u="none" strike="noStrike" cap="none" normalizeH="0" baseline="0" dirty="0" smtClean="0">
                        <a:ln>
                          <a:noFill/>
                        </a:ln>
                        <a:solidFill>
                          <a:schemeClr val="tx1"/>
                        </a:solidFill>
                        <a:effectLst/>
                        <a:latin typeface="Arial" charset="0"/>
                      </a:endParaRPr>
                    </a:p>
                  </a:txBody>
                  <a:tcPr horzOverflow="overflow"/>
                </a:tc>
              </a:tr>
              <a:tr h="230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t>
                      </a:r>
                      <a:endParaRPr kumimoji="0" lang="en-US" sz="1400" b="0" i="0" u="none" strike="noStrike" cap="none" normalizeH="0" baseline="0" dirty="0" smtClean="0">
                        <a:ln>
                          <a:noFill/>
                        </a:ln>
                        <a:solidFill>
                          <a:schemeClr val="tx1"/>
                        </a:solidFill>
                        <a:effectLst/>
                        <a:latin typeface="Arial" charset="0"/>
                      </a:endParaRPr>
                    </a:p>
                  </a:txBody>
                  <a:tcPr horzOverflow="overflow"/>
                </a:tc>
              </a:tr>
            </a:tbl>
          </a:graphicData>
        </a:graphic>
      </p:graphicFrame>
      <p:grpSp>
        <p:nvGrpSpPr>
          <p:cNvPr id="12" name="Group 25"/>
          <p:cNvGrpSpPr/>
          <p:nvPr/>
        </p:nvGrpSpPr>
        <p:grpSpPr>
          <a:xfrm>
            <a:off x="7839075" y="114300"/>
            <a:ext cx="1095375" cy="838200"/>
            <a:chOff x="7839075" y="114300"/>
            <a:chExt cx="1095375" cy="838200"/>
          </a:xfrm>
        </p:grpSpPr>
        <p:sp>
          <p:nvSpPr>
            <p:cNvPr id="23" name="Rounded Rectangle 22"/>
            <p:cNvSpPr/>
            <p:nvPr/>
          </p:nvSpPr>
          <p:spPr>
            <a:xfrm>
              <a:off x="7899209" y="697762"/>
              <a:ext cx="46755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ATT</a:t>
              </a:r>
            </a:p>
          </p:txBody>
        </p:sp>
        <p:sp>
          <p:nvSpPr>
            <p:cNvPr id="24" name="Rounded Rectangle 23"/>
            <p:cNvSpPr/>
            <p:nvPr/>
          </p:nvSpPr>
          <p:spPr>
            <a:xfrm>
              <a:off x="8424989" y="697762"/>
              <a:ext cx="46755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SM</a:t>
              </a:r>
            </a:p>
          </p:txBody>
        </p:sp>
        <p:sp>
          <p:nvSpPr>
            <p:cNvPr id="25" name="Rounded Rectangle 24"/>
            <p:cNvSpPr/>
            <p:nvPr/>
          </p:nvSpPr>
          <p:spPr>
            <a:xfrm>
              <a:off x="7899209" y="149122"/>
              <a:ext cx="98571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GAP</a:t>
              </a:r>
            </a:p>
          </p:txBody>
        </p:sp>
        <p:grpSp>
          <p:nvGrpSpPr>
            <p:cNvPr id="13" name="Group 27"/>
            <p:cNvGrpSpPr/>
            <p:nvPr/>
          </p:nvGrpSpPr>
          <p:grpSpPr>
            <a:xfrm>
              <a:off x="7839075" y="114300"/>
              <a:ext cx="1065929" cy="543757"/>
              <a:chOff x="7305675" y="114300"/>
              <a:chExt cx="1724025" cy="543757"/>
            </a:xfrm>
          </p:grpSpPr>
          <p:sp>
            <p:nvSpPr>
              <p:cNvPr id="22" name="Rounded Rectangle 21"/>
              <p:cNvSpPr/>
              <p:nvPr/>
            </p:nvSpPr>
            <p:spPr>
              <a:xfrm>
                <a:off x="7402935" y="418891"/>
                <a:ext cx="1588664" cy="239166"/>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GATT</a:t>
                </a:r>
              </a:p>
            </p:txBody>
          </p:sp>
          <p:sp>
            <p:nvSpPr>
              <p:cNvPr id="20" name="Rectangle 19"/>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p:cNvSpPr/>
            <p:nvPr/>
          </p:nvSpPr>
          <p:spPr>
            <a:xfrm>
              <a:off x="7868521" y="885825"/>
              <a:ext cx="1065929"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4"/>
          <p:cNvSpPr>
            <a:spLocks noGrp="1"/>
          </p:cNvSpPr>
          <p:nvPr>
            <p:ph type="title"/>
          </p:nvPr>
        </p:nvSpPr>
        <p:spPr/>
        <p:txBody>
          <a:bodyPr/>
          <a:lstStyle/>
          <a:p>
            <a:r>
              <a:rPr lang="nb-NO" dirty="0" smtClean="0"/>
              <a:t>Physical Layer (PHY)</a:t>
            </a:r>
            <a:endParaRPr lang="en-US" dirty="0" smtClean="0"/>
          </a:p>
        </p:txBody>
      </p:sp>
      <p:sp>
        <p:nvSpPr>
          <p:cNvPr id="5" name="Content Placeholder 4"/>
          <p:cNvSpPr>
            <a:spLocks noGrp="1"/>
          </p:cNvSpPr>
          <p:nvPr>
            <p:ph idx="1"/>
          </p:nvPr>
        </p:nvSpPr>
        <p:spPr>
          <a:xfrm>
            <a:off x="1785938" y="1277130"/>
            <a:ext cx="3958317" cy="4689520"/>
          </a:xfrm>
        </p:spPr>
        <p:txBody>
          <a:bodyPr/>
          <a:lstStyle/>
          <a:p>
            <a:pPr eaLnBrk="1" hangingPunct="1">
              <a:lnSpc>
                <a:spcPct val="90000"/>
              </a:lnSpc>
            </a:pPr>
            <a:r>
              <a:rPr lang="nb-NO" dirty="0" smtClean="0"/>
              <a:t>RF Specifications</a:t>
            </a:r>
          </a:p>
          <a:p>
            <a:pPr lvl="1" eaLnBrk="1" hangingPunct="1">
              <a:lnSpc>
                <a:spcPct val="90000"/>
              </a:lnSpc>
            </a:pPr>
            <a:r>
              <a:rPr lang="nb-NO" dirty="0" smtClean="0"/>
              <a:t>Operates in 2.4 GHz ISM band</a:t>
            </a:r>
          </a:p>
          <a:p>
            <a:pPr lvl="1" eaLnBrk="1" hangingPunct="1">
              <a:lnSpc>
                <a:spcPct val="90000"/>
              </a:lnSpc>
            </a:pPr>
            <a:r>
              <a:rPr lang="nb-NO" dirty="0" smtClean="0"/>
              <a:t>GFSK modulation</a:t>
            </a:r>
          </a:p>
          <a:p>
            <a:pPr lvl="1" eaLnBrk="1" hangingPunct="1">
              <a:lnSpc>
                <a:spcPct val="90000"/>
              </a:lnSpc>
            </a:pPr>
            <a:r>
              <a:rPr lang="nb-NO" dirty="0" smtClean="0"/>
              <a:t>40 channels with 2 MHz spacing</a:t>
            </a:r>
          </a:p>
          <a:p>
            <a:pPr lvl="2" eaLnBrk="1" hangingPunct="1">
              <a:lnSpc>
                <a:spcPct val="90000"/>
              </a:lnSpc>
            </a:pPr>
            <a:r>
              <a:rPr lang="nb-NO" sz="1600" dirty="0" smtClean="0"/>
              <a:t>3 fixed advertisting channels for broadcasting, which avoid 802.11 interferance</a:t>
            </a:r>
          </a:p>
          <a:p>
            <a:pPr lvl="2" eaLnBrk="1" hangingPunct="1">
              <a:lnSpc>
                <a:spcPct val="90000"/>
              </a:lnSpc>
            </a:pPr>
            <a:r>
              <a:rPr lang="nb-NO" sz="1600" dirty="0" smtClean="0"/>
              <a:t>37 adaptively frequency hopped dynamic data channels</a:t>
            </a:r>
            <a:endParaRPr lang="nb-NO" dirty="0" smtClean="0"/>
          </a:p>
          <a:p>
            <a:pPr eaLnBrk="1" hangingPunct="1">
              <a:lnSpc>
                <a:spcPct val="90000"/>
              </a:lnSpc>
            </a:pPr>
            <a:r>
              <a:rPr lang="nb-NO" dirty="0" smtClean="0"/>
              <a:t>Physical layer can be combined with standard Bluetooth RF in a dual-mode device</a:t>
            </a:r>
            <a:endParaRPr lang="en-US" dirty="0" smtClean="0"/>
          </a:p>
          <a:p>
            <a:pPr eaLnBrk="1" hangingPunct="1">
              <a:lnSpc>
                <a:spcPct val="90000"/>
              </a:lnSpc>
            </a:pPr>
            <a:r>
              <a:rPr lang="en-US" dirty="0" smtClean="0"/>
              <a:t>2 MHz spacing allows for better adjacent channel rejection</a:t>
            </a:r>
            <a:endParaRPr lang="nb-NO" dirty="0" smtClean="0"/>
          </a:p>
          <a:p>
            <a:endParaRPr lang="en-US" dirty="0"/>
          </a:p>
        </p:txBody>
      </p:sp>
      <p:sp>
        <p:nvSpPr>
          <p:cNvPr id="4" name="Slide Number Placeholder 3"/>
          <p:cNvSpPr>
            <a:spLocks noGrp="1"/>
          </p:cNvSpPr>
          <p:nvPr>
            <p:ph type="sldNum" sz="quarter" idx="10"/>
          </p:nvPr>
        </p:nvSpPr>
        <p:spPr/>
        <p:txBody>
          <a:bodyPr/>
          <a:lstStyle/>
          <a:p>
            <a:pPr>
              <a:defRPr/>
            </a:pPr>
            <a:fld id="{B2A07964-0F75-41BC-BDF3-E5E79F3D4A46}" type="slidenum">
              <a:rPr lang="en-US" smtClean="0"/>
              <a:pPr>
                <a:defRPr/>
              </a:pPr>
              <a:t>3</a:t>
            </a:fld>
            <a:endParaRPr lang="en-US"/>
          </a:p>
        </p:txBody>
      </p:sp>
      <p:sp>
        <p:nvSpPr>
          <p:cNvPr id="6" name="Oval 5"/>
          <p:cNvSpPr/>
          <p:nvPr/>
        </p:nvSpPr>
        <p:spPr>
          <a:xfrm>
            <a:off x="595313" y="4383912"/>
            <a:ext cx="1190625" cy="95726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r">
              <a:defRPr/>
            </a:pPr>
            <a:r>
              <a:rPr lang="nb-NO" dirty="0"/>
              <a:t>      </a:t>
            </a:r>
            <a:r>
              <a:rPr lang="nb-NO" dirty="0" smtClean="0"/>
              <a:t>11</a:t>
            </a:r>
            <a:endParaRPr lang="en-US" dirty="0"/>
          </a:p>
        </p:txBody>
      </p:sp>
      <p:sp>
        <p:nvSpPr>
          <p:cNvPr id="7" name="Oval 6"/>
          <p:cNvSpPr/>
          <p:nvPr/>
        </p:nvSpPr>
        <p:spPr>
          <a:xfrm>
            <a:off x="595313" y="2983737"/>
            <a:ext cx="1190625" cy="957263"/>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r">
              <a:defRPr/>
            </a:pPr>
            <a:r>
              <a:rPr lang="nb-NO" dirty="0"/>
              <a:t>        6</a:t>
            </a:r>
            <a:endParaRPr lang="en-US" dirty="0"/>
          </a:p>
        </p:txBody>
      </p:sp>
      <p:sp>
        <p:nvSpPr>
          <p:cNvPr id="8" name="Oval 7"/>
          <p:cNvSpPr/>
          <p:nvPr/>
        </p:nvSpPr>
        <p:spPr>
          <a:xfrm>
            <a:off x="595313" y="1466087"/>
            <a:ext cx="1189037" cy="95885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r">
              <a:defRPr/>
            </a:pPr>
            <a:r>
              <a:rPr lang="nb-NO" dirty="0"/>
              <a:t>        1</a:t>
            </a:r>
            <a:endParaRPr lang="en-US" dirty="0"/>
          </a:p>
        </p:txBody>
      </p:sp>
      <p:pic>
        <p:nvPicPr>
          <p:cNvPr id="9" name="Picture 45"/>
          <p:cNvPicPr>
            <a:picLocks noChangeAspect="1" noChangeArrowheads="1"/>
          </p:cNvPicPr>
          <p:nvPr/>
        </p:nvPicPr>
        <p:blipFill>
          <a:blip r:embed="rId3" cstate="print"/>
          <a:srcRect r="51948"/>
          <a:stretch>
            <a:fillRect/>
          </a:stretch>
        </p:blipFill>
        <p:spPr bwMode="auto">
          <a:xfrm>
            <a:off x="0" y="1089850"/>
            <a:ext cx="1057275" cy="4876800"/>
          </a:xfrm>
          <a:prstGeom prst="rect">
            <a:avLst/>
          </a:prstGeom>
          <a:noFill/>
          <a:ln w="9525">
            <a:noFill/>
            <a:miter lim="800000"/>
            <a:headEnd/>
            <a:tailEnd/>
          </a:ln>
        </p:spPr>
      </p:pic>
      <p:sp>
        <p:nvSpPr>
          <p:cNvPr id="10" name="Rectangle 9"/>
          <p:cNvSpPr/>
          <p:nvPr/>
        </p:nvSpPr>
        <p:spPr>
          <a:xfrm>
            <a:off x="927101" y="14264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1" name="Rectangle 10"/>
          <p:cNvSpPr/>
          <p:nvPr/>
        </p:nvSpPr>
        <p:spPr>
          <a:xfrm>
            <a:off x="927101" y="165976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2" name="Rectangle 11"/>
          <p:cNvSpPr/>
          <p:nvPr/>
        </p:nvSpPr>
        <p:spPr>
          <a:xfrm>
            <a:off x="927101" y="153752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3" name="Rectangle 12"/>
          <p:cNvSpPr/>
          <p:nvPr/>
        </p:nvSpPr>
        <p:spPr>
          <a:xfrm>
            <a:off x="927101" y="1313687"/>
            <a:ext cx="317500"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927101" y="17772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5" name="Rectangle 14"/>
          <p:cNvSpPr/>
          <p:nvPr/>
        </p:nvSpPr>
        <p:spPr>
          <a:xfrm>
            <a:off x="927101" y="189312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6" name="Rectangle 15"/>
          <p:cNvSpPr/>
          <p:nvPr/>
        </p:nvSpPr>
        <p:spPr>
          <a:xfrm>
            <a:off x="927101" y="20121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7" name="Rectangle 16"/>
          <p:cNvSpPr/>
          <p:nvPr/>
        </p:nvSpPr>
        <p:spPr>
          <a:xfrm>
            <a:off x="927101" y="21201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8" name="Rectangle 17"/>
          <p:cNvSpPr/>
          <p:nvPr/>
        </p:nvSpPr>
        <p:spPr>
          <a:xfrm>
            <a:off x="927101" y="22407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19" name="Rectangle 18"/>
          <p:cNvSpPr/>
          <p:nvPr/>
        </p:nvSpPr>
        <p:spPr>
          <a:xfrm>
            <a:off x="927101" y="23550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0" name="Rectangle 19"/>
          <p:cNvSpPr/>
          <p:nvPr/>
        </p:nvSpPr>
        <p:spPr>
          <a:xfrm>
            <a:off x="927101" y="24693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1" name="Rectangle 20"/>
          <p:cNvSpPr/>
          <p:nvPr/>
        </p:nvSpPr>
        <p:spPr>
          <a:xfrm>
            <a:off x="927101" y="258686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2" name="Rectangle 21"/>
          <p:cNvSpPr/>
          <p:nvPr/>
        </p:nvSpPr>
        <p:spPr>
          <a:xfrm>
            <a:off x="927101" y="2707512"/>
            <a:ext cx="317500"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ectangle 22"/>
          <p:cNvSpPr/>
          <p:nvPr/>
        </p:nvSpPr>
        <p:spPr>
          <a:xfrm>
            <a:off x="927101" y="28218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4" name="Rectangle 23"/>
          <p:cNvSpPr/>
          <p:nvPr/>
        </p:nvSpPr>
        <p:spPr>
          <a:xfrm>
            <a:off x="927101" y="29361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5" name="Rectangle 24"/>
          <p:cNvSpPr/>
          <p:nvPr/>
        </p:nvSpPr>
        <p:spPr>
          <a:xfrm>
            <a:off x="927101" y="30535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6" name="Rectangle 25"/>
          <p:cNvSpPr/>
          <p:nvPr/>
        </p:nvSpPr>
        <p:spPr>
          <a:xfrm>
            <a:off x="927101" y="31742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7" name="Rectangle 26"/>
          <p:cNvSpPr/>
          <p:nvPr/>
        </p:nvSpPr>
        <p:spPr>
          <a:xfrm>
            <a:off x="927101" y="32885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8" name="Rectangle 27"/>
          <p:cNvSpPr/>
          <p:nvPr/>
        </p:nvSpPr>
        <p:spPr>
          <a:xfrm>
            <a:off x="927101" y="340125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29" name="Rectangle 28"/>
          <p:cNvSpPr/>
          <p:nvPr/>
        </p:nvSpPr>
        <p:spPr>
          <a:xfrm>
            <a:off x="927101" y="35203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0" name="Rectangle 29"/>
          <p:cNvSpPr/>
          <p:nvPr/>
        </p:nvSpPr>
        <p:spPr>
          <a:xfrm>
            <a:off x="927101" y="364096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1" name="Rectangle 30"/>
          <p:cNvSpPr/>
          <p:nvPr/>
        </p:nvSpPr>
        <p:spPr>
          <a:xfrm>
            <a:off x="927101" y="37632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2" name="Rectangle 31"/>
          <p:cNvSpPr/>
          <p:nvPr/>
        </p:nvSpPr>
        <p:spPr>
          <a:xfrm>
            <a:off x="927101" y="38775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3" name="Rectangle 32"/>
          <p:cNvSpPr/>
          <p:nvPr/>
        </p:nvSpPr>
        <p:spPr>
          <a:xfrm>
            <a:off x="927101" y="39933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4" name="Rectangle 33"/>
          <p:cNvSpPr/>
          <p:nvPr/>
        </p:nvSpPr>
        <p:spPr>
          <a:xfrm>
            <a:off x="927101" y="411562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5" name="Rectangle 34"/>
          <p:cNvSpPr/>
          <p:nvPr/>
        </p:nvSpPr>
        <p:spPr>
          <a:xfrm>
            <a:off x="927101" y="422992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6" name="Rectangle 35"/>
          <p:cNvSpPr/>
          <p:nvPr/>
        </p:nvSpPr>
        <p:spPr>
          <a:xfrm>
            <a:off x="927101" y="434105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7" name="Rectangle 36"/>
          <p:cNvSpPr/>
          <p:nvPr/>
        </p:nvSpPr>
        <p:spPr>
          <a:xfrm>
            <a:off x="927101" y="44601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8" name="Rectangle 37"/>
          <p:cNvSpPr/>
          <p:nvPr/>
        </p:nvSpPr>
        <p:spPr>
          <a:xfrm>
            <a:off x="927101" y="458235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39" name="Rectangle 38"/>
          <p:cNvSpPr/>
          <p:nvPr/>
        </p:nvSpPr>
        <p:spPr>
          <a:xfrm>
            <a:off x="927101" y="46918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0" name="Rectangle 39"/>
          <p:cNvSpPr/>
          <p:nvPr/>
        </p:nvSpPr>
        <p:spPr>
          <a:xfrm>
            <a:off x="927101" y="480618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1" name="Rectangle 40"/>
          <p:cNvSpPr/>
          <p:nvPr/>
        </p:nvSpPr>
        <p:spPr>
          <a:xfrm>
            <a:off x="927101" y="4922075"/>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2" name="Rectangle 41"/>
          <p:cNvSpPr/>
          <p:nvPr/>
        </p:nvSpPr>
        <p:spPr>
          <a:xfrm>
            <a:off x="927101" y="50443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3" name="Rectangle 42"/>
          <p:cNvSpPr/>
          <p:nvPr/>
        </p:nvSpPr>
        <p:spPr>
          <a:xfrm>
            <a:off x="927101" y="515861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4" name="Rectangle 43"/>
          <p:cNvSpPr/>
          <p:nvPr/>
        </p:nvSpPr>
        <p:spPr>
          <a:xfrm>
            <a:off x="927101" y="52697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5" name="Rectangle 44"/>
          <p:cNvSpPr/>
          <p:nvPr/>
        </p:nvSpPr>
        <p:spPr>
          <a:xfrm>
            <a:off x="927101" y="53888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6" name="Rectangle 45"/>
          <p:cNvSpPr/>
          <p:nvPr/>
        </p:nvSpPr>
        <p:spPr>
          <a:xfrm>
            <a:off x="927101" y="5511037"/>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7" name="Rectangle 46"/>
          <p:cNvSpPr/>
          <p:nvPr/>
        </p:nvSpPr>
        <p:spPr>
          <a:xfrm>
            <a:off x="927101" y="5622162"/>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8" name="Rectangle 47"/>
          <p:cNvSpPr/>
          <p:nvPr/>
        </p:nvSpPr>
        <p:spPr>
          <a:xfrm>
            <a:off x="927101" y="5744400"/>
            <a:ext cx="317500" cy="101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endParaRPr lang="en-US"/>
          </a:p>
        </p:txBody>
      </p:sp>
      <p:sp>
        <p:nvSpPr>
          <p:cNvPr id="49" name="Rectangle 48"/>
          <p:cNvSpPr/>
          <p:nvPr/>
        </p:nvSpPr>
        <p:spPr>
          <a:xfrm>
            <a:off x="927101" y="5855525"/>
            <a:ext cx="317500"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2" name="Group 69"/>
          <p:cNvGrpSpPr/>
          <p:nvPr/>
        </p:nvGrpSpPr>
        <p:grpSpPr>
          <a:xfrm>
            <a:off x="6119922" y="973401"/>
            <a:ext cx="2686226" cy="4726913"/>
            <a:chOff x="6119922" y="973401"/>
            <a:chExt cx="2686226" cy="4726913"/>
          </a:xfrm>
        </p:grpSpPr>
        <p:grpSp>
          <p:nvGrpSpPr>
            <p:cNvPr id="3" name="Group 41"/>
            <p:cNvGrpSpPr/>
            <p:nvPr/>
          </p:nvGrpSpPr>
          <p:grpSpPr>
            <a:xfrm>
              <a:off x="6119922" y="973401"/>
              <a:ext cx="2686226" cy="4726913"/>
              <a:chOff x="6119922" y="1410789"/>
              <a:chExt cx="2686226" cy="4726913"/>
            </a:xfrm>
          </p:grpSpPr>
          <p:sp>
            <p:nvSpPr>
              <p:cNvPr id="73" name="Rectangle 72"/>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4" name="Rectangle 73"/>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5" name="Rectangle 74"/>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6" name="Rounded Rectangle 75"/>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77" name="Rounded Rectangle 76"/>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78" name="Rounded Rectangle 77"/>
              <p:cNvSpPr/>
              <p:nvPr/>
            </p:nvSpPr>
            <p:spPr>
              <a:xfrm>
                <a:off x="6164246" y="5648326"/>
                <a:ext cx="2577358" cy="410068"/>
              </a:xfrm>
              <a:prstGeom prst="roundRect">
                <a:avLst/>
              </a:prstGeom>
              <a:solidFill>
                <a:srgbClr val="00CC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79" name="Rounded Rectangle 78"/>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80" name="Rounded Rectangle 79"/>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81" name="Rounded Rectangle 80"/>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82" name="TextBox 81"/>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83" name="Rounded Rectangle 82"/>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84" name="Rounded Rectangle 83"/>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85" name="Rounded Rectangle 84"/>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86" name="Rounded Rectangle 85"/>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87" name="Rounded Rectangle 86"/>
              <p:cNvSpPr/>
              <p:nvPr/>
            </p:nvSpPr>
            <p:spPr>
              <a:xfrm>
                <a:off x="6164246" y="2689225"/>
                <a:ext cx="2574954" cy="38528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88" name="Rounded Rectangle 87"/>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2" name="Rounded Rectangle 71"/>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GATT – Client</a:t>
            </a:r>
            <a:endParaRPr lang="en-US" dirty="0"/>
          </a:p>
        </p:txBody>
      </p:sp>
      <p:sp>
        <p:nvSpPr>
          <p:cNvPr id="3" name="Content Placeholder 2"/>
          <p:cNvSpPr>
            <a:spLocks noGrp="1"/>
          </p:cNvSpPr>
          <p:nvPr>
            <p:ph idx="1"/>
          </p:nvPr>
        </p:nvSpPr>
        <p:spPr/>
        <p:txBody>
          <a:bodyPr/>
          <a:lstStyle/>
          <a:p>
            <a:pPr eaLnBrk="1" hangingPunct="1">
              <a:lnSpc>
                <a:spcPct val="80000"/>
              </a:lnSpc>
            </a:pPr>
            <a:r>
              <a:rPr lang="en-US" altLang="ja-JP" dirty="0" smtClean="0">
                <a:ea typeface="ＭＳ Ｐゴシック" pitchFamily="34" charset="-128"/>
              </a:rPr>
              <a:t>When two BLE devices are in the connected state, the GATT client device can perform several different sub-procedures to communicate with the GATT server device:</a:t>
            </a:r>
          </a:p>
          <a:p>
            <a:pPr lvl="1" eaLnBrk="1" hangingPunct="1">
              <a:lnSpc>
                <a:spcPct val="80000"/>
              </a:lnSpc>
            </a:pPr>
            <a:r>
              <a:rPr lang="nb-NO" b="1" dirty="0" smtClean="0"/>
              <a:t>Discover Characteristic by UUID:</a:t>
            </a:r>
            <a:r>
              <a:rPr lang="nb-NO" dirty="0" smtClean="0"/>
              <a:t> search the GATT server for all attributes with type that matches the specified UUID</a:t>
            </a:r>
          </a:p>
          <a:p>
            <a:pPr lvl="1" eaLnBrk="1" hangingPunct="1">
              <a:lnSpc>
                <a:spcPct val="80000"/>
              </a:lnSpc>
            </a:pPr>
            <a:r>
              <a:rPr lang="nb-NO" b="1" dirty="0" smtClean="0"/>
              <a:t>Read Characteristic Value:</a:t>
            </a:r>
            <a:r>
              <a:rPr lang="nb-NO" dirty="0" smtClean="0"/>
              <a:t> read the value of the characteristic at the specified handle</a:t>
            </a:r>
          </a:p>
          <a:p>
            <a:pPr lvl="1" eaLnBrk="1" hangingPunct="1">
              <a:lnSpc>
                <a:spcPct val="80000"/>
              </a:lnSpc>
            </a:pPr>
            <a:r>
              <a:rPr lang="nb-NO" b="1" dirty="0" smtClean="0"/>
              <a:t>Write Characteristic Value:</a:t>
            </a:r>
            <a:r>
              <a:rPr lang="nb-NO" dirty="0" smtClean="0"/>
              <a:t> write a new value to the characteristic at the specified handle</a:t>
            </a:r>
          </a:p>
          <a:p>
            <a:pPr lvl="1" eaLnBrk="1" hangingPunct="1">
              <a:lnSpc>
                <a:spcPct val="80000"/>
              </a:lnSpc>
              <a:buFontTx/>
              <a:buNone/>
            </a:pPr>
            <a:endParaRPr lang="nb-NO" dirty="0" smtClean="0"/>
          </a:p>
          <a:p>
            <a:pPr eaLnBrk="1" hangingPunct="1">
              <a:lnSpc>
                <a:spcPct val="80000"/>
              </a:lnSpc>
            </a:pPr>
            <a:r>
              <a:rPr lang="nb-NO" dirty="0" smtClean="0"/>
              <a:t>A GATT server device, when configured to do so, can send out messages to the GATT client device without being prompted:</a:t>
            </a:r>
          </a:p>
          <a:p>
            <a:pPr lvl="1" eaLnBrk="1" hangingPunct="1">
              <a:lnSpc>
                <a:spcPct val="80000"/>
              </a:lnSpc>
            </a:pPr>
            <a:r>
              <a:rPr lang="nb-NO" b="1" dirty="0" smtClean="0"/>
              <a:t>Notification: </a:t>
            </a:r>
            <a:r>
              <a:rPr lang="nb-NO" dirty="0" smtClean="0"/>
              <a:t>The value a characteristic is sent from the server to the client without receiving a read request, and does not need to be acknowledged</a:t>
            </a:r>
          </a:p>
          <a:p>
            <a:pPr lvl="1" eaLnBrk="1" hangingPunct="1">
              <a:lnSpc>
                <a:spcPct val="80000"/>
              </a:lnSpc>
            </a:pPr>
            <a:r>
              <a:rPr lang="nb-NO" b="1" dirty="0" smtClean="0"/>
              <a:t>Indication: </a:t>
            </a:r>
            <a:r>
              <a:rPr lang="nb-NO" dirty="0" smtClean="0"/>
              <a:t>The value a characteristic is sent from the server to the client without receiving a read request, but must be acknowledged before any further data can be sent</a:t>
            </a:r>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30</a:t>
            </a:fld>
            <a:endParaRPr lang="en-US"/>
          </a:p>
        </p:txBody>
      </p:sp>
      <p:grpSp>
        <p:nvGrpSpPr>
          <p:cNvPr id="5" name="Group 4"/>
          <p:cNvGrpSpPr/>
          <p:nvPr/>
        </p:nvGrpSpPr>
        <p:grpSpPr>
          <a:xfrm>
            <a:off x="7839075" y="114300"/>
            <a:ext cx="1095375" cy="838200"/>
            <a:chOff x="7839075" y="114300"/>
            <a:chExt cx="1095375" cy="838200"/>
          </a:xfrm>
        </p:grpSpPr>
        <p:sp>
          <p:nvSpPr>
            <p:cNvPr id="6" name="Rounded Rectangle 5"/>
            <p:cNvSpPr/>
            <p:nvPr/>
          </p:nvSpPr>
          <p:spPr>
            <a:xfrm>
              <a:off x="7899209" y="697762"/>
              <a:ext cx="46755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ATT</a:t>
              </a:r>
            </a:p>
          </p:txBody>
        </p:sp>
        <p:sp>
          <p:nvSpPr>
            <p:cNvPr id="7" name="Rounded Rectangle 6"/>
            <p:cNvSpPr/>
            <p:nvPr/>
          </p:nvSpPr>
          <p:spPr>
            <a:xfrm>
              <a:off x="8424989" y="697762"/>
              <a:ext cx="46755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SM</a:t>
              </a:r>
            </a:p>
          </p:txBody>
        </p:sp>
        <p:sp>
          <p:nvSpPr>
            <p:cNvPr id="8" name="Rounded Rectangle 7"/>
            <p:cNvSpPr/>
            <p:nvPr/>
          </p:nvSpPr>
          <p:spPr>
            <a:xfrm>
              <a:off x="7899209" y="149122"/>
              <a:ext cx="98571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GAP</a:t>
              </a:r>
            </a:p>
          </p:txBody>
        </p:sp>
        <p:grpSp>
          <p:nvGrpSpPr>
            <p:cNvPr id="9" name="Group 27"/>
            <p:cNvGrpSpPr/>
            <p:nvPr/>
          </p:nvGrpSpPr>
          <p:grpSpPr>
            <a:xfrm>
              <a:off x="7839075" y="114300"/>
              <a:ext cx="1065929" cy="543757"/>
              <a:chOff x="7305675" y="114300"/>
              <a:chExt cx="1724025" cy="543757"/>
            </a:xfrm>
          </p:grpSpPr>
          <p:sp>
            <p:nvSpPr>
              <p:cNvPr id="11" name="Rounded Rectangle 10"/>
              <p:cNvSpPr/>
              <p:nvPr/>
            </p:nvSpPr>
            <p:spPr>
              <a:xfrm>
                <a:off x="7402935" y="418891"/>
                <a:ext cx="1588664" cy="239166"/>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GATT</a:t>
                </a:r>
              </a:p>
            </p:txBody>
          </p:sp>
          <p:sp>
            <p:nvSpPr>
              <p:cNvPr id="12" name="Rectangle 11"/>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7868521" y="885825"/>
              <a:ext cx="1065929"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Generic Access Profile (GAP)</a:t>
            </a:r>
            <a:endParaRPr lang="en-US" dirty="0"/>
          </a:p>
        </p:txBody>
      </p:sp>
      <p:sp>
        <p:nvSpPr>
          <p:cNvPr id="3" name="Content Placeholder 2"/>
          <p:cNvSpPr>
            <a:spLocks noGrp="1"/>
          </p:cNvSpPr>
          <p:nvPr>
            <p:ph idx="1"/>
          </p:nvPr>
        </p:nvSpPr>
        <p:spPr>
          <a:xfrm>
            <a:off x="333376" y="1048468"/>
            <a:ext cx="5094968" cy="4945932"/>
          </a:xfrm>
        </p:spPr>
        <p:txBody>
          <a:bodyPr/>
          <a:lstStyle/>
          <a:p>
            <a:pPr eaLnBrk="1" hangingPunct="1"/>
            <a:r>
              <a:rPr lang="nb-NO" sz="2400" dirty="0" smtClean="0"/>
              <a:t>Defines generic procedures for connection-related services:</a:t>
            </a:r>
          </a:p>
          <a:p>
            <a:pPr lvl="1" eaLnBrk="1" hangingPunct="1"/>
            <a:r>
              <a:rPr lang="nb-NO" sz="2000" dirty="0" smtClean="0"/>
              <a:t>Device Discovery</a:t>
            </a:r>
          </a:p>
          <a:p>
            <a:pPr lvl="1" eaLnBrk="1" hangingPunct="1"/>
            <a:r>
              <a:rPr lang="nb-NO" sz="2000" dirty="0" smtClean="0"/>
              <a:t>Link Establishment</a:t>
            </a:r>
          </a:p>
          <a:p>
            <a:pPr lvl="1" eaLnBrk="1" hangingPunct="1"/>
            <a:r>
              <a:rPr lang="nb-NO" sz="2000" dirty="0" smtClean="0"/>
              <a:t>Link Management</a:t>
            </a:r>
          </a:p>
          <a:p>
            <a:pPr lvl="1" eaLnBrk="1" hangingPunct="1"/>
            <a:r>
              <a:rPr lang="nb-NO" sz="2000" dirty="0" smtClean="0"/>
              <a:t>Link Termination</a:t>
            </a:r>
          </a:p>
          <a:p>
            <a:pPr lvl="1" eaLnBrk="1" hangingPunct="1"/>
            <a:r>
              <a:rPr lang="nb-NO" sz="2000" dirty="0" smtClean="0"/>
              <a:t>Initiation of security features</a:t>
            </a:r>
          </a:p>
          <a:p>
            <a:pPr eaLnBrk="1" hangingPunct="1"/>
            <a:endParaRPr lang="nb-NO" sz="2400" dirty="0" smtClean="0"/>
          </a:p>
          <a:p>
            <a:pPr eaLnBrk="1" hangingPunct="1"/>
            <a:r>
              <a:rPr lang="nb-NO" sz="2400" dirty="0" smtClean="0"/>
              <a:t>Many GAP functions correspond directly to the functions of the Link Layer in the controller</a:t>
            </a:r>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31</a:t>
            </a:fld>
            <a:endParaRPr lang="en-US"/>
          </a:p>
        </p:txBody>
      </p:sp>
      <p:grpSp>
        <p:nvGrpSpPr>
          <p:cNvPr id="5" name="Group 4"/>
          <p:cNvGrpSpPr/>
          <p:nvPr/>
        </p:nvGrpSpPr>
        <p:grpSpPr>
          <a:xfrm>
            <a:off x="6119922" y="973401"/>
            <a:ext cx="2686226" cy="4726913"/>
            <a:chOff x="6119922" y="973401"/>
            <a:chExt cx="2686226" cy="4726913"/>
          </a:xfrm>
        </p:grpSpPr>
        <p:grpSp>
          <p:nvGrpSpPr>
            <p:cNvPr id="6" name="Group 41"/>
            <p:cNvGrpSpPr/>
            <p:nvPr/>
          </p:nvGrpSpPr>
          <p:grpSpPr>
            <a:xfrm>
              <a:off x="6119922" y="973401"/>
              <a:ext cx="2686226" cy="4726913"/>
              <a:chOff x="6119922" y="1410789"/>
              <a:chExt cx="2686226" cy="4726913"/>
            </a:xfrm>
          </p:grpSpPr>
          <p:sp>
            <p:nvSpPr>
              <p:cNvPr id="8" name="Rectangle 7"/>
              <p:cNvSpPr/>
              <p:nvPr/>
            </p:nvSpPr>
            <p:spPr>
              <a:xfrm>
                <a:off x="6122348" y="1410789"/>
                <a:ext cx="2681419" cy="1174977"/>
              </a:xfrm>
              <a:prstGeom prst="rect">
                <a:avLst/>
              </a:prstGeom>
              <a:solidFill>
                <a:srgbClr val="AAAAAA"/>
              </a:solidFill>
              <a:ln>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9" name="Rectangle 8"/>
              <p:cNvSpPr/>
              <p:nvPr/>
            </p:nvSpPr>
            <p:spPr>
              <a:xfrm>
                <a:off x="6121461" y="2606040"/>
                <a:ext cx="2682306" cy="19812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 name="Rectangle 9"/>
              <p:cNvSpPr/>
              <p:nvPr/>
            </p:nvSpPr>
            <p:spPr>
              <a:xfrm>
                <a:off x="6119922" y="4610100"/>
                <a:ext cx="2686226" cy="1527602"/>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1" name="Rounded Rectangle 10"/>
              <p:cNvSpPr/>
              <p:nvPr/>
            </p:nvSpPr>
            <p:spPr>
              <a:xfrm>
                <a:off x="6164246" y="2085340"/>
                <a:ext cx="460800" cy="451691"/>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2" name="Rounded Rectangle 11"/>
              <p:cNvSpPr/>
              <p:nvPr/>
            </p:nvSpPr>
            <p:spPr>
              <a:xfrm>
                <a:off x="6164246" y="4115435"/>
                <a:ext cx="2574954" cy="41070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L2CAP</a:t>
                </a:r>
              </a:p>
            </p:txBody>
          </p:sp>
          <p:sp>
            <p:nvSpPr>
              <p:cNvPr id="13" name="Rounded Rectangle 12"/>
              <p:cNvSpPr/>
              <p:nvPr/>
            </p:nvSpPr>
            <p:spPr>
              <a:xfrm>
                <a:off x="6164246" y="5648326"/>
                <a:ext cx="2577358" cy="410068"/>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PHY</a:t>
                </a:r>
              </a:p>
            </p:txBody>
          </p:sp>
          <p:sp>
            <p:nvSpPr>
              <p:cNvPr id="14" name="Rounded Rectangle 13"/>
              <p:cNvSpPr/>
              <p:nvPr/>
            </p:nvSpPr>
            <p:spPr>
              <a:xfrm>
                <a:off x="6709838"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5" name="Rounded Rectangle 14"/>
              <p:cNvSpPr/>
              <p:nvPr/>
            </p:nvSpPr>
            <p:spPr>
              <a:xfrm>
                <a:off x="7258477" y="2088515"/>
                <a:ext cx="460800" cy="444162"/>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6" name="Rounded Rectangle 15"/>
              <p:cNvSpPr/>
              <p:nvPr/>
            </p:nvSpPr>
            <p:spPr>
              <a:xfrm>
                <a:off x="8276154" y="2091690"/>
                <a:ext cx="460800" cy="440986"/>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P</a:t>
                </a:r>
                <a:endParaRPr lang="en-US" dirty="0"/>
              </a:p>
            </p:txBody>
          </p:sp>
          <p:sp>
            <p:nvSpPr>
              <p:cNvPr id="17" name="TextBox 16"/>
              <p:cNvSpPr txBox="1"/>
              <p:nvPr/>
            </p:nvSpPr>
            <p:spPr>
              <a:xfrm>
                <a:off x="7778495" y="2046520"/>
                <a:ext cx="535577" cy="400110"/>
              </a:xfrm>
              <a:prstGeom prst="rect">
                <a:avLst/>
              </a:prstGeom>
              <a:noFill/>
            </p:spPr>
            <p:txBody>
              <a:bodyPr wrap="square" rtlCol="0">
                <a:spAutoFit/>
              </a:bodyPr>
              <a:lstStyle/>
              <a:p>
                <a:r>
                  <a:rPr lang="nb-NO" dirty="0" smtClean="0"/>
                  <a:t>...</a:t>
                </a:r>
                <a:endParaRPr lang="en-US" dirty="0"/>
              </a:p>
            </p:txBody>
          </p:sp>
          <p:sp>
            <p:nvSpPr>
              <p:cNvPr id="18" name="Rounded Rectangle 17"/>
              <p:cNvSpPr/>
              <p:nvPr/>
            </p:nvSpPr>
            <p:spPr>
              <a:xfrm>
                <a:off x="6164246" y="5146361"/>
                <a:ext cx="2577358" cy="42391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LL</a:t>
                </a:r>
              </a:p>
            </p:txBody>
          </p:sp>
          <p:sp>
            <p:nvSpPr>
              <p:cNvPr id="19" name="Rounded Rectangle 18"/>
              <p:cNvSpPr/>
              <p:nvPr/>
            </p:nvSpPr>
            <p:spPr>
              <a:xfrm>
                <a:off x="6164246" y="4668207"/>
                <a:ext cx="2577358" cy="401674"/>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HCI</a:t>
                </a:r>
              </a:p>
            </p:txBody>
          </p:sp>
          <p:sp>
            <p:nvSpPr>
              <p:cNvPr id="20" name="Rounded Rectangle 19"/>
              <p:cNvSpPr/>
              <p:nvPr/>
            </p:nvSpPr>
            <p:spPr>
              <a:xfrm>
                <a:off x="7492491" y="3610247"/>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SM</a:t>
                </a:r>
              </a:p>
            </p:txBody>
          </p:sp>
          <p:sp>
            <p:nvSpPr>
              <p:cNvPr id="21" name="Rounded Rectangle 20"/>
              <p:cNvSpPr/>
              <p:nvPr/>
            </p:nvSpPr>
            <p:spPr>
              <a:xfrm>
                <a:off x="6164246" y="3136900"/>
                <a:ext cx="2574954" cy="40583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GATT</a:t>
                </a:r>
              </a:p>
            </p:txBody>
          </p:sp>
          <p:sp>
            <p:nvSpPr>
              <p:cNvPr id="22" name="Rounded Rectangle 21"/>
              <p:cNvSpPr/>
              <p:nvPr/>
            </p:nvSpPr>
            <p:spPr>
              <a:xfrm>
                <a:off x="6164246" y="2689225"/>
                <a:ext cx="2574954" cy="385288"/>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GAP</a:t>
                </a:r>
              </a:p>
            </p:txBody>
          </p:sp>
          <p:sp>
            <p:nvSpPr>
              <p:cNvPr id="23" name="Rounded Rectangle 22"/>
              <p:cNvSpPr/>
              <p:nvPr/>
            </p:nvSpPr>
            <p:spPr>
              <a:xfrm>
                <a:off x="6164246" y="1487120"/>
                <a:ext cx="2574954" cy="536107"/>
              </a:xfrm>
              <a:prstGeom prst="round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APP</a:t>
                </a:r>
                <a:endParaRPr lang="en-US" dirty="0"/>
              </a:p>
            </p:txBody>
          </p:sp>
        </p:grpSp>
        <p:sp>
          <p:nvSpPr>
            <p:cNvPr id="7" name="Rounded Rectangle 6"/>
            <p:cNvSpPr/>
            <p:nvPr/>
          </p:nvSpPr>
          <p:spPr>
            <a:xfrm>
              <a:off x="6168516" y="3169684"/>
              <a:ext cx="1244365" cy="43120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ATT</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GAP - Roles</a:t>
            </a:r>
            <a:endParaRPr lang="en-US" dirty="0"/>
          </a:p>
        </p:txBody>
      </p:sp>
      <p:sp>
        <p:nvSpPr>
          <p:cNvPr id="11" name="Content Placeholder 2"/>
          <p:cNvSpPr>
            <a:spLocks noGrp="1"/>
          </p:cNvSpPr>
          <p:nvPr>
            <p:ph idx="1"/>
          </p:nvPr>
        </p:nvSpPr>
        <p:spPr>
          <a:xfrm>
            <a:off x="333375" y="1048469"/>
            <a:ext cx="6857647" cy="678732"/>
          </a:xfrm>
        </p:spPr>
        <p:txBody>
          <a:bodyPr/>
          <a:lstStyle/>
          <a:p>
            <a:pPr eaLnBrk="1" hangingPunct="1">
              <a:lnSpc>
                <a:spcPct val="80000"/>
              </a:lnSpc>
            </a:pPr>
            <a:r>
              <a:rPr lang="en-US" altLang="ja-JP" sz="1800" dirty="0" smtClean="0">
                <a:ea typeface="ＭＳ Ｐゴシック" pitchFamily="34" charset="-128"/>
              </a:rPr>
              <a:t>A </a:t>
            </a:r>
            <a:r>
              <a:rPr lang="en-US" altLang="ja-JP" sz="1800" i="1" dirty="0" smtClean="0">
                <a:ea typeface="ＭＳ Ｐゴシック" pitchFamily="34" charset="-128"/>
              </a:rPr>
              <a:t>Bluetooth</a:t>
            </a:r>
            <a:r>
              <a:rPr lang="en-US" altLang="ja-JP" sz="1800" dirty="0" smtClean="0">
                <a:ea typeface="ＭＳ Ｐゴシック" pitchFamily="34" charset="-128"/>
              </a:rPr>
              <a:t> low energy device can operate in four profile roles:</a:t>
            </a:r>
          </a:p>
          <a:p>
            <a:pPr lvl="1" eaLnBrk="1" hangingPunct="1">
              <a:lnSpc>
                <a:spcPct val="80000"/>
              </a:lnSpc>
            </a:pPr>
            <a:endParaRPr lang="en-US" altLang="ja-JP" sz="1600" b="1" dirty="0" smtClean="0">
              <a:ea typeface="ＭＳ Ｐゴシック" pitchFamily="34" charset="-128"/>
            </a:endParaRPr>
          </a:p>
          <a:p>
            <a:pPr lvl="1" eaLnBrk="1" hangingPunct="1">
              <a:lnSpc>
                <a:spcPct val="80000"/>
              </a:lnSpc>
            </a:pPr>
            <a:r>
              <a:rPr lang="en-US" altLang="ja-JP" sz="1600" b="1" dirty="0" smtClean="0">
                <a:solidFill>
                  <a:schemeClr val="accent1"/>
                </a:solidFill>
                <a:ea typeface="ＭＳ Ｐゴシック" pitchFamily="34" charset="-128"/>
              </a:rPr>
              <a:t>Broadcaster</a:t>
            </a:r>
            <a:endParaRPr lang="en-US" altLang="ja-JP" sz="1600" dirty="0" smtClean="0">
              <a:solidFill>
                <a:schemeClr val="accent1"/>
              </a:solidFill>
              <a:ea typeface="ＭＳ Ｐゴシック" pitchFamily="34" charset="-128"/>
            </a:endParaRPr>
          </a:p>
          <a:p>
            <a:pPr lvl="2" eaLnBrk="1" hangingPunct="1">
              <a:lnSpc>
                <a:spcPct val="80000"/>
              </a:lnSpc>
            </a:pPr>
            <a:r>
              <a:rPr lang="en-US" altLang="ja-JP" sz="1600" dirty="0" smtClean="0">
                <a:ea typeface="ＭＳ Ｐゴシック" pitchFamily="34" charset="-128"/>
              </a:rPr>
              <a:t>An advertiser that is non-connectable</a:t>
            </a:r>
          </a:p>
          <a:p>
            <a:pPr lvl="2" eaLnBrk="1" hangingPunct="1">
              <a:lnSpc>
                <a:spcPct val="80000"/>
              </a:lnSpc>
            </a:pPr>
            <a:r>
              <a:rPr lang="nb-NO" altLang="ja-JP" sz="1600" i="1" dirty="0" smtClean="0">
                <a:ea typeface="ＭＳ Ｐゴシック" pitchFamily="34" charset="-128"/>
              </a:rPr>
              <a:t>Example: </a:t>
            </a:r>
            <a:r>
              <a:rPr lang="nb-NO" altLang="ja-JP" sz="1600" i="1" dirty="0" smtClean="0">
                <a:solidFill>
                  <a:schemeClr val="accent6"/>
                </a:solidFill>
                <a:ea typeface="ＭＳ Ｐゴシック" pitchFamily="34" charset="-128"/>
              </a:rPr>
              <a:t>Temperature Sensor</a:t>
            </a:r>
          </a:p>
          <a:p>
            <a:pPr lvl="2" eaLnBrk="1" hangingPunct="1">
              <a:lnSpc>
                <a:spcPct val="80000"/>
              </a:lnSpc>
            </a:pPr>
            <a:endParaRPr lang="en-US" altLang="ja-JP" sz="1600" b="1" i="1" dirty="0" smtClean="0">
              <a:solidFill>
                <a:schemeClr val="accent6"/>
              </a:solidFill>
              <a:ea typeface="ＭＳ Ｐゴシック" pitchFamily="34" charset="-128"/>
            </a:endParaRPr>
          </a:p>
          <a:p>
            <a:pPr lvl="1">
              <a:lnSpc>
                <a:spcPct val="80000"/>
              </a:lnSpc>
            </a:pPr>
            <a:r>
              <a:rPr lang="en-US" altLang="ja-JP" sz="1600" b="1" dirty="0" smtClean="0">
                <a:solidFill>
                  <a:schemeClr val="accent1"/>
                </a:solidFill>
                <a:ea typeface="ＭＳ Ｐゴシック" pitchFamily="34" charset="-128"/>
              </a:rPr>
              <a:t>Observer</a:t>
            </a:r>
            <a:endParaRPr lang="en-US" altLang="ja-JP" sz="1600" dirty="0" smtClean="0">
              <a:solidFill>
                <a:schemeClr val="accent1"/>
              </a:solidFill>
              <a:ea typeface="ＭＳ Ｐゴシック" pitchFamily="34" charset="-128"/>
            </a:endParaRPr>
          </a:p>
          <a:p>
            <a:pPr lvl="2">
              <a:lnSpc>
                <a:spcPct val="80000"/>
              </a:lnSpc>
            </a:pPr>
            <a:r>
              <a:rPr lang="en-US" altLang="ja-JP" sz="1600" dirty="0" smtClean="0">
                <a:ea typeface="ＭＳ Ｐゴシック" pitchFamily="34" charset="-128"/>
              </a:rPr>
              <a:t>Scans for advertisements, but cannot initiate connections</a:t>
            </a:r>
          </a:p>
          <a:p>
            <a:pPr lvl="2">
              <a:lnSpc>
                <a:spcPct val="80000"/>
              </a:lnSpc>
            </a:pPr>
            <a:r>
              <a:rPr lang="nb-NO" altLang="ja-JP" sz="1600" i="1" dirty="0" smtClean="0">
                <a:ea typeface="ＭＳ Ｐゴシック" pitchFamily="34" charset="-128"/>
              </a:rPr>
              <a:t>Example: </a:t>
            </a:r>
            <a:r>
              <a:rPr lang="nb-NO" altLang="ja-JP" sz="1600" i="1" dirty="0" smtClean="0">
                <a:solidFill>
                  <a:schemeClr val="accent6"/>
                </a:solidFill>
                <a:ea typeface="ＭＳ Ｐゴシック" pitchFamily="34" charset="-128"/>
              </a:rPr>
              <a:t>Temperature Display</a:t>
            </a:r>
          </a:p>
          <a:p>
            <a:pPr lvl="2">
              <a:lnSpc>
                <a:spcPct val="80000"/>
              </a:lnSpc>
              <a:buNone/>
            </a:pPr>
            <a:endParaRPr lang="en-US" altLang="ja-JP" sz="1600" dirty="0" smtClean="0">
              <a:ea typeface="ＭＳ Ｐゴシック" pitchFamily="34" charset="-128"/>
            </a:endParaRPr>
          </a:p>
          <a:p>
            <a:pPr lvl="1">
              <a:lnSpc>
                <a:spcPct val="80000"/>
              </a:lnSpc>
            </a:pPr>
            <a:r>
              <a:rPr lang="en-US" altLang="ja-JP" sz="1600" b="1" dirty="0" smtClean="0">
                <a:solidFill>
                  <a:schemeClr val="accent1"/>
                </a:solidFill>
                <a:ea typeface="ＭＳ Ｐゴシック" pitchFamily="34" charset="-128"/>
              </a:rPr>
              <a:t>Peripheral</a:t>
            </a:r>
            <a:r>
              <a:rPr lang="en-US" altLang="ja-JP" sz="1600" dirty="0" smtClean="0">
                <a:solidFill>
                  <a:schemeClr val="accent1"/>
                </a:solidFill>
                <a:ea typeface="ＭＳ Ｐゴシック" pitchFamily="34" charset="-128"/>
              </a:rPr>
              <a:t> </a:t>
            </a:r>
          </a:p>
          <a:p>
            <a:pPr lvl="2">
              <a:lnSpc>
                <a:spcPct val="80000"/>
              </a:lnSpc>
            </a:pPr>
            <a:r>
              <a:rPr lang="en-US" altLang="ja-JP" sz="1600" dirty="0" smtClean="0">
                <a:ea typeface="ＭＳ Ｐゴシック" pitchFamily="34" charset="-128"/>
              </a:rPr>
              <a:t>An advertiser that is connectable </a:t>
            </a:r>
          </a:p>
          <a:p>
            <a:pPr lvl="2">
              <a:lnSpc>
                <a:spcPct val="80000"/>
              </a:lnSpc>
            </a:pPr>
            <a:r>
              <a:rPr lang="en-US" altLang="ja-JP" sz="1600" dirty="0" smtClean="0">
                <a:ea typeface="ＭＳ Ｐゴシック" pitchFamily="34" charset="-128"/>
              </a:rPr>
              <a:t>Operates as a </a:t>
            </a:r>
            <a:r>
              <a:rPr lang="en-US" altLang="ja-JP" sz="1600" b="1" dirty="0" smtClean="0">
                <a:ea typeface="ＭＳ Ｐゴシック" pitchFamily="34" charset="-128"/>
              </a:rPr>
              <a:t>slave</a:t>
            </a:r>
            <a:r>
              <a:rPr lang="en-US" altLang="ja-JP" sz="1600" dirty="0" smtClean="0">
                <a:ea typeface="ＭＳ Ｐゴシック" pitchFamily="34" charset="-128"/>
              </a:rPr>
              <a:t> in a connection</a:t>
            </a:r>
          </a:p>
          <a:p>
            <a:pPr lvl="2">
              <a:lnSpc>
                <a:spcPct val="80000"/>
              </a:lnSpc>
            </a:pPr>
            <a:r>
              <a:rPr lang="nb-NO" altLang="ja-JP" sz="1600" i="1" dirty="0" smtClean="0">
                <a:ea typeface="ＭＳ Ｐゴシック" pitchFamily="34" charset="-128"/>
              </a:rPr>
              <a:t>Example:</a:t>
            </a:r>
            <a:r>
              <a:rPr lang="nb-NO" altLang="ja-JP" sz="1600" i="1" dirty="0" smtClean="0">
                <a:solidFill>
                  <a:schemeClr val="accent6"/>
                </a:solidFill>
                <a:ea typeface="ＭＳ Ｐゴシック" pitchFamily="34" charset="-128"/>
              </a:rPr>
              <a:t> Watch</a:t>
            </a:r>
          </a:p>
          <a:p>
            <a:pPr lvl="2">
              <a:lnSpc>
                <a:spcPct val="80000"/>
              </a:lnSpc>
            </a:pPr>
            <a:endParaRPr lang="en-US" altLang="ja-JP" sz="1600" i="1" dirty="0" smtClean="0">
              <a:solidFill>
                <a:schemeClr val="accent6"/>
              </a:solidFill>
              <a:ea typeface="ＭＳ Ｐゴシック" pitchFamily="34" charset="-128"/>
            </a:endParaRPr>
          </a:p>
          <a:p>
            <a:pPr lvl="1">
              <a:lnSpc>
                <a:spcPct val="80000"/>
              </a:lnSpc>
            </a:pPr>
            <a:r>
              <a:rPr lang="en-US" altLang="ja-JP" sz="1600" b="1" dirty="0" smtClean="0">
                <a:solidFill>
                  <a:schemeClr val="accent1"/>
                </a:solidFill>
                <a:ea typeface="ＭＳ Ｐゴシック" pitchFamily="34" charset="-128"/>
              </a:rPr>
              <a:t>Central</a:t>
            </a:r>
            <a:endParaRPr lang="en-US" altLang="ja-JP" sz="1600" dirty="0" smtClean="0">
              <a:solidFill>
                <a:schemeClr val="accent1"/>
              </a:solidFill>
              <a:ea typeface="ＭＳ Ｐゴシック" pitchFamily="34" charset="-128"/>
            </a:endParaRPr>
          </a:p>
          <a:p>
            <a:pPr lvl="2">
              <a:lnSpc>
                <a:spcPct val="80000"/>
              </a:lnSpc>
            </a:pPr>
            <a:r>
              <a:rPr lang="en-US" altLang="ja-JP" sz="1600" dirty="0" smtClean="0">
                <a:ea typeface="ＭＳ Ｐゴシック" pitchFamily="34" charset="-128"/>
              </a:rPr>
              <a:t>Scans for advertisements and initiates connections</a:t>
            </a:r>
          </a:p>
          <a:p>
            <a:pPr lvl="2">
              <a:lnSpc>
                <a:spcPct val="80000"/>
              </a:lnSpc>
            </a:pPr>
            <a:r>
              <a:rPr lang="en-US" altLang="ja-JP" sz="1600" dirty="0" smtClean="0">
                <a:ea typeface="ＭＳ Ｐゴシック" pitchFamily="34" charset="-128"/>
              </a:rPr>
              <a:t>Operates as a </a:t>
            </a:r>
            <a:r>
              <a:rPr lang="en-US" altLang="ja-JP" sz="1600" b="1" dirty="0" smtClean="0">
                <a:ea typeface="ＭＳ Ｐゴシック" pitchFamily="34" charset="-128"/>
              </a:rPr>
              <a:t>master</a:t>
            </a:r>
            <a:r>
              <a:rPr lang="en-US" altLang="ja-JP" sz="1600" dirty="0" smtClean="0">
                <a:ea typeface="ＭＳ Ｐゴシック" pitchFamily="34" charset="-128"/>
              </a:rPr>
              <a:t> in connections.</a:t>
            </a:r>
          </a:p>
          <a:p>
            <a:pPr lvl="2">
              <a:lnSpc>
                <a:spcPct val="80000"/>
              </a:lnSpc>
            </a:pPr>
            <a:r>
              <a:rPr lang="nb-NO" altLang="ja-JP" sz="1600" i="1" dirty="0" smtClean="0">
                <a:ea typeface="ＭＳ Ｐゴシック" pitchFamily="34" charset="-128"/>
              </a:rPr>
              <a:t>Example: </a:t>
            </a:r>
            <a:r>
              <a:rPr lang="nb-NO" altLang="ja-JP" sz="1600" i="1" dirty="0" smtClean="0">
                <a:solidFill>
                  <a:schemeClr val="accent6"/>
                </a:solidFill>
                <a:ea typeface="ＭＳ Ｐゴシック" pitchFamily="34" charset="-128"/>
              </a:rPr>
              <a:t>Smart Phone</a:t>
            </a:r>
            <a:endParaRPr lang="en-US" altLang="ja-JP" sz="1600" i="1" dirty="0" smtClean="0">
              <a:solidFill>
                <a:schemeClr val="accent6"/>
              </a:solidFill>
              <a:ea typeface="ＭＳ Ｐゴシック" pitchFamily="34" charset="-128"/>
            </a:endParaRPr>
          </a:p>
          <a:p>
            <a:pPr lvl="1">
              <a:lnSpc>
                <a:spcPct val="80000"/>
              </a:lnSpc>
              <a:buFontTx/>
              <a:buNone/>
            </a:pPr>
            <a:endParaRPr lang="en-US" altLang="ja-JP" sz="1600" dirty="0" smtClean="0">
              <a:ea typeface="ＭＳ Ｐゴシック" pitchFamily="34" charset="-128"/>
            </a:endParaRPr>
          </a:p>
          <a:p>
            <a:pPr lvl="1">
              <a:lnSpc>
                <a:spcPct val="80000"/>
              </a:lnSpc>
              <a:buFontTx/>
              <a:buNone/>
            </a:pPr>
            <a:r>
              <a:rPr lang="en-US" altLang="ja-JP" sz="1600" dirty="0" smtClean="0">
                <a:ea typeface="ＭＳ Ｐゴシック" pitchFamily="34" charset="-128"/>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32</a:t>
            </a:fld>
            <a:endParaRPr lang="en-US"/>
          </a:p>
        </p:txBody>
      </p:sp>
      <p:pic>
        <p:nvPicPr>
          <p:cNvPr id="8" name="Picture 9" descr="TempSensor_TempDisplay_BLE"/>
          <p:cNvPicPr>
            <a:picLocks noChangeAspect="1" noChangeArrowheads="1"/>
          </p:cNvPicPr>
          <p:nvPr/>
        </p:nvPicPr>
        <p:blipFill>
          <a:blip r:embed="rId3" cstate="print"/>
          <a:srcRect l="67514" r="17109" b="33442"/>
          <a:stretch>
            <a:fillRect/>
          </a:stretch>
        </p:blipFill>
        <p:spPr bwMode="auto">
          <a:xfrm>
            <a:off x="8139289" y="2593270"/>
            <a:ext cx="812800" cy="1041751"/>
          </a:xfrm>
          <a:prstGeom prst="rect">
            <a:avLst/>
          </a:prstGeom>
          <a:noFill/>
          <a:ln w="9525">
            <a:noFill/>
            <a:miter lim="800000"/>
            <a:headEnd/>
            <a:tailEnd/>
          </a:ln>
        </p:spPr>
      </p:pic>
      <p:pic>
        <p:nvPicPr>
          <p:cNvPr id="9" name="Picture 9" descr="TempSensor_TempDisplay_BLE"/>
          <p:cNvPicPr>
            <a:picLocks noChangeAspect="1" noChangeArrowheads="1"/>
          </p:cNvPicPr>
          <p:nvPr/>
        </p:nvPicPr>
        <p:blipFill>
          <a:blip r:embed="rId3" cstate="print"/>
          <a:srcRect l="19863" r="71650" b="35512"/>
          <a:stretch>
            <a:fillRect/>
          </a:stretch>
        </p:blipFill>
        <p:spPr bwMode="auto">
          <a:xfrm>
            <a:off x="6671733" y="1196623"/>
            <a:ext cx="496711" cy="1117599"/>
          </a:xfrm>
          <a:prstGeom prst="rect">
            <a:avLst/>
          </a:prstGeom>
          <a:noFill/>
          <a:ln w="9525">
            <a:noFill/>
            <a:miter lim="800000"/>
            <a:headEnd/>
            <a:tailEnd/>
          </a:ln>
          <a:effectLst>
            <a:reflection blurRad="6350" stA="52000" endA="300" endPos="35000" dir="5400000" sy="-100000" algn="bl" rotWithShape="0"/>
          </a:effectLst>
        </p:spPr>
      </p:pic>
      <p:pic>
        <p:nvPicPr>
          <p:cNvPr id="10" name="Picture 10" descr="Watch_MobilePhone_BLE"/>
          <p:cNvPicPr>
            <a:picLocks noChangeAspect="1" noChangeArrowheads="1"/>
          </p:cNvPicPr>
          <p:nvPr/>
        </p:nvPicPr>
        <p:blipFill>
          <a:blip r:embed="rId4" cstate="print"/>
          <a:srcRect l="19257" r="66568" b="25815"/>
          <a:stretch>
            <a:fillRect/>
          </a:stretch>
        </p:blipFill>
        <p:spPr bwMode="auto">
          <a:xfrm>
            <a:off x="6874933" y="3794730"/>
            <a:ext cx="406400" cy="777270"/>
          </a:xfrm>
          <a:prstGeom prst="rect">
            <a:avLst/>
          </a:prstGeom>
          <a:noFill/>
          <a:ln w="9525">
            <a:noFill/>
            <a:miter lim="800000"/>
            <a:headEnd/>
            <a:tailEnd/>
          </a:ln>
          <a:effectLst>
            <a:reflection blurRad="6350" stA="52000" endA="300" endPos="35000" dir="5400000" sy="-100000" algn="bl" rotWithShape="0"/>
          </a:effectLst>
        </p:spPr>
      </p:pic>
      <p:pic>
        <p:nvPicPr>
          <p:cNvPr id="12" name="Picture 10" descr="Watch_MobilePhone_BLE"/>
          <p:cNvPicPr>
            <a:picLocks noChangeAspect="1" noChangeArrowheads="1"/>
          </p:cNvPicPr>
          <p:nvPr/>
        </p:nvPicPr>
        <p:blipFill>
          <a:blip r:embed="rId4" cstate="print"/>
          <a:srcRect l="73195" r="17718" b="26354"/>
          <a:stretch>
            <a:fillRect/>
          </a:stretch>
        </p:blipFill>
        <p:spPr bwMode="auto">
          <a:xfrm>
            <a:off x="8376356" y="4898396"/>
            <a:ext cx="270933" cy="802490"/>
          </a:xfrm>
          <a:prstGeom prst="rect">
            <a:avLst/>
          </a:prstGeom>
          <a:noFill/>
          <a:ln w="9525">
            <a:noFill/>
            <a:miter lim="800000"/>
            <a:headEnd/>
            <a:tailEnd/>
          </a:ln>
          <a:effectLst>
            <a:reflection blurRad="6350" stA="52000" endA="300" endPos="35000" dir="5400000" sy="-100000" algn="bl" rotWithShape="0"/>
          </a:effectLst>
        </p:spPr>
      </p:pic>
      <p:sp>
        <p:nvSpPr>
          <p:cNvPr id="13" name="Down Arrow 12"/>
          <p:cNvSpPr/>
          <p:nvPr/>
        </p:nvSpPr>
        <p:spPr>
          <a:xfrm rot="18942055">
            <a:off x="7503789" y="1970804"/>
            <a:ext cx="311481" cy="852549"/>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Left-Right Arrow 13"/>
          <p:cNvSpPr/>
          <p:nvPr/>
        </p:nvSpPr>
        <p:spPr>
          <a:xfrm rot="2522192">
            <a:off x="7279222" y="4703998"/>
            <a:ext cx="1027319" cy="3048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 name="Group 25"/>
          <p:cNvGrpSpPr/>
          <p:nvPr/>
        </p:nvGrpSpPr>
        <p:grpSpPr>
          <a:xfrm>
            <a:off x="7839075" y="114300"/>
            <a:ext cx="1095375" cy="838200"/>
            <a:chOff x="7839075" y="114300"/>
            <a:chExt cx="1095375" cy="838200"/>
          </a:xfrm>
        </p:grpSpPr>
        <p:sp>
          <p:nvSpPr>
            <p:cNvPr id="23" name="Rounded Rectangle 22"/>
            <p:cNvSpPr/>
            <p:nvPr/>
          </p:nvSpPr>
          <p:spPr>
            <a:xfrm>
              <a:off x="818876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sp>
          <p:nvSpPr>
            <p:cNvPr id="24" name="Rounded Rectangle 23"/>
            <p:cNvSpPr/>
            <p:nvPr/>
          </p:nvSpPr>
          <p:spPr>
            <a:xfrm>
              <a:off x="790682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sp>
          <p:nvSpPr>
            <p:cNvPr id="25" name="Rounded Rectangle 24"/>
            <p:cNvSpPr/>
            <p:nvPr/>
          </p:nvSpPr>
          <p:spPr>
            <a:xfrm>
              <a:off x="865358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grpSp>
          <p:nvGrpSpPr>
            <p:cNvPr id="5" name="Group 14"/>
            <p:cNvGrpSpPr/>
            <p:nvPr/>
          </p:nvGrpSpPr>
          <p:grpSpPr>
            <a:xfrm>
              <a:off x="7839075" y="114300"/>
              <a:ext cx="1095375" cy="838200"/>
              <a:chOff x="7305675" y="114300"/>
              <a:chExt cx="1771650" cy="838200"/>
            </a:xfrm>
          </p:grpSpPr>
          <p:grpSp>
            <p:nvGrpSpPr>
              <p:cNvPr id="6" name="Group 27"/>
              <p:cNvGrpSpPr/>
              <p:nvPr/>
            </p:nvGrpSpPr>
            <p:grpSpPr>
              <a:xfrm>
                <a:off x="7305675" y="114300"/>
                <a:ext cx="1724025" cy="819149"/>
                <a:chOff x="7305675" y="114300"/>
                <a:chExt cx="1724025" cy="819149"/>
              </a:xfrm>
            </p:grpSpPr>
            <p:grpSp>
              <p:nvGrpSpPr>
                <p:cNvPr id="7" name="Group 24"/>
                <p:cNvGrpSpPr/>
                <p:nvPr/>
              </p:nvGrpSpPr>
              <p:grpSpPr>
                <a:xfrm>
                  <a:off x="7402936" y="418891"/>
                  <a:ext cx="1588664" cy="514558"/>
                  <a:chOff x="7698211" y="434270"/>
                  <a:chExt cx="1224622" cy="380379"/>
                </a:xfrm>
              </p:grpSpPr>
              <p:sp>
                <p:nvSpPr>
                  <p:cNvPr id="20" name="Rounded Rectangle 19"/>
                  <p:cNvSpPr/>
                  <p:nvPr/>
                </p:nvSpPr>
                <p:spPr>
                  <a:xfrm>
                    <a:off x="7698211" y="643622"/>
                    <a:ext cx="1224622" cy="171027"/>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PHY</a:t>
                    </a:r>
                  </a:p>
                </p:txBody>
              </p:sp>
              <p:sp>
                <p:nvSpPr>
                  <p:cNvPr id="21" name="Rounded Rectangle 20"/>
                  <p:cNvSpPr/>
                  <p:nvPr/>
                </p:nvSpPr>
                <p:spPr>
                  <a:xfrm>
                    <a:off x="7698211" y="434270"/>
                    <a:ext cx="1224622" cy="176800"/>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GAP</a:t>
                    </a:r>
                  </a:p>
                </p:txBody>
              </p:sp>
            </p:grpSp>
            <p:sp>
              <p:nvSpPr>
                <p:cNvPr id="19" name="Rectangle 18"/>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7353300" y="885825"/>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GAP – Multiple Roles</a:t>
            </a:r>
            <a:endParaRPr lang="en-US" dirty="0"/>
          </a:p>
        </p:txBody>
      </p:sp>
      <p:sp>
        <p:nvSpPr>
          <p:cNvPr id="3" name="Content Placeholder 2"/>
          <p:cNvSpPr>
            <a:spLocks noGrp="1"/>
          </p:cNvSpPr>
          <p:nvPr>
            <p:ph idx="1"/>
          </p:nvPr>
        </p:nvSpPr>
        <p:spPr/>
        <p:txBody>
          <a:bodyPr/>
          <a:lstStyle/>
          <a:p>
            <a:r>
              <a:rPr lang="en-US" altLang="ja-JP" sz="2400" dirty="0" smtClean="0">
                <a:ea typeface="ＭＳ Ｐゴシック" pitchFamily="34" charset="-128"/>
              </a:rPr>
              <a:t>The BLE specification multiple-role configurations:</a:t>
            </a:r>
          </a:p>
          <a:p>
            <a:endParaRPr lang="en-US" altLang="ja-JP" sz="2400" dirty="0" smtClean="0">
              <a:ea typeface="ＭＳ Ｐゴシック" pitchFamily="34" charset="-128"/>
            </a:endParaRPr>
          </a:p>
          <a:p>
            <a:pPr lvl="1"/>
            <a:r>
              <a:rPr lang="en-US" altLang="ja-JP" sz="2000" dirty="0" smtClean="0">
                <a:ea typeface="ＭＳ Ｐゴシック" pitchFamily="34" charset="-128"/>
              </a:rPr>
              <a:t>Peripheral and Broadcaster</a:t>
            </a:r>
          </a:p>
          <a:p>
            <a:pPr lvl="2"/>
            <a:r>
              <a:rPr lang="en-US" altLang="ja-JP" sz="1400" dirty="0" smtClean="0">
                <a:ea typeface="ＭＳ Ｐゴシック" pitchFamily="34" charset="-128"/>
              </a:rPr>
              <a:t>device operates as a slave in a single link layer connection</a:t>
            </a:r>
          </a:p>
          <a:p>
            <a:pPr lvl="2"/>
            <a:r>
              <a:rPr lang="en-US" altLang="ja-JP" sz="1400" dirty="0" smtClean="0">
                <a:ea typeface="ＭＳ Ｐゴシック" pitchFamily="34" charset="-128"/>
              </a:rPr>
              <a:t>send out non-connectable advertisements</a:t>
            </a:r>
          </a:p>
          <a:p>
            <a:pPr lvl="2"/>
            <a:endParaRPr lang="en-US" altLang="ja-JP" sz="1400" dirty="0" smtClean="0">
              <a:ea typeface="ＭＳ Ｐゴシック" pitchFamily="34" charset="-128"/>
            </a:endParaRPr>
          </a:p>
          <a:p>
            <a:pPr lvl="1"/>
            <a:r>
              <a:rPr lang="en-US" altLang="ja-JP" sz="2000" dirty="0" smtClean="0">
                <a:ea typeface="ＭＳ Ｐゴシック" pitchFamily="34" charset="-128"/>
              </a:rPr>
              <a:t>Peripheral and Observer: </a:t>
            </a:r>
          </a:p>
          <a:p>
            <a:pPr lvl="2"/>
            <a:r>
              <a:rPr lang="en-US" altLang="ja-JP" sz="1600" dirty="0" smtClean="0">
                <a:ea typeface="ＭＳ Ｐゴシック" pitchFamily="34" charset="-128"/>
              </a:rPr>
              <a:t>device operates as a slave in a single link layer connection</a:t>
            </a:r>
          </a:p>
          <a:p>
            <a:pPr lvl="2"/>
            <a:r>
              <a:rPr lang="en-US" altLang="ja-JP" sz="1600" dirty="0" smtClean="0">
                <a:ea typeface="ＭＳ Ｐゴシック" pitchFamily="34" charset="-128"/>
              </a:rPr>
              <a:t>Scan for advertisements without initiating a connection</a:t>
            </a:r>
          </a:p>
          <a:p>
            <a:pPr lvl="2"/>
            <a:endParaRPr lang="en-US" altLang="ja-JP" sz="1600" dirty="0" smtClean="0">
              <a:ea typeface="ＭＳ Ｐゴシック" pitchFamily="34" charset="-128"/>
            </a:endParaRPr>
          </a:p>
          <a:p>
            <a:pPr lvl="1"/>
            <a:r>
              <a:rPr lang="en-US" altLang="ja-JP" sz="2000" dirty="0" smtClean="0">
                <a:ea typeface="ＭＳ Ｐゴシック" pitchFamily="34" charset="-128"/>
              </a:rPr>
              <a:t>Central and Broadcaster: </a:t>
            </a:r>
          </a:p>
          <a:p>
            <a:pPr lvl="2"/>
            <a:r>
              <a:rPr lang="en-US" altLang="ja-JP" sz="1600" dirty="0" smtClean="0">
                <a:ea typeface="ＭＳ Ｐゴシック" pitchFamily="34" charset="-128"/>
              </a:rPr>
              <a:t>Device scans for advertisements and initiates connections as a master</a:t>
            </a:r>
          </a:p>
          <a:p>
            <a:pPr lvl="2"/>
            <a:r>
              <a:rPr lang="en-US" altLang="ja-JP" sz="1600" dirty="0" smtClean="0">
                <a:ea typeface="ＭＳ Ｐゴシック" pitchFamily="34" charset="-128"/>
              </a:rPr>
              <a:t>Broadcast non-connectable advertisements</a:t>
            </a:r>
            <a:endParaRPr lang="nb-NO" sz="1600" dirty="0" smtClean="0"/>
          </a:p>
          <a:p>
            <a:endParaRPr lang="en-US" dirty="0"/>
          </a:p>
        </p:txBody>
      </p:sp>
      <p:sp>
        <p:nvSpPr>
          <p:cNvPr id="4" name="Slide Number Placeholder 3"/>
          <p:cNvSpPr>
            <a:spLocks noGrp="1"/>
          </p:cNvSpPr>
          <p:nvPr>
            <p:ph type="sldNum" sz="quarter" idx="10"/>
          </p:nvPr>
        </p:nvSpPr>
        <p:spPr/>
        <p:txBody>
          <a:bodyPr/>
          <a:lstStyle/>
          <a:p>
            <a:pPr>
              <a:defRPr/>
            </a:pPr>
            <a:fld id="{A6EB5916-6F1F-4CA0-AFA4-2E6C0C918165}" type="slidenum">
              <a:rPr lang="en-US" smtClean="0"/>
              <a:pPr>
                <a:defRPr/>
              </a:pPr>
              <a:t>33</a:t>
            </a:fld>
            <a:endParaRPr lang="en-US"/>
          </a:p>
        </p:txBody>
      </p:sp>
      <p:grpSp>
        <p:nvGrpSpPr>
          <p:cNvPr id="5" name="Group 4"/>
          <p:cNvGrpSpPr/>
          <p:nvPr/>
        </p:nvGrpSpPr>
        <p:grpSpPr>
          <a:xfrm>
            <a:off x="7839075" y="114300"/>
            <a:ext cx="1095375" cy="838200"/>
            <a:chOff x="7839075" y="114300"/>
            <a:chExt cx="1095375" cy="838200"/>
          </a:xfrm>
        </p:grpSpPr>
        <p:sp>
          <p:nvSpPr>
            <p:cNvPr id="6" name="Rounded Rectangle 5"/>
            <p:cNvSpPr/>
            <p:nvPr/>
          </p:nvSpPr>
          <p:spPr>
            <a:xfrm>
              <a:off x="818876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sp>
          <p:nvSpPr>
            <p:cNvPr id="7" name="Rounded Rectangle 6"/>
            <p:cNvSpPr/>
            <p:nvPr/>
          </p:nvSpPr>
          <p:spPr>
            <a:xfrm>
              <a:off x="790682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sp>
          <p:nvSpPr>
            <p:cNvPr id="8" name="Rounded Rectangle 7"/>
            <p:cNvSpPr/>
            <p:nvPr/>
          </p:nvSpPr>
          <p:spPr>
            <a:xfrm>
              <a:off x="8653589" y="149122"/>
              <a:ext cx="231331" cy="221268"/>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a:t>
              </a:r>
            </a:p>
          </p:txBody>
        </p:sp>
        <p:grpSp>
          <p:nvGrpSpPr>
            <p:cNvPr id="9" name="Group 14"/>
            <p:cNvGrpSpPr/>
            <p:nvPr/>
          </p:nvGrpSpPr>
          <p:grpSpPr>
            <a:xfrm>
              <a:off x="7839075" y="114300"/>
              <a:ext cx="1095375" cy="838200"/>
              <a:chOff x="7305675" y="114300"/>
              <a:chExt cx="1771650" cy="838200"/>
            </a:xfrm>
          </p:grpSpPr>
          <p:grpSp>
            <p:nvGrpSpPr>
              <p:cNvPr id="10" name="Group 27"/>
              <p:cNvGrpSpPr/>
              <p:nvPr/>
            </p:nvGrpSpPr>
            <p:grpSpPr>
              <a:xfrm>
                <a:off x="7305675" y="114300"/>
                <a:ext cx="1724025" cy="819149"/>
                <a:chOff x="7305675" y="114300"/>
                <a:chExt cx="1724025" cy="819149"/>
              </a:xfrm>
            </p:grpSpPr>
            <p:grpSp>
              <p:nvGrpSpPr>
                <p:cNvPr id="12" name="Group 24"/>
                <p:cNvGrpSpPr/>
                <p:nvPr/>
              </p:nvGrpSpPr>
              <p:grpSpPr>
                <a:xfrm>
                  <a:off x="7402936" y="418891"/>
                  <a:ext cx="1588664" cy="514558"/>
                  <a:chOff x="7698211" y="434270"/>
                  <a:chExt cx="1224622" cy="380379"/>
                </a:xfrm>
              </p:grpSpPr>
              <p:sp>
                <p:nvSpPr>
                  <p:cNvPr id="14" name="Rounded Rectangle 13"/>
                  <p:cNvSpPr/>
                  <p:nvPr/>
                </p:nvSpPr>
                <p:spPr>
                  <a:xfrm>
                    <a:off x="7698211" y="643622"/>
                    <a:ext cx="1224622" cy="171027"/>
                  </a:xfrm>
                  <a:prstGeom prst="roundRect">
                    <a:avLst/>
                  </a:prstGeom>
                  <a:solidFill>
                    <a:schemeClr val="bg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solidFill>
                          <a:schemeClr val="tx1">
                            <a:lumMod val="75000"/>
                            <a:lumOff val="25000"/>
                          </a:schemeClr>
                        </a:solidFill>
                      </a:rPr>
                      <a:t>PHY</a:t>
                    </a:r>
                  </a:p>
                </p:txBody>
              </p:sp>
              <p:sp>
                <p:nvSpPr>
                  <p:cNvPr id="15" name="Rounded Rectangle 14"/>
                  <p:cNvSpPr/>
                  <p:nvPr/>
                </p:nvSpPr>
                <p:spPr>
                  <a:xfrm>
                    <a:off x="7698211" y="434270"/>
                    <a:ext cx="1224622" cy="176800"/>
                  </a:xfrm>
                  <a:prstGeom prst="roundRect">
                    <a:avLst/>
                  </a:prstGeom>
                  <a:solidFill>
                    <a:schemeClr val="bg2">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700" dirty="0" smtClean="0"/>
                      <a:t>GAP</a:t>
                    </a:r>
                  </a:p>
                </p:txBody>
              </p:sp>
            </p:grpSp>
            <p:sp>
              <p:nvSpPr>
                <p:cNvPr id="13" name="Rectangle 12"/>
                <p:cNvSpPr/>
                <p:nvPr/>
              </p:nvSpPr>
              <p:spPr>
                <a:xfrm>
                  <a:off x="7305675" y="114300"/>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7353300" y="885825"/>
                <a:ext cx="1724025" cy="66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p:txBody>
          <a:bodyPr/>
          <a:lstStyle/>
          <a:p>
            <a:pPr eaLnBrk="1" hangingPunct="1"/>
            <a:r>
              <a:rPr lang="en-US" i="1" dirty="0" smtClean="0">
                <a:solidFill>
                  <a:srgbClr val="DE0000"/>
                </a:solidFill>
              </a:rPr>
              <a:t>Bluetooth</a:t>
            </a:r>
            <a:r>
              <a:rPr lang="en-US" dirty="0" smtClean="0">
                <a:solidFill>
                  <a:srgbClr val="DE0000"/>
                </a:solidFill>
              </a:rPr>
              <a:t> Low Energy </a:t>
            </a:r>
            <a:br>
              <a:rPr lang="en-US" dirty="0" smtClean="0">
                <a:solidFill>
                  <a:srgbClr val="DE0000"/>
                </a:solidFill>
              </a:rPr>
            </a:br>
            <a:r>
              <a:rPr lang="en-US" dirty="0" smtClean="0">
                <a:solidFill>
                  <a:srgbClr val="DE0000"/>
                </a:solidFill>
              </a:rPr>
              <a:t>Ecosystem Overview</a:t>
            </a:r>
            <a:endParaRPr lang="en-US" dirty="0" smtClean="0"/>
          </a:p>
        </p:txBody>
      </p:sp>
      <p:sp>
        <p:nvSpPr>
          <p:cNvPr id="10244" name="Slide Number Placeholder 3"/>
          <p:cNvSpPr>
            <a:spLocks noGrp="1"/>
          </p:cNvSpPr>
          <p:nvPr>
            <p:ph type="sldNum" sz="quarter" idx="10"/>
          </p:nvPr>
        </p:nvSpPr>
        <p:spPr/>
        <p:txBody>
          <a:bodyPr/>
          <a:lstStyle/>
          <a:p>
            <a:pPr>
              <a:defRPr/>
            </a:pPr>
            <a:fld id="{9DF314E0-93F2-413D-A6A0-9A7FDEE6C916}" type="slidenum">
              <a:rPr lang="en-US" smtClean="0"/>
              <a:pPr>
                <a:defRPr/>
              </a:pPr>
              <a:t>34</a:t>
            </a:fld>
            <a:endParaRPr lang="en-US" smtClean="0"/>
          </a:p>
        </p:txBody>
      </p:sp>
    </p:spTree>
    <p:extLst>
      <p:ext uri="{BB962C8B-B14F-4D97-AF65-F5344CB8AC3E}">
        <p14:creationId xmlns:p14="http://schemas.microsoft.com/office/powerpoint/2010/main" val="21131654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BLE Interoperability </a:t>
            </a:r>
            <a:endParaRPr lang="en-US" dirty="0"/>
          </a:p>
        </p:txBody>
      </p:sp>
      <p:sp>
        <p:nvSpPr>
          <p:cNvPr id="3" name="Content Placeholder 2"/>
          <p:cNvSpPr>
            <a:spLocks noGrp="1"/>
          </p:cNvSpPr>
          <p:nvPr>
            <p:ph idx="1"/>
          </p:nvPr>
        </p:nvSpPr>
        <p:spPr>
          <a:xfrm>
            <a:off x="190500" y="1048468"/>
            <a:ext cx="7683500" cy="4945932"/>
          </a:xfrm>
        </p:spPr>
        <p:txBody>
          <a:bodyPr/>
          <a:lstStyle/>
          <a:p>
            <a:r>
              <a:rPr lang="nb-NO" dirty="0" smtClean="0"/>
              <a:t>Our device/BLE stack has been tested with many other devices from different vendors</a:t>
            </a:r>
          </a:p>
          <a:p>
            <a:r>
              <a:rPr lang="nb-NO" dirty="0" smtClean="0"/>
              <a:t>Minor differences in BLE features across vendors</a:t>
            </a:r>
          </a:p>
          <a:p>
            <a:r>
              <a:rPr lang="nb-NO" dirty="0" smtClean="0"/>
              <a:t>iOS</a:t>
            </a:r>
          </a:p>
          <a:p>
            <a:pPr lvl="1"/>
            <a:r>
              <a:rPr lang="nb-NO" dirty="0" smtClean="0"/>
              <a:t>Apple guidelines</a:t>
            </a:r>
          </a:p>
          <a:p>
            <a:pPr lvl="2"/>
            <a:r>
              <a:rPr lang="en-US" dirty="0"/>
              <a:t>30ms by default – </a:t>
            </a:r>
            <a:r>
              <a:rPr lang="en-US" dirty="0" smtClean="0"/>
              <a:t>not configurable in </a:t>
            </a:r>
            <a:r>
              <a:rPr lang="en-US" dirty="0"/>
              <a:t>app</a:t>
            </a:r>
          </a:p>
          <a:p>
            <a:pPr lvl="1"/>
            <a:r>
              <a:rPr lang="en-US" dirty="0" smtClean="0"/>
              <a:t>Send </a:t>
            </a:r>
            <a:r>
              <a:rPr lang="en-US" dirty="0"/>
              <a:t>connection </a:t>
            </a:r>
            <a:r>
              <a:rPr lang="en-US" dirty="0" smtClean="0"/>
              <a:t>parameter </a:t>
            </a:r>
            <a:r>
              <a:rPr lang="en-US" dirty="0"/>
              <a:t>update</a:t>
            </a:r>
          </a:p>
          <a:p>
            <a:pPr lvl="1"/>
            <a:r>
              <a:rPr lang="en-US" dirty="0" smtClean="0"/>
              <a:t>Private </a:t>
            </a:r>
            <a:r>
              <a:rPr lang="en-US" dirty="0"/>
              <a:t>resolvable address</a:t>
            </a:r>
          </a:p>
          <a:p>
            <a:pPr lvl="1"/>
            <a:endParaRPr lang="nb-NO" dirty="0" smtClean="0"/>
          </a:p>
          <a:p>
            <a:r>
              <a:rPr lang="nb-NO" dirty="0" smtClean="0"/>
              <a:t>Android</a:t>
            </a:r>
          </a:p>
          <a:p>
            <a:pPr lvl="1"/>
            <a:r>
              <a:rPr lang="nb-NO" dirty="0" smtClean="0"/>
              <a:t>New BLE feature release</a:t>
            </a:r>
          </a:p>
          <a:p>
            <a:pPr lvl="1"/>
            <a:r>
              <a:rPr lang="nb-NO" dirty="0" smtClean="0"/>
              <a:t>Android 5.0 supports Central/Peripheral</a:t>
            </a:r>
          </a:p>
          <a:p>
            <a:pPr lvl="1"/>
            <a:endParaRPr lang="nb-NO" dirty="0" smtClean="0"/>
          </a:p>
          <a:p>
            <a:r>
              <a:rPr lang="nb-NO" dirty="0" smtClean="0"/>
              <a:t>Debug using sniffer captures</a:t>
            </a:r>
          </a:p>
        </p:txBody>
      </p:sp>
      <p:sp>
        <p:nvSpPr>
          <p:cNvPr id="4" name="Slide Number Placeholder 3"/>
          <p:cNvSpPr>
            <a:spLocks noGrp="1"/>
          </p:cNvSpPr>
          <p:nvPr>
            <p:ph type="sldNum" sz="quarter" idx="10"/>
          </p:nvPr>
        </p:nvSpPr>
        <p:spPr/>
        <p:txBody>
          <a:bodyPr/>
          <a:lstStyle/>
          <a:p>
            <a:pPr>
              <a:defRPr/>
            </a:pPr>
            <a:fld id="{9F49390C-DB11-477A-9DA0-221CC9AA8394}" type="slidenum">
              <a:rPr lang="en-US" smtClean="0"/>
              <a:pPr>
                <a:defRPr/>
              </a:pPr>
              <a:t>35</a:t>
            </a:fld>
            <a:endParaRPr lang="en-US"/>
          </a:p>
        </p:txBody>
      </p:sp>
      <p:pic>
        <p:nvPicPr>
          <p:cNvPr id="10243" name="Picture 3"/>
          <p:cNvPicPr>
            <a:picLocks noChangeAspect="1" noChangeArrowheads="1"/>
          </p:cNvPicPr>
          <p:nvPr/>
        </p:nvPicPr>
        <p:blipFill>
          <a:blip r:embed="rId3" cstate="print"/>
          <a:srcRect/>
          <a:stretch>
            <a:fillRect/>
          </a:stretch>
        </p:blipFill>
        <p:spPr bwMode="auto">
          <a:xfrm>
            <a:off x="7527925" y="5175250"/>
            <a:ext cx="931096" cy="952500"/>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7751763" y="114300"/>
            <a:ext cx="1042987" cy="1108546"/>
          </a:xfrm>
          <a:prstGeom prst="rect">
            <a:avLst/>
          </a:prstGeom>
          <a:noFill/>
          <a:ln w="9525">
            <a:noFill/>
            <a:miter lim="800000"/>
            <a:headEnd/>
            <a:tailEnd/>
          </a:ln>
        </p:spPr>
      </p:pic>
    </p:spTree>
    <p:extLst>
      <p:ext uri="{BB962C8B-B14F-4D97-AF65-F5344CB8AC3E}">
        <p14:creationId xmlns:p14="http://schemas.microsoft.com/office/powerpoint/2010/main" val="38310446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ctrTitle"/>
          </p:nvPr>
        </p:nvSpPr>
        <p:spPr/>
        <p:txBody>
          <a:bodyPr/>
          <a:lstStyle/>
          <a:p>
            <a:pPr eaLnBrk="1" hangingPunct="1"/>
            <a:r>
              <a:rPr lang="en-US" i="1" dirty="0" smtClean="0">
                <a:solidFill>
                  <a:srgbClr val="DE0000"/>
                </a:solidFill>
              </a:rPr>
              <a:t>Backup</a:t>
            </a:r>
            <a:endParaRPr lang="en-US" dirty="0" smtClean="0"/>
          </a:p>
        </p:txBody>
      </p:sp>
      <p:sp>
        <p:nvSpPr>
          <p:cNvPr id="10244" name="Slide Number Placeholder 3"/>
          <p:cNvSpPr>
            <a:spLocks noGrp="1"/>
          </p:cNvSpPr>
          <p:nvPr>
            <p:ph type="sldNum" sz="quarter" idx="10"/>
          </p:nvPr>
        </p:nvSpPr>
        <p:spPr/>
        <p:txBody>
          <a:bodyPr/>
          <a:lstStyle/>
          <a:p>
            <a:pPr>
              <a:defRPr/>
            </a:pPr>
            <a:fld id="{9DF314E0-93F2-413D-A6A0-9A7FDEE6C916}" type="slidenum">
              <a:rPr lang="en-US" smtClean="0"/>
              <a:pPr>
                <a:defRPr/>
              </a:pPr>
              <a:t>36</a:t>
            </a:fld>
            <a:endParaRPr lang="en-US" smtClean="0"/>
          </a:p>
        </p:txBody>
      </p:sp>
    </p:spTree>
    <p:extLst>
      <p:ext uri="{BB962C8B-B14F-4D97-AF65-F5344CB8AC3E}">
        <p14:creationId xmlns:p14="http://schemas.microsoft.com/office/powerpoint/2010/main" val="30740661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1278" y="4172736"/>
            <a:ext cx="1036702" cy="64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3175" y="5052962"/>
            <a:ext cx="869140" cy="598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51278" y="4975755"/>
            <a:ext cx="946761" cy="67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2"/>
          <p:cNvSpPr>
            <a:spLocks noGrp="1"/>
          </p:cNvSpPr>
          <p:nvPr>
            <p:ph type="title"/>
          </p:nvPr>
        </p:nvSpPr>
        <p:spPr/>
        <p:txBody>
          <a:bodyPr/>
          <a:lstStyle/>
          <a:p>
            <a:pPr>
              <a:defRPr/>
            </a:pPr>
            <a:r>
              <a:rPr lang="en-US" i="1" dirty="0" smtClean="0">
                <a:solidFill>
                  <a:srgbClr val="DE0000"/>
                </a:solidFill>
              </a:rPr>
              <a:t>Bluetooth</a:t>
            </a:r>
            <a:r>
              <a:rPr lang="en-US" dirty="0" smtClean="0">
                <a:solidFill>
                  <a:srgbClr val="DE0000"/>
                </a:solidFill>
              </a:rPr>
              <a:t> low energy </a:t>
            </a:r>
            <a:r>
              <a:rPr lang="en-US" i="1" dirty="0" smtClean="0">
                <a:solidFill>
                  <a:schemeClr val="accent3"/>
                </a:solidFill>
              </a:rPr>
              <a:t>Solutions</a:t>
            </a:r>
          </a:p>
        </p:txBody>
      </p:sp>
      <p:sp>
        <p:nvSpPr>
          <p:cNvPr id="29700" name="Rectangle 16"/>
          <p:cNvSpPr>
            <a:spLocks noChangeArrowheads="1"/>
          </p:cNvSpPr>
          <p:nvPr/>
        </p:nvSpPr>
        <p:spPr bwMode="auto">
          <a:xfrm>
            <a:off x="6229350" y="1665597"/>
            <a:ext cx="27876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2425" lvl="1" indent="-238125">
              <a:lnSpc>
                <a:spcPts val="1200"/>
              </a:lnSpc>
              <a:buClr>
                <a:srgbClr val="000000"/>
              </a:buClr>
              <a:buSzPct val="125000"/>
              <a:buFont typeface="Wingdings" pitchFamily="2" charset="2"/>
              <a:buChar char="§"/>
            </a:pPr>
            <a:endParaRPr lang="en-US" sz="1200">
              <a:solidFill>
                <a:srgbClr val="000000"/>
              </a:solidFill>
            </a:endParaRPr>
          </a:p>
        </p:txBody>
      </p:sp>
      <p:sp>
        <p:nvSpPr>
          <p:cNvPr id="22" name="Rectangle 16"/>
          <p:cNvSpPr>
            <a:spLocks noChangeArrowheads="1"/>
          </p:cNvSpPr>
          <p:nvPr/>
        </p:nvSpPr>
        <p:spPr bwMode="auto">
          <a:xfrm>
            <a:off x="5680423" y="1870384"/>
            <a:ext cx="2865398" cy="2142505"/>
          </a:xfrm>
          <a:prstGeom prst="rect">
            <a:avLst/>
          </a:prstGeom>
          <a:noFill/>
          <a:ln w="9525">
            <a:noFill/>
            <a:miter lim="800000"/>
            <a:headEnd/>
            <a:tailEnd/>
          </a:ln>
        </p:spPr>
        <p:txBody>
          <a:bodyPr/>
          <a:lstStyle/>
          <a:p>
            <a:pPr>
              <a:defRPr/>
            </a:pPr>
            <a:r>
              <a:rPr lang="nb-NO" sz="1200" b="1" dirty="0" smtClean="0">
                <a:latin typeface="Arial"/>
                <a:cs typeface="Arial" charset="0"/>
              </a:rPr>
              <a:t>Bluetooth low energy SDK</a:t>
            </a:r>
          </a:p>
          <a:p>
            <a:pPr marL="285750" indent="-285750">
              <a:buFont typeface="Arial" panose="020B0604020202020204" pitchFamily="34" charset="0"/>
              <a:buChar char="•"/>
              <a:defRPr/>
            </a:pPr>
            <a:r>
              <a:rPr lang="nb-NO" sz="1200" dirty="0" smtClean="0">
                <a:solidFill>
                  <a:srgbClr val="000000"/>
                </a:solidFill>
                <a:latin typeface="Arial"/>
                <a:cs typeface="Arial" charset="0"/>
              </a:rPr>
              <a:t>Fully Featured BT4.0 LE Stack </a:t>
            </a:r>
          </a:p>
          <a:p>
            <a:pPr marL="285750" indent="-285750">
              <a:buFont typeface="Arial" panose="020B0604020202020204" pitchFamily="34" charset="0"/>
              <a:buChar char="•"/>
              <a:defRPr/>
            </a:pPr>
            <a:r>
              <a:rPr lang="nb-NO" sz="1200" dirty="0" smtClean="0">
                <a:solidFill>
                  <a:srgbClr val="000000"/>
                </a:solidFill>
                <a:latin typeface="Arial"/>
                <a:cs typeface="Arial" charset="0"/>
              </a:rPr>
              <a:t>BT 4.0 Qualified</a:t>
            </a:r>
            <a:endParaRPr lang="en-US" sz="1200" dirty="0">
              <a:solidFill>
                <a:srgbClr val="000000"/>
              </a:solidFill>
              <a:latin typeface="Arial"/>
              <a:cs typeface="Arial" charset="0"/>
            </a:endParaRPr>
          </a:p>
          <a:p>
            <a:pPr marL="285750" indent="-285750">
              <a:buFont typeface="Arial" panose="020B0604020202020204" pitchFamily="34" charset="0"/>
              <a:buChar char="•"/>
              <a:defRPr/>
            </a:pPr>
            <a:r>
              <a:rPr lang="en-US" sz="1200" dirty="0">
                <a:solidFill>
                  <a:srgbClr val="000000"/>
                </a:solidFill>
                <a:latin typeface="Arial"/>
                <a:cs typeface="Arial" charset="0"/>
              </a:rPr>
              <a:t>Broadest range of certified profiles</a:t>
            </a:r>
          </a:p>
          <a:p>
            <a:pPr marL="285750" indent="-285750">
              <a:buFont typeface="Arial" panose="020B0604020202020204" pitchFamily="34" charset="0"/>
              <a:buChar char="•"/>
              <a:defRPr/>
            </a:pPr>
            <a:r>
              <a:rPr lang="nb-NO" sz="1200" dirty="0" smtClean="0">
                <a:solidFill>
                  <a:srgbClr val="000000"/>
                </a:solidFill>
                <a:latin typeface="Arial"/>
                <a:cs typeface="Arial" charset="0"/>
              </a:rPr>
              <a:t>Unique </a:t>
            </a:r>
            <a:r>
              <a:rPr lang="nb-NO" sz="1200" dirty="0">
                <a:solidFill>
                  <a:srgbClr val="000000"/>
                </a:solidFill>
                <a:latin typeface="Arial"/>
                <a:cs typeface="Arial" charset="0"/>
              </a:rPr>
              <a:t>Features</a:t>
            </a:r>
          </a:p>
          <a:p>
            <a:pPr marL="742950" lvl="1" indent="-285750">
              <a:buFont typeface="Arial" panose="020B0604020202020204" pitchFamily="34" charset="0"/>
              <a:buChar char="•"/>
              <a:defRPr/>
            </a:pPr>
            <a:r>
              <a:rPr lang="nb-NO" sz="1200" dirty="0">
                <a:solidFill>
                  <a:srgbClr val="000000"/>
                </a:solidFill>
                <a:latin typeface="Arial"/>
                <a:cs typeface="Arial" charset="0"/>
              </a:rPr>
              <a:t>Over-the-air-download</a:t>
            </a:r>
          </a:p>
          <a:p>
            <a:pPr marL="742950" lvl="1" indent="-285750">
              <a:buFont typeface="Arial" panose="020B0604020202020204" pitchFamily="34" charset="0"/>
              <a:buChar char="•"/>
              <a:defRPr/>
            </a:pPr>
            <a:r>
              <a:rPr lang="nb-NO" sz="1200" dirty="0">
                <a:solidFill>
                  <a:srgbClr val="000000"/>
                </a:solidFill>
                <a:latin typeface="Arial"/>
                <a:cs typeface="Arial" charset="0"/>
              </a:rPr>
              <a:t>High throughput</a:t>
            </a:r>
          </a:p>
          <a:p>
            <a:pPr marL="285750" indent="-285750">
              <a:buFont typeface="Arial" panose="020B0604020202020204" pitchFamily="34" charset="0"/>
              <a:buChar char="•"/>
              <a:defRPr/>
            </a:pPr>
            <a:endParaRPr lang="nb-NO" sz="1200" dirty="0" smtClean="0">
              <a:solidFill>
                <a:srgbClr val="000000"/>
              </a:solidFill>
              <a:latin typeface="Arial"/>
              <a:cs typeface="Arial" charset="0"/>
            </a:endParaRPr>
          </a:p>
          <a:p>
            <a:pPr>
              <a:defRPr/>
            </a:pPr>
            <a:r>
              <a:rPr lang="nb-NO" sz="1200" b="1" dirty="0" smtClean="0">
                <a:solidFill>
                  <a:srgbClr val="000000"/>
                </a:solidFill>
                <a:latin typeface="Arial"/>
                <a:cs typeface="Arial" charset="0"/>
              </a:rPr>
              <a:t>miniBLEBroadcaster</a:t>
            </a:r>
          </a:p>
          <a:p>
            <a:pPr marL="285750" indent="-285750">
              <a:buFont typeface="Arial" panose="020B0604020202020204" pitchFamily="34" charset="0"/>
              <a:buChar char="•"/>
              <a:defRPr/>
            </a:pPr>
            <a:r>
              <a:rPr lang="nb-NO" sz="1200" dirty="0" smtClean="0">
                <a:solidFill>
                  <a:srgbClr val="000000"/>
                </a:solidFill>
                <a:latin typeface="Arial"/>
                <a:cs typeface="Arial" charset="0"/>
              </a:rPr>
              <a:t>Standalone Solution for CC2543</a:t>
            </a:r>
          </a:p>
          <a:p>
            <a:pPr marL="285750" indent="-285750">
              <a:buFont typeface="Arial" panose="020B0604020202020204" pitchFamily="34" charset="0"/>
              <a:buChar char="•"/>
              <a:defRPr/>
            </a:pPr>
            <a:r>
              <a:rPr lang="nb-NO" sz="1200" dirty="0" smtClean="0">
                <a:solidFill>
                  <a:srgbClr val="000000"/>
                </a:solidFill>
                <a:latin typeface="Arial"/>
                <a:cs typeface="Arial" charset="0"/>
              </a:rPr>
              <a:t>Size optimized BLE Broadcaster </a:t>
            </a:r>
            <a:endParaRPr lang="nb-NO" sz="1200" dirty="0">
              <a:solidFill>
                <a:srgbClr val="000000"/>
              </a:solidFill>
              <a:latin typeface="Arial"/>
              <a:cs typeface="Arial" charset="0"/>
            </a:endParaRPr>
          </a:p>
          <a:p>
            <a:pPr>
              <a:buFont typeface="Arial" pitchFamily="34" charset="0"/>
              <a:buChar char="•"/>
              <a:defRPr/>
            </a:pPr>
            <a:endParaRPr lang="nb-NO" sz="1600" dirty="0" smtClean="0">
              <a:solidFill>
                <a:srgbClr val="000000"/>
              </a:solidFill>
              <a:latin typeface="Arial"/>
              <a:cs typeface="Arial" charset="0"/>
            </a:endParaRPr>
          </a:p>
          <a:p>
            <a:pPr>
              <a:buFont typeface="Arial" pitchFamily="34" charset="0"/>
              <a:buChar char="•"/>
              <a:defRPr/>
            </a:pPr>
            <a:endParaRPr lang="en-US" sz="1600" dirty="0">
              <a:solidFill>
                <a:srgbClr val="000000"/>
              </a:solidFill>
              <a:latin typeface="Arial"/>
              <a:cs typeface="Arial" charset="0"/>
            </a:endParaRPr>
          </a:p>
          <a:p>
            <a:pPr>
              <a:buFont typeface="Arial" pitchFamily="34" charset="0"/>
              <a:buChar char="•"/>
              <a:defRPr/>
            </a:pPr>
            <a:endParaRPr lang="nb-NO" sz="1600" dirty="0">
              <a:solidFill>
                <a:srgbClr val="000000"/>
              </a:solidFill>
              <a:latin typeface="Arial"/>
              <a:cs typeface="Arial" charset="0"/>
            </a:endParaRPr>
          </a:p>
        </p:txBody>
      </p:sp>
      <p:grpSp>
        <p:nvGrpSpPr>
          <p:cNvPr id="2" name="Group 39"/>
          <p:cNvGrpSpPr>
            <a:grpSpLocks/>
          </p:cNvGrpSpPr>
          <p:nvPr/>
        </p:nvGrpSpPr>
        <p:grpSpPr bwMode="auto">
          <a:xfrm>
            <a:off x="3029182" y="1866900"/>
            <a:ext cx="1193800" cy="1016000"/>
            <a:chOff x="8270543" y="1220637"/>
            <a:chExt cx="3043735" cy="2593179"/>
          </a:xfrm>
        </p:grpSpPr>
        <p:sp>
          <p:nvSpPr>
            <p:cNvPr id="39" name="Rectangle 38"/>
            <p:cNvSpPr/>
            <p:nvPr/>
          </p:nvSpPr>
          <p:spPr>
            <a:xfrm>
              <a:off x="8885766" y="1978333"/>
              <a:ext cx="1432822" cy="1227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endParaRPr>
            </a:p>
          </p:txBody>
        </p:sp>
        <p:pic>
          <p:nvPicPr>
            <p:cNvPr id="29713" name="Picture 2"/>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0543" y="1220637"/>
              <a:ext cx="3043735" cy="2593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06" name="Picture 2" descr="C:\Consumer\Products\CC2540\CC2540.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61815" y="2003425"/>
            <a:ext cx="89693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2" descr="C:\Users\a0190552\AppData\Local\Microsoft\Windows\Temporary Internet Files\Content.Outlook\DKGNX24V\CC2541s.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2982" y="1965325"/>
            <a:ext cx="9334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Slide Number Placeholder 3"/>
          <p:cNvSpPr>
            <a:spLocks noGrp="1"/>
          </p:cNvSpPr>
          <p:nvPr>
            <p:ph type="sldNum" sz="quarter" idx="10"/>
          </p:nvPr>
        </p:nvSpPr>
        <p:spPr/>
        <p:txBody>
          <a:bodyPr/>
          <a:lstStyle/>
          <a:p>
            <a:pPr>
              <a:defRPr/>
            </a:pPr>
            <a:fld id="{12A9277B-6E25-4AEF-83AC-6593591482E7}" type="slidenum">
              <a:rPr lang="en-US" smtClean="0"/>
              <a:pPr>
                <a:defRPr/>
              </a:pPr>
              <a:t>37</a:t>
            </a:fld>
            <a:endParaRPr lang="en-US" dirty="0"/>
          </a:p>
        </p:txBody>
      </p:sp>
      <p:sp>
        <p:nvSpPr>
          <p:cNvPr id="6" name="Rectangle 5"/>
          <p:cNvSpPr/>
          <p:nvPr/>
        </p:nvSpPr>
        <p:spPr>
          <a:xfrm>
            <a:off x="1917700" y="1330634"/>
            <a:ext cx="3328328" cy="379413"/>
          </a:xfrm>
          <a:prstGeom prst="rect">
            <a:avLst/>
          </a:prstGeom>
        </p:spPr>
        <p:style>
          <a:lnRef idx="1">
            <a:schemeClr val="dk1"/>
          </a:lnRef>
          <a:fillRef idx="3">
            <a:schemeClr val="dk1"/>
          </a:fillRef>
          <a:effectRef idx="2">
            <a:schemeClr val="dk1"/>
          </a:effectRef>
          <a:fontRef idx="minor">
            <a:schemeClr val="lt1"/>
          </a:fontRef>
        </p:style>
        <p:txBody>
          <a:bodyPr anchor="ctr"/>
          <a:lstStyle/>
          <a:p>
            <a:pPr algn="ctr">
              <a:defRPr/>
            </a:pPr>
            <a:r>
              <a:rPr lang="nb-NO" dirty="0"/>
              <a:t>Hardware</a:t>
            </a:r>
            <a:endParaRPr lang="en-US" dirty="0"/>
          </a:p>
        </p:txBody>
      </p:sp>
      <p:sp>
        <p:nvSpPr>
          <p:cNvPr id="43" name="Rectangle 42"/>
          <p:cNvSpPr/>
          <p:nvPr/>
        </p:nvSpPr>
        <p:spPr>
          <a:xfrm>
            <a:off x="5541033" y="1330634"/>
            <a:ext cx="3144179" cy="4408014"/>
          </a:xfrm>
          <a:prstGeom prst="rect">
            <a:avLst/>
          </a:prstGeom>
          <a:noFill/>
          <a:ln>
            <a:solidFill>
              <a:schemeClr val="accent6"/>
            </a:solidFill>
          </a:ln>
        </p:spPr>
        <p:style>
          <a:lnRef idx="1">
            <a:schemeClr val="dk1"/>
          </a:lnRef>
          <a:fillRef idx="3">
            <a:schemeClr val="dk1"/>
          </a:fillRef>
          <a:effectRef idx="2">
            <a:schemeClr val="dk1"/>
          </a:effectRef>
          <a:fontRef idx="minor">
            <a:schemeClr val="lt1"/>
          </a:fontRef>
        </p:style>
        <p:txBody>
          <a:bodyPr anchor="ctr"/>
          <a:lstStyle/>
          <a:p>
            <a:pPr algn="ctr">
              <a:defRPr/>
            </a:pPr>
            <a:endParaRPr lang="en-US" dirty="0"/>
          </a:p>
        </p:txBody>
      </p:sp>
      <p:sp>
        <p:nvSpPr>
          <p:cNvPr id="44" name="Rectangle 43"/>
          <p:cNvSpPr/>
          <p:nvPr/>
        </p:nvSpPr>
        <p:spPr>
          <a:xfrm>
            <a:off x="5541033" y="1330634"/>
            <a:ext cx="3144179" cy="379413"/>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nb-NO" dirty="0"/>
              <a:t>Software</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3596609235"/>
              </p:ext>
            </p:extLst>
          </p:nvPr>
        </p:nvGraphicFramePr>
        <p:xfrm>
          <a:off x="396766" y="2876819"/>
          <a:ext cx="4856319" cy="2860054"/>
        </p:xfrm>
        <a:graphic>
          <a:graphicData uri="http://schemas.openxmlformats.org/drawingml/2006/table">
            <a:tbl>
              <a:tblPr firstRow="1" bandRow="1">
                <a:tableStyleId>{00A15C55-8517-42AA-B614-E9B94910E393}</a:tableStyleId>
              </a:tblPr>
              <a:tblGrid>
                <a:gridCol w="1549400"/>
                <a:gridCol w="1097085"/>
                <a:gridCol w="1124052"/>
                <a:gridCol w="1085782"/>
              </a:tblGrid>
              <a:tr h="256728">
                <a:tc>
                  <a:txBody>
                    <a:bodyPr/>
                    <a:lstStyle/>
                    <a:p>
                      <a:endParaRPr lang="en-US" sz="1200" dirty="0"/>
                    </a:p>
                  </a:txBody>
                  <a:tcPr marL="91435" marR="91435" marT="45706" marB="45706">
                    <a:solidFill>
                      <a:schemeClr val="bg1"/>
                    </a:solidFill>
                  </a:tcPr>
                </a:tc>
                <a:tc>
                  <a:txBody>
                    <a:bodyPr/>
                    <a:lstStyle/>
                    <a:p>
                      <a:pPr algn="ctr"/>
                      <a:r>
                        <a:rPr lang="nb-NO" sz="1200" dirty="0" smtClean="0"/>
                        <a:t>CC2540</a:t>
                      </a:r>
                      <a:endParaRPr lang="en-US" sz="1200" dirty="0">
                        <a:solidFill>
                          <a:schemeClr val="tx1"/>
                        </a:solidFill>
                      </a:endParaRPr>
                    </a:p>
                  </a:txBody>
                  <a:tcPr marL="91435" marR="91435" marT="45706" marB="45706"/>
                </a:tc>
                <a:tc>
                  <a:txBody>
                    <a:bodyPr/>
                    <a:lstStyle/>
                    <a:p>
                      <a:pPr algn="ctr"/>
                      <a:r>
                        <a:rPr lang="nb-NO" sz="1200" dirty="0" smtClean="0"/>
                        <a:t>CC2541</a:t>
                      </a:r>
                      <a:endParaRPr lang="en-US" sz="1200" dirty="0">
                        <a:solidFill>
                          <a:schemeClr val="tx1"/>
                        </a:solidFill>
                      </a:endParaRPr>
                    </a:p>
                  </a:txBody>
                  <a:tcPr marL="91435" marR="91435" marT="45706" marB="45706"/>
                </a:tc>
                <a:tc>
                  <a:txBody>
                    <a:bodyPr/>
                    <a:lstStyle/>
                    <a:p>
                      <a:pPr algn="ctr"/>
                      <a:r>
                        <a:rPr lang="nb-NO" sz="1200" dirty="0" smtClean="0"/>
                        <a:t>CC2543</a:t>
                      </a:r>
                      <a:endParaRPr lang="en-US" sz="1200" dirty="0">
                        <a:solidFill>
                          <a:schemeClr val="tx1"/>
                        </a:solidFill>
                      </a:endParaRPr>
                    </a:p>
                  </a:txBody>
                  <a:tcPr marL="91435" marR="91435" marT="45706" marB="45706"/>
                </a:tc>
              </a:tr>
              <a:tr h="264265">
                <a:tc>
                  <a:txBody>
                    <a:bodyPr/>
                    <a:lstStyle/>
                    <a:p>
                      <a:r>
                        <a:rPr lang="nb-NO" sz="1100" dirty="0" smtClean="0"/>
                        <a:t>Max</a:t>
                      </a:r>
                      <a:r>
                        <a:rPr lang="nb-NO" sz="1100" baseline="0" dirty="0" smtClean="0"/>
                        <a:t> Output Power</a:t>
                      </a:r>
                      <a:endParaRPr lang="en-US" sz="1100" dirty="0"/>
                    </a:p>
                  </a:txBody>
                  <a:tcPr marL="91435" marR="91435" marT="45706" marB="45706"/>
                </a:tc>
                <a:tc>
                  <a:txBody>
                    <a:bodyPr/>
                    <a:lstStyle/>
                    <a:p>
                      <a:pPr algn="ctr"/>
                      <a:r>
                        <a:rPr lang="nb-NO" sz="1100" dirty="0" smtClean="0"/>
                        <a:t>+4dBm</a:t>
                      </a:r>
                      <a:endParaRPr lang="en-US" sz="1100" dirty="0"/>
                    </a:p>
                  </a:txBody>
                  <a:tcPr marL="91435" marR="91435" marT="45706" marB="45706"/>
                </a:tc>
                <a:tc>
                  <a:txBody>
                    <a:bodyPr/>
                    <a:lstStyle/>
                    <a:p>
                      <a:pPr algn="ctr"/>
                      <a:r>
                        <a:rPr lang="nb-NO" sz="1100" dirty="0" smtClean="0"/>
                        <a:t>0 dBm</a:t>
                      </a:r>
                      <a:endParaRPr lang="en-US" sz="1100" dirty="0"/>
                    </a:p>
                  </a:txBody>
                  <a:tcPr marL="91435" marR="91435" marT="45706" marB="45706"/>
                </a:tc>
                <a:tc>
                  <a:txBody>
                    <a:bodyPr/>
                    <a:lstStyle/>
                    <a:p>
                      <a:pPr algn="ctr"/>
                      <a:r>
                        <a:rPr lang="nb-NO" sz="1100" dirty="0" smtClean="0"/>
                        <a:t>+5 dBm</a:t>
                      </a:r>
                      <a:endParaRPr lang="en-US" sz="1100" dirty="0"/>
                    </a:p>
                  </a:txBody>
                  <a:tcPr marL="91435" marR="91435" marT="45706" marB="45706"/>
                </a:tc>
              </a:tr>
              <a:tr h="264265">
                <a:tc>
                  <a:txBody>
                    <a:bodyPr/>
                    <a:lstStyle/>
                    <a:p>
                      <a:r>
                        <a:rPr lang="nb-NO" sz="1100" dirty="0" smtClean="0"/>
                        <a:t>TX current  (0 dBm)</a:t>
                      </a:r>
                      <a:endParaRPr lang="en-US" sz="1100" dirty="0"/>
                    </a:p>
                  </a:txBody>
                  <a:tcPr marL="91435" marR="91435" marT="45706" marB="45706"/>
                </a:tc>
                <a:tc>
                  <a:txBody>
                    <a:bodyPr/>
                    <a:lstStyle/>
                    <a:p>
                      <a:pPr algn="ctr"/>
                      <a:r>
                        <a:rPr lang="nb-NO" sz="1100" dirty="0" smtClean="0"/>
                        <a:t>26 mA</a:t>
                      </a:r>
                      <a:endParaRPr lang="en-US" sz="1100" dirty="0"/>
                    </a:p>
                  </a:txBody>
                  <a:tcPr marL="91435" marR="91435" marT="45706" marB="45706"/>
                </a:tc>
                <a:tc>
                  <a:txBody>
                    <a:bodyPr/>
                    <a:lstStyle/>
                    <a:p>
                      <a:pPr algn="ctr"/>
                      <a:r>
                        <a:rPr lang="nb-NO" sz="1100" dirty="0" smtClean="0"/>
                        <a:t>18.2 mA</a:t>
                      </a:r>
                      <a:endParaRPr lang="en-US" sz="1100" dirty="0"/>
                    </a:p>
                  </a:txBody>
                  <a:tcPr marL="91435" marR="91435" marT="45706" marB="45706"/>
                </a:tc>
                <a:tc>
                  <a:txBody>
                    <a:bodyPr/>
                    <a:lstStyle/>
                    <a:p>
                      <a:pPr algn="ctr"/>
                      <a:r>
                        <a:rPr lang="nb-NO" sz="1100" dirty="0" smtClean="0"/>
                        <a:t>26 mA</a:t>
                      </a:r>
                      <a:endParaRPr lang="en-US" sz="1100" dirty="0"/>
                    </a:p>
                  </a:txBody>
                  <a:tcPr marL="91435" marR="91435" marT="45706" marB="45706"/>
                </a:tc>
              </a:tr>
              <a:tr h="242464">
                <a:tc>
                  <a:txBody>
                    <a:bodyPr/>
                    <a:lstStyle/>
                    <a:p>
                      <a:r>
                        <a:rPr lang="nb-NO" sz="1100" dirty="0" smtClean="0"/>
                        <a:t>Flash</a:t>
                      </a:r>
                      <a:endParaRPr lang="en-US" sz="1100" dirty="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128/256kB</a:t>
                      </a:r>
                      <a:endParaRPr lang="en-US" sz="1100" dirty="0" smtClean="0"/>
                    </a:p>
                  </a:txBody>
                  <a:tcPr marL="91435" marR="91435" marT="45706" marB="45706"/>
                </a:tc>
                <a:tc>
                  <a:txBody>
                    <a:bodyPr/>
                    <a:lstStyle/>
                    <a:p>
                      <a:pPr algn="ctr"/>
                      <a:r>
                        <a:rPr lang="nb-NO" sz="1100" dirty="0" smtClean="0"/>
                        <a:t>128/256kB</a:t>
                      </a:r>
                      <a:endParaRPr lang="en-US" sz="1100" dirty="0"/>
                    </a:p>
                  </a:txBody>
                  <a:tcPr marL="91435" marR="91435" marT="45706" marB="45706"/>
                </a:tc>
                <a:tc>
                  <a:txBody>
                    <a:bodyPr/>
                    <a:lstStyle/>
                    <a:p>
                      <a:pPr algn="ctr"/>
                      <a:r>
                        <a:rPr lang="nb-NO" sz="1100" dirty="0" smtClean="0"/>
                        <a:t>32kB</a:t>
                      </a:r>
                      <a:endParaRPr lang="en-US" sz="1100" dirty="0"/>
                    </a:p>
                  </a:txBody>
                  <a:tcPr marL="91435" marR="91435" marT="45706" marB="45706"/>
                </a:tc>
              </a:tr>
              <a:tr h="242464">
                <a:tc>
                  <a:txBody>
                    <a:bodyPr/>
                    <a:lstStyle/>
                    <a:p>
                      <a:r>
                        <a:rPr lang="nb-NO" sz="1100" dirty="0" smtClean="0"/>
                        <a:t>Ram</a:t>
                      </a:r>
                      <a:endParaRPr lang="en-US" sz="1100" dirty="0"/>
                    </a:p>
                  </a:txBody>
                  <a:tcPr marL="91435" marR="91435" marT="45706" marB="45706"/>
                </a:tc>
                <a:tc>
                  <a:txBody>
                    <a:bodyPr/>
                    <a:lstStyle/>
                    <a:p>
                      <a:pPr algn="ctr"/>
                      <a:r>
                        <a:rPr lang="nb-NO" sz="1100" dirty="0" smtClean="0"/>
                        <a:t>8kB</a:t>
                      </a:r>
                      <a:endParaRPr lang="en-US" sz="1100" dirty="0"/>
                    </a:p>
                  </a:txBody>
                  <a:tcPr marL="91435" marR="91435" marT="45706" marB="45706"/>
                </a:tc>
                <a:tc>
                  <a:txBody>
                    <a:bodyPr/>
                    <a:lstStyle/>
                    <a:p>
                      <a:pPr algn="ctr"/>
                      <a:r>
                        <a:rPr lang="nb-NO" sz="1100" dirty="0" smtClean="0"/>
                        <a:t>8kB</a:t>
                      </a:r>
                      <a:endParaRPr lang="en-US" sz="1100" dirty="0"/>
                    </a:p>
                  </a:txBody>
                  <a:tcPr marL="91435" marR="91435" marT="45706" marB="45706"/>
                </a:tc>
                <a:tc>
                  <a:txBody>
                    <a:bodyPr/>
                    <a:lstStyle/>
                    <a:p>
                      <a:pPr algn="ctr"/>
                      <a:r>
                        <a:rPr lang="nb-NO" sz="1100" dirty="0" smtClean="0"/>
                        <a:t>1kB</a:t>
                      </a:r>
                      <a:endParaRPr lang="en-US" sz="1100" dirty="0"/>
                    </a:p>
                  </a:txBody>
                  <a:tcPr marL="91435" marR="91435" marT="45706" marB="45706"/>
                </a:tc>
              </a:tr>
              <a:tr h="242464">
                <a:tc>
                  <a:txBody>
                    <a:bodyPr/>
                    <a:lstStyle/>
                    <a:p>
                      <a:r>
                        <a:rPr lang="nb-NO" sz="1100" dirty="0" smtClean="0"/>
                        <a:t>Sleep Timer</a:t>
                      </a:r>
                      <a:endParaRPr lang="en-US" sz="1100" dirty="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Crystal</a:t>
                      </a:r>
                      <a:r>
                        <a:rPr lang="nb-NO" sz="1100" baseline="0" dirty="0" smtClean="0"/>
                        <a:t> or RC</a:t>
                      </a:r>
                      <a:endParaRPr lang="en-US" sz="1100" dirty="0" smtClean="0"/>
                    </a:p>
                  </a:txBody>
                  <a:tcPr marL="91435" marR="91435" marT="45706" marB="45706"/>
                </a:tc>
                <a:tc>
                  <a:txBody>
                    <a:bodyPr/>
                    <a:lstStyle/>
                    <a:p>
                      <a:pPr algn="ctr"/>
                      <a:r>
                        <a:rPr lang="nb-NO" sz="1100" dirty="0" smtClean="0"/>
                        <a:t>Crystal</a:t>
                      </a:r>
                      <a:r>
                        <a:rPr lang="nb-NO" sz="1100" baseline="0" dirty="0" smtClean="0"/>
                        <a:t> or RC</a:t>
                      </a:r>
                      <a:endParaRPr lang="en-US" sz="1100" dirty="0"/>
                    </a:p>
                  </a:txBody>
                  <a:tcPr marL="91435" marR="91435" marT="45706" marB="45706"/>
                </a:tc>
                <a:tc>
                  <a:txBody>
                    <a:bodyPr/>
                    <a:lstStyle/>
                    <a:p>
                      <a:pPr algn="ctr"/>
                      <a:r>
                        <a:rPr lang="nb-NO" sz="1100" dirty="0" smtClean="0"/>
                        <a:t>RC</a:t>
                      </a:r>
                      <a:endParaRPr lang="en-US" sz="1100" dirty="0"/>
                    </a:p>
                  </a:txBody>
                  <a:tcPr marL="91435" marR="91435" marT="45706" marB="45706"/>
                </a:tc>
              </a:tr>
              <a:tr h="242464">
                <a:tc>
                  <a:txBody>
                    <a:bodyPr/>
                    <a:lstStyle/>
                    <a:p>
                      <a:r>
                        <a:rPr lang="nb-NO" sz="1100" dirty="0" smtClean="0"/>
                        <a:t>Dual Boot</a:t>
                      </a:r>
                      <a:endParaRPr lang="en-US" sz="1100" dirty="0"/>
                    </a:p>
                  </a:txBody>
                  <a:tcPr marL="91435" marR="91435" marT="45706" marB="45706"/>
                </a:tc>
                <a:tc>
                  <a:txBody>
                    <a:bodyPr/>
                    <a:lstStyle/>
                    <a:p>
                      <a:pPr algn="ctr"/>
                      <a:r>
                        <a:rPr lang="nb-NO" sz="1100" dirty="0" smtClean="0"/>
                        <a:t>YES</a:t>
                      </a:r>
                      <a:endParaRPr lang="en-US" sz="1100" dirty="0"/>
                    </a:p>
                  </a:txBody>
                  <a:tcPr marL="91435" marR="91435" marT="45706" marB="45706"/>
                </a:tc>
                <a:tc>
                  <a:txBody>
                    <a:bodyPr/>
                    <a:lstStyle/>
                    <a:p>
                      <a:pPr algn="ctr"/>
                      <a:r>
                        <a:rPr lang="nb-NO" sz="1100" dirty="0" smtClean="0"/>
                        <a:t>YES</a:t>
                      </a:r>
                      <a:endParaRPr lang="en-US" sz="1100" dirty="0"/>
                    </a:p>
                  </a:txBody>
                  <a:tcPr marL="91435" marR="91435" marT="45706" marB="45706"/>
                </a:tc>
                <a:tc>
                  <a:txBody>
                    <a:bodyPr/>
                    <a:lstStyle/>
                    <a:p>
                      <a:pPr algn="ctr"/>
                      <a:r>
                        <a:rPr lang="nb-NO" sz="1100" dirty="0" smtClean="0"/>
                        <a:t>NO</a:t>
                      </a:r>
                      <a:endParaRPr lang="en-US" sz="1100" dirty="0"/>
                    </a:p>
                  </a:txBody>
                  <a:tcPr marL="91435" marR="91435" marT="45706" marB="45706"/>
                </a:tc>
              </a:tr>
              <a:tr h="399370">
                <a:tc>
                  <a:txBody>
                    <a:bodyPr/>
                    <a:lstStyle/>
                    <a:p>
                      <a:r>
                        <a:rPr lang="nb-NO" sz="1100" dirty="0" smtClean="0"/>
                        <a:t>Size</a:t>
                      </a:r>
                      <a:endParaRPr lang="en-US" sz="1100" dirty="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40 pin 6x6 QFN</a:t>
                      </a:r>
                      <a:endParaRPr lang="en-US" sz="1100" dirty="0" smtClean="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40 pin 6x6 QFN</a:t>
                      </a:r>
                      <a:endParaRPr lang="en-US" sz="1100" dirty="0" smtClean="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32 pin 5x5 QFN</a:t>
                      </a:r>
                      <a:endParaRPr lang="en-US" sz="1100" dirty="0" smtClean="0"/>
                    </a:p>
                  </a:txBody>
                  <a:tcPr marL="91435" marR="91435" marT="45706" marB="45706"/>
                </a:tc>
              </a:tr>
              <a:tr h="471914">
                <a:tc>
                  <a:txBody>
                    <a:bodyPr/>
                    <a:lstStyle/>
                    <a:p>
                      <a:r>
                        <a:rPr lang="nb-NO" sz="1100" dirty="0" smtClean="0"/>
                        <a:t>Key</a:t>
                      </a:r>
                      <a:r>
                        <a:rPr lang="nb-NO" sz="1100" baseline="0" dirty="0" smtClean="0"/>
                        <a:t> </a:t>
                      </a:r>
                      <a:r>
                        <a:rPr lang="nb-NO" sz="1100" dirty="0" smtClean="0"/>
                        <a:t>Benefits</a:t>
                      </a:r>
                      <a:endParaRPr lang="en-US" sz="1100" dirty="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Full BLE stack</a:t>
                      </a:r>
                    </a:p>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USB</a:t>
                      </a:r>
                      <a:endParaRPr lang="en-US" sz="1100" dirty="0" smtClean="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Full BLE stack</a:t>
                      </a:r>
                    </a:p>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I2C</a:t>
                      </a:r>
                      <a:endParaRPr lang="en-US" sz="1100" dirty="0" smtClean="0"/>
                    </a:p>
                  </a:txBody>
                  <a:tcPr marL="91435" marR="91435" marT="45706" marB="4570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Broadcast Only</a:t>
                      </a:r>
                    </a:p>
                    <a:p>
                      <a:pPr marL="0" marR="0" indent="0" algn="ctr" defTabSz="914400" rtl="0" eaLnBrk="1" fontAlgn="auto" latinLnBrk="0" hangingPunct="1">
                        <a:lnSpc>
                          <a:spcPct val="100000"/>
                        </a:lnSpc>
                        <a:spcBef>
                          <a:spcPts val="0"/>
                        </a:spcBef>
                        <a:spcAft>
                          <a:spcPts val="0"/>
                        </a:spcAft>
                        <a:buClrTx/>
                        <a:buSzTx/>
                        <a:buFontTx/>
                        <a:buNone/>
                        <a:tabLst/>
                        <a:defRPr/>
                      </a:pPr>
                      <a:r>
                        <a:rPr lang="nb-NO" sz="1100" dirty="0" smtClean="0"/>
                        <a:t>Low Cost</a:t>
                      </a:r>
                      <a:endParaRPr lang="en-US" sz="1100" dirty="0" smtClean="0"/>
                    </a:p>
                  </a:txBody>
                  <a:tcPr marL="91435" marR="91435" marT="45706" marB="45706"/>
                </a:tc>
              </a:tr>
            </a:tbl>
          </a:graphicData>
        </a:graphic>
      </p:graphicFrame>
      <p:sp>
        <p:nvSpPr>
          <p:cNvPr id="42" name="Rectangle 41"/>
          <p:cNvSpPr/>
          <p:nvPr/>
        </p:nvSpPr>
        <p:spPr>
          <a:xfrm>
            <a:off x="1917700" y="1356036"/>
            <a:ext cx="3328328" cy="4382612"/>
          </a:xfrm>
          <a:prstGeom prst="rect">
            <a:avLst/>
          </a:prstGeom>
          <a:noFill/>
        </p:spPr>
        <p:style>
          <a:lnRef idx="1">
            <a:schemeClr val="dk1"/>
          </a:lnRef>
          <a:fillRef idx="3">
            <a:schemeClr val="dk1"/>
          </a:fillRef>
          <a:effectRef idx="2">
            <a:schemeClr val="dk1"/>
          </a:effectRef>
          <a:fontRef idx="minor">
            <a:schemeClr val="lt1"/>
          </a:fontRef>
        </p:style>
        <p:txBody>
          <a:bodyPr anchor="ctr"/>
          <a:lstStyle/>
          <a:p>
            <a:pPr algn="ctr">
              <a:defRPr/>
            </a:pPr>
            <a:endParaRPr lang="en-US" dirty="0"/>
          </a:p>
        </p:txBody>
      </p:sp>
      <p:pic>
        <p:nvPicPr>
          <p:cNvPr id="512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24658" y="4290333"/>
            <a:ext cx="1637343" cy="1293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113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rot="16200000">
            <a:off x="3911600" y="1247776"/>
            <a:ext cx="1157287" cy="8335962"/>
          </a:xfrm>
          <a:prstGeom prst="rect">
            <a:avLst/>
          </a:prstGeom>
          <a:no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39" name="Title 1"/>
          <p:cNvSpPr>
            <a:spLocks noGrp="1"/>
          </p:cNvSpPr>
          <p:nvPr>
            <p:ph type="title"/>
          </p:nvPr>
        </p:nvSpPr>
        <p:spPr/>
        <p:txBody>
          <a:bodyPr/>
          <a:lstStyle/>
          <a:p>
            <a:pPr>
              <a:defRPr/>
            </a:pPr>
            <a:r>
              <a:rPr lang="nb-NO" i="1" dirty="0" smtClean="0"/>
              <a:t>Bluetooth</a:t>
            </a:r>
            <a:r>
              <a:rPr lang="nb-NO" dirty="0" smtClean="0"/>
              <a:t> low energy </a:t>
            </a:r>
            <a:r>
              <a:rPr lang="nb-NO" i="1" dirty="0" smtClean="0">
                <a:solidFill>
                  <a:schemeClr val="accent3"/>
                </a:solidFill>
              </a:rPr>
              <a:t>Kits</a:t>
            </a:r>
            <a:endParaRPr lang="en-US" i="1" dirty="0" smtClean="0">
              <a:solidFill>
                <a:schemeClr val="accent3"/>
              </a:solidFill>
            </a:endParaRPr>
          </a:p>
        </p:txBody>
      </p:sp>
      <p:sp>
        <p:nvSpPr>
          <p:cNvPr id="4" name="Slide Number Placeholder 3"/>
          <p:cNvSpPr>
            <a:spLocks noGrp="1"/>
          </p:cNvSpPr>
          <p:nvPr>
            <p:ph type="sldNum" sz="quarter" idx="10"/>
          </p:nvPr>
        </p:nvSpPr>
        <p:spPr/>
        <p:txBody>
          <a:bodyPr/>
          <a:lstStyle/>
          <a:p>
            <a:pPr>
              <a:defRPr/>
            </a:pPr>
            <a:fld id="{D0180DCD-ED91-4595-8E95-95AFDDF7EDAC}" type="slidenum">
              <a:rPr lang="en-US" smtClean="0"/>
              <a:pPr>
                <a:defRPr/>
              </a:pPr>
              <a:t>38</a:t>
            </a:fld>
            <a:endParaRPr lang="en-US"/>
          </a:p>
        </p:txBody>
      </p:sp>
      <p:sp>
        <p:nvSpPr>
          <p:cNvPr id="5" name="Rectangle 4"/>
          <p:cNvSpPr/>
          <p:nvPr/>
        </p:nvSpPr>
        <p:spPr>
          <a:xfrm rot="16200000">
            <a:off x="3108325" y="-1277937"/>
            <a:ext cx="2763838" cy="8335962"/>
          </a:xfrm>
          <a:prstGeom prst="rect">
            <a:avLst/>
          </a:prstGeom>
          <a:solidFill>
            <a:schemeClr val="bg1"/>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26" name="Rectangle 16"/>
          <p:cNvSpPr>
            <a:spLocks noChangeArrowheads="1"/>
          </p:cNvSpPr>
          <p:nvPr/>
        </p:nvSpPr>
        <p:spPr bwMode="auto">
          <a:xfrm>
            <a:off x="268288" y="1206500"/>
            <a:ext cx="3521075"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2425" lvl="1" indent="-238125">
              <a:lnSpc>
                <a:spcPts val="1350"/>
              </a:lnSpc>
              <a:buClr>
                <a:srgbClr val="000000"/>
              </a:buClr>
              <a:buSzPct val="125000"/>
              <a:buFont typeface="Wingdings" pitchFamily="2" charset="2"/>
              <a:buChar char="§"/>
            </a:pPr>
            <a:endParaRPr lang="en-US" sz="1200">
              <a:solidFill>
                <a:srgbClr val="000000"/>
              </a:solidFill>
            </a:endParaRPr>
          </a:p>
        </p:txBody>
      </p:sp>
      <p:sp>
        <p:nvSpPr>
          <p:cNvPr id="30727" name="Rectangle 16"/>
          <p:cNvSpPr>
            <a:spLocks noChangeArrowheads="1"/>
          </p:cNvSpPr>
          <p:nvPr/>
        </p:nvSpPr>
        <p:spPr bwMode="auto">
          <a:xfrm>
            <a:off x="301625" y="1343025"/>
            <a:ext cx="2970213"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69913" lvl="2" indent="-103188">
              <a:lnSpc>
                <a:spcPct val="90000"/>
              </a:lnSpc>
              <a:buClr>
                <a:srgbClr val="5F5F5F"/>
              </a:buClr>
              <a:buSzPct val="110000"/>
              <a:buFont typeface="Arial" pitchFamily="34" charset="0"/>
              <a:buChar char="•"/>
            </a:pPr>
            <a:endParaRPr lang="en-US" sz="1400">
              <a:solidFill>
                <a:srgbClr val="000000"/>
              </a:solidFill>
            </a:endParaRPr>
          </a:p>
          <a:p>
            <a:pPr marL="352425" lvl="1" indent="-238125">
              <a:lnSpc>
                <a:spcPct val="85000"/>
              </a:lnSpc>
              <a:buClr>
                <a:srgbClr val="000000"/>
              </a:buClr>
              <a:buSzPct val="125000"/>
              <a:buFont typeface="Wingdings" pitchFamily="2" charset="2"/>
              <a:buChar char="§"/>
            </a:pPr>
            <a:endParaRPr lang="en-US" sz="1400">
              <a:solidFill>
                <a:srgbClr val="000000"/>
              </a:solidFill>
            </a:endParaRPr>
          </a:p>
        </p:txBody>
      </p:sp>
      <p:sp>
        <p:nvSpPr>
          <p:cNvPr id="10" name="TextBox 9"/>
          <p:cNvSpPr txBox="1"/>
          <p:nvPr/>
        </p:nvSpPr>
        <p:spPr>
          <a:xfrm>
            <a:off x="668338" y="2778125"/>
            <a:ext cx="1668462" cy="1493838"/>
          </a:xfrm>
          <a:prstGeom prst="rect">
            <a:avLst/>
          </a:prstGeom>
          <a:noFill/>
          <a:ln>
            <a:noFill/>
          </a:ln>
        </p:spPr>
        <p:txBody>
          <a:bodyPr>
            <a:spAutoFit/>
          </a:bodyPr>
          <a:lstStyle/>
          <a:p>
            <a:pPr algn="ctr">
              <a:defRPr/>
            </a:pPr>
            <a:r>
              <a:rPr lang="nb-NO" sz="1300" dirty="0">
                <a:solidFill>
                  <a:schemeClr val="accent3"/>
                </a:solidFill>
                <a:latin typeface="+mn-lt"/>
                <a:cs typeface="Calibri" pitchFamily="34" charset="0"/>
              </a:rPr>
              <a:t>CC2540DK-MINI</a:t>
            </a:r>
          </a:p>
          <a:p>
            <a:pPr algn="ctr">
              <a:defRPr/>
            </a:pPr>
            <a:r>
              <a:rPr lang="nb-NO" sz="1300" dirty="0">
                <a:solidFill>
                  <a:schemeClr val="accent3"/>
                </a:solidFill>
                <a:latin typeface="+mn-lt"/>
                <a:cs typeface="Calibri" pitchFamily="34" charset="0"/>
              </a:rPr>
              <a:t>CC2541DK-MINI</a:t>
            </a:r>
          </a:p>
          <a:p>
            <a:pPr algn="ctr">
              <a:defRPr/>
            </a:pPr>
            <a:endParaRPr lang="nb-NO" sz="1300" dirty="0">
              <a:latin typeface="+mn-lt"/>
              <a:cs typeface="Calibri" pitchFamily="34" charset="0"/>
            </a:endParaRPr>
          </a:p>
          <a:p>
            <a:pPr algn="ctr">
              <a:defRPr/>
            </a:pPr>
            <a:r>
              <a:rPr lang="nb-NO" sz="1300" dirty="0">
                <a:latin typeface="+mn-lt"/>
                <a:cs typeface="Calibri" pitchFamily="34" charset="0"/>
              </a:rPr>
              <a:t>The easiest </a:t>
            </a:r>
          </a:p>
          <a:p>
            <a:pPr algn="ctr">
              <a:defRPr/>
            </a:pPr>
            <a:r>
              <a:rPr lang="nb-NO" sz="1300" dirty="0">
                <a:latin typeface="+mn-lt"/>
                <a:cs typeface="Calibri" pitchFamily="34" charset="0"/>
              </a:rPr>
              <a:t>way of evaluating</a:t>
            </a:r>
          </a:p>
          <a:p>
            <a:pPr algn="ctr">
              <a:defRPr/>
            </a:pPr>
            <a:r>
              <a:rPr lang="nb-NO" sz="1300" dirty="0">
                <a:latin typeface="+mn-lt"/>
                <a:cs typeface="Calibri" pitchFamily="34" charset="0"/>
              </a:rPr>
              <a:t>Bluetooth low </a:t>
            </a:r>
          </a:p>
          <a:p>
            <a:pPr algn="ctr">
              <a:defRPr/>
            </a:pPr>
            <a:r>
              <a:rPr lang="nb-NO" sz="1300" dirty="0">
                <a:latin typeface="+mn-lt"/>
                <a:cs typeface="Calibri" pitchFamily="34" charset="0"/>
              </a:rPr>
              <a:t>energy</a:t>
            </a:r>
            <a:endParaRPr lang="en-US" sz="1300" dirty="0">
              <a:latin typeface="+mn-lt"/>
              <a:cs typeface="Calibri" pitchFamily="34" charset="0"/>
            </a:endParaRPr>
          </a:p>
        </p:txBody>
      </p:sp>
      <p:sp>
        <p:nvSpPr>
          <p:cNvPr id="11" name="TextBox 10"/>
          <p:cNvSpPr txBox="1"/>
          <p:nvPr/>
        </p:nvSpPr>
        <p:spPr>
          <a:xfrm>
            <a:off x="6086475" y="4989513"/>
            <a:ext cx="2487613" cy="1030287"/>
          </a:xfrm>
          <a:prstGeom prst="rect">
            <a:avLst/>
          </a:prstGeom>
          <a:noFill/>
        </p:spPr>
        <p:txBody>
          <a:bodyPr>
            <a:spAutoFit/>
          </a:bodyPr>
          <a:lstStyle/>
          <a:p>
            <a:pPr>
              <a:defRPr/>
            </a:pPr>
            <a:r>
              <a:rPr lang="nb-NO" sz="1300" dirty="0">
                <a:solidFill>
                  <a:schemeClr val="accent3"/>
                </a:solidFill>
                <a:latin typeface="Arial" charset="0"/>
                <a:cs typeface="Calibri" pitchFamily="34" charset="0"/>
              </a:rPr>
              <a:t>CC2543 </a:t>
            </a:r>
            <a:r>
              <a:rPr lang="nb-NO" sz="1300" dirty="0">
                <a:solidFill>
                  <a:schemeClr val="accent3"/>
                </a:solidFill>
                <a:latin typeface="+mn-lt"/>
                <a:cs typeface="Calibri" pitchFamily="34" charset="0"/>
              </a:rPr>
              <a:t>Broadcaster / Beacon</a:t>
            </a:r>
          </a:p>
          <a:p>
            <a:pPr marL="285750" indent="-285750">
              <a:buFont typeface="Arial" panose="020B0604020202020204" pitchFamily="34" charset="0"/>
              <a:buChar char="•"/>
              <a:defRPr/>
            </a:pPr>
            <a:r>
              <a:rPr lang="nb-NO" sz="1200" dirty="0">
                <a:latin typeface="Arial" charset="0"/>
                <a:cs typeface="Calibri" pitchFamily="34" charset="0"/>
              </a:rPr>
              <a:t>Reference Design</a:t>
            </a:r>
          </a:p>
          <a:p>
            <a:pPr marL="285750" indent="-285750">
              <a:buFont typeface="Arial" panose="020B0604020202020204" pitchFamily="34" charset="0"/>
              <a:buChar char="•"/>
              <a:defRPr/>
            </a:pPr>
            <a:r>
              <a:rPr lang="nb-NO" sz="1200" dirty="0">
                <a:latin typeface="Arial" charset="0"/>
                <a:cs typeface="Calibri" pitchFamily="34" charset="0"/>
              </a:rPr>
              <a:t>Prototype Board</a:t>
            </a:r>
          </a:p>
          <a:p>
            <a:pPr marL="285750" indent="-285750">
              <a:buFont typeface="Arial" panose="020B0604020202020204" pitchFamily="34" charset="0"/>
              <a:buChar char="•"/>
              <a:defRPr/>
            </a:pPr>
            <a:r>
              <a:rPr lang="nb-NO" sz="1200" dirty="0">
                <a:latin typeface="+mn-lt"/>
                <a:cs typeface="Calibri" pitchFamily="34" charset="0"/>
              </a:rPr>
              <a:t>BLE broadcast Software </a:t>
            </a:r>
          </a:p>
          <a:p>
            <a:pPr marL="285750" indent="-285750">
              <a:buFont typeface="Arial" panose="020B0604020202020204" pitchFamily="34" charset="0"/>
              <a:buChar char="•"/>
              <a:defRPr/>
            </a:pPr>
            <a:r>
              <a:rPr lang="nb-NO" sz="1200" dirty="0">
                <a:latin typeface="+mn-lt"/>
                <a:cs typeface="Calibri" pitchFamily="34" charset="0"/>
              </a:rPr>
              <a:t>Low power, low cost </a:t>
            </a:r>
          </a:p>
        </p:txBody>
      </p:sp>
      <p:sp>
        <p:nvSpPr>
          <p:cNvPr id="12" name="TextBox 11"/>
          <p:cNvSpPr txBox="1"/>
          <p:nvPr/>
        </p:nvSpPr>
        <p:spPr>
          <a:xfrm>
            <a:off x="4743450" y="2778125"/>
            <a:ext cx="1785938" cy="1493838"/>
          </a:xfrm>
          <a:prstGeom prst="rect">
            <a:avLst/>
          </a:prstGeom>
          <a:noFill/>
        </p:spPr>
        <p:txBody>
          <a:bodyPr>
            <a:spAutoFit/>
          </a:bodyPr>
          <a:lstStyle/>
          <a:p>
            <a:pPr algn="ctr">
              <a:defRPr/>
            </a:pPr>
            <a:r>
              <a:rPr lang="nb-NO" sz="1300" dirty="0">
                <a:solidFill>
                  <a:schemeClr val="accent3"/>
                </a:solidFill>
                <a:latin typeface="+mn-lt"/>
                <a:cs typeface="Calibri" pitchFamily="34" charset="0"/>
              </a:rPr>
              <a:t>CC2541DK-SENSOR</a:t>
            </a:r>
          </a:p>
          <a:p>
            <a:pPr algn="ctr">
              <a:defRPr/>
            </a:pPr>
            <a:endParaRPr lang="nb-NO" sz="1300" dirty="0">
              <a:latin typeface="+mn-lt"/>
              <a:cs typeface="Calibri" pitchFamily="34" charset="0"/>
            </a:endParaRPr>
          </a:p>
          <a:p>
            <a:pPr algn="ctr">
              <a:defRPr/>
            </a:pPr>
            <a:r>
              <a:rPr lang="nb-NO" sz="1300" dirty="0">
                <a:latin typeface="+mn-lt"/>
                <a:cs typeface="Calibri" pitchFamily="34" charset="0"/>
              </a:rPr>
              <a:t>Targeting Smart Phone App developers. </a:t>
            </a:r>
          </a:p>
          <a:p>
            <a:pPr algn="ctr">
              <a:defRPr/>
            </a:pPr>
            <a:r>
              <a:rPr lang="nb-NO" sz="1300" dirty="0">
                <a:latin typeface="+mn-lt"/>
                <a:cs typeface="Calibri" pitchFamily="34" charset="0"/>
              </a:rPr>
              <a:t>Provides sensor data </a:t>
            </a:r>
          </a:p>
          <a:p>
            <a:pPr algn="ctr">
              <a:defRPr/>
            </a:pPr>
            <a:r>
              <a:rPr lang="nb-NO" sz="1300" dirty="0">
                <a:latin typeface="+mn-lt"/>
                <a:cs typeface="Calibri" pitchFamily="34" charset="0"/>
              </a:rPr>
              <a:t>from 6 sensors</a:t>
            </a:r>
            <a:endParaRPr lang="en-US" sz="1300" dirty="0">
              <a:latin typeface="+mn-lt"/>
              <a:cs typeface="Calibri" pitchFamily="34" charset="0"/>
            </a:endParaRPr>
          </a:p>
        </p:txBody>
      </p:sp>
      <p:sp>
        <p:nvSpPr>
          <p:cNvPr id="13" name="TextBox 12"/>
          <p:cNvSpPr txBox="1"/>
          <p:nvPr/>
        </p:nvSpPr>
        <p:spPr>
          <a:xfrm>
            <a:off x="6745288" y="2778125"/>
            <a:ext cx="1636712" cy="1292225"/>
          </a:xfrm>
          <a:prstGeom prst="rect">
            <a:avLst/>
          </a:prstGeom>
          <a:noFill/>
        </p:spPr>
        <p:txBody>
          <a:bodyPr>
            <a:spAutoFit/>
          </a:bodyPr>
          <a:lstStyle/>
          <a:p>
            <a:pPr algn="ctr">
              <a:defRPr/>
            </a:pPr>
            <a:r>
              <a:rPr lang="nb-NO" sz="1300" dirty="0">
                <a:solidFill>
                  <a:schemeClr val="accent3"/>
                </a:solidFill>
                <a:latin typeface="+mn-lt"/>
                <a:cs typeface="Calibri" pitchFamily="34" charset="0"/>
              </a:rPr>
              <a:t>CC2541DK-RC</a:t>
            </a:r>
          </a:p>
          <a:p>
            <a:pPr algn="ctr">
              <a:defRPr/>
            </a:pPr>
            <a:endParaRPr lang="nb-NO" sz="1300" dirty="0">
              <a:latin typeface="+mn-lt"/>
              <a:cs typeface="Calibri" pitchFamily="34" charset="0"/>
            </a:endParaRPr>
          </a:p>
          <a:p>
            <a:pPr algn="ctr">
              <a:defRPr/>
            </a:pPr>
            <a:r>
              <a:rPr lang="nb-NO" sz="1300" dirty="0">
                <a:latin typeface="+mn-lt"/>
                <a:cs typeface="Calibri" pitchFamily="34" charset="0"/>
              </a:rPr>
              <a:t>Operates as a multiple HID mouse, keyboard and RC</a:t>
            </a:r>
            <a:endParaRPr lang="en-US" sz="1300" dirty="0">
              <a:latin typeface="+mn-lt"/>
              <a:cs typeface="Calibri" pitchFamily="34" charset="0"/>
            </a:endParaRPr>
          </a:p>
        </p:txBody>
      </p:sp>
      <p:pic>
        <p:nvPicPr>
          <p:cNvPr id="30734" name="Picture 15" descr="BLE_Broadcaster_gimped.jpg"/>
          <p:cNvPicPr>
            <a:picLocks noChangeAspect="1"/>
          </p:cNvPicPr>
          <p:nvPr/>
        </p:nvPicPr>
        <p:blipFill>
          <a:blip r:embed="rId3" cstate="print">
            <a:extLst>
              <a:ext uri="{28A0092B-C50C-407E-A947-70E740481C1C}">
                <a14:useLocalDpi xmlns:a14="http://schemas.microsoft.com/office/drawing/2010/main" val="0"/>
              </a:ext>
            </a:extLst>
          </a:blip>
          <a:srcRect l="68741" t="51776" r="6020" b="7458"/>
          <a:stretch>
            <a:fillRect/>
          </a:stretch>
        </p:blipFill>
        <p:spPr bwMode="auto">
          <a:xfrm>
            <a:off x="5273675" y="5064125"/>
            <a:ext cx="812800"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1571625" y="4992688"/>
            <a:ext cx="1700213" cy="1446212"/>
          </a:xfrm>
          <a:prstGeom prst="rect">
            <a:avLst/>
          </a:prstGeom>
          <a:noFill/>
        </p:spPr>
        <p:txBody>
          <a:bodyPr wrap="none">
            <a:spAutoFit/>
          </a:bodyPr>
          <a:lstStyle/>
          <a:p>
            <a:pPr>
              <a:defRPr/>
            </a:pPr>
            <a:r>
              <a:rPr lang="nb-NO" sz="1300" dirty="0">
                <a:solidFill>
                  <a:schemeClr val="accent3"/>
                </a:solidFill>
                <a:latin typeface="+mn-lt"/>
                <a:cs typeface="Calibri" pitchFamily="34" charset="0"/>
              </a:rPr>
              <a:t>BLE Lighting</a:t>
            </a:r>
          </a:p>
          <a:p>
            <a:pPr marL="285750" indent="-285750">
              <a:buFont typeface="Arial" panose="020B0604020202020204" pitchFamily="34" charset="0"/>
              <a:buChar char="•"/>
              <a:defRPr/>
            </a:pPr>
            <a:r>
              <a:rPr lang="nb-NO" sz="1200" dirty="0">
                <a:latin typeface="+mn-lt"/>
                <a:cs typeface="Calibri" pitchFamily="34" charset="0"/>
              </a:rPr>
              <a:t>Reference Design</a:t>
            </a:r>
          </a:p>
          <a:p>
            <a:pPr marL="285750" indent="-285750">
              <a:buFont typeface="Arial" panose="020B0604020202020204" pitchFamily="34" charset="0"/>
              <a:buChar char="•"/>
              <a:defRPr/>
            </a:pPr>
            <a:r>
              <a:rPr lang="nb-NO" sz="1200" dirty="0">
                <a:latin typeface="+mn-lt"/>
                <a:cs typeface="Calibri" pitchFamily="34" charset="0"/>
              </a:rPr>
              <a:t>Prototype Board</a:t>
            </a:r>
          </a:p>
          <a:p>
            <a:pPr marL="285750" indent="-285750">
              <a:buFont typeface="Arial" panose="020B0604020202020204" pitchFamily="34" charset="0"/>
              <a:buChar char="•"/>
              <a:defRPr/>
            </a:pPr>
            <a:r>
              <a:rPr lang="nb-NO" sz="1200" dirty="0">
                <a:latin typeface="+mn-lt"/>
                <a:cs typeface="Calibri" pitchFamily="34" charset="0"/>
              </a:rPr>
              <a:t>iOS App</a:t>
            </a:r>
          </a:p>
          <a:p>
            <a:pPr>
              <a:defRPr/>
            </a:pPr>
            <a:endParaRPr lang="nb-NO" sz="1300" dirty="0">
              <a:latin typeface="+mn-lt"/>
              <a:cs typeface="Calibri" pitchFamily="34" charset="0"/>
            </a:endParaRPr>
          </a:p>
          <a:p>
            <a:pPr>
              <a:defRPr/>
            </a:pPr>
            <a:endParaRPr lang="nb-NO" sz="1300" dirty="0">
              <a:latin typeface="+mn-lt"/>
              <a:cs typeface="Calibri" pitchFamily="34" charset="0"/>
            </a:endParaRPr>
          </a:p>
          <a:p>
            <a:pPr>
              <a:defRPr/>
            </a:pPr>
            <a:endParaRPr lang="en-US" sz="1300" dirty="0">
              <a:latin typeface="+mn-lt"/>
              <a:cs typeface="Calibri" pitchFamily="34" charset="0"/>
            </a:endParaRPr>
          </a:p>
        </p:txBody>
      </p:sp>
      <p:sp>
        <p:nvSpPr>
          <p:cNvPr id="21" name="Rectangle 20"/>
          <p:cNvSpPr/>
          <p:nvPr/>
        </p:nvSpPr>
        <p:spPr>
          <a:xfrm>
            <a:off x="322263" y="1101725"/>
            <a:ext cx="8335962" cy="44926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nb-NO" dirty="0"/>
              <a:t>Development </a:t>
            </a:r>
            <a:r>
              <a:rPr lang="nb-NO" dirty="0" smtClean="0"/>
              <a:t>Kits on eStore.ti.com</a:t>
            </a:r>
            <a:endParaRPr lang="en-US" dirty="0"/>
          </a:p>
        </p:txBody>
      </p:sp>
      <p:sp>
        <p:nvSpPr>
          <p:cNvPr id="23" name="Rectangle 22"/>
          <p:cNvSpPr/>
          <p:nvPr/>
        </p:nvSpPr>
        <p:spPr>
          <a:xfrm>
            <a:off x="322263" y="4430713"/>
            <a:ext cx="8335962" cy="449262"/>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nb-NO" dirty="0"/>
              <a:t>Kits Available on Request</a:t>
            </a:r>
            <a:endParaRPr lang="en-US" dirty="0"/>
          </a:p>
        </p:txBody>
      </p:sp>
      <p:sp>
        <p:nvSpPr>
          <p:cNvPr id="24" name="TextBox 23"/>
          <p:cNvSpPr txBox="1"/>
          <p:nvPr/>
        </p:nvSpPr>
        <p:spPr>
          <a:xfrm>
            <a:off x="2659063" y="2776538"/>
            <a:ext cx="1670050" cy="1292225"/>
          </a:xfrm>
          <a:prstGeom prst="rect">
            <a:avLst/>
          </a:prstGeom>
          <a:noFill/>
          <a:ln>
            <a:noFill/>
          </a:ln>
        </p:spPr>
        <p:txBody>
          <a:bodyPr>
            <a:spAutoFit/>
          </a:bodyPr>
          <a:lstStyle/>
          <a:p>
            <a:pPr algn="ctr">
              <a:defRPr/>
            </a:pPr>
            <a:r>
              <a:rPr lang="nb-NO" sz="1300" dirty="0">
                <a:solidFill>
                  <a:schemeClr val="accent3"/>
                </a:solidFill>
                <a:latin typeface="+mn-lt"/>
                <a:cs typeface="Calibri" pitchFamily="34" charset="0"/>
              </a:rPr>
              <a:t>CC2540DK</a:t>
            </a:r>
          </a:p>
          <a:p>
            <a:pPr algn="ctr">
              <a:defRPr/>
            </a:pPr>
            <a:r>
              <a:rPr lang="nb-NO" sz="1300" dirty="0">
                <a:solidFill>
                  <a:schemeClr val="accent3"/>
                </a:solidFill>
                <a:latin typeface="+mn-lt"/>
                <a:cs typeface="Calibri" pitchFamily="34" charset="0"/>
              </a:rPr>
              <a:t>CC2541EMK</a:t>
            </a:r>
          </a:p>
          <a:p>
            <a:pPr algn="ctr">
              <a:defRPr/>
            </a:pPr>
            <a:endParaRPr lang="nb-NO" sz="1300" dirty="0">
              <a:latin typeface="+mn-lt"/>
              <a:cs typeface="Calibri" pitchFamily="34" charset="0"/>
            </a:endParaRPr>
          </a:p>
          <a:p>
            <a:pPr algn="ctr">
              <a:defRPr/>
            </a:pPr>
            <a:r>
              <a:rPr lang="nb-NO" sz="1300" dirty="0">
                <a:latin typeface="+mn-lt"/>
                <a:cs typeface="Calibri" pitchFamily="34" charset="0"/>
              </a:rPr>
              <a:t>Advanced development platform</a:t>
            </a:r>
            <a:endParaRPr lang="en-US" sz="1300" dirty="0">
              <a:latin typeface="+mn-lt"/>
              <a:cs typeface="Calibri" pitchFamily="34" charset="0"/>
            </a:endParaRPr>
          </a:p>
        </p:txBody>
      </p:sp>
      <p:pic>
        <p:nvPicPr>
          <p:cNvPr id="30740"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10402">
            <a:off x="6751638" y="2025650"/>
            <a:ext cx="1525587"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3478213" y="4989513"/>
            <a:ext cx="1699504" cy="1261884"/>
          </a:xfrm>
          <a:prstGeom prst="rect">
            <a:avLst/>
          </a:prstGeom>
          <a:noFill/>
        </p:spPr>
        <p:txBody>
          <a:bodyPr wrap="none">
            <a:spAutoFit/>
          </a:bodyPr>
          <a:lstStyle/>
          <a:p>
            <a:pPr>
              <a:defRPr/>
            </a:pPr>
            <a:r>
              <a:rPr lang="nb-NO" sz="1300" dirty="0">
                <a:solidFill>
                  <a:schemeClr val="accent3"/>
                </a:solidFill>
                <a:latin typeface="+mn-lt"/>
                <a:cs typeface="Calibri" pitchFamily="34" charset="0"/>
              </a:rPr>
              <a:t>BLE RC Voice</a:t>
            </a:r>
          </a:p>
          <a:p>
            <a:pPr marL="285750" indent="-285750">
              <a:buFont typeface="Arial" panose="020B0604020202020204" pitchFamily="34" charset="0"/>
              <a:buChar char="•"/>
              <a:defRPr/>
            </a:pPr>
            <a:r>
              <a:rPr lang="nb-NO" sz="1200" dirty="0">
                <a:latin typeface="+mn-lt"/>
                <a:cs typeface="Calibri" pitchFamily="34" charset="0"/>
              </a:rPr>
              <a:t>Reference Design</a:t>
            </a:r>
          </a:p>
          <a:p>
            <a:pPr marL="285750" indent="-285750">
              <a:buFont typeface="Arial" panose="020B0604020202020204" pitchFamily="34" charset="0"/>
              <a:buChar char="•"/>
              <a:defRPr/>
            </a:pPr>
            <a:r>
              <a:rPr lang="nb-NO" sz="1200" dirty="0">
                <a:latin typeface="+mn-lt"/>
                <a:cs typeface="Calibri" pitchFamily="34" charset="0"/>
              </a:rPr>
              <a:t>Prototype Board</a:t>
            </a:r>
          </a:p>
          <a:p>
            <a:pPr>
              <a:defRPr/>
            </a:pPr>
            <a:endParaRPr lang="nb-NO" sz="1300" dirty="0">
              <a:latin typeface="+mn-lt"/>
              <a:cs typeface="Calibri" pitchFamily="34" charset="0"/>
            </a:endParaRPr>
          </a:p>
          <a:p>
            <a:pPr>
              <a:defRPr/>
            </a:pPr>
            <a:endParaRPr lang="nb-NO" sz="1300" dirty="0">
              <a:latin typeface="+mn-lt"/>
              <a:cs typeface="Calibri" pitchFamily="34" charset="0"/>
            </a:endParaRPr>
          </a:p>
          <a:p>
            <a:pPr>
              <a:defRPr/>
            </a:pPr>
            <a:endParaRPr lang="en-US" sz="1300" dirty="0">
              <a:latin typeface="+mn-lt"/>
              <a:cs typeface="Calibri" pitchFamily="34" charset="0"/>
            </a:endParaRPr>
          </a:p>
        </p:txBody>
      </p:sp>
      <p:pic>
        <p:nvPicPr>
          <p:cNvPr id="30742" name="Picture 25" descr="BLE_Light_Demo.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413" y="4989513"/>
            <a:ext cx="10953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7" descr="C:\Users\a0132620\Pictures\2642.Capture.PNG-550x0.png"/>
          <p:cNvPicPr>
            <a:picLocks noChangeAspect="1" noChangeArrowheads="1"/>
          </p:cNvPicPr>
          <p:nvPr/>
        </p:nvPicPr>
        <p:blipFill>
          <a:blip r:embed="rId6" cstate="print"/>
          <a:srcRect/>
          <a:stretch>
            <a:fillRect/>
          </a:stretch>
        </p:blipFill>
        <p:spPr bwMode="auto">
          <a:xfrm>
            <a:off x="596204" y="1831404"/>
            <a:ext cx="1727510" cy="847280"/>
          </a:xfrm>
          <a:prstGeom prst="rect">
            <a:avLst/>
          </a:prstGeom>
          <a:noFill/>
          <a:ln w="9525">
            <a:noFill/>
            <a:miter lim="800000"/>
            <a:headEnd/>
            <a:tailEnd/>
          </a:ln>
        </p:spPr>
      </p:pic>
      <p:pic>
        <p:nvPicPr>
          <p:cNvPr id="3074" name="Picture 2" descr="http://www.newark.com/productimages/standard/en_US/495849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0975" y="1698251"/>
            <a:ext cx="1514475" cy="11135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media.digikey.com/Photos/Texas%20Instr%20Photos/CC2541DK-SENSOR.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42282" y="1760906"/>
            <a:ext cx="988274" cy="988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2678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rot="16200000">
            <a:off x="1952969" y="-648839"/>
            <a:ext cx="5074549" cy="8335962"/>
          </a:xfrm>
          <a:prstGeom prst="rect">
            <a:avLst/>
          </a:prstGeom>
          <a:solidFill>
            <a:schemeClr val="bg1"/>
          </a:solidFill>
          <a:ln w="31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00" name="Picture 4" descr="http://www.phidgets.com/images/3017_0_Big.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21894"/>
          <a:stretch/>
        </p:blipFill>
        <p:spPr bwMode="auto">
          <a:xfrm rot="16200000">
            <a:off x="6409494" y="3620309"/>
            <a:ext cx="318136" cy="42319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466239">
            <a:off x="3510644" y="3430605"/>
            <a:ext cx="513604" cy="619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2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3914953">
            <a:off x="1672894" y="2189040"/>
            <a:ext cx="908284" cy="29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48" name="Footer Placeholder 3"/>
          <p:cNvSpPr txBox="1">
            <a:spLocks/>
          </p:cNvSpPr>
          <p:nvPr/>
        </p:nvSpPr>
        <p:spPr bwMode="auto">
          <a:xfrm>
            <a:off x="-65088" y="6448425"/>
            <a:ext cx="2895601"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TI Confidential - NDA Restrictions</a:t>
            </a:r>
          </a:p>
        </p:txBody>
      </p:sp>
      <p:sp>
        <p:nvSpPr>
          <p:cNvPr id="4" name="Title 1"/>
          <p:cNvSpPr>
            <a:spLocks noGrp="1"/>
          </p:cNvSpPr>
          <p:nvPr>
            <p:ph type="title"/>
          </p:nvPr>
        </p:nvSpPr>
        <p:spPr>
          <a:xfrm>
            <a:off x="231775" y="142875"/>
            <a:ext cx="8458200" cy="814388"/>
          </a:xfrm>
        </p:spPr>
        <p:txBody>
          <a:bodyPr/>
          <a:lstStyle/>
          <a:p>
            <a:r>
              <a:rPr lang="nb-NO" dirty="0" smtClean="0"/>
              <a:t>Additional Reference Features </a:t>
            </a:r>
            <a:r>
              <a:rPr lang="nb-NO" i="1" dirty="0" smtClean="0">
                <a:solidFill>
                  <a:schemeClr val="accent3"/>
                </a:solidFill>
              </a:rPr>
              <a:t>CC2640</a:t>
            </a:r>
            <a:endParaRPr lang="en-US" i="1" dirty="0" smtClean="0">
              <a:solidFill>
                <a:schemeClr val="accent3"/>
              </a:solidFill>
            </a:endParaRPr>
          </a:p>
        </p:txBody>
      </p:sp>
      <p:sp>
        <p:nvSpPr>
          <p:cNvPr id="16" name="Rectangle 15"/>
          <p:cNvSpPr/>
          <p:nvPr/>
        </p:nvSpPr>
        <p:spPr>
          <a:xfrm>
            <a:off x="322263" y="981868"/>
            <a:ext cx="8335962" cy="44926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nb-NO" dirty="0" smtClean="0"/>
              <a:t>Reference Designs</a:t>
            </a:r>
            <a:endParaRPr lang="en-US" dirty="0"/>
          </a:p>
        </p:txBody>
      </p:sp>
      <p:sp>
        <p:nvSpPr>
          <p:cNvPr id="18" name="Rectangle 17"/>
          <p:cNvSpPr/>
          <p:nvPr/>
        </p:nvSpPr>
        <p:spPr>
          <a:xfrm>
            <a:off x="322263" y="4402659"/>
            <a:ext cx="8335962" cy="449263"/>
          </a:xfrm>
          <a:prstGeom prst="rect">
            <a:avLst/>
          </a:prstGeom>
        </p:spPr>
        <p:style>
          <a:lnRef idx="1">
            <a:schemeClr val="accent3"/>
          </a:lnRef>
          <a:fillRef idx="3">
            <a:schemeClr val="accent3"/>
          </a:fillRef>
          <a:effectRef idx="2">
            <a:schemeClr val="accent3"/>
          </a:effectRef>
          <a:fontRef idx="minor">
            <a:schemeClr val="lt1"/>
          </a:fontRef>
        </p:style>
        <p:txBody>
          <a:bodyPr anchor="ctr"/>
          <a:lstStyle/>
          <a:p>
            <a:pPr algn="ctr">
              <a:defRPr/>
            </a:pPr>
            <a:r>
              <a:rPr lang="nb-NO" dirty="0" smtClean="0"/>
              <a:t>Software Features</a:t>
            </a:r>
            <a:endParaRPr lang="en-US" dirty="0"/>
          </a:p>
        </p:txBody>
      </p:sp>
      <p:sp>
        <p:nvSpPr>
          <p:cNvPr id="19" name="TextBox 18"/>
          <p:cNvSpPr txBox="1"/>
          <p:nvPr/>
        </p:nvSpPr>
        <p:spPr>
          <a:xfrm>
            <a:off x="544626" y="1641718"/>
            <a:ext cx="1676171" cy="1200329"/>
          </a:xfrm>
          <a:prstGeom prst="rect">
            <a:avLst/>
          </a:prstGeom>
          <a:noFill/>
        </p:spPr>
        <p:txBody>
          <a:bodyPr wrap="square">
            <a:spAutoFit/>
          </a:bodyPr>
          <a:lstStyle/>
          <a:p>
            <a:pPr>
              <a:defRPr/>
            </a:pPr>
            <a:r>
              <a:rPr lang="nb-NO" sz="1400" b="1" dirty="0" smtClean="0">
                <a:solidFill>
                  <a:schemeClr val="accent3"/>
                </a:solidFill>
              </a:rPr>
              <a:t>Remote Control</a:t>
            </a:r>
          </a:p>
          <a:p>
            <a:endParaRPr lang="nb-NO" sz="1200" dirty="0" smtClean="0"/>
          </a:p>
          <a:p>
            <a:r>
              <a:rPr lang="nb-NO" sz="1200" dirty="0" smtClean="0"/>
              <a:t>PDM</a:t>
            </a:r>
            <a:r>
              <a:rPr lang="nb-NO" sz="1200" dirty="0"/>
              <a:t>, NFC,</a:t>
            </a:r>
          </a:p>
          <a:p>
            <a:r>
              <a:rPr lang="nb-NO" sz="1200" dirty="0"/>
              <a:t>Voice, Motion, </a:t>
            </a:r>
          </a:p>
          <a:p>
            <a:r>
              <a:rPr lang="nb-NO" sz="1200" dirty="0"/>
              <a:t>Wireless Charging</a:t>
            </a:r>
            <a:endParaRPr lang="en-US" sz="1200" dirty="0"/>
          </a:p>
          <a:p>
            <a:pPr algn="ctr">
              <a:defRPr/>
            </a:pPr>
            <a:endParaRPr lang="nb-NO" sz="1000" dirty="0">
              <a:solidFill>
                <a:srgbClr val="000000"/>
              </a:solidFill>
            </a:endParaRPr>
          </a:p>
        </p:txBody>
      </p:sp>
      <p:sp>
        <p:nvSpPr>
          <p:cNvPr id="30" name="TextBox 29"/>
          <p:cNvSpPr txBox="1"/>
          <p:nvPr/>
        </p:nvSpPr>
        <p:spPr>
          <a:xfrm>
            <a:off x="6557850" y="1641718"/>
            <a:ext cx="1574403" cy="461665"/>
          </a:xfrm>
          <a:prstGeom prst="rect">
            <a:avLst/>
          </a:prstGeom>
          <a:noFill/>
        </p:spPr>
        <p:txBody>
          <a:bodyPr wrap="square">
            <a:spAutoFit/>
          </a:bodyPr>
          <a:lstStyle/>
          <a:p>
            <a:pPr algn="ctr">
              <a:defRPr/>
            </a:pPr>
            <a:r>
              <a:rPr lang="nb-NO" sz="1400" b="1" dirty="0" smtClean="0">
                <a:solidFill>
                  <a:schemeClr val="accent3"/>
                </a:solidFill>
              </a:rPr>
              <a:t>HID Keyboard</a:t>
            </a:r>
          </a:p>
          <a:p>
            <a:pPr algn="ctr">
              <a:defRPr/>
            </a:pPr>
            <a:endParaRPr lang="nb-NO" sz="1000" dirty="0">
              <a:solidFill>
                <a:srgbClr val="000000"/>
              </a:solidFill>
            </a:endParaRPr>
          </a:p>
        </p:txBody>
      </p:sp>
      <p:sp>
        <p:nvSpPr>
          <p:cNvPr id="27" name="TextBox 26"/>
          <p:cNvSpPr txBox="1"/>
          <p:nvPr/>
        </p:nvSpPr>
        <p:spPr>
          <a:xfrm>
            <a:off x="480577" y="4959644"/>
            <a:ext cx="2333297" cy="369332"/>
          </a:xfrm>
          <a:prstGeom prst="rect">
            <a:avLst/>
          </a:prstGeom>
          <a:noFill/>
        </p:spPr>
        <p:txBody>
          <a:bodyPr wrap="square">
            <a:spAutoFit/>
          </a:bodyPr>
          <a:lstStyle/>
          <a:p>
            <a:pPr algn="ctr">
              <a:defRPr/>
            </a:pPr>
            <a:r>
              <a:rPr lang="nb-NO" b="1" dirty="0" smtClean="0">
                <a:solidFill>
                  <a:schemeClr val="accent3"/>
                </a:solidFill>
              </a:rPr>
              <a:t>Full BT4.1 support</a:t>
            </a:r>
          </a:p>
        </p:txBody>
      </p:sp>
      <p:sp>
        <p:nvSpPr>
          <p:cNvPr id="32" name="TextBox 31"/>
          <p:cNvSpPr txBox="1"/>
          <p:nvPr/>
        </p:nvSpPr>
        <p:spPr>
          <a:xfrm>
            <a:off x="6178404" y="5410801"/>
            <a:ext cx="2333297" cy="584775"/>
          </a:xfrm>
          <a:prstGeom prst="rect">
            <a:avLst/>
          </a:prstGeom>
          <a:noFill/>
        </p:spPr>
        <p:txBody>
          <a:bodyPr wrap="square">
            <a:spAutoFit/>
          </a:bodyPr>
          <a:lstStyle/>
          <a:p>
            <a:pPr algn="ctr">
              <a:defRPr/>
            </a:pPr>
            <a:r>
              <a:rPr lang="nb-NO" sz="1600" b="1" dirty="0" smtClean="0">
                <a:solidFill>
                  <a:schemeClr val="accent3"/>
                </a:solidFill>
              </a:rPr>
              <a:t>IP over BLE</a:t>
            </a:r>
          </a:p>
          <a:p>
            <a:pPr algn="ctr">
              <a:defRPr/>
            </a:pPr>
            <a:r>
              <a:rPr lang="nb-NO" sz="1600" b="1" i="1" dirty="0" smtClean="0">
                <a:solidFill>
                  <a:schemeClr val="accent3"/>
                </a:solidFill>
              </a:rPr>
              <a:t>6LowPAN</a:t>
            </a:r>
          </a:p>
        </p:txBody>
      </p:sp>
      <p:sp>
        <p:nvSpPr>
          <p:cNvPr id="26" name="TextBox 25"/>
          <p:cNvSpPr txBox="1"/>
          <p:nvPr/>
        </p:nvSpPr>
        <p:spPr>
          <a:xfrm>
            <a:off x="2703413" y="4930121"/>
            <a:ext cx="3935417" cy="584775"/>
          </a:xfrm>
          <a:prstGeom prst="rect">
            <a:avLst/>
          </a:prstGeom>
          <a:noFill/>
        </p:spPr>
        <p:txBody>
          <a:bodyPr wrap="square">
            <a:spAutoFit/>
          </a:bodyPr>
          <a:lstStyle/>
          <a:p>
            <a:pPr algn="ctr">
              <a:defRPr/>
            </a:pPr>
            <a:r>
              <a:rPr lang="nb-NO" sz="1600" b="1" i="1" dirty="0" smtClean="0">
                <a:solidFill>
                  <a:schemeClr val="accent3"/>
                </a:solidFill>
              </a:rPr>
              <a:t>Multiple Dev. Environments:</a:t>
            </a:r>
          </a:p>
          <a:p>
            <a:pPr algn="ctr">
              <a:defRPr/>
            </a:pPr>
            <a:r>
              <a:rPr lang="nb-NO" sz="1600" b="1" i="1" dirty="0" smtClean="0">
                <a:solidFill>
                  <a:schemeClr val="accent3"/>
                </a:solidFill>
              </a:rPr>
              <a:t>IAR, CCS, GCC</a:t>
            </a:r>
          </a:p>
        </p:txBody>
      </p:sp>
      <p:sp>
        <p:nvSpPr>
          <p:cNvPr id="28" name="TextBox 27"/>
          <p:cNvSpPr txBox="1"/>
          <p:nvPr/>
        </p:nvSpPr>
        <p:spPr>
          <a:xfrm>
            <a:off x="1324246" y="5289123"/>
            <a:ext cx="2882486" cy="338554"/>
          </a:xfrm>
          <a:prstGeom prst="rect">
            <a:avLst/>
          </a:prstGeom>
          <a:noFill/>
        </p:spPr>
        <p:txBody>
          <a:bodyPr wrap="square">
            <a:spAutoFit/>
          </a:bodyPr>
          <a:lstStyle/>
          <a:p>
            <a:pPr algn="ctr">
              <a:defRPr/>
            </a:pPr>
            <a:r>
              <a:rPr lang="nb-NO" sz="1600" b="1" dirty="0" smtClean="0">
                <a:solidFill>
                  <a:schemeClr val="accent6"/>
                </a:solidFill>
              </a:rPr>
              <a:t>Master/Slave</a:t>
            </a:r>
            <a:r>
              <a:rPr lang="nb-NO" sz="1600" b="1" dirty="0">
                <a:solidFill>
                  <a:schemeClr val="accent6"/>
                </a:solidFill>
              </a:rPr>
              <a:t> </a:t>
            </a:r>
            <a:r>
              <a:rPr lang="nb-NO" sz="1600" b="1" dirty="0" smtClean="0">
                <a:solidFill>
                  <a:schemeClr val="accent6"/>
                </a:solidFill>
              </a:rPr>
              <a:t>- Mesh</a:t>
            </a:r>
          </a:p>
        </p:txBody>
      </p:sp>
      <p:sp>
        <p:nvSpPr>
          <p:cNvPr id="29" name="TextBox 28"/>
          <p:cNvSpPr txBox="1"/>
          <p:nvPr/>
        </p:nvSpPr>
        <p:spPr>
          <a:xfrm>
            <a:off x="550170" y="5612424"/>
            <a:ext cx="3940074" cy="338554"/>
          </a:xfrm>
          <a:prstGeom prst="rect">
            <a:avLst/>
          </a:prstGeom>
          <a:noFill/>
        </p:spPr>
        <p:txBody>
          <a:bodyPr wrap="square">
            <a:spAutoFit/>
          </a:bodyPr>
          <a:lstStyle/>
          <a:p>
            <a:pPr algn="ctr">
              <a:defRPr/>
            </a:pPr>
            <a:r>
              <a:rPr lang="nb-NO" sz="1600" b="1" dirty="0" smtClean="0">
                <a:solidFill>
                  <a:schemeClr val="accent3"/>
                </a:solidFill>
              </a:rPr>
              <a:t>Flexible OTA Firmware Update (OAD)</a:t>
            </a:r>
          </a:p>
        </p:txBody>
      </p:sp>
      <p:sp>
        <p:nvSpPr>
          <p:cNvPr id="31" name="TextBox 30"/>
          <p:cNvSpPr txBox="1"/>
          <p:nvPr/>
        </p:nvSpPr>
        <p:spPr>
          <a:xfrm>
            <a:off x="4305533" y="5613828"/>
            <a:ext cx="2333297" cy="369332"/>
          </a:xfrm>
          <a:prstGeom prst="rect">
            <a:avLst/>
          </a:prstGeom>
          <a:noFill/>
        </p:spPr>
        <p:txBody>
          <a:bodyPr wrap="square">
            <a:spAutoFit/>
          </a:bodyPr>
          <a:lstStyle/>
          <a:p>
            <a:pPr algn="ctr">
              <a:defRPr/>
            </a:pPr>
            <a:r>
              <a:rPr lang="nb-NO" b="1" dirty="0" smtClean="0">
                <a:solidFill>
                  <a:schemeClr val="accent6"/>
                </a:solidFill>
              </a:rPr>
              <a:t>Apple iBeacon</a:t>
            </a:r>
          </a:p>
        </p:txBody>
      </p:sp>
      <p:sp>
        <p:nvSpPr>
          <p:cNvPr id="34" name="TextBox 33"/>
          <p:cNvSpPr txBox="1"/>
          <p:nvPr/>
        </p:nvSpPr>
        <p:spPr>
          <a:xfrm>
            <a:off x="5865480" y="5037843"/>
            <a:ext cx="2333297" cy="369332"/>
          </a:xfrm>
          <a:prstGeom prst="rect">
            <a:avLst/>
          </a:prstGeom>
          <a:noFill/>
        </p:spPr>
        <p:txBody>
          <a:bodyPr wrap="square">
            <a:spAutoFit/>
          </a:bodyPr>
          <a:lstStyle/>
          <a:p>
            <a:pPr algn="ctr">
              <a:defRPr/>
            </a:pPr>
            <a:r>
              <a:rPr lang="nb-NO" b="1" dirty="0" smtClean="0">
                <a:solidFill>
                  <a:schemeClr val="accent6"/>
                </a:solidFill>
              </a:rPr>
              <a:t>Apple HomeKit</a:t>
            </a:r>
          </a:p>
        </p:txBody>
      </p:sp>
      <p:sp>
        <p:nvSpPr>
          <p:cNvPr id="35" name="TextBox 34"/>
          <p:cNvSpPr txBox="1"/>
          <p:nvPr/>
        </p:nvSpPr>
        <p:spPr>
          <a:xfrm>
            <a:off x="2185035" y="3067767"/>
            <a:ext cx="1640409" cy="1000274"/>
          </a:xfrm>
          <a:prstGeom prst="rect">
            <a:avLst/>
          </a:prstGeom>
          <a:noFill/>
        </p:spPr>
        <p:txBody>
          <a:bodyPr wrap="square">
            <a:spAutoFit/>
          </a:bodyPr>
          <a:lstStyle/>
          <a:p>
            <a:pPr>
              <a:defRPr/>
            </a:pPr>
            <a:r>
              <a:rPr lang="nb-NO" sz="1400" b="1" dirty="0" smtClean="0">
                <a:solidFill>
                  <a:schemeClr val="accent3"/>
                </a:solidFill>
              </a:rPr>
              <a:t>Range Extender</a:t>
            </a:r>
          </a:p>
          <a:p>
            <a:pPr>
              <a:defRPr/>
            </a:pPr>
            <a:endParaRPr lang="nb-NO" sz="1200" dirty="0" smtClean="0"/>
          </a:p>
          <a:p>
            <a:pPr>
              <a:defRPr/>
            </a:pPr>
            <a:r>
              <a:rPr lang="nb-NO" sz="1200" dirty="0" smtClean="0"/>
              <a:t>BLE + CC2592</a:t>
            </a:r>
          </a:p>
          <a:p>
            <a:pPr>
              <a:defRPr/>
            </a:pPr>
            <a:r>
              <a:rPr lang="nb-NO" sz="1200" dirty="0" smtClean="0"/>
              <a:t>Up to +10dBm</a:t>
            </a:r>
          </a:p>
          <a:p>
            <a:pPr>
              <a:defRPr/>
            </a:pPr>
            <a:endParaRPr lang="nb-NO" sz="900" dirty="0"/>
          </a:p>
        </p:txBody>
      </p:sp>
      <p:sp>
        <p:nvSpPr>
          <p:cNvPr id="37" name="TextBox 36"/>
          <p:cNvSpPr txBox="1"/>
          <p:nvPr/>
        </p:nvSpPr>
        <p:spPr>
          <a:xfrm>
            <a:off x="3243262" y="1641718"/>
            <a:ext cx="3100388" cy="1046440"/>
          </a:xfrm>
          <a:prstGeom prst="rect">
            <a:avLst/>
          </a:prstGeom>
          <a:noFill/>
        </p:spPr>
        <p:txBody>
          <a:bodyPr wrap="square">
            <a:spAutoFit/>
          </a:bodyPr>
          <a:lstStyle/>
          <a:p>
            <a:pPr>
              <a:defRPr/>
            </a:pPr>
            <a:r>
              <a:rPr lang="nb-NO" sz="1400" b="1" dirty="0" smtClean="0">
                <a:solidFill>
                  <a:schemeClr val="accent3"/>
                </a:solidFill>
              </a:rPr>
              <a:t>Medical Designs</a:t>
            </a:r>
          </a:p>
          <a:p>
            <a:pPr marL="171450" indent="-171450">
              <a:buFont typeface="Arial" panose="020B0604020202020204" pitchFamily="34" charset="0"/>
              <a:buChar char="•"/>
              <a:defRPr/>
            </a:pPr>
            <a:endParaRPr lang="nb-NO" sz="1200" dirty="0" smtClean="0"/>
          </a:p>
          <a:p>
            <a:pPr marL="171450" indent="-171450">
              <a:buFont typeface="Arial" panose="020B0604020202020204" pitchFamily="34" charset="0"/>
              <a:buChar char="•"/>
              <a:defRPr/>
            </a:pPr>
            <a:r>
              <a:rPr lang="nb-NO" sz="1200" dirty="0" smtClean="0"/>
              <a:t>Heart Rate Dev. Pack for Sensor Tag</a:t>
            </a:r>
          </a:p>
          <a:p>
            <a:pPr marL="171450" indent="-171450">
              <a:buFont typeface="Arial" panose="020B0604020202020204" pitchFamily="34" charset="0"/>
              <a:buChar char="•"/>
              <a:defRPr/>
            </a:pPr>
            <a:r>
              <a:rPr lang="nb-NO" sz="1200" dirty="0"/>
              <a:t>P</a:t>
            </a:r>
            <a:r>
              <a:rPr lang="nb-NO" sz="1200" dirty="0" smtClean="0"/>
              <a:t>ulseOx Sensor</a:t>
            </a:r>
          </a:p>
          <a:p>
            <a:pPr marL="171450" indent="-171450">
              <a:buFont typeface="Arial" panose="020B0604020202020204" pitchFamily="34" charset="0"/>
              <a:buChar char="•"/>
              <a:defRPr/>
            </a:pPr>
            <a:r>
              <a:rPr lang="nb-NO" sz="1200" dirty="0" smtClean="0"/>
              <a:t>Wireless ECG</a:t>
            </a:r>
            <a:endParaRPr lang="nb-NO" sz="900" dirty="0"/>
          </a:p>
        </p:txBody>
      </p:sp>
      <p:sp>
        <p:nvSpPr>
          <p:cNvPr id="38" name="TextBox 37"/>
          <p:cNvSpPr txBox="1"/>
          <p:nvPr/>
        </p:nvSpPr>
        <p:spPr>
          <a:xfrm>
            <a:off x="4883671" y="3067767"/>
            <a:ext cx="2148457" cy="307777"/>
          </a:xfrm>
          <a:prstGeom prst="rect">
            <a:avLst/>
          </a:prstGeom>
          <a:noFill/>
        </p:spPr>
        <p:txBody>
          <a:bodyPr wrap="square">
            <a:spAutoFit/>
          </a:bodyPr>
          <a:lstStyle/>
          <a:p>
            <a:pPr algn="ctr">
              <a:defRPr/>
            </a:pPr>
            <a:r>
              <a:rPr lang="nb-NO" sz="1400" b="1" dirty="0" smtClean="0">
                <a:solidFill>
                  <a:schemeClr val="accent3"/>
                </a:solidFill>
              </a:rPr>
              <a:t>WiFi + BLE Gateway</a:t>
            </a:r>
          </a:p>
        </p:txBody>
      </p:sp>
      <p:pic>
        <p:nvPicPr>
          <p:cNvPr id="40" name="Picture 21"/>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4911" b="99107" l="851" r="100000"/>
                    </a14:imgEffect>
                  </a14:imgLayer>
                </a14:imgProps>
              </a:ext>
              <a:ext uri="{28A0092B-C50C-407E-A947-70E740481C1C}">
                <a14:useLocalDpi xmlns:a14="http://schemas.microsoft.com/office/drawing/2010/main" val="0"/>
              </a:ext>
            </a:extLst>
          </a:blip>
          <a:srcRect/>
          <a:stretch>
            <a:fillRect/>
          </a:stretch>
        </p:blipFill>
        <p:spPr bwMode="auto">
          <a:xfrm>
            <a:off x="4856121" y="1608208"/>
            <a:ext cx="489207" cy="465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descr="http://www.geekalerts.com/u/tiny-keyboard.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80159" y="2037596"/>
            <a:ext cx="1129786" cy="66113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 descr="C:\Users\a0132620\Pictures\0239e_wifi.png"/>
          <p:cNvPicPr>
            <a:picLocks noChangeAspect="1" noChangeArrowheads="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085840">
            <a:off x="5736823" y="3388894"/>
            <a:ext cx="305021" cy="34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 descr="C:\Users\a0132620\Pictures\0239e_wifi.png"/>
          <p:cNvPicPr>
            <a:picLocks noChangeAspect="1" noChangeArrowheads="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9813675">
            <a:off x="5743077" y="3820971"/>
            <a:ext cx="305021" cy="340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1"/>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4911" b="99107" l="851" r="100000"/>
                    </a14:imgEffect>
                  </a14:imgLayer>
                </a14:imgProps>
              </a:ext>
              <a:ext uri="{28A0092B-C50C-407E-A947-70E740481C1C}">
                <a14:useLocalDpi xmlns:a14="http://schemas.microsoft.com/office/drawing/2010/main" val="0"/>
              </a:ext>
            </a:extLst>
          </a:blip>
          <a:srcRect/>
          <a:stretch>
            <a:fillRect/>
          </a:stretch>
        </p:blipFill>
        <p:spPr bwMode="auto">
          <a:xfrm>
            <a:off x="5933800" y="3507298"/>
            <a:ext cx="489207" cy="465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411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grpSp>
        <p:nvGrpSpPr>
          <p:cNvPr id="4" name="Group 3"/>
          <p:cNvGrpSpPr/>
          <p:nvPr/>
        </p:nvGrpSpPr>
        <p:grpSpPr>
          <a:xfrm>
            <a:off x="1671968" y="2457045"/>
            <a:ext cx="6044359" cy="1383312"/>
            <a:chOff x="219944" y="2336275"/>
            <a:chExt cx="6044359" cy="1383312"/>
          </a:xfrm>
        </p:grpSpPr>
        <p:grpSp>
          <p:nvGrpSpPr>
            <p:cNvPr id="3" name="Group 2"/>
            <p:cNvGrpSpPr/>
            <p:nvPr/>
          </p:nvGrpSpPr>
          <p:grpSpPr>
            <a:xfrm>
              <a:off x="219944" y="2336275"/>
              <a:ext cx="6044359" cy="1008613"/>
              <a:chOff x="219944" y="2336275"/>
              <a:chExt cx="6044359" cy="1008613"/>
            </a:xfrm>
          </p:grpSpPr>
          <p:sp>
            <p:nvSpPr>
              <p:cNvPr id="52" name="Rectangle 51"/>
              <p:cNvSpPr/>
              <p:nvPr/>
            </p:nvSpPr>
            <p:spPr>
              <a:xfrm>
                <a:off x="219944" y="2728647"/>
                <a:ext cx="1341455" cy="616241"/>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Preamble</a:t>
                </a:r>
                <a:endParaRPr lang="nb-NO" sz="1600" dirty="0"/>
              </a:p>
            </p:txBody>
          </p:sp>
          <p:sp>
            <p:nvSpPr>
              <p:cNvPr id="16" name="TextBox 15"/>
              <p:cNvSpPr txBox="1"/>
              <p:nvPr/>
            </p:nvSpPr>
            <p:spPr>
              <a:xfrm>
                <a:off x="735701" y="235931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39" name="Rectangle 38"/>
              <p:cNvSpPr/>
              <p:nvPr/>
            </p:nvSpPr>
            <p:spPr>
              <a:xfrm>
                <a:off x="1561399"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Access Address</a:t>
                </a:r>
                <a:endParaRPr lang="nb-NO" sz="1600" dirty="0"/>
              </a:p>
            </p:txBody>
          </p:sp>
          <p:sp>
            <p:nvSpPr>
              <p:cNvPr id="40" name="Rectangle 39"/>
              <p:cNvSpPr/>
              <p:nvPr/>
            </p:nvSpPr>
            <p:spPr>
              <a:xfrm>
                <a:off x="2902854" y="272864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PDU</a:t>
                </a:r>
                <a:endParaRPr lang="nb-NO" sz="1600" dirty="0"/>
              </a:p>
            </p:txBody>
          </p:sp>
          <p:sp>
            <p:nvSpPr>
              <p:cNvPr id="41" name="TextBox 40"/>
              <p:cNvSpPr txBox="1"/>
              <p:nvPr/>
            </p:nvSpPr>
            <p:spPr>
              <a:xfrm>
                <a:off x="2011238" y="2359315"/>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4</a:t>
                </a:r>
                <a:endParaRPr lang="en-US" dirty="0"/>
              </a:p>
            </p:txBody>
          </p:sp>
          <p:sp>
            <p:nvSpPr>
              <p:cNvPr id="42" name="TextBox 41"/>
              <p:cNvSpPr txBox="1"/>
              <p:nvPr/>
            </p:nvSpPr>
            <p:spPr>
              <a:xfrm>
                <a:off x="3249372" y="2352117"/>
                <a:ext cx="836762"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2-257</a:t>
                </a:r>
                <a:endParaRPr lang="en-US" dirty="0"/>
              </a:p>
            </p:txBody>
          </p:sp>
          <p:sp>
            <p:nvSpPr>
              <p:cNvPr id="48" name="TextBox 47"/>
              <p:cNvSpPr txBox="1"/>
              <p:nvPr/>
            </p:nvSpPr>
            <p:spPr>
              <a:xfrm>
                <a:off x="4694148" y="2339169"/>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3</a:t>
                </a:r>
                <a:endParaRPr lang="en-US" dirty="0"/>
              </a:p>
            </p:txBody>
          </p:sp>
          <p:sp>
            <p:nvSpPr>
              <p:cNvPr id="50" name="Rectangle 49"/>
              <p:cNvSpPr/>
              <p:nvPr/>
            </p:nvSpPr>
            <p:spPr>
              <a:xfrm>
                <a:off x="4244309"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CRC</a:t>
                </a:r>
                <a:endParaRPr lang="nb-NO" sz="1600" dirty="0"/>
              </a:p>
            </p:txBody>
          </p:sp>
          <p:sp>
            <p:nvSpPr>
              <p:cNvPr id="51" name="TextBox 50"/>
              <p:cNvSpPr txBox="1"/>
              <p:nvPr/>
            </p:nvSpPr>
            <p:spPr>
              <a:xfrm>
                <a:off x="5585764" y="2336275"/>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byte</a:t>
                </a:r>
                <a:endParaRPr lang="en-US" dirty="0"/>
              </a:p>
            </p:txBody>
          </p:sp>
        </p:grpSp>
        <p:sp>
          <p:nvSpPr>
            <p:cNvPr id="20" name="TextBox 19"/>
            <p:cNvSpPr txBox="1"/>
            <p:nvPr/>
          </p:nvSpPr>
          <p:spPr>
            <a:xfrm>
              <a:off x="219944" y="3348652"/>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21" name="TextBox 20"/>
            <p:cNvSpPr txBox="1"/>
            <p:nvPr/>
          </p:nvSpPr>
          <p:spPr>
            <a:xfrm>
              <a:off x="5003866" y="3350255"/>
              <a:ext cx="58189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a:t>M</a:t>
              </a:r>
              <a:r>
                <a:rPr lang="en-US" altLang="zh-CN" dirty="0" smtClean="0"/>
                <a:t>SB</a:t>
              </a:r>
              <a:endParaRPr lang="en-US" dirty="0"/>
            </a:p>
          </p:txBody>
        </p:sp>
      </p:grpSp>
    </p:spTree>
    <p:extLst>
      <p:ext uri="{BB962C8B-B14F-4D97-AF65-F5344CB8AC3E}">
        <p14:creationId xmlns:p14="http://schemas.microsoft.com/office/powerpoint/2010/main" val="2682906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9863" y="862013"/>
            <a:ext cx="352583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6238" y="1933575"/>
            <a:ext cx="331946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a:defRPr/>
            </a:pPr>
            <a:r>
              <a:rPr lang="nb-NO" i="1" dirty="0" smtClean="0"/>
              <a:t>Bluetooth</a:t>
            </a:r>
            <a:r>
              <a:rPr lang="nb-NO" dirty="0" smtClean="0"/>
              <a:t> low energy </a:t>
            </a:r>
            <a:r>
              <a:rPr lang="nb-NO" i="1" dirty="0" smtClean="0">
                <a:solidFill>
                  <a:schemeClr val="accent3"/>
                </a:solidFill>
              </a:rPr>
              <a:t>Free Tools</a:t>
            </a:r>
            <a:endParaRPr lang="en-US" i="1" dirty="0">
              <a:solidFill>
                <a:schemeClr val="accent3"/>
              </a:solidFill>
            </a:endParaRPr>
          </a:p>
        </p:txBody>
      </p:sp>
      <p:sp>
        <p:nvSpPr>
          <p:cNvPr id="3" name="Content Placeholder 2"/>
          <p:cNvSpPr>
            <a:spLocks noGrp="1"/>
          </p:cNvSpPr>
          <p:nvPr>
            <p:ph idx="1"/>
          </p:nvPr>
        </p:nvSpPr>
        <p:spPr>
          <a:xfrm>
            <a:off x="333375" y="1047750"/>
            <a:ext cx="4813300" cy="4946650"/>
          </a:xfrm>
        </p:spPr>
        <p:txBody>
          <a:bodyPr/>
          <a:lstStyle/>
          <a:p>
            <a:pPr marL="0" indent="0">
              <a:buFontTx/>
              <a:buNone/>
              <a:defRPr/>
            </a:pPr>
            <a:r>
              <a:rPr lang="nb-NO" dirty="0" smtClean="0">
                <a:solidFill>
                  <a:schemeClr val="accent3"/>
                </a:solidFill>
              </a:rPr>
              <a:t>BTool</a:t>
            </a:r>
          </a:p>
          <a:p>
            <a:pPr marL="0" indent="0">
              <a:buFontTx/>
              <a:buNone/>
              <a:defRPr/>
            </a:pPr>
            <a:r>
              <a:rPr lang="nb-NO" sz="1600" dirty="0" smtClean="0"/>
              <a:t>Run and test all possible </a:t>
            </a:r>
            <a:r>
              <a:rPr lang="nb-NO" sz="1600" i="1" dirty="0" smtClean="0"/>
              <a:t>Bluetooth</a:t>
            </a:r>
            <a:r>
              <a:rPr lang="nb-NO" sz="1600" dirty="0" smtClean="0"/>
              <a:t> low energy functionality controlled from the PC tool</a:t>
            </a:r>
            <a:r>
              <a:rPr lang="nb-NO" dirty="0" smtClean="0"/>
              <a:t>. </a:t>
            </a:r>
          </a:p>
          <a:p>
            <a:pPr lvl="1">
              <a:defRPr/>
            </a:pPr>
            <a:endParaRPr lang="nb-NO" dirty="0" smtClean="0"/>
          </a:p>
          <a:p>
            <a:pPr marL="0" indent="0">
              <a:buFontTx/>
              <a:buNone/>
              <a:defRPr/>
            </a:pPr>
            <a:r>
              <a:rPr lang="nb-NO" dirty="0" smtClean="0">
                <a:solidFill>
                  <a:schemeClr val="accent3"/>
                </a:solidFill>
              </a:rPr>
              <a:t>BLE Device Monitor</a:t>
            </a:r>
          </a:p>
          <a:p>
            <a:pPr marL="0" indent="0">
              <a:buFontTx/>
              <a:buNone/>
              <a:defRPr/>
            </a:pPr>
            <a:r>
              <a:rPr lang="nb-NO" sz="1600" dirty="0" smtClean="0"/>
              <a:t>Provides an intuitive and graphical way to explore </a:t>
            </a:r>
            <a:r>
              <a:rPr lang="nb-NO" sz="1600" i="1" dirty="0" smtClean="0"/>
              <a:t>Bluetooth</a:t>
            </a:r>
            <a:r>
              <a:rPr lang="nb-NO" sz="1600" dirty="0" smtClean="0"/>
              <a:t> low energy Services and Characteristics.</a:t>
            </a:r>
          </a:p>
          <a:p>
            <a:pPr lvl="1">
              <a:defRPr/>
            </a:pPr>
            <a:endParaRPr lang="nb-NO" dirty="0" smtClean="0"/>
          </a:p>
          <a:p>
            <a:pPr marL="0" indent="0">
              <a:buFontTx/>
              <a:buNone/>
              <a:defRPr/>
            </a:pPr>
            <a:r>
              <a:rPr lang="nb-NO" dirty="0" smtClean="0">
                <a:solidFill>
                  <a:schemeClr val="accent3"/>
                </a:solidFill>
              </a:rPr>
              <a:t>SmartRF™ Protocol Packet Sniffer</a:t>
            </a:r>
          </a:p>
          <a:p>
            <a:pPr marL="0" indent="0">
              <a:buFontTx/>
              <a:buNone/>
              <a:defRPr/>
            </a:pPr>
            <a:r>
              <a:rPr lang="nb-NO" sz="1600" dirty="0" smtClean="0"/>
              <a:t>Capture Bluetooth low energy communication live with full overview.</a:t>
            </a:r>
          </a:p>
          <a:p>
            <a:pPr lvl="1">
              <a:defRPr/>
            </a:pPr>
            <a:endParaRPr lang="nb-NO" dirty="0" smtClean="0"/>
          </a:p>
          <a:p>
            <a:pPr marL="0" indent="0">
              <a:buFontTx/>
              <a:buNone/>
              <a:defRPr/>
            </a:pPr>
            <a:r>
              <a:rPr lang="nb-NO" dirty="0" smtClean="0">
                <a:solidFill>
                  <a:schemeClr val="accent3"/>
                </a:solidFill>
              </a:rPr>
              <a:t>SmartRF™ Flash Programmer</a:t>
            </a:r>
          </a:p>
          <a:p>
            <a:pPr marL="0" indent="0">
              <a:buFontTx/>
              <a:buNone/>
              <a:defRPr/>
            </a:pPr>
            <a:r>
              <a:rPr lang="nb-NO" sz="1600" dirty="0" smtClean="0"/>
              <a:t>Program devices and Read/write IEEE addresses</a:t>
            </a:r>
            <a:endParaRPr lang="en-US" sz="1600" dirty="0"/>
          </a:p>
        </p:txBody>
      </p:sp>
      <p:sp>
        <p:nvSpPr>
          <p:cNvPr id="4" name="Slide Number Placeholder 3"/>
          <p:cNvSpPr>
            <a:spLocks noGrp="1"/>
          </p:cNvSpPr>
          <p:nvPr>
            <p:ph type="sldNum" sz="quarter" idx="10"/>
          </p:nvPr>
        </p:nvSpPr>
        <p:spPr/>
        <p:txBody>
          <a:bodyPr/>
          <a:lstStyle/>
          <a:p>
            <a:pPr>
              <a:defRPr/>
            </a:pPr>
            <a:fld id="{65A912D7-A969-4AE6-A019-B0F40F495661}" type="slidenum">
              <a:rPr lang="en-US" smtClean="0"/>
              <a:pPr>
                <a:defRPr/>
              </a:pPr>
              <a:t>40</a:t>
            </a:fld>
            <a:endParaRPr lang="en-US"/>
          </a:p>
        </p:txBody>
      </p:sp>
      <p:pic>
        <p:nvPicPr>
          <p:cNvPr id="3482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6438" y="3162300"/>
            <a:ext cx="298926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67513" y="4229100"/>
            <a:ext cx="2008187"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39883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smtClean="0"/>
              <a:t>More Cool Tools</a:t>
            </a:r>
            <a:endParaRPr lang="en-US" dirty="0"/>
          </a:p>
        </p:txBody>
      </p:sp>
      <p:sp>
        <p:nvSpPr>
          <p:cNvPr id="3" name="Content Placeholder 2"/>
          <p:cNvSpPr>
            <a:spLocks noGrp="1"/>
          </p:cNvSpPr>
          <p:nvPr>
            <p:ph idx="1"/>
          </p:nvPr>
        </p:nvSpPr>
        <p:spPr>
          <a:xfrm>
            <a:off x="190500" y="1048468"/>
            <a:ext cx="2781300" cy="4945932"/>
          </a:xfrm>
        </p:spPr>
        <p:txBody>
          <a:bodyPr/>
          <a:lstStyle/>
          <a:p>
            <a:r>
              <a:rPr lang="nb-NO" dirty="0" smtClean="0"/>
              <a:t>Sensor Tag App</a:t>
            </a:r>
          </a:p>
          <a:p>
            <a:pPr lvl="1"/>
            <a:r>
              <a:rPr lang="nb-NO" dirty="0" smtClean="0"/>
              <a:t>GUI for connecting to and controlling the Sensor Tag and viewing graphs for different sensors.</a:t>
            </a:r>
          </a:p>
          <a:p>
            <a:r>
              <a:rPr lang="nb-NO" dirty="0" smtClean="0"/>
              <a:t>MultiTool</a:t>
            </a:r>
          </a:p>
          <a:p>
            <a:pPr lvl="1"/>
            <a:r>
              <a:rPr lang="nb-NO" dirty="0" smtClean="0"/>
              <a:t>Allows connection to other devices besides Sensor Tags.</a:t>
            </a:r>
          </a:p>
        </p:txBody>
      </p:sp>
      <p:sp>
        <p:nvSpPr>
          <p:cNvPr id="4" name="Slide Number Placeholder 3"/>
          <p:cNvSpPr>
            <a:spLocks noGrp="1"/>
          </p:cNvSpPr>
          <p:nvPr>
            <p:ph type="sldNum" sz="quarter" idx="10"/>
          </p:nvPr>
        </p:nvSpPr>
        <p:spPr/>
        <p:txBody>
          <a:bodyPr/>
          <a:lstStyle/>
          <a:p>
            <a:pPr>
              <a:defRPr/>
            </a:pPr>
            <a:fld id="{9F49390C-DB11-477A-9DA0-221CC9AA8394}" type="slidenum">
              <a:rPr lang="en-US" smtClean="0"/>
              <a:pPr>
                <a:defRPr/>
              </a:pPr>
              <a:t>41</a:t>
            </a:fld>
            <a:endParaRPr lang="en-US"/>
          </a:p>
        </p:txBody>
      </p:sp>
      <p:pic>
        <p:nvPicPr>
          <p:cNvPr id="10243" name="Picture 3"/>
          <p:cNvPicPr>
            <a:picLocks noChangeAspect="1" noChangeArrowheads="1"/>
          </p:cNvPicPr>
          <p:nvPr/>
        </p:nvPicPr>
        <p:blipFill>
          <a:blip r:embed="rId3" cstate="print"/>
          <a:srcRect/>
          <a:stretch>
            <a:fillRect/>
          </a:stretch>
        </p:blipFill>
        <p:spPr bwMode="auto">
          <a:xfrm>
            <a:off x="5457825" y="133350"/>
            <a:ext cx="931096" cy="952500"/>
          </a:xfrm>
          <a:prstGeom prst="rect">
            <a:avLst/>
          </a:prstGeom>
          <a:noFill/>
          <a:ln w="9525">
            <a:noFill/>
            <a:miter lim="800000"/>
            <a:headEnd/>
            <a:tailEnd/>
          </a:ln>
        </p:spPr>
      </p:pic>
      <p:pic>
        <p:nvPicPr>
          <p:cNvPr id="10244" name="Picture 4"/>
          <p:cNvPicPr>
            <a:picLocks noChangeAspect="1" noChangeArrowheads="1"/>
          </p:cNvPicPr>
          <p:nvPr/>
        </p:nvPicPr>
        <p:blipFill>
          <a:blip r:embed="rId4" cstate="print"/>
          <a:srcRect/>
          <a:stretch>
            <a:fillRect/>
          </a:stretch>
        </p:blipFill>
        <p:spPr bwMode="auto">
          <a:xfrm>
            <a:off x="4195763" y="114300"/>
            <a:ext cx="1042987" cy="1108546"/>
          </a:xfrm>
          <a:prstGeom prst="rect">
            <a:avLst/>
          </a:prstGeom>
          <a:noFill/>
          <a:ln w="9525">
            <a:noFill/>
            <a:miter lim="800000"/>
            <a:headEnd/>
            <a:tailEnd/>
          </a:ln>
        </p:spPr>
      </p:pic>
      <p:pic>
        <p:nvPicPr>
          <p:cNvPr id="10245" name="Picture 5"/>
          <p:cNvPicPr>
            <a:picLocks noChangeAspect="1" noChangeArrowheads="1"/>
          </p:cNvPicPr>
          <p:nvPr/>
        </p:nvPicPr>
        <p:blipFill>
          <a:blip r:embed="rId5" cstate="print"/>
          <a:srcRect/>
          <a:stretch>
            <a:fillRect/>
          </a:stretch>
        </p:blipFill>
        <p:spPr bwMode="auto">
          <a:xfrm>
            <a:off x="6048375" y="1333500"/>
            <a:ext cx="2743200" cy="4663998"/>
          </a:xfrm>
          <a:prstGeom prst="rect">
            <a:avLst/>
          </a:prstGeom>
          <a:noFill/>
          <a:ln w="9525">
            <a:noFill/>
            <a:miter lim="800000"/>
            <a:headEnd/>
            <a:tailEnd/>
          </a:ln>
        </p:spPr>
      </p:pic>
      <p:pic>
        <p:nvPicPr>
          <p:cNvPr id="10246" name="Picture 6"/>
          <p:cNvPicPr>
            <a:picLocks noChangeAspect="1" noChangeArrowheads="1"/>
          </p:cNvPicPr>
          <p:nvPr/>
        </p:nvPicPr>
        <p:blipFill>
          <a:blip r:embed="rId6" cstate="print"/>
          <a:srcRect/>
          <a:stretch>
            <a:fillRect/>
          </a:stretch>
        </p:blipFill>
        <p:spPr bwMode="auto">
          <a:xfrm>
            <a:off x="3048000" y="1360828"/>
            <a:ext cx="2876550" cy="48113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Bluetooth 4.2 – What is it?</a:t>
            </a:r>
          </a:p>
        </p:txBody>
      </p:sp>
      <p:sp>
        <p:nvSpPr>
          <p:cNvPr id="11267" name="Rectangle 3"/>
          <p:cNvSpPr>
            <a:spLocks noGrp="1" noChangeArrowheads="1"/>
          </p:cNvSpPr>
          <p:nvPr>
            <p:ph idx="1"/>
          </p:nvPr>
        </p:nvSpPr>
        <p:spPr>
          <a:xfrm>
            <a:off x="333376" y="825623"/>
            <a:ext cx="8483365" cy="5366455"/>
          </a:xfrm>
        </p:spPr>
        <p:txBody>
          <a:bodyPr>
            <a:normAutofit fontScale="85000" lnSpcReduction="20000"/>
          </a:bodyPr>
          <a:lstStyle/>
          <a:p>
            <a:pPr lvl="0"/>
            <a:r>
              <a:rPr lang="en-US" dirty="0" smtClean="0"/>
              <a:t>BT 4.2 is the latest version of the Bluetooth Core Specification. It was officially adopted by the BT SIG on December 3, 2014.</a:t>
            </a:r>
          </a:p>
          <a:p>
            <a:pPr lvl="0"/>
            <a:r>
              <a:rPr lang="en-US" dirty="0" smtClean="0"/>
              <a:t>Main new features being added in BT 4.2:</a:t>
            </a:r>
          </a:p>
          <a:p>
            <a:pPr lvl="1"/>
            <a:r>
              <a:rPr lang="en-US" b="1" dirty="0" smtClean="0"/>
              <a:t>LE Secure Connections</a:t>
            </a:r>
          </a:p>
          <a:p>
            <a:pPr lvl="2"/>
            <a:r>
              <a:rPr lang="en-US" dirty="0" smtClean="0"/>
              <a:t>Based on </a:t>
            </a:r>
            <a:r>
              <a:rPr lang="en-US" dirty="0" err="1" smtClean="0"/>
              <a:t>Diffie-Helman</a:t>
            </a:r>
            <a:r>
              <a:rPr lang="en-US" dirty="0" smtClean="0"/>
              <a:t> Key Exchange, similar to the Secure Simple Pairing feature in classic Bluetooth</a:t>
            </a:r>
          </a:p>
          <a:p>
            <a:pPr lvl="2"/>
            <a:r>
              <a:rPr lang="en-US" dirty="0" smtClean="0"/>
              <a:t>Closes the well-known security holes in BLE that exist in the BT 4.0/4.1 specs</a:t>
            </a:r>
          </a:p>
          <a:p>
            <a:pPr lvl="1"/>
            <a:r>
              <a:rPr lang="en-US" b="1" dirty="0" smtClean="0"/>
              <a:t>LE Privacy 1.2</a:t>
            </a:r>
          </a:p>
          <a:p>
            <a:pPr lvl="2"/>
            <a:r>
              <a:rPr lang="en-US" dirty="0" smtClean="0"/>
              <a:t>Keeps BLE devices from being tracked</a:t>
            </a:r>
          </a:p>
          <a:p>
            <a:pPr lvl="2"/>
            <a:r>
              <a:rPr lang="en-US" dirty="0" smtClean="0"/>
              <a:t>Significant improvement over the confusing and little-used privacy features in BT 4.0/4.1 (which are being deprecated)</a:t>
            </a:r>
          </a:p>
          <a:p>
            <a:pPr lvl="1"/>
            <a:r>
              <a:rPr lang="en-US" b="1" dirty="0" smtClean="0"/>
              <a:t>LE Data Length Extension</a:t>
            </a:r>
          </a:p>
          <a:p>
            <a:pPr lvl="2"/>
            <a:r>
              <a:rPr lang="en-US" dirty="0" smtClean="0"/>
              <a:t>Increases data throughput by up to 2.5x by increasing the packet capacity by 10x</a:t>
            </a:r>
          </a:p>
          <a:p>
            <a:pPr lvl="0"/>
            <a:r>
              <a:rPr lang="en-US" dirty="0" smtClean="0"/>
              <a:t>IPv6-over-BLE is not an actual feature of BT 4.2; however two BLE profiles (which will be based on BT 4.2 features), targeted for adoption in late 2014 or early 2015, will enable this.</a:t>
            </a:r>
          </a:p>
          <a:p>
            <a:pPr lvl="0"/>
            <a:r>
              <a:rPr lang="en-US" dirty="0" smtClean="0"/>
              <a:t>BT 4.2 does not include any mesh support; for now any BLE mesh systems that are being used are not based on any Bluetooth standard.</a:t>
            </a:r>
          </a:p>
          <a:p>
            <a:pPr lvl="0"/>
            <a:r>
              <a:rPr lang="en-US" dirty="0" smtClean="0"/>
              <a:t>It will probably take a while for phones and other Bluetooth Smart Ready devices to add support for BT 4.2 (most don’t even support BT 4.1 yet), so the features of BT 4.2 would not really be useful right now unless you are working in a closed system with only BT 4.2 enabled devices.</a:t>
            </a:r>
          </a:p>
          <a:p>
            <a:endParaRPr lang="en-US" dirty="0" smtClean="0"/>
          </a:p>
        </p:txBody>
      </p:sp>
      <p:sp>
        <p:nvSpPr>
          <p:cNvPr id="5" name="Text Box 30"/>
          <p:cNvSpPr txBox="1">
            <a:spLocks noChangeArrowheads="1"/>
          </p:cNvSpPr>
          <p:nvPr/>
        </p:nvSpPr>
        <p:spPr bwMode="auto">
          <a:xfrm>
            <a:off x="390525" y="6394450"/>
            <a:ext cx="2876550" cy="304800"/>
          </a:xfrm>
          <a:prstGeom prst="rect">
            <a:avLst/>
          </a:prstGeom>
          <a:solidFill>
            <a:schemeClr val="accent1"/>
          </a:solidFill>
          <a:ln w="9525">
            <a:noFill/>
            <a:miter lim="800000"/>
            <a:headEnd/>
            <a:tailEnd/>
          </a:ln>
        </p:spPr>
        <p:txBody>
          <a:bodyPr wrap="none">
            <a:spAutoFit/>
          </a:bodyPr>
          <a:lstStyle/>
          <a:p>
            <a:r>
              <a:rPr lang="nb-NO" sz="1400" dirty="0">
                <a:solidFill>
                  <a:srgbClr val="000000"/>
                </a:solidFill>
              </a:rPr>
              <a:t>TI Confidential – NDA Restrictions</a:t>
            </a:r>
          </a:p>
        </p:txBody>
      </p:sp>
      <p:pic>
        <p:nvPicPr>
          <p:cNvPr id="1026" name="Picture 2"/>
          <p:cNvPicPr>
            <a:picLocks noChangeAspect="1" noChangeArrowheads="1"/>
          </p:cNvPicPr>
          <p:nvPr/>
        </p:nvPicPr>
        <p:blipFill>
          <a:blip r:embed="rId2" cstate="print"/>
          <a:srcRect/>
          <a:stretch>
            <a:fillRect/>
          </a:stretch>
        </p:blipFill>
        <p:spPr bwMode="auto">
          <a:xfrm>
            <a:off x="8310111" y="146836"/>
            <a:ext cx="666750"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Bluetooth 4.2 – TI Status</a:t>
            </a:r>
          </a:p>
        </p:txBody>
      </p:sp>
      <p:sp>
        <p:nvSpPr>
          <p:cNvPr id="11267" name="Rectangle 3"/>
          <p:cNvSpPr>
            <a:spLocks noGrp="1" noChangeArrowheads="1"/>
          </p:cNvSpPr>
          <p:nvPr>
            <p:ph idx="1"/>
          </p:nvPr>
        </p:nvSpPr>
        <p:spPr>
          <a:xfrm>
            <a:off x="333376" y="825623"/>
            <a:ext cx="8446639" cy="5366455"/>
          </a:xfrm>
        </p:spPr>
        <p:txBody>
          <a:bodyPr>
            <a:normAutofit/>
          </a:bodyPr>
          <a:lstStyle/>
          <a:p>
            <a:pPr lvl="0"/>
            <a:r>
              <a:rPr lang="en-US" sz="2400" b="1" dirty="0" smtClean="0"/>
              <a:t>CC2540 / CC2541</a:t>
            </a:r>
          </a:p>
          <a:p>
            <a:pPr lvl="1"/>
            <a:r>
              <a:rPr lang="en-US" sz="2000" dirty="0" smtClean="0"/>
              <a:t>Currently only supports BT 4.0</a:t>
            </a:r>
          </a:p>
          <a:p>
            <a:pPr lvl="1"/>
            <a:r>
              <a:rPr lang="en-US" sz="2000" dirty="0" smtClean="0"/>
              <a:t>Possibility to add some (but not all) BT 4.1 features to CC254x in 2015</a:t>
            </a:r>
          </a:p>
          <a:p>
            <a:pPr lvl="1"/>
            <a:r>
              <a:rPr lang="en-US" sz="2000" dirty="0" smtClean="0"/>
              <a:t>No BT 4.2 support is planned for CC254x. This is mainly due to the limited processing capabilities and RAM on the CC254x. In addition, the CC254x radio core does not support the PHY requirements for the higher data rates in BT 4.2</a:t>
            </a:r>
          </a:p>
          <a:p>
            <a:pPr lvl="0"/>
            <a:endParaRPr lang="en-US" sz="2400" b="1" dirty="0" smtClean="0"/>
          </a:p>
          <a:p>
            <a:pPr lvl="0"/>
            <a:r>
              <a:rPr lang="en-US" sz="2400" b="1" dirty="0" smtClean="0"/>
              <a:t>CC2640 / CC2650</a:t>
            </a:r>
          </a:p>
          <a:p>
            <a:pPr lvl="1"/>
            <a:r>
              <a:rPr lang="en-US" sz="2000" dirty="0" smtClean="0"/>
              <a:t>Will have full support for BT 4.1 at RTM in February</a:t>
            </a:r>
          </a:p>
          <a:p>
            <a:pPr lvl="1"/>
            <a:r>
              <a:rPr lang="en-US" sz="2000" dirty="0" smtClean="0"/>
              <a:t>Hardware is fully capable of supporting all BT 4.2 features. We will be working on BT 4.2 software in 2015 (schedule TBD)</a:t>
            </a:r>
          </a:p>
        </p:txBody>
      </p:sp>
      <p:sp>
        <p:nvSpPr>
          <p:cNvPr id="5" name="Text Box 30"/>
          <p:cNvSpPr txBox="1">
            <a:spLocks noChangeArrowheads="1"/>
          </p:cNvSpPr>
          <p:nvPr/>
        </p:nvSpPr>
        <p:spPr bwMode="auto">
          <a:xfrm>
            <a:off x="390525" y="6394450"/>
            <a:ext cx="2876550" cy="304800"/>
          </a:xfrm>
          <a:prstGeom prst="rect">
            <a:avLst/>
          </a:prstGeom>
          <a:solidFill>
            <a:schemeClr val="accent1"/>
          </a:solidFill>
          <a:ln w="9525">
            <a:noFill/>
            <a:miter lim="800000"/>
            <a:headEnd/>
            <a:tailEnd/>
          </a:ln>
        </p:spPr>
        <p:txBody>
          <a:bodyPr wrap="none">
            <a:spAutoFit/>
          </a:bodyPr>
          <a:lstStyle/>
          <a:p>
            <a:r>
              <a:rPr lang="nb-NO" sz="1400" dirty="0">
                <a:solidFill>
                  <a:srgbClr val="000000"/>
                </a:solidFill>
              </a:rPr>
              <a:t>TI Confidential – NDA Restrictions</a:t>
            </a:r>
          </a:p>
        </p:txBody>
      </p:sp>
      <p:pic>
        <p:nvPicPr>
          <p:cNvPr id="6" name="Picture 2"/>
          <p:cNvPicPr>
            <a:picLocks noChangeAspect="1" noChangeArrowheads="1"/>
          </p:cNvPicPr>
          <p:nvPr/>
        </p:nvPicPr>
        <p:blipFill>
          <a:blip r:embed="rId2" cstate="print"/>
          <a:srcRect/>
          <a:stretch>
            <a:fillRect/>
          </a:stretch>
        </p:blipFill>
        <p:spPr bwMode="auto">
          <a:xfrm>
            <a:off x="8310111" y="146836"/>
            <a:ext cx="666750" cy="92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p:cNvSpPr/>
          <p:nvPr/>
        </p:nvSpPr>
        <p:spPr>
          <a:xfrm>
            <a:off x="3001703" y="3726078"/>
            <a:ext cx="4007308" cy="1050341"/>
          </a:xfrm>
          <a:prstGeom prst="rect">
            <a:avLst/>
          </a:prstGeom>
          <a:solidFill>
            <a:srgbClr val="B2B5EC"/>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b" anchorCtr="0"/>
          <a:lstStyle/>
          <a:p>
            <a:pPr algn="ctr"/>
            <a:r>
              <a:rPr lang="en-US" altLang="zh-CN" sz="1200" dirty="0" smtClean="0"/>
              <a:t>DATA </a:t>
            </a:r>
            <a:r>
              <a:rPr lang="en-US" sz="1200" dirty="0" smtClean="0"/>
              <a:t>CHANNEL </a:t>
            </a:r>
            <a:r>
              <a:rPr lang="en-US" sz="1200" dirty="0"/>
              <a:t>PDU</a:t>
            </a:r>
            <a:endParaRPr lang="nb-NO" sz="1200" dirty="0"/>
          </a:p>
        </p:txBody>
      </p:sp>
      <p:sp>
        <p:nvSpPr>
          <p:cNvPr id="91" name="Rectangle 90"/>
          <p:cNvSpPr/>
          <p:nvPr/>
        </p:nvSpPr>
        <p:spPr>
          <a:xfrm>
            <a:off x="3001703" y="1587805"/>
            <a:ext cx="2682910" cy="1050341"/>
          </a:xfrm>
          <a:prstGeom prst="rect">
            <a:avLst/>
          </a:prstGeom>
          <a:solidFill>
            <a:srgbClr val="B2B5EC"/>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b" anchorCtr="0"/>
          <a:lstStyle/>
          <a:p>
            <a:pPr algn="ctr"/>
            <a:r>
              <a:rPr lang="en-US" sz="1200" dirty="0"/>
              <a:t>ADVERTISING CHANNEL PDU</a:t>
            </a:r>
            <a:endParaRPr lang="nb-NO" sz="1200" dirty="0"/>
          </a:p>
        </p:txBody>
      </p:sp>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grpSp>
        <p:nvGrpSpPr>
          <p:cNvPr id="55" name="Group 54"/>
          <p:cNvGrpSpPr/>
          <p:nvPr/>
        </p:nvGrpSpPr>
        <p:grpSpPr>
          <a:xfrm>
            <a:off x="318793" y="1249238"/>
            <a:ext cx="7393625" cy="1390511"/>
            <a:chOff x="219944" y="2329076"/>
            <a:chExt cx="7393625" cy="1390511"/>
          </a:xfrm>
        </p:grpSpPr>
        <p:grpSp>
          <p:nvGrpSpPr>
            <p:cNvPr id="56" name="Group 55"/>
            <p:cNvGrpSpPr/>
            <p:nvPr/>
          </p:nvGrpSpPr>
          <p:grpSpPr>
            <a:xfrm>
              <a:off x="219944" y="2329076"/>
              <a:ext cx="7393625" cy="1015812"/>
              <a:chOff x="219944" y="2329076"/>
              <a:chExt cx="7393625" cy="1015812"/>
            </a:xfrm>
          </p:grpSpPr>
          <p:sp>
            <p:nvSpPr>
              <p:cNvPr id="59" name="Rectangle 58"/>
              <p:cNvSpPr/>
              <p:nvPr/>
            </p:nvSpPr>
            <p:spPr>
              <a:xfrm>
                <a:off x="219944" y="2728647"/>
                <a:ext cx="1341455" cy="616241"/>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Preamble</a:t>
                </a:r>
                <a:endParaRPr lang="nb-NO" sz="1600" dirty="0"/>
              </a:p>
            </p:txBody>
          </p:sp>
          <p:sp>
            <p:nvSpPr>
              <p:cNvPr id="60" name="TextBox 59"/>
              <p:cNvSpPr txBox="1"/>
              <p:nvPr/>
            </p:nvSpPr>
            <p:spPr>
              <a:xfrm>
                <a:off x="735701" y="235931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61" name="Rectangle 60"/>
              <p:cNvSpPr/>
              <p:nvPr/>
            </p:nvSpPr>
            <p:spPr>
              <a:xfrm>
                <a:off x="1561399"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Access Address</a:t>
                </a:r>
                <a:endParaRPr lang="nb-NO" sz="1600" dirty="0"/>
              </a:p>
            </p:txBody>
          </p:sp>
          <p:sp>
            <p:nvSpPr>
              <p:cNvPr id="62" name="Rectangle 61"/>
              <p:cNvSpPr/>
              <p:nvPr/>
            </p:nvSpPr>
            <p:spPr>
              <a:xfrm>
                <a:off x="2902854" y="272864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Header</a:t>
                </a:r>
                <a:endParaRPr lang="nb-NO" sz="1600" dirty="0"/>
              </a:p>
            </p:txBody>
          </p:sp>
          <p:sp>
            <p:nvSpPr>
              <p:cNvPr id="63" name="TextBox 62"/>
              <p:cNvSpPr txBox="1"/>
              <p:nvPr/>
            </p:nvSpPr>
            <p:spPr>
              <a:xfrm>
                <a:off x="2011238" y="2359315"/>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4</a:t>
                </a:r>
                <a:endParaRPr lang="en-US" dirty="0"/>
              </a:p>
            </p:txBody>
          </p:sp>
          <p:sp>
            <p:nvSpPr>
              <p:cNvPr id="64" name="TextBox 63"/>
              <p:cNvSpPr txBox="1"/>
              <p:nvPr/>
            </p:nvSpPr>
            <p:spPr>
              <a:xfrm>
                <a:off x="4506460" y="2352117"/>
                <a:ext cx="836762"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0-255</a:t>
                </a:r>
                <a:endParaRPr lang="en-US" dirty="0"/>
              </a:p>
            </p:txBody>
          </p:sp>
          <p:sp>
            <p:nvSpPr>
              <p:cNvPr id="65" name="TextBox 64"/>
              <p:cNvSpPr txBox="1"/>
              <p:nvPr/>
            </p:nvSpPr>
            <p:spPr>
              <a:xfrm>
                <a:off x="6043414" y="2331970"/>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3</a:t>
                </a:r>
                <a:endParaRPr lang="en-US" dirty="0"/>
              </a:p>
            </p:txBody>
          </p:sp>
          <p:sp>
            <p:nvSpPr>
              <p:cNvPr id="66" name="Rectangle 65"/>
              <p:cNvSpPr/>
              <p:nvPr/>
            </p:nvSpPr>
            <p:spPr>
              <a:xfrm>
                <a:off x="5584949" y="2721449"/>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CRC</a:t>
                </a:r>
                <a:endParaRPr lang="nb-NO" sz="1600" dirty="0"/>
              </a:p>
            </p:txBody>
          </p:sp>
          <p:sp>
            <p:nvSpPr>
              <p:cNvPr id="67" name="TextBox 66"/>
              <p:cNvSpPr txBox="1"/>
              <p:nvPr/>
            </p:nvSpPr>
            <p:spPr>
              <a:xfrm>
                <a:off x="6935030" y="2329076"/>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byte</a:t>
                </a:r>
                <a:endParaRPr lang="en-US" dirty="0"/>
              </a:p>
            </p:txBody>
          </p:sp>
        </p:grpSp>
        <p:sp>
          <p:nvSpPr>
            <p:cNvPr id="57" name="TextBox 56"/>
            <p:cNvSpPr txBox="1"/>
            <p:nvPr/>
          </p:nvSpPr>
          <p:spPr>
            <a:xfrm>
              <a:off x="219944" y="3348652"/>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58" name="TextBox 57"/>
            <p:cNvSpPr txBox="1"/>
            <p:nvPr/>
          </p:nvSpPr>
          <p:spPr>
            <a:xfrm>
              <a:off x="6353132" y="3350255"/>
              <a:ext cx="58189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a:t>M</a:t>
              </a:r>
              <a:r>
                <a:rPr lang="en-US" altLang="zh-CN" dirty="0" smtClean="0"/>
                <a:t>SB</a:t>
              </a:r>
              <a:endParaRPr lang="en-US" dirty="0"/>
            </a:p>
          </p:txBody>
        </p:sp>
      </p:grpSp>
      <p:sp>
        <p:nvSpPr>
          <p:cNvPr id="68" name="Rectangle 67"/>
          <p:cNvSpPr/>
          <p:nvPr/>
        </p:nvSpPr>
        <p:spPr>
          <a:xfrm>
            <a:off x="4343158" y="1648809"/>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Payload</a:t>
            </a:r>
            <a:endParaRPr lang="nb-NO" sz="1600" dirty="0"/>
          </a:p>
        </p:txBody>
      </p:sp>
      <p:sp>
        <p:nvSpPr>
          <p:cNvPr id="69" name="TextBox 68"/>
          <p:cNvSpPr txBox="1"/>
          <p:nvPr/>
        </p:nvSpPr>
        <p:spPr>
          <a:xfrm>
            <a:off x="3451542" y="1279477"/>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a:t>
            </a:r>
            <a:endParaRPr lang="en-US" dirty="0"/>
          </a:p>
        </p:txBody>
      </p:sp>
      <p:grpSp>
        <p:nvGrpSpPr>
          <p:cNvPr id="74" name="Group 73"/>
          <p:cNvGrpSpPr/>
          <p:nvPr/>
        </p:nvGrpSpPr>
        <p:grpSpPr>
          <a:xfrm>
            <a:off x="318793" y="3385908"/>
            <a:ext cx="8506578" cy="1390511"/>
            <a:chOff x="219944" y="2329076"/>
            <a:chExt cx="8506578" cy="1390511"/>
          </a:xfrm>
        </p:grpSpPr>
        <p:grpSp>
          <p:nvGrpSpPr>
            <p:cNvPr id="75" name="Group 74"/>
            <p:cNvGrpSpPr/>
            <p:nvPr/>
          </p:nvGrpSpPr>
          <p:grpSpPr>
            <a:xfrm>
              <a:off x="219944" y="2329076"/>
              <a:ext cx="8506578" cy="1015812"/>
              <a:chOff x="219944" y="2329076"/>
              <a:chExt cx="8506578" cy="1015812"/>
            </a:xfrm>
          </p:grpSpPr>
          <p:sp>
            <p:nvSpPr>
              <p:cNvPr id="78" name="Rectangle 77"/>
              <p:cNvSpPr/>
              <p:nvPr/>
            </p:nvSpPr>
            <p:spPr>
              <a:xfrm>
                <a:off x="219944" y="2728647"/>
                <a:ext cx="1341455" cy="616241"/>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Preamble</a:t>
                </a:r>
                <a:endParaRPr lang="nb-NO" sz="1600" dirty="0"/>
              </a:p>
            </p:txBody>
          </p:sp>
          <p:sp>
            <p:nvSpPr>
              <p:cNvPr id="79" name="TextBox 78"/>
              <p:cNvSpPr txBox="1"/>
              <p:nvPr/>
            </p:nvSpPr>
            <p:spPr>
              <a:xfrm>
                <a:off x="735701" y="235931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80" name="Rectangle 79"/>
              <p:cNvSpPr/>
              <p:nvPr/>
            </p:nvSpPr>
            <p:spPr>
              <a:xfrm>
                <a:off x="1561399"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Access Address</a:t>
                </a:r>
                <a:endParaRPr lang="nb-NO" sz="1600" dirty="0"/>
              </a:p>
            </p:txBody>
          </p:sp>
          <p:sp>
            <p:nvSpPr>
              <p:cNvPr id="81" name="Rectangle 80"/>
              <p:cNvSpPr/>
              <p:nvPr/>
            </p:nvSpPr>
            <p:spPr>
              <a:xfrm>
                <a:off x="2902854" y="272864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Header</a:t>
                </a:r>
                <a:endParaRPr lang="nb-NO" sz="1600" dirty="0"/>
              </a:p>
            </p:txBody>
          </p:sp>
          <p:sp>
            <p:nvSpPr>
              <p:cNvPr id="82" name="TextBox 81"/>
              <p:cNvSpPr txBox="1"/>
              <p:nvPr/>
            </p:nvSpPr>
            <p:spPr>
              <a:xfrm>
                <a:off x="2011238" y="2359315"/>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4</a:t>
                </a:r>
                <a:endParaRPr lang="en-US" dirty="0"/>
              </a:p>
            </p:txBody>
          </p:sp>
          <p:sp>
            <p:nvSpPr>
              <p:cNvPr id="83" name="TextBox 82"/>
              <p:cNvSpPr txBox="1"/>
              <p:nvPr/>
            </p:nvSpPr>
            <p:spPr>
              <a:xfrm>
                <a:off x="4506460" y="2352117"/>
                <a:ext cx="836762"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0-251</a:t>
                </a:r>
                <a:endParaRPr lang="en-US" dirty="0"/>
              </a:p>
            </p:txBody>
          </p:sp>
          <p:sp>
            <p:nvSpPr>
              <p:cNvPr id="84" name="TextBox 83"/>
              <p:cNvSpPr txBox="1"/>
              <p:nvPr/>
            </p:nvSpPr>
            <p:spPr>
              <a:xfrm>
                <a:off x="7377254" y="2331970"/>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3</a:t>
                </a:r>
                <a:endParaRPr lang="en-US" dirty="0"/>
              </a:p>
            </p:txBody>
          </p:sp>
          <p:sp>
            <p:nvSpPr>
              <p:cNvPr id="85" name="Rectangle 84"/>
              <p:cNvSpPr/>
              <p:nvPr/>
            </p:nvSpPr>
            <p:spPr>
              <a:xfrm>
                <a:off x="6910162" y="2723052"/>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CRC</a:t>
                </a:r>
                <a:endParaRPr lang="nb-NO" sz="1600" dirty="0"/>
              </a:p>
            </p:txBody>
          </p:sp>
          <p:sp>
            <p:nvSpPr>
              <p:cNvPr id="86" name="TextBox 85"/>
              <p:cNvSpPr txBox="1"/>
              <p:nvPr/>
            </p:nvSpPr>
            <p:spPr>
              <a:xfrm>
                <a:off x="8047983" y="2329076"/>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byte</a:t>
                </a:r>
                <a:endParaRPr lang="en-US" dirty="0"/>
              </a:p>
            </p:txBody>
          </p:sp>
        </p:grpSp>
        <p:sp>
          <p:nvSpPr>
            <p:cNvPr id="76" name="TextBox 75"/>
            <p:cNvSpPr txBox="1"/>
            <p:nvPr/>
          </p:nvSpPr>
          <p:spPr>
            <a:xfrm>
              <a:off x="219944" y="3348652"/>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77" name="TextBox 76"/>
            <p:cNvSpPr txBox="1"/>
            <p:nvPr/>
          </p:nvSpPr>
          <p:spPr>
            <a:xfrm>
              <a:off x="7668522" y="3350255"/>
              <a:ext cx="58189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a:t>M</a:t>
              </a:r>
              <a:r>
                <a:rPr lang="en-US" altLang="zh-CN" dirty="0" smtClean="0"/>
                <a:t>SB</a:t>
              </a:r>
              <a:endParaRPr lang="en-US" dirty="0"/>
            </a:p>
          </p:txBody>
        </p:sp>
      </p:grpSp>
      <p:sp>
        <p:nvSpPr>
          <p:cNvPr id="87" name="Rectangle 86"/>
          <p:cNvSpPr/>
          <p:nvPr/>
        </p:nvSpPr>
        <p:spPr>
          <a:xfrm>
            <a:off x="4335710" y="3785479"/>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Payload</a:t>
            </a:r>
            <a:endParaRPr lang="nb-NO" sz="1600" dirty="0"/>
          </a:p>
        </p:txBody>
      </p:sp>
      <p:sp>
        <p:nvSpPr>
          <p:cNvPr id="88" name="TextBox 87"/>
          <p:cNvSpPr txBox="1"/>
          <p:nvPr/>
        </p:nvSpPr>
        <p:spPr>
          <a:xfrm>
            <a:off x="3451542" y="3396000"/>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a:t>
            </a:r>
            <a:endParaRPr lang="en-US" dirty="0"/>
          </a:p>
        </p:txBody>
      </p:sp>
      <p:sp>
        <p:nvSpPr>
          <p:cNvPr id="89" name="Rectangle 88"/>
          <p:cNvSpPr/>
          <p:nvPr/>
        </p:nvSpPr>
        <p:spPr>
          <a:xfrm>
            <a:off x="5675987" y="3785479"/>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MIC</a:t>
            </a:r>
            <a:endParaRPr lang="nb-NO" sz="1600" dirty="0"/>
          </a:p>
        </p:txBody>
      </p:sp>
      <p:sp>
        <p:nvSpPr>
          <p:cNvPr id="90" name="TextBox 89"/>
          <p:cNvSpPr txBox="1"/>
          <p:nvPr/>
        </p:nvSpPr>
        <p:spPr>
          <a:xfrm>
            <a:off x="6146149" y="3416765"/>
            <a:ext cx="418381"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4</a:t>
            </a:r>
            <a:endParaRPr lang="en-US" dirty="0"/>
          </a:p>
        </p:txBody>
      </p:sp>
    </p:spTree>
    <p:extLst>
      <p:ext uri="{BB962C8B-B14F-4D97-AF65-F5344CB8AC3E}">
        <p14:creationId xmlns:p14="http://schemas.microsoft.com/office/powerpoint/2010/main" val="3305942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sp>
        <p:nvSpPr>
          <p:cNvPr id="23" name="Rectangle 22"/>
          <p:cNvSpPr/>
          <p:nvPr/>
        </p:nvSpPr>
        <p:spPr>
          <a:xfrm>
            <a:off x="474281" y="4822320"/>
            <a:ext cx="1341455" cy="616241"/>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PDU </a:t>
            </a:r>
            <a:r>
              <a:rPr lang="en-US" altLang="zh-CN" sz="1600" dirty="0" smtClean="0"/>
              <a:t>Type</a:t>
            </a:r>
            <a:endParaRPr lang="nb-NO" sz="1600" dirty="0"/>
          </a:p>
        </p:txBody>
      </p:sp>
      <p:sp>
        <p:nvSpPr>
          <p:cNvPr id="24" name="Rectangle 23"/>
          <p:cNvSpPr/>
          <p:nvPr/>
        </p:nvSpPr>
        <p:spPr>
          <a:xfrm>
            <a:off x="1815736" y="4822321"/>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RFU </a:t>
            </a:r>
          </a:p>
        </p:txBody>
      </p:sp>
      <p:sp>
        <p:nvSpPr>
          <p:cNvPr id="25" name="Rectangle 24"/>
          <p:cNvSpPr/>
          <p:nvPr/>
        </p:nvSpPr>
        <p:spPr>
          <a:xfrm>
            <a:off x="3157191" y="4822320"/>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err="1" smtClean="0"/>
              <a:t>TxAdd</a:t>
            </a:r>
            <a:endParaRPr lang="nb-NO" sz="1600" dirty="0"/>
          </a:p>
        </p:txBody>
      </p:sp>
      <p:sp>
        <p:nvSpPr>
          <p:cNvPr id="26" name="Rectangle 25"/>
          <p:cNvSpPr/>
          <p:nvPr/>
        </p:nvSpPr>
        <p:spPr>
          <a:xfrm>
            <a:off x="4498646" y="4822321"/>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err="1" smtClean="0"/>
              <a:t>RxAdd</a:t>
            </a:r>
            <a:endParaRPr lang="nb-NO" sz="1600" dirty="0"/>
          </a:p>
        </p:txBody>
      </p:sp>
      <p:cxnSp>
        <p:nvCxnSpPr>
          <p:cNvPr id="6" name="Straight Connector 5"/>
          <p:cNvCxnSpPr/>
          <p:nvPr/>
        </p:nvCxnSpPr>
        <p:spPr>
          <a:xfrm flipH="1">
            <a:off x="474281" y="3471025"/>
            <a:ext cx="3091486" cy="1351295"/>
          </a:xfrm>
          <a:prstGeom prst="line">
            <a:avLst/>
          </a:prstGeom>
          <a:ln w="158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907222" y="3471025"/>
            <a:ext cx="3610245" cy="1333712"/>
          </a:xfrm>
          <a:prstGeom prst="line">
            <a:avLst/>
          </a:prstGeom>
          <a:ln w="158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70996" y="4431063"/>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bits</a:t>
            </a:r>
            <a:endParaRPr lang="en-US" dirty="0"/>
          </a:p>
        </p:txBody>
      </p:sp>
      <p:sp>
        <p:nvSpPr>
          <p:cNvPr id="32" name="TextBox 31"/>
          <p:cNvSpPr txBox="1"/>
          <p:nvPr/>
        </p:nvSpPr>
        <p:spPr>
          <a:xfrm>
            <a:off x="474281" y="5445354"/>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33" name="TextBox 32"/>
          <p:cNvSpPr txBox="1"/>
          <p:nvPr/>
        </p:nvSpPr>
        <p:spPr>
          <a:xfrm>
            <a:off x="7931605" y="5455023"/>
            <a:ext cx="58189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a:t>M</a:t>
            </a:r>
            <a:r>
              <a:rPr lang="en-US" altLang="zh-CN" dirty="0" smtClean="0"/>
              <a:t>SB</a:t>
            </a:r>
            <a:endParaRPr lang="en-US" dirty="0"/>
          </a:p>
        </p:txBody>
      </p:sp>
      <p:sp>
        <p:nvSpPr>
          <p:cNvPr id="34" name="Rectangle 33"/>
          <p:cNvSpPr/>
          <p:nvPr/>
        </p:nvSpPr>
        <p:spPr>
          <a:xfrm>
            <a:off x="5843183" y="4819444"/>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a:t>Length</a:t>
            </a:r>
            <a:endParaRPr lang="nb-NO" sz="1600" dirty="0"/>
          </a:p>
        </p:txBody>
      </p:sp>
      <p:sp>
        <p:nvSpPr>
          <p:cNvPr id="35" name="Rectangle 34"/>
          <p:cNvSpPr/>
          <p:nvPr/>
        </p:nvSpPr>
        <p:spPr>
          <a:xfrm>
            <a:off x="7176012" y="4819445"/>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RFU</a:t>
            </a:r>
            <a:endParaRPr lang="nb-NO" sz="1600" dirty="0"/>
          </a:p>
        </p:txBody>
      </p:sp>
      <p:sp>
        <p:nvSpPr>
          <p:cNvPr id="37" name="TextBox 36"/>
          <p:cNvSpPr txBox="1"/>
          <p:nvPr/>
        </p:nvSpPr>
        <p:spPr>
          <a:xfrm>
            <a:off x="990038" y="4455846"/>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4</a:t>
            </a:r>
            <a:endParaRPr lang="en-US" dirty="0"/>
          </a:p>
        </p:txBody>
      </p:sp>
      <p:sp>
        <p:nvSpPr>
          <p:cNvPr id="38" name="TextBox 37"/>
          <p:cNvSpPr txBox="1"/>
          <p:nvPr/>
        </p:nvSpPr>
        <p:spPr>
          <a:xfrm>
            <a:off x="2331493"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a:t>
            </a:r>
            <a:endParaRPr lang="en-US" dirty="0"/>
          </a:p>
        </p:txBody>
      </p:sp>
      <p:sp>
        <p:nvSpPr>
          <p:cNvPr id="44" name="TextBox 43"/>
          <p:cNvSpPr txBox="1"/>
          <p:nvPr/>
        </p:nvSpPr>
        <p:spPr>
          <a:xfrm>
            <a:off x="3672948"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49" name="TextBox 48"/>
          <p:cNvSpPr txBox="1"/>
          <p:nvPr/>
        </p:nvSpPr>
        <p:spPr>
          <a:xfrm>
            <a:off x="5014403"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53" name="TextBox 52"/>
          <p:cNvSpPr txBox="1"/>
          <p:nvPr/>
        </p:nvSpPr>
        <p:spPr>
          <a:xfrm>
            <a:off x="6358940"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6</a:t>
            </a:r>
            <a:endParaRPr lang="en-US" dirty="0"/>
          </a:p>
        </p:txBody>
      </p:sp>
      <p:sp>
        <p:nvSpPr>
          <p:cNvPr id="54" name="TextBox 53"/>
          <p:cNvSpPr txBox="1"/>
          <p:nvPr/>
        </p:nvSpPr>
        <p:spPr>
          <a:xfrm>
            <a:off x="7655347"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a:t>
            </a:r>
            <a:endParaRPr lang="en-US" dirty="0"/>
          </a:p>
        </p:txBody>
      </p:sp>
      <p:grpSp>
        <p:nvGrpSpPr>
          <p:cNvPr id="55" name="Group 54"/>
          <p:cNvGrpSpPr/>
          <p:nvPr/>
        </p:nvGrpSpPr>
        <p:grpSpPr>
          <a:xfrm>
            <a:off x="882857" y="2449846"/>
            <a:ext cx="7393625" cy="1390511"/>
            <a:chOff x="219944" y="2329076"/>
            <a:chExt cx="7393625" cy="1390511"/>
          </a:xfrm>
        </p:grpSpPr>
        <p:grpSp>
          <p:nvGrpSpPr>
            <p:cNvPr id="56" name="Group 55"/>
            <p:cNvGrpSpPr/>
            <p:nvPr/>
          </p:nvGrpSpPr>
          <p:grpSpPr>
            <a:xfrm>
              <a:off x="219944" y="2329076"/>
              <a:ext cx="7393625" cy="1015812"/>
              <a:chOff x="219944" y="2329076"/>
              <a:chExt cx="7393625" cy="1015812"/>
            </a:xfrm>
          </p:grpSpPr>
          <p:sp>
            <p:nvSpPr>
              <p:cNvPr id="59" name="Rectangle 58"/>
              <p:cNvSpPr/>
              <p:nvPr/>
            </p:nvSpPr>
            <p:spPr>
              <a:xfrm>
                <a:off x="219944" y="2728647"/>
                <a:ext cx="1341455" cy="616241"/>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Preamble</a:t>
                </a:r>
                <a:endParaRPr lang="nb-NO" sz="1600" dirty="0"/>
              </a:p>
            </p:txBody>
          </p:sp>
          <p:sp>
            <p:nvSpPr>
              <p:cNvPr id="60" name="TextBox 59"/>
              <p:cNvSpPr txBox="1"/>
              <p:nvPr/>
            </p:nvSpPr>
            <p:spPr>
              <a:xfrm>
                <a:off x="735701" y="235931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61" name="Rectangle 60"/>
              <p:cNvSpPr/>
              <p:nvPr/>
            </p:nvSpPr>
            <p:spPr>
              <a:xfrm>
                <a:off x="1561399"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Access Address</a:t>
                </a:r>
                <a:endParaRPr lang="nb-NO" sz="1600" dirty="0"/>
              </a:p>
            </p:txBody>
          </p:sp>
          <p:sp>
            <p:nvSpPr>
              <p:cNvPr id="62" name="Rectangle 61"/>
              <p:cNvSpPr/>
              <p:nvPr/>
            </p:nvSpPr>
            <p:spPr>
              <a:xfrm>
                <a:off x="2902854" y="272864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Header</a:t>
                </a:r>
                <a:endParaRPr lang="nb-NO" sz="1600" dirty="0"/>
              </a:p>
            </p:txBody>
          </p:sp>
          <p:sp>
            <p:nvSpPr>
              <p:cNvPr id="63" name="TextBox 62"/>
              <p:cNvSpPr txBox="1"/>
              <p:nvPr/>
            </p:nvSpPr>
            <p:spPr>
              <a:xfrm>
                <a:off x="2011238" y="2359315"/>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4</a:t>
                </a:r>
                <a:endParaRPr lang="en-US" dirty="0"/>
              </a:p>
            </p:txBody>
          </p:sp>
          <p:sp>
            <p:nvSpPr>
              <p:cNvPr id="64" name="TextBox 63"/>
              <p:cNvSpPr txBox="1"/>
              <p:nvPr/>
            </p:nvSpPr>
            <p:spPr>
              <a:xfrm>
                <a:off x="4578131" y="2352117"/>
                <a:ext cx="67381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0-37</a:t>
                </a:r>
                <a:endParaRPr lang="en-US" dirty="0"/>
              </a:p>
            </p:txBody>
          </p:sp>
          <p:sp>
            <p:nvSpPr>
              <p:cNvPr id="65" name="TextBox 64"/>
              <p:cNvSpPr txBox="1"/>
              <p:nvPr/>
            </p:nvSpPr>
            <p:spPr>
              <a:xfrm>
                <a:off x="6043414" y="2331970"/>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3</a:t>
                </a:r>
                <a:endParaRPr lang="en-US" dirty="0"/>
              </a:p>
            </p:txBody>
          </p:sp>
          <p:sp>
            <p:nvSpPr>
              <p:cNvPr id="66" name="Rectangle 65"/>
              <p:cNvSpPr/>
              <p:nvPr/>
            </p:nvSpPr>
            <p:spPr>
              <a:xfrm>
                <a:off x="5593575" y="2721449"/>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CRC</a:t>
                </a:r>
                <a:endParaRPr lang="nb-NO" sz="1600" dirty="0"/>
              </a:p>
            </p:txBody>
          </p:sp>
          <p:sp>
            <p:nvSpPr>
              <p:cNvPr id="67" name="TextBox 66"/>
              <p:cNvSpPr txBox="1"/>
              <p:nvPr/>
            </p:nvSpPr>
            <p:spPr>
              <a:xfrm>
                <a:off x="6935030" y="2329076"/>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byte</a:t>
                </a:r>
                <a:endParaRPr lang="en-US" dirty="0"/>
              </a:p>
            </p:txBody>
          </p:sp>
        </p:grpSp>
        <p:sp>
          <p:nvSpPr>
            <p:cNvPr id="57" name="TextBox 56"/>
            <p:cNvSpPr txBox="1"/>
            <p:nvPr/>
          </p:nvSpPr>
          <p:spPr>
            <a:xfrm>
              <a:off x="219944" y="3348652"/>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58" name="TextBox 57"/>
            <p:cNvSpPr txBox="1"/>
            <p:nvPr/>
          </p:nvSpPr>
          <p:spPr>
            <a:xfrm>
              <a:off x="5003866" y="3350255"/>
              <a:ext cx="58189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a:t>M</a:t>
              </a:r>
              <a:r>
                <a:rPr lang="en-US" altLang="zh-CN" dirty="0" smtClean="0"/>
                <a:t>SB</a:t>
              </a:r>
              <a:endParaRPr lang="en-US" dirty="0"/>
            </a:p>
          </p:txBody>
        </p:sp>
      </p:grpSp>
      <p:sp>
        <p:nvSpPr>
          <p:cNvPr id="68" name="Rectangle 67"/>
          <p:cNvSpPr/>
          <p:nvPr/>
        </p:nvSpPr>
        <p:spPr>
          <a:xfrm>
            <a:off x="4907222" y="284941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Payload</a:t>
            </a:r>
            <a:endParaRPr lang="nb-NO" sz="1600" dirty="0"/>
          </a:p>
        </p:txBody>
      </p:sp>
      <p:sp>
        <p:nvSpPr>
          <p:cNvPr id="69" name="TextBox 68"/>
          <p:cNvSpPr txBox="1"/>
          <p:nvPr/>
        </p:nvSpPr>
        <p:spPr>
          <a:xfrm>
            <a:off x="4015606" y="2480085"/>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a:t>
            </a:r>
            <a:endParaRPr lang="en-US" dirty="0"/>
          </a:p>
        </p:txBody>
      </p:sp>
    </p:spTree>
    <p:extLst>
      <p:ext uri="{BB962C8B-B14F-4D97-AF65-F5344CB8AC3E}">
        <p14:creationId xmlns:p14="http://schemas.microsoft.com/office/powerpoint/2010/main" val="4195442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sp>
        <p:nvSpPr>
          <p:cNvPr id="23" name="Rectangle 22"/>
          <p:cNvSpPr/>
          <p:nvPr/>
        </p:nvSpPr>
        <p:spPr>
          <a:xfrm>
            <a:off x="474281" y="4822320"/>
            <a:ext cx="1341455" cy="616241"/>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LLID</a:t>
            </a:r>
            <a:endParaRPr lang="nb-NO" sz="1600" dirty="0"/>
          </a:p>
        </p:txBody>
      </p:sp>
      <p:sp>
        <p:nvSpPr>
          <p:cNvPr id="24" name="Rectangle 23"/>
          <p:cNvSpPr/>
          <p:nvPr/>
        </p:nvSpPr>
        <p:spPr>
          <a:xfrm>
            <a:off x="1815736" y="4822321"/>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ENSN</a:t>
            </a:r>
            <a:endParaRPr lang="nb-NO" sz="1000" dirty="0"/>
          </a:p>
        </p:txBody>
      </p:sp>
      <p:sp>
        <p:nvSpPr>
          <p:cNvPr id="25" name="Rectangle 24"/>
          <p:cNvSpPr/>
          <p:nvPr/>
        </p:nvSpPr>
        <p:spPr>
          <a:xfrm>
            <a:off x="3157191" y="4822320"/>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SN</a:t>
            </a:r>
            <a:endParaRPr lang="nb-NO" sz="1600" dirty="0"/>
          </a:p>
        </p:txBody>
      </p:sp>
      <p:sp>
        <p:nvSpPr>
          <p:cNvPr id="26" name="Rectangle 25"/>
          <p:cNvSpPr/>
          <p:nvPr/>
        </p:nvSpPr>
        <p:spPr>
          <a:xfrm>
            <a:off x="4498646" y="4822321"/>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MD</a:t>
            </a:r>
            <a:endParaRPr lang="nb-NO" sz="1600" dirty="0"/>
          </a:p>
        </p:txBody>
      </p:sp>
      <p:cxnSp>
        <p:nvCxnSpPr>
          <p:cNvPr id="6" name="Straight Connector 5"/>
          <p:cNvCxnSpPr/>
          <p:nvPr/>
        </p:nvCxnSpPr>
        <p:spPr>
          <a:xfrm flipH="1">
            <a:off x="474281" y="3471025"/>
            <a:ext cx="2434389" cy="1351295"/>
          </a:xfrm>
          <a:prstGeom prst="line">
            <a:avLst/>
          </a:prstGeom>
          <a:ln w="158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251303" y="3471025"/>
            <a:ext cx="4266164" cy="1333712"/>
          </a:xfrm>
          <a:prstGeom prst="line">
            <a:avLst/>
          </a:prstGeom>
          <a:ln w="158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70996" y="4431063"/>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bits</a:t>
            </a:r>
            <a:endParaRPr lang="en-US" dirty="0"/>
          </a:p>
        </p:txBody>
      </p:sp>
      <p:sp>
        <p:nvSpPr>
          <p:cNvPr id="32" name="TextBox 31"/>
          <p:cNvSpPr txBox="1"/>
          <p:nvPr/>
        </p:nvSpPr>
        <p:spPr>
          <a:xfrm>
            <a:off x="474281" y="5445354"/>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33" name="TextBox 32"/>
          <p:cNvSpPr txBox="1"/>
          <p:nvPr/>
        </p:nvSpPr>
        <p:spPr>
          <a:xfrm>
            <a:off x="7931605" y="5455023"/>
            <a:ext cx="58189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a:t>M</a:t>
            </a:r>
            <a:r>
              <a:rPr lang="en-US" altLang="zh-CN" dirty="0" smtClean="0"/>
              <a:t>SB</a:t>
            </a:r>
            <a:endParaRPr lang="en-US" dirty="0"/>
          </a:p>
        </p:txBody>
      </p:sp>
      <p:sp>
        <p:nvSpPr>
          <p:cNvPr id="34" name="Rectangle 33"/>
          <p:cNvSpPr/>
          <p:nvPr/>
        </p:nvSpPr>
        <p:spPr>
          <a:xfrm>
            <a:off x="5843183" y="4819444"/>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RFU</a:t>
            </a:r>
            <a:endParaRPr lang="nb-NO" sz="1600" dirty="0"/>
          </a:p>
        </p:txBody>
      </p:sp>
      <p:sp>
        <p:nvSpPr>
          <p:cNvPr id="35" name="Rectangle 34"/>
          <p:cNvSpPr/>
          <p:nvPr/>
        </p:nvSpPr>
        <p:spPr>
          <a:xfrm>
            <a:off x="7176012" y="4819445"/>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Length</a:t>
            </a:r>
            <a:endParaRPr lang="nb-NO" sz="1600" dirty="0"/>
          </a:p>
        </p:txBody>
      </p:sp>
      <p:sp>
        <p:nvSpPr>
          <p:cNvPr id="37" name="TextBox 36"/>
          <p:cNvSpPr txBox="1"/>
          <p:nvPr/>
        </p:nvSpPr>
        <p:spPr>
          <a:xfrm>
            <a:off x="990038" y="4455846"/>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a:t>
            </a:r>
            <a:endParaRPr lang="en-US" dirty="0"/>
          </a:p>
        </p:txBody>
      </p:sp>
      <p:sp>
        <p:nvSpPr>
          <p:cNvPr id="38" name="TextBox 37"/>
          <p:cNvSpPr txBox="1"/>
          <p:nvPr/>
        </p:nvSpPr>
        <p:spPr>
          <a:xfrm>
            <a:off x="2331493"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44" name="TextBox 43"/>
          <p:cNvSpPr txBox="1"/>
          <p:nvPr/>
        </p:nvSpPr>
        <p:spPr>
          <a:xfrm>
            <a:off x="3672948"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49" name="TextBox 48"/>
          <p:cNvSpPr txBox="1"/>
          <p:nvPr/>
        </p:nvSpPr>
        <p:spPr>
          <a:xfrm>
            <a:off x="5014403"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53" name="TextBox 52"/>
          <p:cNvSpPr txBox="1"/>
          <p:nvPr/>
        </p:nvSpPr>
        <p:spPr>
          <a:xfrm>
            <a:off x="6358940" y="443826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3</a:t>
            </a:r>
            <a:endParaRPr lang="en-US" dirty="0"/>
          </a:p>
        </p:txBody>
      </p:sp>
      <p:sp>
        <p:nvSpPr>
          <p:cNvPr id="54" name="TextBox 53"/>
          <p:cNvSpPr txBox="1"/>
          <p:nvPr/>
        </p:nvSpPr>
        <p:spPr>
          <a:xfrm>
            <a:off x="7536799" y="445011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grpSp>
        <p:nvGrpSpPr>
          <p:cNvPr id="55" name="Group 54"/>
          <p:cNvGrpSpPr/>
          <p:nvPr/>
        </p:nvGrpSpPr>
        <p:grpSpPr>
          <a:xfrm>
            <a:off x="225760" y="2449846"/>
            <a:ext cx="8506578" cy="1390511"/>
            <a:chOff x="219944" y="2329076"/>
            <a:chExt cx="8506578" cy="1390511"/>
          </a:xfrm>
        </p:grpSpPr>
        <p:grpSp>
          <p:nvGrpSpPr>
            <p:cNvPr id="56" name="Group 55"/>
            <p:cNvGrpSpPr/>
            <p:nvPr/>
          </p:nvGrpSpPr>
          <p:grpSpPr>
            <a:xfrm>
              <a:off x="219944" y="2329076"/>
              <a:ext cx="8506578" cy="1015812"/>
              <a:chOff x="219944" y="2329076"/>
              <a:chExt cx="8506578" cy="1015812"/>
            </a:xfrm>
          </p:grpSpPr>
          <p:sp>
            <p:nvSpPr>
              <p:cNvPr id="59" name="Rectangle 58"/>
              <p:cNvSpPr/>
              <p:nvPr/>
            </p:nvSpPr>
            <p:spPr>
              <a:xfrm>
                <a:off x="219944" y="2728647"/>
                <a:ext cx="1341455" cy="616241"/>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Preamble</a:t>
                </a:r>
                <a:endParaRPr lang="nb-NO" sz="1600" dirty="0"/>
              </a:p>
            </p:txBody>
          </p:sp>
          <p:sp>
            <p:nvSpPr>
              <p:cNvPr id="60" name="TextBox 59"/>
              <p:cNvSpPr txBox="1"/>
              <p:nvPr/>
            </p:nvSpPr>
            <p:spPr>
              <a:xfrm>
                <a:off x="735701" y="235931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1</a:t>
                </a:r>
                <a:endParaRPr lang="en-US" dirty="0"/>
              </a:p>
            </p:txBody>
          </p:sp>
          <p:sp>
            <p:nvSpPr>
              <p:cNvPr id="61" name="Rectangle 60"/>
              <p:cNvSpPr/>
              <p:nvPr/>
            </p:nvSpPr>
            <p:spPr>
              <a:xfrm>
                <a:off x="1561399" y="2728648"/>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Access Address</a:t>
                </a:r>
                <a:endParaRPr lang="nb-NO" sz="1600" dirty="0"/>
              </a:p>
            </p:txBody>
          </p:sp>
          <p:sp>
            <p:nvSpPr>
              <p:cNvPr id="62" name="Rectangle 61"/>
              <p:cNvSpPr/>
              <p:nvPr/>
            </p:nvSpPr>
            <p:spPr>
              <a:xfrm>
                <a:off x="2902854" y="272864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Header</a:t>
                </a:r>
                <a:endParaRPr lang="nb-NO" sz="1600" dirty="0"/>
              </a:p>
            </p:txBody>
          </p:sp>
          <p:sp>
            <p:nvSpPr>
              <p:cNvPr id="63" name="TextBox 62"/>
              <p:cNvSpPr txBox="1"/>
              <p:nvPr/>
            </p:nvSpPr>
            <p:spPr>
              <a:xfrm>
                <a:off x="2011238" y="2359315"/>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4</a:t>
                </a:r>
                <a:endParaRPr lang="en-US" dirty="0"/>
              </a:p>
            </p:txBody>
          </p:sp>
          <p:sp>
            <p:nvSpPr>
              <p:cNvPr id="64" name="TextBox 63"/>
              <p:cNvSpPr txBox="1"/>
              <p:nvPr/>
            </p:nvSpPr>
            <p:spPr>
              <a:xfrm>
                <a:off x="4506460" y="2352117"/>
                <a:ext cx="836762"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0-251</a:t>
                </a:r>
                <a:endParaRPr lang="en-US" dirty="0"/>
              </a:p>
            </p:txBody>
          </p:sp>
          <p:sp>
            <p:nvSpPr>
              <p:cNvPr id="65" name="TextBox 64"/>
              <p:cNvSpPr txBox="1"/>
              <p:nvPr/>
            </p:nvSpPr>
            <p:spPr>
              <a:xfrm>
                <a:off x="7377254" y="2331970"/>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3</a:t>
                </a:r>
                <a:endParaRPr lang="en-US" dirty="0"/>
              </a:p>
            </p:txBody>
          </p:sp>
          <p:sp>
            <p:nvSpPr>
              <p:cNvPr id="66" name="Rectangle 65"/>
              <p:cNvSpPr/>
              <p:nvPr/>
            </p:nvSpPr>
            <p:spPr>
              <a:xfrm>
                <a:off x="6927414" y="2723052"/>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CRC</a:t>
                </a:r>
                <a:endParaRPr lang="nb-NO" sz="1600" dirty="0"/>
              </a:p>
            </p:txBody>
          </p:sp>
          <p:sp>
            <p:nvSpPr>
              <p:cNvPr id="67" name="TextBox 66"/>
              <p:cNvSpPr txBox="1"/>
              <p:nvPr/>
            </p:nvSpPr>
            <p:spPr>
              <a:xfrm>
                <a:off x="8047983" y="2329076"/>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byte</a:t>
                </a:r>
                <a:endParaRPr lang="en-US" dirty="0"/>
              </a:p>
            </p:txBody>
          </p:sp>
        </p:grpSp>
        <p:sp>
          <p:nvSpPr>
            <p:cNvPr id="57" name="TextBox 56"/>
            <p:cNvSpPr txBox="1"/>
            <p:nvPr/>
          </p:nvSpPr>
          <p:spPr>
            <a:xfrm>
              <a:off x="219944" y="3348652"/>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58" name="TextBox 57"/>
            <p:cNvSpPr txBox="1"/>
            <p:nvPr/>
          </p:nvSpPr>
          <p:spPr>
            <a:xfrm>
              <a:off x="7668522" y="3350255"/>
              <a:ext cx="581898"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a:t>M</a:t>
              </a:r>
              <a:r>
                <a:rPr lang="en-US" altLang="zh-CN" dirty="0" smtClean="0"/>
                <a:t>SB</a:t>
              </a:r>
              <a:endParaRPr lang="en-US" dirty="0"/>
            </a:p>
          </p:txBody>
        </p:sp>
      </p:grpSp>
      <p:sp>
        <p:nvSpPr>
          <p:cNvPr id="68" name="Rectangle 67"/>
          <p:cNvSpPr/>
          <p:nvPr/>
        </p:nvSpPr>
        <p:spPr>
          <a:xfrm>
            <a:off x="4251303" y="284941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Payload</a:t>
            </a:r>
            <a:endParaRPr lang="nb-NO" sz="1600" dirty="0"/>
          </a:p>
        </p:txBody>
      </p:sp>
      <p:sp>
        <p:nvSpPr>
          <p:cNvPr id="69" name="TextBox 68"/>
          <p:cNvSpPr txBox="1"/>
          <p:nvPr/>
        </p:nvSpPr>
        <p:spPr>
          <a:xfrm>
            <a:off x="3358509" y="2459938"/>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2</a:t>
            </a:r>
            <a:endParaRPr lang="en-US" dirty="0"/>
          </a:p>
        </p:txBody>
      </p:sp>
      <p:sp>
        <p:nvSpPr>
          <p:cNvPr id="36" name="Rectangle 35"/>
          <p:cNvSpPr/>
          <p:nvPr/>
        </p:nvSpPr>
        <p:spPr>
          <a:xfrm>
            <a:off x="5591580" y="2849417"/>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MIC</a:t>
            </a:r>
            <a:endParaRPr lang="nb-NO" sz="1600" dirty="0"/>
          </a:p>
        </p:txBody>
      </p:sp>
      <p:sp>
        <p:nvSpPr>
          <p:cNvPr id="40" name="TextBox 39"/>
          <p:cNvSpPr txBox="1"/>
          <p:nvPr/>
        </p:nvSpPr>
        <p:spPr>
          <a:xfrm>
            <a:off x="6053116" y="2480703"/>
            <a:ext cx="418381"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4</a:t>
            </a:r>
            <a:endParaRPr lang="en-US" dirty="0"/>
          </a:p>
        </p:txBody>
      </p:sp>
    </p:spTree>
    <p:extLst>
      <p:ext uri="{BB962C8B-B14F-4D97-AF65-F5344CB8AC3E}">
        <p14:creationId xmlns:p14="http://schemas.microsoft.com/office/powerpoint/2010/main" val="4126024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nb-NO" dirty="0" smtClean="0"/>
              <a:t>TI </a:t>
            </a:r>
            <a:r>
              <a:rPr lang="nb-NO" i="1" dirty="0" smtClean="0"/>
              <a:t>Bluetooth</a:t>
            </a:r>
            <a:r>
              <a:rPr lang="nb-NO" dirty="0" smtClean="0"/>
              <a:t> low energy Hardware</a:t>
            </a:r>
            <a:endParaRPr lang="en-US" dirty="0" smtClean="0"/>
          </a:p>
        </p:txBody>
      </p:sp>
      <p:sp>
        <p:nvSpPr>
          <p:cNvPr id="52" name="Rectangle 51"/>
          <p:cNvSpPr/>
          <p:nvPr/>
        </p:nvSpPr>
        <p:spPr>
          <a:xfrm>
            <a:off x="4028305" y="1029243"/>
            <a:ext cx="1596118" cy="963459"/>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Primary</a:t>
            </a:r>
          </a:p>
          <a:p>
            <a:pPr algn="ctr"/>
            <a:endParaRPr lang="en-US" altLang="zh-CN" sz="1600" dirty="0" smtClean="0"/>
          </a:p>
          <a:p>
            <a:pPr algn="ctr"/>
            <a:r>
              <a:rPr lang="en-US" sz="1600" dirty="0" smtClean="0"/>
              <a:t>Battery</a:t>
            </a:r>
          </a:p>
          <a:p>
            <a:pPr algn="ctr"/>
            <a:r>
              <a:rPr lang="en-US" sz="1600" dirty="0" smtClean="0"/>
              <a:t> Service</a:t>
            </a:r>
            <a:endParaRPr lang="nb-NO" sz="1600" dirty="0"/>
          </a:p>
        </p:txBody>
      </p:sp>
      <p:sp>
        <p:nvSpPr>
          <p:cNvPr id="16" name="TextBox 15"/>
          <p:cNvSpPr txBox="1"/>
          <p:nvPr/>
        </p:nvSpPr>
        <p:spPr>
          <a:xfrm>
            <a:off x="735701" y="235931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39" name="Rectangle 38"/>
          <p:cNvSpPr/>
          <p:nvPr/>
        </p:nvSpPr>
        <p:spPr>
          <a:xfrm>
            <a:off x="669783" y="796331"/>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Access Address</a:t>
            </a:r>
            <a:endParaRPr lang="nb-NO" sz="1600" dirty="0"/>
          </a:p>
        </p:txBody>
      </p:sp>
      <p:sp>
        <p:nvSpPr>
          <p:cNvPr id="40" name="Rectangle 39"/>
          <p:cNvSpPr/>
          <p:nvPr/>
        </p:nvSpPr>
        <p:spPr>
          <a:xfrm>
            <a:off x="827905" y="4471183"/>
            <a:ext cx="1341455" cy="616240"/>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Header</a:t>
            </a:r>
            <a:endParaRPr lang="nb-NO" sz="1600" dirty="0"/>
          </a:p>
        </p:txBody>
      </p:sp>
      <p:sp>
        <p:nvSpPr>
          <p:cNvPr id="41" name="TextBox 40"/>
          <p:cNvSpPr txBox="1"/>
          <p:nvPr/>
        </p:nvSpPr>
        <p:spPr>
          <a:xfrm>
            <a:off x="2011238" y="2359315"/>
            <a:ext cx="44177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32</a:t>
            </a:r>
            <a:endParaRPr lang="en-US" dirty="0"/>
          </a:p>
        </p:txBody>
      </p:sp>
      <p:sp>
        <p:nvSpPr>
          <p:cNvPr id="42" name="TextBox 41"/>
          <p:cNvSpPr txBox="1"/>
          <p:nvPr/>
        </p:nvSpPr>
        <p:spPr>
          <a:xfrm>
            <a:off x="1308249" y="1510972"/>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45" name="TextBox 44"/>
          <p:cNvSpPr txBox="1"/>
          <p:nvPr/>
        </p:nvSpPr>
        <p:spPr>
          <a:xfrm>
            <a:off x="864999" y="3903445"/>
            <a:ext cx="309940"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8</a:t>
            </a:r>
            <a:endParaRPr lang="en-US" dirty="0"/>
          </a:p>
        </p:txBody>
      </p:sp>
      <p:sp>
        <p:nvSpPr>
          <p:cNvPr id="47" name="TextBox 46"/>
          <p:cNvSpPr txBox="1"/>
          <p:nvPr/>
        </p:nvSpPr>
        <p:spPr>
          <a:xfrm>
            <a:off x="4767729" y="2241103"/>
            <a:ext cx="1294387"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b="1" dirty="0" smtClean="0"/>
              <a:t>reference</a:t>
            </a:r>
            <a:endParaRPr lang="en-US" b="1" dirty="0"/>
          </a:p>
        </p:txBody>
      </p:sp>
      <p:sp>
        <p:nvSpPr>
          <p:cNvPr id="51" name="TextBox 50"/>
          <p:cNvSpPr txBox="1"/>
          <p:nvPr/>
        </p:nvSpPr>
        <p:spPr>
          <a:xfrm>
            <a:off x="864999" y="2052114"/>
            <a:ext cx="678539"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dirty="0" smtClean="0"/>
              <a:t>bits</a:t>
            </a:r>
            <a:endParaRPr lang="en-US" dirty="0"/>
          </a:p>
        </p:txBody>
      </p:sp>
      <p:sp>
        <p:nvSpPr>
          <p:cNvPr id="20" name="TextBox 19"/>
          <p:cNvSpPr txBox="1"/>
          <p:nvPr/>
        </p:nvSpPr>
        <p:spPr>
          <a:xfrm>
            <a:off x="219944" y="3348652"/>
            <a:ext cx="599565" cy="369332"/>
          </a:xfrm>
          <a:prstGeom prst="rect">
            <a:avLst/>
          </a:prstGeom>
          <a:noFill/>
        </p:spPr>
        <p:txBody>
          <a:bodyPr wrap="square" rtlCol="0">
            <a:spAutoFit/>
          </a:bodyPr>
          <a:lstStyle>
            <a:defPPr>
              <a:defRPr lang="en-US"/>
            </a:defPPr>
            <a:lvl1pPr>
              <a:defRPr>
                <a:latin typeface="宋体" panose="02010600030101010101" pitchFamily="2" charset="-122"/>
                <a:ea typeface="宋体" panose="02010600030101010101" pitchFamily="2" charset="-122"/>
              </a:defRPr>
            </a:lvl1pPr>
          </a:lstStyle>
          <a:p>
            <a:r>
              <a:rPr lang="en-US" altLang="zh-CN" dirty="0" smtClean="0"/>
              <a:t>LSB</a:t>
            </a:r>
            <a:endParaRPr lang="en-US" dirty="0"/>
          </a:p>
        </p:txBody>
      </p:sp>
      <p:sp>
        <p:nvSpPr>
          <p:cNvPr id="23" name="Rectangle 22"/>
          <p:cNvSpPr/>
          <p:nvPr/>
        </p:nvSpPr>
        <p:spPr>
          <a:xfrm>
            <a:off x="4028305" y="2858836"/>
            <a:ext cx="1596118" cy="963459"/>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Secondary</a:t>
            </a:r>
          </a:p>
          <a:p>
            <a:pPr algn="ctr"/>
            <a:endParaRPr lang="en-US" altLang="zh-CN" sz="1600" dirty="0" smtClean="0"/>
          </a:p>
          <a:p>
            <a:pPr algn="ctr"/>
            <a:r>
              <a:rPr lang="en-US" sz="1600" dirty="0" smtClean="0"/>
              <a:t>Temperature</a:t>
            </a:r>
          </a:p>
          <a:p>
            <a:pPr algn="ctr"/>
            <a:r>
              <a:rPr lang="en-US" sz="1600" dirty="0" smtClean="0"/>
              <a:t> Service</a:t>
            </a:r>
            <a:endParaRPr lang="nb-NO" sz="1600" dirty="0"/>
          </a:p>
        </p:txBody>
      </p:sp>
      <p:cxnSp>
        <p:nvCxnSpPr>
          <p:cNvPr id="6" name="Straight Arrow Connector 5"/>
          <p:cNvCxnSpPr>
            <a:stCxn id="52" idx="2"/>
            <a:endCxn id="23" idx="0"/>
          </p:cNvCxnSpPr>
          <p:nvPr/>
        </p:nvCxnSpPr>
        <p:spPr>
          <a:xfrm>
            <a:off x="4826364" y="1992702"/>
            <a:ext cx="0" cy="866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052637" y="1029243"/>
            <a:ext cx="1596118" cy="963459"/>
          </a:xfrm>
          <a:prstGeom prst="rect">
            <a:avLst/>
          </a:prstGeom>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Primary</a:t>
            </a:r>
          </a:p>
          <a:p>
            <a:pPr algn="ctr"/>
            <a:endParaRPr lang="en-US" altLang="zh-CN" sz="1600" dirty="0" smtClean="0"/>
          </a:p>
          <a:p>
            <a:pPr algn="ctr"/>
            <a:r>
              <a:rPr lang="en-US" sz="1600" dirty="0" smtClean="0"/>
              <a:t>Temperature</a:t>
            </a:r>
          </a:p>
          <a:p>
            <a:pPr algn="ctr"/>
            <a:r>
              <a:rPr lang="en-US" sz="1600" dirty="0" smtClean="0"/>
              <a:t> Service</a:t>
            </a:r>
            <a:endParaRPr lang="nb-NO" sz="1600" dirty="0"/>
          </a:p>
        </p:txBody>
      </p:sp>
    </p:spTree>
    <p:extLst>
      <p:ext uri="{BB962C8B-B14F-4D97-AF65-F5344CB8AC3E}">
        <p14:creationId xmlns:p14="http://schemas.microsoft.com/office/powerpoint/2010/main" val="1847620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4010025" y="104034"/>
            <a:ext cx="699799" cy="1344613"/>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785938" y="282583"/>
            <a:ext cx="477837" cy="1096214"/>
          </a:xfrm>
          <a:prstGeom prst="rect">
            <a:avLst/>
          </a:prstGeom>
          <a:noFill/>
          <a:ln w="9525">
            <a:noFill/>
            <a:miter lim="800000"/>
            <a:headEnd/>
            <a:tailEnd/>
          </a:ln>
        </p:spPr>
      </p:pic>
      <p:sp>
        <p:nvSpPr>
          <p:cNvPr id="9" name="Rectangle 8"/>
          <p:cNvSpPr/>
          <p:nvPr/>
        </p:nvSpPr>
        <p:spPr>
          <a:xfrm>
            <a:off x="1213863" y="1676264"/>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Standby</a:t>
            </a:r>
            <a:endParaRPr lang="nb-NO" sz="1600" dirty="0"/>
          </a:p>
        </p:txBody>
      </p:sp>
      <p:sp>
        <p:nvSpPr>
          <p:cNvPr id="10" name="Rectangle 9"/>
          <p:cNvSpPr/>
          <p:nvPr/>
        </p:nvSpPr>
        <p:spPr>
          <a:xfrm>
            <a:off x="3548931" y="1676263"/>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Standby</a:t>
            </a:r>
            <a:endParaRPr lang="nb-NO" sz="1600" dirty="0"/>
          </a:p>
        </p:txBody>
      </p:sp>
      <p:cxnSp>
        <p:nvCxnSpPr>
          <p:cNvPr id="4" name="Straight Arrow Connector 3"/>
          <p:cNvCxnSpPr/>
          <p:nvPr/>
        </p:nvCxnSpPr>
        <p:spPr>
          <a:xfrm flipH="1">
            <a:off x="2024855" y="2104883"/>
            <a:ext cx="1" cy="370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213863" y="2475819"/>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Advertising</a:t>
            </a:r>
            <a:endParaRPr lang="nb-NO" sz="1600" dirty="0"/>
          </a:p>
        </p:txBody>
      </p:sp>
      <p:sp>
        <p:nvSpPr>
          <p:cNvPr id="14" name="Rectangle 13"/>
          <p:cNvSpPr/>
          <p:nvPr/>
        </p:nvSpPr>
        <p:spPr>
          <a:xfrm>
            <a:off x="3548931" y="2475819"/>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Scanning</a:t>
            </a:r>
            <a:endParaRPr lang="nb-NO" sz="1600" dirty="0"/>
          </a:p>
        </p:txBody>
      </p:sp>
      <p:sp>
        <p:nvSpPr>
          <p:cNvPr id="16" name="Rectangle 15"/>
          <p:cNvSpPr/>
          <p:nvPr/>
        </p:nvSpPr>
        <p:spPr>
          <a:xfrm>
            <a:off x="3548932" y="3275374"/>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Standby</a:t>
            </a:r>
            <a:endParaRPr lang="nb-NO" sz="1600" dirty="0"/>
          </a:p>
        </p:txBody>
      </p:sp>
      <p:cxnSp>
        <p:nvCxnSpPr>
          <p:cNvPr id="19" name="Straight Arrow Connector 18"/>
          <p:cNvCxnSpPr/>
          <p:nvPr/>
        </p:nvCxnSpPr>
        <p:spPr>
          <a:xfrm flipH="1">
            <a:off x="4359922" y="2104882"/>
            <a:ext cx="1" cy="370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359924" y="2904438"/>
            <a:ext cx="1" cy="370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359921" y="3703993"/>
            <a:ext cx="1" cy="370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548928" y="4074929"/>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Initiating</a:t>
            </a:r>
            <a:endParaRPr lang="nb-NO" sz="1600" dirty="0"/>
          </a:p>
        </p:txBody>
      </p:sp>
      <p:sp>
        <p:nvSpPr>
          <p:cNvPr id="23" name="Rectangle 22"/>
          <p:cNvSpPr/>
          <p:nvPr/>
        </p:nvSpPr>
        <p:spPr>
          <a:xfrm>
            <a:off x="3541005" y="4883632"/>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Connection</a:t>
            </a:r>
            <a:endParaRPr lang="nb-NO" sz="1600" dirty="0"/>
          </a:p>
        </p:txBody>
      </p:sp>
      <p:cxnSp>
        <p:nvCxnSpPr>
          <p:cNvPr id="24" name="Straight Arrow Connector 23"/>
          <p:cNvCxnSpPr/>
          <p:nvPr/>
        </p:nvCxnSpPr>
        <p:spPr>
          <a:xfrm flipH="1">
            <a:off x="4351998" y="4503548"/>
            <a:ext cx="1" cy="370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213862" y="4883632"/>
            <a:ext cx="1621985" cy="428619"/>
          </a:xfrm>
          <a:prstGeom prst="rect">
            <a:avLst/>
          </a:prstGeom>
          <a:solidFill>
            <a:schemeClr val="accent3">
              <a:lumMod val="20000"/>
              <a:lumOff val="80000"/>
            </a:schemeClr>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Connection</a:t>
            </a:r>
            <a:endParaRPr lang="nb-NO" sz="1600" dirty="0"/>
          </a:p>
        </p:txBody>
      </p:sp>
      <p:cxnSp>
        <p:nvCxnSpPr>
          <p:cNvPr id="26" name="Straight Arrow Connector 25"/>
          <p:cNvCxnSpPr>
            <a:endCxn id="25" idx="0"/>
          </p:cNvCxnSpPr>
          <p:nvPr/>
        </p:nvCxnSpPr>
        <p:spPr>
          <a:xfrm flipH="1">
            <a:off x="2024855" y="2904438"/>
            <a:ext cx="3" cy="19791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5840083" y="2009955"/>
            <a:ext cx="2208362" cy="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CHEMEINDEX" val="5"/>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B56237AAAF4C4C81785B53B6ADF6C0" ma:contentTypeVersion="0" ma:contentTypeDescription="Create a new document." ma:contentTypeScope="" ma:versionID="b405ee9e9400dd4ad1d2a2ea4f08ab6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7659D7-001D-477E-B02E-5388C311C7F3}">
  <ds:schemaRefs>
    <ds:schemaRef ds:uri="http://schemas.microsoft.com/sharepoint/v3/contenttype/forms"/>
  </ds:schemaRefs>
</ds:datastoreItem>
</file>

<file path=customXml/itemProps2.xml><?xml version="1.0" encoding="utf-8"?>
<ds:datastoreItem xmlns:ds="http://schemas.openxmlformats.org/officeDocument/2006/customXml" ds:itemID="{112BA403-2F0C-49BF-8F40-C89D0DE7FE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52BDA8EF-2AE5-4895-B02A-8C7B3858AA2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29634</TotalTime>
  <Words>4914</Words>
  <Application>Microsoft Office PowerPoint</Application>
  <PresentationFormat>On-screen Show (4:3)</PresentationFormat>
  <Paragraphs>892</Paragraphs>
  <Slides>43</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FinalPowerpoint</vt:lpstr>
      <vt:lpstr>Visio</vt:lpstr>
      <vt:lpstr>Protocol Stack Architecture</vt:lpstr>
      <vt:lpstr>TI Bluetooth low energy Hardware</vt:lpstr>
      <vt:lpstr>Physical Layer (PHY)</vt:lpstr>
      <vt:lpstr>TI Bluetooth low energy Hardware</vt:lpstr>
      <vt:lpstr>TI Bluetooth low energy Hardware</vt:lpstr>
      <vt:lpstr>TI Bluetooth low energy Hardware</vt:lpstr>
      <vt:lpstr>TI Bluetooth low energy Hardware</vt:lpstr>
      <vt:lpstr>TI Bluetooth low energy Hardware</vt:lpstr>
      <vt:lpstr>PowerPoint Presentation</vt:lpstr>
      <vt:lpstr>BLE Link Layer: State Flow Chart</vt:lpstr>
      <vt:lpstr>BLE Link Layer: Advertisement Intervals</vt:lpstr>
      <vt:lpstr>BLE Link Layer: States Flow Chart</vt:lpstr>
      <vt:lpstr>BLE Link Layer: Scanning</vt:lpstr>
      <vt:lpstr>BLE Link Layer: States Flow Chart</vt:lpstr>
      <vt:lpstr>Link Layer (LL) – Connection Events</vt:lpstr>
      <vt:lpstr>Link Layer (LL) – Initiator</vt:lpstr>
      <vt:lpstr>BLE Link Layer: Slave Latency</vt:lpstr>
      <vt:lpstr>BLE Link Layer: Connection Update Request</vt:lpstr>
      <vt:lpstr>BLE Link Layer: Connection Termination</vt:lpstr>
      <vt:lpstr>Host Controller Interface (HCI)</vt:lpstr>
      <vt:lpstr>Host</vt:lpstr>
      <vt:lpstr>Security Manager (SM)</vt:lpstr>
      <vt:lpstr>BLE Security Manager Protocol (SMP):  Pairing</vt:lpstr>
      <vt:lpstr>BLE Security Manager Protocol (SMP) : Authentication</vt:lpstr>
      <vt:lpstr>Attribute Protocol (ATT)</vt:lpstr>
      <vt:lpstr>ATT – Client / Server Architecture</vt:lpstr>
      <vt:lpstr>Generic Attribute Profile (GATT)</vt:lpstr>
      <vt:lpstr>Profiles and Services</vt:lpstr>
      <vt:lpstr>GATT – Client / Server Architecture</vt:lpstr>
      <vt:lpstr>GATT – Client</vt:lpstr>
      <vt:lpstr>Generic Access Profile (GAP)</vt:lpstr>
      <vt:lpstr>GAP - Roles</vt:lpstr>
      <vt:lpstr>GAP – Multiple Roles</vt:lpstr>
      <vt:lpstr>Bluetooth Low Energy  Ecosystem Overview</vt:lpstr>
      <vt:lpstr>BLE Interoperability </vt:lpstr>
      <vt:lpstr>Backup</vt:lpstr>
      <vt:lpstr>Bluetooth low energy Solutions</vt:lpstr>
      <vt:lpstr>Bluetooth low energy Kits</vt:lpstr>
      <vt:lpstr>Additional Reference Features CC2640</vt:lpstr>
      <vt:lpstr>Bluetooth low energy Free Tools</vt:lpstr>
      <vt:lpstr>More Cool Tools</vt:lpstr>
      <vt:lpstr>Bluetooth 4.2 – What is it?</vt:lpstr>
      <vt:lpstr>Bluetooth 4.2 – TI Status</vt:lpstr>
    </vt:vector>
  </TitlesOfParts>
  <Company>Texas Instruments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Greene, Matt</dc:creator>
  <cp:lastModifiedBy>Zheng, Victor</cp:lastModifiedBy>
  <cp:revision>208</cp:revision>
  <dcterms:created xsi:type="dcterms:W3CDTF">2007-12-19T20:51:45Z</dcterms:created>
  <dcterms:modified xsi:type="dcterms:W3CDTF">2016-12-12T07:03:38Z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0x010100AEB56237AAAF4C4C81785B53B6ADF6C0</vt:lpwstr>
  </property>
</Properties>
</file>