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4"/>
  </p:notesMasterIdLst>
  <p:sldIdLst>
    <p:sldId id="258" r:id="rId2"/>
    <p:sldId id="577" r:id="rId3"/>
    <p:sldId id="605" r:id="rId4"/>
    <p:sldId id="551" r:id="rId5"/>
    <p:sldId id="606" r:id="rId6"/>
    <p:sldId id="611" r:id="rId7"/>
    <p:sldId id="578" r:id="rId8"/>
    <p:sldId id="612" r:id="rId9"/>
    <p:sldId id="643" r:id="rId10"/>
    <p:sldId id="579" r:id="rId11"/>
    <p:sldId id="600" r:id="rId12"/>
    <p:sldId id="580" r:id="rId13"/>
    <p:sldId id="607" r:id="rId14"/>
    <p:sldId id="581" r:id="rId15"/>
    <p:sldId id="601" r:id="rId16"/>
    <p:sldId id="613" r:id="rId17"/>
    <p:sldId id="582" r:id="rId18"/>
    <p:sldId id="583" r:id="rId19"/>
    <p:sldId id="585" r:id="rId20"/>
    <p:sldId id="586" r:id="rId21"/>
    <p:sldId id="594" r:id="rId22"/>
    <p:sldId id="614" r:id="rId23"/>
    <p:sldId id="615" r:id="rId24"/>
    <p:sldId id="616" r:id="rId25"/>
    <p:sldId id="618" r:id="rId26"/>
    <p:sldId id="619" r:id="rId27"/>
    <p:sldId id="617" r:id="rId28"/>
    <p:sldId id="620" r:id="rId29"/>
    <p:sldId id="621" r:id="rId30"/>
    <p:sldId id="622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44" r:id="rId44"/>
    <p:sldId id="636" r:id="rId45"/>
    <p:sldId id="637" r:id="rId46"/>
    <p:sldId id="638" r:id="rId47"/>
    <p:sldId id="642" r:id="rId48"/>
    <p:sldId id="645" r:id="rId49"/>
    <p:sldId id="639" r:id="rId50"/>
    <p:sldId id="640" r:id="rId51"/>
    <p:sldId id="641" r:id="rId52"/>
    <p:sldId id="646" r:id="rId5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22992F-9B34-4C7C-968E-E00880384E0B}">
          <p14:sldIdLst>
            <p14:sldId id="258"/>
            <p14:sldId id="577"/>
            <p14:sldId id="605"/>
            <p14:sldId id="551"/>
            <p14:sldId id="606"/>
            <p14:sldId id="611"/>
            <p14:sldId id="578"/>
            <p14:sldId id="612"/>
            <p14:sldId id="643"/>
            <p14:sldId id="579"/>
            <p14:sldId id="600"/>
            <p14:sldId id="580"/>
            <p14:sldId id="607"/>
            <p14:sldId id="581"/>
            <p14:sldId id="601"/>
            <p14:sldId id="613"/>
            <p14:sldId id="582"/>
            <p14:sldId id="583"/>
            <p14:sldId id="585"/>
            <p14:sldId id="586"/>
            <p14:sldId id="594"/>
            <p14:sldId id="614"/>
            <p14:sldId id="615"/>
            <p14:sldId id="616"/>
            <p14:sldId id="618"/>
            <p14:sldId id="619"/>
            <p14:sldId id="617"/>
            <p14:sldId id="620"/>
            <p14:sldId id="621"/>
            <p14:sldId id="622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44"/>
            <p14:sldId id="636"/>
            <p14:sldId id="637"/>
            <p14:sldId id="638"/>
            <p14:sldId id="642"/>
            <p14:sldId id="645"/>
            <p14:sldId id="639"/>
            <p14:sldId id="640"/>
            <p14:sldId id="641"/>
            <p14:sldId id="6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CC3300"/>
    <a:srgbClr val="FF0000"/>
    <a:srgbClr val="FFFFFF"/>
    <a:srgbClr val="CC6600"/>
    <a:srgbClr val="CC0099"/>
    <a:srgbClr val="3333FF"/>
    <a:srgbClr val="6666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DD83CC4-A75D-43D7-B130-64FEF49E98AA}" type="datetimeFigureOut">
              <a:rPr lang="zh-CN" altLang="en-US"/>
              <a:pPr>
                <a:defRPr/>
              </a:pPr>
              <a:t>2016/5/11</a:t>
            </a:fld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8FEDEA0-95C4-4B81-8259-710FF35A8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364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  <a:endParaRPr lang="en-US" altLang="zh-CN" dirty="0"/>
          </a:p>
        </p:txBody>
      </p:sp>
      <p:sp>
        <p:nvSpPr>
          <p:cNvPr id="17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4763E6-EE1E-4879-A58F-3B5EA39F0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6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E9A0-3FC1-46CB-8CD8-4C2ED8425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91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5B96B-7E7E-4B3B-A95A-338578D8C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83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  <a:endParaRPr lang="en-US" altLang="zh-CN" dirty="0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2127B-3F5D-4178-BE1A-11C40BE08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1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7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5791200 h 3648"/>
              <a:gd name="T2" fmla="*/ 1137151 w 2736"/>
              <a:gd name="T3" fmla="*/ 3200400 h 3648"/>
              <a:gd name="T4" fmla="*/ 4321175 w 2736"/>
              <a:gd name="T5" fmla="*/ 0 h 3648"/>
              <a:gd name="T6" fmla="*/ 4321175 w 2736"/>
              <a:gd name="T7" fmla="*/ 152400 h 3648"/>
              <a:gd name="T8" fmla="*/ 1175056 w 2736"/>
              <a:gd name="T9" fmla="*/ 3235325 h 3648"/>
              <a:gd name="T10" fmla="*/ 75810 w 2736"/>
              <a:gd name="T11" fmla="*/ 5791200 h 3648"/>
              <a:gd name="T12" fmla="*/ 0 w 2736"/>
              <a:gd name="T13" fmla="*/ 5791200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 18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6538193 h 4128"/>
              <a:gd name="T2" fmla="*/ 0 w 3504"/>
              <a:gd name="T3" fmla="*/ 6615113 h 4128"/>
              <a:gd name="T4" fmla="*/ 5513388 w 3504"/>
              <a:gd name="T5" fmla="*/ 4230596 h 4128"/>
              <a:gd name="T6" fmla="*/ 4531552 w 3504"/>
              <a:gd name="T7" fmla="*/ 0 h 4128"/>
              <a:gd name="T8" fmla="*/ 4456026 w 3504"/>
              <a:gd name="T9" fmla="*/ 0 h 4128"/>
              <a:gd name="T10" fmla="*/ 5452023 w 3504"/>
              <a:gd name="T11" fmla="*/ 4196943 h 4128"/>
              <a:gd name="T12" fmla="*/ 0 w 3504"/>
              <a:gd name="T13" fmla="*/ 6538193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任意多边形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矩形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矩形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00C511-8BFC-44A3-A305-E4F57BBD6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9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D54990-5DD8-4595-86EF-EEFD69CFD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37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23D562-4CF4-4330-AA83-4D04AAFE3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7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93599-46F5-4C19-A1EF-D53D07F3A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29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A0B10D-2920-4D21-A0A6-46244B553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59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A5796-18F4-4209-AEA6-FB45D721E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0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直接连接符 7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直接连接符 11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直接连接符 15"/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8144D5-5669-40A4-938D-BF0AF54D3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0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6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601816" cy="365125"/>
          </a:xfrm>
          <a:prstGeom prst="rect">
            <a:avLst/>
          </a:prstGeom>
          <a:solidFill>
            <a:srgbClr val="3366FF"/>
          </a:solidFill>
        </p:spPr>
        <p:txBody>
          <a:bodyPr vert="horz" anchor="b"/>
          <a:lstStyle>
            <a:lvl1pPr algn="l" eaLnBrk="1" latinLnBrk="0" hangingPunct="1">
              <a:defRPr kumimoji="0" sz="1600" b="1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http://cal.tongji.edu.cn</a:t>
            </a:r>
            <a:endParaRPr lang="en-US" altLang="zh-CN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8D92798-90B9-4BEC-8089-19622EFF6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03" r:id="rId2"/>
    <p:sldLayoutId id="2147483711" r:id="rId3"/>
    <p:sldLayoutId id="2147483712" r:id="rId4"/>
    <p:sldLayoutId id="2147483713" r:id="rId5"/>
    <p:sldLayoutId id="2147483704" r:id="rId6"/>
    <p:sldLayoutId id="2147483714" r:id="rId7"/>
    <p:sldLayoutId id="2147483705" r:id="rId8"/>
    <p:sldLayoutId id="214748371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755650" y="1341438"/>
            <a:ext cx="7777163" cy="38163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科学计算包</a:t>
            </a:r>
            <a:r>
              <a:rPr lang="en-US" altLang="zh-CN" dirty="0" err="1" smtClean="0">
                <a:solidFill>
                  <a:schemeClr val="tx1"/>
                </a:solidFill>
              </a:rPr>
              <a:t>SciPY</a:t>
            </a:r>
            <a:r>
              <a:rPr lang="zh-CN" altLang="en-US" dirty="0" smtClean="0">
                <a:solidFill>
                  <a:schemeClr val="tx1"/>
                </a:solidFill>
              </a:rPr>
              <a:t>及应用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3337200" y="1844675"/>
            <a:ext cx="189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b="1" dirty="0" smtClean="0">
                <a:solidFill>
                  <a:schemeClr val="tx1"/>
                </a:solidFill>
              </a:rPr>
              <a:t>快速傅里叶变换</a:t>
            </a:r>
            <a:r>
              <a:rPr lang="en-US" altLang="zh-CN" b="1" dirty="0" smtClean="0">
                <a:solidFill>
                  <a:schemeClr val="tx1"/>
                </a:solidFill>
              </a:rPr>
              <a:t>  FFT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340768"/>
            <a:ext cx="815107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应用范围非常广，在物理学、化学、电子通讯、信号处理、概率论、统计学、密码学、声学、光学、海洋学、</a:t>
            </a:r>
            <a:r>
              <a:rPr lang="zh-CN" altLang="zh-CN" sz="2800" dirty="0" smtClean="0"/>
              <a:t>结构动力学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r>
              <a:rPr lang="zh-CN" altLang="zh-CN" sz="2800" dirty="0"/>
              <a:t>原理是将时域中的测量信号转换到频域，然后再将得到的频域信号合成为时域中的</a:t>
            </a:r>
            <a:r>
              <a:rPr lang="zh-CN" altLang="zh-CN" sz="2800" dirty="0" smtClean="0"/>
              <a:t>信号</a:t>
            </a:r>
            <a:endParaRPr lang="en-US" altLang="zh-CN" sz="2800" dirty="0" smtClean="0"/>
          </a:p>
          <a:p>
            <a:r>
              <a:rPr lang="zh-CN" altLang="zh-CN" sz="2800" dirty="0"/>
              <a:t>时域信号转换为频域信号时，将信号分解成幅值谱，显示与频率对应的幅值</a:t>
            </a:r>
            <a:r>
              <a:rPr lang="zh-CN" altLang="zh-CN" sz="2800" dirty="0" smtClean="0"/>
              <a:t>大小</a:t>
            </a:r>
            <a:endParaRPr lang="en-US" altLang="zh-CN" sz="2800" dirty="0" smtClean="0"/>
          </a:p>
          <a:p>
            <a:r>
              <a:rPr lang="zh-CN" altLang="zh-CN" sz="2800" dirty="0"/>
              <a:t>一个信号是由多种频率的信号合成</a:t>
            </a:r>
            <a:r>
              <a:rPr lang="zh-CN" altLang="zh-CN" sz="2800" dirty="0" smtClean="0"/>
              <a:t>的</a:t>
            </a:r>
            <a:endParaRPr lang="en-US" altLang="zh-CN" sz="2800" dirty="0" smtClean="0"/>
          </a:p>
          <a:p>
            <a:r>
              <a:rPr lang="zh-CN" altLang="zh-CN" sz="2800" dirty="0"/>
              <a:t>将这些信号分离</a:t>
            </a:r>
            <a:r>
              <a:rPr lang="zh-CN" altLang="zh-CN" sz="2800" dirty="0" smtClean="0"/>
              <a:t>，就</a:t>
            </a:r>
            <a:r>
              <a:rPr lang="zh-CN" altLang="zh-CN" sz="2800" dirty="0"/>
              <a:t>能去掉信号中的噪声</a:t>
            </a:r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652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solidFill>
                  <a:schemeClr val="tx1"/>
                </a:solidFill>
              </a:rPr>
              <a:t>快速傅里叶变换</a:t>
            </a:r>
            <a:r>
              <a:rPr lang="en-US" altLang="zh-CN" b="1" dirty="0">
                <a:solidFill>
                  <a:schemeClr val="tx1"/>
                </a:solidFill>
              </a:rPr>
              <a:t>  FFT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628800"/>
            <a:ext cx="756084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 err="1"/>
              <a:t>Scipy</a:t>
            </a:r>
            <a:r>
              <a:rPr lang="zh-CN" altLang="zh-CN" sz="2800" dirty="0"/>
              <a:t>类库中提供了快速傅里叶变换包</a:t>
            </a:r>
            <a:r>
              <a:rPr lang="en-US" altLang="zh-CN" sz="2800" dirty="0" err="1"/>
              <a:t>fftpack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809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FFT</a:t>
            </a:r>
            <a:r>
              <a:rPr lang="zh-CN" altLang="en-US" dirty="0" smtClean="0">
                <a:solidFill>
                  <a:schemeClr val="tx1"/>
                </a:solidFill>
              </a:rPr>
              <a:t>应用案例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产生带噪声的信号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np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matplotlib.pyplot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plt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/>
              <a:t>from </a:t>
            </a:r>
            <a:r>
              <a:rPr lang="en-US" altLang="zh-CN" sz="2800" dirty="0" err="1"/>
              <a:t>scipy</a:t>
            </a:r>
            <a:r>
              <a:rPr lang="en-US" altLang="zh-CN" sz="2800" dirty="0"/>
              <a:t> import </a:t>
            </a:r>
            <a:r>
              <a:rPr lang="en-US" altLang="zh-CN" sz="2800" dirty="0" err="1"/>
              <a:t>fftpack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fft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err="1"/>
              <a:t>timeStep</a:t>
            </a:r>
            <a:r>
              <a:rPr lang="en-US" altLang="zh-CN" sz="2800" dirty="0"/>
              <a:t> = 0.02  # </a:t>
            </a:r>
            <a:r>
              <a:rPr lang="zh-CN" altLang="en-US" sz="2800" dirty="0"/>
              <a:t>定义采样点间隔</a:t>
            </a:r>
          </a:p>
          <a:p>
            <a:pPr marL="68263" indent="0">
              <a:buNone/>
            </a:pPr>
            <a:r>
              <a:rPr lang="en-US" altLang="zh-CN" sz="2800" dirty="0" err="1"/>
              <a:t>timeVec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np.arange</a:t>
            </a:r>
            <a:r>
              <a:rPr lang="en-US" altLang="zh-CN" sz="2800" dirty="0"/>
              <a:t>(0, 20, </a:t>
            </a:r>
            <a:r>
              <a:rPr lang="en-US" altLang="zh-CN" sz="2800" dirty="0" err="1"/>
              <a:t>timeStep</a:t>
            </a:r>
            <a:r>
              <a:rPr lang="en-US" altLang="zh-CN" sz="2800" dirty="0"/>
              <a:t>)  #  </a:t>
            </a:r>
            <a:r>
              <a:rPr lang="zh-CN" altLang="en-US" sz="2800" dirty="0"/>
              <a:t>生成采样点</a:t>
            </a:r>
          </a:p>
          <a:p>
            <a:pPr marL="68263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模拟带高频噪声的信号</a:t>
            </a:r>
            <a:r>
              <a:rPr lang="en-US" altLang="zh-CN" sz="2800" dirty="0"/>
              <a:t>sig</a:t>
            </a:r>
          </a:p>
          <a:p>
            <a:pPr marL="68263" indent="0">
              <a:buNone/>
            </a:pPr>
            <a:r>
              <a:rPr lang="en-US" altLang="zh-CN" sz="2800" dirty="0"/>
              <a:t>sig = </a:t>
            </a:r>
            <a:r>
              <a:rPr lang="en-US" altLang="zh-CN" sz="2800" dirty="0" err="1"/>
              <a:t>np.sin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np.pi</a:t>
            </a:r>
            <a:r>
              <a:rPr lang="en-US" altLang="zh-CN" sz="2800" dirty="0"/>
              <a:t> / 5 * </a:t>
            </a:r>
            <a:r>
              <a:rPr lang="en-US" altLang="zh-CN" sz="2800" dirty="0" err="1"/>
              <a:t>timeVec</a:t>
            </a:r>
            <a:r>
              <a:rPr lang="en-US" altLang="zh-CN" sz="2800" dirty="0"/>
              <a:t>) + 0.1 * </a:t>
            </a:r>
            <a:r>
              <a:rPr lang="en-US" altLang="zh-CN" sz="2800" dirty="0" err="1"/>
              <a:t>np.random.randn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timeVec.size</a:t>
            </a:r>
            <a:r>
              <a:rPr lang="en-US" altLang="zh-CN" sz="2800" dirty="0"/>
              <a:t>)  # </a:t>
            </a:r>
            <a:r>
              <a:rPr lang="zh-CN" altLang="en-US" sz="2800" dirty="0"/>
              <a:t>表达式中后面一项为噪声 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err="1"/>
              <a:t>plt.plot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timeVec</a:t>
            </a:r>
            <a:r>
              <a:rPr lang="en-US" altLang="zh-CN" sz="2800" dirty="0"/>
              <a:t>, sig)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 err="1" smtClean="0"/>
              <a:t>plt.show</a:t>
            </a:r>
            <a:r>
              <a:rPr lang="en-US" altLang="zh-CN" sz="2800" dirty="0" smtClean="0"/>
              <a:t>()</a:t>
            </a:r>
            <a:endParaRPr lang="zh-CN" altLang="en-US" sz="2800" dirty="0"/>
          </a:p>
          <a:p>
            <a:pPr marL="68263" inden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63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信号特征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低频的原始信号，加高频的噪声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如何去掉噪声？</a:t>
            </a:r>
            <a:endParaRPr lang="zh-CN" altLang="zh-C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97" y="2436180"/>
            <a:ext cx="6172259" cy="414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FFT</a:t>
            </a:r>
            <a:r>
              <a:rPr lang="zh-CN" altLang="en-US" dirty="0" smtClean="0">
                <a:solidFill>
                  <a:schemeClr val="tx1"/>
                </a:solidFill>
              </a:rPr>
              <a:t>信号变换   </a:t>
            </a:r>
            <a:r>
              <a:rPr lang="en-US" altLang="zh-CN" dirty="0" smtClean="0">
                <a:solidFill>
                  <a:schemeClr val="tx1"/>
                </a:solidFill>
              </a:rPr>
              <a:t>sig</a:t>
            </a:r>
            <a:r>
              <a:rPr lang="zh-CN" altLang="en-US" dirty="0" smtClean="0">
                <a:solidFill>
                  <a:schemeClr val="tx1"/>
                </a:solidFill>
              </a:rPr>
              <a:t>已知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b="1" dirty="0"/>
              <a:t>n=</a:t>
            </a:r>
            <a:r>
              <a:rPr lang="en-US" altLang="zh-CN" sz="2000" b="1" dirty="0" err="1"/>
              <a:t>sig.size</a:t>
            </a:r>
            <a:endParaRPr lang="en-US" altLang="zh-CN" sz="2000" b="1" dirty="0"/>
          </a:p>
          <a:p>
            <a:pPr marL="68263" indent="0">
              <a:buNone/>
            </a:pPr>
            <a:r>
              <a:rPr lang="en-US" altLang="zh-CN" sz="2000" b="1" dirty="0" err="1"/>
              <a:t>sig_fft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fft.fft</a:t>
            </a:r>
            <a:r>
              <a:rPr lang="en-US" altLang="zh-CN" sz="2000" b="1" dirty="0"/>
              <a:t>(sig) # </a:t>
            </a:r>
            <a:r>
              <a:rPr lang="zh-CN" altLang="en-US" sz="2000" b="1" dirty="0" smtClean="0"/>
              <a:t>正</a:t>
            </a:r>
            <a:r>
              <a:rPr lang="zh-CN" altLang="en-US" sz="2000" b="1" dirty="0"/>
              <a:t>变换后的结果保存在 </a:t>
            </a:r>
            <a:r>
              <a:rPr lang="en-US" altLang="zh-CN" sz="2000" b="1" dirty="0" err="1"/>
              <a:t>sig_fft</a:t>
            </a:r>
            <a:r>
              <a:rPr lang="zh-CN" altLang="en-US" sz="2000" b="1" dirty="0"/>
              <a:t>中</a:t>
            </a:r>
          </a:p>
          <a:p>
            <a:pPr marL="68263" indent="0">
              <a:buNone/>
            </a:pPr>
            <a:r>
              <a:rPr lang="en-US" altLang="zh-CN" sz="2000" b="1" dirty="0" err="1"/>
              <a:t>sampleFreq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fft.fftfreq</a:t>
            </a:r>
            <a:r>
              <a:rPr lang="en-US" altLang="zh-CN" sz="2000" b="1" dirty="0"/>
              <a:t>(n, d=</a:t>
            </a:r>
            <a:r>
              <a:rPr lang="en-US" altLang="zh-CN" sz="2000" b="1" dirty="0" err="1"/>
              <a:t>timeStep</a:t>
            </a:r>
            <a:r>
              <a:rPr lang="en-US" altLang="zh-CN" sz="2000" b="1" dirty="0"/>
              <a:t>) # </a:t>
            </a:r>
            <a:r>
              <a:rPr lang="zh-CN" altLang="en-US" sz="2000" b="1" dirty="0"/>
              <a:t>获得每个采样点频率幅值</a:t>
            </a:r>
          </a:p>
          <a:p>
            <a:pPr marL="68263" indent="0">
              <a:buNone/>
            </a:pPr>
            <a:r>
              <a:rPr lang="en-US" altLang="zh-CN" sz="2000" b="1" dirty="0" err="1"/>
              <a:t>pidxs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np.where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sampleFreq</a:t>
            </a:r>
            <a:r>
              <a:rPr lang="en-US" altLang="zh-CN" sz="2000" b="1" dirty="0"/>
              <a:t> &gt; 0) # </a:t>
            </a:r>
            <a:r>
              <a:rPr lang="zh-CN" altLang="en-US" sz="2000" b="1" dirty="0" smtClean="0"/>
              <a:t>结果</a:t>
            </a:r>
            <a:r>
              <a:rPr lang="zh-CN" altLang="en-US" sz="2000" b="1" dirty="0"/>
              <a:t>是对称的</a:t>
            </a:r>
            <a:r>
              <a:rPr lang="zh-CN" altLang="en-US" sz="2000" b="1" dirty="0" smtClean="0"/>
              <a:t>，仅</a:t>
            </a:r>
            <a:r>
              <a:rPr lang="zh-CN" altLang="en-US" sz="2000" b="1" dirty="0"/>
              <a:t>需要使用谱的正值部分来找出信号频率</a:t>
            </a:r>
          </a:p>
          <a:p>
            <a:pPr marL="68263" indent="0">
              <a:buNone/>
            </a:pPr>
            <a:r>
              <a:rPr lang="en-US" altLang="zh-CN" sz="2000" b="1" dirty="0" err="1"/>
              <a:t>freqs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sampleFreq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pidxs</a:t>
            </a:r>
            <a:r>
              <a:rPr lang="en-US" altLang="zh-CN" sz="2000" b="1" dirty="0"/>
              <a:t>] # </a:t>
            </a:r>
            <a:r>
              <a:rPr lang="zh-CN" altLang="en-US" sz="2000" b="1" dirty="0"/>
              <a:t>取得所有正值部分</a:t>
            </a:r>
          </a:p>
          <a:p>
            <a:pPr marL="68263" indent="0">
              <a:buNone/>
            </a:pPr>
            <a:r>
              <a:rPr lang="en-US" altLang="zh-CN" sz="2000" b="1" dirty="0"/>
              <a:t>power = </a:t>
            </a:r>
            <a:r>
              <a:rPr lang="en-US" altLang="zh-CN" sz="2000" b="1" dirty="0" err="1"/>
              <a:t>np.abs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sig_fft</a:t>
            </a:r>
            <a:r>
              <a:rPr lang="en-US" altLang="zh-CN" sz="2000" b="1" dirty="0"/>
              <a:t>)[</a:t>
            </a:r>
            <a:r>
              <a:rPr lang="en-US" altLang="zh-CN" sz="2000" b="1" dirty="0" err="1"/>
              <a:t>pidxs</a:t>
            </a:r>
            <a:r>
              <a:rPr lang="en-US" altLang="zh-CN" sz="2000" b="1" dirty="0"/>
              <a:t>]  # </a:t>
            </a:r>
            <a:r>
              <a:rPr lang="zh-CN" altLang="en-US" sz="2000" b="1" dirty="0"/>
              <a:t>找到对应的频率振幅值</a:t>
            </a:r>
          </a:p>
          <a:p>
            <a:pPr marL="68263" indent="0">
              <a:buNone/>
            </a:pPr>
            <a:r>
              <a:rPr lang="en-US" altLang="zh-CN" sz="2000" b="1" dirty="0" err="1"/>
              <a:t>freq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freqs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power.argmax</a:t>
            </a:r>
            <a:r>
              <a:rPr lang="en-US" altLang="zh-CN" sz="2000" b="1" dirty="0"/>
              <a:t>()]   # </a:t>
            </a:r>
            <a:r>
              <a:rPr lang="zh-CN" altLang="en-US" sz="2000" b="1" dirty="0"/>
              <a:t>假设信噪比足够强，则最大幅值对应的频率，就是信号的频率</a:t>
            </a:r>
          </a:p>
          <a:p>
            <a:pPr marL="68263" indent="0">
              <a:buNone/>
            </a:pPr>
            <a:r>
              <a:rPr lang="en-US" altLang="zh-CN" sz="2000" b="1" dirty="0" err="1"/>
              <a:t>sig_fft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np.abs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sampleFreq</a:t>
            </a:r>
            <a:r>
              <a:rPr lang="en-US" altLang="zh-CN" sz="2000" b="1" dirty="0"/>
              <a:t>) &gt; </a:t>
            </a:r>
            <a:r>
              <a:rPr lang="en-US" altLang="zh-CN" sz="2000" b="1" dirty="0" err="1"/>
              <a:t>freq</a:t>
            </a:r>
            <a:r>
              <a:rPr lang="en-US" altLang="zh-CN" sz="2000" b="1" dirty="0"/>
              <a:t>] = 0 # </a:t>
            </a:r>
            <a:r>
              <a:rPr lang="zh-CN" altLang="en-US" sz="2000" b="1" dirty="0"/>
              <a:t>舍弃所有非信号频率</a:t>
            </a:r>
          </a:p>
          <a:p>
            <a:pPr marL="68263" indent="0">
              <a:buNone/>
            </a:pPr>
            <a:r>
              <a:rPr lang="en-US" altLang="zh-CN" sz="2000" b="1" dirty="0" err="1"/>
              <a:t>main_sig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fft.ifft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sig_fft</a:t>
            </a:r>
            <a:r>
              <a:rPr lang="en-US" altLang="zh-CN" sz="2000" b="1" dirty="0"/>
              <a:t>) # </a:t>
            </a:r>
            <a:r>
              <a:rPr lang="zh-CN" altLang="en-US" sz="2000" b="1" dirty="0"/>
              <a:t>用傅立叶反变换，重构去除噪声的信号</a:t>
            </a:r>
          </a:p>
          <a:p>
            <a:pPr marL="68263" indent="0">
              <a:buNone/>
            </a:pPr>
            <a:r>
              <a:rPr lang="en-US" altLang="zh-CN" sz="2000" dirty="0" err="1"/>
              <a:t>plt.plot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timeVec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main_sig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linewidth</a:t>
            </a:r>
            <a:r>
              <a:rPr lang="en-US" altLang="zh-CN" sz="2000" dirty="0"/>
              <a:t>=3)</a:t>
            </a:r>
            <a:endParaRPr lang="zh-CN" altLang="zh-CN" sz="2000" dirty="0"/>
          </a:p>
          <a:p>
            <a:pPr marL="68263" indent="0">
              <a:buNone/>
            </a:pPr>
            <a:endParaRPr lang="zh-CN" altLang="zh-CN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1340768"/>
            <a:ext cx="484028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92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寻优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827" y="1581503"/>
            <a:ext cx="8007054" cy="11274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/>
              <a:t>f(x)=</a:t>
            </a:r>
            <a:r>
              <a:rPr lang="en-US" altLang="zh-CN" sz="2400" b="1" dirty="0" smtClean="0"/>
              <a:t>x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-4*x+8  </a:t>
            </a:r>
            <a:r>
              <a:rPr lang="zh-CN" altLang="zh-CN" sz="2400" b="1" dirty="0" smtClean="0"/>
              <a:t>在</a:t>
            </a:r>
            <a:r>
              <a:rPr lang="en-US" altLang="zh-CN" sz="2400" b="1" dirty="0"/>
              <a:t>x=2</a:t>
            </a:r>
            <a:r>
              <a:rPr lang="zh-CN" altLang="zh-CN" sz="2400" b="1" dirty="0"/>
              <a:t>的位置，函数有最小值</a:t>
            </a:r>
            <a:r>
              <a:rPr lang="en-US" altLang="zh-CN" sz="2400" b="1" dirty="0"/>
              <a:t>4</a:t>
            </a:r>
            <a:endParaRPr lang="zh-CN" altLang="zh-CN" sz="2400" b="1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3212976"/>
            <a:ext cx="525658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寻优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827" y="1412776"/>
            <a:ext cx="8007054" cy="28556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/>
              <a:t>scipy.optimize</a:t>
            </a:r>
            <a:r>
              <a:rPr lang="zh-CN" altLang="zh-CN" sz="2400" b="1" dirty="0"/>
              <a:t>包提供了求极值的函数</a:t>
            </a:r>
            <a:r>
              <a:rPr lang="en-US" altLang="zh-CN" sz="2400" b="1" dirty="0" err="1" smtClean="0"/>
              <a:t>fmin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scipy.optimize</a:t>
            </a:r>
            <a:r>
              <a:rPr lang="en-US" altLang="zh-CN" sz="2400" b="1" dirty="0"/>
              <a:t> import </a:t>
            </a:r>
            <a:r>
              <a:rPr lang="en-US" altLang="zh-CN" sz="2400" b="1" dirty="0" err="1"/>
              <a:t>fmin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f(x):</a:t>
            </a:r>
          </a:p>
          <a:p>
            <a:pPr marL="68263" indent="0">
              <a:buNone/>
            </a:pPr>
            <a:r>
              <a:rPr lang="en-US" altLang="zh-CN" sz="2400" b="1" dirty="0"/>
              <a:t>    return x**</a:t>
            </a:r>
            <a:r>
              <a:rPr lang="en-US" altLang="zh-CN" sz="2400" b="1" dirty="0" smtClean="0"/>
              <a:t>2-4*x+8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print (</a:t>
            </a:r>
            <a:r>
              <a:rPr lang="en-US" altLang="zh-CN" sz="2400" b="1" dirty="0" err="1"/>
              <a:t>fmin</a:t>
            </a:r>
            <a:r>
              <a:rPr lang="en-US" altLang="zh-CN" sz="2400" b="1" dirty="0"/>
              <a:t>(f, 0))</a:t>
            </a:r>
            <a:endParaRPr lang="zh-CN" altLang="zh-CN" sz="24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5827" y="4437113"/>
            <a:ext cx="800705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/>
              <a:t>Optimization terminated successfully.</a:t>
            </a:r>
          </a:p>
          <a:p>
            <a:pPr marL="68263" indent="0">
              <a:buNone/>
            </a:pPr>
            <a:r>
              <a:rPr lang="en-US" altLang="zh-CN" sz="2400" b="1" dirty="0"/>
              <a:t>         Current function value: 4.000000</a:t>
            </a:r>
          </a:p>
          <a:p>
            <a:pPr marL="68263" indent="0">
              <a:buNone/>
            </a:pPr>
            <a:r>
              <a:rPr lang="en-US" altLang="zh-CN" sz="2400" b="1" dirty="0"/>
              <a:t>         Iterations: 27</a:t>
            </a:r>
          </a:p>
          <a:p>
            <a:pPr marL="68263" indent="0">
              <a:buNone/>
            </a:pPr>
            <a:r>
              <a:rPr lang="en-US" altLang="zh-CN" sz="2400" b="1" dirty="0"/>
              <a:t>         Function evaluations: </a:t>
            </a:r>
            <a:r>
              <a:rPr lang="en-US" altLang="zh-CN" sz="2400" b="1" dirty="0" smtClean="0"/>
              <a:t>54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093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多维寻优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 smtClean="0"/>
              <a:t>z=x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+y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+8</a:t>
            </a:r>
          </a:p>
          <a:p>
            <a:pPr marL="68263" indent="0">
              <a:buNone/>
            </a:pP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/>
              <a:t>from </a:t>
            </a:r>
            <a:r>
              <a:rPr lang="en-US" altLang="zh-CN" sz="2800" dirty="0" err="1"/>
              <a:t>scipy.optimize</a:t>
            </a:r>
            <a:r>
              <a:rPr lang="en-US" altLang="zh-CN" sz="2800" dirty="0"/>
              <a:t> import </a:t>
            </a:r>
            <a:r>
              <a:rPr lang="en-US" altLang="zh-CN" sz="2800" dirty="0" err="1"/>
              <a:t>fmin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err="1">
                <a:solidFill>
                  <a:srgbClr val="FFFF00"/>
                </a:solidFill>
              </a:rPr>
              <a:t>def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 err="1">
                <a:solidFill>
                  <a:srgbClr val="FFFF00"/>
                </a:solidFill>
              </a:rPr>
              <a:t>myfunc</a:t>
            </a:r>
            <a:r>
              <a:rPr lang="en-US" altLang="zh-CN" sz="2800" dirty="0">
                <a:solidFill>
                  <a:srgbClr val="FFFF00"/>
                </a:solidFill>
              </a:rPr>
              <a:t>(p</a:t>
            </a:r>
            <a:r>
              <a:rPr lang="en-US" altLang="zh-CN" sz="2800" dirty="0" smtClean="0">
                <a:solidFill>
                  <a:srgbClr val="FFFF00"/>
                </a:solidFill>
              </a:rPr>
              <a:t>): # </a:t>
            </a:r>
            <a:r>
              <a:rPr lang="zh-CN" altLang="en-US" sz="2800" dirty="0" smtClean="0">
                <a:solidFill>
                  <a:srgbClr val="FFFF00"/>
                </a:solidFill>
              </a:rPr>
              <a:t>注意定义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marL="68263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=p</a:t>
            </a:r>
          </a:p>
          <a:p>
            <a:pPr marL="68263" indent="0">
              <a:buNone/>
            </a:pPr>
            <a:r>
              <a:rPr lang="en-US" altLang="zh-CN" sz="2800" dirty="0"/>
              <a:t>    return x**2+y**2+8</a:t>
            </a:r>
          </a:p>
          <a:p>
            <a:pPr marL="68263" indent="0">
              <a:buNone/>
            </a:pPr>
            <a:r>
              <a:rPr lang="en-US" altLang="zh-CN" sz="2800" dirty="0"/>
              <a:t>p=(1,1)</a:t>
            </a:r>
          </a:p>
          <a:p>
            <a:pPr marL="68263" indent="0">
              <a:buNone/>
            </a:pPr>
            <a:r>
              <a:rPr lang="en-US" altLang="zh-CN" sz="2800" dirty="0"/>
              <a:t>print (</a:t>
            </a:r>
            <a:r>
              <a:rPr lang="en-US" altLang="zh-CN" sz="2800" dirty="0" err="1"/>
              <a:t>fmin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myfunc</a:t>
            </a:r>
            <a:r>
              <a:rPr lang="en-US" altLang="zh-CN" sz="2800" dirty="0"/>
              <a:t>, p ))</a:t>
            </a:r>
          </a:p>
          <a:p>
            <a:pPr marL="68263" indent="0">
              <a:buNone/>
            </a:pPr>
            <a:endParaRPr lang="zh-CN" altLang="zh-CN" sz="2800" dirty="0"/>
          </a:p>
          <a:p>
            <a:pPr marL="68263" indent="0">
              <a:buNone/>
            </a:pPr>
            <a:endParaRPr lang="zh-CN" altLang="zh-CN" sz="28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1628800"/>
            <a:ext cx="525658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多维寻优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628800"/>
            <a:ext cx="8151070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Optimization terminated successfully.</a:t>
            </a:r>
          </a:p>
          <a:p>
            <a:pPr marL="68263" indent="0">
              <a:buNone/>
            </a:pPr>
            <a:r>
              <a:rPr lang="en-US" altLang="zh-CN" dirty="0"/>
              <a:t>         Current function value: 8.000000</a:t>
            </a:r>
          </a:p>
          <a:p>
            <a:pPr marL="68263" indent="0">
              <a:buNone/>
            </a:pPr>
            <a:r>
              <a:rPr lang="en-US" altLang="zh-CN" dirty="0"/>
              <a:t>         Iterations: 38</a:t>
            </a:r>
          </a:p>
          <a:p>
            <a:pPr marL="68263" indent="0">
              <a:buNone/>
            </a:pPr>
            <a:r>
              <a:rPr lang="en-US" altLang="zh-CN" dirty="0"/>
              <a:t>         Function evaluations: 69</a:t>
            </a:r>
          </a:p>
          <a:p>
            <a:pPr marL="68263" indent="0">
              <a:buNone/>
            </a:pPr>
            <a:r>
              <a:rPr lang="en-US" altLang="zh-CN" dirty="0"/>
              <a:t>[ -2.10235293e-05   2.54845649e-05]</a:t>
            </a:r>
          </a:p>
          <a:p>
            <a:pPr marL="68263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25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全局寻优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568" y="1635802"/>
            <a:ext cx="7792716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y=x</a:t>
            </a:r>
            <a:r>
              <a:rPr lang="en-US" altLang="zh-CN" baseline="30000" dirty="0"/>
              <a:t>2</a:t>
            </a:r>
            <a:r>
              <a:rPr lang="en-US" altLang="zh-CN" dirty="0"/>
              <a:t> + </a:t>
            </a:r>
            <a:r>
              <a:rPr lang="en-US" altLang="zh-CN" dirty="0" smtClean="0"/>
              <a:t>20 </a:t>
            </a:r>
            <a:r>
              <a:rPr lang="en-US" altLang="zh-CN" dirty="0"/>
              <a:t>sin(x)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2492896"/>
            <a:ext cx="628054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Scipy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340768"/>
            <a:ext cx="8151070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dirty="0"/>
              <a:t>解决</a:t>
            </a:r>
            <a:r>
              <a:rPr lang="en-US" altLang="zh-CN" sz="2800" dirty="0"/>
              <a:t>python</a:t>
            </a:r>
            <a:r>
              <a:rPr lang="zh-CN" altLang="zh-CN" sz="2800" dirty="0"/>
              <a:t>科学计算而编写的一组</a:t>
            </a:r>
            <a:r>
              <a:rPr lang="zh-CN" altLang="zh-CN" sz="2800" dirty="0" smtClean="0"/>
              <a:t>程序包</a:t>
            </a:r>
            <a:endParaRPr lang="en-US" altLang="zh-CN" sz="2800" dirty="0" smtClean="0"/>
          </a:p>
          <a:p>
            <a:r>
              <a:rPr lang="zh-CN" altLang="zh-CN" sz="2800" dirty="0"/>
              <a:t>快速实现相关的</a:t>
            </a:r>
            <a:r>
              <a:rPr lang="zh-CN" altLang="zh-CN" sz="2800" dirty="0" smtClean="0"/>
              <a:t>数据处理</a:t>
            </a:r>
            <a:endParaRPr lang="en-US" altLang="zh-CN" sz="2800" dirty="0" smtClean="0"/>
          </a:p>
          <a:p>
            <a:r>
              <a:rPr lang="zh-CN" altLang="en-US" sz="2800" dirty="0" smtClean="0"/>
              <a:t>如以前的课程中的积分</a:t>
            </a:r>
            <a:endParaRPr lang="zh-CN" altLang="zh-C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79" y="1319564"/>
            <a:ext cx="3816424" cy="552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8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全局寻优</a:t>
            </a:r>
            <a:r>
              <a:rPr lang="en-US" altLang="zh-CN" dirty="0" smtClean="0">
                <a:solidFill>
                  <a:schemeClr val="tx1"/>
                </a:solidFill>
              </a:rPr>
              <a:t>---0</a:t>
            </a:r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484784"/>
            <a:ext cx="770485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scipy</a:t>
            </a:r>
            <a:r>
              <a:rPr lang="en-US" altLang="zh-CN" dirty="0"/>
              <a:t> import optimize</a:t>
            </a:r>
          </a:p>
          <a:p>
            <a:pPr marL="68263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f(x):</a:t>
            </a:r>
          </a:p>
          <a:p>
            <a:pPr marL="68263" indent="0">
              <a:buNone/>
            </a:pPr>
            <a:r>
              <a:rPr lang="en-US" altLang="zh-CN" dirty="0"/>
              <a:t>    return x**2 + 20 * </a:t>
            </a:r>
            <a:r>
              <a:rPr lang="en-US" altLang="zh-CN" dirty="0" err="1"/>
              <a:t>np.sin</a:t>
            </a:r>
            <a:r>
              <a:rPr lang="en-US" altLang="zh-CN" dirty="0"/>
              <a:t>(x)</a:t>
            </a:r>
          </a:p>
          <a:p>
            <a:pPr marL="68263" indent="0">
              <a:buNone/>
            </a:pP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optimize.fmin_bfgs</a:t>
            </a:r>
            <a:r>
              <a:rPr lang="en-US" altLang="zh-CN" dirty="0"/>
              <a:t>(f, 0)</a:t>
            </a:r>
          </a:p>
          <a:p>
            <a:pPr marL="68263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ans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0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全局最优求解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Optimization terminated successfully.</a:t>
            </a:r>
          </a:p>
          <a:p>
            <a:pPr marL="68263" indent="0">
              <a:buNone/>
            </a:pPr>
            <a:r>
              <a:rPr lang="en-US" altLang="zh-CN" sz="2400" dirty="0"/>
              <a:t>         Current function value: -17.757257</a:t>
            </a:r>
          </a:p>
          <a:p>
            <a:pPr marL="68263" indent="0">
              <a:buNone/>
            </a:pPr>
            <a:r>
              <a:rPr lang="en-US" altLang="zh-CN" sz="2400" dirty="0"/>
              <a:t>         Iterations: 5</a:t>
            </a:r>
          </a:p>
          <a:p>
            <a:pPr marL="68263" indent="0">
              <a:buNone/>
            </a:pPr>
            <a:r>
              <a:rPr lang="en-US" altLang="zh-CN" sz="2400" dirty="0"/>
              <a:t>         Function evaluations: 24</a:t>
            </a:r>
          </a:p>
          <a:p>
            <a:pPr marL="68263" indent="0">
              <a:buNone/>
            </a:pPr>
            <a:r>
              <a:rPr lang="en-US" altLang="zh-CN" sz="2400" dirty="0"/>
              <a:t>         Gradient evaluations: </a:t>
            </a:r>
            <a:r>
              <a:rPr lang="en-US" altLang="zh-CN" sz="2400" dirty="0" smtClean="0"/>
              <a:t>8</a:t>
            </a:r>
          </a:p>
          <a:p>
            <a:pPr marL="68263" indent="0">
              <a:buNone/>
            </a:pPr>
            <a:r>
              <a:rPr lang="zh-CN" altLang="zh-CN" sz="2400" dirty="0"/>
              <a:t>当起始点设置为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时，它找到了</a:t>
            </a:r>
            <a:r>
              <a:rPr lang="en-US" altLang="zh-CN" sz="2400" dirty="0"/>
              <a:t>0</a:t>
            </a:r>
            <a:r>
              <a:rPr lang="zh-CN" altLang="zh-CN" sz="2400" dirty="0"/>
              <a:t>附近的最小极值点，该解也是全局最优解</a:t>
            </a:r>
            <a:endParaRPr lang="en-US" altLang="zh-CN" sz="2400" dirty="0"/>
          </a:p>
          <a:p>
            <a:pPr marL="68263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497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全局寻优</a:t>
            </a:r>
            <a:r>
              <a:rPr lang="en-US" altLang="zh-CN" dirty="0" smtClean="0">
                <a:solidFill>
                  <a:schemeClr val="tx1"/>
                </a:solidFill>
              </a:rPr>
              <a:t>---5</a:t>
            </a:r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484784"/>
            <a:ext cx="770485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scipy</a:t>
            </a:r>
            <a:r>
              <a:rPr lang="en-US" altLang="zh-CN" dirty="0"/>
              <a:t> import optimize</a:t>
            </a:r>
          </a:p>
          <a:p>
            <a:pPr marL="68263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f(x):</a:t>
            </a:r>
          </a:p>
          <a:p>
            <a:pPr marL="68263" indent="0">
              <a:buNone/>
            </a:pPr>
            <a:r>
              <a:rPr lang="en-US" altLang="zh-CN" dirty="0"/>
              <a:t>    return x**2 + 20 * </a:t>
            </a:r>
            <a:r>
              <a:rPr lang="en-US" altLang="zh-CN" dirty="0" err="1"/>
              <a:t>np.sin</a:t>
            </a:r>
            <a:r>
              <a:rPr lang="en-US" altLang="zh-CN" dirty="0"/>
              <a:t>(x)</a:t>
            </a:r>
          </a:p>
          <a:p>
            <a:pPr marL="68263" indent="0">
              <a:buNone/>
            </a:pP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optimize.fmin_bfgs</a:t>
            </a:r>
            <a:r>
              <a:rPr lang="en-US" altLang="zh-CN" dirty="0"/>
              <a:t>(f, </a:t>
            </a:r>
            <a:r>
              <a:rPr lang="en-US" altLang="zh-CN" dirty="0" smtClean="0"/>
              <a:t>5)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ans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6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全局最优求解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Optimization terminated successfully.</a:t>
            </a:r>
          </a:p>
          <a:p>
            <a:pPr marL="68263" indent="0">
              <a:buNone/>
            </a:pPr>
            <a:r>
              <a:rPr lang="en-US" altLang="zh-CN" sz="2400" dirty="0"/>
              <a:t>         Current function value: 0.158258</a:t>
            </a:r>
          </a:p>
          <a:p>
            <a:pPr marL="68263" indent="0">
              <a:buNone/>
            </a:pPr>
            <a:r>
              <a:rPr lang="en-US" altLang="zh-CN" sz="2400" dirty="0"/>
              <a:t>         Iterations: 5</a:t>
            </a:r>
          </a:p>
          <a:p>
            <a:pPr marL="68263" indent="0">
              <a:buNone/>
            </a:pPr>
            <a:r>
              <a:rPr lang="en-US" altLang="zh-CN" sz="2400" dirty="0"/>
              <a:t>         Function evaluations: 24</a:t>
            </a:r>
          </a:p>
          <a:p>
            <a:pPr marL="68263" indent="0">
              <a:buNone/>
            </a:pPr>
            <a:r>
              <a:rPr lang="en-US" altLang="zh-CN" sz="2400" dirty="0"/>
              <a:t>         Gradient evaluations: 8</a:t>
            </a:r>
          </a:p>
          <a:p>
            <a:pPr marL="68263" indent="0">
              <a:buNone/>
            </a:pPr>
            <a:r>
              <a:rPr lang="en-US" altLang="zh-CN" sz="2400" dirty="0"/>
              <a:t>[ 4.27109534]</a:t>
            </a:r>
          </a:p>
          <a:p>
            <a:pPr marL="68263" indent="0">
              <a:buNone/>
            </a:pPr>
            <a:r>
              <a:rPr lang="zh-CN" altLang="zh-CN" sz="2400" dirty="0" smtClean="0"/>
              <a:t>当</a:t>
            </a:r>
            <a:r>
              <a:rPr lang="zh-CN" altLang="zh-CN" sz="2400" dirty="0"/>
              <a:t>起始点设置</a:t>
            </a:r>
            <a:r>
              <a:rPr lang="zh-CN" altLang="zh-CN" sz="2400" dirty="0" smtClean="0"/>
              <a:t>为</a:t>
            </a:r>
            <a:r>
              <a:rPr lang="en-US" altLang="zh-CN" sz="2400" dirty="0"/>
              <a:t>5</a:t>
            </a:r>
            <a:r>
              <a:rPr lang="zh-CN" altLang="zh-CN" sz="2400" dirty="0" smtClean="0"/>
              <a:t>时</a:t>
            </a:r>
            <a:r>
              <a:rPr lang="zh-CN" altLang="zh-CN" sz="2400" dirty="0"/>
              <a:t>，它找到</a:t>
            </a:r>
            <a:r>
              <a:rPr lang="zh-CN" altLang="zh-CN" sz="2400" dirty="0" smtClean="0"/>
              <a:t>了</a:t>
            </a:r>
            <a:r>
              <a:rPr lang="en-US" altLang="zh-CN" sz="2400" dirty="0"/>
              <a:t>5</a:t>
            </a:r>
            <a:r>
              <a:rPr lang="zh-CN" altLang="zh-CN" sz="2400" dirty="0" smtClean="0"/>
              <a:t>附近的</a:t>
            </a:r>
            <a:r>
              <a:rPr lang="zh-CN" altLang="en-US" sz="2400" dirty="0" smtClean="0"/>
              <a:t>局部最优</a:t>
            </a:r>
            <a:endParaRPr lang="en-US" altLang="zh-CN" sz="2400" dirty="0"/>
          </a:p>
          <a:p>
            <a:pPr marL="68263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1512168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全局最优求解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代替方案</a:t>
            </a:r>
            <a:r>
              <a:rPr lang="en-US" altLang="zh-CN" dirty="0" err="1">
                <a:solidFill>
                  <a:schemeClr val="tx1"/>
                </a:solidFill>
              </a:rPr>
              <a:t>optimize.fminbound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4772" y="1844824"/>
            <a:ext cx="815107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import optimize</a:t>
            </a:r>
          </a:p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np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f(x):</a:t>
            </a:r>
          </a:p>
          <a:p>
            <a:pPr marL="68263" indent="0">
              <a:buNone/>
            </a:pPr>
            <a:r>
              <a:rPr lang="en-US" altLang="zh-CN" sz="2400" dirty="0"/>
              <a:t>    return x**2 + 20 * 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(x)</a:t>
            </a:r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ans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optimize.fminbound</a:t>
            </a:r>
            <a:r>
              <a:rPr lang="en-US" altLang="zh-CN" sz="2400" dirty="0"/>
              <a:t>(f, -100, 100)</a:t>
            </a:r>
          </a:p>
          <a:p>
            <a:pPr marL="68263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r>
              <a:rPr lang="en-US" altLang="zh-CN" sz="2400" dirty="0"/>
              <a:t>print(f(</a:t>
            </a:r>
            <a:r>
              <a:rPr lang="en-US" altLang="zh-CN" sz="2400" dirty="0" err="1"/>
              <a:t>ans</a:t>
            </a:r>
            <a:r>
              <a:rPr lang="en-US" altLang="zh-CN" sz="2400" dirty="0" smtClean="0"/>
              <a:t>))</a:t>
            </a:r>
          </a:p>
          <a:p>
            <a:pPr marL="68263" indent="0">
              <a:buNone/>
            </a:pPr>
            <a:r>
              <a:rPr lang="en-US" altLang="zh-CN" sz="2400" dirty="0"/>
              <a:t>-1.42755181859</a:t>
            </a:r>
          </a:p>
          <a:p>
            <a:pPr marL="68263" indent="0">
              <a:buNone/>
            </a:pPr>
            <a:r>
              <a:rPr lang="en-US" altLang="zh-CN" sz="2400" dirty="0"/>
              <a:t>-17.7572565315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633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高维网格寻优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484784"/>
            <a:ext cx="815107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f(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):    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    z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(x)+0.05*x**2) + 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(y)+0.05*y**2    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return </a:t>
            </a:r>
            <a:r>
              <a:rPr lang="en-US" altLang="zh-CN" sz="2400" dirty="0"/>
              <a:t>z</a:t>
            </a:r>
            <a:endParaRPr lang="zh-CN" altLang="zh-CN" sz="2400" dirty="0">
              <a:effectLst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2690329"/>
            <a:ext cx="511256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高维网格寻优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052736"/>
            <a:ext cx="8334682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np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f(p):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=p</a:t>
            </a:r>
          </a:p>
          <a:p>
            <a:pPr marL="6826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np.sin</a:t>
            </a:r>
            <a:r>
              <a:rPr lang="en-US" altLang="zh-CN" sz="2000" dirty="0"/>
              <a:t>(x)+0.05*x**2) + </a:t>
            </a:r>
            <a:r>
              <a:rPr lang="en-US" altLang="zh-CN" sz="2000" dirty="0" err="1"/>
              <a:t>np.sin</a:t>
            </a:r>
            <a:r>
              <a:rPr lang="en-US" altLang="zh-CN" sz="2000" dirty="0"/>
              <a:t>(y)+0.05*y**2</a:t>
            </a:r>
          </a:p>
          <a:p>
            <a:pPr marL="68263" indent="0"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 smtClean="0"/>
              <a:t>ans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scipy.optimize</a:t>
            </a:r>
            <a:r>
              <a:rPr lang="en-US" altLang="zh-CN" sz="2000" dirty="0"/>
              <a:t> as opt</a:t>
            </a:r>
          </a:p>
          <a:p>
            <a:pPr marL="68263" indent="0">
              <a:buNone/>
            </a:pPr>
            <a:r>
              <a:rPr lang="en-US" altLang="zh-CN" sz="2000" dirty="0" err="1"/>
              <a:t>rranges</a:t>
            </a:r>
            <a:r>
              <a:rPr lang="en-US" altLang="zh-CN" sz="2000" dirty="0"/>
              <a:t> = (slice(-10, 10, 0.1), slice(-10, 10, 0.1))</a:t>
            </a:r>
          </a:p>
          <a:p>
            <a:pPr marL="68263" indent="0">
              <a:buNone/>
            </a:pPr>
            <a:r>
              <a:rPr lang="en-US" altLang="zh-CN" sz="2000" dirty="0"/>
              <a:t>res=</a:t>
            </a:r>
            <a:r>
              <a:rPr lang="en-US" altLang="zh-CN" sz="2000" dirty="0" err="1"/>
              <a:t>opt.brute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f,rranges</a:t>
            </a:r>
            <a:r>
              <a:rPr lang="en-US" altLang="zh-CN" sz="2000" dirty="0" smtClean="0"/>
              <a:t>)</a:t>
            </a:r>
          </a:p>
          <a:p>
            <a:pPr marL="68263" indent="0">
              <a:buNone/>
            </a:pPr>
            <a:r>
              <a:rPr lang="en-US" altLang="zh-CN" sz="2000" dirty="0"/>
              <a:t>print(res)</a:t>
            </a:r>
          </a:p>
          <a:p>
            <a:pPr marL="68263" indent="0">
              <a:buNone/>
            </a:pPr>
            <a:r>
              <a:rPr lang="en-US" altLang="zh-CN" sz="2000" dirty="0"/>
              <a:t>print(f(res</a:t>
            </a:r>
            <a:r>
              <a:rPr lang="en-US" altLang="zh-CN" sz="2000" dirty="0" smtClean="0"/>
              <a:t>))</a:t>
            </a:r>
          </a:p>
          <a:p>
            <a:pPr marL="68263" indent="0">
              <a:buNone/>
            </a:pPr>
            <a:r>
              <a:rPr lang="en-US" altLang="zh-CN" sz="2000" dirty="0" smtClean="0"/>
              <a:t>x</a:t>
            </a:r>
            <a:r>
              <a:rPr lang="zh-CN" altLang="zh-CN" sz="2000" dirty="0"/>
              <a:t>和</a:t>
            </a:r>
            <a:r>
              <a:rPr lang="en-US" altLang="zh-CN" sz="2000" dirty="0"/>
              <a:t>y</a:t>
            </a:r>
            <a:r>
              <a:rPr lang="zh-CN" altLang="zh-CN" sz="2000" dirty="0"/>
              <a:t>都是在</a:t>
            </a:r>
            <a:r>
              <a:rPr lang="en-US" altLang="zh-CN" sz="2000" dirty="0"/>
              <a:t>-10,10</a:t>
            </a:r>
            <a:r>
              <a:rPr lang="zh-CN" altLang="zh-CN" sz="2000" dirty="0"/>
              <a:t>区间内，采用步长</a:t>
            </a:r>
            <a:r>
              <a:rPr lang="en-US" altLang="zh-CN" sz="2000" dirty="0"/>
              <a:t>0.1</a:t>
            </a:r>
            <a:r>
              <a:rPr lang="zh-CN" altLang="zh-CN" sz="2000" dirty="0"/>
              <a:t>进行网格搜索求</a:t>
            </a:r>
            <a:r>
              <a:rPr lang="zh-CN" altLang="zh-CN" sz="2000" dirty="0" smtClean="0"/>
              <a:t>最优解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/>
              <a:t>[-1.42755002 -1.42749423]</a:t>
            </a:r>
          </a:p>
          <a:p>
            <a:pPr marL="68263" indent="0">
              <a:buNone/>
            </a:pPr>
            <a:r>
              <a:rPr lang="en-US" altLang="zh-CN" sz="2000" dirty="0"/>
              <a:t>-1.77572565134</a:t>
            </a:r>
          </a:p>
          <a:p>
            <a:pPr marL="68263" indent="0">
              <a:buNone/>
            </a:pPr>
            <a:endParaRPr lang="en-US" altLang="zh-CN" sz="2000" dirty="0" err="1"/>
          </a:p>
        </p:txBody>
      </p:sp>
    </p:spTree>
    <p:extLst>
      <p:ext uri="{BB962C8B-B14F-4D97-AF65-F5344CB8AC3E}">
        <p14:creationId xmlns:p14="http://schemas.microsoft.com/office/powerpoint/2010/main" val="7920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92088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求解一元高次方程的根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4772" y="1484784"/>
            <a:ext cx="815107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 import optimize</a:t>
            </a:r>
          </a:p>
          <a:p>
            <a:pPr marL="68263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np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f(x):</a:t>
            </a:r>
          </a:p>
          <a:p>
            <a:pPr marL="68263" indent="0">
              <a:buNone/>
            </a:pPr>
            <a:r>
              <a:rPr lang="en-US" altLang="zh-CN" sz="2400" dirty="0"/>
              <a:t>    return x**2 + 20 * 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ans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optimize.fsolve</a:t>
            </a:r>
            <a:r>
              <a:rPr lang="en-US" altLang="zh-CN" sz="2400" dirty="0"/>
              <a:t>(f, -4)</a:t>
            </a:r>
          </a:p>
          <a:p>
            <a:pPr marL="68263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ans</a:t>
            </a:r>
            <a:r>
              <a:rPr lang="en-US" altLang="zh-CN" sz="2400" dirty="0" smtClean="0"/>
              <a:t>)</a:t>
            </a:r>
          </a:p>
          <a:p>
            <a:pPr marL="68263" indent="0">
              <a:buNone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rint(f(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))</a:t>
            </a:r>
          </a:p>
          <a:p>
            <a:pPr marL="68263" indent="0">
              <a:buNone/>
            </a:pPr>
            <a:r>
              <a:rPr lang="en-US" altLang="zh-CN" sz="2400" dirty="0"/>
              <a:t>[-2.75294663]</a:t>
            </a:r>
          </a:p>
          <a:p>
            <a:pPr marL="68263" indent="0">
              <a:buNone/>
            </a:pPr>
            <a:r>
              <a:rPr lang="en-US" altLang="zh-CN" sz="2400" dirty="0"/>
              <a:t>[  1.68753900e-14]</a:t>
            </a:r>
          </a:p>
          <a:p>
            <a:pPr marL="68263" indent="0">
              <a:buNone/>
            </a:pPr>
            <a:r>
              <a:rPr lang="en-US" altLang="zh-CN" sz="2400" dirty="0" smtClean="0"/>
              <a:t># </a:t>
            </a:r>
            <a:r>
              <a:rPr lang="zh-CN" altLang="en-US" sz="2400" dirty="0" smtClean="0"/>
              <a:t>不同的初值，会怎么样？</a:t>
            </a:r>
            <a:endParaRPr lang="en-US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46982" y="1339341"/>
            <a:ext cx="53285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非线性方程组求解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err="1"/>
              <a:t>scipy</a:t>
            </a:r>
            <a:r>
              <a:rPr lang="en-US" altLang="zh-CN" dirty="0"/>
              <a:t>. optimize</a:t>
            </a:r>
            <a:r>
              <a:rPr lang="zh-CN" altLang="zh-CN" dirty="0"/>
              <a:t>的</a:t>
            </a:r>
            <a:r>
              <a:rPr lang="en-US" altLang="zh-CN" dirty="0" err="1"/>
              <a:t>fsolve</a:t>
            </a:r>
            <a:r>
              <a:rPr lang="zh-CN" altLang="zh-CN" dirty="0"/>
              <a:t>函数也可以方便用于求解非线性</a:t>
            </a:r>
            <a:r>
              <a:rPr lang="zh-CN" altLang="zh-CN" dirty="0" smtClean="0"/>
              <a:t>方程组</a:t>
            </a:r>
            <a:endParaRPr lang="en-US" altLang="zh-CN" dirty="0" smtClean="0"/>
          </a:p>
          <a:p>
            <a:pPr marL="68263" indent="0">
              <a:buNone/>
            </a:pPr>
            <a:r>
              <a:rPr lang="zh-CN" altLang="en-US" dirty="0" smtClean="0"/>
              <a:t>求解原则：</a:t>
            </a:r>
            <a:r>
              <a:rPr lang="zh-CN" altLang="zh-CN" dirty="0"/>
              <a:t>将方程组的右边全部规划为</a:t>
            </a:r>
            <a:r>
              <a:rPr lang="en-US" altLang="zh-CN" dirty="0" smtClean="0"/>
              <a:t>0</a:t>
            </a:r>
          </a:p>
          <a:p>
            <a:pPr marL="68263" indent="0">
              <a:buNone/>
            </a:pPr>
            <a:r>
              <a:rPr lang="zh-CN" altLang="zh-CN" dirty="0" smtClean="0"/>
              <a:t>将方程组</a:t>
            </a:r>
            <a:r>
              <a:rPr lang="zh-CN" altLang="zh-CN" dirty="0"/>
              <a:t>定义为如下格式的</a:t>
            </a:r>
            <a:r>
              <a:rPr lang="en-US" altLang="zh-CN" dirty="0"/>
              <a:t>python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f(x):  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x1,x2</a:t>
            </a:r>
            <a:r>
              <a:rPr lang="en-US" altLang="zh-CN" dirty="0"/>
              <a:t>,…, </a:t>
            </a:r>
            <a:r>
              <a:rPr lang="en-US" altLang="zh-CN" dirty="0" err="1"/>
              <a:t>xn</a:t>
            </a:r>
            <a:r>
              <a:rPr lang="en-US" altLang="zh-CN" dirty="0"/>
              <a:t>=x  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 smtClean="0"/>
              <a:t>return </a:t>
            </a:r>
            <a:r>
              <a:rPr lang="en-US" altLang="zh-CN" dirty="0"/>
              <a:t>[f1(x1, x2,…, </a:t>
            </a:r>
            <a:r>
              <a:rPr lang="en-US" altLang="zh-CN" dirty="0" err="1"/>
              <a:t>xn</a:t>
            </a:r>
            <a:r>
              <a:rPr lang="en-US" altLang="zh-CN" dirty="0"/>
              <a:t>), f2(x1,x2,…, </a:t>
            </a:r>
            <a:r>
              <a:rPr lang="en-US" altLang="zh-CN" dirty="0" err="1"/>
              <a:t>xn</a:t>
            </a:r>
            <a:r>
              <a:rPr lang="en-US" altLang="zh-CN" dirty="0"/>
              <a:t>),….]</a:t>
            </a:r>
            <a:endParaRPr lang="zh-CN" altLang="zh-CN" dirty="0"/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 err="1"/>
          </a:p>
        </p:txBody>
      </p:sp>
    </p:spTree>
    <p:extLst>
      <p:ext uri="{BB962C8B-B14F-4D97-AF65-F5344CB8AC3E}">
        <p14:creationId xmlns:p14="http://schemas.microsoft.com/office/powerpoint/2010/main" val="6484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非线性方程组</a:t>
            </a:r>
            <a:r>
              <a:rPr lang="zh-CN" altLang="zh-CN" dirty="0" smtClean="0">
                <a:solidFill>
                  <a:schemeClr val="tx1"/>
                </a:solidFill>
              </a:rPr>
              <a:t>求解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例子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2*x</a:t>
            </a:r>
            <a:r>
              <a:rPr lang="en-US" altLang="zh-CN" baseline="-25000" dirty="0"/>
              <a:t>1</a:t>
            </a:r>
            <a:r>
              <a:rPr lang="en-US" altLang="zh-CN" dirty="0"/>
              <a:t>+3=0</a:t>
            </a:r>
          </a:p>
          <a:p>
            <a:pPr marL="68263" indent="0">
              <a:buNone/>
            </a:pPr>
            <a:r>
              <a:rPr lang="en-US" altLang="zh-CN" dirty="0"/>
              <a:t>4*x</a:t>
            </a:r>
            <a:r>
              <a:rPr lang="en-US" altLang="zh-CN" baseline="-25000" dirty="0"/>
              <a:t>0</a:t>
            </a:r>
            <a:r>
              <a:rPr lang="en-US" altLang="zh-CN" baseline="30000" dirty="0"/>
              <a:t>2</a:t>
            </a:r>
            <a:r>
              <a:rPr lang="en-US" altLang="zh-CN" dirty="0"/>
              <a:t> + sin(x</a:t>
            </a:r>
            <a:r>
              <a:rPr lang="en-US" altLang="zh-CN" baseline="-25000" dirty="0"/>
              <a:t>1</a:t>
            </a:r>
            <a:r>
              <a:rPr lang="en-US" altLang="zh-CN" dirty="0"/>
              <a:t>*x</a:t>
            </a:r>
            <a:r>
              <a:rPr lang="en-US" altLang="zh-CN" baseline="-25000" dirty="0"/>
              <a:t>2</a:t>
            </a:r>
            <a:r>
              <a:rPr lang="en-US" altLang="zh-CN" dirty="0"/>
              <a:t>)=0</a:t>
            </a:r>
          </a:p>
          <a:p>
            <a:pPr marL="68263" indent="0">
              <a:buNone/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*x</a:t>
            </a:r>
            <a:r>
              <a:rPr lang="en-US" altLang="zh-CN" baseline="-25000" dirty="0"/>
              <a:t>2</a:t>
            </a:r>
            <a:r>
              <a:rPr lang="en-US" altLang="zh-CN" dirty="0"/>
              <a:t>/2 – 3=0</a:t>
            </a:r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 err="1"/>
          </a:p>
        </p:txBody>
      </p:sp>
    </p:spTree>
    <p:extLst>
      <p:ext uri="{BB962C8B-B14F-4D97-AF65-F5344CB8AC3E}">
        <p14:creationId xmlns:p14="http://schemas.microsoft.com/office/powerpoint/2010/main" val="13592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Scipy</a:t>
            </a:r>
            <a:r>
              <a:rPr lang="zh-CN" altLang="en-US" dirty="0" smtClean="0">
                <a:solidFill>
                  <a:schemeClr val="tx1"/>
                </a:solidFill>
              </a:rPr>
              <a:t>提供的数据</a:t>
            </a:r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340768"/>
            <a:ext cx="8424936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dirty="0" smtClean="0"/>
              <a:t>相比</a:t>
            </a:r>
            <a:r>
              <a:rPr lang="en-US" altLang="zh-CN" sz="2800" dirty="0" err="1" smtClean="0"/>
              <a:t>numpy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scipy</a:t>
            </a:r>
            <a:r>
              <a:rPr lang="zh-CN" altLang="zh-CN" sz="2800" dirty="0" smtClean="0"/>
              <a:t>提供</a:t>
            </a:r>
            <a:r>
              <a:rPr lang="zh-CN" altLang="zh-CN" sz="2800" dirty="0"/>
              <a:t>了更傻瓜式的操作</a:t>
            </a:r>
            <a:r>
              <a:rPr lang="zh-CN" altLang="zh-CN" sz="2800" dirty="0" smtClean="0"/>
              <a:t>方式</a:t>
            </a:r>
            <a:endParaRPr lang="en-US" altLang="zh-CN" sz="2800" dirty="0" smtClean="0"/>
          </a:p>
          <a:p>
            <a:r>
              <a:rPr lang="zh-CN" altLang="en-US" sz="2800" dirty="0" smtClean="0"/>
              <a:t>二进制存储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smtClean="0"/>
              <a:t>from </a:t>
            </a:r>
            <a:r>
              <a:rPr lang="en-US" altLang="zh-CN" sz="2800" dirty="0" err="1"/>
              <a:t>scipy</a:t>
            </a:r>
            <a:r>
              <a:rPr lang="en-US" altLang="zh-CN" sz="2800" dirty="0"/>
              <a:t> import </a:t>
            </a:r>
            <a:r>
              <a:rPr lang="en-US" altLang="zh-CN" sz="2800" dirty="0" err="1"/>
              <a:t>io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fio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smtClean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 smtClean="0"/>
              <a:t>np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smtClean="0"/>
              <a:t>x=</a:t>
            </a:r>
            <a:r>
              <a:rPr lang="en-US" altLang="zh-CN" sz="2800" dirty="0" err="1" smtClean="0"/>
              <a:t>np.ones</a:t>
            </a:r>
            <a:r>
              <a:rPr lang="en-US" altLang="zh-CN" sz="2800" dirty="0"/>
              <a:t>((3,2</a:t>
            </a:r>
            <a:r>
              <a:rPr lang="en-US" altLang="zh-CN" sz="2800" dirty="0" smtClean="0"/>
              <a:t>))</a:t>
            </a:r>
          </a:p>
          <a:p>
            <a:pPr marL="68263" indent="0">
              <a:buNone/>
            </a:pPr>
            <a:r>
              <a:rPr lang="en-US" altLang="zh-CN" sz="2800" dirty="0" smtClean="0"/>
              <a:t>y=</a:t>
            </a:r>
            <a:r>
              <a:rPr lang="en-US" altLang="zh-CN" sz="2800" dirty="0" err="1" smtClean="0"/>
              <a:t>np.ones</a:t>
            </a:r>
            <a:r>
              <a:rPr lang="en-US" altLang="zh-CN" sz="2800" dirty="0"/>
              <a:t>((5,5</a:t>
            </a:r>
            <a:r>
              <a:rPr lang="en-US" altLang="zh-CN" sz="2800" dirty="0" smtClean="0"/>
              <a:t>))</a:t>
            </a:r>
          </a:p>
          <a:p>
            <a:pPr marL="68263" indent="0">
              <a:buNone/>
            </a:pPr>
            <a:r>
              <a:rPr lang="en-US" altLang="zh-CN" sz="2800" dirty="0" err="1" smtClean="0"/>
              <a:t>fio.savemat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r'd</a:t>
            </a:r>
            <a:r>
              <a:rPr lang="en-US" altLang="zh-CN" sz="2800" dirty="0"/>
              <a:t>:\111.mat',{'mat1':x,'mat2':y</a:t>
            </a:r>
            <a:r>
              <a:rPr lang="en-US" altLang="zh-CN" sz="2800" dirty="0" smtClean="0"/>
              <a:t>})</a:t>
            </a:r>
          </a:p>
          <a:p>
            <a:pPr marL="68263" indent="0">
              <a:buNone/>
            </a:pPr>
            <a:r>
              <a:rPr lang="en-US" altLang="zh-CN" sz="2800" dirty="0" smtClean="0"/>
              <a:t>data=</a:t>
            </a:r>
            <a:r>
              <a:rPr lang="en-US" altLang="zh-CN" sz="2800" dirty="0" err="1" smtClean="0"/>
              <a:t>fio.loadmat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r'd</a:t>
            </a:r>
            <a:r>
              <a:rPr lang="en-US" altLang="zh-CN" sz="2800" dirty="0"/>
              <a:t>:\111.mat',struct_as_record=True</a:t>
            </a:r>
            <a:r>
              <a:rPr lang="en-US" altLang="zh-CN" sz="2800" dirty="0" smtClean="0"/>
              <a:t>)</a:t>
            </a:r>
          </a:p>
          <a:p>
            <a:pPr marL="68263" indent="0">
              <a:buNone/>
            </a:pPr>
            <a:r>
              <a:rPr lang="en-US" altLang="zh-CN" sz="2800" dirty="0" smtClean="0"/>
              <a:t>data</a:t>
            </a:r>
            <a:r>
              <a:rPr lang="en-US" altLang="zh-CN" sz="2800" dirty="0"/>
              <a:t>['mat1']</a:t>
            </a:r>
            <a:endParaRPr lang="zh-CN" altLang="zh-CN" sz="2800" dirty="0"/>
          </a:p>
          <a:p>
            <a:endParaRPr lang="en-US" altLang="zh-CN" sz="2800" dirty="0" smtClean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4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非线性方程组</a:t>
            </a:r>
            <a:r>
              <a:rPr lang="zh-CN" altLang="zh-CN" dirty="0" smtClean="0">
                <a:solidFill>
                  <a:schemeClr val="tx1"/>
                </a:solidFill>
              </a:rPr>
              <a:t>求解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例子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scipy.optimize</a:t>
            </a:r>
            <a:r>
              <a:rPr lang="en-US" altLang="zh-CN" dirty="0"/>
              <a:t> import </a:t>
            </a:r>
            <a:r>
              <a:rPr lang="en-US" altLang="zh-CN" dirty="0" err="1"/>
              <a:t>fsolve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/>
              <a:t>from math import </a:t>
            </a:r>
            <a:r>
              <a:rPr lang="en-US" altLang="zh-CN" dirty="0" smtClean="0"/>
              <a:t>*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f(x):</a:t>
            </a:r>
          </a:p>
          <a:p>
            <a:pPr marL="68263" indent="0">
              <a:buNone/>
            </a:pPr>
            <a:r>
              <a:rPr lang="en-US" altLang="zh-CN" dirty="0"/>
              <a:t>    x0, x1,x2 = x </a:t>
            </a:r>
          </a:p>
          <a:p>
            <a:pPr marL="68263" indent="0">
              <a:buNone/>
            </a:pPr>
            <a:r>
              <a:rPr lang="en-US" altLang="zh-CN" dirty="0"/>
              <a:t>    return [2*x1+3, 4*x0*x0 + sin(x1*x2), x1*x2/2 - 3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ans</a:t>
            </a:r>
            <a:r>
              <a:rPr lang="en-US" altLang="zh-CN" dirty="0"/>
              <a:t> = </a:t>
            </a:r>
            <a:r>
              <a:rPr lang="en-US" altLang="zh-CN" dirty="0" err="1"/>
              <a:t>fsolve</a:t>
            </a:r>
            <a:r>
              <a:rPr lang="en-US" altLang="zh-CN" dirty="0"/>
              <a:t>(f, [1.0,1.0,1.0])</a:t>
            </a:r>
          </a:p>
          <a:p>
            <a:pPr marL="68263" indent="0">
              <a:buNone/>
            </a:pPr>
            <a:r>
              <a:rPr lang="en-US" altLang="zh-CN" dirty="0"/>
              <a:t>print (</a:t>
            </a:r>
            <a:r>
              <a:rPr lang="en-US" altLang="zh-CN" dirty="0" err="1"/>
              <a:t>ans</a:t>
            </a:r>
            <a:r>
              <a:rPr lang="en-US" altLang="zh-CN" dirty="0"/>
              <a:t>)</a:t>
            </a:r>
          </a:p>
          <a:p>
            <a:pPr marL="68263" indent="0">
              <a:buNone/>
            </a:pPr>
            <a:r>
              <a:rPr lang="en-US" altLang="zh-CN" dirty="0"/>
              <a:t>print (f(</a:t>
            </a:r>
            <a:r>
              <a:rPr lang="en-US" altLang="zh-CN" dirty="0" err="1"/>
              <a:t>ans</a:t>
            </a:r>
            <a:r>
              <a:rPr lang="en-US" altLang="zh-CN" dirty="0" smtClean="0"/>
              <a:t>))</a:t>
            </a:r>
          </a:p>
          <a:p>
            <a:pPr marL="68263" indent="0">
              <a:buNone/>
            </a:pPr>
            <a:r>
              <a:rPr lang="en-US" altLang="zh-CN" sz="2000" dirty="0"/>
              <a:t>[-0.26429884   -1.5   -4</a:t>
            </a:r>
            <a:r>
              <a:rPr lang="en-US" altLang="zh-CN" sz="2000" dirty="0" smtClean="0"/>
              <a:t>.]</a:t>
            </a:r>
          </a:p>
          <a:p>
            <a:pPr marL="68263" indent="0">
              <a:buNone/>
            </a:pPr>
            <a:r>
              <a:rPr lang="en-US" altLang="zh-CN" sz="2000" dirty="0" smtClean="0"/>
              <a:t>[</a:t>
            </a:r>
            <a:r>
              <a:rPr lang="en-US" altLang="zh-CN" sz="2000" dirty="0"/>
              <a:t>0.0, 1.1482453876610066e-10, 6.4002136923591024e-12]</a:t>
            </a:r>
            <a:endParaRPr lang="zh-CN" altLang="zh-CN" sz="2000" dirty="0"/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 err="1"/>
          </a:p>
        </p:txBody>
      </p:sp>
    </p:spTree>
    <p:extLst>
      <p:ext uri="{BB962C8B-B14F-4D97-AF65-F5344CB8AC3E}">
        <p14:creationId xmlns:p14="http://schemas.microsoft.com/office/powerpoint/2010/main" val="15452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常微分方程组求解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zh-CN" dirty="0"/>
              <a:t>洛仑兹函数可以用下面微分方程</a:t>
            </a:r>
            <a:r>
              <a:rPr lang="zh-CN" altLang="zh-CN" dirty="0" smtClean="0"/>
              <a:t>描述</a:t>
            </a:r>
            <a:endParaRPr lang="en-US" altLang="zh-CN" dirty="0" smtClean="0"/>
          </a:p>
          <a:p>
            <a:pPr marL="68263" indent="0">
              <a:buNone/>
            </a:pPr>
            <a:endParaRPr lang="en-US" altLang="zh-CN" sz="2000" dirty="0"/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/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/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/>
          </a:p>
          <a:p>
            <a:pPr marL="68263" indent="0">
              <a:buNone/>
            </a:pPr>
            <a:endParaRPr lang="en-US" altLang="zh-CN" sz="2000" dirty="0" smtClean="0"/>
          </a:p>
          <a:p>
            <a:pPr marL="68263" indent="0">
              <a:buNone/>
            </a:pPr>
            <a:r>
              <a:rPr lang="zh-CN" altLang="zh-CN" sz="2000" dirty="0"/>
              <a:t>方程定义了三维空间中各个坐标点上的速度矢量。从某个坐标开始沿着速度矢量进行积分，就可以计算出无质量点在此空间中的运动</a:t>
            </a:r>
            <a:r>
              <a:rPr lang="zh-CN" altLang="zh-CN" sz="2000" dirty="0" smtClean="0"/>
              <a:t>轨迹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zh-CN" altLang="zh-CN" sz="2000" dirty="0"/>
              <a:t>σ</a:t>
            </a:r>
            <a:r>
              <a:rPr lang="en-US" altLang="zh-CN" sz="2000" dirty="0"/>
              <a:t>,</a:t>
            </a:r>
            <a:r>
              <a:rPr lang="zh-CN" altLang="zh-CN" sz="2000" dirty="0"/>
              <a:t>ρ</a:t>
            </a:r>
            <a:r>
              <a:rPr lang="en-US" altLang="zh-CN" sz="2000" dirty="0"/>
              <a:t>,</a:t>
            </a:r>
            <a:r>
              <a:rPr lang="zh-CN" altLang="zh-CN" sz="2000" dirty="0"/>
              <a:t>β为三个常数，</a:t>
            </a:r>
            <a:r>
              <a:rPr lang="en-US" altLang="zh-CN" sz="2000" dirty="0" err="1"/>
              <a:t>x,y,z</a:t>
            </a:r>
            <a:r>
              <a:rPr lang="zh-CN" altLang="zh-CN" sz="2000" dirty="0"/>
              <a:t>为点的坐标</a:t>
            </a:r>
            <a:endParaRPr lang="en-US" altLang="zh-CN" sz="2000" dirty="0" smtClean="0"/>
          </a:p>
          <a:p>
            <a:pPr marL="68263" indent="0">
              <a:buNone/>
            </a:pPr>
            <a:endParaRPr lang="en-US" altLang="zh-CN" sz="2000" dirty="0" err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52267"/>
            <a:ext cx="4680520" cy="258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常微分方程组求解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err="1"/>
              <a:t>Scipy</a:t>
            </a:r>
            <a:r>
              <a:rPr lang="zh-CN" altLang="zh-CN" dirty="0"/>
              <a:t>中提供了函数</a:t>
            </a:r>
            <a:r>
              <a:rPr lang="en-US" altLang="zh-CN" dirty="0" err="1"/>
              <a:t>odeint</a:t>
            </a:r>
            <a:r>
              <a:rPr lang="zh-CN" altLang="zh-CN" dirty="0"/>
              <a:t>，负责微分方程组的</a:t>
            </a:r>
            <a:r>
              <a:rPr lang="zh-CN" altLang="zh-CN" dirty="0" smtClean="0"/>
              <a:t>求解</a:t>
            </a:r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/>
              <a:t>一个参数非常复杂的函数，但通常我们关心的只是该函数的前</a:t>
            </a:r>
            <a:r>
              <a:rPr lang="en-US" altLang="zh-CN" dirty="0"/>
              <a:t>3</a:t>
            </a:r>
            <a:r>
              <a:rPr lang="zh-CN" altLang="zh-CN" dirty="0"/>
              <a:t>项，因此，函数的调用格式可以缩写为：</a:t>
            </a:r>
          </a:p>
          <a:p>
            <a:r>
              <a:rPr lang="en-US" altLang="zh-CN" dirty="0" err="1"/>
              <a:t>odeint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y0, 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func</a:t>
            </a:r>
            <a:r>
              <a:rPr lang="zh-CN" altLang="zh-CN" dirty="0"/>
              <a:t>是有关微分方程组的函数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y0</a:t>
            </a:r>
            <a:r>
              <a:rPr lang="zh-CN" altLang="zh-CN" dirty="0"/>
              <a:t>是一个元组，记录每个变量的初值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zh-CN" dirty="0"/>
              <a:t>则是一个时间序列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时请注意，</a:t>
            </a:r>
            <a:r>
              <a:rPr lang="en-US" altLang="zh-CN" dirty="0" err="1"/>
              <a:t>oedint</a:t>
            </a:r>
            <a:r>
              <a:rPr lang="zh-CN" altLang="zh-CN" dirty="0"/>
              <a:t>函数，要求微分方程必须化为标准形式，即</a:t>
            </a:r>
            <a:r>
              <a:rPr lang="en-US" altLang="zh-CN" dirty="0" err="1"/>
              <a:t>dy</a:t>
            </a:r>
            <a:r>
              <a:rPr lang="en-US" altLang="zh-CN" dirty="0"/>
              <a:t>/</a:t>
            </a:r>
            <a:r>
              <a:rPr lang="en-US" altLang="zh-CN" dirty="0" err="1"/>
              <a:t>dt</a:t>
            </a:r>
            <a:r>
              <a:rPr lang="en-US" altLang="zh-CN" dirty="0"/>
              <a:t>=f(</a:t>
            </a:r>
            <a:r>
              <a:rPr lang="en-US" altLang="zh-CN" dirty="0" err="1"/>
              <a:t>y,t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204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常微分方程组</a:t>
            </a:r>
            <a:r>
              <a:rPr lang="zh-CN" altLang="zh-CN" dirty="0" smtClean="0">
                <a:solidFill>
                  <a:schemeClr val="tx1"/>
                </a:solidFill>
              </a:rPr>
              <a:t>求解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lorenz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lorenz</a:t>
            </a:r>
            <a:r>
              <a:rPr lang="en-US" altLang="zh-CN" dirty="0"/>
              <a:t>(w, t): </a:t>
            </a:r>
          </a:p>
          <a:p>
            <a:pPr marL="68263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给出位置矢量</a:t>
            </a:r>
            <a:r>
              <a:rPr lang="en-US" altLang="zh-CN" dirty="0"/>
              <a:t>w</a:t>
            </a:r>
            <a:r>
              <a:rPr lang="zh-CN" altLang="en-US" dirty="0"/>
              <a:t>，和三个参数</a:t>
            </a:r>
            <a:r>
              <a:rPr lang="en-US" altLang="zh-CN" dirty="0" err="1"/>
              <a:t>r,p</a:t>
            </a:r>
            <a:r>
              <a:rPr lang="en-US" altLang="zh-CN" dirty="0"/>
              <a:t>, b</a:t>
            </a:r>
            <a:r>
              <a:rPr lang="zh-CN" altLang="en-US" dirty="0"/>
              <a:t>计算出</a:t>
            </a:r>
          </a:p>
          <a:p>
            <a:pPr marL="68263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r=10.0</a:t>
            </a:r>
          </a:p>
          <a:p>
            <a:pPr marL="68263" indent="0">
              <a:buNone/>
            </a:pPr>
            <a:r>
              <a:rPr lang="en-US" altLang="zh-CN" dirty="0"/>
              <a:t>    p=28.0</a:t>
            </a:r>
          </a:p>
          <a:p>
            <a:pPr marL="68263" indent="0">
              <a:buNone/>
            </a:pPr>
            <a:r>
              <a:rPr lang="en-US" altLang="zh-CN" dirty="0"/>
              <a:t>    b=3.0</a:t>
            </a:r>
          </a:p>
          <a:p>
            <a:pPr marL="68263" indent="0">
              <a:buNone/>
            </a:pPr>
            <a:r>
              <a:rPr lang="en-US" altLang="zh-CN" dirty="0"/>
              <a:t>    # 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x,y,z</a:t>
            </a:r>
            <a:r>
              <a:rPr lang="zh-CN" altLang="en-US" dirty="0" smtClean="0"/>
              <a:t>的</a:t>
            </a:r>
            <a:r>
              <a:rPr lang="zh-CN" altLang="en-US" dirty="0"/>
              <a:t>值</a:t>
            </a:r>
          </a:p>
          <a:p>
            <a:pPr marL="68263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x, y, z = w</a:t>
            </a:r>
          </a:p>
          <a:p>
            <a:pPr marL="68263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直接与</a:t>
            </a:r>
            <a:r>
              <a:rPr lang="en-US" altLang="zh-CN" dirty="0" err="1"/>
              <a:t>lorenz</a:t>
            </a:r>
            <a:r>
              <a:rPr lang="zh-CN" altLang="en-US" dirty="0"/>
              <a:t>的计算公式对应 </a:t>
            </a:r>
          </a:p>
          <a:p>
            <a:pPr marL="68263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</a:t>
            </a:r>
            <a:r>
              <a:rPr lang="en-US" altLang="zh-CN" dirty="0" err="1"/>
              <a:t>np.array</a:t>
            </a:r>
            <a:r>
              <a:rPr lang="en-US" altLang="zh-CN" dirty="0"/>
              <a:t>([r*(y-x), x*(p-z)-y, x*y-b*z])   # </a:t>
            </a:r>
            <a:r>
              <a:rPr lang="zh-CN" altLang="en-US" dirty="0"/>
              <a:t>三个微分方程，每个作为一项，写进一个列表中</a:t>
            </a:r>
          </a:p>
          <a:p>
            <a:pPr marL="68263" indent="0">
              <a:buNone/>
            </a:pPr>
            <a:endParaRPr lang="zh-CN" altLang="en-US" dirty="0"/>
          </a:p>
          <a:p>
            <a:pPr marL="68263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903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常微分方程组</a:t>
            </a:r>
            <a:r>
              <a:rPr lang="zh-CN" altLang="zh-CN" dirty="0" smtClean="0">
                <a:solidFill>
                  <a:schemeClr val="tx1"/>
                </a:solidFill>
              </a:rPr>
              <a:t>求解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loren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np</a:t>
            </a:r>
            <a:r>
              <a:rPr lang="en-US" altLang="zh-CN" sz="2000" dirty="0"/>
              <a:t> </a:t>
            </a:r>
          </a:p>
          <a:p>
            <a:pPr marL="68263" indent="0">
              <a:buNone/>
            </a:pPr>
            <a:r>
              <a:rPr lang="en-US" altLang="zh-CN" sz="2000" dirty="0"/>
              <a:t>t 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 30, 0.01) # </a:t>
            </a:r>
            <a:r>
              <a:rPr lang="zh-CN" altLang="en-US" sz="2000" dirty="0"/>
              <a:t>创建时间点 </a:t>
            </a:r>
          </a:p>
          <a:p>
            <a:pPr marL="68263" indent="0"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odeint</a:t>
            </a:r>
            <a:r>
              <a:rPr lang="zh-CN" altLang="en-US" sz="2000" dirty="0"/>
              <a:t>对</a:t>
            </a:r>
            <a:r>
              <a:rPr lang="en-US" altLang="zh-CN" sz="2000" dirty="0" err="1"/>
              <a:t>lorenz</a:t>
            </a:r>
            <a:r>
              <a:rPr lang="zh-CN" altLang="en-US" sz="2000" dirty="0"/>
              <a:t>进行求解</a:t>
            </a:r>
            <a:r>
              <a:rPr lang="en-US" altLang="zh-CN" sz="2000" dirty="0"/>
              <a:t>, </a:t>
            </a:r>
            <a:r>
              <a:rPr lang="zh-CN" altLang="en-US" sz="2000" dirty="0"/>
              <a:t>用两个不同的初始值 </a:t>
            </a:r>
          </a:p>
          <a:p>
            <a:pPr marL="68263" indent="0">
              <a:buNone/>
            </a:pPr>
            <a:r>
              <a:rPr lang="en-US" altLang="zh-CN" sz="2000" dirty="0"/>
              <a:t>track1 = </a:t>
            </a:r>
            <a:r>
              <a:rPr lang="en-US" altLang="zh-CN" sz="2000" dirty="0" err="1"/>
              <a:t>odeint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lorenz</a:t>
            </a:r>
            <a:r>
              <a:rPr lang="en-US" altLang="zh-CN" sz="2000" dirty="0"/>
              <a:t>, (0.0, 1.00, 0.0), t) </a:t>
            </a:r>
          </a:p>
          <a:p>
            <a:pPr marL="68263" indent="0">
              <a:buNone/>
            </a:pPr>
            <a:r>
              <a:rPr lang="en-US" altLang="zh-CN" sz="2000" dirty="0"/>
              <a:t>track2 = </a:t>
            </a:r>
            <a:r>
              <a:rPr lang="en-US" altLang="zh-CN" sz="2000" dirty="0" err="1"/>
              <a:t>odeint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lorenz</a:t>
            </a:r>
            <a:r>
              <a:rPr lang="en-US" altLang="zh-CN" sz="2000" dirty="0"/>
              <a:t>, (0.0, 1.01, 0.0), t) </a:t>
            </a:r>
          </a:p>
          <a:p>
            <a:pPr marL="68263" indent="0">
              <a:buNone/>
            </a:pPr>
            <a:r>
              <a:rPr lang="en-US" altLang="zh-CN" sz="2000" dirty="0" smtClean="0"/>
              <a:t># </a:t>
            </a:r>
            <a:r>
              <a:rPr lang="zh-CN" altLang="en-US" sz="2000" dirty="0"/>
              <a:t>绘图</a:t>
            </a:r>
          </a:p>
          <a:p>
            <a:pPr marL="68263" indent="0">
              <a:buNone/>
            </a:pPr>
            <a:r>
              <a:rPr lang="en-US" altLang="zh-CN" sz="2000" dirty="0"/>
              <a:t>from mpl_toolkits.mplot3d import Axes3D</a:t>
            </a:r>
          </a:p>
          <a:p>
            <a:pPr marL="68263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matplotlib.pyplot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plt</a:t>
            </a:r>
            <a:r>
              <a:rPr lang="en-US" altLang="zh-CN" sz="2000" dirty="0"/>
              <a:t> </a:t>
            </a:r>
          </a:p>
          <a:p>
            <a:pPr marL="68263" indent="0">
              <a:buNone/>
            </a:pPr>
            <a:r>
              <a:rPr lang="en-US" altLang="zh-CN" sz="2000" dirty="0" smtClean="0"/>
              <a:t>fig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plt.figure</a:t>
            </a:r>
            <a:r>
              <a:rPr lang="en-US" altLang="zh-CN" sz="2000" dirty="0"/>
              <a:t>()</a:t>
            </a:r>
          </a:p>
          <a:p>
            <a:pPr marL="68263" indent="0">
              <a:buNone/>
            </a:pPr>
            <a:r>
              <a:rPr lang="en-US" altLang="zh-CN" sz="2000" dirty="0"/>
              <a:t>ax = Axes3D(fig)</a:t>
            </a:r>
          </a:p>
          <a:p>
            <a:pPr marL="68263" indent="0">
              <a:buNone/>
            </a:pPr>
            <a:r>
              <a:rPr lang="en-US" altLang="zh-CN" sz="2000" dirty="0" err="1"/>
              <a:t>ax.plot</a:t>
            </a:r>
            <a:r>
              <a:rPr lang="en-US" altLang="zh-CN" sz="2000" dirty="0"/>
              <a:t>(track1[:,0], track1[:,1], track1[:,2])</a:t>
            </a:r>
          </a:p>
          <a:p>
            <a:pPr marL="68263" indent="0">
              <a:buNone/>
            </a:pPr>
            <a:r>
              <a:rPr lang="en-US" altLang="zh-CN" sz="2000" dirty="0" err="1"/>
              <a:t>ax.plot</a:t>
            </a:r>
            <a:r>
              <a:rPr lang="en-US" altLang="zh-CN" sz="2000" dirty="0"/>
              <a:t>(track2[:,0], track2[:,1], track2[:,2])</a:t>
            </a:r>
          </a:p>
          <a:p>
            <a:pPr marL="68263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</a:p>
          <a:p>
            <a:pPr marL="68263" indent="0">
              <a:buNone/>
            </a:pPr>
            <a:r>
              <a:rPr lang="en-US" altLang="zh-CN" sz="2000" dirty="0"/>
              <a:t>print(track1)</a:t>
            </a:r>
          </a:p>
          <a:p>
            <a:pPr marL="68263" indent="0">
              <a:buNone/>
            </a:pPr>
            <a:endParaRPr lang="zh-CN" altLang="en-US" sz="2000" dirty="0"/>
          </a:p>
          <a:p>
            <a:pPr marL="68263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08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曲线拟合  </a:t>
            </a:r>
            <a:r>
              <a:rPr lang="en-US" altLang="zh-CN" dirty="0" smtClean="0">
                <a:solidFill>
                  <a:schemeClr val="tx1"/>
                </a:solidFill>
              </a:rPr>
              <a:t>curve-fit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zh-CN" altLang="zh-CN" dirty="0"/>
              <a:t>给定的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zh-CN" dirty="0"/>
              <a:t>函数上的一系列采样点，并在这些采样点上增加一些噪声，然后利用</a:t>
            </a:r>
            <a:r>
              <a:rPr lang="en-US" altLang="zh-CN" dirty="0" err="1"/>
              <a:t>scipy</a:t>
            </a:r>
            <a:r>
              <a:rPr lang="en-US" altLang="zh-CN" dirty="0"/>
              <a:t> optimize</a:t>
            </a:r>
            <a:r>
              <a:rPr lang="zh-CN" altLang="zh-CN" dirty="0"/>
              <a:t>包中提供的</a:t>
            </a:r>
            <a:r>
              <a:rPr lang="en-US" altLang="zh-CN" dirty="0" err="1"/>
              <a:t>curve_fit</a:t>
            </a:r>
            <a:r>
              <a:rPr lang="zh-CN" altLang="zh-CN" dirty="0"/>
              <a:t>方法，求解系数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290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曲线拟合  </a:t>
            </a:r>
            <a:r>
              <a:rPr lang="en-US" altLang="zh-CN" dirty="0" smtClean="0">
                <a:solidFill>
                  <a:schemeClr val="tx1"/>
                </a:solidFill>
              </a:rPr>
              <a:t>curve-fit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scipy</a:t>
            </a:r>
            <a:r>
              <a:rPr lang="en-US" altLang="zh-CN" dirty="0"/>
              <a:t> import optimize</a:t>
            </a:r>
          </a:p>
          <a:p>
            <a:pPr marL="68263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</a:t>
            </a:r>
            <a:r>
              <a:rPr lang="en-US" altLang="zh-CN" dirty="0" err="1"/>
              <a:t>np</a:t>
            </a:r>
            <a:endParaRPr lang="en-US" altLang="zh-CN" dirty="0"/>
          </a:p>
          <a:p>
            <a:pPr marL="68263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f(</a:t>
            </a:r>
            <a:r>
              <a:rPr lang="en-US" altLang="zh-CN" dirty="0" err="1"/>
              <a:t>x,a,b</a:t>
            </a:r>
            <a:r>
              <a:rPr lang="en-US" altLang="zh-CN" dirty="0"/>
              <a:t>):</a:t>
            </a:r>
          </a:p>
          <a:p>
            <a:pPr marL="68263" indent="0">
              <a:buNone/>
            </a:pPr>
            <a:r>
              <a:rPr lang="en-US" altLang="zh-CN" dirty="0"/>
              <a:t>    return a*x + b</a:t>
            </a:r>
          </a:p>
        </p:txBody>
      </p:sp>
    </p:spTree>
    <p:extLst>
      <p:ext uri="{BB962C8B-B14F-4D97-AF65-F5344CB8AC3E}">
        <p14:creationId xmlns:p14="http://schemas.microsoft.com/office/powerpoint/2010/main" val="28589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曲线拟合  </a:t>
            </a:r>
            <a:r>
              <a:rPr lang="en-US" altLang="zh-CN" dirty="0" smtClean="0">
                <a:solidFill>
                  <a:schemeClr val="tx1"/>
                </a:solidFill>
              </a:rPr>
              <a:t>curve-fit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(-10, 10, 30)</a:t>
            </a:r>
          </a:p>
          <a:p>
            <a:pPr marL="68263" indent="0">
              <a:buNone/>
            </a:pPr>
            <a:r>
              <a:rPr lang="en-US" altLang="zh-CN" sz="2400" dirty="0"/>
              <a:t>y = f(x,2,1)</a:t>
            </a:r>
          </a:p>
          <a:p>
            <a:pPr marL="68263" indent="0">
              <a:buNone/>
            </a:pPr>
            <a:r>
              <a:rPr lang="en-US" altLang="zh-CN" sz="2400" dirty="0" err="1"/>
              <a:t>ynew</a:t>
            </a:r>
            <a:r>
              <a:rPr lang="en-US" altLang="zh-CN" sz="2400" dirty="0"/>
              <a:t>= y+ 3*</a:t>
            </a:r>
            <a:r>
              <a:rPr lang="en-US" altLang="zh-CN" sz="2400" dirty="0" err="1"/>
              <a:t>np.random.normal</a:t>
            </a:r>
            <a:r>
              <a:rPr lang="en-US" altLang="zh-CN" sz="2400" dirty="0"/>
              <a:t>(size=</a:t>
            </a:r>
            <a:r>
              <a:rPr lang="en-US" altLang="zh-CN" sz="2400" dirty="0" err="1"/>
              <a:t>x.size</a:t>
            </a:r>
            <a:r>
              <a:rPr lang="en-US" altLang="zh-CN" sz="2400" dirty="0"/>
              <a:t>)  # </a:t>
            </a:r>
            <a:r>
              <a:rPr lang="zh-CN" altLang="en-US" sz="2400" dirty="0"/>
              <a:t>产生带噪声的数据点</a:t>
            </a:r>
          </a:p>
          <a:p>
            <a:pPr marL="68263" indent="0">
              <a:buNone/>
            </a:pPr>
            <a:r>
              <a:rPr lang="en-US" altLang="zh-CN" sz="2400" dirty="0" err="1"/>
              <a:t>popt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pcov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optimize.curve_fit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f,x,ynew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popt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r>
              <a:rPr lang="en-US" altLang="zh-CN" sz="2400" dirty="0"/>
              <a:t>print (</a:t>
            </a:r>
            <a:r>
              <a:rPr lang="en-US" altLang="zh-CN" sz="2400" dirty="0" err="1"/>
              <a:t>pcov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x,y,color</a:t>
            </a:r>
            <a:r>
              <a:rPr lang="en-US" altLang="zh-CN" sz="2400" dirty="0"/>
              <a:t>='</a:t>
            </a:r>
            <a:r>
              <a:rPr lang="en-US" altLang="zh-CN" sz="2400" dirty="0" err="1"/>
              <a:t>r',label</a:t>
            </a:r>
            <a:r>
              <a:rPr lang="en-US" altLang="zh-CN" sz="2400" dirty="0"/>
              <a:t>='</a:t>
            </a:r>
            <a:r>
              <a:rPr lang="en-US" altLang="zh-CN" sz="2400" dirty="0" err="1"/>
              <a:t>orig</a:t>
            </a:r>
            <a:r>
              <a:rPr lang="en-US" altLang="zh-CN" sz="2400" dirty="0"/>
              <a:t>')</a:t>
            </a:r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x,popt</a:t>
            </a:r>
            <a:r>
              <a:rPr lang="en-US" altLang="zh-CN" sz="2400" dirty="0"/>
              <a:t>[0]*</a:t>
            </a:r>
            <a:r>
              <a:rPr lang="en-US" altLang="zh-CN" sz="2400" dirty="0" err="1"/>
              <a:t>x+popt</a:t>
            </a:r>
            <a:r>
              <a:rPr lang="en-US" altLang="zh-CN" sz="2400" dirty="0"/>
              <a:t>[1],color='</a:t>
            </a:r>
            <a:r>
              <a:rPr lang="en-US" altLang="zh-CN" sz="2400" dirty="0" err="1"/>
              <a:t>b',label</a:t>
            </a:r>
            <a:r>
              <a:rPr lang="en-US" altLang="zh-CN" sz="2400" dirty="0"/>
              <a:t>='fitting</a:t>
            </a:r>
            <a:r>
              <a:rPr lang="en-US" altLang="zh-CN" sz="2400" dirty="0" smtClean="0"/>
              <a:t>')</a:t>
            </a:r>
          </a:p>
          <a:p>
            <a:pPr marL="68263" indent="0">
              <a:buNone/>
            </a:pPr>
            <a:r>
              <a:rPr lang="en-US" altLang="zh-CN" sz="2400" dirty="0" err="1"/>
              <a:t>plt.legend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='upper left')</a:t>
            </a:r>
          </a:p>
          <a:p>
            <a:pPr marL="68263" indent="0">
              <a:buNone/>
            </a:pPr>
            <a:r>
              <a:rPr lang="en-US" altLang="zh-CN" sz="2400" dirty="0" err="1"/>
              <a:t>plt.scatter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x,ynew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4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曲线拟合  </a:t>
            </a:r>
            <a:r>
              <a:rPr lang="en-US" altLang="zh-CN" dirty="0" smtClean="0">
                <a:solidFill>
                  <a:schemeClr val="tx1"/>
                </a:solidFill>
              </a:rPr>
              <a:t>curve-fit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 err="1"/>
              <a:t>popt</a:t>
            </a:r>
            <a:r>
              <a:rPr lang="en-US" altLang="zh-CN" sz="2400" dirty="0"/>
              <a:t>= [ 1.99022068  0.34002638]</a:t>
            </a:r>
          </a:p>
          <a:p>
            <a:pPr marL="68263" indent="0">
              <a:buNone/>
            </a:pPr>
            <a:r>
              <a:rPr lang="en-US" altLang="zh-CN" sz="2400" dirty="0" err="1"/>
              <a:t>pcov</a:t>
            </a:r>
            <a:r>
              <a:rPr lang="en-US" altLang="zh-CN" sz="2400" dirty="0"/>
              <a:t>= [[  6.14619911e-03  -1.53673628e-11]</a:t>
            </a:r>
          </a:p>
          <a:p>
            <a:pPr marL="68263" indent="0">
              <a:buNone/>
            </a:pPr>
            <a:r>
              <a:rPr lang="en-US" altLang="zh-CN" sz="2400" dirty="0"/>
              <a:t> [ -1.53673628e-11   2.19002498e-01]]</a:t>
            </a:r>
          </a:p>
          <a:p>
            <a:pPr marL="68263" indent="0">
              <a:buNone/>
            </a:pP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err="1" smtClean="0"/>
              <a:t>popt</a:t>
            </a:r>
            <a:r>
              <a:rPr lang="zh-CN" altLang="zh-CN" sz="2400" dirty="0"/>
              <a:t>列表包含每个参数的拟合值，此例求得的</a:t>
            </a:r>
            <a:r>
              <a:rPr lang="en-US" altLang="zh-CN" sz="2400" dirty="0"/>
              <a:t>a</a:t>
            </a:r>
            <a:r>
              <a:rPr lang="zh-CN" altLang="zh-CN" sz="2400" dirty="0"/>
              <a:t>为</a:t>
            </a:r>
            <a:r>
              <a:rPr lang="en-US" altLang="zh-CN" sz="2400" dirty="0"/>
              <a:t>1.99022068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为</a:t>
            </a:r>
            <a:r>
              <a:rPr lang="en-US" altLang="zh-CN" sz="2400" dirty="0"/>
              <a:t>0.34002638</a:t>
            </a:r>
            <a:r>
              <a:rPr lang="zh-CN" altLang="zh-CN" sz="2400" dirty="0"/>
              <a:t>。</a:t>
            </a:r>
            <a:r>
              <a:rPr lang="en-US" altLang="zh-CN" sz="2400" dirty="0" err="1"/>
              <a:t>pcov</a:t>
            </a:r>
            <a:r>
              <a:rPr lang="zh-CN" altLang="zh-CN" sz="2400" dirty="0"/>
              <a:t>列表的对角元素是每个参数的方差。通过方差，可以评判拟合的质量，方差越小，拟合越可靠</a:t>
            </a:r>
            <a:endParaRPr lang="en-US" altLang="zh-CN" sz="2400" dirty="0"/>
          </a:p>
          <a:p>
            <a:pPr marL="68263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520788"/>
            <a:ext cx="46805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插值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400" dirty="0"/>
              <a:t>根据现有的试验点值，去预测中间的点</a:t>
            </a:r>
            <a:r>
              <a:rPr lang="zh-CN" altLang="zh-CN" sz="2400" dirty="0" smtClean="0"/>
              <a:t>值</a:t>
            </a:r>
            <a:endParaRPr lang="en-US" altLang="zh-CN" sz="2400" dirty="0" smtClean="0"/>
          </a:p>
          <a:p>
            <a:r>
              <a:rPr lang="zh-CN" altLang="zh-CN" sz="2400" dirty="0"/>
              <a:t>采用线性、两次样条、三次样条插值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3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Scipy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IO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268760"/>
            <a:ext cx="8151070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 smtClean="0"/>
              <a:t>data</a:t>
            </a:r>
            <a:r>
              <a:rPr lang="en-US" altLang="zh-CN" sz="2800" b="1" dirty="0"/>
              <a:t>['mat1</a:t>
            </a:r>
            <a:r>
              <a:rPr lang="en-US" altLang="zh-CN" sz="2800" b="1" dirty="0" smtClean="0"/>
              <a:t>']</a:t>
            </a:r>
          </a:p>
          <a:p>
            <a:pPr marL="68263" indent="0">
              <a:buNone/>
            </a:pPr>
            <a:r>
              <a:rPr lang="en-US" altLang="zh-CN" sz="2800" b="1" dirty="0" smtClean="0"/>
              <a:t>array</a:t>
            </a:r>
            <a:r>
              <a:rPr lang="en-US" altLang="zh-CN" sz="2800" b="1" dirty="0"/>
              <a:t>([[ 1.,  1.],      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 </a:t>
            </a:r>
            <a:r>
              <a:rPr lang="en-US" altLang="zh-CN" sz="2800" b="1" dirty="0"/>
              <a:t>[ 1.,  1.],      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 </a:t>
            </a:r>
            <a:r>
              <a:rPr lang="en-US" altLang="zh-CN" sz="2800" b="1" dirty="0"/>
              <a:t>[ 1.,  1</a:t>
            </a:r>
            <a:r>
              <a:rPr lang="en-US" altLang="zh-CN" sz="2800" b="1" dirty="0" smtClean="0"/>
              <a:t>.]])</a:t>
            </a:r>
          </a:p>
          <a:p>
            <a:pPr marL="68263" indent="0">
              <a:buNone/>
            </a:pPr>
            <a:r>
              <a:rPr lang="en-US" altLang="zh-CN" sz="2800" b="1" dirty="0" smtClean="0"/>
              <a:t> </a:t>
            </a:r>
            <a:r>
              <a:rPr lang="en-US" altLang="zh-CN" sz="2800" b="1" dirty="0"/>
              <a:t>data['mat2</a:t>
            </a:r>
            <a:r>
              <a:rPr lang="en-US" altLang="zh-CN" sz="2800" b="1" dirty="0" smtClean="0"/>
              <a:t>']</a:t>
            </a:r>
          </a:p>
          <a:p>
            <a:pPr marL="68263" indent="0">
              <a:buNone/>
            </a:pPr>
            <a:r>
              <a:rPr lang="en-US" altLang="zh-CN" sz="2800" b="1" dirty="0" smtClean="0"/>
              <a:t>array</a:t>
            </a:r>
            <a:r>
              <a:rPr lang="en-US" altLang="zh-CN" sz="2800" b="1" dirty="0"/>
              <a:t>([[ 1.,  1.,  1.,  1.,  1.],   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    </a:t>
            </a:r>
            <a:r>
              <a:rPr lang="en-US" altLang="zh-CN" sz="2800" b="1" dirty="0"/>
              <a:t>[ 1.,  1.,  1.,  1.,  1.],   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    </a:t>
            </a:r>
            <a:r>
              <a:rPr lang="en-US" altLang="zh-CN" sz="2800" b="1" dirty="0"/>
              <a:t>[ 1.,  1.,  1.,  1.,  1.],    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   </a:t>
            </a:r>
            <a:r>
              <a:rPr lang="en-US" altLang="zh-CN" sz="2800" b="1" dirty="0"/>
              <a:t>[ 1.,  1.,  1.,  1.,  1.],    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   </a:t>
            </a:r>
            <a:r>
              <a:rPr lang="en-US" altLang="zh-CN" sz="2800" b="1" dirty="0"/>
              <a:t>[ 1.,  1.,  1.,  1.,  1.]])</a:t>
            </a:r>
            <a:endParaRPr lang="zh-CN" altLang="zh-CN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0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案例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dirty="0"/>
              <a:t>首先在</a:t>
            </a:r>
            <a:r>
              <a:rPr lang="en-US" altLang="zh-CN" dirty="0"/>
              <a:t>[0,10</a:t>
            </a:r>
            <a:r>
              <a:rPr lang="zh-CN" altLang="zh-CN" dirty="0"/>
              <a:t>π</a:t>
            </a:r>
            <a:r>
              <a:rPr lang="en-US" altLang="zh-CN" dirty="0"/>
              <a:t>]</a:t>
            </a:r>
            <a:r>
              <a:rPr lang="zh-CN" altLang="zh-CN" dirty="0"/>
              <a:t>区间里等间距产生了</a:t>
            </a:r>
            <a:r>
              <a:rPr lang="en-US" altLang="zh-CN" dirty="0"/>
              <a:t>20</a:t>
            </a:r>
            <a:r>
              <a:rPr lang="zh-CN" altLang="zh-CN" dirty="0"/>
              <a:t>个采样点，并计算其</a:t>
            </a:r>
            <a:r>
              <a:rPr lang="en-US" altLang="zh-CN" dirty="0"/>
              <a:t>sin</a:t>
            </a:r>
            <a:r>
              <a:rPr lang="zh-CN" altLang="zh-CN" dirty="0"/>
              <a:t>值，模拟试验采集得到的</a:t>
            </a:r>
            <a:r>
              <a:rPr lang="en-US" altLang="zh-CN" dirty="0"/>
              <a:t>20</a:t>
            </a:r>
            <a:r>
              <a:rPr lang="zh-CN" altLang="zh-CN" dirty="0"/>
              <a:t>个</a:t>
            </a:r>
            <a:r>
              <a:rPr lang="zh-CN" altLang="zh-CN" dirty="0" smtClean="0"/>
              <a:t>点</a:t>
            </a:r>
            <a:endParaRPr lang="en-US" altLang="zh-CN" dirty="0" smtClean="0"/>
          </a:p>
          <a:p>
            <a:r>
              <a:rPr lang="zh-CN" altLang="zh-CN" dirty="0"/>
              <a:t>采用线性、两次样条、三次样条插值函数插值拟合原函数</a:t>
            </a:r>
            <a:r>
              <a:rPr lang="en-US" altLang="zh-CN" dirty="0"/>
              <a:t>sin(x)</a:t>
            </a:r>
          </a:p>
        </p:txBody>
      </p:sp>
    </p:spTree>
    <p:extLst>
      <p:ext uri="{BB962C8B-B14F-4D97-AF65-F5344CB8AC3E}">
        <p14:creationId xmlns:p14="http://schemas.microsoft.com/office/powerpoint/2010/main" val="30637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案例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np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scipy.interpolate</a:t>
            </a:r>
            <a:r>
              <a:rPr lang="en-US" altLang="zh-CN" sz="2400" dirty="0"/>
              <a:t> import interp1d</a:t>
            </a:r>
          </a:p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x=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(0,10*np.pi,20)  #</a:t>
            </a:r>
            <a:r>
              <a:rPr lang="zh-CN" altLang="en-US" sz="2400" dirty="0"/>
              <a:t>产生</a:t>
            </a:r>
            <a:r>
              <a:rPr lang="en-US" altLang="zh-CN" sz="2400" dirty="0"/>
              <a:t>20</a:t>
            </a:r>
            <a:r>
              <a:rPr lang="zh-CN" altLang="en-US" sz="2400" dirty="0"/>
              <a:t>个点</a:t>
            </a:r>
          </a:p>
          <a:p>
            <a:pPr marL="68263" indent="0">
              <a:buNone/>
            </a:pPr>
            <a:r>
              <a:rPr lang="en-US" altLang="zh-CN" sz="2400" dirty="0"/>
              <a:t>y=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(x)</a:t>
            </a:r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smtClean="0"/>
              <a:t># 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现在是假设的采样点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706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案例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 err="1"/>
              <a:t>fl</a:t>
            </a:r>
            <a:r>
              <a:rPr lang="en-US" altLang="zh-CN" sz="2400" dirty="0"/>
              <a:t>=interp1d(</a:t>
            </a:r>
            <a:r>
              <a:rPr lang="en-US" altLang="zh-CN" sz="2400" dirty="0" err="1"/>
              <a:t>x,y,kind</a:t>
            </a:r>
            <a:r>
              <a:rPr lang="en-US" altLang="zh-CN" sz="2400" dirty="0"/>
              <a:t>='linear')  # </a:t>
            </a:r>
            <a:r>
              <a:rPr lang="zh-CN" altLang="en-US" sz="2400" dirty="0"/>
              <a:t>线性插值函数</a:t>
            </a:r>
          </a:p>
          <a:p>
            <a:pPr marL="68263" indent="0">
              <a:buNone/>
            </a:pPr>
            <a:r>
              <a:rPr lang="en-US" altLang="zh-CN" sz="2400" dirty="0" err="1"/>
              <a:t>fq</a:t>
            </a:r>
            <a:r>
              <a:rPr lang="en-US" altLang="zh-CN" sz="2400" dirty="0"/>
              <a:t>=interp1d(</a:t>
            </a:r>
            <a:r>
              <a:rPr lang="en-US" altLang="zh-CN" sz="2400" dirty="0" err="1"/>
              <a:t>x,y,kind</a:t>
            </a:r>
            <a:r>
              <a:rPr lang="en-US" altLang="zh-CN" sz="2400" dirty="0"/>
              <a:t>='quadratic') # </a:t>
            </a:r>
            <a:r>
              <a:rPr lang="zh-CN" altLang="en-US" sz="2400" dirty="0"/>
              <a:t>二次样条插值</a:t>
            </a:r>
          </a:p>
          <a:p>
            <a:pPr marL="68263" indent="0">
              <a:buNone/>
            </a:pPr>
            <a:r>
              <a:rPr lang="en-US" altLang="zh-CN" sz="2400" dirty="0"/>
              <a:t>fc=interp1d(</a:t>
            </a:r>
            <a:r>
              <a:rPr lang="en-US" altLang="zh-CN" sz="2400" dirty="0" err="1"/>
              <a:t>x,y,kind</a:t>
            </a:r>
            <a:r>
              <a:rPr lang="en-US" altLang="zh-CN" sz="2400" dirty="0"/>
              <a:t>='cubic') # </a:t>
            </a:r>
            <a:r>
              <a:rPr lang="zh-CN" altLang="en-US" sz="2400" dirty="0"/>
              <a:t>三次样条插值</a:t>
            </a:r>
          </a:p>
          <a:p>
            <a:pPr marL="68263" indent="0">
              <a:buNone/>
            </a:pPr>
            <a:r>
              <a:rPr lang="en-US" altLang="zh-CN" sz="2400" dirty="0" err="1"/>
              <a:t>xint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x.min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x.max</a:t>
            </a:r>
            <a:r>
              <a:rPr lang="en-US" altLang="zh-CN" sz="2400" dirty="0"/>
              <a:t>(),1000) # </a:t>
            </a:r>
            <a:r>
              <a:rPr lang="zh-CN" altLang="en-US" sz="2400" dirty="0" smtClean="0"/>
              <a:t>产生插值</a:t>
            </a:r>
            <a:r>
              <a:rPr lang="zh-CN" altLang="en-US" sz="2400" dirty="0"/>
              <a:t>点</a:t>
            </a:r>
          </a:p>
          <a:p>
            <a:pPr marL="68263" indent="0">
              <a:buNone/>
            </a:pPr>
            <a:r>
              <a:rPr lang="en-US" altLang="zh-CN" sz="2400" dirty="0" err="1"/>
              <a:t>yintl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xint</a:t>
            </a:r>
            <a:r>
              <a:rPr lang="en-US" altLang="zh-CN" sz="2400" dirty="0"/>
              <a:t>) # </a:t>
            </a:r>
            <a:r>
              <a:rPr lang="zh-CN" altLang="en-US" sz="2400" dirty="0"/>
              <a:t>由线性插值得到的函数值</a:t>
            </a:r>
          </a:p>
          <a:p>
            <a:pPr marL="68263" indent="0">
              <a:buNone/>
            </a:pPr>
            <a:r>
              <a:rPr lang="en-US" altLang="zh-CN" sz="2400" dirty="0" err="1"/>
              <a:t>yintq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xint</a:t>
            </a:r>
            <a:r>
              <a:rPr lang="en-US" altLang="zh-CN" sz="2400" dirty="0"/>
              <a:t>) # </a:t>
            </a:r>
            <a:r>
              <a:rPr lang="zh-CN" altLang="en-US" sz="2400" dirty="0"/>
              <a:t>由二次样条插值函数计算得到的函数值</a:t>
            </a:r>
          </a:p>
          <a:p>
            <a:pPr marL="68263" indent="0">
              <a:buNone/>
            </a:pPr>
            <a:r>
              <a:rPr lang="en-US" altLang="zh-CN" sz="2400" dirty="0" err="1"/>
              <a:t>yintc</a:t>
            </a:r>
            <a:r>
              <a:rPr lang="en-US" altLang="zh-CN" sz="2400" dirty="0"/>
              <a:t>=fc(</a:t>
            </a:r>
            <a:r>
              <a:rPr lang="en-US" altLang="zh-CN" sz="2400" dirty="0" err="1"/>
              <a:t>xint</a:t>
            </a:r>
            <a:r>
              <a:rPr lang="en-US" altLang="zh-CN" sz="2400" dirty="0"/>
              <a:t>) # </a:t>
            </a:r>
            <a:r>
              <a:rPr lang="zh-CN" altLang="en-US" sz="2400" dirty="0"/>
              <a:t>由三次样条插值函数计算得到的函数</a:t>
            </a:r>
            <a:r>
              <a:rPr lang="zh-CN" altLang="en-US" sz="2400" dirty="0" smtClean="0"/>
              <a:t>值</a:t>
            </a:r>
            <a:endParaRPr lang="zh-CN" altLang="en-US" sz="2400" dirty="0"/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xint,yintl,color</a:t>
            </a:r>
            <a:r>
              <a:rPr lang="en-US" altLang="zh-CN" sz="2400" dirty="0"/>
              <a:t>='r', </a:t>
            </a:r>
            <a:r>
              <a:rPr lang="en-US" altLang="zh-CN" sz="2400" dirty="0" err="1"/>
              <a:t>linestyle</a:t>
            </a:r>
            <a:r>
              <a:rPr lang="en-US" altLang="zh-CN" sz="2400" dirty="0"/>
              <a:t>='--',label='linear')</a:t>
            </a:r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xint,yintq,color</a:t>
            </a:r>
            <a:r>
              <a:rPr lang="en-US" altLang="zh-CN" sz="2400" dirty="0"/>
              <a:t>='b' ,label='</a:t>
            </a:r>
            <a:r>
              <a:rPr lang="en-US" altLang="zh-CN" sz="2400" dirty="0" err="1"/>
              <a:t>quadr</a:t>
            </a:r>
            <a:r>
              <a:rPr lang="en-US" altLang="zh-CN" sz="2400" dirty="0"/>
              <a:t>')</a:t>
            </a:r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xint,yintc,color</a:t>
            </a:r>
            <a:r>
              <a:rPr lang="en-US" altLang="zh-CN" sz="2400" dirty="0"/>
              <a:t>='b' ,</a:t>
            </a:r>
            <a:r>
              <a:rPr lang="en-US" altLang="zh-CN" sz="2400" dirty="0" err="1"/>
              <a:t>linestyle</a:t>
            </a:r>
            <a:r>
              <a:rPr lang="en-US" altLang="zh-CN" sz="2400" dirty="0"/>
              <a:t>='-.',label='cubic</a:t>
            </a:r>
            <a:r>
              <a:rPr lang="en-US" altLang="zh-CN" sz="2400" dirty="0" smtClean="0"/>
              <a:t>')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plt.legend</a:t>
            </a:r>
            <a:r>
              <a:rPr lang="en-US" altLang="zh-CN" sz="2400" dirty="0"/>
              <a:t>()</a:t>
            </a:r>
          </a:p>
          <a:p>
            <a:pPr marL="68263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 smtClean="0"/>
              <a:t>()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72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案例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124744"/>
            <a:ext cx="669674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模拟带噪声的问题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 err="1"/>
              <a:t>Scipy</a:t>
            </a:r>
            <a:r>
              <a:rPr lang="zh-CN" altLang="zh-CN" sz="2400" dirty="0"/>
              <a:t>还可以对含有噪声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数据，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样条插值并自动过滤部分噪声，使用</a:t>
            </a:r>
            <a:r>
              <a:rPr lang="en-US" altLang="zh-CN" sz="2400" dirty="0" err="1"/>
              <a:t>UnivariateSpline</a:t>
            </a:r>
            <a:r>
              <a:rPr lang="zh-CN" altLang="zh-CN" sz="2400" dirty="0"/>
              <a:t>函数，并启动其</a:t>
            </a:r>
            <a:r>
              <a:rPr lang="en-US" altLang="zh-CN" sz="2400" dirty="0"/>
              <a:t>s</a:t>
            </a:r>
            <a:r>
              <a:rPr lang="zh-CN" altLang="zh-CN" sz="2400" dirty="0"/>
              <a:t>参数即可实现该</a:t>
            </a:r>
            <a:r>
              <a:rPr lang="zh-CN" altLang="zh-CN" sz="2400" dirty="0" smtClean="0"/>
              <a:t>功能</a:t>
            </a:r>
            <a:endParaRPr lang="en-US" altLang="zh-CN" sz="2400" dirty="0" smtClean="0"/>
          </a:p>
          <a:p>
            <a:pPr marL="68263" indent="0">
              <a:buNone/>
            </a:pP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from </a:t>
            </a:r>
            <a:r>
              <a:rPr lang="en-US" altLang="zh-CN" sz="2400" dirty="0" err="1"/>
              <a:t>scipy.interpolate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UnivariateSpline</a:t>
            </a:r>
            <a:endParaRPr lang="zh-CN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1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模拟带噪声的问题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np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scipy.interpolate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UnivariateSpline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sample=50</a:t>
            </a:r>
          </a:p>
          <a:p>
            <a:pPr marL="68263" indent="0">
              <a:buNone/>
            </a:pPr>
            <a:r>
              <a:rPr lang="en-US" altLang="zh-CN" sz="2400" dirty="0"/>
              <a:t>x=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(1,20*</a:t>
            </a:r>
            <a:r>
              <a:rPr lang="en-US" altLang="zh-CN" sz="2400" dirty="0" err="1"/>
              <a:t>np.pi,sample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r>
              <a:rPr lang="en-US" altLang="zh-CN" sz="2400" dirty="0"/>
              <a:t>y=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(x) + np.log(x) + </a:t>
            </a:r>
            <a:r>
              <a:rPr lang="en-US" altLang="zh-CN" sz="2400" dirty="0" err="1"/>
              <a:t>np.random.randn</a:t>
            </a:r>
            <a:r>
              <a:rPr lang="en-US" altLang="zh-CN" sz="2400" dirty="0"/>
              <a:t>(sample)/</a:t>
            </a:r>
            <a:r>
              <a:rPr lang="en-US" altLang="zh-CN" sz="2400" dirty="0" smtClean="0"/>
              <a:t>10</a:t>
            </a:r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smtClean="0"/>
              <a:t>#</a:t>
            </a:r>
            <a:r>
              <a:rPr lang="zh-CN" altLang="zh-CN" sz="2400" dirty="0"/>
              <a:t>在函数取值上增加了正态分布的随机噪声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49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插值</a:t>
            </a:r>
            <a:r>
              <a:rPr lang="en-US" altLang="zh-CN" dirty="0" smtClean="0">
                <a:solidFill>
                  <a:schemeClr val="tx1"/>
                </a:solidFill>
              </a:rPr>
              <a:t>---</a:t>
            </a:r>
            <a:r>
              <a:rPr lang="zh-CN" altLang="en-US" dirty="0" smtClean="0">
                <a:solidFill>
                  <a:schemeClr val="tx1"/>
                </a:solidFill>
              </a:rPr>
              <a:t>模拟带噪声的问题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f=</a:t>
            </a:r>
            <a:r>
              <a:rPr lang="en-US" altLang="zh-CN" sz="2400" dirty="0" err="1"/>
              <a:t>UnivariateSpline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x,y,s</a:t>
            </a:r>
            <a:r>
              <a:rPr lang="en-US" altLang="zh-CN" sz="2400" dirty="0"/>
              <a:t>=1)  # s=1  </a:t>
            </a:r>
            <a:r>
              <a:rPr lang="zh-CN" altLang="en-US" sz="2400" dirty="0"/>
              <a:t>启用</a:t>
            </a:r>
            <a:r>
              <a:rPr lang="en-US" altLang="zh-CN" sz="2400" dirty="0"/>
              <a:t>s</a:t>
            </a:r>
            <a:r>
              <a:rPr lang="zh-CN" altLang="en-US" sz="2400" dirty="0"/>
              <a:t>参数，生成行条函数</a:t>
            </a:r>
          </a:p>
          <a:p>
            <a:pPr marL="68263" indent="0">
              <a:buNone/>
            </a:pPr>
            <a:r>
              <a:rPr lang="en-US" altLang="zh-CN" sz="2400" dirty="0" err="1"/>
              <a:t>xint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x.min</a:t>
            </a:r>
            <a:r>
              <a:rPr lang="en-US" altLang="zh-CN" sz="2400" dirty="0"/>
              <a:t>(),</a:t>
            </a:r>
            <a:r>
              <a:rPr lang="en-US" altLang="zh-CN" sz="2400" dirty="0" err="1"/>
              <a:t>x.max</a:t>
            </a:r>
            <a:r>
              <a:rPr lang="en-US" altLang="zh-CN" sz="2400" dirty="0"/>
              <a:t>(),1000)</a:t>
            </a:r>
          </a:p>
          <a:p>
            <a:pPr marL="68263" indent="0">
              <a:buNone/>
            </a:pPr>
            <a:r>
              <a:rPr lang="en-US" altLang="zh-CN" sz="2400" dirty="0" err="1"/>
              <a:t>yint</a:t>
            </a:r>
            <a:r>
              <a:rPr lang="en-US" altLang="zh-CN" sz="2400" dirty="0"/>
              <a:t>=f(</a:t>
            </a:r>
            <a:r>
              <a:rPr lang="en-US" altLang="zh-CN" sz="2400" dirty="0" err="1"/>
              <a:t>xint</a:t>
            </a:r>
            <a:r>
              <a:rPr lang="en-US" altLang="zh-CN" sz="2400" dirty="0"/>
              <a:t>)</a:t>
            </a:r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xint,yint,color</a:t>
            </a:r>
            <a:r>
              <a:rPr lang="en-US" altLang="zh-CN" sz="2400" dirty="0"/>
              <a:t>='r', </a:t>
            </a:r>
            <a:r>
              <a:rPr lang="en-US" altLang="zh-CN" sz="2400" dirty="0" err="1"/>
              <a:t>linestyle</a:t>
            </a:r>
            <a:r>
              <a:rPr lang="en-US" altLang="zh-CN" sz="2400" dirty="0"/>
              <a:t>='--',label='interpolation')</a:t>
            </a:r>
          </a:p>
          <a:p>
            <a:pPr marL="68263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x,y,color</a:t>
            </a:r>
            <a:r>
              <a:rPr lang="en-US" altLang="zh-CN" sz="2400" dirty="0"/>
              <a:t>='b' ,label='</a:t>
            </a:r>
            <a:r>
              <a:rPr lang="en-US" altLang="zh-CN" sz="2400" dirty="0" err="1"/>
              <a:t>orig</a:t>
            </a:r>
            <a:r>
              <a:rPr lang="en-US" altLang="zh-CN" sz="2400" dirty="0"/>
              <a:t>')</a:t>
            </a:r>
          </a:p>
          <a:p>
            <a:pPr marL="68263" indent="0">
              <a:buNone/>
            </a:pPr>
            <a:r>
              <a:rPr lang="en-US" altLang="zh-CN" sz="2400" dirty="0" err="1"/>
              <a:t>plt.legend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loc</a:t>
            </a:r>
            <a:r>
              <a:rPr lang="en-US" altLang="zh-CN" sz="2400" dirty="0"/>
              <a:t>='upper left')</a:t>
            </a:r>
          </a:p>
          <a:p>
            <a:pPr marL="68263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1655729"/>
            <a:ext cx="5904656" cy="448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多项式拟合处理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052736"/>
            <a:ext cx="8406690" cy="58052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numpy</a:t>
            </a:r>
            <a:r>
              <a:rPr lang="en-US" altLang="zh-CN" sz="1800" dirty="0"/>
              <a:t> as </a:t>
            </a:r>
            <a:r>
              <a:rPr lang="en-US" altLang="zh-CN" sz="1800" dirty="0" err="1"/>
              <a:t>np</a:t>
            </a:r>
            <a:endParaRPr lang="en-US" altLang="zh-CN" sz="1800" dirty="0"/>
          </a:p>
          <a:p>
            <a:pPr marL="68263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matplotlib.pyplot</a:t>
            </a:r>
            <a:r>
              <a:rPr lang="en-US" altLang="zh-CN" sz="1800" dirty="0"/>
              <a:t> as </a:t>
            </a:r>
            <a:r>
              <a:rPr lang="en-US" altLang="zh-CN" sz="1800" dirty="0" err="1"/>
              <a:t>plt</a:t>
            </a:r>
            <a:endParaRPr lang="en-US" altLang="zh-CN" sz="1800" dirty="0"/>
          </a:p>
          <a:p>
            <a:pPr marL="68263" indent="0"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scipy</a:t>
            </a:r>
            <a:r>
              <a:rPr lang="en-US" altLang="zh-CN" sz="1800" dirty="0"/>
              <a:t> import signal # </a:t>
            </a:r>
            <a:r>
              <a:rPr lang="zh-CN" altLang="en-US" sz="1800" dirty="0"/>
              <a:t>引入信号处理包</a:t>
            </a:r>
          </a:p>
          <a:p>
            <a:pPr marL="68263" indent="0">
              <a:buNone/>
            </a:pPr>
            <a:r>
              <a:rPr lang="en-US" altLang="zh-CN" sz="1800" dirty="0"/>
              <a:t>from </a:t>
            </a:r>
            <a:r>
              <a:rPr lang="en-US" altLang="zh-CN" sz="1800" dirty="0" err="1"/>
              <a:t>pylab</a:t>
            </a:r>
            <a:r>
              <a:rPr lang="en-US" altLang="zh-CN" sz="1800" dirty="0"/>
              <a:t> import *</a:t>
            </a:r>
          </a:p>
          <a:p>
            <a:pPr marL="68263" indent="0">
              <a:buNone/>
            </a:pPr>
            <a:r>
              <a:rPr lang="en-US" altLang="zh-CN" sz="1800" dirty="0" err="1"/>
              <a:t>mpl.rcParams</a:t>
            </a:r>
            <a:r>
              <a:rPr lang="en-US" altLang="zh-CN" sz="1800" dirty="0"/>
              <a:t>['</a:t>
            </a:r>
            <a:r>
              <a:rPr lang="en-US" altLang="zh-CN" sz="1800" dirty="0" err="1"/>
              <a:t>font.sans</a:t>
            </a:r>
            <a:r>
              <a:rPr lang="en-US" altLang="zh-CN" sz="1800" dirty="0"/>
              <a:t>-serif'] = ['</a:t>
            </a:r>
            <a:r>
              <a:rPr lang="en-US" altLang="zh-CN" sz="1800" dirty="0" err="1"/>
              <a:t>SimHei</a:t>
            </a:r>
            <a:r>
              <a:rPr lang="en-US" altLang="zh-CN" sz="1800" dirty="0"/>
              <a:t>']</a:t>
            </a:r>
          </a:p>
          <a:p>
            <a:pPr marL="68263" indent="0">
              <a:buNone/>
            </a:pPr>
            <a:r>
              <a:rPr lang="en-US" altLang="zh-CN" sz="1800" dirty="0"/>
              <a:t>X=</a:t>
            </a:r>
            <a:r>
              <a:rPr lang="en-US" altLang="zh-CN" sz="1800" dirty="0" err="1"/>
              <a:t>np.mafromtxt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r"E</a:t>
            </a:r>
            <a:r>
              <a:rPr lang="en-US" altLang="zh-CN" sz="1800" dirty="0"/>
              <a:t>:\teach\</a:t>
            </a:r>
            <a:r>
              <a:rPr lang="zh-CN" altLang="en-US" sz="1800" dirty="0"/>
              <a:t>教改项目教材</a:t>
            </a:r>
            <a:r>
              <a:rPr lang="en-US" altLang="zh-CN" sz="1800" dirty="0"/>
              <a:t>\</a:t>
            </a:r>
            <a:r>
              <a:rPr lang="zh-CN" altLang="en-US" sz="1800" dirty="0"/>
              <a:t>墨翠样品拉曼光谱</a:t>
            </a:r>
            <a:r>
              <a:rPr lang="en-US" altLang="zh-CN" sz="1800" dirty="0"/>
              <a:t>\</a:t>
            </a:r>
            <a:r>
              <a:rPr lang="zh-CN" altLang="en-US" sz="1800" dirty="0"/>
              <a:t>墨翠墨绿四季豆</a:t>
            </a:r>
            <a:r>
              <a:rPr lang="en-US" altLang="zh-CN" sz="1800" dirty="0"/>
              <a:t>.txt")</a:t>
            </a:r>
          </a:p>
          <a:p>
            <a:pPr marL="68263" indent="0">
              <a:buNone/>
            </a:pPr>
            <a:r>
              <a:rPr lang="en-US" altLang="zh-CN" sz="1800" dirty="0"/>
              <a:t>X=</a:t>
            </a:r>
            <a:r>
              <a:rPr lang="en-US" altLang="zh-CN" sz="1800" dirty="0" err="1"/>
              <a:t>X.data</a:t>
            </a:r>
            <a:endParaRPr lang="en-US" altLang="zh-CN" sz="1800" dirty="0"/>
          </a:p>
          <a:p>
            <a:pPr marL="68263" indent="0">
              <a:buNone/>
            </a:pPr>
            <a:r>
              <a:rPr lang="en-US" altLang="zh-CN" sz="1800" dirty="0"/>
              <a:t>x=X[:,0] # </a:t>
            </a:r>
            <a:r>
              <a:rPr lang="zh-CN" altLang="en-US" sz="1800" dirty="0"/>
              <a:t>文件的第一列为拉曼测量的波数</a:t>
            </a:r>
          </a:p>
          <a:p>
            <a:pPr marL="68263" indent="0">
              <a:buNone/>
            </a:pPr>
            <a:r>
              <a:rPr lang="en-US" altLang="zh-CN" sz="1800" dirty="0"/>
              <a:t>y=X[:,1] # </a:t>
            </a:r>
            <a:r>
              <a:rPr lang="zh-CN" altLang="en-US" sz="1800" dirty="0"/>
              <a:t>第二列为拉曼响应信号</a:t>
            </a:r>
          </a:p>
          <a:p>
            <a:pPr marL="68263" indent="0">
              <a:buNone/>
            </a:pPr>
            <a:r>
              <a:rPr lang="en-US" altLang="zh-CN" sz="1800" dirty="0" err="1"/>
              <a:t>plt.ylabel</a:t>
            </a:r>
            <a:r>
              <a:rPr lang="en-US" altLang="zh-CN" sz="1800" dirty="0"/>
              <a:t>(u'</a:t>
            </a:r>
            <a:r>
              <a:rPr lang="zh-CN" altLang="en-US" sz="1800" dirty="0"/>
              <a:t>拉曼响应</a:t>
            </a:r>
            <a:r>
              <a:rPr lang="en-US" altLang="zh-CN" sz="1800" dirty="0"/>
              <a:t>')  </a:t>
            </a:r>
          </a:p>
          <a:p>
            <a:pPr marL="68263" indent="0">
              <a:buNone/>
            </a:pPr>
            <a:r>
              <a:rPr lang="en-US" altLang="zh-CN" sz="1800" dirty="0" err="1"/>
              <a:t>plt.xlabel</a:t>
            </a:r>
            <a:r>
              <a:rPr lang="en-US" altLang="zh-CN" sz="1800" dirty="0"/>
              <a:t>(u'</a:t>
            </a:r>
            <a:r>
              <a:rPr lang="zh-CN" altLang="en-US" sz="1800" dirty="0"/>
              <a:t>波数</a:t>
            </a:r>
            <a:r>
              <a:rPr lang="en-US" altLang="zh-CN" sz="1800" dirty="0"/>
              <a:t>')</a:t>
            </a:r>
          </a:p>
          <a:p>
            <a:pPr marL="68263" indent="0">
              <a:buNone/>
            </a:pPr>
            <a:r>
              <a:rPr lang="en-US" altLang="zh-CN" sz="1800" dirty="0" err="1"/>
              <a:t>plt.plot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x,y,'r',label</a:t>
            </a:r>
            <a:r>
              <a:rPr lang="en-US" altLang="zh-CN" sz="1800" dirty="0"/>
              <a:t>='</a:t>
            </a:r>
            <a:r>
              <a:rPr lang="en-US" altLang="zh-CN" sz="1800" dirty="0" err="1"/>
              <a:t>orig</a:t>
            </a:r>
            <a:r>
              <a:rPr lang="en-US" altLang="zh-CN" sz="1800" dirty="0"/>
              <a:t>')  # </a:t>
            </a:r>
            <a:r>
              <a:rPr lang="zh-CN" altLang="en-US" sz="1800" dirty="0"/>
              <a:t>画带有基线的信号</a:t>
            </a:r>
          </a:p>
          <a:p>
            <a:pPr marL="68263" indent="0">
              <a:buNone/>
            </a:pPr>
            <a:r>
              <a:rPr lang="en-US" altLang="zh-CN" sz="1800" dirty="0" err="1"/>
              <a:t>plt.plot</a:t>
            </a:r>
            <a:r>
              <a:rPr lang="en-US" altLang="zh-CN" sz="1800" dirty="0"/>
              <a:t>(x, </a:t>
            </a:r>
            <a:r>
              <a:rPr lang="en-US" altLang="zh-CN" sz="1800" dirty="0" err="1"/>
              <a:t>signal.detrend</a:t>
            </a:r>
            <a:r>
              <a:rPr lang="en-US" altLang="zh-CN" sz="1800" dirty="0"/>
              <a:t>(y), '</a:t>
            </a:r>
            <a:r>
              <a:rPr lang="en-US" altLang="zh-CN" sz="1800" dirty="0" err="1"/>
              <a:t>b',label</a:t>
            </a:r>
            <a:r>
              <a:rPr lang="en-US" altLang="zh-CN" sz="1800" dirty="0"/>
              <a:t>='</a:t>
            </a:r>
            <a:r>
              <a:rPr lang="en-US" altLang="zh-CN" sz="1800" dirty="0" err="1"/>
              <a:t>detrend</a:t>
            </a:r>
            <a:r>
              <a:rPr lang="en-US" altLang="zh-CN" sz="1800" dirty="0"/>
              <a:t>') # </a:t>
            </a:r>
            <a:r>
              <a:rPr lang="zh-CN" altLang="en-US" sz="1800" dirty="0"/>
              <a:t>画去掉基线后的信号</a:t>
            </a:r>
          </a:p>
          <a:p>
            <a:pPr marL="68263" indent="0">
              <a:buNone/>
            </a:pPr>
            <a:r>
              <a:rPr lang="en-US" altLang="zh-CN" sz="1800" dirty="0" err="1"/>
              <a:t>plt.legend</a:t>
            </a:r>
            <a:r>
              <a:rPr lang="en-US" altLang="zh-CN" sz="1800" dirty="0"/>
              <a:t>()</a:t>
            </a:r>
          </a:p>
          <a:p>
            <a:pPr marL="68263" indent="0">
              <a:buNone/>
            </a:pPr>
            <a:r>
              <a:rPr lang="en-US" altLang="zh-CN" sz="1800" dirty="0" err="1"/>
              <a:t>plt.show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04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/>
                </a:solidFill>
              </a:rPr>
              <a:t>多项式拟合处理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1412776"/>
            <a:ext cx="57606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模式聚类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 err="1"/>
              <a:t>Scipy</a:t>
            </a:r>
            <a:r>
              <a:rPr lang="zh-CN" altLang="zh-CN" sz="2400" dirty="0"/>
              <a:t>的聚类分析中主要提供了矢量量化分析和系统聚类法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1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solidFill>
                  <a:schemeClr val="tx1"/>
                </a:solidFill>
              </a:rPr>
              <a:t>统计假设与</a:t>
            </a:r>
            <a:r>
              <a:rPr lang="zh-CN" altLang="zh-CN" b="1" dirty="0" smtClean="0">
                <a:solidFill>
                  <a:schemeClr val="tx1"/>
                </a:solidFill>
              </a:rPr>
              <a:t>检验</a:t>
            </a:r>
            <a:r>
              <a:rPr lang="en-US" altLang="zh-CN" b="1" dirty="0" smtClean="0">
                <a:solidFill>
                  <a:schemeClr val="tx1"/>
                </a:solidFill>
              </a:rPr>
              <a:t>  stats</a:t>
            </a:r>
            <a:r>
              <a:rPr lang="zh-CN" altLang="en-US" b="1" dirty="0" smtClean="0">
                <a:solidFill>
                  <a:schemeClr val="tx1"/>
                </a:solidFill>
              </a:rPr>
              <a:t>包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340768"/>
            <a:ext cx="8151070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b="1" dirty="0"/>
              <a:t>stats</a:t>
            </a:r>
            <a:r>
              <a:rPr lang="zh-CN" altLang="zh-CN" sz="2400" b="1" dirty="0"/>
              <a:t>提供了产生连续性分布的函数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均匀分布</a:t>
            </a:r>
            <a:r>
              <a:rPr lang="en-US" altLang="zh-CN" sz="2400" b="1" dirty="0"/>
              <a:t>(uniform)</a:t>
            </a:r>
            <a:r>
              <a:rPr lang="zh-CN" altLang="zh-CN" sz="2400" b="1" dirty="0" smtClean="0"/>
              <a:t>、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正态分布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norm</a:t>
            </a:r>
            <a:r>
              <a:rPr lang="zh-CN" altLang="zh-CN" sz="2400" b="1" dirty="0"/>
              <a:t>）</a:t>
            </a:r>
            <a:r>
              <a:rPr lang="zh-CN" altLang="zh-CN" sz="2400" b="1" dirty="0" smtClean="0"/>
              <a:t>、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贝塔</a:t>
            </a:r>
            <a:r>
              <a:rPr lang="zh-CN" altLang="zh-CN" sz="2400" b="1" dirty="0"/>
              <a:t>分布（</a:t>
            </a:r>
            <a:r>
              <a:rPr lang="en-US" altLang="zh-CN" sz="2400" b="1" dirty="0"/>
              <a:t>beta</a:t>
            </a:r>
            <a:r>
              <a:rPr lang="zh-CN" altLang="zh-CN" sz="2400" b="1" dirty="0"/>
              <a:t>）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产生</a:t>
            </a:r>
            <a:r>
              <a:rPr lang="zh-CN" altLang="zh-CN" sz="2400" b="1" dirty="0"/>
              <a:t>离散分布的函数</a:t>
            </a:r>
            <a:r>
              <a:rPr lang="zh-CN" altLang="zh-CN" sz="2400" b="1" dirty="0" smtClean="0"/>
              <a:t>，</a:t>
            </a:r>
            <a:endParaRPr lang="en-US" altLang="zh-CN" sz="2400" b="1" dirty="0"/>
          </a:p>
          <a:p>
            <a:r>
              <a:rPr lang="zh-CN" altLang="zh-CN" sz="2400" b="1" dirty="0" smtClean="0"/>
              <a:t>伯努利分布（</a:t>
            </a:r>
            <a:r>
              <a:rPr lang="en-US" altLang="zh-CN" sz="2400" b="1" dirty="0" err="1"/>
              <a:t>bernoulli</a:t>
            </a:r>
            <a:r>
              <a:rPr lang="zh-CN" altLang="zh-CN" sz="2400" b="1" dirty="0"/>
              <a:t>）</a:t>
            </a:r>
            <a:r>
              <a:rPr lang="zh-CN" altLang="zh-CN" sz="2400" b="1" dirty="0" smtClean="0"/>
              <a:t>、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几何分布</a:t>
            </a:r>
            <a:r>
              <a:rPr lang="zh-CN" altLang="zh-CN" sz="2400" b="1" dirty="0"/>
              <a:t>（</a:t>
            </a:r>
            <a:r>
              <a:rPr lang="en-US" altLang="zh-CN" sz="2400" b="1" dirty="0" err="1"/>
              <a:t>geom</a:t>
            </a:r>
            <a:r>
              <a:rPr lang="zh-CN" altLang="zh-CN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泊松分布</a:t>
            </a:r>
            <a:r>
              <a:rPr lang="en-US" altLang="zh-CN" sz="2400" b="1" dirty="0" smtClean="0"/>
              <a:t> </a:t>
            </a:r>
            <a:r>
              <a:rPr lang="en-US" altLang="zh-CN" sz="2400" dirty="0" err="1"/>
              <a:t>p</a:t>
            </a:r>
            <a:r>
              <a:rPr lang="en-US" altLang="zh-CN" sz="2400" dirty="0" err="1" smtClean="0"/>
              <a:t>oisson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pPr marL="68263" indent="0">
              <a:buNone/>
            </a:pPr>
            <a:r>
              <a:rPr lang="zh-CN" altLang="en-US" sz="2400" b="1" dirty="0" smtClean="0"/>
              <a:t>使用时，调用分布的</a:t>
            </a:r>
            <a:r>
              <a:rPr lang="en-US" altLang="zh-CN" sz="2400" dirty="0" err="1" smtClean="0"/>
              <a:t>rvs</a:t>
            </a:r>
            <a:r>
              <a:rPr lang="zh-CN" altLang="zh-CN" sz="2400" dirty="0"/>
              <a:t>方法即可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723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模式聚类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np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scipy.cluster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vq</a:t>
            </a: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  <a:p>
            <a:pPr marL="68263" indent="0">
              <a:buNone/>
            </a:pPr>
            <a:endParaRPr lang="en-US" altLang="zh-CN" sz="2400" dirty="0"/>
          </a:p>
          <a:p>
            <a:pPr marL="68263" indent="0">
              <a:buNone/>
            </a:pPr>
            <a:r>
              <a:rPr lang="en-US" altLang="zh-CN" sz="2400" dirty="0"/>
              <a:t>class1=</a:t>
            </a:r>
            <a:r>
              <a:rPr lang="en-US" altLang="zh-CN" sz="2400" dirty="0" err="1"/>
              <a:t>np.random.randn</a:t>
            </a:r>
            <a:r>
              <a:rPr lang="en-US" altLang="zh-CN" sz="2400" dirty="0"/>
              <a:t>(30,2)+10  # </a:t>
            </a:r>
            <a:r>
              <a:rPr lang="zh-CN" altLang="en-US" sz="2400" dirty="0"/>
              <a:t>产生第一个正态分布类，基础抬高</a:t>
            </a:r>
            <a:r>
              <a:rPr lang="en-US" altLang="zh-CN" sz="2400" dirty="0"/>
              <a:t>10</a:t>
            </a:r>
          </a:p>
          <a:p>
            <a:pPr marL="68263" indent="0">
              <a:buNone/>
            </a:pPr>
            <a:r>
              <a:rPr lang="en-US" altLang="zh-CN" sz="2400" dirty="0"/>
              <a:t>class2=</a:t>
            </a:r>
            <a:r>
              <a:rPr lang="en-US" altLang="zh-CN" sz="2400" dirty="0" err="1"/>
              <a:t>np.random.randn</a:t>
            </a:r>
            <a:r>
              <a:rPr lang="en-US" altLang="zh-CN" sz="2400" dirty="0"/>
              <a:t>(40,2)-10  # </a:t>
            </a:r>
            <a:r>
              <a:rPr lang="zh-CN" altLang="en-US" sz="2400" dirty="0"/>
              <a:t>产生第二个正态分布类，基础降低</a:t>
            </a:r>
            <a:r>
              <a:rPr lang="en-US" altLang="zh-CN" sz="2400" dirty="0"/>
              <a:t>10</a:t>
            </a:r>
          </a:p>
          <a:p>
            <a:pPr marL="68263" indent="0">
              <a:buNone/>
            </a:pPr>
            <a:r>
              <a:rPr lang="en-US" altLang="zh-CN" sz="2400" dirty="0"/>
              <a:t>class3=</a:t>
            </a:r>
            <a:r>
              <a:rPr lang="en-US" altLang="zh-CN" sz="2400" dirty="0" err="1"/>
              <a:t>np.random.randn</a:t>
            </a:r>
            <a:r>
              <a:rPr lang="en-US" altLang="zh-CN" sz="2400" dirty="0"/>
              <a:t>(50,2)     # </a:t>
            </a:r>
            <a:r>
              <a:rPr lang="zh-CN" altLang="en-US" sz="2400" dirty="0"/>
              <a:t>产生第三个正态分布类</a:t>
            </a:r>
          </a:p>
          <a:p>
            <a:pPr marL="68263" indent="0">
              <a:buNone/>
            </a:pPr>
            <a:r>
              <a:rPr lang="en-US" altLang="zh-CN" sz="2400" dirty="0"/>
              <a:t>data=</a:t>
            </a:r>
            <a:r>
              <a:rPr lang="en-US" altLang="zh-CN" sz="2400" dirty="0" err="1"/>
              <a:t>np.vstack</a:t>
            </a:r>
            <a:r>
              <a:rPr lang="en-US" altLang="zh-CN" sz="2400" dirty="0"/>
              <a:t>([class1,class2,class3]) #</a:t>
            </a:r>
            <a:r>
              <a:rPr lang="zh-CN" altLang="en-US" sz="2400" dirty="0"/>
              <a:t>将数据叠合到一起，形成一个矩阵</a:t>
            </a:r>
          </a:p>
        </p:txBody>
      </p:sp>
    </p:spTree>
    <p:extLst>
      <p:ext uri="{BB962C8B-B14F-4D97-AF65-F5344CB8AC3E}">
        <p14:creationId xmlns:p14="http://schemas.microsoft.com/office/powerpoint/2010/main" val="25722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模式聚类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7798" y="1196752"/>
            <a:ext cx="8151070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000" dirty="0"/>
              <a:t>centroid,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vq.kmeans</a:t>
            </a:r>
            <a:r>
              <a:rPr lang="en-US" altLang="zh-CN" sz="2000" dirty="0"/>
              <a:t>(data,3)   </a:t>
            </a:r>
          </a:p>
          <a:p>
            <a:pPr marL="68263" indent="0">
              <a:buNone/>
            </a:pPr>
            <a:r>
              <a:rPr lang="en-US" altLang="zh-CN" sz="2000" dirty="0"/>
              <a:t># </a:t>
            </a:r>
            <a:r>
              <a:rPr lang="zh-CN" altLang="en-US" sz="2000" dirty="0"/>
              <a:t>用</a:t>
            </a:r>
            <a:r>
              <a:rPr lang="en-US" altLang="zh-CN" sz="2000" dirty="0"/>
              <a:t>k</a:t>
            </a:r>
            <a:r>
              <a:rPr lang="zh-CN" altLang="en-US" sz="2000" dirty="0"/>
              <a:t>均值聚类法聚类，指定按</a:t>
            </a:r>
            <a:r>
              <a:rPr lang="en-US" altLang="zh-CN" sz="2000" dirty="0"/>
              <a:t>3</a:t>
            </a:r>
            <a:r>
              <a:rPr lang="zh-CN" altLang="en-US" sz="2000" dirty="0"/>
              <a:t>个类别聚类，获取类中心和方差</a:t>
            </a:r>
          </a:p>
          <a:p>
            <a:pPr marL="68263" indent="0">
              <a:buNone/>
            </a:pPr>
            <a:r>
              <a:rPr lang="en-US" altLang="zh-CN" sz="2000" dirty="0" err="1"/>
              <a:t>key,distance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vq.vq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data,centroid</a:t>
            </a:r>
            <a:r>
              <a:rPr lang="en-US" altLang="zh-CN" sz="2000" dirty="0"/>
              <a:t>)  # </a:t>
            </a:r>
            <a:r>
              <a:rPr lang="zh-CN" altLang="en-US" sz="2000" dirty="0"/>
              <a:t>根据聚类中心，将不同的样本分类</a:t>
            </a:r>
          </a:p>
          <a:p>
            <a:pPr marL="68263" indent="0">
              <a:buNone/>
            </a:pPr>
            <a:r>
              <a:rPr lang="en-US" altLang="zh-CN" sz="2000" dirty="0"/>
              <a:t>vqclass1=data[key==0]  # </a:t>
            </a:r>
            <a:r>
              <a:rPr lang="zh-CN" altLang="en-US" sz="2000" dirty="0"/>
              <a:t>取出类别</a:t>
            </a:r>
            <a:r>
              <a:rPr lang="en-US" altLang="zh-CN" sz="2000" dirty="0"/>
              <a:t>0</a:t>
            </a:r>
          </a:p>
          <a:p>
            <a:pPr marL="68263" indent="0">
              <a:buNone/>
            </a:pPr>
            <a:r>
              <a:rPr lang="en-US" altLang="zh-CN" sz="2000" dirty="0"/>
              <a:t>vqclass2=data[key==1]</a:t>
            </a:r>
          </a:p>
          <a:p>
            <a:pPr marL="68263" indent="0">
              <a:buNone/>
            </a:pPr>
            <a:r>
              <a:rPr lang="en-US" altLang="zh-CN" sz="2000" dirty="0"/>
              <a:t>vqclass3=data[key==2]</a:t>
            </a:r>
          </a:p>
          <a:p>
            <a:pPr marL="68263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(vqclass1[:,0],vqclass1[:,1],marker='o', color="</a:t>
            </a:r>
            <a:r>
              <a:rPr lang="en-US" altLang="zh-CN" sz="2000" dirty="0" err="1"/>
              <a:t>r",label</a:t>
            </a:r>
            <a:r>
              <a:rPr lang="en-US" altLang="zh-CN" sz="2000" dirty="0"/>
              <a:t>='c1')  # </a:t>
            </a:r>
            <a:r>
              <a:rPr lang="zh-CN" altLang="en-US" sz="2000" dirty="0"/>
              <a:t>为类</a:t>
            </a:r>
            <a:r>
              <a:rPr lang="en-US" altLang="zh-CN" sz="2000" dirty="0"/>
              <a:t>0 </a:t>
            </a:r>
            <a:r>
              <a:rPr lang="zh-CN" altLang="en-US" sz="2000" dirty="0"/>
              <a:t>制图</a:t>
            </a:r>
          </a:p>
          <a:p>
            <a:pPr marL="68263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(vqclass2[:,0],vqclass2[:,1],marker='1', color="g" ,label='c2')</a:t>
            </a:r>
          </a:p>
          <a:p>
            <a:pPr marL="68263" indent="0">
              <a:buNone/>
            </a:pPr>
            <a:r>
              <a:rPr lang="en-US" altLang="zh-CN" sz="2000" dirty="0" err="1"/>
              <a:t>plt.scatter</a:t>
            </a:r>
            <a:r>
              <a:rPr lang="en-US" altLang="zh-CN" sz="2000" dirty="0"/>
              <a:t>(vqclass3[:,0],vqclass3[:,1],marker='2', color="</a:t>
            </a:r>
            <a:r>
              <a:rPr lang="en-US" altLang="zh-CN" sz="2000" dirty="0" err="1"/>
              <a:t>b",label</a:t>
            </a:r>
            <a:r>
              <a:rPr lang="en-US" altLang="zh-CN" sz="2000" dirty="0"/>
              <a:t>='c3')</a:t>
            </a:r>
          </a:p>
          <a:p>
            <a:pPr marL="68263" indent="0">
              <a:buNone/>
            </a:pPr>
            <a:r>
              <a:rPr lang="en-US" altLang="zh-CN" sz="2000" dirty="0" err="1"/>
              <a:t>plt.legend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loc</a:t>
            </a:r>
            <a:r>
              <a:rPr lang="en-US" altLang="zh-CN" sz="2000" dirty="0"/>
              <a:t>='upper left')</a:t>
            </a:r>
          </a:p>
          <a:p>
            <a:pPr marL="68263" indent="0">
              <a:buNone/>
            </a:pPr>
            <a:r>
              <a:rPr lang="en-US" altLang="zh-CN" sz="2000" dirty="0" err="1"/>
              <a:t>plt.show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81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72008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模式聚类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1340768"/>
            <a:ext cx="574999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solidFill>
                  <a:schemeClr val="tx1"/>
                </a:solidFill>
              </a:rPr>
              <a:t>统计假设与</a:t>
            </a:r>
            <a:r>
              <a:rPr lang="zh-CN" altLang="zh-CN" b="1" dirty="0" smtClean="0">
                <a:solidFill>
                  <a:schemeClr val="tx1"/>
                </a:solidFill>
              </a:rPr>
              <a:t>检验</a:t>
            </a:r>
            <a:r>
              <a:rPr lang="en-US" altLang="zh-CN" b="1" dirty="0" smtClean="0">
                <a:solidFill>
                  <a:schemeClr val="tx1"/>
                </a:solidFill>
              </a:rPr>
              <a:t>  stats</a:t>
            </a:r>
            <a:r>
              <a:rPr lang="zh-CN" altLang="en-US" b="1" dirty="0" smtClean="0">
                <a:solidFill>
                  <a:schemeClr val="tx1"/>
                </a:solidFill>
              </a:rPr>
              <a:t>包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340768"/>
            <a:ext cx="8151070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scipy.stats</a:t>
            </a:r>
            <a:r>
              <a:rPr lang="en-US" altLang="zh-CN" sz="2400" b="1" dirty="0"/>
              <a:t> as </a:t>
            </a:r>
            <a:r>
              <a:rPr lang="en-US" altLang="zh-CN" sz="2400" b="1" dirty="0" smtClean="0"/>
              <a:t>stats</a:t>
            </a:r>
          </a:p>
          <a:p>
            <a:pPr marL="68263" indent="0">
              <a:buNone/>
            </a:pPr>
            <a:r>
              <a:rPr lang="en-US" altLang="zh-CN" sz="2400" b="1" dirty="0" smtClean="0"/>
              <a:t>x=</a:t>
            </a:r>
            <a:r>
              <a:rPr lang="en-US" altLang="zh-CN" sz="2400" b="1" dirty="0" err="1" smtClean="0"/>
              <a:t>stats.uniform.rvs</a:t>
            </a:r>
            <a:r>
              <a:rPr lang="en-US" altLang="zh-CN" sz="2400" b="1" dirty="0" smtClean="0"/>
              <a:t>(size=20)</a:t>
            </a:r>
          </a:p>
          <a:p>
            <a:pPr marL="68263" indent="0">
              <a:buNone/>
            </a:pPr>
            <a:r>
              <a:rPr lang="en-US" altLang="zh-CN" sz="2400" b="1" dirty="0" smtClean="0"/>
              <a:t>#</a:t>
            </a:r>
            <a:r>
              <a:rPr lang="zh-CN" altLang="zh-CN" sz="2400" b="1" dirty="0" smtClean="0"/>
              <a:t>产生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个在</a:t>
            </a:r>
            <a:r>
              <a:rPr lang="en-US" altLang="zh-CN" sz="2400" b="1" dirty="0"/>
              <a:t>[0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1]</a:t>
            </a:r>
            <a:r>
              <a:rPr lang="zh-CN" altLang="zh-CN" sz="2400" b="1" dirty="0"/>
              <a:t>均匀分布的随机数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y=</a:t>
            </a:r>
            <a:r>
              <a:rPr lang="en-US" altLang="zh-CN" sz="2400" b="1" dirty="0" err="1"/>
              <a:t>stats.beta.rvs</a:t>
            </a:r>
            <a:r>
              <a:rPr lang="en-US" altLang="zh-CN" sz="2400" b="1" dirty="0"/>
              <a:t>(size=20,a=3,b=4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zh-CN" altLang="zh-CN" sz="2400" b="1" dirty="0"/>
              <a:t>产生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个服从参数</a:t>
            </a:r>
            <a:r>
              <a:rPr lang="en-US" altLang="zh-CN" sz="2400" b="1" dirty="0"/>
              <a:t>a=3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b=4</a:t>
            </a:r>
            <a:r>
              <a:rPr lang="zh-CN" altLang="zh-CN" sz="2400" b="1" dirty="0"/>
              <a:t>的贝塔分布</a:t>
            </a:r>
            <a:r>
              <a:rPr lang="zh-CN" altLang="zh-CN" sz="2400" b="1" dirty="0" smtClean="0"/>
              <a:t>随机数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b="1" dirty="0"/>
              <a:t>z=</a:t>
            </a:r>
            <a:r>
              <a:rPr lang="en-US" altLang="zh-CN" sz="2400" b="1" dirty="0" err="1"/>
              <a:t>stats.norm.rvs</a:t>
            </a:r>
            <a:r>
              <a:rPr lang="en-US" altLang="zh-CN" sz="2400" b="1" dirty="0"/>
              <a:t>(size=20,loc=0,scale=1)</a:t>
            </a:r>
            <a:endParaRPr lang="zh-CN" altLang="zh-CN" sz="2400" b="1" dirty="0"/>
          </a:p>
          <a:p>
            <a:pPr marL="68263" indent="0">
              <a:buNone/>
            </a:pPr>
            <a:r>
              <a:rPr lang="zh-CN" altLang="zh-CN" sz="2400" b="1" dirty="0"/>
              <a:t>产生了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个服从</a:t>
            </a:r>
            <a:r>
              <a:rPr lang="en-US" altLang="zh-CN" sz="2400" b="1" dirty="0"/>
              <a:t>[0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1]</a:t>
            </a:r>
            <a:r>
              <a:rPr lang="zh-CN" altLang="zh-CN" sz="2400" b="1" dirty="0"/>
              <a:t>正态分布的</a:t>
            </a:r>
            <a:r>
              <a:rPr lang="zh-CN" altLang="zh-CN" sz="2400" b="1" dirty="0" smtClean="0"/>
              <a:t>随机数</a:t>
            </a:r>
            <a:endParaRPr lang="en-US" altLang="zh-CN" sz="2400" b="1" dirty="0" smtClean="0"/>
          </a:p>
          <a:p>
            <a:pPr marL="68263" indent="0">
              <a:buNone/>
            </a:pP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/>
              <a:t>x=</a:t>
            </a:r>
            <a:r>
              <a:rPr lang="en-US" altLang="zh-CN" sz="2400" b="1" dirty="0" err="1"/>
              <a:t>stats.poisson.rvs</a:t>
            </a:r>
            <a:r>
              <a:rPr lang="en-US" altLang="zh-CN" sz="2400" b="1" dirty="0"/>
              <a:t>(0.6,loc=0,size=20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zh-CN" altLang="en-US" sz="2400" b="1" dirty="0" smtClean="0"/>
              <a:t>产生</a:t>
            </a:r>
            <a:r>
              <a:rPr lang="en-US" altLang="zh-CN" sz="2400" b="1" dirty="0" err="1" smtClean="0"/>
              <a:t>poisson</a:t>
            </a:r>
            <a:r>
              <a:rPr lang="zh-CN" altLang="en-US" sz="2400" b="1" dirty="0" smtClean="0"/>
              <a:t>分布</a:t>
            </a:r>
            <a:endParaRPr lang="zh-CN" altLang="zh-CN" sz="2400" b="1" dirty="0"/>
          </a:p>
          <a:p>
            <a:pPr marL="68263" indent="0">
              <a:buNone/>
            </a:pPr>
            <a:endParaRPr lang="zh-CN" altLang="zh-CN" sz="2400" b="1" dirty="0"/>
          </a:p>
          <a:p>
            <a:pPr marL="68263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987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假设检验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412776"/>
            <a:ext cx="815107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/>
              <a:t>假设给定的样本服从某种</a:t>
            </a:r>
            <a:r>
              <a:rPr lang="zh-CN" altLang="zh-CN" sz="2800" b="1" dirty="0" smtClean="0"/>
              <a:t>分布</a:t>
            </a:r>
            <a:r>
              <a:rPr lang="zh-CN" altLang="en-US" sz="2800" b="1" dirty="0" smtClean="0"/>
              <a:t>，如何验证？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 smtClean="0"/>
              <a:t>np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b="1" dirty="0" smtClean="0"/>
              <a:t>import </a:t>
            </a:r>
            <a:r>
              <a:rPr lang="en-US" altLang="zh-CN" sz="2400" b="1" dirty="0" err="1"/>
              <a:t>scipy.stats</a:t>
            </a:r>
            <a:r>
              <a:rPr lang="en-US" altLang="zh-CN" sz="2400" b="1" dirty="0"/>
              <a:t> as </a:t>
            </a:r>
            <a:r>
              <a:rPr lang="en-US" altLang="zh-CN" sz="2400" b="1" dirty="0" smtClean="0"/>
              <a:t>stats</a:t>
            </a:r>
          </a:p>
          <a:p>
            <a:pPr marL="68263" indent="0">
              <a:buNone/>
            </a:pPr>
            <a:r>
              <a:rPr lang="en-US" altLang="zh-CN" sz="2400" b="1" dirty="0" err="1" smtClean="0"/>
              <a:t>normDist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stats.norm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loc</a:t>
            </a:r>
            <a:r>
              <a:rPr lang="en-US" altLang="zh-CN" sz="2400" b="1" dirty="0" smtClean="0"/>
              <a:t>=2.5,scale=0.5)</a:t>
            </a:r>
          </a:p>
          <a:p>
            <a:pPr marL="68263" indent="0">
              <a:buNone/>
            </a:pPr>
            <a:r>
              <a:rPr lang="en-US" altLang="zh-CN" sz="2400" b="1" dirty="0" smtClean="0"/>
              <a:t>z=</a:t>
            </a:r>
            <a:r>
              <a:rPr lang="en-US" altLang="zh-CN" sz="2400" b="1" dirty="0" err="1" smtClean="0"/>
              <a:t>normDist.rvs</a:t>
            </a:r>
            <a:r>
              <a:rPr lang="en-US" altLang="zh-CN" sz="2400" b="1" dirty="0" smtClean="0"/>
              <a:t>(size=400)</a:t>
            </a:r>
          </a:p>
          <a:p>
            <a:pPr marL="68263" indent="0">
              <a:buNone/>
            </a:pPr>
            <a:r>
              <a:rPr lang="en-US" altLang="zh-CN" sz="2400" b="1" dirty="0" smtClean="0"/>
              <a:t>mean=</a:t>
            </a:r>
            <a:r>
              <a:rPr lang="en-US" altLang="zh-CN" sz="2400" b="1" dirty="0" err="1" smtClean="0"/>
              <a:t>np.mean</a:t>
            </a:r>
            <a:r>
              <a:rPr lang="en-US" altLang="zh-CN" sz="2400" b="1" dirty="0" smtClean="0"/>
              <a:t>(z)</a:t>
            </a:r>
          </a:p>
          <a:p>
            <a:pPr marL="68263" indent="0">
              <a:buNone/>
            </a:pPr>
            <a:r>
              <a:rPr lang="en-US" altLang="zh-CN" sz="2400" b="1" dirty="0" smtClean="0"/>
              <a:t>med=</a:t>
            </a:r>
            <a:r>
              <a:rPr lang="en-US" altLang="zh-CN" sz="2400" b="1" dirty="0" err="1" smtClean="0"/>
              <a:t>np.median</a:t>
            </a:r>
            <a:r>
              <a:rPr lang="en-US" altLang="zh-CN" sz="2400" b="1" dirty="0" smtClean="0"/>
              <a:t>(z)</a:t>
            </a:r>
          </a:p>
          <a:p>
            <a:pPr marL="68263" indent="0">
              <a:buNone/>
            </a:pPr>
            <a:r>
              <a:rPr lang="en-US" altLang="zh-CN" sz="2400" b="1" dirty="0" err="1" smtClean="0"/>
              <a:t>dev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np.std</a:t>
            </a:r>
            <a:r>
              <a:rPr lang="en-US" altLang="zh-CN" sz="2400" b="1" dirty="0" smtClean="0"/>
              <a:t>(z)</a:t>
            </a:r>
          </a:p>
          <a:p>
            <a:pPr marL="68263" indent="0">
              <a:buNone/>
            </a:pPr>
            <a:r>
              <a:rPr lang="en-US" altLang="zh-CN" sz="2400" b="1" dirty="0" smtClean="0"/>
              <a:t>print</a:t>
            </a:r>
            <a:r>
              <a:rPr lang="en-US" altLang="zh-CN" sz="2400" b="1" dirty="0"/>
              <a:t>('mean=',mean,' med=',med,' </a:t>
            </a:r>
            <a:r>
              <a:rPr lang="en-US" altLang="zh-CN" sz="2400" b="1" dirty="0" err="1"/>
              <a:t>dev</a:t>
            </a:r>
            <a:r>
              <a:rPr lang="en-US" altLang="zh-CN" sz="2400" b="1" dirty="0"/>
              <a:t>=',</a:t>
            </a:r>
            <a:r>
              <a:rPr lang="en-US" altLang="zh-CN" sz="2400" b="1" dirty="0" err="1"/>
              <a:t>dev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是实验获得的数据，如何验证它是否是正态分布的？</a:t>
            </a:r>
            <a:endParaRPr lang="zh-CN" altLang="zh-CN" sz="2400" b="1" dirty="0"/>
          </a:p>
          <a:p>
            <a:pPr marL="68263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687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假设检验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1412776"/>
            <a:ext cx="8424936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/>
              <a:t>假设给定的样本服从某种</a:t>
            </a:r>
            <a:r>
              <a:rPr lang="zh-CN" altLang="zh-CN" sz="2800" b="1" dirty="0" smtClean="0"/>
              <a:t>分布</a:t>
            </a:r>
            <a:r>
              <a:rPr lang="zh-CN" altLang="en-US" sz="2800" b="1" dirty="0" smtClean="0"/>
              <a:t>，如何验证？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400" b="1" dirty="0" err="1"/>
              <a:t>statVal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pVal</a:t>
            </a:r>
            <a:r>
              <a:rPr lang="en-US" altLang="zh-CN" sz="2400" b="1" dirty="0"/>
              <a:t> = </a:t>
            </a:r>
            <a:r>
              <a:rPr lang="en-US" altLang="zh-CN" sz="2400" b="1" dirty="0" err="1" smtClean="0"/>
              <a:t>stats.kstest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z</a:t>
            </a:r>
            <a:r>
              <a:rPr lang="en-US" altLang="zh-CN" sz="2400" b="1" dirty="0" err="1"/>
              <a:t>,'norm</a:t>
            </a:r>
            <a:r>
              <a:rPr lang="en-US" altLang="zh-CN" sz="2400" b="1" dirty="0"/>
              <a:t>',(</a:t>
            </a:r>
            <a:r>
              <a:rPr lang="en-US" altLang="zh-CN" sz="2400" b="1" dirty="0" err="1"/>
              <a:t>mean,dev</a:t>
            </a:r>
            <a:r>
              <a:rPr lang="en-US" altLang="zh-CN" sz="2400" b="1" dirty="0" smtClean="0"/>
              <a:t>))</a:t>
            </a:r>
          </a:p>
          <a:p>
            <a:pPr marL="68263" indent="0">
              <a:buNone/>
            </a:pPr>
            <a:r>
              <a:rPr lang="en-US" altLang="zh-CN" sz="2400" b="1" dirty="0" smtClean="0"/>
              <a:t>print</a:t>
            </a:r>
            <a:r>
              <a:rPr lang="en-US" altLang="zh-CN" sz="2400" b="1" dirty="0"/>
              <a:t>('</a:t>
            </a:r>
            <a:r>
              <a:rPr lang="en-US" altLang="zh-CN" sz="2400" b="1" dirty="0" err="1"/>
              <a:t>pVal</a:t>
            </a:r>
            <a:r>
              <a:rPr lang="en-US" altLang="zh-CN" sz="2400" b="1" dirty="0"/>
              <a:t>=',</a:t>
            </a:r>
            <a:r>
              <a:rPr lang="en-US" altLang="zh-CN" sz="2400" b="1" dirty="0" err="1"/>
              <a:t>pVal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zh-CN" altLang="en-US" sz="2400" b="1" dirty="0" smtClean="0"/>
              <a:t>计算得到：</a:t>
            </a:r>
            <a:endParaRPr lang="en-US" altLang="zh-CN" sz="2400" b="1" dirty="0"/>
          </a:p>
          <a:p>
            <a:pPr marL="68263" indent="0">
              <a:buNone/>
            </a:pPr>
            <a:r>
              <a:rPr lang="en-US" altLang="zh-CN" sz="2400" b="1" dirty="0" err="1"/>
              <a:t>pVal</a:t>
            </a:r>
            <a:r>
              <a:rPr lang="en-US" altLang="zh-CN" sz="2400" b="1" dirty="0"/>
              <a:t>= </a:t>
            </a:r>
            <a:r>
              <a:rPr lang="en-US" altLang="zh-CN" sz="2400" b="1" dirty="0" smtClean="0"/>
              <a:t>0.667359687999</a:t>
            </a:r>
          </a:p>
          <a:p>
            <a:pPr marL="68263" indent="0">
              <a:buNone/>
            </a:pPr>
            <a:endParaRPr lang="en-US" altLang="zh-CN" sz="2400" b="1" dirty="0" smtClean="0"/>
          </a:p>
          <a:p>
            <a:pPr marL="68263" indent="0">
              <a:buNone/>
            </a:pPr>
            <a:r>
              <a:rPr lang="zh-CN" altLang="en-US" sz="2400" b="1" dirty="0" smtClean="0"/>
              <a:t>结论：</a:t>
            </a:r>
            <a:r>
              <a:rPr lang="zh-CN" altLang="zh-CN" sz="2400" b="1" dirty="0" smtClean="0"/>
              <a:t>我们</a:t>
            </a:r>
            <a:r>
              <a:rPr lang="zh-CN" altLang="zh-CN" sz="2400" b="1" dirty="0"/>
              <a:t>接受假设，既</a:t>
            </a:r>
            <a:r>
              <a:rPr lang="en-US" altLang="zh-CN" sz="2400" b="1" dirty="0"/>
              <a:t>z</a:t>
            </a:r>
            <a:r>
              <a:rPr lang="zh-CN" altLang="zh-CN" sz="2400" b="1" dirty="0"/>
              <a:t>数据是服从正态分布的</a:t>
            </a:r>
          </a:p>
          <a:p>
            <a:pPr marL="68263" indent="0">
              <a:buNone/>
            </a:pPr>
            <a:endParaRPr lang="zh-CN" altLang="zh-CN" sz="2400" b="1" dirty="0"/>
          </a:p>
          <a:p>
            <a:pPr marL="68263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902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solidFill>
            <a:srgbClr val="FF0000"/>
          </a:solidFill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信号特征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5386" y="1340768"/>
            <a:ext cx="8151070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低频的原始信号，加高频的噪声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如何去掉噪声？</a:t>
            </a:r>
            <a:endParaRPr lang="zh-CN" altLang="zh-C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197" y="2436180"/>
            <a:ext cx="6172259" cy="414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7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14514</TotalTime>
  <Words>2676</Words>
  <Application>Microsoft Office PowerPoint</Application>
  <PresentationFormat>全屏显示(4:3)</PresentationFormat>
  <Paragraphs>445</Paragraphs>
  <Slides>52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穿越</vt:lpstr>
      <vt:lpstr>PowerPoint 演示文稿</vt:lpstr>
      <vt:lpstr>Scipy简介</vt:lpstr>
      <vt:lpstr>Scipy提供的数据I/O</vt:lpstr>
      <vt:lpstr>Scipy的IO</vt:lpstr>
      <vt:lpstr>统计假设与检验  stats包</vt:lpstr>
      <vt:lpstr>统计假设与检验  stats包</vt:lpstr>
      <vt:lpstr>假设检验</vt:lpstr>
      <vt:lpstr>假设检验</vt:lpstr>
      <vt:lpstr>信号特征</vt:lpstr>
      <vt:lpstr>快速傅里叶变换  FFT</vt:lpstr>
      <vt:lpstr>快速傅里叶变换  FFT</vt:lpstr>
      <vt:lpstr>FFT应用案例—产生带噪声的信号</vt:lpstr>
      <vt:lpstr>信号特征</vt:lpstr>
      <vt:lpstr>FFT信号变换   sig已知</vt:lpstr>
      <vt:lpstr>寻优</vt:lpstr>
      <vt:lpstr>寻优</vt:lpstr>
      <vt:lpstr>多维寻优</vt:lpstr>
      <vt:lpstr>多维寻优</vt:lpstr>
      <vt:lpstr>全局寻优</vt:lpstr>
      <vt:lpstr>全局寻优---0开始</vt:lpstr>
      <vt:lpstr>全局最优求解</vt:lpstr>
      <vt:lpstr>全局寻优---5开始</vt:lpstr>
      <vt:lpstr>全局最优求解</vt:lpstr>
      <vt:lpstr>全局最优求解—代替方案optimize.fminbound</vt:lpstr>
      <vt:lpstr>高维网格寻优</vt:lpstr>
      <vt:lpstr>高维网格寻优</vt:lpstr>
      <vt:lpstr>求解一元高次方程的根</vt:lpstr>
      <vt:lpstr>非线性方程组求解</vt:lpstr>
      <vt:lpstr>非线性方程组求解    例子</vt:lpstr>
      <vt:lpstr>非线性方程组求解    例子</vt:lpstr>
      <vt:lpstr>常微分方程组求解</vt:lpstr>
      <vt:lpstr>常微分方程组求解</vt:lpstr>
      <vt:lpstr>常微分方程组求解 lorenz函数</vt:lpstr>
      <vt:lpstr>常微分方程组求解 loren函数</vt:lpstr>
      <vt:lpstr>曲线拟合  curve-fit</vt:lpstr>
      <vt:lpstr>曲线拟合  curve-fit</vt:lpstr>
      <vt:lpstr>曲线拟合  curve-fit</vt:lpstr>
      <vt:lpstr>曲线拟合  curve-fit</vt:lpstr>
      <vt:lpstr>插值</vt:lpstr>
      <vt:lpstr>插值---案例</vt:lpstr>
      <vt:lpstr>插值---案例</vt:lpstr>
      <vt:lpstr>插值---案例</vt:lpstr>
      <vt:lpstr>插值---案例</vt:lpstr>
      <vt:lpstr>插值---模拟带噪声的问题</vt:lpstr>
      <vt:lpstr>插值---模拟带噪声的问题</vt:lpstr>
      <vt:lpstr>插值---模拟带噪声的问题</vt:lpstr>
      <vt:lpstr>多项式拟合处理</vt:lpstr>
      <vt:lpstr>多项式拟合处理</vt:lpstr>
      <vt:lpstr>模式聚类</vt:lpstr>
      <vt:lpstr>模式聚类</vt:lpstr>
      <vt:lpstr>模式聚类</vt:lpstr>
      <vt:lpstr>模式聚类</vt:lpstr>
    </vt:vector>
  </TitlesOfParts>
  <Company>tongji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zhaoxin</dc:creator>
  <cp:lastModifiedBy>pshcong</cp:lastModifiedBy>
  <cp:revision>985</cp:revision>
  <dcterms:created xsi:type="dcterms:W3CDTF">2008-12-08T16:06:17Z</dcterms:created>
  <dcterms:modified xsi:type="dcterms:W3CDTF">2016-05-11T13:33:39Z</dcterms:modified>
</cp:coreProperties>
</file>