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56" r:id="rId5"/>
    <p:sldId id="2439" r:id="rId6"/>
    <p:sldId id="2440" r:id="rId7"/>
    <p:sldId id="260" r:id="rId8"/>
    <p:sldId id="2434" r:id="rId9"/>
    <p:sldId id="258" r:id="rId10"/>
    <p:sldId id="2442" r:id="rId11"/>
    <p:sldId id="2444" r:id="rId12"/>
    <p:sldId id="2445" r:id="rId13"/>
    <p:sldId id="2433" r:id="rId14"/>
    <p:sldId id="2438" r:id="rId15"/>
    <p:sldId id="244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48"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862" b="0" i="0" u="none" strike="noStrike" kern="1200" spc="0" baseline="0">
                <a:solidFill>
                  <a:schemeClr val="bg1"/>
                </a:solidFill>
                <a:latin typeface="+mn-lt"/>
                <a:ea typeface="+mn-ea"/>
                <a:cs typeface="+mn-cs"/>
              </a:defRPr>
            </a:pPr>
            <a:r>
              <a:rPr lang="en-US" dirty="0">
                <a:solidFill>
                  <a:schemeClr val="bg1"/>
                </a:solidFill>
              </a:rPr>
              <a:t>Percentage Of</a:t>
            </a:r>
            <a:r>
              <a:rPr lang="en-US" baseline="0" dirty="0">
                <a:solidFill>
                  <a:schemeClr val="bg1"/>
                </a:solidFill>
              </a:rPr>
              <a:t> Customers by Gender, Education</a:t>
            </a:r>
            <a:endParaRPr lang="en-US" dirty="0">
              <a:solidFill>
                <a:schemeClr val="bg1"/>
              </a:solidFill>
            </a:endParaRPr>
          </a:p>
        </c:rich>
      </c:tx>
      <c:layout>
        <c:manualLayout>
          <c:xMode val="edge"/>
          <c:yMode val="edge"/>
          <c:x val="0.39625304136253042"/>
          <c:y val="1.2875536480686695E-2"/>
        </c:manualLayout>
      </c:layout>
      <c:overlay val="0"/>
      <c:spPr>
        <a:noFill/>
        <a:ln>
          <a:noFill/>
        </a:ln>
        <a:effectLst/>
      </c:spPr>
      <c:txPr>
        <a:bodyPr rot="0" spcFirstLastPara="1" vertOverflow="ellipsis" vert="horz" wrap="square" anchor="ctr" anchorCtr="1"/>
        <a:lstStyle/>
        <a:p>
          <a:pPr algn="ctr">
            <a:defRPr sz="1862" b="0"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0.14688162154913117"/>
          <c:y val="0.17427359670169987"/>
          <c:w val="0.73876314730731663"/>
          <c:h val="0.65157007198134576"/>
        </c:manualLayout>
      </c:layout>
      <c:barChart>
        <c:barDir val="col"/>
        <c:grouping val="clustered"/>
        <c:varyColors val="0"/>
        <c:ser>
          <c:idx val="0"/>
          <c:order val="0"/>
          <c:tx>
            <c:strRef>
              <c:f>Лист1!$B$1</c:f>
              <c:strCache>
                <c:ptCount val="1"/>
                <c:pt idx="0">
                  <c:v>Men</c:v>
                </c:pt>
              </c:strCache>
            </c:strRef>
          </c:tx>
          <c:spPr>
            <a:solidFill>
              <a:schemeClr val="accent1"/>
            </a:solidFill>
            <a:ln w="19050">
              <a:noFill/>
            </a:ln>
            <a:effectLst/>
          </c:spPr>
          <c:invertIfNegative val="0"/>
          <c:dPt>
            <c:idx val="0"/>
            <c:invertIfNegative val="0"/>
            <c:bubble3D val="0"/>
            <c:spPr>
              <a:solidFill>
                <a:schemeClr val="accent1"/>
              </a:solidFill>
              <a:ln w="19050">
                <a:noFill/>
              </a:ln>
              <a:effectLst/>
            </c:spPr>
            <c:extLst>
              <c:ext xmlns:c16="http://schemas.microsoft.com/office/drawing/2014/chart" uri="{C3380CC4-5D6E-409C-BE32-E72D297353CC}">
                <c16:uniqueId val="{00000001-52D3-4747-9723-3DDD7CD85D4A}"/>
              </c:ext>
            </c:extLst>
          </c:dPt>
          <c:dPt>
            <c:idx val="1"/>
            <c:invertIfNegative val="0"/>
            <c:bubble3D val="0"/>
            <c:spPr>
              <a:solidFill>
                <a:schemeClr val="accent1"/>
              </a:solidFill>
              <a:ln w="19050">
                <a:noFill/>
              </a:ln>
              <a:effectLst/>
            </c:spPr>
            <c:extLst>
              <c:ext xmlns:c16="http://schemas.microsoft.com/office/drawing/2014/chart" uri="{C3380CC4-5D6E-409C-BE32-E72D297353CC}">
                <c16:uniqueId val="{00000003-52D3-4747-9723-3DDD7CD85D4A}"/>
              </c:ext>
            </c:extLst>
          </c:dPt>
          <c:dLbls>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Лист1!$A$2:$A$3</c:f>
              <c:strCache>
                <c:ptCount val="2"/>
                <c:pt idx="0">
                  <c:v>Customers</c:v>
                </c:pt>
                <c:pt idx="1">
                  <c:v>Education</c:v>
                </c:pt>
              </c:strCache>
            </c:strRef>
          </c:cat>
          <c:val>
            <c:numRef>
              <c:f>Лист1!$B$2:$B$3</c:f>
              <c:numCache>
                <c:formatCode>General</c:formatCode>
                <c:ptCount val="2"/>
                <c:pt idx="0">
                  <c:v>40</c:v>
                </c:pt>
                <c:pt idx="1">
                  <c:v>62</c:v>
                </c:pt>
              </c:numCache>
            </c:numRef>
          </c:val>
          <c:extLst>
            <c:ext xmlns:c16="http://schemas.microsoft.com/office/drawing/2014/chart" uri="{C3380CC4-5D6E-409C-BE32-E72D297353CC}">
              <c16:uniqueId val="{00000018-52D3-4747-9723-3DDD7CD85D4A}"/>
            </c:ext>
          </c:extLst>
        </c:ser>
        <c:ser>
          <c:idx val="1"/>
          <c:order val="1"/>
          <c:tx>
            <c:strRef>
              <c:f>Лист1!$C$1</c:f>
              <c:strCache>
                <c:ptCount val="1"/>
                <c:pt idx="0">
                  <c:v>Female</c:v>
                </c:pt>
              </c:strCache>
            </c:strRef>
          </c:tx>
          <c:spPr>
            <a:solidFill>
              <a:schemeClr val="accent2"/>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Лист1!$A$2:$A$3</c:f>
              <c:strCache>
                <c:ptCount val="2"/>
                <c:pt idx="0">
                  <c:v>Customers</c:v>
                </c:pt>
                <c:pt idx="1">
                  <c:v>Education</c:v>
                </c:pt>
              </c:strCache>
            </c:strRef>
          </c:cat>
          <c:val>
            <c:numRef>
              <c:f>Лист1!$C$2:$C$3</c:f>
              <c:numCache>
                <c:formatCode>General</c:formatCode>
                <c:ptCount val="2"/>
                <c:pt idx="0">
                  <c:v>60</c:v>
                </c:pt>
                <c:pt idx="1">
                  <c:v>64</c:v>
                </c:pt>
              </c:numCache>
            </c:numRef>
          </c:val>
          <c:extLst>
            <c:ext xmlns:c16="http://schemas.microsoft.com/office/drawing/2014/chart" uri="{C3380CC4-5D6E-409C-BE32-E72D297353CC}">
              <c16:uniqueId val="{00000018-7504-4F02-BC9A-73D33433DA64}"/>
            </c:ext>
          </c:extLst>
        </c:ser>
        <c:dLbls>
          <c:showLegendKey val="0"/>
          <c:showVal val="0"/>
          <c:showCatName val="0"/>
          <c:showSerName val="0"/>
          <c:showPercent val="0"/>
          <c:showBubbleSize val="0"/>
        </c:dLbls>
        <c:gapWidth val="100"/>
        <c:axId val="478647200"/>
        <c:axId val="478650152"/>
      </c:barChart>
      <c:catAx>
        <c:axId val="47864720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478650152"/>
        <c:auto val="1"/>
        <c:lblAlgn val="ctr"/>
        <c:lblOffset val="100"/>
        <c:noMultiLvlLbl val="0"/>
      </c:catAx>
      <c:valAx>
        <c:axId val="478650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478647200"/>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050" b="1"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3/8/2020</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3/8/2020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3</a:t>
            </a:fld>
            <a:endParaRPr lang="en-US" dirty="0"/>
          </a:p>
        </p:txBody>
      </p:sp>
    </p:spTree>
    <p:extLst>
      <p:ext uri="{BB962C8B-B14F-4D97-AF65-F5344CB8AC3E}">
        <p14:creationId xmlns:p14="http://schemas.microsoft.com/office/powerpoint/2010/main" val="2353108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4</a:t>
            </a:fld>
            <a:endParaRPr lang="en-US" dirty="0"/>
          </a:p>
        </p:txBody>
      </p:sp>
    </p:spTree>
    <p:extLst>
      <p:ext uri="{BB962C8B-B14F-4D97-AF65-F5344CB8AC3E}">
        <p14:creationId xmlns:p14="http://schemas.microsoft.com/office/powerpoint/2010/main" val="1744464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11</a:t>
            </a:fld>
            <a:endParaRPr lang="en-US" dirty="0"/>
          </a:p>
        </p:txBody>
      </p:sp>
    </p:spTree>
    <p:extLst>
      <p:ext uri="{BB962C8B-B14F-4D97-AF65-F5344CB8AC3E}">
        <p14:creationId xmlns:p14="http://schemas.microsoft.com/office/powerpoint/2010/main" val="3152035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4519" y="1189038"/>
            <a:ext cx="11002962" cy="4987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300">
                <a:solidFill>
                  <a:schemeClr val="bg1"/>
                </a:solidFill>
                <a:latin typeface="+mn-lt"/>
              </a:defRPr>
            </a:lvl1pPr>
          </a:lstStyle>
          <a:p>
            <a:r>
              <a:rPr lang="en-US" dirty="0"/>
              <a:t>CLICK TO EDIT MASTER TITLE STYLE</a:t>
            </a:r>
          </a:p>
        </p:txBody>
      </p:sp>
      <p:sp>
        <p:nvSpPr>
          <p:cNvPr id="6" name="Footer Placeholder 5">
            <a:extLst>
              <a:ext uri="{FF2B5EF4-FFF2-40B4-BE49-F238E27FC236}">
                <a16:creationId xmlns:a16="http://schemas.microsoft.com/office/drawing/2014/main" id="{5BC6E0AC-4834-46AF-A953-9EE372259DE3}"/>
              </a:ext>
            </a:extLst>
          </p:cNvPr>
          <p:cNvSpPr>
            <a:spLocks noGrp="1"/>
          </p:cNvSpPr>
          <p:nvPr>
            <p:ph type="ftr" sz="quarter" idx="10"/>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0D4F2F3C-7D16-40A3-A7C1-77AE127D5D9A}"/>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a:extLst>
              <a:ext uri="{FF2B5EF4-FFF2-40B4-BE49-F238E27FC236}">
                <a16:creationId xmlns:a16="http://schemas.microsoft.com/office/drawing/2014/main"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9817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05804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Footer Placeholder 3">
            <a:extLst>
              <a:ext uri="{FF2B5EF4-FFF2-40B4-BE49-F238E27FC236}">
                <a16:creationId xmlns:a16="http://schemas.microsoft.com/office/drawing/2014/main" id="{7BFE929D-DC77-46CA-82A0-DBC67BEA93A1}"/>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04A17937-35A7-4492-BF9B-0912A22FF3F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D56B8994-D221-4700-A133-4FCBC9C9406C}"/>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CCBE36DC-B3F9-4725-94B8-EAD411EC241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5" name="Title 4">
            <a:extLst>
              <a:ext uri="{FF2B5EF4-FFF2-40B4-BE49-F238E27FC236}">
                <a16:creationId xmlns:a16="http://schemas.microsoft.com/office/drawing/2014/main" id="{AF50108F-20E3-412D-860B-14CB11988FE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a16="http://schemas.microsoft.com/office/drawing/2014/main"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62" r:id="rId9"/>
    <p:sldLayoutId id="2147483669" r:id="rId10"/>
    <p:sldLayoutId id="2147483661" r:id="rId11"/>
    <p:sldLayoutId id="2147483666" r:id="rId12"/>
    <p:sldLayoutId id="2147483670" r:id="rId13"/>
    <p:sldLayoutId id="2147483667" r:id="rId14"/>
    <p:sldLayoutId id="2147483668" r:id="rId15"/>
    <p:sldLayoutId id="2147483665" r:id="rId16"/>
    <p:sldLayoutId id="2147483671" r:id="rId17"/>
    <p:sldLayoutId id="2147483655" r:id="rId18"/>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of a roof">
            <a:extLst>
              <a:ext uri="{FF2B5EF4-FFF2-40B4-BE49-F238E27FC236}">
                <a16:creationId xmlns:a16="http://schemas.microsoft.com/office/drawing/2014/main" id="{01F590AB-1AF1-489D-B942-2800AE8629C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5" y="0"/>
            <a:ext cx="12263015"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dirty="0"/>
              <a:t>Credit One </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p:txBody>
          <a:bodyPr>
            <a:normAutofit/>
          </a:bodyPr>
          <a:lstStyle/>
          <a:p>
            <a:r>
              <a:rPr lang="en-US" dirty="0"/>
              <a:t>Customer Analysis </a:t>
            </a: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p:txBody>
          <a:bodyPr/>
          <a:lstStyle/>
          <a:p>
            <a:r>
              <a:rPr lang="en-US" dirty="0" err="1"/>
              <a:t>tIMELINE</a:t>
            </a:r>
            <a:endParaRPr lang="en-US" dirty="0"/>
          </a:p>
        </p:txBody>
      </p:sp>
      <p:sp>
        <p:nvSpPr>
          <p:cNvPr id="9" name="Rectangle 8">
            <a:extLst>
              <a:ext uri="{FF2B5EF4-FFF2-40B4-BE49-F238E27FC236}">
                <a16:creationId xmlns:a16="http://schemas.microsoft.com/office/drawing/2014/main" id="{3FA6EA72-8286-456D-962A-635BD29FF580}"/>
              </a:ext>
              <a:ext uri="{C183D7F6-B498-43B3-948B-1728B52AA6E4}">
                <adec:decorative xmlns:adec="http://schemas.microsoft.com/office/drawing/2017/decorative" val="1"/>
              </a:ext>
            </a:extLst>
          </p:cNvPr>
          <p:cNvSpPr/>
          <p:nvPr/>
        </p:nvSpPr>
        <p:spPr>
          <a:xfrm flipH="1">
            <a:off x="2685137" y="972457"/>
            <a:ext cx="9172647" cy="4843807"/>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97B4C68-C77C-441E-92FB-B16A0472C0E5}"/>
              </a:ext>
              <a:ext uri="{C183D7F6-B498-43B3-948B-1728B52AA6E4}">
                <adec:decorative xmlns:adec="http://schemas.microsoft.com/office/drawing/2017/decorative" val="1"/>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2">
            <a:extLst>
              <a:ext uri="{FF2B5EF4-FFF2-40B4-BE49-F238E27FC236}">
                <a16:creationId xmlns:a16="http://schemas.microsoft.com/office/drawing/2014/main" id="{0E9A2E70-9C73-45A4-9B0C-E2433CF2A835}"/>
              </a:ext>
            </a:extLst>
          </p:cNvPr>
          <p:cNvGraphicFramePr>
            <a:graphicFrameLocks noGrp="1"/>
          </p:cNvGraphicFramePr>
          <p:nvPr>
            <p:ph idx="1"/>
            <p:extLst>
              <p:ext uri="{D42A27DB-BD31-4B8C-83A1-F6EECF244321}">
                <p14:modId xmlns:p14="http://schemas.microsoft.com/office/powerpoint/2010/main" val="1862971702"/>
              </p:ext>
            </p:extLst>
          </p:nvPr>
        </p:nvGraphicFramePr>
        <p:xfrm>
          <a:off x="595313" y="1189038"/>
          <a:ext cx="11000992" cy="5098678"/>
        </p:xfrm>
        <a:graphic>
          <a:graphicData uri="http://schemas.openxmlformats.org/drawingml/2006/table">
            <a:tbl>
              <a:tblPr firstRow="1" bandRow="1">
                <a:effectLst>
                  <a:outerShdw blurRad="63500" sx="102000" sy="102000" algn="ctr" rotWithShape="0">
                    <a:srgbClr val="C0F400">
                      <a:alpha val="20000"/>
                    </a:srgbClr>
                  </a:outerShdw>
                </a:effectLst>
                <a:tableStyleId>{5C22544A-7EE6-4342-B048-85BDC9FD1C3A}</a:tableStyleId>
              </a:tblPr>
              <a:tblGrid>
                <a:gridCol w="2627281">
                  <a:extLst>
                    <a:ext uri="{9D8B030D-6E8A-4147-A177-3AD203B41FA5}">
                      <a16:colId xmlns:a16="http://schemas.microsoft.com/office/drawing/2014/main" val="2481577866"/>
                    </a:ext>
                  </a:extLst>
                </a:gridCol>
                <a:gridCol w="2873215">
                  <a:extLst>
                    <a:ext uri="{9D8B030D-6E8A-4147-A177-3AD203B41FA5}">
                      <a16:colId xmlns:a16="http://schemas.microsoft.com/office/drawing/2014/main" val="2836427615"/>
                    </a:ext>
                  </a:extLst>
                </a:gridCol>
                <a:gridCol w="2750248">
                  <a:extLst>
                    <a:ext uri="{9D8B030D-6E8A-4147-A177-3AD203B41FA5}">
                      <a16:colId xmlns:a16="http://schemas.microsoft.com/office/drawing/2014/main" val="310093864"/>
                    </a:ext>
                  </a:extLst>
                </a:gridCol>
                <a:gridCol w="2750248">
                  <a:extLst>
                    <a:ext uri="{9D8B030D-6E8A-4147-A177-3AD203B41FA5}">
                      <a16:colId xmlns:a16="http://schemas.microsoft.com/office/drawing/2014/main" val="2023951014"/>
                    </a:ext>
                  </a:extLst>
                </a:gridCol>
              </a:tblGrid>
              <a:tr h="546638">
                <a:tc>
                  <a:txBody>
                    <a:bodyPr/>
                    <a:lstStyle/>
                    <a:p>
                      <a:pPr algn="ctr"/>
                      <a:r>
                        <a:rPr lang="en-US"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rPr>
                        <a:t>Project Definition</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a:r>
                        <a:rPr lang="en-US" sz="2400" dirty="0">
                          <a:solidFill>
                            <a:srgbClr val="2F3342"/>
                          </a:solidFill>
                        </a:rPr>
                        <a:t>Data Gathering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a:r>
                        <a:rPr lang="en-US" sz="2400" dirty="0">
                          <a:solidFill>
                            <a:srgbClr val="2F3342"/>
                          </a:solidFill>
                        </a:rPr>
                        <a:t>Data Analysis</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a:r>
                        <a:rPr lang="en-US" sz="2400" dirty="0">
                          <a:solidFill>
                            <a:srgbClr val="2F3342"/>
                          </a:solidFill>
                        </a:rPr>
                        <a:t>Model</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extLst>
                  <a:ext uri="{0D108BD9-81ED-4DB2-BD59-A6C34878D82A}">
                    <a16:rowId xmlns:a16="http://schemas.microsoft.com/office/drawing/2014/main" val="983420419"/>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kern="1200" dirty="0">
                          <a:solidFill>
                            <a:schemeClr val="bg1"/>
                          </a:solidFill>
                          <a:cs typeface="Gill Sans Light" panose="020B0302020104020203" pitchFamily="34" charset="-79"/>
                        </a:rPr>
                        <a:t>Define Project</a:t>
                      </a:r>
                      <a:endParaRPr lang="ru-RU" sz="1400" b="0" i="0" kern="120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kern="1200" dirty="0">
                          <a:solidFill>
                            <a:schemeClr val="bg1"/>
                          </a:solidFill>
                          <a:latin typeface="Calibri" panose="020F0502020204030204" pitchFamily="34" charset="0"/>
                          <a:ea typeface="Roboto Light" panose="02000000000000000000" pitchFamily="2" charset="0"/>
                          <a:cs typeface="Calibri" panose="020F0502020204030204" pitchFamily="34" charset="0"/>
                        </a:rPr>
                        <a:t>Data Collection</a:t>
                      </a:r>
                      <a:endParaRPr lang="ru-RU" sz="1400" b="0" i="0" kern="1200" dirty="0">
                        <a:solidFill>
                          <a:schemeClr val="bg1"/>
                        </a:solidFill>
                        <a:latin typeface="Calibri" panose="020F0502020204030204" pitchFamily="34" charset="0"/>
                        <a:ea typeface="Roboto Light" panose="02000000000000000000" pitchFamily="2" charset="0"/>
                        <a:cs typeface="Calibri" panose="020F0502020204030204" pitchFamily="34" charset="0"/>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kern="1200" dirty="0">
                          <a:solidFill>
                            <a:schemeClr val="bg1"/>
                          </a:solidFill>
                          <a:cs typeface="Gill Sans Light" panose="020B0302020104020203" pitchFamily="34" charset="-79"/>
                        </a:rPr>
                        <a:t>Insights </a:t>
                      </a:r>
                      <a:endParaRPr lang="ru-RU" sz="1400" b="0" i="0" kern="120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kern="1200" dirty="0">
                          <a:solidFill>
                            <a:schemeClr val="bg1"/>
                          </a:solidFill>
                          <a:cs typeface="Gill Sans Light" panose="020B0302020104020203" pitchFamily="34" charset="-79"/>
                        </a:rPr>
                        <a:t>Model Creation</a:t>
                      </a:r>
                      <a:endParaRPr lang="ru-RU" sz="1400" b="0" i="0" kern="120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883246291"/>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kern="1200" dirty="0">
                          <a:solidFill>
                            <a:schemeClr val="bg1"/>
                          </a:solidFill>
                          <a:cs typeface="Gill Sans Light" panose="020B0302020104020203" pitchFamily="34" charset="-79"/>
                        </a:rPr>
                        <a:t>Hypothesis </a:t>
                      </a:r>
                      <a:endParaRPr lang="ru-RU" sz="1400" b="0" i="0" kern="120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kern="1200" dirty="0">
                          <a:solidFill>
                            <a:schemeClr val="bg1"/>
                          </a:solidFill>
                          <a:cs typeface="Gill Sans Light" panose="020B0302020104020203" pitchFamily="34" charset="-79"/>
                        </a:rPr>
                        <a:t>Data Clean Up</a:t>
                      </a:r>
                      <a:endParaRPr lang="ru-RU" sz="1400" b="0" i="0" kern="120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kern="1200" dirty="0">
                          <a:solidFill>
                            <a:schemeClr val="bg1"/>
                          </a:solidFill>
                          <a:cs typeface="Gill Sans Light" panose="020B0302020104020203" pitchFamily="34" charset="-79"/>
                        </a:rPr>
                        <a:t>Know Your Data</a:t>
                      </a:r>
                      <a:endParaRPr lang="ru-RU" sz="1400" b="0" i="0" kern="120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kern="1200" dirty="0">
                          <a:solidFill>
                            <a:schemeClr val="bg1"/>
                          </a:solidFill>
                          <a:cs typeface="Gill Sans Light" panose="020B0302020104020203" pitchFamily="34" charset="-79"/>
                        </a:rPr>
                        <a:t>Model Tune Up</a:t>
                      </a:r>
                      <a:endParaRPr lang="ru-RU" sz="1400" b="0" i="0" kern="120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502607855"/>
                  </a:ext>
                </a:extLst>
              </a:tr>
              <a:tr h="3222876">
                <a:tc gridSpan="4">
                  <a:txBody>
                    <a:bodyPr/>
                    <a:lstStyle/>
                    <a:p>
                      <a:pPr marL="0" marR="0" indent="0" algn="ctr" defTabSz="1371600" rtl="0" eaLnBrk="1" fontAlgn="auto" latinLnBrk="0" hangingPunct="1">
                        <a:lnSpc>
                          <a:spcPct val="100000"/>
                        </a:lnSpc>
                        <a:spcBef>
                          <a:spcPts val="0"/>
                        </a:spcBef>
                        <a:spcAft>
                          <a:spcPts val="0"/>
                        </a:spcAft>
                        <a:buClrTx/>
                        <a:buSzTx/>
                        <a:buFontTx/>
                        <a:buNone/>
                        <a:tabLst/>
                        <a:defRPr/>
                      </a:pPr>
                      <a:endParaRPr lang="ru-RU" sz="1400" b="0" i="0" kern="120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hMerge="1">
                  <a:txBody>
                    <a:bodyPr/>
                    <a:lstStyle/>
                    <a:p>
                      <a:pPr marL="0" marR="0" indent="0" algn="ctr" defTabSz="1371600" rtl="0" eaLnBrk="1" fontAlgn="auto" latinLnBrk="0" hangingPunct="1">
                        <a:lnSpc>
                          <a:spcPct val="100000"/>
                        </a:lnSpc>
                        <a:spcBef>
                          <a:spcPts val="0"/>
                        </a:spcBef>
                        <a:spcAft>
                          <a:spcPts val="0"/>
                        </a:spcAft>
                        <a:buClrTx/>
                        <a:buSzTx/>
                        <a:buFontTx/>
                        <a:buNone/>
                        <a:tabLst/>
                        <a:defRPr/>
                      </a:pPr>
                      <a:endParaRPr lang="ru-RU" sz="1400" b="0" i="0" kern="120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hMerge="1">
                  <a:txBody>
                    <a:bodyPr/>
                    <a:lstStyle/>
                    <a:p>
                      <a:pPr marL="0" marR="0" indent="0" algn="ctr" defTabSz="1371600" rtl="0" eaLnBrk="1" fontAlgn="auto" latinLnBrk="0" hangingPunct="1">
                        <a:lnSpc>
                          <a:spcPct val="100000"/>
                        </a:lnSpc>
                        <a:spcBef>
                          <a:spcPts val="0"/>
                        </a:spcBef>
                        <a:spcAft>
                          <a:spcPts val="0"/>
                        </a:spcAft>
                        <a:buClrTx/>
                        <a:buSzTx/>
                        <a:buFontTx/>
                        <a:buNone/>
                        <a:tabLst/>
                        <a:defRPr/>
                      </a:pPr>
                      <a:endParaRPr lang="ru-RU" sz="1400" b="0" i="0" kern="120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hMerge="1">
                  <a:txBody>
                    <a:bodyPr/>
                    <a:lstStyle/>
                    <a:p>
                      <a:pPr marL="0" marR="0" indent="0" algn="ctr" defTabSz="1371600" rtl="0" eaLnBrk="1" fontAlgn="auto" latinLnBrk="0" hangingPunct="1">
                        <a:lnSpc>
                          <a:spcPct val="100000"/>
                        </a:lnSpc>
                        <a:spcBef>
                          <a:spcPts val="0"/>
                        </a:spcBef>
                        <a:spcAft>
                          <a:spcPts val="0"/>
                        </a:spcAft>
                        <a:buClrTx/>
                        <a:buSzTx/>
                        <a:buFontTx/>
                        <a:buNone/>
                        <a:tabLst/>
                        <a:defRPr/>
                      </a:pPr>
                      <a:endParaRPr lang="ru-RU" sz="1400" b="0" i="0" kern="120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557125802"/>
                  </a:ext>
                </a:extLst>
              </a:tr>
            </a:tbl>
          </a:graphicData>
        </a:graphic>
      </p:graphicFrame>
      <p:sp>
        <p:nvSpPr>
          <p:cNvPr id="2" name="Footer Placeholder 1">
            <a:extLst>
              <a:ext uri="{FF2B5EF4-FFF2-40B4-BE49-F238E27FC236}">
                <a16:creationId xmlns:a16="http://schemas.microsoft.com/office/drawing/2014/main" id="{08DF2641-88A5-4690-98BC-859695C8E3C8}"/>
              </a:ext>
            </a:extLst>
          </p:cNvPr>
          <p:cNvSpPr>
            <a:spLocks noGrp="1"/>
          </p:cNvSpPr>
          <p:nvPr>
            <p:ph type="ftr" sz="quarter" idx="10"/>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C6CF05E3-FE3F-45C6-A2C5-9F5408F4F812}"/>
              </a:ext>
            </a:extLst>
          </p:cNvPr>
          <p:cNvSpPr>
            <a:spLocks noGrp="1"/>
          </p:cNvSpPr>
          <p:nvPr>
            <p:ph type="sldNum" sz="quarter" idx="11"/>
          </p:nvPr>
        </p:nvSpPr>
        <p:spPr/>
        <p:txBody>
          <a:body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2779095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id="{097D2725-75F4-45AA-950F-2F67BBF8F754}"/>
              </a:ext>
            </a:extLst>
          </p:cNvPr>
          <p:cNvSpPr>
            <a:spLocks noGrp="1"/>
          </p:cNvSpPr>
          <p:nvPr>
            <p:ph type="title"/>
          </p:nvPr>
        </p:nvSpPr>
        <p:spPr>
          <a:xfrm>
            <a:off x="595884" y="0"/>
            <a:ext cx="11000232" cy="1188720"/>
          </a:xfrm>
        </p:spPr>
        <p:txBody>
          <a:bodyPr/>
          <a:lstStyle/>
          <a:p>
            <a:r>
              <a:rPr lang="en-US" dirty="0"/>
              <a:t>Title:</a:t>
            </a:r>
          </a:p>
        </p:txBody>
      </p:sp>
      <p:pic>
        <p:nvPicPr>
          <p:cNvPr id="5" name="Picture Placeholder 4" descr="Abstract Building" title="Abstract Building">
            <a:extLst>
              <a:ext uri="{FF2B5EF4-FFF2-40B4-BE49-F238E27FC236}">
                <a16:creationId xmlns:a16="http://schemas.microsoft.com/office/drawing/2014/main" id="{A0DC386B-E165-424D-B694-E2C45FFA407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val="1"/>
              </a:ext>
            </a:extLst>
          </p:cNvPr>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val="1"/>
              </a:ext>
            </a:extLst>
          </p:cNvPr>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6834487" y="4223911"/>
            <a:ext cx="5357513" cy="2634089"/>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6D4BFC2-69CA-4ED6-89E7-A9ADB571E7A4}"/>
              </a:ext>
            </a:extLst>
          </p:cNvPr>
          <p:cNvSpPr/>
          <p:nvPr/>
        </p:nvSpPr>
        <p:spPr>
          <a:xfrm>
            <a:off x="7050026" y="4485342"/>
            <a:ext cx="4423315" cy="1738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a:lnSpc>
                <a:spcPct val="80000"/>
              </a:lnSpc>
              <a:defRPr sz="10000">
                <a:solidFill>
                  <a:srgbClr val="3A3B39"/>
                </a:solidFill>
                <a:latin typeface="Bebas"/>
                <a:ea typeface="Bebas"/>
                <a:cs typeface="Bebas"/>
                <a:sym typeface="Bebas"/>
              </a:defRPr>
            </a:pPr>
            <a:r>
              <a:rPr lang="en-US" sz="3200" b="1" dirty="0">
                <a:solidFill>
                  <a:schemeClr val="bg1"/>
                </a:solidFill>
                <a:latin typeface="+mj-lt"/>
                <a:cs typeface="Gill Sans" panose="020B0502020104020203" pitchFamily="34" charset="-79"/>
              </a:rPr>
              <a:t>Insights</a:t>
            </a:r>
          </a:p>
          <a:p>
            <a:r>
              <a:rPr lang="en-US" sz="1200" dirty="0">
                <a:latin typeface="+mj-lt"/>
              </a:rPr>
              <a:t>Credit One</a:t>
            </a:r>
          </a:p>
        </p:txBody>
      </p:sp>
      <p:sp>
        <p:nvSpPr>
          <p:cNvPr id="9" name="Rectangle: Single Corner Snipped 8" descr="Footer accent box">
            <a:extLst>
              <a:ext uri="{FF2B5EF4-FFF2-40B4-BE49-F238E27FC236}">
                <a16:creationId xmlns:a16="http://schemas.microsoft.com/office/drawing/2014/main" id="{DF712259-BEF9-4B45-8D68-5F74C49207D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206B3DE3-5308-4ADE-BC26-29765480D1E1}"/>
              </a:ext>
            </a:extLst>
          </p:cNvPr>
          <p:cNvSpPr>
            <a:spLocks noGrp="1"/>
          </p:cNvSpPr>
          <p:nvPr>
            <p:ph type="sldNum" sz="quarter" idx="12"/>
          </p:nvPr>
        </p:nvSpPr>
        <p:spPr/>
        <p:txBody>
          <a:body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1389222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a:extLst>
              <a:ext uri="{FF2B5EF4-FFF2-40B4-BE49-F238E27FC236}">
                <a16:creationId xmlns:a16="http://schemas.microsoft.com/office/drawing/2014/main" id="{ECE6809B-9586-4FFC-9D20-26C51CA9653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10" name="Subtitle 9">
            <a:extLst>
              <a:ext uri="{FF2B5EF4-FFF2-40B4-BE49-F238E27FC236}">
                <a16:creationId xmlns:a16="http://schemas.microsoft.com/office/drawing/2014/main" id="{3E9BAE4F-16CE-4F5D-9BC7-2CB992790F2F}"/>
              </a:ext>
            </a:extLst>
          </p:cNvPr>
          <p:cNvSpPr>
            <a:spLocks noGrp="1"/>
          </p:cNvSpPr>
          <p:nvPr>
            <p:ph type="subTitle" idx="1"/>
          </p:nvPr>
        </p:nvSpPr>
        <p:spPr/>
        <p:txBody>
          <a:bodyPr/>
          <a:lstStyle/>
          <a:p>
            <a:r>
              <a:rPr lang="en-US" dirty="0"/>
              <a:t>Pending: Insights </a:t>
            </a:r>
          </a:p>
        </p:txBody>
      </p:sp>
      <p:sp>
        <p:nvSpPr>
          <p:cNvPr id="2" name="Footer Placeholder 1">
            <a:extLst>
              <a:ext uri="{FF2B5EF4-FFF2-40B4-BE49-F238E27FC236}">
                <a16:creationId xmlns:a16="http://schemas.microsoft.com/office/drawing/2014/main" id="{9FE3A4F2-29CE-4C57-A172-6A0D63EFD700}"/>
              </a:ext>
            </a:extLst>
          </p:cNvPr>
          <p:cNvSpPr>
            <a:spLocks noGrp="1"/>
          </p:cNvSpPr>
          <p:nvPr>
            <p:ph type="ftr" sz="quarter" idx="4294967295"/>
          </p:nvPr>
        </p:nvSpPr>
        <p:spPr>
          <a:xfrm>
            <a:off x="595884" y="6468303"/>
            <a:ext cx="4114800" cy="365125"/>
          </a:xfrm>
        </p:spPr>
        <p:txBody>
          <a:bodyPr/>
          <a:lstStyle/>
          <a:p>
            <a:r>
              <a:rPr lang="en-US" dirty="0"/>
              <a:t>Add a Footer</a:t>
            </a:r>
          </a:p>
        </p:txBody>
      </p:sp>
      <p:sp>
        <p:nvSpPr>
          <p:cNvPr id="25" name="Rectangle: Single Corner Snipped 24" descr="Footer accent box">
            <a:extLst>
              <a:ext uri="{FF2B5EF4-FFF2-40B4-BE49-F238E27FC236}">
                <a16:creationId xmlns:a16="http://schemas.microsoft.com/office/drawing/2014/main" id="{ADA66B68-D364-4C11-9AA9-052CEAC914E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a:extLst>
              <a:ext uri="{FF2B5EF4-FFF2-40B4-BE49-F238E27FC236}">
                <a16:creationId xmlns:a16="http://schemas.microsoft.com/office/drawing/2014/main" id="{7B17F9E2-0E31-4010-80D8-F343F24E6E14}"/>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12</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normAutofit fontScale="90000"/>
          </a:bodyPr>
          <a:lstStyle/>
          <a:p>
            <a:r>
              <a:rPr lang="en-US" dirty="0"/>
              <a:t>Define customer profile to improve liquidation</a:t>
            </a:r>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dirty="0"/>
              <a:t>Credit One</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2948305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ED2DC372-F50D-4241-956F-88217652F919}"/>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42A4A83C-0C6B-4A7C-B582-33988B027F16}"/>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351911" cy="1769608"/>
          </a:xfrm>
        </p:spPr>
        <p:txBody>
          <a:bodyPr>
            <a:normAutofit/>
          </a:bodyPr>
          <a:lstStyle/>
          <a:p>
            <a:r>
              <a:rPr lang="en-US" dirty="0">
                <a:solidFill>
                  <a:schemeClr val="bg1"/>
                </a:solidFill>
              </a:rPr>
              <a:t>Objective</a:t>
            </a:r>
          </a:p>
        </p:txBody>
      </p:sp>
      <p:sp>
        <p:nvSpPr>
          <p:cNvPr id="19" name="Text Placeholder 2">
            <a:extLst>
              <a:ext uri="{FF2B5EF4-FFF2-40B4-BE49-F238E27FC236}">
                <a16:creationId xmlns:a16="http://schemas.microsoft.com/office/drawing/2014/main" id="{2F2E0D99-FB22-4130-AAF1-73D2822A328F}"/>
              </a:ext>
            </a:extLst>
          </p:cNvPr>
          <p:cNvSpPr txBox="1">
            <a:spLocks/>
          </p:cNvSpPr>
          <p:nvPr/>
        </p:nvSpPr>
        <p:spPr>
          <a:xfrm>
            <a:off x="4506095" y="4127455"/>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a:t>Credit One Customer Analysis</a:t>
            </a:r>
          </a:p>
        </p:txBody>
      </p:sp>
      <p:sp>
        <p:nvSpPr>
          <p:cNvPr id="17" name="Rectangle: Single Corner Snipped 16" descr="Footer accent box">
            <a:extLst>
              <a:ext uri="{FF2B5EF4-FFF2-40B4-BE49-F238E27FC236}">
                <a16:creationId xmlns:a16="http://schemas.microsoft.com/office/drawing/2014/main" id="{D3377F02-85FB-4FAC-AC31-CF6E323FFE3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Slide Number Placeholder 5">
            <a:extLst>
              <a:ext uri="{FF2B5EF4-FFF2-40B4-BE49-F238E27FC236}">
                <a16:creationId xmlns:a16="http://schemas.microsoft.com/office/drawing/2014/main" id="{9B86A7AA-7991-4038-A5AB-6D5D751095C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4236326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957943" y="2546851"/>
            <a:ext cx="5138057" cy="3396749"/>
          </a:xfrm>
        </p:spPr>
        <p:txBody>
          <a:bodyPr/>
          <a:lstStyle/>
          <a:p>
            <a:r>
              <a:rPr lang="en-US" dirty="0"/>
              <a:t>Over the past months, Credit One has seen an increase in the number of customers who have defaulted on loans. As Credit one business is based on credit scoring services, there is a high risk of losing customers. Once we can define a customer profile, we can certainly know who are the customers that are going to pay they loans and the credit will be given only to those well identified.</a:t>
            </a:r>
          </a:p>
          <a:p>
            <a:endParaRPr lang="en-US" dirty="0"/>
          </a:p>
        </p:txBody>
      </p:sp>
      <p:pic>
        <p:nvPicPr>
          <p:cNvPr id="5" name="Picture Placeholder 4" descr="Two Buildings" title="Two Building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4</a:t>
            </a:fld>
            <a:endParaRPr lang="en-US" dirty="0"/>
          </a:p>
        </p:txBody>
      </p:sp>
      <p:sp>
        <p:nvSpPr>
          <p:cNvPr id="6" name="Title 5">
            <a:extLst>
              <a:ext uri="{FF2B5EF4-FFF2-40B4-BE49-F238E27FC236}">
                <a16:creationId xmlns:a16="http://schemas.microsoft.com/office/drawing/2014/main" id="{27C614D4-B666-4DDD-BE65-3D75A9A256F4}"/>
              </a:ext>
            </a:extLst>
          </p:cNvPr>
          <p:cNvSpPr>
            <a:spLocks noGrp="1"/>
          </p:cNvSpPr>
          <p:nvPr>
            <p:ph type="title"/>
          </p:nvPr>
        </p:nvSpPr>
        <p:spPr/>
        <p:txBody>
          <a:bodyPr/>
          <a:lstStyle/>
          <a:p>
            <a:r>
              <a:rPr lang="en-US" dirty="0"/>
              <a:t>Define customer profile</a:t>
            </a:r>
          </a:p>
        </p:txBody>
      </p:sp>
    </p:spTree>
    <p:extLst>
      <p:ext uri="{BB962C8B-B14F-4D97-AF65-F5344CB8AC3E}">
        <p14:creationId xmlns:p14="http://schemas.microsoft.com/office/powerpoint/2010/main" val="48532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8C001EA0-C1FE-4BFF-BAE0-93D031DC21E0}"/>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3" name="Rectangle 32">
              <a:extLst>
                <a:ext uri="{FF2B5EF4-FFF2-40B4-BE49-F238E27FC236}">
                  <a16:creationId xmlns:a16="http://schemas.microsoft.com/office/drawing/2014/main" id="{C0DB13C1-B4FB-4D33-A199-5BB34983AB47}"/>
                </a:ext>
                <a:ext uri="{C183D7F6-B498-43B3-948B-1728B52AA6E4}">
                  <adec:decorative xmlns:adec="http://schemas.microsoft.com/office/drawing/2017/decorative"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32FD79E9-DA87-4AE3-AB4F-454E8B1C7E28}"/>
                </a:ext>
                <a:ext uri="{C183D7F6-B498-43B3-948B-1728B52AA6E4}">
                  <adec:decorative xmlns:adec="http://schemas.microsoft.com/office/drawing/2017/decorative"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7CAE694-E5D7-45D8-80CE-4067B6610E53}"/>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a:bodyPr>
          <a:lstStyle/>
          <a:p>
            <a:pPr marL="0" indent="0">
              <a:buNone/>
            </a:pPr>
            <a:r>
              <a:rPr lang="en-US" dirty="0"/>
              <a:t>Data Science team has been doing an exploratory work by looking at some variables they have defined from customers: credit balance, Gender, Education level, age and some historical numbers from their loans. At this point there are no conclusions obtained.</a:t>
            </a:r>
          </a:p>
        </p:txBody>
      </p:sp>
      <p:sp>
        <p:nvSpPr>
          <p:cNvPr id="2" name="Footer Placeholder 1">
            <a:extLst>
              <a:ext uri="{FF2B5EF4-FFF2-40B4-BE49-F238E27FC236}">
                <a16:creationId xmlns:a16="http://schemas.microsoft.com/office/drawing/2014/main" id="{80919F81-09E4-41AD-9E45-21C8A7FBC2E5}"/>
              </a:ext>
            </a:extLst>
          </p:cNvPr>
          <p:cNvSpPr>
            <a:spLocks noGrp="1"/>
          </p:cNvSpPr>
          <p:nvPr>
            <p:ph type="ftr" sz="quarter" idx="16"/>
          </p:nvPr>
        </p:nvSpPr>
        <p:spPr/>
        <p:txBody>
          <a:bodyPr/>
          <a:lstStyle/>
          <a:p>
            <a:r>
              <a:rPr lang="en-US" dirty="0"/>
              <a:t>Credit One</a:t>
            </a:r>
          </a:p>
        </p:txBody>
      </p:sp>
      <p:sp>
        <p:nvSpPr>
          <p:cNvPr id="3" name="Slide Number Placeholder 2">
            <a:extLst>
              <a:ext uri="{FF2B5EF4-FFF2-40B4-BE49-F238E27FC236}">
                <a16:creationId xmlns:a16="http://schemas.microsoft.com/office/drawing/2014/main" id="{6556A3C9-6740-4558-AB5B-687741A63BDD}"/>
              </a:ext>
            </a:extLst>
          </p:cNvPr>
          <p:cNvSpPr>
            <a:spLocks noGrp="1"/>
          </p:cNvSpPr>
          <p:nvPr>
            <p:ph type="sldNum" sz="quarter" idx="17"/>
          </p:nvPr>
        </p:nvSpPr>
        <p:spPr/>
        <p:txBody>
          <a:bodyPr/>
          <a:lstStyle/>
          <a:p>
            <a:fld id="{8C2E478F-E849-4A8C-AF1F-CBCC78A7CBFA}" type="slidenum">
              <a:rPr lang="en-US" smtClean="0"/>
              <a:pPr/>
              <a:t>5</a:t>
            </a:fld>
            <a:endParaRPr lang="en-US" dirty="0"/>
          </a:p>
        </p:txBody>
      </p:sp>
    </p:spTree>
    <p:extLst>
      <p:ext uri="{BB962C8B-B14F-4D97-AF65-F5344CB8AC3E}">
        <p14:creationId xmlns:p14="http://schemas.microsoft.com/office/powerpoint/2010/main" val="259734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lstStyle/>
          <a:p>
            <a:r>
              <a:rPr lang="en-US" dirty="0"/>
              <a:t>Analysis Timeline</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p:txBody>
          <a:bodyPr/>
          <a:lstStyle/>
          <a:p>
            <a:r>
              <a:rPr lang="en-US" dirty="0"/>
              <a:t>Define the problem. </a:t>
            </a:r>
          </a:p>
          <a:p>
            <a:r>
              <a:rPr lang="en-US" dirty="0"/>
              <a:t>Measure: Get historical data to analyze current statement.</a:t>
            </a:r>
          </a:p>
          <a:p>
            <a:r>
              <a:rPr lang="en-US" dirty="0"/>
              <a:t>Analyze: Analyzing data obtained to prepare the action plan</a:t>
            </a:r>
          </a:p>
          <a:p>
            <a:r>
              <a:rPr lang="en-US" dirty="0"/>
              <a:t>Improve: Create a regression model to predict customer credit score</a:t>
            </a:r>
          </a:p>
          <a:p>
            <a:r>
              <a:rPr lang="en-US" dirty="0"/>
              <a:t>Control: Measure model success.</a:t>
            </a:r>
          </a:p>
        </p:txBody>
      </p:sp>
      <p:pic>
        <p:nvPicPr>
          <p:cNvPr id="9" name="Picture Placeholder 8" descr="Two Buildings" title="Two Buildings">
            <a:extLst>
              <a:ext uri="{FF2B5EF4-FFF2-40B4-BE49-F238E27FC236}">
                <a16:creationId xmlns:a16="http://schemas.microsoft.com/office/drawing/2014/main" id="{422CBBF4-EF67-4184-9603-EC435F55D084}"/>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p:txBody>
          <a:bodyPr/>
          <a:lstStyle/>
          <a:p>
            <a:r>
              <a:rPr lang="en-US" dirty="0"/>
              <a:t>Associated Cost</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p:txBody>
          <a:bodyPr/>
          <a:lstStyle/>
          <a:p>
            <a:r>
              <a:rPr lang="en-US" dirty="0"/>
              <a:t>Data Science</a:t>
            </a:r>
          </a:p>
        </p:txBody>
      </p:sp>
      <p:sp>
        <p:nvSpPr>
          <p:cNvPr id="2" name="Footer Placeholder 1">
            <a:extLst>
              <a:ext uri="{FF2B5EF4-FFF2-40B4-BE49-F238E27FC236}">
                <a16:creationId xmlns:a16="http://schemas.microsoft.com/office/drawing/2014/main" id="{5483E2DD-4F96-4CE8-A9FE-FD5DF44C4CAC}"/>
              </a:ext>
            </a:extLst>
          </p:cNvPr>
          <p:cNvSpPr>
            <a:spLocks noGrp="1"/>
          </p:cNvSpPr>
          <p:nvPr>
            <p:ph type="ftr" sz="quarter" idx="16"/>
          </p:nvPr>
        </p:nvSpPr>
        <p:spPr/>
        <p:txBody>
          <a:bodyPr/>
          <a:lstStyle/>
          <a:p>
            <a:r>
              <a:rPr lang="en-US" dirty="0"/>
              <a:t>Add a Footer</a:t>
            </a:r>
          </a:p>
        </p:txBody>
      </p:sp>
      <p:sp>
        <p:nvSpPr>
          <p:cNvPr id="16" name="Slide Number Placeholder 15">
            <a:extLst>
              <a:ext uri="{FF2B5EF4-FFF2-40B4-BE49-F238E27FC236}">
                <a16:creationId xmlns:a16="http://schemas.microsoft.com/office/drawing/2014/main" id="{7EF05482-0999-42B8-A27E-59AAA26FB58E}"/>
              </a:ext>
            </a:extLst>
          </p:cNvPr>
          <p:cNvSpPr>
            <a:spLocks noGrp="1"/>
          </p:cNvSpPr>
          <p:nvPr>
            <p:ph type="sldNum" sz="quarter" idx="17"/>
          </p:nvPr>
        </p:nvSpPr>
        <p:spPr/>
        <p:txBody>
          <a:bodyPr/>
          <a:lstStyle/>
          <a:p>
            <a:fld id="{8C2E478F-E849-4A8C-AF1F-CBCC78A7CBFA}" type="slidenum">
              <a:rPr lang="en-US" smtClean="0"/>
              <a:pPr/>
              <a:t>6</a:t>
            </a:fld>
            <a:endParaRPr lang="en-US" dirty="0"/>
          </a:p>
        </p:txBody>
      </p:sp>
      <p:sp>
        <p:nvSpPr>
          <p:cNvPr id="15" name="Title 14" hidden="1">
            <a:extLst>
              <a:ext uri="{FF2B5EF4-FFF2-40B4-BE49-F238E27FC236}">
                <a16:creationId xmlns:a16="http://schemas.microsoft.com/office/drawing/2014/main" id="{A9B3BD41-12E6-4E88-8CE4-3A496CEA28A3}"/>
              </a:ext>
            </a:extLst>
          </p:cNvPr>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17438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t>Analysis Goal</a:t>
            </a:r>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p:txBody>
          <a:bodyPr/>
          <a:lstStyle/>
          <a:p>
            <a:r>
              <a:rPr lang="en-US" dirty="0"/>
              <a:t>Define Customer Profile</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a:xfrm>
            <a:off x="599167" y="2308194"/>
            <a:ext cx="4226024" cy="3694369"/>
          </a:xfrm>
        </p:spPr>
        <p:txBody>
          <a:bodyPr>
            <a:normAutofit/>
          </a:bodyPr>
          <a:lstStyle/>
          <a:p>
            <a:pPr>
              <a:buFontTx/>
              <a:buChar char="-"/>
            </a:pPr>
            <a:r>
              <a:rPr lang="en-US" dirty="0"/>
              <a:t>Predicting a credit score ranking based on customer profile.</a:t>
            </a:r>
          </a:p>
          <a:p>
            <a:pPr marL="0" indent="0">
              <a:buNone/>
            </a:pPr>
            <a:r>
              <a:rPr lang="en-US" dirty="0"/>
              <a:t>Preliminary Data</a:t>
            </a:r>
          </a:p>
          <a:p>
            <a:pPr>
              <a:buFontTx/>
              <a:buChar char="-"/>
            </a:pPr>
            <a:r>
              <a:rPr lang="en-US" dirty="0"/>
              <a:t>~ 60% of the customers are women. </a:t>
            </a:r>
          </a:p>
          <a:p>
            <a:pPr>
              <a:buFontTx/>
              <a:buChar char="-"/>
            </a:pPr>
            <a:r>
              <a:rPr lang="en-US" dirty="0"/>
              <a:t>Men’s population has lower education level than women.</a:t>
            </a:r>
          </a:p>
          <a:p>
            <a:pPr>
              <a:buFontTx/>
              <a:buChar char="-"/>
            </a:pPr>
            <a:r>
              <a:rPr lang="en-US" dirty="0"/>
              <a:t>On average, women acquire higher balances loan.</a:t>
            </a:r>
          </a:p>
          <a:p>
            <a:pPr marL="0" indent="0">
              <a:buNone/>
            </a:pPr>
            <a:endParaRPr lang="en-US" dirty="0"/>
          </a:p>
        </p:txBody>
      </p:sp>
      <p:graphicFrame>
        <p:nvGraphicFramePr>
          <p:cNvPr id="10" name="Chart 3" descr="Chart">
            <a:extLst>
              <a:ext uri="{FF2B5EF4-FFF2-40B4-BE49-F238E27FC236}">
                <a16:creationId xmlns:a16="http://schemas.microsoft.com/office/drawing/2014/main" id="{0EB6D7F7-49BE-4D95-9DBA-99B2C7BD4949}"/>
              </a:ext>
            </a:extLst>
          </p:cNvPr>
          <p:cNvGraphicFramePr>
            <a:graphicFrameLocks noGrp="1"/>
          </p:cNvGraphicFramePr>
          <p:nvPr>
            <p:ph sz="quarter" idx="16"/>
            <p:extLst>
              <p:ext uri="{D42A27DB-BD31-4B8C-83A1-F6EECF244321}">
                <p14:modId xmlns:p14="http://schemas.microsoft.com/office/powerpoint/2010/main" val="3052565247"/>
              </p:ext>
            </p:extLst>
          </p:nvPr>
        </p:nvGraphicFramePr>
        <p:xfrm>
          <a:off x="6400800" y="469900"/>
          <a:ext cx="5219700" cy="5918200"/>
        </p:xfrm>
        <a:graphic>
          <a:graphicData uri="http://schemas.openxmlformats.org/drawingml/2006/chart">
            <c:chart xmlns:c="http://schemas.openxmlformats.org/drawingml/2006/chart" xmlns:r="http://schemas.openxmlformats.org/officeDocument/2006/relationships" r:id="rId2"/>
          </a:graphicData>
        </a:graphic>
      </p:graphicFrame>
      <p:sp>
        <p:nvSpPr>
          <p:cNvPr id="12" name="Slide Number Placeholder 11">
            <a:extLst>
              <a:ext uri="{FF2B5EF4-FFF2-40B4-BE49-F238E27FC236}">
                <a16:creationId xmlns:a16="http://schemas.microsoft.com/office/drawing/2014/main" id="{A40D7403-0D24-42D0-9DE5-23601D8FBC17}"/>
              </a:ext>
            </a:extLst>
          </p:cNvPr>
          <p:cNvSpPr>
            <a:spLocks noGrp="1"/>
          </p:cNvSpPr>
          <p:nvPr>
            <p:ph type="sldNum" sz="quarter" idx="18"/>
          </p:nvPr>
        </p:nvSpPr>
        <p:spPr/>
        <p:txBody>
          <a:body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1507751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10152E-B118-4489-8A5A-8ADA09C4D286}"/>
              </a:ext>
            </a:extLst>
          </p:cNvPr>
          <p:cNvSpPr>
            <a:spLocks noGrp="1"/>
          </p:cNvSpPr>
          <p:nvPr>
            <p:ph idx="1"/>
          </p:nvPr>
        </p:nvSpPr>
        <p:spPr/>
        <p:txBody>
          <a:bodyPr/>
          <a:lstStyle/>
          <a:p>
            <a:r>
              <a:rPr lang="en-US" dirty="0"/>
              <a:t>Does the customers with higher Credit Score are most likely the best payers?</a:t>
            </a:r>
          </a:p>
          <a:p>
            <a:r>
              <a:rPr lang="en-US" dirty="0"/>
              <a:t>Are there any substantial difference in Credit Score by gender?</a:t>
            </a:r>
          </a:p>
          <a:p>
            <a:r>
              <a:rPr lang="en-US" dirty="0"/>
              <a:t>Does the customers with higher educational level are more responsible with their debts? </a:t>
            </a:r>
          </a:p>
          <a:p>
            <a:r>
              <a:rPr lang="en-US" dirty="0"/>
              <a:t>Does the age influences a customer to pay their debts?</a:t>
            </a:r>
          </a:p>
          <a:p>
            <a:endParaRPr lang="en-US" dirty="0"/>
          </a:p>
        </p:txBody>
      </p:sp>
      <p:sp>
        <p:nvSpPr>
          <p:cNvPr id="3" name="Title 2">
            <a:extLst>
              <a:ext uri="{FF2B5EF4-FFF2-40B4-BE49-F238E27FC236}">
                <a16:creationId xmlns:a16="http://schemas.microsoft.com/office/drawing/2014/main" id="{20AD579A-4B7A-4D47-B8E2-3F6BA77E989D}"/>
              </a:ext>
            </a:extLst>
          </p:cNvPr>
          <p:cNvSpPr>
            <a:spLocks noGrp="1"/>
          </p:cNvSpPr>
          <p:nvPr>
            <p:ph type="title"/>
          </p:nvPr>
        </p:nvSpPr>
        <p:spPr/>
        <p:txBody>
          <a:bodyPr/>
          <a:lstStyle/>
          <a:p>
            <a:r>
              <a:rPr lang="en-US" dirty="0"/>
              <a:t>Hypothesis</a:t>
            </a:r>
          </a:p>
        </p:txBody>
      </p:sp>
      <p:sp>
        <p:nvSpPr>
          <p:cNvPr id="4" name="Footer Placeholder 3">
            <a:extLst>
              <a:ext uri="{FF2B5EF4-FFF2-40B4-BE49-F238E27FC236}">
                <a16:creationId xmlns:a16="http://schemas.microsoft.com/office/drawing/2014/main" id="{0ABFA301-2822-4C00-BDAD-A299457B3990}"/>
              </a:ext>
            </a:extLst>
          </p:cNvPr>
          <p:cNvSpPr>
            <a:spLocks noGrp="1"/>
          </p:cNvSpPr>
          <p:nvPr>
            <p:ph type="ftr" sz="quarter" idx="10"/>
          </p:nvPr>
        </p:nvSpPr>
        <p:spPr/>
        <p:txBody>
          <a:bodyPr/>
          <a:lstStyle/>
          <a:p>
            <a:r>
              <a:rPr lang="en-US" dirty="0"/>
              <a:t>Credit One Analysis</a:t>
            </a:r>
          </a:p>
        </p:txBody>
      </p:sp>
      <p:sp>
        <p:nvSpPr>
          <p:cNvPr id="5" name="Slide Number Placeholder 4">
            <a:extLst>
              <a:ext uri="{FF2B5EF4-FFF2-40B4-BE49-F238E27FC236}">
                <a16:creationId xmlns:a16="http://schemas.microsoft.com/office/drawing/2014/main" id="{0DA36BBB-B8CE-465B-8512-F2ED301BA361}"/>
              </a:ext>
            </a:extLst>
          </p:cNvPr>
          <p:cNvSpPr>
            <a:spLocks noGrp="1"/>
          </p:cNvSpPr>
          <p:nvPr>
            <p:ph type="sldNum" sz="quarter" idx="11"/>
          </p:nvPr>
        </p:nvSpPr>
        <p:spPr/>
        <p:txBody>
          <a:bodyPr/>
          <a:lstStyle/>
          <a:p>
            <a:fld id="{8C2E478F-E849-4A8C-AF1F-CBCC78A7CBFA}" type="slidenum">
              <a:rPr lang="en-US" smtClean="0"/>
              <a:pPr/>
              <a:t>8</a:t>
            </a:fld>
            <a:endParaRPr lang="en-US" dirty="0"/>
          </a:p>
        </p:txBody>
      </p:sp>
    </p:spTree>
    <p:extLst>
      <p:ext uri="{BB962C8B-B14F-4D97-AF65-F5344CB8AC3E}">
        <p14:creationId xmlns:p14="http://schemas.microsoft.com/office/powerpoint/2010/main" val="3259474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10152E-B118-4489-8A5A-8ADA09C4D286}"/>
              </a:ext>
            </a:extLst>
          </p:cNvPr>
          <p:cNvSpPr>
            <a:spLocks noGrp="1"/>
          </p:cNvSpPr>
          <p:nvPr>
            <p:ph idx="1"/>
          </p:nvPr>
        </p:nvSpPr>
        <p:spPr/>
        <p:txBody>
          <a:bodyPr/>
          <a:lstStyle/>
          <a:p>
            <a:r>
              <a:rPr lang="en-US" dirty="0"/>
              <a:t>Linear Regression</a:t>
            </a:r>
          </a:p>
          <a:p>
            <a:r>
              <a:rPr lang="en-US" dirty="0"/>
              <a:t>Decision Trees</a:t>
            </a:r>
          </a:p>
          <a:p>
            <a:r>
              <a:rPr lang="en-US" dirty="0"/>
              <a:t>SVM</a:t>
            </a:r>
          </a:p>
          <a:p>
            <a:r>
              <a:rPr lang="en-US" dirty="0"/>
              <a:t>KNN</a:t>
            </a:r>
          </a:p>
          <a:p>
            <a:endParaRPr lang="en-US" dirty="0"/>
          </a:p>
        </p:txBody>
      </p:sp>
      <p:sp>
        <p:nvSpPr>
          <p:cNvPr id="3" name="Title 2">
            <a:extLst>
              <a:ext uri="{FF2B5EF4-FFF2-40B4-BE49-F238E27FC236}">
                <a16:creationId xmlns:a16="http://schemas.microsoft.com/office/drawing/2014/main" id="{20AD579A-4B7A-4D47-B8E2-3F6BA77E989D}"/>
              </a:ext>
            </a:extLst>
          </p:cNvPr>
          <p:cNvSpPr>
            <a:spLocks noGrp="1"/>
          </p:cNvSpPr>
          <p:nvPr>
            <p:ph type="title"/>
          </p:nvPr>
        </p:nvSpPr>
        <p:spPr/>
        <p:txBody>
          <a:bodyPr/>
          <a:lstStyle/>
          <a:p>
            <a:r>
              <a:rPr lang="en-US" dirty="0"/>
              <a:t>Methodology</a:t>
            </a:r>
          </a:p>
        </p:txBody>
      </p:sp>
      <p:sp>
        <p:nvSpPr>
          <p:cNvPr id="4" name="Footer Placeholder 3">
            <a:extLst>
              <a:ext uri="{FF2B5EF4-FFF2-40B4-BE49-F238E27FC236}">
                <a16:creationId xmlns:a16="http://schemas.microsoft.com/office/drawing/2014/main" id="{0ABFA301-2822-4C00-BDAD-A299457B3990}"/>
              </a:ext>
            </a:extLst>
          </p:cNvPr>
          <p:cNvSpPr>
            <a:spLocks noGrp="1"/>
          </p:cNvSpPr>
          <p:nvPr>
            <p:ph type="ftr" sz="quarter" idx="10"/>
          </p:nvPr>
        </p:nvSpPr>
        <p:spPr/>
        <p:txBody>
          <a:bodyPr/>
          <a:lstStyle/>
          <a:p>
            <a:r>
              <a:rPr lang="en-US" dirty="0"/>
              <a:t>Credit One Analysis</a:t>
            </a:r>
          </a:p>
        </p:txBody>
      </p:sp>
      <p:sp>
        <p:nvSpPr>
          <p:cNvPr id="5" name="Slide Number Placeholder 4">
            <a:extLst>
              <a:ext uri="{FF2B5EF4-FFF2-40B4-BE49-F238E27FC236}">
                <a16:creationId xmlns:a16="http://schemas.microsoft.com/office/drawing/2014/main" id="{0DA36BBB-B8CE-465B-8512-F2ED301BA361}"/>
              </a:ext>
            </a:extLst>
          </p:cNvPr>
          <p:cNvSpPr>
            <a:spLocks noGrp="1"/>
          </p:cNvSpPr>
          <p:nvPr>
            <p:ph type="sldNum" sz="quarter" idx="11"/>
          </p:nvPr>
        </p:nvSpPr>
        <p:spPr/>
        <p:txBody>
          <a:bodyPr/>
          <a:lstStyle/>
          <a:p>
            <a:fld id="{8C2E478F-E849-4A8C-AF1F-CBCC78A7CBFA}" type="slidenum">
              <a:rPr lang="en-US" smtClean="0"/>
              <a:pPr/>
              <a:t>9</a:t>
            </a:fld>
            <a:endParaRPr lang="en-US" dirty="0"/>
          </a:p>
        </p:txBody>
      </p:sp>
    </p:spTree>
    <p:extLst>
      <p:ext uri="{BB962C8B-B14F-4D97-AF65-F5344CB8AC3E}">
        <p14:creationId xmlns:p14="http://schemas.microsoft.com/office/powerpoint/2010/main" val="3878880341"/>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6A0F1FB-B1B3-48EC-BFEE-FC0094A34C28}">
  <ds:schemaRefs>
    <ds:schemaRef ds:uri="http://schemas.microsoft.com/sharepoint/v3/contenttype/forms"/>
  </ds:schemaRefs>
</ds:datastoreItem>
</file>

<file path=customXml/itemProps2.xml><?xml version="1.0" encoding="utf-8"?>
<ds:datastoreItem xmlns:ds="http://schemas.openxmlformats.org/officeDocument/2006/customXml" ds:itemID="{1B834546-CF5A-40F0-B105-33C88EC05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1340EA-4D3D-470F-B5D6-C0F62307940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Dark modernist presentation</Template>
  <TotalTime>0</TotalTime>
  <Words>366</Words>
  <Application>Microsoft Office PowerPoint</Application>
  <PresentationFormat>Widescreen</PresentationFormat>
  <Paragraphs>74</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vt:lpstr>
      <vt:lpstr>Gill Sans Light</vt:lpstr>
      <vt:lpstr>Office Theme</vt:lpstr>
      <vt:lpstr>Credit One </vt:lpstr>
      <vt:lpstr>Define customer profile to improve liquidation</vt:lpstr>
      <vt:lpstr>Objective</vt:lpstr>
      <vt:lpstr>Define customer profile</vt:lpstr>
      <vt:lpstr>PowerPoint Presentation</vt:lpstr>
      <vt:lpstr>Title</vt:lpstr>
      <vt:lpstr>Analysis Goal</vt:lpstr>
      <vt:lpstr>Hypothesis</vt:lpstr>
      <vt:lpstr>Methodology</vt:lpstr>
      <vt:lpstr>tIMELINE</vt:lpstr>
      <vt:lpstr>Title: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2020-03-08T17:35:03Z</dcterms:created>
  <dcterms:modified xsi:type="dcterms:W3CDTF">2020-03-08T19:19:53Z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