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8" r:id="rId13"/>
    <p:sldId id="269" r:id="rId14"/>
    <p:sldId id="271"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8" autoAdjust="0"/>
    <p:restoredTop sz="94660"/>
  </p:normalViewPr>
  <p:slideViewPr>
    <p:cSldViewPr snapToGrid="0">
      <p:cViewPr varScale="1">
        <p:scale>
          <a:sx n="83" d="100"/>
          <a:sy n="83" d="100"/>
        </p:scale>
        <p:origin x="12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alpa giri" userId="01020da6ec142c1b" providerId="LiveId" clId="{4BB0B5CB-1899-452D-9C9C-2C86333E64B4}"/>
    <pc:docChg chg="modSld sldOrd">
      <pc:chgData name="bikalpa giri" userId="01020da6ec142c1b" providerId="LiveId" clId="{4BB0B5CB-1899-452D-9C9C-2C86333E64B4}" dt="2025-01-05T11:36:14.541" v="3"/>
      <pc:docMkLst>
        <pc:docMk/>
      </pc:docMkLst>
      <pc:sldChg chg="ord">
        <pc:chgData name="bikalpa giri" userId="01020da6ec142c1b" providerId="LiveId" clId="{4BB0B5CB-1899-452D-9C9C-2C86333E64B4}" dt="2025-01-05T11:36:14.541" v="3"/>
        <pc:sldMkLst>
          <pc:docMk/>
          <pc:sldMk cId="13731645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465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10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48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99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761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3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244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947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753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190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453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632725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books.google.com/" TargetMode="External"/><Relationship Id="rId2" Type="http://schemas.openxmlformats.org/officeDocument/2006/relationships/hyperlink" Target="https://www.gutenberg.org/" TargetMode="External"/><Relationship Id="rId1" Type="http://schemas.openxmlformats.org/officeDocument/2006/relationships/slideLayout" Target="../slideLayouts/slideLayout1.xml"/><Relationship Id="rId4" Type="http://schemas.openxmlformats.org/officeDocument/2006/relationships/hyperlink" Target="https://www.wdl.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A897-32D8-22D1-D885-B08E768CFFD1}"/>
              </a:ext>
            </a:extLst>
          </p:cNvPr>
          <p:cNvSpPr>
            <a:spLocks noGrp="1"/>
          </p:cNvSpPr>
          <p:nvPr>
            <p:ph type="ctrTitle"/>
          </p:nvPr>
        </p:nvSpPr>
        <p:spPr>
          <a:xfrm>
            <a:off x="1638300" y="888860"/>
            <a:ext cx="9144000" cy="1728317"/>
          </a:xfrm>
        </p:spPr>
        <p:txBody>
          <a:bodyPr>
            <a:normAutofit fontScale="90000"/>
          </a:bodyPr>
          <a:lstStyle/>
          <a:p>
            <a:r>
              <a:rPr lang="en-US" sz="3600" dirty="0">
                <a:latin typeface="Artifakt Element Heavy" panose="020B0B03050000020004" pitchFamily="34" charset="0"/>
                <a:ea typeface="Artifakt Element Heavy" panose="020B0B03050000020004" pitchFamily="34" charset="0"/>
              </a:rPr>
              <a:t>Software Design </a:t>
            </a:r>
            <a:br>
              <a:rPr lang="en-US" sz="3600" dirty="0">
                <a:latin typeface="Artifakt Element Heavy" panose="020B0B03050000020004" pitchFamily="34" charset="0"/>
                <a:ea typeface="Artifakt Element Heavy" panose="020B0B03050000020004" pitchFamily="34" charset="0"/>
              </a:rPr>
            </a:br>
            <a:r>
              <a:rPr lang="en-US" sz="3600" dirty="0">
                <a:latin typeface="Artifakt Element Heavy" panose="020B0B03050000020004" pitchFamily="34" charset="0"/>
                <a:ea typeface="Artifakt Element Heavy" panose="020B0B03050000020004" pitchFamily="34" charset="0"/>
              </a:rPr>
              <a:t>Documentation for </a:t>
            </a:r>
            <a:br>
              <a:rPr lang="en-US" sz="3600" dirty="0">
                <a:latin typeface="Artifakt Element Heavy" panose="020B0B03050000020004" pitchFamily="34" charset="0"/>
                <a:ea typeface="Artifakt Element Heavy" panose="020B0B03050000020004" pitchFamily="34" charset="0"/>
              </a:rPr>
            </a:br>
            <a:br>
              <a:rPr lang="en-US" sz="3600" dirty="0">
                <a:latin typeface="Artifakt Element Heavy" panose="020B0B03050000020004" pitchFamily="34" charset="0"/>
                <a:ea typeface="Artifakt Element Heavy" panose="020B0B03050000020004" pitchFamily="34" charset="0"/>
              </a:rPr>
            </a:br>
            <a:r>
              <a:rPr lang="en-US" sz="3600" dirty="0">
                <a:latin typeface="Artifakt Element Heavy" panose="020B0B03050000020004" pitchFamily="34" charset="0"/>
                <a:ea typeface="Artifakt Element Heavy" panose="020B0B03050000020004" pitchFamily="34" charset="0"/>
              </a:rPr>
              <a:t>“Digital Library”</a:t>
            </a:r>
            <a:br>
              <a:rPr lang="en-US" sz="2800" dirty="0"/>
            </a:br>
            <a:endParaRPr lang="en-IN" sz="2800" dirty="0"/>
          </a:p>
        </p:txBody>
      </p:sp>
      <p:sp>
        <p:nvSpPr>
          <p:cNvPr id="3" name="Subtitle 2">
            <a:extLst>
              <a:ext uri="{FF2B5EF4-FFF2-40B4-BE49-F238E27FC236}">
                <a16:creationId xmlns:a16="http://schemas.microsoft.com/office/drawing/2014/main" id="{24752B95-55A2-827D-71F9-38729347B725}"/>
              </a:ext>
            </a:extLst>
          </p:cNvPr>
          <p:cNvSpPr>
            <a:spLocks noGrp="1"/>
          </p:cNvSpPr>
          <p:nvPr>
            <p:ph type="subTitle" idx="1"/>
          </p:nvPr>
        </p:nvSpPr>
        <p:spPr>
          <a:xfrm>
            <a:off x="939800" y="3290277"/>
            <a:ext cx="9144000" cy="3727938"/>
          </a:xfrm>
        </p:spPr>
        <p:txBody>
          <a:bodyPr/>
          <a:lstStyle/>
          <a:p>
            <a:r>
              <a:rPr lang="en-US" sz="3600" b="1" u="sng" dirty="0">
                <a:latin typeface="High Tower Text" panose="02040502050506030303" pitchFamily="18" charset="0"/>
              </a:rPr>
              <a:t>Prepared By</a:t>
            </a:r>
          </a:p>
          <a:p>
            <a:r>
              <a:rPr lang="en-US" dirty="0"/>
              <a:t>    </a:t>
            </a:r>
          </a:p>
          <a:p>
            <a:pPr marL="3086100" lvl="6" indent="-342900" algn="l">
              <a:buFont typeface="Wingdings" panose="05000000000000000000" pitchFamily="2" charset="2"/>
              <a:buChar char="Ø"/>
            </a:pPr>
            <a:r>
              <a:rPr lang="en-US" sz="2400" dirty="0">
                <a:latin typeface="Dutch801 XBd BT" panose="02020903060505020304" pitchFamily="18" charset="0"/>
              </a:rPr>
              <a:t> Bikalpa Giri (2203051050890)</a:t>
            </a:r>
          </a:p>
          <a:p>
            <a:pPr marL="3086100" lvl="6" indent="-342900" algn="l">
              <a:buFont typeface="Wingdings" panose="05000000000000000000" pitchFamily="2" charset="2"/>
              <a:buChar char="Ø"/>
            </a:pPr>
            <a:r>
              <a:rPr lang="en-US" sz="2400" dirty="0">
                <a:latin typeface="Dutch801 XBd BT" panose="02020903060505020304" pitchFamily="18" charset="0"/>
              </a:rPr>
              <a:t> Mukund Raj (2203051050360)</a:t>
            </a:r>
          </a:p>
          <a:p>
            <a:pPr marL="3086100" lvl="6" indent="-342900" algn="l">
              <a:buFont typeface="Wingdings" panose="05000000000000000000" pitchFamily="2" charset="2"/>
              <a:buChar char="Ø"/>
            </a:pPr>
            <a:r>
              <a:rPr lang="en-US" sz="2400" dirty="0">
                <a:latin typeface="Dutch801 XBd BT" panose="02020903060505020304" pitchFamily="18" charset="0"/>
              </a:rPr>
              <a:t>Priyanshu Singh (2203051050444)</a:t>
            </a:r>
          </a:p>
          <a:p>
            <a:pPr marL="3086100" lvl="6" indent="-342900" algn="l">
              <a:buFont typeface="Wingdings" panose="05000000000000000000" pitchFamily="2" charset="2"/>
              <a:buChar char="Ø"/>
            </a:pPr>
            <a:r>
              <a:rPr lang="en-US" sz="2400" dirty="0">
                <a:latin typeface="Dutch801 XBd BT" panose="02020903060505020304" pitchFamily="18" charset="0"/>
              </a:rPr>
              <a:t>Faiz Shaikh (2203051050354)</a:t>
            </a:r>
          </a:p>
          <a:p>
            <a:pPr marL="3086100" lvl="6" indent="-342900" algn="l">
              <a:buFont typeface="Wingdings" panose="05000000000000000000" pitchFamily="2" charset="2"/>
              <a:buChar char="Ø"/>
            </a:pPr>
            <a:r>
              <a:rPr lang="en-US" sz="2400" dirty="0">
                <a:latin typeface="Dutch801 XBd BT" panose="02020903060505020304" pitchFamily="18" charset="0"/>
              </a:rPr>
              <a:t>Jahanvi Gohil (2203051050249)</a:t>
            </a:r>
            <a:endParaRPr lang="en-IN" sz="2400" dirty="0">
              <a:latin typeface="Dutch801 XBd BT" panose="02020903060505020304" pitchFamily="18" charset="0"/>
            </a:endParaRPr>
          </a:p>
        </p:txBody>
      </p:sp>
    </p:spTree>
    <p:extLst>
      <p:ext uri="{BB962C8B-B14F-4D97-AF65-F5344CB8AC3E}">
        <p14:creationId xmlns:p14="http://schemas.microsoft.com/office/powerpoint/2010/main" val="407184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242-0FED-2D49-6BDA-559783BFB628}"/>
              </a:ext>
            </a:extLst>
          </p:cNvPr>
          <p:cNvSpPr>
            <a:spLocks noGrp="1"/>
          </p:cNvSpPr>
          <p:nvPr>
            <p:ph type="ctrTitle"/>
          </p:nvPr>
        </p:nvSpPr>
        <p:spPr>
          <a:xfrm>
            <a:off x="368300" y="208364"/>
            <a:ext cx="9144000" cy="894303"/>
          </a:xfrm>
        </p:spPr>
        <p:txBody>
          <a:bodyPr/>
          <a:lstStyle/>
          <a:p>
            <a:r>
              <a:rPr lang="en-US" sz="4000" b="1" dirty="0"/>
              <a:t>Methodology </a:t>
            </a:r>
            <a:endParaRPr lang="en-IN" sz="4000" b="1" dirty="0"/>
          </a:p>
        </p:txBody>
      </p:sp>
      <p:sp>
        <p:nvSpPr>
          <p:cNvPr id="3" name="Subtitle 2">
            <a:extLst>
              <a:ext uri="{FF2B5EF4-FFF2-40B4-BE49-F238E27FC236}">
                <a16:creationId xmlns:a16="http://schemas.microsoft.com/office/drawing/2014/main" id="{4A162708-AE83-00EF-0530-D3A9658FC8F2}"/>
              </a:ext>
            </a:extLst>
          </p:cNvPr>
          <p:cNvSpPr>
            <a:spLocks noGrp="1"/>
          </p:cNvSpPr>
          <p:nvPr>
            <p:ph type="subTitle" idx="1"/>
          </p:nvPr>
        </p:nvSpPr>
        <p:spPr>
          <a:xfrm>
            <a:off x="1" y="1384300"/>
            <a:ext cx="12192000" cy="3891085"/>
          </a:xfrm>
        </p:spPr>
        <p:txBody>
          <a:bodyPr/>
          <a:lstStyle/>
          <a:p>
            <a:pPr marL="1371600" lvl="2" indent="-457200" algn="l">
              <a:lnSpc>
                <a:spcPct val="150000"/>
              </a:lnSpc>
              <a:buFont typeface="Wingdings" panose="05000000000000000000" pitchFamily="2" charset="2"/>
              <a:buChar char="v"/>
            </a:pPr>
            <a:r>
              <a:rPr lang="en-US" sz="2800" dirty="0">
                <a:latin typeface="Aptos Narrow" panose="020B0004020202020204" pitchFamily="34" charset="0"/>
              </a:rPr>
              <a:t>Requirement analysis and stakeholder meetings.</a:t>
            </a:r>
          </a:p>
          <a:p>
            <a:pPr marL="1371600" lvl="2" indent="-457200" algn="l">
              <a:lnSpc>
                <a:spcPct val="150000"/>
              </a:lnSpc>
              <a:buFont typeface="Wingdings" panose="05000000000000000000" pitchFamily="2" charset="2"/>
              <a:buChar char="v"/>
            </a:pPr>
            <a:r>
              <a:rPr lang="en-US" sz="2800" dirty="0">
                <a:latin typeface="Aptos Narrow" panose="020B0004020202020204" pitchFamily="34" charset="0"/>
              </a:rPr>
              <a:t>Designing the database schema and RESTful APIs.</a:t>
            </a:r>
          </a:p>
          <a:p>
            <a:pPr marL="1371600" lvl="2" indent="-457200" algn="l">
              <a:lnSpc>
                <a:spcPct val="150000"/>
              </a:lnSpc>
              <a:buFont typeface="Wingdings" panose="05000000000000000000" pitchFamily="2" charset="2"/>
              <a:buChar char="v"/>
            </a:pPr>
            <a:r>
              <a:rPr lang="en-US" sz="2800" dirty="0">
                <a:latin typeface="Aptos Narrow" panose="020B0004020202020204" pitchFamily="34" charset="0"/>
              </a:rPr>
              <a:t>Building a responsive frontend and integrating the backend.</a:t>
            </a:r>
          </a:p>
          <a:p>
            <a:pPr marL="1371600" lvl="2" indent="-457200" algn="l">
              <a:lnSpc>
                <a:spcPct val="150000"/>
              </a:lnSpc>
              <a:buFont typeface="Wingdings" panose="05000000000000000000" pitchFamily="2" charset="2"/>
              <a:buChar char="v"/>
            </a:pPr>
            <a:r>
              <a:rPr lang="en-US" sz="2800" dirty="0">
                <a:latin typeface="Aptos Narrow" panose="020B0004020202020204" pitchFamily="34" charset="0"/>
              </a:rPr>
              <a:t>Implementing user authentication and book management features.</a:t>
            </a:r>
          </a:p>
          <a:p>
            <a:pPr marL="1371600" lvl="2" indent="-457200" algn="l">
              <a:lnSpc>
                <a:spcPct val="150000"/>
              </a:lnSpc>
              <a:buFont typeface="Wingdings" panose="05000000000000000000" pitchFamily="2" charset="2"/>
              <a:buChar char="v"/>
            </a:pPr>
            <a:r>
              <a:rPr lang="en-US" sz="2800" dirty="0">
                <a:latin typeface="Aptos Narrow" panose="020B0004020202020204" pitchFamily="34" charset="0"/>
              </a:rPr>
              <a:t>Testing, deployment, and feedback incorporation.</a:t>
            </a:r>
          </a:p>
          <a:p>
            <a:endParaRPr lang="en-US" dirty="0"/>
          </a:p>
          <a:p>
            <a:endParaRPr lang="en-IN" dirty="0"/>
          </a:p>
        </p:txBody>
      </p:sp>
    </p:spTree>
    <p:extLst>
      <p:ext uri="{BB962C8B-B14F-4D97-AF65-F5344CB8AC3E}">
        <p14:creationId xmlns:p14="http://schemas.microsoft.com/office/powerpoint/2010/main" val="152043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E70D-D573-3765-A63A-CE2215E620E0}"/>
              </a:ext>
            </a:extLst>
          </p:cNvPr>
          <p:cNvSpPr>
            <a:spLocks noGrp="1"/>
          </p:cNvSpPr>
          <p:nvPr>
            <p:ph type="ctrTitle"/>
          </p:nvPr>
        </p:nvSpPr>
        <p:spPr>
          <a:xfrm>
            <a:off x="419100" y="610019"/>
            <a:ext cx="9144000" cy="952082"/>
          </a:xfrm>
        </p:spPr>
        <p:txBody>
          <a:bodyPr/>
          <a:lstStyle/>
          <a:p>
            <a:r>
              <a:rPr lang="en-US" sz="4000" b="1" dirty="0"/>
              <a:t>Project Module </a:t>
            </a:r>
            <a:endParaRPr lang="en-IN" sz="4000" b="1" dirty="0"/>
          </a:p>
        </p:txBody>
      </p:sp>
      <p:sp>
        <p:nvSpPr>
          <p:cNvPr id="4" name="Rectangle 1">
            <a:extLst>
              <a:ext uri="{FF2B5EF4-FFF2-40B4-BE49-F238E27FC236}">
                <a16:creationId xmlns:a16="http://schemas.microsoft.com/office/drawing/2014/main" id="{274D4DD5-3836-E080-767D-AAF75DD512BB}"/>
              </a:ext>
            </a:extLst>
          </p:cNvPr>
          <p:cNvSpPr>
            <a:spLocks noGrp="1" noChangeArrowheads="1"/>
          </p:cNvSpPr>
          <p:nvPr>
            <p:ph type="subTitle" idx="1"/>
          </p:nvPr>
        </p:nvSpPr>
        <p:spPr bwMode="auto">
          <a:xfrm>
            <a:off x="1524000" y="2110703"/>
            <a:ext cx="90551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Narrow" panose="020B0004020202020204" pitchFamily="34" charset="0"/>
              </a:rPr>
              <a:t>Admin Module:</a:t>
            </a:r>
            <a:endParaRPr kumimoji="0" lang="en-US" altLang="en-US" b="0" i="0" u="none" strike="noStrike" cap="none" normalizeH="0" baseline="0" dirty="0">
              <a:ln>
                <a:noFill/>
              </a:ln>
              <a:solidFill>
                <a:schemeClr val="tx1"/>
              </a:solidFill>
              <a:effectLst/>
              <a:latin typeface="Aptos Narrow" panose="020B0004020202020204" pitchFamily="34" charset="0"/>
            </a:endParaRPr>
          </a:p>
          <a:p>
            <a:pPr lvl="1"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ptos Narrow" panose="020B0004020202020204" pitchFamily="34" charset="0"/>
              </a:rPr>
              <a:t>       Manage book inventory, user accounts, and analytics.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Narrow" panose="020B0004020202020204" pitchFamily="34" charset="0"/>
              </a:rPr>
              <a:t>User Module:</a:t>
            </a:r>
            <a:endParaRPr kumimoji="0" lang="en-US" altLang="en-US" b="0" i="0" u="none" strike="noStrike" cap="none" normalizeH="0" baseline="0" dirty="0">
              <a:ln>
                <a:noFill/>
              </a:ln>
              <a:solidFill>
                <a:schemeClr val="tx1"/>
              </a:solidFill>
              <a:effectLst/>
              <a:latin typeface="Aptos Narrow" panose="020B0004020202020204" pitchFamily="34" charset="0"/>
            </a:endParaRPr>
          </a:p>
          <a:p>
            <a:pPr lvl="1"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ptos Narrow" panose="020B0004020202020204" pitchFamily="34" charset="0"/>
              </a:rPr>
              <a:t>       Register, search for books, and maintain a reading list.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Narrow" panose="020B0004020202020204" pitchFamily="34" charset="0"/>
              </a:rPr>
              <a:t>Search and Recommendations Module:</a:t>
            </a:r>
            <a:endParaRPr kumimoji="0" lang="en-US" altLang="en-US" b="0" i="0" u="none" strike="noStrike" cap="none" normalizeH="0" baseline="0" dirty="0">
              <a:ln>
                <a:noFill/>
              </a:ln>
              <a:solidFill>
                <a:schemeClr val="tx1"/>
              </a:solidFill>
              <a:effectLst/>
              <a:latin typeface="Aptos Narrow" panose="020B0004020202020204" pitchFamily="34" charset="0"/>
            </a:endParaRPr>
          </a:p>
          <a:p>
            <a:pPr lvl="1" algn="l"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ptos Narrow" panose="020B0004020202020204" pitchFamily="34" charset="0"/>
              </a:rPr>
              <a:t>        Advanced  </a:t>
            </a:r>
            <a:r>
              <a:rPr kumimoji="0" lang="en-US" altLang="en-US" sz="2400" b="0" i="0" strike="noStrike" cap="none" normalizeH="0" baseline="0" dirty="0">
                <a:ln>
                  <a:noFill/>
                </a:ln>
                <a:solidFill>
                  <a:schemeClr val="tx1"/>
                </a:solidFill>
                <a:effectLst/>
                <a:latin typeface="Aptos Narrow" panose="020B0004020202020204" pitchFamily="34" charset="0"/>
              </a:rPr>
              <a:t>suggestion-based</a:t>
            </a:r>
            <a:r>
              <a:rPr kumimoji="0" lang="en-US" altLang="en-US" sz="2400" b="0" i="0" u="none" strike="noStrike" cap="none" normalizeH="0" baseline="0" dirty="0">
                <a:ln>
                  <a:noFill/>
                </a:ln>
                <a:solidFill>
                  <a:schemeClr val="tx1"/>
                </a:solidFill>
                <a:effectLst/>
                <a:latin typeface="Aptos Narrow" panose="020B0004020202020204" pitchFamily="34" charset="0"/>
              </a:rPr>
              <a:t> searching.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187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99B6-4A95-2406-F7BE-6B21E02C5916}"/>
              </a:ext>
            </a:extLst>
          </p:cNvPr>
          <p:cNvSpPr>
            <a:spLocks noGrp="1"/>
          </p:cNvSpPr>
          <p:nvPr>
            <p:ph type="ctrTitle"/>
          </p:nvPr>
        </p:nvSpPr>
        <p:spPr>
          <a:xfrm>
            <a:off x="2338268" y="728663"/>
            <a:ext cx="5219700" cy="877259"/>
          </a:xfrm>
        </p:spPr>
        <p:txBody>
          <a:bodyPr/>
          <a:lstStyle/>
          <a:p>
            <a:r>
              <a:rPr lang="en-IN" sz="3600" b="1" dirty="0"/>
              <a:t>Expected Outcomes </a:t>
            </a:r>
          </a:p>
        </p:txBody>
      </p:sp>
      <p:sp>
        <p:nvSpPr>
          <p:cNvPr id="4" name="Rectangle 1">
            <a:extLst>
              <a:ext uri="{FF2B5EF4-FFF2-40B4-BE49-F238E27FC236}">
                <a16:creationId xmlns:a16="http://schemas.microsoft.com/office/drawing/2014/main" id="{F17CD9C9-CCDB-2F56-E116-C8AECFAD7A2C}"/>
              </a:ext>
            </a:extLst>
          </p:cNvPr>
          <p:cNvSpPr>
            <a:spLocks noGrp="1" noChangeArrowheads="1"/>
          </p:cNvSpPr>
          <p:nvPr>
            <p:ph type="subTitle" idx="1"/>
          </p:nvPr>
        </p:nvSpPr>
        <p:spPr bwMode="auto">
          <a:xfrm>
            <a:off x="2668471" y="1756834"/>
            <a:ext cx="715986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ptos Narrow" panose="020B0004020202020204" pitchFamily="34" charset="0"/>
                <a:ea typeface="Arial Unicode MS" panose="020B0604020202020204" pitchFamily="34" charset="-128"/>
                <a:cs typeface="Arial Unicode MS" panose="020B0604020202020204" pitchFamily="34" charset="-128"/>
              </a:rPr>
              <a:t>Provide 24/7 access to digital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ptos Narrow" panose="020B0004020202020204" pitchFamily="34" charset="0"/>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ptos Narrow" panose="020B0004020202020204" pitchFamily="34" charset="0"/>
                <a:ea typeface="Arial Unicode MS" panose="020B0604020202020204" pitchFamily="34" charset="-128"/>
                <a:cs typeface="Arial Unicode MS" panose="020B0604020202020204" pitchFamily="34" charset="-128"/>
              </a:rPr>
              <a:t>Reduce dependency on physical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ptos Narrow" panose="020B0004020202020204" pitchFamily="34" charset="0"/>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ptos Narrow" panose="020B0004020202020204" pitchFamily="34" charset="0"/>
                <a:ea typeface="Arial Unicode MS" panose="020B0604020202020204" pitchFamily="34" charset="-128"/>
                <a:cs typeface="Arial Unicode MS" panose="020B0604020202020204" pitchFamily="34" charset="-128"/>
              </a:rPr>
              <a:t>Create an interactive and efficient user experience. </a:t>
            </a:r>
          </a:p>
        </p:txBody>
      </p:sp>
    </p:spTree>
    <p:extLst>
      <p:ext uri="{BB962C8B-B14F-4D97-AF65-F5344CB8AC3E}">
        <p14:creationId xmlns:p14="http://schemas.microsoft.com/office/powerpoint/2010/main" val="160834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491-E773-9CA4-93C3-A5C53E5D6EB2}"/>
              </a:ext>
            </a:extLst>
          </p:cNvPr>
          <p:cNvSpPr>
            <a:spLocks noGrp="1"/>
          </p:cNvSpPr>
          <p:nvPr>
            <p:ph type="ctrTitle"/>
          </p:nvPr>
        </p:nvSpPr>
        <p:spPr>
          <a:xfrm>
            <a:off x="1524000" y="1122363"/>
            <a:ext cx="9144000" cy="872692"/>
          </a:xfrm>
        </p:spPr>
        <p:txBody>
          <a:bodyPr/>
          <a:lstStyle/>
          <a:p>
            <a:r>
              <a:rPr lang="en-US" sz="4000" b="1" dirty="0"/>
              <a:t>Limitations </a:t>
            </a:r>
            <a:endParaRPr lang="en-IN" sz="4000" b="1" dirty="0"/>
          </a:p>
        </p:txBody>
      </p:sp>
      <p:sp>
        <p:nvSpPr>
          <p:cNvPr id="3" name="Subtitle 2">
            <a:extLst>
              <a:ext uri="{FF2B5EF4-FFF2-40B4-BE49-F238E27FC236}">
                <a16:creationId xmlns:a16="http://schemas.microsoft.com/office/drawing/2014/main" id="{A072057D-AE35-C5BE-D88E-CCA0C1CC55FB}"/>
              </a:ext>
            </a:extLst>
          </p:cNvPr>
          <p:cNvSpPr>
            <a:spLocks noGrp="1"/>
          </p:cNvSpPr>
          <p:nvPr>
            <p:ph type="subTitle" idx="1"/>
          </p:nvPr>
        </p:nvSpPr>
        <p:spPr>
          <a:xfrm>
            <a:off x="1524000" y="2130136"/>
            <a:ext cx="9144000" cy="3127664"/>
          </a:xfrm>
        </p:spPr>
        <p:txBody>
          <a:bodyPr>
            <a:normAutofit/>
          </a:bodyPr>
          <a:lstStyle/>
          <a:p>
            <a:pPr>
              <a:lnSpc>
                <a:spcPct val="100000"/>
              </a:lnSpc>
              <a:buFont typeface="Arial" panose="020B0604020202020204" pitchFamily="34" charset="0"/>
              <a:buChar char="•"/>
            </a:pPr>
            <a:r>
              <a:rPr lang="en-US" sz="2800" dirty="0">
                <a:latin typeface="Aptos Narrow" panose="020B0004020202020204" pitchFamily="34" charset="0"/>
              </a:rPr>
              <a:t> Requires reliable internet connectivity.</a:t>
            </a:r>
          </a:p>
          <a:p>
            <a:pPr>
              <a:lnSpc>
                <a:spcPct val="100000"/>
              </a:lnSpc>
              <a:buFont typeface="Arial" panose="020B0604020202020204" pitchFamily="34" charset="0"/>
              <a:buChar char="•"/>
            </a:pPr>
            <a:endParaRPr lang="en-US" sz="2800" dirty="0">
              <a:latin typeface="Aptos Narrow" panose="020B0004020202020204" pitchFamily="34" charset="0"/>
            </a:endParaRPr>
          </a:p>
          <a:p>
            <a:pPr>
              <a:lnSpc>
                <a:spcPct val="100000"/>
              </a:lnSpc>
              <a:buFont typeface="Arial" panose="020B0604020202020204" pitchFamily="34" charset="0"/>
              <a:buChar char="•"/>
            </a:pPr>
            <a:r>
              <a:rPr lang="en-US" sz="2800" dirty="0">
                <a:latin typeface="Aptos Narrow" panose="020B0004020202020204" pitchFamily="34" charset="0"/>
              </a:rPr>
              <a:t> In high traffic server loads may slow down response times.</a:t>
            </a:r>
          </a:p>
          <a:p>
            <a:pPr>
              <a:lnSpc>
                <a:spcPct val="100000"/>
              </a:lnSpc>
              <a:buFont typeface="Arial" panose="020B0604020202020204" pitchFamily="34" charset="0"/>
              <a:buChar char="•"/>
            </a:pPr>
            <a:endParaRPr lang="en-US" sz="2800" dirty="0">
              <a:latin typeface="Aptos Narrow" panose="020B0004020202020204" pitchFamily="34" charset="0"/>
            </a:endParaRPr>
          </a:p>
          <a:p>
            <a:pPr>
              <a:lnSpc>
                <a:spcPct val="100000"/>
              </a:lnSpc>
              <a:buFont typeface="Arial" panose="020B0604020202020204" pitchFamily="34" charset="0"/>
              <a:buChar char="•"/>
            </a:pPr>
            <a:r>
              <a:rPr lang="en-US" sz="2800" dirty="0">
                <a:latin typeface="Aptos Narrow" panose="020B0004020202020204" pitchFamily="34" charset="0"/>
              </a:rPr>
              <a:t>Limited to supported file formats for resources.</a:t>
            </a:r>
          </a:p>
          <a:p>
            <a:endParaRPr lang="en-IN" dirty="0"/>
          </a:p>
        </p:txBody>
      </p:sp>
    </p:spTree>
    <p:extLst>
      <p:ext uri="{BB962C8B-B14F-4D97-AF65-F5344CB8AC3E}">
        <p14:creationId xmlns:p14="http://schemas.microsoft.com/office/powerpoint/2010/main" val="1826362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AD94-A81C-429D-53C7-E52CC68D2757}"/>
              </a:ext>
            </a:extLst>
          </p:cNvPr>
          <p:cNvSpPr>
            <a:spLocks noGrp="1"/>
          </p:cNvSpPr>
          <p:nvPr>
            <p:ph type="ctrTitle"/>
          </p:nvPr>
        </p:nvSpPr>
        <p:spPr>
          <a:xfrm>
            <a:off x="1524000" y="906463"/>
            <a:ext cx="9144000" cy="867211"/>
          </a:xfrm>
        </p:spPr>
        <p:txBody>
          <a:bodyPr/>
          <a:lstStyle/>
          <a:p>
            <a:r>
              <a:rPr lang="en-US" sz="4000" b="1" dirty="0"/>
              <a:t>References </a:t>
            </a:r>
            <a:endParaRPr lang="en-IN" sz="4000" b="1" dirty="0"/>
          </a:p>
        </p:txBody>
      </p:sp>
      <p:sp>
        <p:nvSpPr>
          <p:cNvPr id="3" name="Subtitle 2">
            <a:extLst>
              <a:ext uri="{FF2B5EF4-FFF2-40B4-BE49-F238E27FC236}">
                <a16:creationId xmlns:a16="http://schemas.microsoft.com/office/drawing/2014/main" id="{0D3B1638-CC19-11FB-6C64-B6B00F8C1FDA}"/>
              </a:ext>
            </a:extLst>
          </p:cNvPr>
          <p:cNvSpPr>
            <a:spLocks noGrp="1"/>
          </p:cNvSpPr>
          <p:nvPr>
            <p:ph type="subTitle" idx="1"/>
          </p:nvPr>
        </p:nvSpPr>
        <p:spPr>
          <a:xfrm>
            <a:off x="1524000" y="2069960"/>
            <a:ext cx="9144000" cy="3187840"/>
          </a:xfrm>
        </p:spPr>
        <p:txBody>
          <a:bodyPr/>
          <a:lstStyle/>
          <a:p>
            <a:r>
              <a:rPr lang="en-US" sz="2800" dirty="0">
                <a:latin typeface="Aptos Narrow" panose="020B0004020202020204" pitchFamily="34" charset="0"/>
              </a:rPr>
              <a:t>Official websites of existing digital libraries (e.g. </a:t>
            </a:r>
            <a:r>
              <a:rPr lang="en-US" sz="2800" dirty="0">
                <a:latin typeface="Aptos Narrow" panose="020B0004020202020204" pitchFamily="34" charset="0"/>
                <a:hlinkClick r:id="rId2"/>
              </a:rPr>
              <a:t>Project Gutenberg</a:t>
            </a:r>
            <a:r>
              <a:rPr lang="en-US" sz="2800" dirty="0">
                <a:latin typeface="Aptos Narrow" panose="020B0004020202020204" pitchFamily="34" charset="0"/>
              </a:rPr>
              <a:t>, </a:t>
            </a:r>
            <a:r>
              <a:rPr lang="en-US" sz="2800" dirty="0">
                <a:latin typeface="Aptos Narrow" panose="020B0004020202020204" pitchFamily="34" charset="0"/>
                <a:hlinkClick r:id="rId3"/>
              </a:rPr>
              <a:t>Google Books</a:t>
            </a:r>
            <a:r>
              <a:rPr lang="en-US" sz="2800" dirty="0">
                <a:latin typeface="Aptos Narrow" panose="020B0004020202020204" pitchFamily="34" charset="0"/>
              </a:rPr>
              <a:t>, </a:t>
            </a:r>
            <a:r>
              <a:rPr lang="en-US" sz="2800" dirty="0">
                <a:latin typeface="Aptos Narrow" panose="020B0004020202020204" pitchFamily="34" charset="0"/>
                <a:hlinkClick r:id="rId4"/>
              </a:rPr>
              <a:t>World Digital Library</a:t>
            </a:r>
            <a:r>
              <a:rPr lang="en-US" sz="2800" dirty="0">
                <a:latin typeface="Aptos Narrow" panose="020B0004020202020204" pitchFamily="34" charset="0"/>
              </a:rPr>
              <a:t>).</a:t>
            </a:r>
          </a:p>
          <a:p>
            <a:r>
              <a:rPr lang="en-IN" sz="2800" dirty="0">
                <a:latin typeface="Aptos Narrow" panose="020B0004020202020204" pitchFamily="34" charset="0"/>
              </a:rPr>
              <a:t>AI language model such as ChatGPT .</a:t>
            </a:r>
          </a:p>
        </p:txBody>
      </p:sp>
    </p:spTree>
    <p:extLst>
      <p:ext uri="{BB962C8B-B14F-4D97-AF65-F5344CB8AC3E}">
        <p14:creationId xmlns:p14="http://schemas.microsoft.com/office/powerpoint/2010/main" val="1465543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763D-1965-16D8-C235-50BC18B4C66C}"/>
              </a:ext>
            </a:extLst>
          </p:cNvPr>
          <p:cNvSpPr>
            <a:spLocks noGrp="1"/>
          </p:cNvSpPr>
          <p:nvPr>
            <p:ph type="ctrTitle"/>
          </p:nvPr>
        </p:nvSpPr>
        <p:spPr>
          <a:xfrm>
            <a:off x="965200" y="772747"/>
            <a:ext cx="9144000" cy="967154"/>
          </a:xfrm>
        </p:spPr>
        <p:txBody>
          <a:bodyPr/>
          <a:lstStyle/>
          <a:p>
            <a:r>
              <a:rPr lang="en-US" sz="4000" b="1" dirty="0"/>
              <a:t>Conclusion </a:t>
            </a:r>
            <a:endParaRPr lang="en-IN" sz="4000" b="1" dirty="0"/>
          </a:p>
        </p:txBody>
      </p:sp>
      <p:sp>
        <p:nvSpPr>
          <p:cNvPr id="3" name="Subtitle 2">
            <a:extLst>
              <a:ext uri="{FF2B5EF4-FFF2-40B4-BE49-F238E27FC236}">
                <a16:creationId xmlns:a16="http://schemas.microsoft.com/office/drawing/2014/main" id="{DDE99D3C-58A4-E916-175C-9FBE3A16F1D0}"/>
              </a:ext>
            </a:extLst>
          </p:cNvPr>
          <p:cNvSpPr>
            <a:spLocks noGrp="1"/>
          </p:cNvSpPr>
          <p:nvPr>
            <p:ph type="subTitle" idx="1"/>
          </p:nvPr>
        </p:nvSpPr>
        <p:spPr>
          <a:xfrm>
            <a:off x="1524000" y="2090057"/>
            <a:ext cx="9144000" cy="3167743"/>
          </a:xfrm>
        </p:spPr>
        <p:txBody>
          <a:bodyPr>
            <a:normAutofit/>
          </a:bodyPr>
          <a:lstStyle/>
          <a:p>
            <a:pPr>
              <a:lnSpc>
                <a:spcPct val="100000"/>
              </a:lnSpc>
            </a:pPr>
            <a:r>
              <a:rPr lang="en-US" sz="2800" dirty="0">
                <a:latin typeface="Aptos Narrow" panose="020B0004020202020204" pitchFamily="34" charset="0"/>
              </a:rPr>
              <a:t>Creating a digital library represents a transformative step toward democratizing access to information and knowledge. By leveraging technology, digital libraries overcome geographical, physical, and temporal barriers, offering users instant access to a vast array of resources. They enhance learning opportunities, foster research, and preserve cultural heritage in a sustainable and accessible format.</a:t>
            </a:r>
            <a:endParaRPr lang="en-IN" sz="2800" dirty="0">
              <a:latin typeface="Aptos Narrow" panose="020B0004020202020204" pitchFamily="34" charset="0"/>
            </a:endParaRPr>
          </a:p>
        </p:txBody>
      </p:sp>
    </p:spTree>
    <p:extLst>
      <p:ext uri="{BB962C8B-B14F-4D97-AF65-F5344CB8AC3E}">
        <p14:creationId xmlns:p14="http://schemas.microsoft.com/office/powerpoint/2010/main" val="137316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3FCC-FC3E-6EB2-DAAC-245ECB5028B2}"/>
              </a:ext>
            </a:extLst>
          </p:cNvPr>
          <p:cNvSpPr>
            <a:spLocks noGrp="1"/>
          </p:cNvSpPr>
          <p:nvPr>
            <p:ph type="title"/>
          </p:nvPr>
        </p:nvSpPr>
        <p:spPr>
          <a:xfrm>
            <a:off x="386787" y="2228649"/>
            <a:ext cx="10515600" cy="1325563"/>
          </a:xfrm>
        </p:spPr>
        <p:txBody>
          <a:bodyPr>
            <a:noAutofit/>
          </a:bodyPr>
          <a:lstStyle/>
          <a:p>
            <a:pPr algn="ctr"/>
            <a:r>
              <a:rPr lang="en-IN" sz="9600" dirty="0">
                <a:latin typeface="CommercialScript BT" panose="03030803040807090C04" pitchFamily="66" charset="0"/>
                <a:ea typeface="PMingLiU" panose="020B0604030504040204" pitchFamily="18" charset="-120"/>
              </a:rPr>
              <a:t>Thank you!</a:t>
            </a:r>
          </a:p>
        </p:txBody>
      </p:sp>
    </p:spTree>
    <p:extLst>
      <p:ext uri="{BB962C8B-B14F-4D97-AF65-F5344CB8AC3E}">
        <p14:creationId xmlns:p14="http://schemas.microsoft.com/office/powerpoint/2010/main" val="98455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9E21-5544-7F30-5A50-2212D460341E}"/>
              </a:ext>
            </a:extLst>
          </p:cNvPr>
          <p:cNvSpPr>
            <a:spLocks noGrp="1"/>
          </p:cNvSpPr>
          <p:nvPr>
            <p:ph type="ctrTitle"/>
          </p:nvPr>
        </p:nvSpPr>
        <p:spPr>
          <a:xfrm>
            <a:off x="1524000" y="361741"/>
            <a:ext cx="9144000" cy="864158"/>
          </a:xfrm>
        </p:spPr>
        <p:txBody>
          <a:bodyPr/>
          <a:lstStyle/>
          <a:p>
            <a:r>
              <a:rPr lang="en-US" sz="4000" b="1" dirty="0"/>
              <a:t>Introduction </a:t>
            </a:r>
            <a:endParaRPr lang="en-IN" sz="4000" b="1" dirty="0"/>
          </a:p>
        </p:txBody>
      </p:sp>
      <p:sp>
        <p:nvSpPr>
          <p:cNvPr id="3" name="Subtitle 2">
            <a:extLst>
              <a:ext uri="{FF2B5EF4-FFF2-40B4-BE49-F238E27FC236}">
                <a16:creationId xmlns:a16="http://schemas.microsoft.com/office/drawing/2014/main" id="{DC4062DA-6813-8A5C-FBD2-C3FF960F86A7}"/>
              </a:ext>
            </a:extLst>
          </p:cNvPr>
          <p:cNvSpPr>
            <a:spLocks noGrp="1"/>
          </p:cNvSpPr>
          <p:nvPr>
            <p:ph type="subTitle" idx="1"/>
          </p:nvPr>
        </p:nvSpPr>
        <p:spPr>
          <a:xfrm>
            <a:off x="1524000" y="1477108"/>
            <a:ext cx="9144000" cy="5124658"/>
          </a:xfrm>
        </p:spPr>
        <p:txBody>
          <a:bodyPr/>
          <a:lstStyle/>
          <a:p>
            <a:r>
              <a:rPr lang="en-US" dirty="0"/>
              <a:t>A digital library is a collection of digital objects that can include text, visual material, audio material, video material, stored as electronic media formats (as opposed to print, microform, or other media). Digital libraries can vary immensely in size and scope, and can be maintained by individuals, organizations, or affiliated with established physical library buildings or institutions, or with academic institutions. The digital content may be stored locally, or accessed remotely via computer networks. Digital libraries can be used for research, education, and personal use, providing access to a wealth of information and resources that might otherwise be difficult to obtain. They often include tools for searching, browsing, and retrieving information, making it easier for users to find the information they need.</a:t>
            </a:r>
            <a:endParaRPr lang="en-IN" dirty="0"/>
          </a:p>
        </p:txBody>
      </p:sp>
    </p:spTree>
    <p:extLst>
      <p:ext uri="{BB962C8B-B14F-4D97-AF65-F5344CB8AC3E}">
        <p14:creationId xmlns:p14="http://schemas.microsoft.com/office/powerpoint/2010/main" val="2174196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2C36-3C94-2044-991B-64CDA5B54F55}"/>
              </a:ext>
            </a:extLst>
          </p:cNvPr>
          <p:cNvSpPr>
            <a:spLocks noGrp="1"/>
          </p:cNvSpPr>
          <p:nvPr>
            <p:ph type="ctrTitle"/>
          </p:nvPr>
        </p:nvSpPr>
        <p:spPr>
          <a:xfrm>
            <a:off x="1308100" y="284621"/>
            <a:ext cx="9144000" cy="834105"/>
          </a:xfrm>
        </p:spPr>
        <p:txBody>
          <a:bodyPr/>
          <a:lstStyle/>
          <a:p>
            <a:r>
              <a:rPr lang="en-US" sz="4000" b="1" dirty="0"/>
              <a:t>Tools and Technology </a:t>
            </a:r>
            <a:endParaRPr lang="en-IN" sz="4000" b="1" dirty="0"/>
          </a:p>
        </p:txBody>
      </p:sp>
      <p:sp>
        <p:nvSpPr>
          <p:cNvPr id="4" name="Rectangle 1">
            <a:extLst>
              <a:ext uri="{FF2B5EF4-FFF2-40B4-BE49-F238E27FC236}">
                <a16:creationId xmlns:a16="http://schemas.microsoft.com/office/drawing/2014/main" id="{4CDC44DD-B34A-F48C-9513-386B2F39D82E}"/>
              </a:ext>
            </a:extLst>
          </p:cNvPr>
          <p:cNvSpPr>
            <a:spLocks noGrp="1" noChangeArrowheads="1"/>
          </p:cNvSpPr>
          <p:nvPr>
            <p:ph type="subTitle" idx="1"/>
          </p:nvPr>
        </p:nvSpPr>
        <p:spPr bwMode="auto">
          <a:xfrm>
            <a:off x="1879600" y="1546250"/>
            <a:ext cx="9609574"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ptos Narrow" panose="020B0004020202020204" pitchFamily="34" charset="0"/>
              </a:rPr>
              <a:t>Front-end Technology:</a:t>
            </a:r>
            <a:r>
              <a:rPr kumimoji="0" lang="en-US" altLang="en-US" sz="2800" b="0" i="0" u="none" strike="noStrike" cap="none" normalizeH="0" baseline="0" dirty="0">
                <a:ln>
                  <a:noFill/>
                </a:ln>
                <a:solidFill>
                  <a:schemeClr val="tx1"/>
                </a:solidFill>
                <a:effectLst/>
                <a:latin typeface="Aptos Narrow" panose="020B0004020202020204" pitchFamily="34" charset="0"/>
              </a:rPr>
              <a:t> HTML, CSS, JavaScript (React/Angular).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ptos Narrow" panose="020B0004020202020204" pitchFamily="34" charset="0"/>
              </a:rPr>
              <a:t>Back-end Technology:</a:t>
            </a:r>
            <a:r>
              <a:rPr kumimoji="0" lang="en-US" altLang="en-US" sz="2800" b="0" i="0" u="none" strike="noStrike" cap="none" normalizeH="0" baseline="0" dirty="0">
                <a:ln>
                  <a:noFill/>
                </a:ln>
                <a:solidFill>
                  <a:schemeClr val="tx1"/>
                </a:solidFill>
                <a:effectLst/>
                <a:latin typeface="Aptos Narrow" panose="020B0004020202020204" pitchFamily="34" charset="0"/>
              </a:rPr>
              <a:t> Node.js</a:t>
            </a:r>
            <a:r>
              <a:rPr lang="en-US" altLang="en-US" sz="2800" dirty="0">
                <a:latin typeface="Aptos Narrow" panose="020B0004020202020204" pitchFamily="34" charset="0"/>
              </a:rPr>
              <a:t>,</a:t>
            </a:r>
            <a:r>
              <a:rPr kumimoji="0" lang="en-US" altLang="en-US" sz="2800" b="0" i="0" u="none" strike="noStrike" cap="none" normalizeH="0" baseline="0" dirty="0">
                <a:ln>
                  <a:noFill/>
                </a:ln>
                <a:solidFill>
                  <a:schemeClr val="tx1"/>
                </a:solidFill>
                <a:effectLst/>
                <a:latin typeface="Aptos Narrow" panose="020B0004020202020204" pitchFamily="34" charset="0"/>
              </a:rPr>
              <a:t>Express</a:t>
            </a:r>
            <a:r>
              <a:rPr lang="en-US" altLang="en-US" sz="2800" dirty="0">
                <a:latin typeface="Aptos Narrow" panose="020B0004020202020204" pitchFamily="34" charset="0"/>
              </a:rPr>
              <a:t>.js</a:t>
            </a:r>
            <a:endParaRPr kumimoji="0" lang="en-US" altLang="en-US" sz="2800"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ptos Narrow" panose="020B0004020202020204" pitchFamily="34" charset="0"/>
              </a:rPr>
              <a:t>Database:</a:t>
            </a:r>
            <a:r>
              <a:rPr kumimoji="0" lang="en-US" altLang="en-US" sz="2800" b="0" i="0" u="none" strike="noStrike" cap="none" normalizeH="0" baseline="0" dirty="0">
                <a:ln>
                  <a:noFill/>
                </a:ln>
                <a:solidFill>
                  <a:schemeClr val="tx1"/>
                </a:solidFill>
                <a:effectLst/>
                <a:latin typeface="Aptos Narrow" panose="020B0004020202020204" pitchFamily="34" charset="0"/>
              </a:rPr>
              <a:t> MongoDB </a:t>
            </a:r>
          </a:p>
          <a:p>
            <a:pPr algn="l" eaLnBrk="0" fontAlgn="base" hangingPunct="0">
              <a:lnSpc>
                <a:spcPct val="150000"/>
              </a:lnSpc>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ptos Narrow" panose="020B0004020202020204" pitchFamily="34" charset="0"/>
              </a:rPr>
              <a:t>Tools: </a:t>
            </a:r>
            <a:r>
              <a:rPr kumimoji="0" lang="en-US" altLang="en-US" sz="2800" b="0" i="0" u="none" strike="noStrike" cap="none" normalizeH="0" baseline="0" dirty="0">
                <a:ln>
                  <a:noFill/>
                </a:ln>
                <a:solidFill>
                  <a:schemeClr val="tx1"/>
                </a:solidFill>
                <a:effectLst/>
                <a:latin typeface="Aptos Narrow" panose="020B0004020202020204" pitchFamily="34" charset="0"/>
              </a:rPr>
              <a:t>VS Code, Postman, MongoDB Compass.</a:t>
            </a:r>
          </a:p>
          <a:p>
            <a:pPr algn="l" eaLnBrk="0" fontAlgn="base" hangingPunct="0">
              <a:lnSpc>
                <a:spcPct val="150000"/>
              </a:lnSpc>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ptos Narrow" panose="020B0004020202020204" pitchFamily="34" charset="0"/>
              </a:rPr>
              <a:t>Server: </a:t>
            </a:r>
            <a:r>
              <a:rPr kumimoji="0" lang="en-US" altLang="en-US" sz="2800" b="0" i="0" u="none" strike="noStrike" cap="none" normalizeH="0" baseline="0" dirty="0">
                <a:ln>
                  <a:noFill/>
                </a:ln>
                <a:solidFill>
                  <a:schemeClr val="tx1"/>
                </a:solidFill>
                <a:effectLst/>
                <a:latin typeface="Aptos Narrow" panose="020B0004020202020204" pitchFamily="34" charset="0"/>
              </a:rPr>
              <a:t>Quad-core processor, 16 GB RAM, SSD storage.</a:t>
            </a:r>
          </a:p>
          <a:p>
            <a:pPr algn="l" eaLnBrk="0" fontAlgn="base" hangingPunct="0">
              <a:lnSpc>
                <a:spcPct val="100000"/>
              </a:lnSpc>
              <a:spcBef>
                <a:spcPct val="0"/>
              </a:spcBef>
              <a:spcAft>
                <a:spcPct val="0"/>
              </a:spcAft>
              <a:buFontTx/>
              <a:buChar char="•"/>
            </a:pPr>
            <a:endParaRPr kumimoji="0" lang="en-US" altLang="en-US" sz="2800" b="0" i="0" u="none" strike="noStrike" cap="none" normalizeH="0" baseline="0" dirty="0">
              <a:ln>
                <a:noFill/>
              </a:ln>
              <a:solidFill>
                <a:schemeClr val="tx1"/>
              </a:solidFill>
              <a:effectLst/>
              <a:latin typeface="Aptos Narrow" panose="020B0004020202020204" pitchFamily="34" charset="0"/>
            </a:endParaRPr>
          </a:p>
          <a:p>
            <a:pPr algn="l" eaLnBrk="0" fontAlgn="base" hangingPunct="0">
              <a:lnSpc>
                <a:spcPct val="100000"/>
              </a:lnSpc>
              <a:spcBef>
                <a:spcPct val="0"/>
              </a:spcBef>
              <a:spcAft>
                <a:spcPct val="0"/>
              </a:spcAft>
              <a:buFontTx/>
              <a:buChar char="•"/>
            </a:pPr>
            <a:endParaRPr kumimoji="0" lang="en-US" altLang="en-US" sz="2800"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sng"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ptos Narrow" panose="020B0004020202020204" pitchFamily="34" charset="0"/>
            </a:endParaRPr>
          </a:p>
        </p:txBody>
      </p:sp>
      <p:sp>
        <p:nvSpPr>
          <p:cNvPr id="5" name="Rectangle 2">
            <a:extLst>
              <a:ext uri="{FF2B5EF4-FFF2-40B4-BE49-F238E27FC236}">
                <a16:creationId xmlns:a16="http://schemas.microsoft.com/office/drawing/2014/main" id="{EF9B5DED-FC1D-E944-0311-DC7C63D0D4CE}"/>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A079E35-D22F-320B-B1BA-A072C869A59C}"/>
              </a:ext>
            </a:extLst>
          </p:cNvPr>
          <p:cNvSpPr>
            <a:spLocks noChangeArrowheads="1"/>
          </p:cNvSpPr>
          <p:nvPr/>
        </p:nvSpPr>
        <p:spPr bwMode="auto">
          <a:xfrm>
            <a:off x="0" y="378509"/>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410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2E84-9215-6AE4-35DD-2810D0F2D08A}"/>
              </a:ext>
            </a:extLst>
          </p:cNvPr>
          <p:cNvSpPr>
            <a:spLocks noGrp="1"/>
          </p:cNvSpPr>
          <p:nvPr>
            <p:ph type="ctrTitle"/>
          </p:nvPr>
        </p:nvSpPr>
        <p:spPr>
          <a:xfrm>
            <a:off x="1524000" y="190919"/>
            <a:ext cx="9144000" cy="834013"/>
          </a:xfrm>
        </p:spPr>
        <p:txBody>
          <a:bodyPr/>
          <a:lstStyle/>
          <a:p>
            <a:r>
              <a:rPr lang="en-US" sz="4000" b="1" dirty="0"/>
              <a:t>Application of digital library </a:t>
            </a:r>
            <a:endParaRPr lang="en-IN" sz="4000" b="1" dirty="0"/>
          </a:p>
        </p:txBody>
      </p:sp>
      <p:sp>
        <p:nvSpPr>
          <p:cNvPr id="3" name="Subtitle 2">
            <a:extLst>
              <a:ext uri="{FF2B5EF4-FFF2-40B4-BE49-F238E27FC236}">
                <a16:creationId xmlns:a16="http://schemas.microsoft.com/office/drawing/2014/main" id="{249CB9DF-59EF-7741-3182-025B241DB98C}"/>
              </a:ext>
            </a:extLst>
          </p:cNvPr>
          <p:cNvSpPr>
            <a:spLocks noGrp="1"/>
          </p:cNvSpPr>
          <p:nvPr>
            <p:ph type="subTitle" idx="1"/>
          </p:nvPr>
        </p:nvSpPr>
        <p:spPr>
          <a:xfrm>
            <a:off x="477982" y="1135463"/>
            <a:ext cx="11180618" cy="5345723"/>
          </a:xfrm>
        </p:spPr>
        <p:txBody>
          <a:bodyPr/>
          <a:lstStyle/>
          <a:p>
            <a:r>
              <a:rPr lang="en-US" b="1" u="sng" dirty="0"/>
              <a:t>Education</a:t>
            </a:r>
          </a:p>
          <a:p>
            <a:pPr>
              <a:buFont typeface="Arial" panose="020B0604020202020204" pitchFamily="34" charset="0"/>
              <a:buChar char="•"/>
            </a:pPr>
            <a:r>
              <a:rPr lang="en-US" dirty="0"/>
              <a:t>Provides students and teachers access to e-books, journals, and multimedia learning materials.</a:t>
            </a:r>
          </a:p>
          <a:p>
            <a:pPr>
              <a:buFont typeface="Arial" panose="020B0604020202020204" pitchFamily="34" charset="0"/>
              <a:buChar char="•"/>
            </a:pPr>
            <a:r>
              <a:rPr lang="en-US" dirty="0"/>
              <a:t>Supports remote education through integration with Learning Management Systems (LMS).</a:t>
            </a:r>
          </a:p>
          <a:p>
            <a:pPr>
              <a:buFont typeface="Arial" panose="020B0604020202020204" pitchFamily="34" charset="0"/>
              <a:buChar char="•"/>
            </a:pPr>
            <a:r>
              <a:rPr lang="en-US" dirty="0"/>
              <a:t>Enhances research by offering access to historical archives and dissertations.</a:t>
            </a:r>
          </a:p>
          <a:p>
            <a:r>
              <a:rPr lang="en-US" b="1" u="sng" dirty="0"/>
              <a:t>Research</a:t>
            </a:r>
          </a:p>
          <a:p>
            <a:pPr>
              <a:buFont typeface="Arial" panose="020B0604020202020204" pitchFamily="34" charset="0"/>
              <a:buChar char="•"/>
            </a:pPr>
            <a:r>
              <a:rPr lang="en-US" dirty="0"/>
              <a:t> Researchers can access a wealth of scholarly articles, journals, and research papers, aiding in their studies and experiments.</a:t>
            </a:r>
          </a:p>
          <a:p>
            <a:pPr>
              <a:buFont typeface="Arial" panose="020B0604020202020204" pitchFamily="34" charset="0"/>
              <a:buChar char="•"/>
            </a:pPr>
            <a:r>
              <a:rPr lang="en-US" dirty="0"/>
              <a:t> Digital libraries help in preserving research data and making it accessible for future studies.</a:t>
            </a:r>
          </a:p>
          <a:p>
            <a:pPr>
              <a:buFont typeface="Arial" panose="020B0604020202020204" pitchFamily="34" charset="0"/>
              <a:buChar char="•"/>
            </a:pPr>
            <a:r>
              <a:rPr lang="en-US" dirty="0"/>
              <a:t> They support interdisciplinary research by providing resources from various fields in one place.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64737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EA97D22-74A4-B931-5080-C199203B00DD}"/>
              </a:ext>
            </a:extLst>
          </p:cNvPr>
          <p:cNvSpPr>
            <a:spLocks noGrp="1"/>
          </p:cNvSpPr>
          <p:nvPr>
            <p:ph type="subTitle" idx="1"/>
          </p:nvPr>
        </p:nvSpPr>
        <p:spPr>
          <a:xfrm>
            <a:off x="502419" y="271305"/>
            <a:ext cx="11264202" cy="6189785"/>
          </a:xfrm>
        </p:spPr>
        <p:txBody>
          <a:bodyPr/>
          <a:lstStyle/>
          <a:p>
            <a:endParaRPr lang="en-US" b="1" u="sng" dirty="0"/>
          </a:p>
          <a:p>
            <a:r>
              <a:rPr lang="en-US" b="1" u="sng" dirty="0"/>
              <a:t>Public Libraries</a:t>
            </a:r>
          </a:p>
          <a:p>
            <a:pPr>
              <a:buFont typeface="Arial" panose="020B0604020202020204" pitchFamily="34" charset="0"/>
              <a:buChar char="•"/>
            </a:pPr>
            <a:r>
              <a:rPr lang="en-US" b="1" dirty="0"/>
              <a:t>Community Access</a:t>
            </a:r>
            <a:r>
              <a:rPr lang="en-US" dirty="0"/>
              <a:t>: Digital libraries provide community members with access to books, magazines, newspapers, and other resources, promoting literacy and education.</a:t>
            </a:r>
          </a:p>
          <a:p>
            <a:pPr>
              <a:buFont typeface="Arial" panose="020B0604020202020204" pitchFamily="34" charset="0"/>
              <a:buChar char="•"/>
            </a:pPr>
            <a:r>
              <a:rPr lang="en-US" b="1" dirty="0"/>
              <a:t>Cultural Preservation</a:t>
            </a:r>
            <a:r>
              <a:rPr lang="en-US" dirty="0"/>
              <a:t>: They help in preserving and providing access to cultural and historical documents and artifacts.</a:t>
            </a:r>
          </a:p>
          <a:p>
            <a:pPr>
              <a:buFont typeface="Arial" panose="020B0604020202020204" pitchFamily="34" charset="0"/>
              <a:buChar char="•"/>
            </a:pPr>
            <a:endParaRPr lang="en-US" dirty="0"/>
          </a:p>
          <a:p>
            <a:r>
              <a:rPr lang="en-US" b="1" u="sng" dirty="0"/>
              <a:t>Corporate Libraries</a:t>
            </a:r>
          </a:p>
          <a:p>
            <a:pPr>
              <a:buFont typeface="Arial" panose="020B0604020202020204" pitchFamily="34" charset="0"/>
              <a:buChar char="•"/>
            </a:pPr>
            <a:r>
              <a:rPr lang="en-US" b="1" dirty="0"/>
              <a:t>Knowledge Management</a:t>
            </a:r>
            <a:r>
              <a:rPr lang="en-US" dirty="0"/>
              <a:t>: Companies use digital libraries to manage and share knowledge within the organization, including training materials, reports, and best practices.</a:t>
            </a:r>
          </a:p>
          <a:p>
            <a:pPr>
              <a:buFont typeface="Arial" panose="020B0604020202020204" pitchFamily="34" charset="0"/>
              <a:buChar char="•"/>
            </a:pPr>
            <a:r>
              <a:rPr lang="en-US" b="1" dirty="0"/>
              <a:t>Research and Development</a:t>
            </a:r>
            <a:r>
              <a:rPr lang="en-US" dirty="0"/>
              <a:t>: They support R&amp;D activities by providing access to scientific and technical information.</a:t>
            </a:r>
          </a:p>
          <a:p>
            <a:endParaRPr lang="en-IN" dirty="0"/>
          </a:p>
        </p:txBody>
      </p:sp>
    </p:spTree>
    <p:extLst>
      <p:ext uri="{BB962C8B-B14F-4D97-AF65-F5344CB8AC3E}">
        <p14:creationId xmlns:p14="http://schemas.microsoft.com/office/powerpoint/2010/main" val="768677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ABB-E881-F699-EA2F-57837615BB12}"/>
              </a:ext>
            </a:extLst>
          </p:cNvPr>
          <p:cNvSpPr>
            <a:spLocks noGrp="1"/>
          </p:cNvSpPr>
          <p:nvPr>
            <p:ph type="ctrTitle"/>
          </p:nvPr>
        </p:nvSpPr>
        <p:spPr>
          <a:xfrm>
            <a:off x="1524000" y="-901700"/>
            <a:ext cx="9144000" cy="901699"/>
          </a:xfrm>
          <a:ln>
            <a:solidFill>
              <a:schemeClr val="tx1"/>
            </a:solidFill>
          </a:ln>
        </p:spPr>
        <p:txBody>
          <a:bodyPr>
            <a:normAutofit fontScale="90000"/>
          </a:bodyPr>
          <a:lstStyle/>
          <a:p>
            <a:endParaRPr lang="en-IN" dirty="0"/>
          </a:p>
        </p:txBody>
      </p:sp>
      <p:sp>
        <p:nvSpPr>
          <p:cNvPr id="3" name="Subtitle 2">
            <a:extLst>
              <a:ext uri="{FF2B5EF4-FFF2-40B4-BE49-F238E27FC236}">
                <a16:creationId xmlns:a16="http://schemas.microsoft.com/office/drawing/2014/main" id="{618E3815-DE28-864C-8B5E-74FEF982451B}"/>
              </a:ext>
            </a:extLst>
          </p:cNvPr>
          <p:cNvSpPr>
            <a:spLocks noGrp="1"/>
          </p:cNvSpPr>
          <p:nvPr>
            <p:ph type="subTitle" idx="1"/>
          </p:nvPr>
        </p:nvSpPr>
        <p:spPr>
          <a:xfrm>
            <a:off x="452175" y="130629"/>
            <a:ext cx="11294347" cy="6410848"/>
          </a:xfrm>
        </p:spPr>
        <p:txBody>
          <a:bodyPr/>
          <a:lstStyle/>
          <a:p>
            <a:endParaRPr lang="en-US" b="1" u="sng" dirty="0"/>
          </a:p>
          <a:p>
            <a:r>
              <a:rPr lang="en-US" b="1" u="sng" dirty="0"/>
              <a:t>Personal Use</a:t>
            </a:r>
          </a:p>
          <a:p>
            <a:pPr>
              <a:buFont typeface="Arial" panose="020B0604020202020204" pitchFamily="34" charset="0"/>
              <a:buChar char="•"/>
            </a:pPr>
            <a:r>
              <a:rPr lang="en-US" b="1" dirty="0"/>
              <a:t>Reading and Entertainment</a:t>
            </a:r>
            <a:r>
              <a:rPr lang="en-US" dirty="0"/>
              <a:t>: Individuals can access a wide range of digital books, audiobooks, and multimedia content for personal enjoyment and learning.</a:t>
            </a:r>
          </a:p>
          <a:p>
            <a:pPr>
              <a:buFont typeface="Arial" panose="020B0604020202020204" pitchFamily="34" charset="0"/>
              <a:buChar char="•"/>
            </a:pPr>
            <a:r>
              <a:rPr lang="en-US" b="1" dirty="0"/>
              <a:t>Lifelong Learning</a:t>
            </a:r>
            <a:r>
              <a:rPr lang="en-US" dirty="0"/>
              <a:t>: Digital libraries support lifelong learning by providing access to educational resources for personal development.</a:t>
            </a:r>
          </a:p>
          <a:p>
            <a:pPr>
              <a:buFont typeface="Arial" panose="020B0604020202020204" pitchFamily="34" charset="0"/>
              <a:buChar char="•"/>
            </a:pPr>
            <a:endParaRPr lang="en-US" u="sng" dirty="0"/>
          </a:p>
          <a:p>
            <a:r>
              <a:rPr lang="en-US" b="1" u="sng" dirty="0"/>
              <a:t>Government and Non-Profit Organizations</a:t>
            </a:r>
          </a:p>
          <a:p>
            <a:pPr>
              <a:buFont typeface="Arial" panose="020B0604020202020204" pitchFamily="34" charset="0"/>
              <a:buChar char="•"/>
            </a:pPr>
            <a:r>
              <a:rPr lang="en-US" b="1" dirty="0"/>
              <a:t>Public Information</a:t>
            </a:r>
            <a:r>
              <a:rPr lang="en-US" dirty="0"/>
              <a:t>: Government agencies and non-profits use digital libraries to provide public access to important information, reports, and publications.</a:t>
            </a:r>
          </a:p>
          <a:p>
            <a:pPr>
              <a:buFont typeface="Arial" panose="020B0604020202020204" pitchFamily="34" charset="0"/>
              <a:buChar char="•"/>
            </a:pPr>
            <a:r>
              <a:rPr lang="en-US" b="1" dirty="0"/>
              <a:t>Archiving</a:t>
            </a:r>
            <a:r>
              <a:rPr lang="en-US" dirty="0"/>
              <a:t>: They help in archiving and preserving important documents and records for future reference</a:t>
            </a:r>
          </a:p>
          <a:p>
            <a:endParaRPr lang="en-IN" dirty="0"/>
          </a:p>
        </p:txBody>
      </p:sp>
    </p:spTree>
    <p:extLst>
      <p:ext uri="{BB962C8B-B14F-4D97-AF65-F5344CB8AC3E}">
        <p14:creationId xmlns:p14="http://schemas.microsoft.com/office/powerpoint/2010/main" val="291347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EECC-D5C3-A0B1-C2F7-A0D7C3A200BF}"/>
              </a:ext>
            </a:extLst>
          </p:cNvPr>
          <p:cNvSpPr>
            <a:spLocks noGrp="1"/>
          </p:cNvSpPr>
          <p:nvPr>
            <p:ph type="ctrTitle"/>
          </p:nvPr>
        </p:nvSpPr>
        <p:spPr>
          <a:xfrm>
            <a:off x="1524000" y="150725"/>
            <a:ext cx="9144000" cy="733530"/>
          </a:xfrm>
        </p:spPr>
        <p:txBody>
          <a:bodyPr/>
          <a:lstStyle/>
          <a:p>
            <a:r>
              <a:rPr lang="en-US" sz="4000" b="1" dirty="0"/>
              <a:t>Problem statement </a:t>
            </a:r>
            <a:endParaRPr lang="en-IN" sz="4000" b="1" dirty="0"/>
          </a:p>
        </p:txBody>
      </p:sp>
      <p:sp>
        <p:nvSpPr>
          <p:cNvPr id="3" name="Subtitle 2">
            <a:extLst>
              <a:ext uri="{FF2B5EF4-FFF2-40B4-BE49-F238E27FC236}">
                <a16:creationId xmlns:a16="http://schemas.microsoft.com/office/drawing/2014/main" id="{9F7D1F86-3377-F811-AB40-DE96326E3563}"/>
              </a:ext>
            </a:extLst>
          </p:cNvPr>
          <p:cNvSpPr>
            <a:spLocks noGrp="1"/>
          </p:cNvSpPr>
          <p:nvPr>
            <p:ph type="subTitle" idx="1"/>
          </p:nvPr>
        </p:nvSpPr>
        <p:spPr>
          <a:xfrm>
            <a:off x="0" y="1014884"/>
            <a:ext cx="12192000" cy="5843116"/>
          </a:xfrm>
        </p:spPr>
        <p:txBody>
          <a:bodyPr>
            <a:normAutofit/>
          </a:bodyPr>
          <a:lstStyle/>
          <a:p>
            <a:pPr lvl="1" algn="l"/>
            <a:r>
              <a:rPr lang="en-US" sz="2400" dirty="0"/>
              <a:t>Creating a digital library comes with its own set of challenges. Here are some common problem statements:</a:t>
            </a:r>
          </a:p>
          <a:p>
            <a:pPr lvl="1" algn="l">
              <a:buFont typeface="+mj-lt"/>
              <a:buAutoNum type="arabicPeriod"/>
            </a:pPr>
            <a:r>
              <a:rPr lang="en-US" sz="2400" b="1" u="sng" dirty="0"/>
              <a:t>Digital Preservation</a:t>
            </a:r>
            <a:r>
              <a:rPr lang="en-US" sz="2400" u="sng" dirty="0"/>
              <a:t>: </a:t>
            </a:r>
            <a:r>
              <a:rPr lang="en-US" sz="2400" dirty="0"/>
              <a:t>Ensuring the long-term preservation of digital content, including dealing with issues related to data degradation, format obsolescence, and technological changes.</a:t>
            </a:r>
          </a:p>
          <a:p>
            <a:pPr lvl="1" algn="l">
              <a:buFont typeface="+mj-lt"/>
              <a:buAutoNum type="arabicPeriod"/>
            </a:pPr>
            <a:r>
              <a:rPr lang="en-US" sz="2400" b="1" u="sng" dirty="0"/>
              <a:t>Access and Usability</a:t>
            </a:r>
            <a:r>
              <a:rPr lang="en-US" sz="2400" u="sng" dirty="0"/>
              <a:t>: </a:t>
            </a:r>
            <a:r>
              <a:rPr lang="en-US" sz="2400" dirty="0"/>
              <a:t>Providing seamless access to a diverse user base with varying levels of technical proficiency, while ensuring the digital library is user-friendly and accessible to individuals with disabilities.</a:t>
            </a:r>
          </a:p>
          <a:p>
            <a:pPr lvl="1" algn="l">
              <a:buFont typeface="+mj-lt"/>
              <a:buAutoNum type="arabicPeriod"/>
            </a:pPr>
            <a:r>
              <a:rPr lang="en-US" sz="2400" b="1" u="sng" dirty="0"/>
              <a:t>Metadata Management</a:t>
            </a:r>
            <a:r>
              <a:rPr lang="en-US" sz="2400" dirty="0"/>
              <a:t>: Developing and maintaining accurate and consistent metadata to ensure efficient organization, retrieval, and management of digital resources.</a:t>
            </a:r>
          </a:p>
          <a:p>
            <a:pPr lvl="1" algn="l">
              <a:buFont typeface="+mj-lt"/>
              <a:buAutoNum type="arabicPeriod"/>
            </a:pPr>
            <a:r>
              <a:rPr lang="en-US" sz="2400" b="1" u="sng" dirty="0"/>
              <a:t>Copyright and Licensing</a:t>
            </a:r>
            <a:r>
              <a:rPr lang="en-US" sz="2400" dirty="0"/>
              <a:t>: Navigating the complexities of copyright laws and licensing agreements to ensure legal access to and use of digital content.</a:t>
            </a:r>
          </a:p>
          <a:p>
            <a:pPr lvl="1" algn="l">
              <a:buFont typeface="+mj-lt"/>
              <a:buAutoNum type="arabicPeriod"/>
            </a:pPr>
            <a:r>
              <a:rPr lang="en-US" sz="2400" b="1" u="sng" dirty="0"/>
              <a:t>Interoperability</a:t>
            </a:r>
            <a:r>
              <a:rPr lang="en-US" sz="2400" dirty="0"/>
              <a:t>: Ensuring compatibility and integration with other digital libraries, systems, and platforms to facilitate resource sharing and collaboration.</a:t>
            </a:r>
          </a:p>
          <a:p>
            <a:endParaRPr lang="en-IN" dirty="0"/>
          </a:p>
        </p:txBody>
      </p:sp>
    </p:spTree>
    <p:extLst>
      <p:ext uri="{BB962C8B-B14F-4D97-AF65-F5344CB8AC3E}">
        <p14:creationId xmlns:p14="http://schemas.microsoft.com/office/powerpoint/2010/main" val="1672357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1CE3-E1E5-9903-5370-DDE2F5D8475C}"/>
              </a:ext>
            </a:extLst>
          </p:cNvPr>
          <p:cNvSpPr>
            <a:spLocks noGrp="1"/>
          </p:cNvSpPr>
          <p:nvPr>
            <p:ph type="ctrTitle"/>
          </p:nvPr>
        </p:nvSpPr>
        <p:spPr>
          <a:xfrm>
            <a:off x="1206500" y="-40194"/>
            <a:ext cx="9144000" cy="793820"/>
          </a:xfrm>
        </p:spPr>
        <p:txBody>
          <a:bodyPr/>
          <a:lstStyle/>
          <a:p>
            <a:r>
              <a:rPr lang="en-US" sz="3600" b="1" dirty="0"/>
              <a:t>Literature Review :</a:t>
            </a:r>
            <a:endParaRPr lang="en-IN" sz="3600" b="1" dirty="0"/>
          </a:p>
        </p:txBody>
      </p:sp>
      <p:sp>
        <p:nvSpPr>
          <p:cNvPr id="3" name="Subtitle 2">
            <a:extLst>
              <a:ext uri="{FF2B5EF4-FFF2-40B4-BE49-F238E27FC236}">
                <a16:creationId xmlns:a16="http://schemas.microsoft.com/office/drawing/2014/main" id="{4A7C0B2B-31E2-7182-AAFA-223FDA625B8D}"/>
              </a:ext>
            </a:extLst>
          </p:cNvPr>
          <p:cNvSpPr>
            <a:spLocks noGrp="1"/>
          </p:cNvSpPr>
          <p:nvPr>
            <p:ph type="subTitle" idx="1"/>
          </p:nvPr>
        </p:nvSpPr>
        <p:spPr>
          <a:xfrm>
            <a:off x="241020" y="881464"/>
            <a:ext cx="11836679" cy="5365820"/>
          </a:xfrm>
        </p:spPr>
        <p:txBody>
          <a:bodyPr/>
          <a:lstStyle/>
          <a:p>
            <a:pPr algn="l"/>
            <a:r>
              <a:rPr lang="en-US" b="1" u="sng" dirty="0"/>
              <a:t>Digitization in Libraries:</a:t>
            </a:r>
          </a:p>
          <a:p>
            <a:r>
              <a:rPr lang="en-US" b="1" dirty="0">
                <a:latin typeface="Aptos Narrow" panose="020B0004020202020204" pitchFamily="34" charset="0"/>
              </a:rPr>
              <a:t>Selection and Acquisition</a:t>
            </a:r>
            <a:r>
              <a:rPr lang="en-US" dirty="0">
                <a:latin typeface="Aptos Narrow" panose="020B0004020202020204" pitchFamily="34" charset="0"/>
              </a:rPr>
              <a:t>: The process of selecting and acquiring materials for digitization is crucial. It involves evaluating the importance and relevance of materials to be digitized.</a:t>
            </a:r>
          </a:p>
          <a:p>
            <a:r>
              <a:rPr lang="en-US" b="1" dirty="0">
                <a:effectLst/>
                <a:latin typeface="Aptos Narrow" panose="020B0004020202020204" pitchFamily="34" charset="0"/>
              </a:rPr>
              <a:t>Metadata Creation</a:t>
            </a:r>
            <a:r>
              <a:rPr lang="en-US" dirty="0">
                <a:effectLst/>
                <a:latin typeface="Aptos Narrow" panose="020B0004020202020204" pitchFamily="34" charset="0"/>
              </a:rPr>
              <a:t>: Creating accurate and consistent metadata is essential for organizing and retrieving digital resources. Metadata helps in the efficient management of digital libraries.</a:t>
            </a:r>
            <a:endParaRPr lang="en-US" dirty="0">
              <a:latin typeface="Aptos Narrow" panose="020B0004020202020204" pitchFamily="34" charset="0"/>
            </a:endParaRPr>
          </a:p>
          <a:p>
            <a:r>
              <a:rPr lang="en-US" b="1" dirty="0">
                <a:effectLst/>
                <a:latin typeface="Aptos Narrow" panose="020B0004020202020204" pitchFamily="34" charset="0"/>
              </a:rPr>
              <a:t>Storage and Preservation</a:t>
            </a:r>
            <a:r>
              <a:rPr lang="en-US" dirty="0">
                <a:effectLst/>
                <a:latin typeface="Aptos Narrow" panose="020B0004020202020204" pitchFamily="34" charset="0"/>
              </a:rPr>
              <a:t>: Long-term storage and preservation of digital content are significant challenges. Ensuring the longevity of digital resources requires addressing issues like data degradation and format obsolescence.</a:t>
            </a:r>
          </a:p>
          <a:p>
            <a:pPr>
              <a:buFont typeface="Arial" panose="020B0604020202020204" pitchFamily="34" charset="0"/>
              <a:buChar char="•"/>
            </a:pPr>
            <a:endParaRPr lang="en-US" dirty="0">
              <a:effectLst/>
              <a:latin typeface="Aptos Narrow" panose="020B0004020202020204" pitchFamily="34" charset="0"/>
            </a:endParaRPr>
          </a:p>
          <a:p>
            <a:pPr algn="l"/>
            <a:r>
              <a:rPr lang="en-US" b="1" u="sng" dirty="0"/>
              <a:t>User Experience:</a:t>
            </a:r>
          </a:p>
          <a:p>
            <a:r>
              <a:rPr lang="en-US" b="1" dirty="0">
                <a:latin typeface="Aptos Narrow" panose="020B0004020202020204" pitchFamily="34" charset="0"/>
              </a:rPr>
              <a:t>User-Centric Approach</a:t>
            </a:r>
            <a:r>
              <a:rPr lang="en-US" dirty="0">
                <a:latin typeface="Aptos Narrow" panose="020B0004020202020204" pitchFamily="34" charset="0"/>
              </a:rPr>
              <a:t>: Researchers emphasize the importance of a user-centric approach in digital libraries. This involves understanding user needs and preferences to develop more efficient and effective systems.</a:t>
            </a:r>
          </a:p>
          <a:p>
            <a:endParaRPr lang="en-IN" dirty="0"/>
          </a:p>
        </p:txBody>
      </p:sp>
    </p:spTree>
    <p:extLst>
      <p:ext uri="{BB962C8B-B14F-4D97-AF65-F5344CB8AC3E}">
        <p14:creationId xmlns:p14="http://schemas.microsoft.com/office/powerpoint/2010/main" val="68649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2DBE-A710-8BAA-0C60-9EC13CD3EAEA}"/>
              </a:ext>
            </a:extLst>
          </p:cNvPr>
          <p:cNvSpPr>
            <a:spLocks noGrp="1"/>
          </p:cNvSpPr>
          <p:nvPr>
            <p:ph type="ctrTitle"/>
          </p:nvPr>
        </p:nvSpPr>
        <p:spPr>
          <a:xfrm>
            <a:off x="1524000" y="-2250831"/>
            <a:ext cx="9144000" cy="401934"/>
          </a:xfrm>
        </p:spPr>
        <p:txBody>
          <a:bodyPr>
            <a:normAutofit fontScale="90000"/>
          </a:bodyPr>
          <a:lstStyle/>
          <a:p>
            <a:endParaRPr lang="en-IN" dirty="0"/>
          </a:p>
        </p:txBody>
      </p:sp>
      <p:sp>
        <p:nvSpPr>
          <p:cNvPr id="3" name="Subtitle 2">
            <a:extLst>
              <a:ext uri="{FF2B5EF4-FFF2-40B4-BE49-F238E27FC236}">
                <a16:creationId xmlns:a16="http://schemas.microsoft.com/office/drawing/2014/main" id="{0060FE37-C81F-11B6-96A3-8DFDA9C6ACB2}"/>
              </a:ext>
            </a:extLst>
          </p:cNvPr>
          <p:cNvSpPr>
            <a:spLocks noGrp="1"/>
          </p:cNvSpPr>
          <p:nvPr>
            <p:ph type="subTitle" idx="1"/>
          </p:nvPr>
        </p:nvSpPr>
        <p:spPr>
          <a:xfrm>
            <a:off x="406400" y="304800"/>
            <a:ext cx="11480800" cy="6256774"/>
          </a:xfrm>
        </p:spPr>
        <p:txBody>
          <a:bodyPr/>
          <a:lstStyle/>
          <a:p>
            <a:endParaRPr lang="en-US" b="1" dirty="0">
              <a:latin typeface="Aptos Narrow" panose="020B0004020202020204" pitchFamily="34" charset="0"/>
            </a:endParaRPr>
          </a:p>
          <a:p>
            <a:r>
              <a:rPr lang="en-US" b="1" dirty="0">
                <a:latin typeface="Aptos Narrow" panose="020B0004020202020204" pitchFamily="34" charset="0"/>
              </a:rPr>
              <a:t>User Satisfaction</a:t>
            </a:r>
            <a:r>
              <a:rPr lang="en-US" dirty="0">
                <a:latin typeface="Aptos Narrow" panose="020B0004020202020204" pitchFamily="34" charset="0"/>
              </a:rPr>
              <a:t>: Studies focus on user satisfaction, perception, and adoption of digital libraries. Enhancing user experience through improved interfaces and functionalities is a key area of research.</a:t>
            </a:r>
          </a:p>
          <a:p>
            <a:pPr>
              <a:buFont typeface="Arial" panose="020B0604020202020204" pitchFamily="34" charset="0"/>
              <a:buChar char="•"/>
            </a:pPr>
            <a:endParaRPr lang="en-US" dirty="0"/>
          </a:p>
          <a:p>
            <a:pPr algn="l"/>
            <a:r>
              <a:rPr lang="en-US" b="1" u="sng" dirty="0"/>
              <a:t>Challenges and Issues:</a:t>
            </a:r>
          </a:p>
          <a:p>
            <a:pPr lvl="1" algn="l">
              <a:buFont typeface="Arial" panose="020B0604020202020204" pitchFamily="34" charset="0"/>
              <a:buChar char="•"/>
            </a:pPr>
            <a:r>
              <a:rPr lang="en-US" sz="2400" b="1" dirty="0">
                <a:latin typeface="Aptos Narrow" panose="020B0004020202020204" pitchFamily="34" charset="0"/>
              </a:rPr>
              <a:t>High Budget and Labor</a:t>
            </a:r>
            <a:r>
              <a:rPr lang="en-US" sz="2400" dirty="0">
                <a:latin typeface="Aptos Narrow" panose="020B0004020202020204" pitchFamily="34" charset="0"/>
              </a:rPr>
              <a:t>: Digitization projects often require significant financial and human resources. Managing these resources efficiently is a common challenge.</a:t>
            </a:r>
          </a:p>
          <a:p>
            <a:pPr lvl="1" algn="l">
              <a:buFont typeface="Arial" panose="020B0604020202020204" pitchFamily="34" charset="0"/>
              <a:buChar char="•"/>
            </a:pPr>
            <a:r>
              <a:rPr lang="en-US" sz="2400" b="1" dirty="0">
                <a:effectLst/>
                <a:latin typeface="Aptos Narrow" panose="020B0004020202020204" pitchFamily="34" charset="0"/>
              </a:rPr>
              <a:t>Document Security</a:t>
            </a:r>
            <a:r>
              <a:rPr lang="en-US" sz="2400" dirty="0">
                <a:effectLst/>
                <a:latin typeface="Aptos Narrow" panose="020B0004020202020204" pitchFamily="34" charset="0"/>
              </a:rPr>
              <a:t>: Ensuring the security of digital documents and preventing unauthorized access is critical.</a:t>
            </a:r>
          </a:p>
          <a:p>
            <a:pPr lvl="1" algn="l">
              <a:buFont typeface="Arial" panose="020B0604020202020204" pitchFamily="34" charset="0"/>
              <a:buChar char="•"/>
            </a:pPr>
            <a:r>
              <a:rPr lang="en-US" sz="2400" b="1" dirty="0">
                <a:effectLst/>
                <a:latin typeface="Aptos Narrow" panose="020B0004020202020204" pitchFamily="34" charset="0"/>
              </a:rPr>
              <a:t>Quality Control</a:t>
            </a:r>
            <a:r>
              <a:rPr lang="en-US" sz="2400" dirty="0">
                <a:effectLst/>
                <a:latin typeface="Aptos Narrow" panose="020B0004020202020204" pitchFamily="34" charset="0"/>
              </a:rPr>
              <a:t>: Maintaining the quality of digitized materials and ensuring accurate information retrieval are essential for the success of digital libraries</a:t>
            </a:r>
          </a:p>
          <a:p>
            <a:endParaRPr lang="en-IN" dirty="0"/>
          </a:p>
        </p:txBody>
      </p:sp>
    </p:spTree>
    <p:extLst>
      <p:ext uri="{BB962C8B-B14F-4D97-AF65-F5344CB8AC3E}">
        <p14:creationId xmlns:p14="http://schemas.microsoft.com/office/powerpoint/2010/main" val="2763342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174</TotalTime>
  <Words>1119</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 Unicode MS</vt:lpstr>
      <vt:lpstr>Aptos Narrow</vt:lpstr>
      <vt:lpstr>Arial</vt:lpstr>
      <vt:lpstr>Artifakt Element Heavy</vt:lpstr>
      <vt:lpstr>Calibri</vt:lpstr>
      <vt:lpstr>Calibri Light</vt:lpstr>
      <vt:lpstr>CommercialScript BT</vt:lpstr>
      <vt:lpstr>Dutch801 XBd BT</vt:lpstr>
      <vt:lpstr>High Tower Text</vt:lpstr>
      <vt:lpstr>Wingdings</vt:lpstr>
      <vt:lpstr>Office 2013 - 2022 Theme</vt:lpstr>
      <vt:lpstr>Software Design  Documentation for   “Digital Library” </vt:lpstr>
      <vt:lpstr>Introduction </vt:lpstr>
      <vt:lpstr>Tools and Technology </vt:lpstr>
      <vt:lpstr>Application of digital library </vt:lpstr>
      <vt:lpstr>PowerPoint Presentation</vt:lpstr>
      <vt:lpstr>PowerPoint Presentation</vt:lpstr>
      <vt:lpstr>Problem statement </vt:lpstr>
      <vt:lpstr>Literature Review :</vt:lpstr>
      <vt:lpstr>PowerPoint Presentation</vt:lpstr>
      <vt:lpstr>Methodology </vt:lpstr>
      <vt:lpstr>Project Module </vt:lpstr>
      <vt:lpstr>Expected Outcomes </vt:lpstr>
      <vt:lpstr>Limitations </vt:lpstr>
      <vt:lpstr>References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mukundraj5113@gmail.com</dc:creator>
  <cp:lastModifiedBy>bikalpa giri</cp:lastModifiedBy>
  <cp:revision>3</cp:revision>
  <dcterms:created xsi:type="dcterms:W3CDTF">2025-01-04T10:58:25Z</dcterms:created>
  <dcterms:modified xsi:type="dcterms:W3CDTF">2025-01-05T11:36:15Z</dcterms:modified>
</cp:coreProperties>
</file>