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9" r:id="rId2"/>
    <p:sldId id="306" r:id="rId3"/>
    <p:sldId id="259" r:id="rId4"/>
    <p:sldId id="260" r:id="rId5"/>
    <p:sldId id="308" r:id="rId6"/>
    <p:sldId id="305" r:id="rId7"/>
    <p:sldId id="307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79ED8-B53C-4509-B449-413C38244B8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CDEA5-E06B-4931-BDBB-3BA916731C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04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5B271-F7F5-4107-8918-CACD7A08180E}" type="slidenum">
              <a:rPr lang="es-PE" smtClean="0"/>
              <a:pPr/>
              <a:t>3</a:t>
            </a:fld>
            <a:endParaRPr 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5B271-F7F5-4107-8918-CACD7A08180E}" type="slidenum">
              <a:rPr lang="es-PE" smtClean="0"/>
              <a:pPr/>
              <a:t>4</a:t>
            </a:fld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204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953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15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334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0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855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79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904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07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61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6E27-636B-4CDD-BF06-9FCCDD358D78}" type="datetimeFigureOut">
              <a:rPr lang="es-PE" smtClean="0"/>
              <a:t>6/04/2020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C2D-AF17-4C36-AF30-DECFE0388A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54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>
                <a:solidFill>
                  <a:srgbClr val="C00000"/>
                </a:solidFill>
              </a:rPr>
              <a:t>FUNDAMENTOS DE ORACLE</a:t>
            </a:r>
          </a:p>
          <a:p>
            <a:pPr marL="0" indent="0">
              <a:buNone/>
            </a:pPr>
            <a:r>
              <a:rPr lang="es-ES" sz="3600" dirty="0" smtClean="0">
                <a:solidFill>
                  <a:schemeClr val="accent1">
                    <a:lumMod val="50000"/>
                  </a:schemeClr>
                </a:solidFill>
              </a:rPr>
              <a:t>Duración : </a:t>
            </a:r>
            <a:r>
              <a:rPr lang="es-ES" sz="3600" dirty="0" smtClean="0">
                <a:solidFill>
                  <a:srgbClr val="C00000"/>
                </a:solidFill>
              </a:rPr>
              <a:t>24 </a:t>
            </a:r>
            <a:r>
              <a:rPr lang="es-ES" sz="3600" dirty="0" err="1" smtClean="0">
                <a:solidFill>
                  <a:srgbClr val="C00000"/>
                </a:solidFill>
              </a:rPr>
              <a:t>hrs</a:t>
            </a:r>
            <a:endParaRPr lang="es-ES" sz="3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" sz="3600" dirty="0" smtClean="0">
                <a:solidFill>
                  <a:schemeClr val="accent1">
                    <a:lumMod val="50000"/>
                  </a:schemeClr>
                </a:solidFill>
              </a:rPr>
              <a:t>Sesiones  : </a:t>
            </a:r>
            <a:r>
              <a:rPr lang="es-ES" sz="3600" dirty="0" smtClean="0">
                <a:solidFill>
                  <a:srgbClr val="C00000"/>
                </a:solidFill>
              </a:rPr>
              <a:t>8 ( 3hr/sesión)</a:t>
            </a:r>
          </a:p>
          <a:p>
            <a:pPr marL="0" indent="0">
              <a:buNone/>
            </a:pPr>
            <a:endParaRPr lang="es-ES" sz="4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" sz="3600" dirty="0" smtClean="0">
                <a:solidFill>
                  <a:schemeClr val="accent1">
                    <a:lumMod val="50000"/>
                  </a:schemeClr>
                </a:solidFill>
              </a:rPr>
              <a:t>Instructor:</a:t>
            </a:r>
          </a:p>
          <a:p>
            <a:pPr marL="0" indent="0">
              <a:buNone/>
            </a:pPr>
            <a:r>
              <a:rPr lang="es-ES" sz="3600" dirty="0" smtClean="0">
                <a:solidFill>
                  <a:srgbClr val="C00000"/>
                </a:solidFill>
              </a:rPr>
              <a:t>Alain Mejía Avalos</a:t>
            </a:r>
          </a:p>
          <a:p>
            <a:pPr marL="0" indent="0">
              <a:buNone/>
            </a:pP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alain_mejia@talleresoracle.com</a:t>
            </a:r>
            <a:endParaRPr lang="es-PE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4D725-3139-4DE4-B7A9-A4E0F1A38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84" y="727868"/>
            <a:ext cx="2809875" cy="600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6" y="2340958"/>
            <a:ext cx="4663636" cy="3836005"/>
          </a:xfrm>
          <a:prstGeom prst="rect">
            <a:avLst/>
          </a:prstGeom>
        </p:spPr>
      </p:pic>
      <p:pic>
        <p:nvPicPr>
          <p:cNvPr id="6" name="Imagen 5" descr="Imagen que contiene persona, interior, pared&#10;&#10;Descripción generada con confianza muy alta">
            <a:extLst>
              <a:ext uri="{FF2B5EF4-FFF2-40B4-BE49-F238E27FC236}">
                <a16:creationId xmlns:a16="http://schemas.microsoft.com/office/drawing/2014/main" id="{AE325601-C5E0-4EE5-A8A0-505F42591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913" y="2401311"/>
            <a:ext cx="5406887" cy="37756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346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3D7-E218-4C6B-8796-E2087965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Lección 1 : </a:t>
            </a:r>
            <a:r>
              <a:rPr lang="es-PE" dirty="0" err="1">
                <a:solidFill>
                  <a:schemeClr val="accent1">
                    <a:lumMod val="50000"/>
                  </a:schemeClr>
                </a:solidFill>
              </a:rPr>
              <a:t>Tablespace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lang="es-PE" dirty="0" err="1">
                <a:solidFill>
                  <a:schemeClr val="accent1">
                    <a:lumMod val="50000"/>
                  </a:schemeClr>
                </a:solidFill>
              </a:rPr>
              <a:t>Datafiles</a:t>
            </a:r>
            <a:endParaRPr lang="es-P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C537B-E8CA-4153-A835-7A4BD7ED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3600" dirty="0">
                <a:solidFill>
                  <a:schemeClr val="accent6">
                    <a:lumMod val="50000"/>
                  </a:schemeClr>
                </a:solidFill>
              </a:rPr>
              <a:t>Gestionar el almacenamiento en una base de datos Oracle.</a:t>
            </a:r>
          </a:p>
          <a:p>
            <a:pPr lvl="1"/>
            <a:r>
              <a:rPr lang="es-PE" sz="3600" dirty="0">
                <a:solidFill>
                  <a:schemeClr val="accent2">
                    <a:lumMod val="50000"/>
                  </a:schemeClr>
                </a:solidFill>
              </a:rPr>
              <a:t>Crear </a:t>
            </a:r>
            <a:r>
              <a:rPr lang="es-PE" sz="3600" dirty="0" err="1">
                <a:solidFill>
                  <a:schemeClr val="accent2">
                    <a:lumMod val="50000"/>
                  </a:schemeClr>
                </a:solidFill>
              </a:rPr>
              <a:t>Tablespace</a:t>
            </a:r>
            <a:endParaRPr lang="es-PE" sz="36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s-PE" sz="3600" dirty="0">
                <a:solidFill>
                  <a:srgbClr val="7030A0"/>
                </a:solidFill>
              </a:rPr>
              <a:t>Agregar almacenamiento a los </a:t>
            </a:r>
            <a:r>
              <a:rPr lang="es-PE" sz="3600" dirty="0" err="1">
                <a:solidFill>
                  <a:srgbClr val="7030A0"/>
                </a:solidFill>
              </a:rPr>
              <a:t>Tablespace</a:t>
            </a:r>
            <a:r>
              <a:rPr lang="es-PE" sz="3600" dirty="0">
                <a:solidFill>
                  <a:srgbClr val="7030A0"/>
                </a:solidFill>
              </a:rPr>
              <a:t>.</a:t>
            </a:r>
          </a:p>
          <a:p>
            <a:pPr lvl="1"/>
            <a:r>
              <a:rPr lang="es-PE" sz="3600" dirty="0">
                <a:solidFill>
                  <a:srgbClr val="C00000"/>
                </a:solidFill>
              </a:rPr>
              <a:t>Eliminar </a:t>
            </a:r>
            <a:r>
              <a:rPr lang="es-PE" sz="3600" dirty="0" err="1">
                <a:solidFill>
                  <a:srgbClr val="C00000"/>
                </a:solidFill>
              </a:rPr>
              <a:t>Tablespace</a:t>
            </a:r>
            <a:r>
              <a:rPr lang="es-PE" sz="3600" dirty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s-PE" sz="3600" dirty="0">
                <a:solidFill>
                  <a:srgbClr val="00B0F0"/>
                </a:solidFill>
              </a:rPr>
              <a:t>Uso de vistas administrativas.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805022-A418-436A-A1AB-C53802506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274" y="5892800"/>
            <a:ext cx="2809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2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rgbClr val="002060"/>
                </a:solidFill>
                <a:latin typeface="Arial Rounded MT Bold" panose="020F0704030504030204" pitchFamily="34" charset="0"/>
                <a:ea typeface="Adobe Fangsong Std R" panose="02020400000000000000" pitchFamily="18" charset="-128"/>
              </a:rPr>
              <a:t>TableSpace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Un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TableSpace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es una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división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lógica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de la Base de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Datos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r>
              <a:rPr lang="en-US" sz="3600" dirty="0" err="1">
                <a:solidFill>
                  <a:srgbClr val="7030A0"/>
                </a:solidFill>
              </a:rPr>
              <a:t>Cada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TableSpace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esta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conformado</a:t>
            </a:r>
            <a:r>
              <a:rPr lang="en-US" sz="3600" dirty="0">
                <a:solidFill>
                  <a:srgbClr val="7030A0"/>
                </a:solidFill>
              </a:rPr>
              <a:t> por </a:t>
            </a:r>
            <a:r>
              <a:rPr lang="en-US" sz="3600" dirty="0" err="1">
                <a:solidFill>
                  <a:srgbClr val="7030A0"/>
                </a:solidFill>
              </a:rPr>
              <a:t>uno</a:t>
            </a:r>
            <a:r>
              <a:rPr lang="en-US" sz="3600" dirty="0">
                <a:solidFill>
                  <a:srgbClr val="7030A0"/>
                </a:solidFill>
              </a:rPr>
              <a:t> o </a:t>
            </a:r>
            <a:r>
              <a:rPr lang="en-US" sz="3600" dirty="0" err="1">
                <a:solidFill>
                  <a:srgbClr val="7030A0"/>
                </a:solidFill>
              </a:rPr>
              <a:t>más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archivos</a:t>
            </a:r>
            <a:r>
              <a:rPr lang="en-US" sz="3600" dirty="0">
                <a:solidFill>
                  <a:srgbClr val="7030A0"/>
                </a:solidFill>
              </a:rPr>
              <a:t> de </a:t>
            </a:r>
            <a:r>
              <a:rPr lang="en-US" sz="3600" dirty="0" err="1">
                <a:solidFill>
                  <a:srgbClr val="7030A0"/>
                </a:solidFill>
              </a:rPr>
              <a:t>datos</a:t>
            </a:r>
            <a:r>
              <a:rPr lang="en-US" sz="3600" dirty="0">
                <a:solidFill>
                  <a:srgbClr val="7030A0"/>
                </a:solidFill>
              </a:rPr>
              <a:t> ( data files ).</a:t>
            </a:r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A40000"/>
                </a:solidFill>
              </a:rPr>
              <a:t>La Base de </a:t>
            </a:r>
            <a:r>
              <a:rPr lang="en-US" sz="3200" dirty="0" err="1">
                <a:solidFill>
                  <a:srgbClr val="A40000"/>
                </a:solidFill>
              </a:rPr>
              <a:t>Datos</a:t>
            </a:r>
            <a:r>
              <a:rPr lang="en-US" sz="3200" dirty="0">
                <a:solidFill>
                  <a:srgbClr val="A40000"/>
                </a:solidFill>
              </a:rPr>
              <a:t> </a:t>
            </a:r>
            <a:r>
              <a:rPr lang="en-US" sz="3200" dirty="0" err="1">
                <a:solidFill>
                  <a:srgbClr val="A40000"/>
                </a:solidFill>
              </a:rPr>
              <a:t>debe</a:t>
            </a:r>
            <a:r>
              <a:rPr lang="en-US" sz="3200" dirty="0">
                <a:solidFill>
                  <a:srgbClr val="A40000"/>
                </a:solidFill>
              </a:rPr>
              <a:t> </a:t>
            </a:r>
            <a:r>
              <a:rPr lang="en-US" sz="3200" dirty="0" err="1">
                <a:solidFill>
                  <a:srgbClr val="A40000"/>
                </a:solidFill>
              </a:rPr>
              <a:t>tener</a:t>
            </a:r>
            <a:r>
              <a:rPr lang="en-US" sz="3200" dirty="0">
                <a:solidFill>
                  <a:srgbClr val="A40000"/>
                </a:solidFill>
              </a:rPr>
              <a:t> al </a:t>
            </a:r>
            <a:r>
              <a:rPr lang="en-US" sz="3200" dirty="0" err="1">
                <a:solidFill>
                  <a:srgbClr val="A40000"/>
                </a:solidFill>
              </a:rPr>
              <a:t>menos</a:t>
            </a:r>
            <a:r>
              <a:rPr lang="en-US" sz="3200" dirty="0">
                <a:solidFill>
                  <a:srgbClr val="A40000"/>
                </a:solidFill>
              </a:rPr>
              <a:t> 2 </a:t>
            </a:r>
            <a:r>
              <a:rPr lang="en-US" sz="3200" dirty="0" err="1">
                <a:solidFill>
                  <a:srgbClr val="A40000"/>
                </a:solidFill>
              </a:rPr>
              <a:t>TableSpaces</a:t>
            </a:r>
            <a:r>
              <a:rPr lang="en-US" sz="3200" dirty="0">
                <a:solidFill>
                  <a:srgbClr val="A40000"/>
                </a:solidFill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A40000"/>
                </a:solidFill>
              </a:rPr>
              <a:t>SYSTEM y el SYSAUX.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88B4E-9715-4127-8C5B-E2DF53908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11" y="5713364"/>
            <a:ext cx="28098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rgbClr val="002060"/>
                </a:solidFill>
                <a:latin typeface="Arial Rounded MT Bold" panose="020F0704030504030204" pitchFamily="34" charset="0"/>
                <a:ea typeface="Adobe Fangsong Std R" panose="02020400000000000000" pitchFamily="18" charset="-128"/>
              </a:rPr>
              <a:t>TableSpace</a:t>
            </a:r>
            <a:endParaRPr lang="es-PE" dirty="0">
              <a:solidFill>
                <a:srgbClr val="00B0F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El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tamaño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del Tablespace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esta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determinado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por el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tamaño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de los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archivos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que lo </a:t>
            </a:r>
            <a:r>
              <a:rPr lang="en-US" sz="3600" dirty="0" err="1">
                <a:solidFill>
                  <a:schemeClr val="accent6">
                    <a:lumMod val="50000"/>
                  </a:schemeClr>
                </a:solidFill>
              </a:rPr>
              <a:t>componen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rgbClr val="7030A0"/>
                </a:solidFill>
              </a:rPr>
              <a:t>Un </a:t>
            </a:r>
            <a:r>
              <a:rPr lang="en-US" sz="3600" dirty="0" err="1">
                <a:solidFill>
                  <a:srgbClr val="7030A0"/>
                </a:solidFill>
              </a:rPr>
              <a:t>TableSpace</a:t>
            </a:r>
            <a:r>
              <a:rPr lang="en-US" sz="3600" dirty="0">
                <a:solidFill>
                  <a:srgbClr val="7030A0"/>
                </a:solidFill>
              </a:rPr>
              <a:t> se </a:t>
            </a:r>
            <a:r>
              <a:rPr lang="en-US" sz="3600" dirty="0" err="1">
                <a:solidFill>
                  <a:srgbClr val="7030A0"/>
                </a:solidFill>
              </a:rPr>
              <a:t>crea</a:t>
            </a:r>
            <a:r>
              <a:rPr lang="en-US" sz="3600" dirty="0">
                <a:solidFill>
                  <a:srgbClr val="7030A0"/>
                </a:solidFill>
              </a:rPr>
              <a:t> para </a:t>
            </a:r>
            <a:r>
              <a:rPr lang="en-US" sz="3600" dirty="0" err="1">
                <a:solidFill>
                  <a:srgbClr val="7030A0"/>
                </a:solidFill>
              </a:rPr>
              <a:t>separar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lógicamente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objetos</a:t>
            </a:r>
            <a:r>
              <a:rPr lang="en-US" sz="3600" dirty="0">
                <a:solidFill>
                  <a:srgbClr val="7030A0"/>
                </a:solidFill>
              </a:rPr>
              <a:t> de la BD.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600" dirty="0" err="1">
                <a:solidFill>
                  <a:srgbClr val="A40000"/>
                </a:solidFill>
              </a:rPr>
              <a:t>Sirve</a:t>
            </a:r>
            <a:r>
              <a:rPr lang="en-US" sz="3600" dirty="0">
                <a:solidFill>
                  <a:srgbClr val="A40000"/>
                </a:solidFill>
              </a:rPr>
              <a:t> </a:t>
            </a:r>
            <a:r>
              <a:rPr lang="en-US" sz="3600" dirty="0" err="1">
                <a:solidFill>
                  <a:srgbClr val="A40000"/>
                </a:solidFill>
              </a:rPr>
              <a:t>como</a:t>
            </a:r>
            <a:r>
              <a:rPr lang="en-US" sz="3600" dirty="0">
                <a:solidFill>
                  <a:srgbClr val="A40000"/>
                </a:solidFill>
              </a:rPr>
              <a:t> </a:t>
            </a:r>
            <a:r>
              <a:rPr lang="en-US" sz="3600" dirty="0" err="1">
                <a:solidFill>
                  <a:srgbClr val="A40000"/>
                </a:solidFill>
              </a:rPr>
              <a:t>método</a:t>
            </a:r>
            <a:r>
              <a:rPr lang="en-US" sz="3600" dirty="0">
                <a:solidFill>
                  <a:srgbClr val="A40000"/>
                </a:solidFill>
              </a:rPr>
              <a:t> de </a:t>
            </a:r>
            <a:r>
              <a:rPr lang="en-US" sz="3600" dirty="0" err="1">
                <a:solidFill>
                  <a:srgbClr val="A40000"/>
                </a:solidFill>
              </a:rPr>
              <a:t>organización</a:t>
            </a:r>
            <a:r>
              <a:rPr lang="en-US" sz="3600" dirty="0">
                <a:solidFill>
                  <a:srgbClr val="A40000"/>
                </a:solidFill>
              </a:rPr>
              <a:t>.</a:t>
            </a:r>
          </a:p>
          <a:p>
            <a:endParaRPr lang="en-U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CA82F4-5EC9-48A6-9273-3138668A7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274" y="5892800"/>
            <a:ext cx="28098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rgbClr val="002060"/>
                </a:solidFill>
                <a:latin typeface="Arial Rounded MT Bold" panose="020F0704030504030204" pitchFamily="34" charset="0"/>
                <a:ea typeface="Adobe Fangsong Std R" panose="02020400000000000000" pitchFamily="18" charset="-128"/>
              </a:rPr>
              <a:t>Tablespace</a:t>
            </a:r>
            <a:r>
              <a:rPr lang="es-PE" dirty="0">
                <a:solidFill>
                  <a:srgbClr val="002060"/>
                </a:solidFill>
                <a:latin typeface="Arial Rounded MT Bold" panose="020F0704030504030204" pitchFamily="34" charset="0"/>
                <a:ea typeface="Adobe Fangsong Std R" panose="02020400000000000000" pitchFamily="18" charset="-128"/>
              </a:rPr>
              <a:t> y </a:t>
            </a:r>
            <a:r>
              <a:rPr lang="es-PE" dirty="0" err="1">
                <a:solidFill>
                  <a:srgbClr val="002060"/>
                </a:solidFill>
                <a:latin typeface="Arial Rounded MT Bold" panose="020F0704030504030204" pitchFamily="34" charset="0"/>
                <a:ea typeface="Adobe Fangsong Std R" panose="02020400000000000000" pitchFamily="18" charset="-128"/>
              </a:rPr>
              <a:t>Datafiles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984937" y="1933903"/>
            <a:ext cx="4803228" cy="68317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BASE DE  DATOS</a:t>
            </a:r>
            <a:endParaRPr lang="es-PE" sz="2800" dirty="0"/>
          </a:p>
        </p:txBody>
      </p:sp>
      <p:sp>
        <p:nvSpPr>
          <p:cNvPr id="5" name="Rectángulo 4"/>
          <p:cNvSpPr/>
          <p:nvPr/>
        </p:nvSpPr>
        <p:spPr>
          <a:xfrm>
            <a:off x="567556" y="3305502"/>
            <a:ext cx="2569780" cy="6253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SYSTEM</a:t>
            </a:r>
            <a:endParaRPr lang="es-PE" sz="2800" dirty="0"/>
          </a:p>
        </p:txBody>
      </p:sp>
      <p:sp>
        <p:nvSpPr>
          <p:cNvPr id="6" name="Rectángulo 5"/>
          <p:cNvSpPr/>
          <p:nvPr/>
        </p:nvSpPr>
        <p:spPr>
          <a:xfrm>
            <a:off x="4177860" y="3368565"/>
            <a:ext cx="2569780" cy="6253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COMERCIAL</a:t>
            </a:r>
            <a:endParaRPr lang="es-PE" sz="2800" dirty="0"/>
          </a:p>
        </p:txBody>
      </p:sp>
      <p:sp>
        <p:nvSpPr>
          <p:cNvPr id="7" name="Rectángulo 6"/>
          <p:cNvSpPr/>
          <p:nvPr/>
        </p:nvSpPr>
        <p:spPr>
          <a:xfrm>
            <a:off x="7788165" y="3368565"/>
            <a:ext cx="2569780" cy="6253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FINANZAS</a:t>
            </a:r>
            <a:endParaRPr lang="es-PE" sz="2800" dirty="0"/>
          </a:p>
        </p:txBody>
      </p:sp>
      <p:sp>
        <p:nvSpPr>
          <p:cNvPr id="8" name="Disco magnético 7"/>
          <p:cNvSpPr/>
          <p:nvPr/>
        </p:nvSpPr>
        <p:spPr>
          <a:xfrm>
            <a:off x="1140370" y="4619293"/>
            <a:ext cx="1424152" cy="572813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SYSTEM.DBF</a:t>
            </a:r>
            <a:endParaRPr lang="es-PE" dirty="0"/>
          </a:p>
        </p:txBody>
      </p:sp>
      <p:sp>
        <p:nvSpPr>
          <p:cNvPr id="9" name="Disco magnético 8"/>
          <p:cNvSpPr/>
          <p:nvPr/>
        </p:nvSpPr>
        <p:spPr>
          <a:xfrm>
            <a:off x="4543094" y="4619293"/>
            <a:ext cx="1839312" cy="572813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COMERCIAL.DBF</a:t>
            </a:r>
            <a:endParaRPr lang="es-PE" dirty="0"/>
          </a:p>
        </p:txBody>
      </p:sp>
      <p:sp>
        <p:nvSpPr>
          <p:cNvPr id="10" name="Disco magnético 9"/>
          <p:cNvSpPr/>
          <p:nvPr/>
        </p:nvSpPr>
        <p:spPr>
          <a:xfrm>
            <a:off x="8313683" y="4619294"/>
            <a:ext cx="1905001" cy="572813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FINANZAS_01.DBF</a:t>
            </a:r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11" name="Disco magnético 10"/>
          <p:cNvSpPr/>
          <p:nvPr/>
        </p:nvSpPr>
        <p:spPr>
          <a:xfrm>
            <a:off x="8313682" y="5385401"/>
            <a:ext cx="1905001" cy="572813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bg1"/>
                </a:solidFill>
              </a:rPr>
              <a:t>FINANZAS_02.DBF</a:t>
            </a:r>
            <a:endParaRPr lang="es-PE" sz="1600" dirty="0">
              <a:solidFill>
                <a:schemeClr val="bg1"/>
              </a:solidFill>
            </a:endParaRPr>
          </a:p>
        </p:txBody>
      </p:sp>
      <p:cxnSp>
        <p:nvCxnSpPr>
          <p:cNvPr id="13" name="Conector angular 12"/>
          <p:cNvCxnSpPr>
            <a:stCxn id="4" idx="2"/>
            <a:endCxn id="5" idx="0"/>
          </p:cNvCxnSpPr>
          <p:nvPr/>
        </p:nvCxnSpPr>
        <p:spPr>
          <a:xfrm rot="5400000">
            <a:off x="3275286" y="1194236"/>
            <a:ext cx="688427" cy="3534105"/>
          </a:xfrm>
          <a:prstGeom prst="bentConnector3">
            <a:avLst>
              <a:gd name="adj1" fmla="val 5610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4" idx="2"/>
            <a:endCxn id="7" idx="0"/>
          </p:cNvCxnSpPr>
          <p:nvPr/>
        </p:nvCxnSpPr>
        <p:spPr>
          <a:xfrm rot="16200000" flipH="1">
            <a:off x="6854058" y="1149568"/>
            <a:ext cx="751490" cy="368650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5" idx="2"/>
            <a:endCxn id="8" idx="1"/>
          </p:cNvCxnSpPr>
          <p:nvPr/>
        </p:nvCxnSpPr>
        <p:spPr>
          <a:xfrm>
            <a:off x="1852446" y="3930868"/>
            <a:ext cx="0" cy="688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6" idx="2"/>
            <a:endCxn id="9" idx="1"/>
          </p:cNvCxnSpPr>
          <p:nvPr/>
        </p:nvCxnSpPr>
        <p:spPr>
          <a:xfrm>
            <a:off x="5462750" y="3993931"/>
            <a:ext cx="0" cy="625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endCxn id="10" idx="2"/>
          </p:cNvCxnSpPr>
          <p:nvPr/>
        </p:nvCxnSpPr>
        <p:spPr>
          <a:xfrm rot="16200000" flipH="1">
            <a:off x="7736929" y="4328947"/>
            <a:ext cx="911770" cy="24173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11" idx="2"/>
          </p:cNvCxnSpPr>
          <p:nvPr/>
        </p:nvCxnSpPr>
        <p:spPr>
          <a:xfrm rot="16200000" flipH="1">
            <a:off x="7809759" y="5167884"/>
            <a:ext cx="766109" cy="24173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161DB276-98B6-419E-ABC2-BEDE6E561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07" y="427831"/>
            <a:ext cx="2809875" cy="600075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152044" y="2780775"/>
            <a:ext cx="1700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TABLESPACE</a:t>
            </a:r>
            <a:endParaRPr lang="es-PE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46614" y="4157628"/>
            <a:ext cx="14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chemeClr val="accent5">
                    <a:lumMod val="50000"/>
                  </a:schemeClr>
                </a:solidFill>
              </a:rPr>
              <a:t>DATAFILES</a:t>
            </a:r>
            <a:endParaRPr lang="es-PE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4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  <a:ea typeface="Adobe Fangsong Std R" panose="02020400000000000000" pitchFamily="18" charset="-128"/>
              </a:rPr>
              <a:t>Tablespace </a:t>
            </a:r>
            <a:r>
              <a:rPr lang="en-US" dirty="0" err="1">
                <a:solidFill>
                  <a:srgbClr val="002060"/>
                </a:solidFill>
                <a:latin typeface="Arial Rounded MT Bold" panose="020F0704030504030204" pitchFamily="34" charset="0"/>
                <a:ea typeface="Adobe Fangsong Std R" panose="02020400000000000000" pitchFamily="18" charset="-128"/>
              </a:rPr>
              <a:t>Iniciales</a:t>
            </a:r>
            <a:endParaRPr lang="es-PE" dirty="0">
              <a:solidFill>
                <a:srgbClr val="002060"/>
              </a:solidFill>
              <a:latin typeface="Arial Rounded MT Bold" panose="020F0704030504030204" pitchFamily="34" charset="0"/>
              <a:ea typeface="Adobe Fangsong Std R" panose="02020400000000000000" pitchFamily="18" charset="-128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3869D8-57AF-4BA8-91C4-A1CEE704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56" y="6093004"/>
            <a:ext cx="2809875" cy="600075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396478C-C57A-4777-8873-6E1C051D4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92456"/>
              </p:ext>
            </p:extLst>
          </p:nvPr>
        </p:nvGraphicFramePr>
        <p:xfrm>
          <a:off x="1463962" y="1691120"/>
          <a:ext cx="9259455" cy="440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455">
                  <a:extLst>
                    <a:ext uri="{9D8B030D-6E8A-4147-A177-3AD203B41FA5}">
                      <a16:colId xmlns:a16="http://schemas.microsoft.com/office/drawing/2014/main" val="947019959"/>
                    </a:ext>
                  </a:extLst>
                </a:gridCol>
              </a:tblGrid>
              <a:tr h="545136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12446"/>
                  </a:ext>
                </a:extLst>
              </a:tr>
              <a:tr h="552707">
                <a:tc>
                  <a:txBody>
                    <a:bodyPr/>
                    <a:lstStyle/>
                    <a:p>
                      <a:r>
                        <a:rPr lang="es-PE" sz="2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SYSTEM : Contiene los archivos principales del Oracle ( METADATA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50633"/>
                  </a:ext>
                </a:extLst>
              </a:tr>
              <a:tr h="5527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SYSAUX : Guarda información de complementos.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39496"/>
                  </a:ext>
                </a:extLst>
              </a:tr>
              <a:tr h="5527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UNDO : Archivo de uso temporal que guarda operaciones no confirmadas o datos necesarios para Flashback.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4359"/>
                  </a:ext>
                </a:extLst>
              </a:tr>
              <a:tr h="5527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TEMP : Archivo temporal usado entre otros cuando hay limitaciones de memoria para ordenamientos y otros.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37109"/>
                  </a:ext>
                </a:extLst>
              </a:tr>
              <a:tr h="55270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24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USERS : Creado por Oracle para uso inicial de datos de la organización.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719976"/>
                  </a:ext>
                </a:extLst>
              </a:tr>
              <a:tr h="552707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9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0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43B8-38A6-4009-B7AE-0CA5C004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002060"/>
                </a:solidFill>
                <a:latin typeface="Arial Rounded MT Bold" panose="020F0704030504030204" pitchFamily="34" charset="0"/>
                <a:ea typeface="Adobe Fangsong Std R" panose="02020400000000000000" pitchFamily="18" charset="-128"/>
              </a:rPr>
              <a:t>Vistas administrativas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13555-CE7B-41CF-8B09-C2266BAD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DBA_TABLESPACES : Lista de tablespaces 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rgbClr val="C00000"/>
                </a:solidFill>
              </a:rPr>
              <a:t>V$DATAFILE : Lista de datafiles</a:t>
            </a:r>
            <a:endParaRPr lang="es-PE" sz="3600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584543-A37D-406F-AE4D-D9FD2986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274" y="5892800"/>
            <a:ext cx="28098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20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227</Words>
  <Application>Microsoft Office PowerPoint</Application>
  <PresentationFormat>Panorámica</PresentationFormat>
  <Paragraphs>49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Adobe Fangsong Std R</vt:lpstr>
      <vt:lpstr>Arial</vt:lpstr>
      <vt:lpstr>Arial Rounded MT Bold</vt:lpstr>
      <vt:lpstr>Calibri</vt:lpstr>
      <vt:lpstr>Calibri Light</vt:lpstr>
      <vt:lpstr>Wingdings</vt:lpstr>
      <vt:lpstr>Tema de Office</vt:lpstr>
      <vt:lpstr>Presentación de PowerPoint</vt:lpstr>
      <vt:lpstr>Lección 1 : Tablespace y Datafiles</vt:lpstr>
      <vt:lpstr>TableSpace</vt:lpstr>
      <vt:lpstr>TableSpace</vt:lpstr>
      <vt:lpstr>Tablespace y Datafiles</vt:lpstr>
      <vt:lpstr>Tablespace Iniciales</vt:lpstr>
      <vt:lpstr>Vistas administrativas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ALAIN MEJIA AVALOS</dc:creator>
  <cp:lastModifiedBy>oracle</cp:lastModifiedBy>
  <cp:revision>32</cp:revision>
  <dcterms:created xsi:type="dcterms:W3CDTF">2017-05-01T21:57:01Z</dcterms:created>
  <dcterms:modified xsi:type="dcterms:W3CDTF">2020-04-06T10:32:27Z</dcterms:modified>
</cp:coreProperties>
</file>