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5" autoAdjust="0"/>
    <p:restoredTop sz="94660"/>
  </p:normalViewPr>
  <p:slideViewPr>
    <p:cSldViewPr>
      <p:cViewPr>
        <p:scale>
          <a:sx n="66" d="100"/>
          <a:sy n="66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Business name</c:v>
                </c:pt>
                <c:pt idx="1">
                  <c:v>Host services</c:v>
                </c:pt>
                <c:pt idx="2">
                  <c:v>Fuel</c:v>
                </c:pt>
                <c:pt idx="3">
                  <c:v>Maintenance</c:v>
                </c:pt>
                <c:pt idx="4">
                  <c:v>Miscellaneous</c:v>
                </c:pt>
                <c:pt idx="5">
                  <c:v>Income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10000</c:v>
                </c:pt>
                <c:pt idx="1">
                  <c:v>15000</c:v>
                </c:pt>
                <c:pt idx="2">
                  <c:v>161000</c:v>
                </c:pt>
                <c:pt idx="3">
                  <c:v>60000</c:v>
                </c:pt>
                <c:pt idx="4">
                  <c:v>100000</c:v>
                </c:pt>
                <c:pt idx="5">
                  <c:v>575000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4F4D-D889-4BCD-B042-252DDBB8072C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7AC89F6-6227-49F0-9F51-0F04388F22DC}">
      <dgm:prSet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pPr rtl="0"/>
          <a:r>
            <a:rPr lang="en-GB" b="1" dirty="0" smtClean="0">
              <a:solidFill>
                <a:schemeClr val="tx2"/>
              </a:solidFill>
              <a:latin typeface="+mn-lt"/>
            </a:rPr>
            <a:t>Cost Structure</a:t>
          </a:r>
          <a:endParaRPr lang="en-GB" b="1" dirty="0">
            <a:solidFill>
              <a:schemeClr val="tx2"/>
            </a:solidFill>
            <a:latin typeface="+mn-lt"/>
          </a:endParaRPr>
        </a:p>
      </dgm:t>
    </dgm:pt>
    <dgm:pt modelId="{4CBD034F-0105-4339-985C-4CE15384D3F6}" type="parTrans" cxnId="{41563224-89CE-46CD-84D6-F095CC8E133A}">
      <dgm:prSet/>
      <dgm:spPr/>
      <dgm:t>
        <a:bodyPr/>
        <a:lstStyle/>
        <a:p>
          <a:endParaRPr lang="en-GB"/>
        </a:p>
      </dgm:t>
    </dgm:pt>
    <dgm:pt modelId="{F66A1C31-1CF1-4EDD-8C8B-88EB11A17EAF}" type="sibTrans" cxnId="{41563224-89CE-46CD-84D6-F095CC8E133A}">
      <dgm:prSet/>
      <dgm:spPr/>
      <dgm:t>
        <a:bodyPr/>
        <a:lstStyle/>
        <a:p>
          <a:endParaRPr lang="en-GB"/>
        </a:p>
      </dgm:t>
    </dgm:pt>
    <dgm:pt modelId="{3040BADD-1CAE-44A0-8F28-11C43E04D885}">
      <dgm:prSet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GB" sz="1600" b="1" dirty="0" smtClean="0"/>
            <a:t>Domain Name</a:t>
          </a:r>
          <a:endParaRPr lang="en-GB" sz="1600" b="1" dirty="0"/>
        </a:p>
      </dgm:t>
    </dgm:pt>
    <dgm:pt modelId="{94D4345E-F58C-4412-B906-D5B37919EF98}" type="parTrans" cxnId="{4C7E0B06-275E-4F2E-B62C-9F35D87E6800}">
      <dgm:prSet/>
      <dgm:spPr/>
      <dgm:t>
        <a:bodyPr/>
        <a:lstStyle/>
        <a:p>
          <a:endParaRPr lang="en-GB"/>
        </a:p>
      </dgm:t>
    </dgm:pt>
    <dgm:pt modelId="{63F1CF79-86DB-4C3D-B922-7029AEC4DF69}" type="sibTrans" cxnId="{4C7E0B06-275E-4F2E-B62C-9F35D87E6800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58AC94F2-802E-4692-9CBA-998A8773589C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GB" dirty="0" smtClean="0"/>
            <a:t>Wages </a:t>
          </a:r>
          <a:endParaRPr lang="en-GB" dirty="0"/>
        </a:p>
      </dgm:t>
    </dgm:pt>
    <dgm:pt modelId="{44495E12-2EF9-4B2B-A9FC-31296FF45381}" type="parTrans" cxnId="{07A9A58F-B273-4C81-9FC2-CEA400DE9F64}">
      <dgm:prSet/>
      <dgm:spPr/>
      <dgm:t>
        <a:bodyPr/>
        <a:lstStyle/>
        <a:p>
          <a:endParaRPr lang="en-GB"/>
        </a:p>
      </dgm:t>
    </dgm:pt>
    <dgm:pt modelId="{26A6CEFC-3AA5-4B9E-AEAD-B716B1F22DD1}" type="sibTrans" cxnId="{07A9A58F-B273-4C81-9FC2-CEA400DE9F64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54E8C4F8-79FC-4723-B6BF-8EFCDBD7BDC0}">
      <dgm:prSet custT="1"/>
      <dgm:spPr>
        <a:solidFill>
          <a:schemeClr val="tx2"/>
        </a:solidFill>
      </dgm:spPr>
      <dgm:t>
        <a:bodyPr/>
        <a:lstStyle/>
        <a:p>
          <a:pPr rtl="0"/>
          <a:r>
            <a:rPr lang="en-GB" sz="1400" b="1" dirty="0" smtClean="0">
              <a:latin typeface="+mj-lt"/>
            </a:rPr>
            <a:t>Marketing E</a:t>
          </a:r>
          <a:r>
            <a:rPr lang="en-GB" sz="1600" b="1" dirty="0" smtClean="0">
              <a:latin typeface="+mj-lt"/>
            </a:rPr>
            <a:t>xpenses</a:t>
          </a:r>
          <a:endParaRPr lang="en-GB" sz="1600" b="1" dirty="0">
            <a:latin typeface="+mj-lt"/>
          </a:endParaRPr>
        </a:p>
      </dgm:t>
    </dgm:pt>
    <dgm:pt modelId="{B3796CA8-1084-4400-A0EF-BECD68AFF69A}" type="parTrans" cxnId="{3851077F-C995-4BD8-9942-1680817987A9}">
      <dgm:prSet/>
      <dgm:spPr/>
      <dgm:t>
        <a:bodyPr/>
        <a:lstStyle/>
        <a:p>
          <a:endParaRPr lang="en-GB"/>
        </a:p>
      </dgm:t>
    </dgm:pt>
    <dgm:pt modelId="{F9E7B9C7-C258-4244-8094-5FF234375128}" type="sibTrans" cxnId="{3851077F-C995-4BD8-9942-1680817987A9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03FF9306-3380-4604-9739-E55F0FE4A934}">
      <dgm:prSet custT="1"/>
      <dgm:spPr>
        <a:solidFill>
          <a:schemeClr val="tx2"/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 rtl="0"/>
          <a:r>
            <a:rPr lang="en-GB" sz="1600" b="1" dirty="0" smtClean="0">
              <a:latin typeface="+mn-lt"/>
            </a:rPr>
            <a:t>Hosting Service</a:t>
          </a:r>
          <a:endParaRPr lang="en-GB" sz="1600" b="1" dirty="0">
            <a:latin typeface="+mn-lt"/>
          </a:endParaRPr>
        </a:p>
      </dgm:t>
    </dgm:pt>
    <dgm:pt modelId="{50B8E505-AF1E-4D77-A50E-4B9D79DCDA26}" type="parTrans" cxnId="{C63BBB23-A8A7-417D-8F3F-47C4D741F2CA}">
      <dgm:prSet/>
      <dgm:spPr/>
      <dgm:t>
        <a:bodyPr/>
        <a:lstStyle/>
        <a:p>
          <a:endParaRPr lang="en-GB"/>
        </a:p>
      </dgm:t>
    </dgm:pt>
    <dgm:pt modelId="{E34C6F5A-C085-48C5-B4B5-ED5EC0AD5B9C}" type="sibTrans" cxnId="{C63BBB23-A8A7-417D-8F3F-47C4D741F2CA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E2EACB0D-F911-4EDC-95AD-049234AD9E41}" type="pres">
      <dgm:prSet presAssocID="{EB004F4D-D889-4BCD-B042-252DDBB8072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14C2379-4977-436D-A20E-9CB3346C2E30}" type="pres">
      <dgm:prSet presAssocID="{37AC89F6-6227-49F0-9F51-0F04388F22DC}" presName="centerShape" presStyleLbl="node0" presStyleIdx="0" presStyleCnt="1"/>
      <dgm:spPr/>
      <dgm:t>
        <a:bodyPr/>
        <a:lstStyle/>
        <a:p>
          <a:endParaRPr lang="en-GB"/>
        </a:p>
      </dgm:t>
    </dgm:pt>
    <dgm:pt modelId="{B6A32A77-4BE2-4647-82C4-E21BF4539A64}" type="pres">
      <dgm:prSet presAssocID="{3040BADD-1CAE-44A0-8F28-11C43E04D8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7C79ACD-BF76-4A3A-8569-1747152BE247}" type="pres">
      <dgm:prSet presAssocID="{3040BADD-1CAE-44A0-8F28-11C43E04D885}" presName="dummy" presStyleCnt="0"/>
      <dgm:spPr/>
    </dgm:pt>
    <dgm:pt modelId="{205AC796-7222-49CC-8C0E-B68C446B6C0F}" type="pres">
      <dgm:prSet presAssocID="{63F1CF79-86DB-4C3D-B922-7029AEC4DF69}" presName="sibTrans" presStyleLbl="sibTrans2D1" presStyleIdx="0" presStyleCnt="4"/>
      <dgm:spPr/>
      <dgm:t>
        <a:bodyPr/>
        <a:lstStyle/>
        <a:p>
          <a:endParaRPr lang="en-GB"/>
        </a:p>
      </dgm:t>
    </dgm:pt>
    <dgm:pt modelId="{C58B2B10-FCD3-4F1D-8E20-1DB0B0481DEB}" type="pres">
      <dgm:prSet presAssocID="{03FF9306-3380-4604-9739-E55F0FE4A93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A3EAC7C-5893-4AD6-858D-FB932D9AA38C}" type="pres">
      <dgm:prSet presAssocID="{03FF9306-3380-4604-9739-E55F0FE4A934}" presName="dummy" presStyleCnt="0"/>
      <dgm:spPr/>
    </dgm:pt>
    <dgm:pt modelId="{D3C53F5B-6229-4ECD-B3F6-D90590D2D35B}" type="pres">
      <dgm:prSet presAssocID="{E34C6F5A-C085-48C5-B4B5-ED5EC0AD5B9C}" presName="sibTrans" presStyleLbl="sibTrans2D1" presStyleIdx="1" presStyleCnt="4"/>
      <dgm:spPr/>
      <dgm:t>
        <a:bodyPr/>
        <a:lstStyle/>
        <a:p>
          <a:endParaRPr lang="en-GB"/>
        </a:p>
      </dgm:t>
    </dgm:pt>
    <dgm:pt modelId="{5F61478C-512F-4450-B7A4-0DAA86DA0252}" type="pres">
      <dgm:prSet presAssocID="{58AC94F2-802E-4692-9CBA-998A8773589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C2FF29-1332-4CB9-85E9-1DC604596434}" type="pres">
      <dgm:prSet presAssocID="{58AC94F2-802E-4692-9CBA-998A8773589C}" presName="dummy" presStyleCnt="0"/>
      <dgm:spPr/>
    </dgm:pt>
    <dgm:pt modelId="{DEF7DD4B-5DFD-42F5-A1ED-8D31FFC819C7}" type="pres">
      <dgm:prSet presAssocID="{26A6CEFC-3AA5-4B9E-AEAD-B716B1F22DD1}" presName="sibTrans" presStyleLbl="sibTrans2D1" presStyleIdx="2" presStyleCnt="4"/>
      <dgm:spPr/>
      <dgm:t>
        <a:bodyPr/>
        <a:lstStyle/>
        <a:p>
          <a:endParaRPr lang="en-GB"/>
        </a:p>
      </dgm:t>
    </dgm:pt>
    <dgm:pt modelId="{44AAFF1A-B016-4A4B-A475-C92A415DFF27}" type="pres">
      <dgm:prSet presAssocID="{54E8C4F8-79FC-4723-B6BF-8EFCDBD7BDC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3A87A60-D58F-44FB-81A4-87448D03FAAC}" type="pres">
      <dgm:prSet presAssocID="{54E8C4F8-79FC-4723-B6BF-8EFCDBD7BDC0}" presName="dummy" presStyleCnt="0"/>
      <dgm:spPr/>
    </dgm:pt>
    <dgm:pt modelId="{FBB375E0-6E5B-4283-BBC9-145842A6BA1D}" type="pres">
      <dgm:prSet presAssocID="{F9E7B9C7-C258-4244-8094-5FF234375128}" presName="sibTrans" presStyleLbl="sibTrans2D1" presStyleIdx="3" presStyleCnt="4"/>
      <dgm:spPr/>
      <dgm:t>
        <a:bodyPr/>
        <a:lstStyle/>
        <a:p>
          <a:endParaRPr lang="en-GB"/>
        </a:p>
      </dgm:t>
    </dgm:pt>
  </dgm:ptLst>
  <dgm:cxnLst>
    <dgm:cxn modelId="{6E7F39E4-C1A7-44F5-9523-ACB96075C592}" type="presOf" srcId="{EB004F4D-D889-4BCD-B042-252DDBB8072C}" destId="{E2EACB0D-F911-4EDC-95AD-049234AD9E41}" srcOrd="0" destOrd="0" presId="urn:microsoft.com/office/officeart/2005/8/layout/radial6"/>
    <dgm:cxn modelId="{07A9A58F-B273-4C81-9FC2-CEA400DE9F64}" srcId="{37AC89F6-6227-49F0-9F51-0F04388F22DC}" destId="{58AC94F2-802E-4692-9CBA-998A8773589C}" srcOrd="2" destOrd="0" parTransId="{44495E12-2EF9-4B2B-A9FC-31296FF45381}" sibTransId="{26A6CEFC-3AA5-4B9E-AEAD-B716B1F22DD1}"/>
    <dgm:cxn modelId="{4C7E0B06-275E-4F2E-B62C-9F35D87E6800}" srcId="{37AC89F6-6227-49F0-9F51-0F04388F22DC}" destId="{3040BADD-1CAE-44A0-8F28-11C43E04D885}" srcOrd="0" destOrd="0" parTransId="{94D4345E-F58C-4412-B906-D5B37919EF98}" sibTransId="{63F1CF79-86DB-4C3D-B922-7029AEC4DF69}"/>
    <dgm:cxn modelId="{0F3C2868-1A39-4B90-AE39-4E69EB793352}" type="presOf" srcId="{26A6CEFC-3AA5-4B9E-AEAD-B716B1F22DD1}" destId="{DEF7DD4B-5DFD-42F5-A1ED-8D31FFC819C7}" srcOrd="0" destOrd="0" presId="urn:microsoft.com/office/officeart/2005/8/layout/radial6"/>
    <dgm:cxn modelId="{9DBC72BD-E363-49F1-99EC-72A92B590090}" type="presOf" srcId="{E34C6F5A-C085-48C5-B4B5-ED5EC0AD5B9C}" destId="{D3C53F5B-6229-4ECD-B3F6-D90590D2D35B}" srcOrd="0" destOrd="0" presId="urn:microsoft.com/office/officeart/2005/8/layout/radial6"/>
    <dgm:cxn modelId="{A8F1CFA6-FC49-4E76-B00E-EB2AB508B366}" type="presOf" srcId="{F9E7B9C7-C258-4244-8094-5FF234375128}" destId="{FBB375E0-6E5B-4283-BBC9-145842A6BA1D}" srcOrd="0" destOrd="0" presId="urn:microsoft.com/office/officeart/2005/8/layout/radial6"/>
    <dgm:cxn modelId="{41563224-89CE-46CD-84D6-F095CC8E133A}" srcId="{EB004F4D-D889-4BCD-B042-252DDBB8072C}" destId="{37AC89F6-6227-49F0-9F51-0F04388F22DC}" srcOrd="0" destOrd="0" parTransId="{4CBD034F-0105-4339-985C-4CE15384D3F6}" sibTransId="{F66A1C31-1CF1-4EDD-8C8B-88EB11A17EAF}"/>
    <dgm:cxn modelId="{B3EB012B-EF98-4F69-B551-79D275879266}" type="presOf" srcId="{63F1CF79-86DB-4C3D-B922-7029AEC4DF69}" destId="{205AC796-7222-49CC-8C0E-B68C446B6C0F}" srcOrd="0" destOrd="0" presId="urn:microsoft.com/office/officeart/2005/8/layout/radial6"/>
    <dgm:cxn modelId="{C0CC4541-5071-4938-85D5-3AB225C0BDBD}" type="presOf" srcId="{54E8C4F8-79FC-4723-B6BF-8EFCDBD7BDC0}" destId="{44AAFF1A-B016-4A4B-A475-C92A415DFF27}" srcOrd="0" destOrd="0" presId="urn:microsoft.com/office/officeart/2005/8/layout/radial6"/>
    <dgm:cxn modelId="{3BBDDF12-9B30-4469-8041-3371751FF25F}" type="presOf" srcId="{03FF9306-3380-4604-9739-E55F0FE4A934}" destId="{C58B2B10-FCD3-4F1D-8E20-1DB0B0481DEB}" srcOrd="0" destOrd="0" presId="urn:microsoft.com/office/officeart/2005/8/layout/radial6"/>
    <dgm:cxn modelId="{8660B605-D0FE-45D5-B41D-79F9A96716EB}" type="presOf" srcId="{58AC94F2-802E-4692-9CBA-998A8773589C}" destId="{5F61478C-512F-4450-B7A4-0DAA86DA0252}" srcOrd="0" destOrd="0" presId="urn:microsoft.com/office/officeart/2005/8/layout/radial6"/>
    <dgm:cxn modelId="{F8AF79DE-B37F-4113-9595-B1581EAB4B6E}" type="presOf" srcId="{3040BADD-1CAE-44A0-8F28-11C43E04D885}" destId="{B6A32A77-4BE2-4647-82C4-E21BF4539A64}" srcOrd="0" destOrd="0" presId="urn:microsoft.com/office/officeart/2005/8/layout/radial6"/>
    <dgm:cxn modelId="{3851077F-C995-4BD8-9942-1680817987A9}" srcId="{37AC89F6-6227-49F0-9F51-0F04388F22DC}" destId="{54E8C4F8-79FC-4723-B6BF-8EFCDBD7BDC0}" srcOrd="3" destOrd="0" parTransId="{B3796CA8-1084-4400-A0EF-BECD68AFF69A}" sibTransId="{F9E7B9C7-C258-4244-8094-5FF234375128}"/>
    <dgm:cxn modelId="{C63BBB23-A8A7-417D-8F3F-47C4D741F2CA}" srcId="{37AC89F6-6227-49F0-9F51-0F04388F22DC}" destId="{03FF9306-3380-4604-9739-E55F0FE4A934}" srcOrd="1" destOrd="0" parTransId="{50B8E505-AF1E-4D77-A50E-4B9D79DCDA26}" sibTransId="{E34C6F5A-C085-48C5-B4B5-ED5EC0AD5B9C}"/>
    <dgm:cxn modelId="{D0C97669-1FC3-47EA-B421-F04D2108814B}" type="presOf" srcId="{37AC89F6-6227-49F0-9F51-0F04388F22DC}" destId="{114C2379-4977-436D-A20E-9CB3346C2E30}" srcOrd="0" destOrd="0" presId="urn:microsoft.com/office/officeart/2005/8/layout/radial6"/>
    <dgm:cxn modelId="{5DA20631-F5BB-4B11-AB5B-FC7A7082C586}" type="presParOf" srcId="{E2EACB0D-F911-4EDC-95AD-049234AD9E41}" destId="{114C2379-4977-436D-A20E-9CB3346C2E30}" srcOrd="0" destOrd="0" presId="urn:microsoft.com/office/officeart/2005/8/layout/radial6"/>
    <dgm:cxn modelId="{602533EE-73A2-4632-BB70-19CE0097E9E7}" type="presParOf" srcId="{E2EACB0D-F911-4EDC-95AD-049234AD9E41}" destId="{B6A32A77-4BE2-4647-82C4-E21BF4539A64}" srcOrd="1" destOrd="0" presId="urn:microsoft.com/office/officeart/2005/8/layout/radial6"/>
    <dgm:cxn modelId="{34078DC2-DE0E-4030-87C6-053FDB01FA4F}" type="presParOf" srcId="{E2EACB0D-F911-4EDC-95AD-049234AD9E41}" destId="{17C79ACD-BF76-4A3A-8569-1747152BE247}" srcOrd="2" destOrd="0" presId="urn:microsoft.com/office/officeart/2005/8/layout/radial6"/>
    <dgm:cxn modelId="{9AD3E837-090B-4CC0-BFA7-2A083E432CAA}" type="presParOf" srcId="{E2EACB0D-F911-4EDC-95AD-049234AD9E41}" destId="{205AC796-7222-49CC-8C0E-B68C446B6C0F}" srcOrd="3" destOrd="0" presId="urn:microsoft.com/office/officeart/2005/8/layout/radial6"/>
    <dgm:cxn modelId="{0780780C-C625-4BB2-82F3-22FBD977FC72}" type="presParOf" srcId="{E2EACB0D-F911-4EDC-95AD-049234AD9E41}" destId="{C58B2B10-FCD3-4F1D-8E20-1DB0B0481DEB}" srcOrd="4" destOrd="0" presId="urn:microsoft.com/office/officeart/2005/8/layout/radial6"/>
    <dgm:cxn modelId="{44F2B7AA-D4CA-4CDE-B95F-17669A59C04D}" type="presParOf" srcId="{E2EACB0D-F911-4EDC-95AD-049234AD9E41}" destId="{5A3EAC7C-5893-4AD6-858D-FB932D9AA38C}" srcOrd="5" destOrd="0" presId="urn:microsoft.com/office/officeart/2005/8/layout/radial6"/>
    <dgm:cxn modelId="{9D742271-746C-4DDC-963E-6BC727D73FA4}" type="presParOf" srcId="{E2EACB0D-F911-4EDC-95AD-049234AD9E41}" destId="{D3C53F5B-6229-4ECD-B3F6-D90590D2D35B}" srcOrd="6" destOrd="0" presId="urn:microsoft.com/office/officeart/2005/8/layout/radial6"/>
    <dgm:cxn modelId="{5CCEE466-DCA8-4138-A6DA-46EA70F4C68A}" type="presParOf" srcId="{E2EACB0D-F911-4EDC-95AD-049234AD9E41}" destId="{5F61478C-512F-4450-B7A4-0DAA86DA0252}" srcOrd="7" destOrd="0" presId="urn:microsoft.com/office/officeart/2005/8/layout/radial6"/>
    <dgm:cxn modelId="{E87B2B80-BE72-4D0F-A7F9-F7B7962EC556}" type="presParOf" srcId="{E2EACB0D-F911-4EDC-95AD-049234AD9E41}" destId="{58C2FF29-1332-4CB9-85E9-1DC604596434}" srcOrd="8" destOrd="0" presId="urn:microsoft.com/office/officeart/2005/8/layout/radial6"/>
    <dgm:cxn modelId="{8114EB40-5911-4E5D-9EA2-C0CDFF4A098C}" type="presParOf" srcId="{E2EACB0D-F911-4EDC-95AD-049234AD9E41}" destId="{DEF7DD4B-5DFD-42F5-A1ED-8D31FFC819C7}" srcOrd="9" destOrd="0" presId="urn:microsoft.com/office/officeart/2005/8/layout/radial6"/>
    <dgm:cxn modelId="{AF556ECB-115D-4C8F-83B9-8E7C733566BE}" type="presParOf" srcId="{E2EACB0D-F911-4EDC-95AD-049234AD9E41}" destId="{44AAFF1A-B016-4A4B-A475-C92A415DFF27}" srcOrd="10" destOrd="0" presId="urn:microsoft.com/office/officeart/2005/8/layout/radial6"/>
    <dgm:cxn modelId="{CFE4C2DE-F331-4E67-BCC4-8D4FD8D4160A}" type="presParOf" srcId="{E2EACB0D-F911-4EDC-95AD-049234AD9E41}" destId="{33A87A60-D58F-44FB-81A4-87448D03FAAC}" srcOrd="11" destOrd="0" presId="urn:microsoft.com/office/officeart/2005/8/layout/radial6"/>
    <dgm:cxn modelId="{6A4F897A-4365-4C22-866D-D01726A749A7}" type="presParOf" srcId="{E2EACB0D-F911-4EDC-95AD-049234AD9E41}" destId="{FBB375E0-6E5B-4283-BBC9-145842A6BA1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375E0-6E5B-4283-BBC9-145842A6BA1D}">
      <dsp:nvSpPr>
        <dsp:cNvPr id="0" name=""/>
        <dsp:cNvSpPr/>
      </dsp:nvSpPr>
      <dsp:spPr>
        <a:xfrm>
          <a:off x="1775984" y="695864"/>
          <a:ext cx="4656942" cy="4656942"/>
        </a:xfrm>
        <a:prstGeom prst="blockArc">
          <a:avLst>
            <a:gd name="adj1" fmla="val 10800000"/>
            <a:gd name="adj2" fmla="val 16200000"/>
            <a:gd name="adj3" fmla="val 4633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7DD4B-5DFD-42F5-A1ED-8D31FFC819C7}">
      <dsp:nvSpPr>
        <dsp:cNvPr id="0" name=""/>
        <dsp:cNvSpPr/>
      </dsp:nvSpPr>
      <dsp:spPr>
        <a:xfrm>
          <a:off x="1775984" y="695864"/>
          <a:ext cx="4656942" cy="4656942"/>
        </a:xfrm>
        <a:prstGeom prst="blockArc">
          <a:avLst>
            <a:gd name="adj1" fmla="val 5400000"/>
            <a:gd name="adj2" fmla="val 10800000"/>
            <a:gd name="adj3" fmla="val 4633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53F5B-6229-4ECD-B3F6-D90590D2D35B}">
      <dsp:nvSpPr>
        <dsp:cNvPr id="0" name=""/>
        <dsp:cNvSpPr/>
      </dsp:nvSpPr>
      <dsp:spPr>
        <a:xfrm>
          <a:off x="1775984" y="695864"/>
          <a:ext cx="4656942" cy="4656942"/>
        </a:xfrm>
        <a:prstGeom prst="blockArc">
          <a:avLst>
            <a:gd name="adj1" fmla="val 0"/>
            <a:gd name="adj2" fmla="val 5400000"/>
            <a:gd name="adj3" fmla="val 4633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AC796-7222-49CC-8C0E-B68C446B6C0F}">
      <dsp:nvSpPr>
        <dsp:cNvPr id="0" name=""/>
        <dsp:cNvSpPr/>
      </dsp:nvSpPr>
      <dsp:spPr>
        <a:xfrm>
          <a:off x="1775984" y="695864"/>
          <a:ext cx="4656942" cy="4656942"/>
        </a:xfrm>
        <a:prstGeom prst="blockArc">
          <a:avLst>
            <a:gd name="adj1" fmla="val 16200000"/>
            <a:gd name="adj2" fmla="val 0"/>
            <a:gd name="adj3" fmla="val 4633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C2379-4977-436D-A20E-9CB3346C2E30}">
      <dsp:nvSpPr>
        <dsp:cNvPr id="0" name=""/>
        <dsp:cNvSpPr/>
      </dsp:nvSpPr>
      <dsp:spPr>
        <a:xfrm>
          <a:off x="3034251" y="1954131"/>
          <a:ext cx="2140409" cy="2140409"/>
        </a:xfrm>
        <a:prstGeom prst="ellipse">
          <a:avLst/>
        </a:prstGeom>
        <a:solidFill>
          <a:schemeClr val="bg1">
            <a:lumMod val="85000"/>
            <a:lumOff val="1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b="1" kern="1200" dirty="0" smtClean="0">
              <a:solidFill>
                <a:schemeClr val="tx2"/>
              </a:solidFill>
              <a:latin typeface="+mn-lt"/>
            </a:rPr>
            <a:t>Cost Structure</a:t>
          </a:r>
          <a:endParaRPr lang="en-GB" sz="2500" b="1" kern="1200" dirty="0">
            <a:solidFill>
              <a:schemeClr val="tx2"/>
            </a:solidFill>
            <a:latin typeface="+mn-lt"/>
          </a:endParaRPr>
        </a:p>
      </dsp:txBody>
      <dsp:txXfrm>
        <a:off x="3347707" y="2267587"/>
        <a:ext cx="1513497" cy="1513497"/>
      </dsp:txXfrm>
    </dsp:sp>
    <dsp:sp modelId="{B6A32A77-4BE2-4647-82C4-E21BF4539A64}">
      <dsp:nvSpPr>
        <dsp:cNvPr id="0" name=""/>
        <dsp:cNvSpPr/>
      </dsp:nvSpPr>
      <dsp:spPr>
        <a:xfrm>
          <a:off x="3355312" y="659"/>
          <a:ext cx="1498286" cy="1498286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Domain Name</a:t>
          </a:r>
          <a:endParaRPr lang="en-GB" sz="1600" b="1" kern="1200" dirty="0"/>
        </a:p>
      </dsp:txBody>
      <dsp:txXfrm>
        <a:off x="3574731" y="220078"/>
        <a:ext cx="1059448" cy="1059448"/>
      </dsp:txXfrm>
    </dsp:sp>
    <dsp:sp modelId="{C58B2B10-FCD3-4F1D-8E20-1DB0B0481DEB}">
      <dsp:nvSpPr>
        <dsp:cNvPr id="0" name=""/>
        <dsp:cNvSpPr/>
      </dsp:nvSpPr>
      <dsp:spPr>
        <a:xfrm>
          <a:off x="5629845" y="2275192"/>
          <a:ext cx="1498286" cy="1498286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+mn-lt"/>
            </a:rPr>
            <a:t>Hosting Service</a:t>
          </a:r>
          <a:endParaRPr lang="en-GB" sz="1600" b="1" kern="1200" dirty="0">
            <a:latin typeface="+mn-lt"/>
          </a:endParaRPr>
        </a:p>
      </dsp:txBody>
      <dsp:txXfrm>
        <a:off x="5849264" y="2494611"/>
        <a:ext cx="1059448" cy="1059448"/>
      </dsp:txXfrm>
    </dsp:sp>
    <dsp:sp modelId="{5F61478C-512F-4450-B7A4-0DAA86DA0252}">
      <dsp:nvSpPr>
        <dsp:cNvPr id="0" name=""/>
        <dsp:cNvSpPr/>
      </dsp:nvSpPr>
      <dsp:spPr>
        <a:xfrm>
          <a:off x="3355312" y="4549725"/>
          <a:ext cx="1498286" cy="1498286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Wages </a:t>
          </a:r>
          <a:endParaRPr lang="en-GB" sz="2500" kern="1200" dirty="0"/>
        </a:p>
      </dsp:txBody>
      <dsp:txXfrm>
        <a:off x="3574731" y="4769144"/>
        <a:ext cx="1059448" cy="1059448"/>
      </dsp:txXfrm>
    </dsp:sp>
    <dsp:sp modelId="{44AAFF1A-B016-4A4B-A475-C92A415DFF27}">
      <dsp:nvSpPr>
        <dsp:cNvPr id="0" name=""/>
        <dsp:cNvSpPr/>
      </dsp:nvSpPr>
      <dsp:spPr>
        <a:xfrm>
          <a:off x="1080779" y="2275192"/>
          <a:ext cx="1498286" cy="1498286"/>
        </a:xfrm>
        <a:prstGeom prst="ellips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latin typeface="+mj-lt"/>
            </a:rPr>
            <a:t>Marketing E</a:t>
          </a:r>
          <a:r>
            <a:rPr lang="en-GB" sz="1600" b="1" kern="1200" dirty="0" smtClean="0">
              <a:latin typeface="+mj-lt"/>
            </a:rPr>
            <a:t>xpenses</a:t>
          </a:r>
          <a:endParaRPr lang="en-GB" sz="1600" b="1" kern="1200" dirty="0">
            <a:latin typeface="+mj-lt"/>
          </a:endParaRPr>
        </a:p>
      </dsp:txBody>
      <dsp:txXfrm>
        <a:off x="1300198" y="2494611"/>
        <a:ext cx="1059448" cy="1059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36C1F-ABD0-49B5-88F8-0227165098BE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A1A48-8D8A-45FE-B742-A41CF6FA5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923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745A0-295A-4B68-A88B-FC40743F9D5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66170-3A47-4215-96D1-0614FC554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415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66170-3A47-4215-96D1-0614FC55478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06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50E-9B35-4826-834E-4335C056AF74}" type="datetime1">
              <a:rPr lang="en-GB" smtClean="0"/>
              <a:t>23/11/2018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B90-021C-4F93-B4F7-2192523AE6A6}" type="datetime1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0D4C-59D4-49A3-A23F-156D18046F57}" type="datetime1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79B2-CA20-4EEA-96D4-5F1F99100CBF}" type="datetime1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1221-E2F9-4704-B14D-053A81ED95BD}" type="datetime1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EB97-99B2-4983-AD93-0E7CFC992EBB}" type="datetime1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5432-0186-408E-901C-E3CE3FC9446A}" type="datetime1">
              <a:rPr lang="en-GB" smtClean="0"/>
              <a:t>23/11/2018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6910-D08A-4490-9FFA-1AF87F5818A9}" type="datetime1">
              <a:rPr lang="en-GB" smtClean="0"/>
              <a:t>23/11/2018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DAFE-A378-4C57-BEA8-0108B804E968}" type="datetime1">
              <a:rPr lang="en-GB" smtClean="0"/>
              <a:t>23/11/2018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B4AC-BE50-4428-A90D-0346EEE2E1CA}" type="datetime1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5B9E-F869-4DBC-B0CD-DC2DDDB79F3C}" type="datetime1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9C93AD0-C03E-4678-8590-7F4D9B2DCBD8}" type="datetime1">
              <a:rPr lang="en-GB" smtClean="0"/>
              <a:t>23/11/2018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D5498E5-690A-4D9A-82D6-1F4F80F6614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96552" y="590823"/>
            <a:ext cx="7772400" cy="1398017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latin typeface="Arial Black" pitchFamily="34" charset="0"/>
              </a:rPr>
              <a:t>                </a:t>
            </a:r>
            <a:r>
              <a:rPr lang="en-GB" sz="4400" b="1" dirty="0" smtClean="0"/>
              <a:t>PREMIUM GROUP</a:t>
            </a:r>
            <a:r>
              <a:rPr lang="en-GB" sz="4000" b="1" dirty="0" smtClean="0"/>
              <a:t/>
            </a:r>
            <a:br>
              <a:rPr lang="en-GB" sz="4000" b="1" dirty="0" smtClean="0"/>
            </a:br>
            <a:r>
              <a:rPr lang="en-GB" sz="4000" b="1" dirty="0" smtClean="0"/>
              <a:t>                </a:t>
            </a:r>
            <a:r>
              <a:rPr lang="en-GB" sz="3600" dirty="0" smtClean="0"/>
              <a:t>Hauling services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916832"/>
            <a:ext cx="6696744" cy="43924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GB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Victor  Jimoh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Mariam Isiaka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Oluwaseyi Boya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Adebusola Falaye</a:t>
            </a:r>
            <a:endParaRPr lang="en-GB" sz="32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Olaoluwa Akinsanya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Omotoyosi  Adetayo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Mohammed Ibrahim</a:t>
            </a:r>
          </a:p>
          <a:p>
            <a:pPr marL="457200" indent="-457200">
              <a:buFont typeface="Wingdings" pitchFamily="2" charset="2"/>
              <a:buChar char="Ø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9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00898"/>
              </p:ext>
            </p:extLst>
          </p:nvPr>
        </p:nvGraphicFramePr>
        <p:xfrm>
          <a:off x="914400" y="2770188"/>
          <a:ext cx="7315200" cy="3538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12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056784" cy="435902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-5117"/>
            <a:ext cx="6163072" cy="12687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                                  </a:t>
            </a:r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3"/>
            <a:ext cx="7315200" cy="4752568"/>
          </a:xfrm>
        </p:spPr>
        <p:txBody>
          <a:bodyPr/>
          <a:lstStyle/>
          <a:p>
            <a:r>
              <a:rPr lang="en-GB" dirty="0"/>
              <a:t>The event industry as a subsidiary of the hospitality industry is the most extravagant in the world (20billion dollars</a:t>
            </a:r>
            <a:r>
              <a:rPr lang="en-GB" dirty="0" smtClean="0"/>
              <a:t>).Lagos </a:t>
            </a:r>
            <a:r>
              <a:rPr lang="en-GB" dirty="0"/>
              <a:t>alone hosts about 20,000 events monthly with  expected earnings of 300million dollars annually with rental taking just 5% of event </a:t>
            </a:r>
            <a:r>
              <a:rPr lang="en-GB" dirty="0" smtClean="0"/>
              <a:t>cost.</a:t>
            </a:r>
          </a:p>
          <a:p>
            <a:r>
              <a:rPr lang="en-GB" dirty="0" smtClean="0"/>
              <a:t>The average budget for social events in Lagos as at 2015 is about 4500-40000 as 30% of the budget is spent on reception and venue.</a:t>
            </a:r>
          </a:p>
          <a:p>
            <a:r>
              <a:rPr lang="en-GB" dirty="0" smtClean="0"/>
              <a:t>22 million trip by road demands per day in Lagos accounts for 90% of the passengers and goods movement in 2015 which is being forecasted to rise to 40 million by 2032.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0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404664"/>
            <a:ext cx="4608512" cy="890464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/>
              <a:t>PROBLEM</a:t>
            </a:r>
            <a:endParaRPr lang="en-GB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229200"/>
            <a:ext cx="8151441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Difficulty transporting event planning equipment from one location to the other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7" y="1412776"/>
            <a:ext cx="7609195" cy="40324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86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5232" y="210344"/>
            <a:ext cx="8229600" cy="770384"/>
          </a:xfrm>
        </p:spPr>
        <p:txBody>
          <a:bodyPr/>
          <a:lstStyle/>
          <a:p>
            <a:r>
              <a:rPr lang="en-GB" dirty="0" smtClean="0"/>
              <a:t>                        </a:t>
            </a:r>
            <a:r>
              <a:rPr lang="en-GB" sz="4400" b="1" dirty="0" smtClean="0"/>
              <a:t>SOLUTION</a:t>
            </a:r>
            <a:endParaRPr lang="en-GB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5430304"/>
            <a:ext cx="6984776" cy="440740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Creating a platform to enable event planners have easy and reliable movement of equipment from one location to another.</a:t>
            </a:r>
          </a:p>
          <a:p>
            <a:pPr marL="0" indent="0">
              <a:buNone/>
            </a:pPr>
            <a:endParaRPr lang="en-GB" dirty="0" smtClean="0"/>
          </a:p>
          <a:p>
            <a:pPr marL="4572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96752"/>
            <a:ext cx="6120680" cy="37573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1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130" y="548680"/>
            <a:ext cx="7674278" cy="361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2695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latin typeface="+mn-lt"/>
              </a:rPr>
              <a:t>COMPETITORS</a:t>
            </a:r>
            <a:endParaRPr lang="en-GB" sz="44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5" y="4675439"/>
            <a:ext cx="2854257" cy="1705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23" y="4657302"/>
            <a:ext cx="2143125" cy="1724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675439"/>
            <a:ext cx="2664296" cy="17043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9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4896544" cy="367219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54601" y="3312156"/>
            <a:ext cx="4297919" cy="3213188"/>
          </a:xfrm>
        </p:spPr>
        <p:txBody>
          <a:bodyPr>
            <a:normAutofit/>
          </a:bodyPr>
          <a:lstStyle/>
          <a:p>
            <a:r>
              <a:rPr lang="en-GB" sz="4000" dirty="0" smtClean="0"/>
              <a:t>Convenience</a:t>
            </a:r>
          </a:p>
          <a:p>
            <a:r>
              <a:rPr lang="en-GB" sz="4000" dirty="0" smtClean="0"/>
              <a:t>Affordability</a:t>
            </a:r>
          </a:p>
          <a:p>
            <a:r>
              <a:rPr lang="en-GB" sz="4000" dirty="0" smtClean="0"/>
              <a:t>Employment</a:t>
            </a:r>
          </a:p>
          <a:p>
            <a:r>
              <a:rPr lang="en-GB" sz="4000" dirty="0" smtClean="0"/>
              <a:t>Flexibility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0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6552728" cy="3445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4703"/>
            <a:ext cx="7315200" cy="866065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/>
              <a:t>TARGET MARKET</a:t>
            </a:r>
            <a:endParaRPr lang="en-GB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5517232"/>
            <a:ext cx="7315200" cy="9361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800" dirty="0" smtClean="0"/>
              <a:t>Event planners in Lagos.</a:t>
            </a:r>
            <a:endParaRPr lang="en-GB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3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372008"/>
              </p:ext>
            </p:extLst>
          </p:nvPr>
        </p:nvGraphicFramePr>
        <p:xfrm>
          <a:off x="35496" y="548680"/>
          <a:ext cx="8208912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2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0649"/>
            <a:ext cx="7315200" cy="936103"/>
          </a:xfrm>
        </p:spPr>
        <p:txBody>
          <a:bodyPr/>
          <a:lstStyle/>
          <a:p>
            <a:r>
              <a:rPr lang="en-GB" b="1" dirty="0" smtClean="0"/>
              <a:t>FINANCIAL PROJECTION</a:t>
            </a:r>
            <a:endParaRPr lang="en-GB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9592" y="1412776"/>
            <a:ext cx="7315200" cy="5184576"/>
          </a:xfrm>
        </p:spPr>
        <p:txBody>
          <a:bodyPr/>
          <a:lstStyle/>
          <a:p>
            <a:pPr marL="4572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07057"/>
              </p:ext>
            </p:extLst>
          </p:nvPr>
        </p:nvGraphicFramePr>
        <p:xfrm>
          <a:off x="107504" y="1412776"/>
          <a:ext cx="8892478" cy="5069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54"/>
                <a:gridCol w="1270354"/>
                <a:gridCol w="1270354"/>
                <a:gridCol w="1270354"/>
                <a:gridCol w="1270354"/>
                <a:gridCol w="1270354"/>
                <a:gridCol w="1270354"/>
              </a:tblGrid>
              <a:tr h="336302">
                <a:tc>
                  <a:txBody>
                    <a:bodyPr/>
                    <a:lstStyle/>
                    <a:p>
                      <a:r>
                        <a:rPr lang="en-GB" dirty="0" smtClean="0"/>
                        <a:t>Months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First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Second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dirty="0" smtClean="0"/>
                        <a:t>-</a:t>
                      </a:r>
                      <a:r>
                        <a:rPr lang="en-GB" baseline="0" dirty="0" smtClean="0"/>
                        <a:t> 12th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88529">
                <a:tc>
                  <a:txBody>
                    <a:bodyPr/>
                    <a:lstStyle/>
                    <a:p>
                      <a:r>
                        <a:rPr lang="en-GB" dirty="0" smtClean="0"/>
                        <a:t>Trips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4-6per month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36302">
                <a:tc>
                  <a:txBody>
                    <a:bodyPr/>
                    <a:lstStyle/>
                    <a:p>
                      <a:r>
                        <a:rPr lang="en-GB" dirty="0" smtClean="0"/>
                        <a:t>Income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N20,000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40-60,000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575,000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575,000</a:t>
                      </a:r>
                      <a:endParaRPr lang="en-GB" dirty="0"/>
                    </a:p>
                  </a:txBody>
                  <a:tcPr/>
                </a:tc>
              </a:tr>
              <a:tr h="588529">
                <a:tc>
                  <a:txBody>
                    <a:bodyPr/>
                    <a:lstStyle/>
                    <a:p>
                      <a:r>
                        <a:rPr lang="en-GB" dirty="0" smtClean="0"/>
                        <a:t>Expenditure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Fixed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8852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Business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161,000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171,000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84075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Domain name/Host services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Maintenance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75,000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84075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Office 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Till</a:t>
                      </a:r>
                      <a:r>
                        <a:rPr lang="en-GB" baseline="0" dirty="0" smtClean="0"/>
                        <a:t> 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baseline="0" dirty="0" smtClean="0"/>
                        <a:t> 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Miscellaneous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346,000</a:t>
                      </a:r>
                      <a:endParaRPr lang="en-GB" dirty="0"/>
                    </a:p>
                  </a:txBody>
                  <a:tcPr/>
                </a:tc>
              </a:tr>
              <a:tr h="58852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229,000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8E5-690A-4D9A-82D6-1F4F80F6614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9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848</TotalTime>
  <Words>241</Words>
  <Application>Microsoft Office PowerPoint</Application>
  <PresentationFormat>On-screen Show (4:3)</PresentationFormat>
  <Paragraphs>81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                PREMIUM GROUP                 Hauling services</vt:lpstr>
      <vt:lpstr>                                   INTRODUCTION</vt:lpstr>
      <vt:lpstr>PROBLEM</vt:lpstr>
      <vt:lpstr>                        SOLUTION</vt:lpstr>
      <vt:lpstr>COMPETITORS</vt:lpstr>
      <vt:lpstr>PowerPoint Presentation</vt:lpstr>
      <vt:lpstr>TARGET MARKET</vt:lpstr>
      <vt:lpstr>PowerPoint Presentation</vt:lpstr>
      <vt:lpstr>FINANCIAL PROJECTION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GROUP</dc:title>
  <dc:creator>Bafunke</dc:creator>
  <cp:lastModifiedBy>Bafunke</cp:lastModifiedBy>
  <cp:revision>61</cp:revision>
  <dcterms:created xsi:type="dcterms:W3CDTF">2018-11-14T14:47:30Z</dcterms:created>
  <dcterms:modified xsi:type="dcterms:W3CDTF">2018-11-23T12:08:35Z</dcterms:modified>
</cp:coreProperties>
</file>