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AF60D-991F-A0D9-FD2C-93980F32988F}" v="513" dt="2024-05-06T19:57:38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83" r:id="rId6"/>
    <p:sldLayoutId id="2147483779" r:id="rId7"/>
    <p:sldLayoutId id="2147483780" r:id="rId8"/>
    <p:sldLayoutId id="2147483781" r:id="rId9"/>
    <p:sldLayoutId id="2147483782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Estimativa de Pi com Método de Monte Carlo</a:t>
            </a:r>
          </a:p>
        </p:txBody>
      </p:sp>
      <p:pic>
        <p:nvPicPr>
          <p:cNvPr id="121" name="Imagem 120" descr="Pesquisadores suíços calculam 62,8 trilhões de dígitos do número pi | Super">
            <a:extLst>
              <a:ext uri="{FF2B5EF4-FFF2-40B4-BE49-F238E27FC236}">
                <a16:creationId xmlns:a16="http://schemas.microsoft.com/office/drawing/2014/main" id="{AED08752-114F-4701-D8F5-F3859938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0" t="300" r="44180" b="-300"/>
          <a:stretch/>
        </p:blipFill>
        <p:spPr>
          <a:xfrm>
            <a:off x="20" y="10"/>
            <a:ext cx="5719278" cy="6858134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61326" y="3432022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/>
              <a:t>Integrantes</a:t>
            </a:r>
            <a:r>
              <a:rPr lang="en-US" dirty="0"/>
              <a:t>:</a:t>
            </a:r>
            <a:endParaRPr lang="pt-BR" dirty="0"/>
          </a:p>
          <a:p>
            <a:pPr algn="r"/>
            <a:r>
              <a:rPr lang="en-US" dirty="0"/>
              <a:t>Victor Cavalcante</a:t>
            </a:r>
          </a:p>
          <a:p>
            <a:pPr algn="r"/>
            <a:r>
              <a:rPr lang="en-US" dirty="0"/>
              <a:t>João Vitor Lopes</a:t>
            </a:r>
          </a:p>
          <a:p>
            <a:pPr algn="r"/>
            <a:r>
              <a:rPr lang="en-US" dirty="0"/>
              <a:t>Jonatan Mendes</a:t>
            </a:r>
          </a:p>
          <a:p>
            <a:pPr algn="r"/>
            <a:r>
              <a:rPr lang="en-US" dirty="0"/>
              <a:t>Luiz Felipe Menezes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279DA-6D2B-BD21-088F-ECFAFAE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98322"/>
            <a:ext cx="8148726" cy="8560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62626"/>
                </a:solidFill>
                <a:ea typeface="+mj-lt"/>
                <a:cs typeface="+mj-lt"/>
              </a:rPr>
              <a:t>Pi (π)</a:t>
            </a:r>
            <a:endParaRPr lang="pt-BR" dirty="0">
              <a:cs typeface="Posterama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AF2818-7FE0-15F4-4C9B-625A4947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7323320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Pi é uma constante matemática, aproximadamente 3,14159</a:t>
            </a:r>
            <a:endParaRPr lang="pt-BR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Representa a relação entre o perímetro de um círculo e seu diâmetro.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6" name="Espaço Reservado para Conteúdo 5" descr="Hoje é Dia do Pi! Veja curiosidades sobre o número e a data - TecMundo">
            <a:extLst>
              <a:ext uri="{FF2B5EF4-FFF2-40B4-BE49-F238E27FC236}">
                <a16:creationId xmlns:a16="http://schemas.microsoft.com/office/drawing/2014/main" id="{993B120F-7307-F5E6-6913-0FF3B53F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1" r="22472" b="19382"/>
          <a:stretch/>
        </p:blipFill>
        <p:spPr>
          <a:xfrm>
            <a:off x="8978684" y="3898668"/>
            <a:ext cx="3209848" cy="295852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0FD8-ACC3-DB6A-582E-89F51FAA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1540"/>
            <a:ext cx="10972800" cy="810699"/>
          </a:xfrm>
        </p:spPr>
        <p:txBody>
          <a:bodyPr/>
          <a:lstStyle/>
          <a:p>
            <a:r>
              <a:rPr lang="pt-BR" dirty="0">
                <a:cs typeface="Posterama"/>
              </a:rPr>
              <a:t>Método de Monte Carlo</a:t>
            </a:r>
            <a:endParaRPr lang="pt-BR" dirty="0"/>
          </a:p>
        </p:txBody>
      </p:sp>
      <p:pic>
        <p:nvPicPr>
          <p:cNvPr id="4" name="Espaço Reservado para Conteúdo 3" descr="No alt text provided for this image">
            <a:extLst>
              <a:ext uri="{FF2B5EF4-FFF2-40B4-BE49-F238E27FC236}">
                <a16:creationId xmlns:a16="http://schemas.microsoft.com/office/drawing/2014/main" id="{43EB0AB1-0C2C-CCE8-D4EE-2017D2CC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7" y="1890371"/>
            <a:ext cx="4938233" cy="4756235"/>
          </a:xfr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E14806E7-26F8-783B-852F-385F321E27FC}"/>
              </a:ext>
            </a:extLst>
          </p:cNvPr>
          <p:cNvSpPr txBox="1">
            <a:spLocks/>
          </p:cNvSpPr>
          <p:nvPr/>
        </p:nvSpPr>
        <p:spPr>
          <a:xfrm>
            <a:off x="5305765" y="2299319"/>
            <a:ext cx="6695185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504020202020204" pitchFamily="34" charset="0"/>
              <a:buChar char="•"/>
            </a:pPr>
            <a:endParaRPr lang="pt-BR" dirty="0">
              <a:solidFill>
                <a:srgbClr val="262626"/>
              </a:solidFill>
              <a:latin typeface="Avenir Next LT Pro"/>
              <a:ea typeface="+mn-l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504020202020204" pitchFamily="34" charset="0"/>
              <a:buChar char="•"/>
            </a:pPr>
            <a:r>
              <a:rPr lang="pt-BR" dirty="0">
                <a:solidFill>
                  <a:srgbClr val="262626"/>
                </a:solidFill>
                <a:latin typeface="Avenir Next LT Pro"/>
                <a:ea typeface="+mn-lt"/>
                <a:cs typeface="Arial"/>
              </a:rPr>
              <a:t>Este método usa pontos aleatórios dentro de um quadrado para estimar a área de um círculo e, consequentemente, calcular π. </a:t>
            </a:r>
            <a:endParaRPr lang="pt-BR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504020202020204" pitchFamily="34" charset="0"/>
              <a:buChar char="•"/>
            </a:pPr>
            <a:endParaRPr lang="pt-BR" dirty="0">
              <a:solidFill>
                <a:srgbClr val="262626"/>
              </a:solidFill>
              <a:latin typeface="Avenir Next LT Pro"/>
              <a:ea typeface="+mn-l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504020202020204" pitchFamily="34" charset="0"/>
              <a:buChar char="•"/>
            </a:pPr>
            <a:r>
              <a:rPr lang="pt-BR" dirty="0">
                <a:solidFill>
                  <a:srgbClr val="262626"/>
                </a:solidFill>
                <a:latin typeface="Avenir Next LT Pro"/>
                <a:ea typeface="+mn-lt"/>
                <a:cs typeface="Arial"/>
              </a:rPr>
              <a:t>Quanto mais pontos são usados, mais precisa será a estimativa.</a:t>
            </a:r>
            <a:endParaRPr lang="pt-BR" dirty="0">
              <a:solidFill>
                <a:srgbClr val="262626"/>
              </a:solidFill>
              <a:latin typeface="Avenir Next LT Pro"/>
              <a:cs typeface="Arial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172EFE5-DDB5-41BC-B3F4-19D747119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F2883A-D0DD-1D2A-CD39-EA1D1BA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400550" cy="3414141"/>
          </a:xfrm>
        </p:spPr>
        <p:txBody>
          <a:bodyPr anchor="t">
            <a:normAutofit/>
          </a:bodyPr>
          <a:lstStyle/>
          <a:p>
            <a:r>
              <a:rPr lang="pt-BR" dirty="0">
                <a:cs typeface="Posterama"/>
              </a:rPr>
              <a:t>Implementação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2EC83-8EEE-D88E-BC80-D77D4247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8" y="1783162"/>
            <a:ext cx="9991982" cy="4588034"/>
          </a:xfrm>
        </p:spPr>
        <p:txBody>
          <a:bodyPr anchor="t">
            <a:normAutofit fontScale="70000" lnSpcReduction="20000"/>
          </a:bodyPr>
          <a:lstStyle/>
          <a:p>
            <a:r>
              <a:rPr lang="pt-BR" dirty="0"/>
              <a:t>Funções usadas:</a:t>
            </a:r>
          </a:p>
          <a:p>
            <a:r>
              <a:rPr lang="pt-BR" b="1" err="1"/>
              <a:t>contar_pontos_dentro_do_circulo</a:t>
            </a:r>
            <a:r>
              <a:rPr lang="pt-BR" b="1" dirty="0"/>
              <a:t>(amostras):</a:t>
            </a:r>
          </a:p>
          <a:p>
            <a:r>
              <a:rPr lang="pt-BR" dirty="0"/>
              <a:t>Conta quantos pontos aleatórios estão dentro de um círculo. </a:t>
            </a:r>
          </a:p>
          <a:p>
            <a:r>
              <a:rPr lang="pt-BR" dirty="0"/>
              <a:t>Ela gera pares de números aleatórios (x, y) dentro do intervalo [-1, 1].</a:t>
            </a:r>
          </a:p>
          <a:p>
            <a:r>
              <a:rPr lang="pt-BR" dirty="0"/>
              <a:t>Verifica se a distância </a:t>
            </a:r>
            <a:r>
              <a:rPr lang="pt-BR" dirty="0">
                <a:ea typeface="+mn-lt"/>
                <a:cs typeface="+mn-lt"/>
              </a:rPr>
              <a:t>até a origem </a:t>
            </a:r>
            <a:r>
              <a:rPr lang="pt-BR" dirty="0"/>
              <a:t>é menor ou igual a 1. </a:t>
            </a:r>
          </a:p>
          <a:p>
            <a:r>
              <a:rPr lang="pt-BR" b="1" dirty="0" err="1"/>
              <a:t>estimar_pi_multiprocessing</a:t>
            </a:r>
            <a:r>
              <a:rPr lang="pt-BR" b="1" dirty="0"/>
              <a:t>(</a:t>
            </a:r>
            <a:r>
              <a:rPr lang="pt-BR" b="1" dirty="0" err="1"/>
              <a:t>num_amostras</a:t>
            </a:r>
            <a:r>
              <a:rPr lang="pt-BR" b="1" dirty="0"/>
              <a:t>):</a:t>
            </a:r>
          </a:p>
          <a:p>
            <a:r>
              <a:rPr lang="pt-BR" dirty="0"/>
              <a:t>Ela divide o trabalho de geração de pontos entre múltiplos processos para melhorar o desempenho. </a:t>
            </a:r>
            <a:endParaRPr lang="pt-BR"/>
          </a:p>
          <a:p>
            <a:r>
              <a:rPr lang="pt-BR" dirty="0"/>
              <a:t>Cada processo executa a função </a:t>
            </a:r>
            <a:r>
              <a:rPr lang="pt-BR" err="1"/>
              <a:t>contar_pontos_dentro_do_circulo</a:t>
            </a:r>
            <a:r>
              <a:rPr lang="pt-BR" dirty="0"/>
              <a:t> com uma parte dos pontos a serem gerados. </a:t>
            </a:r>
          </a:p>
          <a:p>
            <a:r>
              <a:rPr lang="pt-BR" dirty="0"/>
              <a:t>Depois que todos os processos </a:t>
            </a:r>
            <a:r>
              <a:rPr lang="pt-BR"/>
              <a:t>terminam, ela soma as contagens de pontos dentro do círculo de cada processo e calcula a estimativa de π.</a:t>
            </a:r>
          </a:p>
          <a:p>
            <a:r>
              <a:rPr lang="pt-BR" b="1" dirty="0" err="1"/>
              <a:t>estimar_pi_threads</a:t>
            </a:r>
            <a:r>
              <a:rPr lang="pt-BR" b="1" dirty="0"/>
              <a:t>(</a:t>
            </a:r>
            <a:r>
              <a:rPr lang="pt-BR" b="1" dirty="0" err="1"/>
              <a:t>num_amostras</a:t>
            </a:r>
            <a:r>
              <a:rPr lang="pt-BR" b="1" dirty="0"/>
              <a:t>):</a:t>
            </a:r>
          </a:p>
          <a:p>
            <a:r>
              <a:rPr lang="pt-BR" dirty="0"/>
              <a:t>Ela divide o trabalho entre várias threads que compartilham o mesmo espaço de endereço do processo principal. </a:t>
            </a:r>
          </a:p>
          <a:p>
            <a:r>
              <a:rPr lang="pt-BR" dirty="0"/>
              <a:t>Cada thread executa a função </a:t>
            </a:r>
            <a:r>
              <a:rPr lang="pt-BR" dirty="0" err="1"/>
              <a:t>contar_pontos_dentro_do_circulo</a:t>
            </a:r>
            <a:r>
              <a:rPr lang="pt-BR" dirty="0"/>
              <a:t> com uma parte dos pontos a serem gerados. </a:t>
            </a:r>
            <a:endParaRPr lang="pt-BR"/>
          </a:p>
          <a:p>
            <a:r>
              <a:rPr lang="pt-BR" dirty="0"/>
              <a:t>Depois que todas as threads terminam, ela soma as contagens de pontos dentro do círculo de cada thread e calcula a estimativa de π.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7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B5489-A4F3-C4F2-DC72-6723F7AE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7480"/>
            <a:ext cx="9228866" cy="706408"/>
          </a:xfrm>
        </p:spPr>
        <p:txBody>
          <a:bodyPr>
            <a:normAutofit fontScale="90000"/>
          </a:bodyPr>
          <a:lstStyle/>
          <a:p>
            <a:r>
              <a:rPr lang="pt-BR" dirty="0">
                <a:cs typeface="Posterama"/>
              </a:rPr>
              <a:t>Resultados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4A360AE-7BE0-1A0F-3316-7C7E1DBE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82963"/>
              </p:ext>
            </p:extLst>
          </p:nvPr>
        </p:nvGraphicFramePr>
        <p:xfrm>
          <a:off x="609600" y="1272532"/>
          <a:ext cx="10972797" cy="179832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575985">
                  <a:extLst>
                    <a:ext uri="{9D8B030D-6E8A-4147-A177-3AD203B41FA5}">
                      <a16:colId xmlns:a16="http://schemas.microsoft.com/office/drawing/2014/main" val="3956890491"/>
                    </a:ext>
                  </a:extLst>
                </a:gridCol>
                <a:gridCol w="2836774">
                  <a:extLst>
                    <a:ext uri="{9D8B030D-6E8A-4147-A177-3AD203B41FA5}">
                      <a16:colId xmlns:a16="http://schemas.microsoft.com/office/drawing/2014/main" val="3818291116"/>
                    </a:ext>
                  </a:extLst>
                </a:gridCol>
                <a:gridCol w="1989681">
                  <a:extLst>
                    <a:ext uri="{9D8B030D-6E8A-4147-A177-3AD203B41FA5}">
                      <a16:colId xmlns:a16="http://schemas.microsoft.com/office/drawing/2014/main" val="1404390374"/>
                    </a:ext>
                  </a:extLst>
                </a:gridCol>
                <a:gridCol w="2265479">
                  <a:extLst>
                    <a:ext uri="{9D8B030D-6E8A-4147-A177-3AD203B41FA5}">
                      <a16:colId xmlns:a16="http://schemas.microsoft.com/office/drawing/2014/main" val="1154206678"/>
                    </a:ext>
                  </a:extLst>
                </a:gridCol>
                <a:gridCol w="2304878">
                  <a:extLst>
                    <a:ext uri="{9D8B030D-6E8A-4147-A177-3AD203B41FA5}">
                      <a16:colId xmlns:a16="http://schemas.microsoft.com/office/drawing/2014/main" val="40045010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Threads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Tempo(segundos)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err="1">
                          <a:effectLst/>
                        </a:rPr>
                        <a:t>Speedup</a:t>
                      </a: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Eficiência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Estimativa de PI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7141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686,1099193 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endParaRPr lang="pt-BR" sz="12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endParaRPr lang="pt-BR" sz="12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3,141613 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1544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594,5061762 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1,154083753 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0,577041877 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3,141625356 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3658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565,9443722 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1,212327488 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0,303081872 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3,141581036 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635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586,1958044 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1,170444951 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0,195074158 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3,141636608 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000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628,2194593 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1,092150059 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0,136518757 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3,141712992 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42662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10 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520,3268394 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1,318613355 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0,131861335 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3,141628772 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2836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520,7727339 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1,317484336 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0,109790361 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3,1415418 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6536751"/>
                  </a:ext>
                </a:extLst>
              </a:tr>
            </a:tbl>
          </a:graphicData>
        </a:graphic>
      </p:graphicFrame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0E5B0920-65EC-117C-5C07-8EEAD232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07" y="3530685"/>
            <a:ext cx="4591050" cy="2762250"/>
          </a:xfrm>
          <a:prstGeom prst="rect">
            <a:avLst/>
          </a:prstGeom>
        </p:spPr>
      </p:pic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CC1FCA38-084D-F26E-0CF5-C8D6CDE2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36" y="3529398"/>
            <a:ext cx="4591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B5489-A4F3-C4F2-DC72-6723F7AE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7480"/>
            <a:ext cx="9228866" cy="706408"/>
          </a:xfrm>
        </p:spPr>
        <p:txBody>
          <a:bodyPr>
            <a:normAutofit fontScale="90000"/>
          </a:bodyPr>
          <a:lstStyle/>
          <a:p>
            <a:r>
              <a:rPr lang="pt-BR" dirty="0">
                <a:cs typeface="Posterama"/>
              </a:rPr>
              <a:t>Resultados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1171BAA3-0843-0BCE-9015-89BF4D524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05397"/>
              </p:ext>
            </p:extLst>
          </p:nvPr>
        </p:nvGraphicFramePr>
        <p:xfrm>
          <a:off x="609600" y="1255548"/>
          <a:ext cx="10972799" cy="179832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398996">
                  <a:extLst>
                    <a:ext uri="{9D8B030D-6E8A-4147-A177-3AD203B41FA5}">
                      <a16:colId xmlns:a16="http://schemas.microsoft.com/office/drawing/2014/main" val="383655614"/>
                    </a:ext>
                  </a:extLst>
                </a:gridCol>
                <a:gridCol w="2545022">
                  <a:extLst>
                    <a:ext uri="{9D8B030D-6E8A-4147-A177-3AD203B41FA5}">
                      <a16:colId xmlns:a16="http://schemas.microsoft.com/office/drawing/2014/main" val="715381234"/>
                    </a:ext>
                  </a:extLst>
                </a:gridCol>
                <a:gridCol w="1773171">
                  <a:extLst>
                    <a:ext uri="{9D8B030D-6E8A-4147-A177-3AD203B41FA5}">
                      <a16:colId xmlns:a16="http://schemas.microsoft.com/office/drawing/2014/main" val="2625049466"/>
                    </a:ext>
                  </a:extLst>
                </a:gridCol>
                <a:gridCol w="1773171">
                  <a:extLst>
                    <a:ext uri="{9D8B030D-6E8A-4147-A177-3AD203B41FA5}">
                      <a16:colId xmlns:a16="http://schemas.microsoft.com/office/drawing/2014/main" val="4069365419"/>
                    </a:ext>
                  </a:extLst>
                </a:gridCol>
                <a:gridCol w="2482439">
                  <a:extLst>
                    <a:ext uri="{9D8B030D-6E8A-4147-A177-3AD203B41FA5}">
                      <a16:colId xmlns:a16="http://schemas.microsoft.com/office/drawing/2014/main" val="41231607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err="1">
                          <a:effectLst/>
                        </a:rPr>
                        <a:t>Multiprocessing</a:t>
                      </a: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 dirty="0">
                          <a:effectLst/>
                        </a:rPr>
                        <a:t>Tempo(segundos)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 err="1">
                          <a:effectLst/>
                        </a:rPr>
                        <a:t>Speedup</a:t>
                      </a: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 dirty="0">
                          <a:effectLst/>
                        </a:rPr>
                        <a:t>Eficiência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Estimativa de PI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35525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571,3167622 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endParaRPr lang="pt-BR" sz="12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rtl="0" fontAlgn="base"/>
                      <a:endParaRPr lang="pt-BR" sz="12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3,141515548 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5442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325,7121429 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1,75405423 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0,877027115 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3,141551088 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8176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186,8261218 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3,058013284 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0,764503321 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3,141581272 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1681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146,6276214 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3,896378845 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0,649396474 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3,141570792 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14962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134,32743 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4,253165286 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0,531645661 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3,141642624 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48277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10 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87,0555582 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6,562668415 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0,656266842 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3,141585368 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845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12 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80,81569433 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7,069378874 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0,589114906 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100" dirty="0">
                          <a:effectLst/>
                        </a:rPr>
                        <a:t>3,141596468 </a:t>
                      </a:r>
                      <a:endParaRPr lang="pt-BR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2283190"/>
                  </a:ext>
                </a:extLst>
              </a:tr>
            </a:tbl>
          </a:graphicData>
        </a:graphic>
      </p:graphicFrame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228CCBD1-F31E-C11B-5764-8B923637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17" y="3576823"/>
            <a:ext cx="4591050" cy="2762250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03A27F68-5017-075C-6F39-B986A9A6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84" y="3581153"/>
            <a:ext cx="4591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A77C4-C42F-88E7-6119-4EED5E90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34" y="1047805"/>
            <a:ext cx="9447562" cy="4771657"/>
          </a:xfrm>
        </p:spPr>
        <p:txBody>
          <a:bodyPr anchor="t">
            <a:normAutofit/>
          </a:bodyPr>
          <a:lstStyle/>
          <a:p>
            <a:pPr algn="ctr"/>
            <a:br>
              <a:rPr lang="pt-BR" b="1" dirty="0">
                <a:cs typeface="Posterama"/>
              </a:rPr>
            </a:br>
            <a:br>
              <a:rPr lang="pt-BR" b="1" dirty="0">
                <a:cs typeface="Posterama"/>
              </a:rPr>
            </a:br>
            <a:br>
              <a:rPr lang="pt-BR" b="1" dirty="0">
                <a:cs typeface="Posterama"/>
              </a:rPr>
            </a:br>
            <a:r>
              <a:rPr lang="pt-BR" b="1" dirty="0">
                <a:cs typeface="Posterama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206248738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SplashVTI</vt:lpstr>
      <vt:lpstr>Estimativa de Pi com Método de Monte Carlo</vt:lpstr>
      <vt:lpstr>Pi (π)</vt:lpstr>
      <vt:lpstr>Método de Monte Carlo</vt:lpstr>
      <vt:lpstr>Implementação</vt:lpstr>
      <vt:lpstr>Resultados</vt:lpstr>
      <vt:lpstr>Resultados</vt:lpstr>
      <vt:lpstr>  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234</cp:revision>
  <dcterms:created xsi:type="dcterms:W3CDTF">2024-05-06T15:28:37Z</dcterms:created>
  <dcterms:modified xsi:type="dcterms:W3CDTF">2024-05-06T19:58:00Z</dcterms:modified>
</cp:coreProperties>
</file>