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67" r:id="rId3"/>
    <p:sldId id="366" r:id="rId4"/>
    <p:sldId id="368" r:id="rId5"/>
    <p:sldId id="369" r:id="rId6"/>
    <p:sldId id="370" r:id="rId7"/>
    <p:sldId id="371" r:id="rId8"/>
    <p:sldId id="373" r:id="rId9"/>
    <p:sldId id="372" r:id="rId10"/>
    <p:sldId id="3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0B71C-7EEE-40EB-9E81-BF482A470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32465-0221-4EE1-961E-1C9DB71DD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D78A6-C287-4E73-AB89-94D7E336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76EE-77E5-4790-B0FD-A06EAD09026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C795B-88B0-457D-93D6-9A1C3842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2DD79-DD5C-4831-8EF8-AEE4DEB7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BB8-B3B3-4D7F-A3DC-C3588066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6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3868-4D92-4804-8498-CA8471E9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F5AF2-B79D-4966-B34A-31CC4B889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0A0EA-46A2-44A2-8873-209FAD75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76EE-77E5-4790-B0FD-A06EAD09026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9F764-877B-4F47-8E3B-89B86350A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7FEEB-C070-438C-9720-0D294C24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BB8-B3B3-4D7F-A3DC-C3588066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3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9CE90-1611-4EC3-BEBC-7398C3A1E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6F87-725C-4586-9994-81C5C8D81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D47A9-1B4F-4406-A6F0-35909039C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76EE-77E5-4790-B0FD-A06EAD09026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7B6B-7BE6-4566-98FF-E29A0580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AF914-CF94-475B-AE57-575682FB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BB8-B3B3-4D7F-A3DC-C3588066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97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5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5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D2B5B1A-9CDB-42EC-9445-22FAB55059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91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76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05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23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6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2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82A8-782E-43FA-A032-77A2AC0B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FC81C-CBC5-44C7-9407-E4EB313AF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6E10-4CAF-4ED8-B5F4-C8AE4E2A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76EE-77E5-4790-B0FD-A06EAD09026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B68F-0400-4518-9FEE-D64B4AFF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A17A-C932-4158-8E21-F5000C4E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BB8-B3B3-4D7F-A3DC-C3588066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4/8/2021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14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63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5B1A-9CDB-42EC-9445-22FAB55059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7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4DE0-A4FB-467D-92BB-5A2C9BDE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AF752-25C5-4564-964D-74CC3E101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4B3B-5A28-49AA-A72D-003984DF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76EE-77E5-4790-B0FD-A06EAD09026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2C970-937E-463A-B70C-B0EE2CB1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4933B-DC91-4B13-BE04-F3DC95D4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BB8-B3B3-4D7F-A3DC-C3588066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FAD5-EE69-4620-8A16-4541D5C2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1FC4F-9C15-412C-8703-ACD2051BE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0F0C2-8F91-4E46-B83A-9340AE9FE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1BB1D-550B-49EA-A9B6-57E63121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76EE-77E5-4790-B0FD-A06EAD09026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5C9B8-D8DD-468E-BBB8-EB03C738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92BB6-4B40-4AF4-AB01-4DAD88B3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BB8-B3B3-4D7F-A3DC-C3588066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5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F999-0A5D-46B7-A037-CE171EB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60889-5555-48FB-B9F5-322ADE96B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10899-F9C5-43C5-A48F-F5ED95471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6FADB-846A-4037-9623-63F9FAD8C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18DBE-41D3-4075-ACAE-758296316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44664-51AD-4F5E-9EF9-56F8D841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76EE-77E5-4790-B0FD-A06EAD09026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0B7BA-215D-4334-ABD6-2E822DE7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908D3-56C7-4843-9EF0-EFCE7A38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BB8-B3B3-4D7F-A3DC-C3588066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22261-68C1-4CC4-9C98-BEDD3306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1ECF8-FAC7-4891-A1F5-27500538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76EE-77E5-4790-B0FD-A06EAD09026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990E8-E67A-43F0-81E7-35930037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D096A-941B-415C-A43C-A1B4D130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BB8-B3B3-4D7F-A3DC-C3588066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1AF7AA-51F8-42F6-8C3D-CC514EDA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76EE-77E5-4790-B0FD-A06EAD09026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EFD2D-8BB2-4D6E-8B41-810D11B9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F1C4E-4F79-400A-A46E-E4C4CE4B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BB8-B3B3-4D7F-A3DC-C3588066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99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46BF4-508F-463B-B36A-D28DBF7A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95E6-05E8-4241-8498-18748B393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D1664-7FEA-40EE-A262-BFE6F53C1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A81BA-D455-4957-9C86-6B083DD9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76EE-77E5-4790-B0FD-A06EAD09026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E9E1B-6370-4F3F-AF6C-83CB0683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DE0C6-2453-4990-8B21-6E4911DD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BB8-B3B3-4D7F-A3DC-C3588066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5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0123-0346-4832-ACB7-74BBD222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B33CC-7C20-41EE-BE00-5B9532FFC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30254-4A0F-475C-91D6-1FBB9938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67C3D-9418-45C2-BAF4-DBA7C4EE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76EE-77E5-4790-B0FD-A06EAD09026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F8801-8F6B-4688-B10F-89A28BF0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450F3-7EE1-4056-A392-A20E20F7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3BB8-B3B3-4D7F-A3DC-C3588066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0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7ED84-711B-40F2-A5F3-A0336099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867AA-0645-4D47-9C83-AB6CF159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1BF54-624B-471A-916B-A2B30418F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376EE-77E5-4790-B0FD-A06EAD090263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664E-1E17-458C-BCC7-517DB08E7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1F099-D037-4CF4-A428-A308AE8AC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3BB8-B3B3-4D7F-A3DC-C3588066F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0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D2B5B1A-9CDB-42EC-9445-22FAB550596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5E1B169-DA78-4C58-859F-A987C15F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4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youtube.com/watch?v=e-Gp91AMQ80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g.libretexts.org/Bookshelves/Materials_Science/Supplemental_Modules_(Materials_Science)/Magnetic_Properties/Magnetic_Hysteresis" TargetMode="External"/><Relationship Id="rId2" Type="http://schemas.openxmlformats.org/officeDocument/2006/relationships/hyperlink" Target="https://www.electronicshub.org/schmitt-trigger-basic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9692E1-5087-498A-8F0E-349CC297EDE5}"/>
              </a:ext>
            </a:extLst>
          </p:cNvPr>
          <p:cNvSpPr txBox="1"/>
          <p:nvPr/>
        </p:nvSpPr>
        <p:spPr>
          <a:xfrm>
            <a:off x="958788" y="2627790"/>
            <a:ext cx="85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copy software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81AD0F-5880-40F0-8FE3-CE45F62CCF6A}"/>
              </a:ext>
            </a:extLst>
          </p:cNvPr>
          <p:cNvSpPr txBox="1"/>
          <p:nvPr/>
        </p:nvSpPr>
        <p:spPr>
          <a:xfrm>
            <a:off x="958788" y="2068497"/>
            <a:ext cx="856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cs typeface="+mn-cs"/>
              </a:rPr>
              <a:t>imulation and Testing of OPAMP Multivibrator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B4D230-1A18-4553-8663-536A683C8A96}"/>
              </a:ext>
            </a:extLst>
          </p:cNvPr>
          <p:cNvSpPr txBox="1">
            <a:spLocks/>
          </p:cNvSpPr>
          <p:nvPr/>
        </p:nvSpPr>
        <p:spPr>
          <a:xfrm>
            <a:off x="958788" y="82930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SJSU Spring 2020</a:t>
            </a:r>
            <a:br>
              <a:rPr kumimoji="0" lang="en-US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</a:br>
            <a:r>
              <a:rPr kumimoji="0" lang="en-US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EE122 </a:t>
            </a:r>
            <a: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cs typeface="+mj-cs"/>
              </a:rPr>
              <a:t>lab section #5</a:t>
            </a:r>
            <a:b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cs typeface="+mj-cs"/>
              </a:rPr>
            </a:br>
            <a:r>
              <a:rPr kumimoji="0" lang="en-US" altLang="zh-CN" sz="4000" b="0" i="0" u="none" strike="noStrike" kern="1200" cap="all" spc="0" normalizeH="0" baseline="0" noProof="0" dirty="0">
                <a:ln>
                  <a:noFill/>
                </a:ln>
                <a:blipFill dpi="0" rotWithShape="1">
                  <a:blip r:embed="rId2"/>
                  <a:srcRect/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cs typeface="+mj-cs"/>
              </a:rPr>
              <a:t>lab 9</a:t>
            </a:r>
            <a:endParaRPr kumimoji="0" lang="en-US" sz="4000" b="0" i="0" u="none" strike="noStrike" kern="1200" cap="all" spc="0" normalizeH="0" baseline="0" noProof="0" dirty="0">
              <a:ln>
                <a:noFill/>
              </a:ln>
              <a:blipFill dpi="0" rotWithShape="1">
                <a:blip r:embed="rId2"/>
                <a:srcRect/>
                <a:tile tx="6350" ty="-127000" sx="65000" sy="64000" flip="none" algn="tl"/>
              </a:blipFill>
              <a:effectLst/>
              <a:uLnTx/>
              <a:uFillTx/>
              <a:latin typeface="Rockwell Condensed" panose="02060603050405020104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88B15-44F0-4915-9A1A-FC3553196D4D}"/>
              </a:ext>
            </a:extLst>
          </p:cNvPr>
          <p:cNvSpPr txBox="1"/>
          <p:nvPr/>
        </p:nvSpPr>
        <p:spPr>
          <a:xfrm>
            <a:off x="4882718" y="5033639"/>
            <a:ext cx="366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TA: Wen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Zhi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Qian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Email: wenzhi.qian@sjsu.edu</a:t>
            </a:r>
          </a:p>
        </p:txBody>
      </p:sp>
    </p:spTree>
    <p:extLst>
      <p:ext uri="{BB962C8B-B14F-4D97-AF65-F5344CB8AC3E}">
        <p14:creationId xmlns:p14="http://schemas.microsoft.com/office/powerpoint/2010/main" val="755250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A5E9-16E2-4533-A2D0-F3F4ED80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Opamp</a:t>
            </a:r>
            <a:r>
              <a:rPr lang="en-US" dirty="0"/>
              <a:t> multivibrator circuit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049527-E00C-4D0D-B0D5-C61F635C3E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017" y="2199471"/>
            <a:ext cx="7788315" cy="389415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B1BA3F-99D8-4196-BE50-F54508AD9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019" y="1701711"/>
            <a:ext cx="2273417" cy="172728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4C870CAD-B4C5-4FEA-BF89-BA6DDDFEB119}"/>
              </a:ext>
            </a:extLst>
          </p:cNvPr>
          <p:cNvSpPr/>
          <p:nvPr/>
        </p:nvSpPr>
        <p:spPr>
          <a:xfrm rot="20373382">
            <a:off x="2063188" y="4438713"/>
            <a:ext cx="2467539" cy="471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AEE48-0064-4CBA-A1DC-F78A44F96149}"/>
              </a:ext>
            </a:extLst>
          </p:cNvPr>
          <p:cNvSpPr txBox="1"/>
          <p:nvPr/>
        </p:nvSpPr>
        <p:spPr>
          <a:xfrm>
            <a:off x="195209" y="5326273"/>
            <a:ext cx="3493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Positive feedback here!</a:t>
            </a:r>
          </a:p>
        </p:txBody>
      </p:sp>
    </p:spTree>
    <p:extLst>
      <p:ext uri="{BB962C8B-B14F-4D97-AF65-F5344CB8AC3E}">
        <p14:creationId xmlns:p14="http://schemas.microsoft.com/office/powerpoint/2010/main" val="3279212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1E16-9EC8-43D2-9F4C-D12586029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sine wave and output rectangular wave as shown below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09228F-6D3C-4097-BA26-FFCFC97F9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560465"/>
            <a:ext cx="10058400" cy="3172170"/>
          </a:xfrm>
        </p:spPr>
      </p:pic>
    </p:spTree>
    <p:extLst>
      <p:ext uri="{BB962C8B-B14F-4D97-AF65-F5344CB8AC3E}">
        <p14:creationId xmlns:p14="http://schemas.microsoft.com/office/powerpoint/2010/main" val="326016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104F-A26D-4F92-8398-4B895D1FC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a potentiometer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2AFB-0B4F-45CF-8A26-846E48ED4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https://www.youtube.com/watch?v=e-Gp91AMQ80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3B86C1-0D43-4582-B298-EEE8BD77F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829" y="2772733"/>
            <a:ext cx="7493385" cy="36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3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4B92-2F30-4F2F-8113-E06B2528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Val value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15E44-DA37-4B15-9685-551256B56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784"/>
          <a:stretch/>
        </p:blipFill>
        <p:spPr>
          <a:xfrm>
            <a:off x="5078027" y="2275152"/>
            <a:ext cx="5700696" cy="3401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FE6748-9E9C-4C2A-BAFC-42C772F7CD60}"/>
              </a:ext>
            </a:extLst>
          </p:cNvPr>
          <p:cNvSpPr txBox="1"/>
          <p:nvPr/>
        </p:nvSpPr>
        <p:spPr>
          <a:xfrm>
            <a:off x="5708342" y="1054363"/>
            <a:ext cx="268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10ohm, 70V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55BF0-EEF3-4AE0-9517-AF63632D558D}"/>
              </a:ext>
            </a:extLst>
          </p:cNvPr>
          <p:cNvSpPr txBox="1"/>
          <p:nvPr/>
        </p:nvSpPr>
        <p:spPr>
          <a:xfrm>
            <a:off x="8806649" y="5134915"/>
            <a:ext cx="5237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FB5DB1-D9B0-4F82-A53A-179BFCA12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22"/>
          <a:stretch/>
        </p:blipFill>
        <p:spPr>
          <a:xfrm>
            <a:off x="120416" y="2876366"/>
            <a:ext cx="4957612" cy="279996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14162F9-2EC4-4A73-92F8-9A22D036D423}"/>
              </a:ext>
            </a:extLst>
          </p:cNvPr>
          <p:cNvSpPr/>
          <p:nvPr/>
        </p:nvSpPr>
        <p:spPr>
          <a:xfrm rot="7718580">
            <a:off x="337349" y="2670076"/>
            <a:ext cx="798991" cy="43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0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AF2554-AB93-441F-B1E0-1C6DC295B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9966"/>
          <a:stretch/>
        </p:blipFill>
        <p:spPr>
          <a:xfrm>
            <a:off x="6096000" y="2631997"/>
            <a:ext cx="4680190" cy="30291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826463-AD33-442D-9E69-A446A8ED1FAB}"/>
              </a:ext>
            </a:extLst>
          </p:cNvPr>
          <p:cNvSpPr txBox="1"/>
          <p:nvPr/>
        </p:nvSpPr>
        <p:spPr>
          <a:xfrm>
            <a:off x="5708342" y="1054363"/>
            <a:ext cx="2681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5kohm, 70V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B746A3-7B99-4C91-B731-E06B46FAEC61}"/>
              </a:ext>
            </a:extLst>
          </p:cNvPr>
          <p:cNvSpPr txBox="1">
            <a:spLocks/>
          </p:cNvSpPr>
          <p:nvPr/>
        </p:nvSpPr>
        <p:spPr>
          <a:xfrm>
            <a:off x="1231125" y="480523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all" spc="0" normalizeH="0" baseline="0" noProof="0" dirty="0">
                <a:ln>
                  <a:noFill/>
                </a:ln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R and Val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E5440-2363-4C90-AD4E-007BE276E46F}"/>
              </a:ext>
            </a:extLst>
          </p:cNvPr>
          <p:cNvSpPr txBox="1"/>
          <p:nvPr/>
        </p:nvSpPr>
        <p:spPr>
          <a:xfrm>
            <a:off x="9161756" y="5179303"/>
            <a:ext cx="5237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60FA7-5BEF-4AE3-BC73-80AB40077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47" y="2631997"/>
            <a:ext cx="5508654" cy="3029106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136A43C-933B-44BF-AD66-F60D2ED5C5E4}"/>
              </a:ext>
            </a:extLst>
          </p:cNvPr>
          <p:cNvSpPr/>
          <p:nvPr/>
        </p:nvSpPr>
        <p:spPr>
          <a:xfrm rot="7718580">
            <a:off x="736846" y="2639174"/>
            <a:ext cx="798991" cy="4303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8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BC9D-0FFE-4A46-A3DA-B4F319C8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35E3-1341-48D5-98A7-9B1CB9B2F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5BC3A-DEB4-4400-935D-9CBA7735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18" y="375681"/>
            <a:ext cx="11131137" cy="55190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536206-D450-4280-9292-07C18A438904}"/>
              </a:ext>
            </a:extLst>
          </p:cNvPr>
          <p:cNvCxnSpPr>
            <a:cxnSpLocks/>
          </p:cNvCxnSpPr>
          <p:nvPr/>
        </p:nvCxnSpPr>
        <p:spPr>
          <a:xfrm flipH="1">
            <a:off x="595902" y="863029"/>
            <a:ext cx="1212350" cy="96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B10345-A4BF-4D1A-89B5-3566F9CE2D9E}"/>
              </a:ext>
            </a:extLst>
          </p:cNvPr>
          <p:cNvSpPr txBox="1"/>
          <p:nvPr/>
        </p:nvSpPr>
        <p:spPr>
          <a:xfrm>
            <a:off x="1715783" y="484632"/>
            <a:ext cx="10011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Show your calculation why square wave amplitude is this number (in your report)</a:t>
            </a:r>
          </a:p>
        </p:txBody>
      </p:sp>
    </p:spTree>
    <p:extLst>
      <p:ext uri="{BB962C8B-B14F-4D97-AF65-F5344CB8AC3E}">
        <p14:creationId xmlns:p14="http://schemas.microsoft.com/office/powerpoint/2010/main" val="90750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AF469E-9D42-4632-9175-5120133F4B27}"/>
              </a:ext>
            </a:extLst>
          </p:cNvPr>
          <p:cNvSpPr txBox="1"/>
          <p:nvPr/>
        </p:nvSpPr>
        <p:spPr>
          <a:xfrm>
            <a:off x="1396013" y="119756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Test and fabricate Figure 85 onto the proto board/bread board. And check the output waveform in the oscilloscope.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67F76-50DB-4909-A1C9-DCF9DAF91F26}"/>
              </a:ext>
            </a:extLst>
          </p:cNvPr>
          <p:cNvSpPr txBox="1"/>
          <p:nvPr/>
        </p:nvSpPr>
        <p:spPr>
          <a:xfrm>
            <a:off x="1396013" y="250567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Compare the waveform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LTspice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 with the one saved from oscilloscope. State the reason if they are not same.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05A991-ADE0-4597-BAFD-2EA87F41C5D6}"/>
              </a:ext>
            </a:extLst>
          </p:cNvPr>
          <p:cNvSpPr txBox="1"/>
          <p:nvPr/>
        </p:nvSpPr>
        <p:spPr>
          <a:xfrm>
            <a:off x="1321574" y="473645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  <a:hlinkClick r:id="rId2"/>
              </a:rPr>
              <a:t>https://www.electronicshub.org/schmitt-trigger-basics/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416A9-4FAD-4208-BAAA-75E8937FEED3}"/>
              </a:ext>
            </a:extLst>
          </p:cNvPr>
          <p:cNvSpPr txBox="1"/>
          <p:nvPr/>
        </p:nvSpPr>
        <p:spPr>
          <a:xfrm>
            <a:off x="1321574" y="4191856"/>
            <a:ext cx="989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This circuit is also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Rockwell" panose="02060603020205020403"/>
                <a:ea typeface="+mn-ea"/>
                <a:cs typeface="+mn-cs"/>
              </a:rPr>
              <a:t>called Op Amp based Schmitt Trigger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circuits. If you are interested, you could read from this website or google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29C544-E470-4A44-88FE-D69E88AB993B}"/>
              </a:ext>
            </a:extLst>
          </p:cNvPr>
          <p:cNvSpPr txBox="1"/>
          <p:nvPr/>
        </p:nvSpPr>
        <p:spPr>
          <a:xfrm>
            <a:off x="1321574" y="5373385"/>
            <a:ext cx="915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It is also related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Rockwell" panose="02060603020205020403"/>
                <a:ea typeface="+mn-ea"/>
                <a:cs typeface="+mn-cs"/>
              </a:rPr>
              <a:t>magnetic hysteresis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, or known as Hysteresis loop structure.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BD337B-B2DF-4002-91D9-07489DD7973F}"/>
              </a:ext>
            </a:extLst>
          </p:cNvPr>
          <p:cNvSpPr txBox="1"/>
          <p:nvPr/>
        </p:nvSpPr>
        <p:spPr>
          <a:xfrm>
            <a:off x="1281921" y="5742717"/>
            <a:ext cx="9628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  <a:hlinkClick r:id="rId3"/>
              </a:rPr>
              <a:t>https://eng.libretexts.org/Bookshelves/Materials_Science/Supplemental_Modules_(Materials_Science)/Magnetic_Properties/Magnetic_Hysteresis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CC6F0E-89F9-429F-9468-B1DAF3D65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704" y="463395"/>
            <a:ext cx="2781688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4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F430-1907-49BB-A2AD-AB2BD7C1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30847-6906-43DA-AE90-C88C32D5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E34B8-A10E-400B-BE6B-75EDEE04D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18"/>
            <a:ext cx="12192000" cy="6540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54264D-2923-4364-B475-02E84BCEF079}"/>
              </a:ext>
            </a:extLst>
          </p:cNvPr>
          <p:cNvSpPr txBox="1"/>
          <p:nvPr/>
        </p:nvSpPr>
        <p:spPr>
          <a:xfrm>
            <a:off x="2137025" y="1803618"/>
            <a:ext cx="755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Example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oscilloscope waveform with both Vin (purple) and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Vout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 (in orange)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52950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241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TimesNewRomanPSMT</vt:lpstr>
      <vt:lpstr>Arial</vt:lpstr>
      <vt:lpstr>Calibri</vt:lpstr>
      <vt:lpstr>Calibri Light</vt:lpstr>
      <vt:lpstr>Rockwell</vt:lpstr>
      <vt:lpstr>Rockwell Condensed</vt:lpstr>
      <vt:lpstr>Wingdings</vt:lpstr>
      <vt:lpstr>Office Theme</vt:lpstr>
      <vt:lpstr>Wood Type</vt:lpstr>
      <vt:lpstr>PowerPoint Presentation</vt:lpstr>
      <vt:lpstr>Opamp multivibrator circuit</vt:lpstr>
      <vt:lpstr>Input sine wave and output rectangular wave as shown below</vt:lpstr>
      <vt:lpstr>How to add a potentiometer </vt:lpstr>
      <vt:lpstr>R and Val value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 qian</dc:creator>
  <cp:lastModifiedBy>wen qian</cp:lastModifiedBy>
  <cp:revision>5</cp:revision>
  <dcterms:created xsi:type="dcterms:W3CDTF">2021-04-08T01:51:51Z</dcterms:created>
  <dcterms:modified xsi:type="dcterms:W3CDTF">2021-04-08T23:16:05Z</dcterms:modified>
</cp:coreProperties>
</file>