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18" r:id="rId2"/>
    <p:sldId id="330" r:id="rId3"/>
    <p:sldId id="317" r:id="rId4"/>
    <p:sldId id="320" r:id="rId5"/>
    <p:sldId id="321" r:id="rId6"/>
    <p:sldId id="322" r:id="rId7"/>
    <p:sldId id="323" r:id="rId8"/>
    <p:sldId id="324" r:id="rId9"/>
    <p:sldId id="329" r:id="rId10"/>
    <p:sldId id="325" r:id="rId11"/>
    <p:sldId id="331" r:id="rId12"/>
    <p:sldId id="332" r:id="rId13"/>
    <p:sldId id="327" r:id="rId14"/>
    <p:sldId id="328" r:id="rId15"/>
    <p:sldId id="32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B5B1A-9CDB-42EC-9445-22FAB5505962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A5E1B169-DA78-4C58-859F-A987C15F6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421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B5B1A-9CDB-42EC-9445-22FAB5505962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B169-DA78-4C58-859F-A987C15F6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255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B5B1A-9CDB-42EC-9445-22FAB5505962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B169-DA78-4C58-859F-A987C15F6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809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B5B1A-9CDB-42EC-9445-22FAB5505962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B169-DA78-4C58-859F-A987C15F6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637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D2B5B1A-9CDB-42EC-9445-22FAB5505962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A5E1B169-DA78-4C58-859F-A987C15F6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745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B5B1A-9CDB-42EC-9445-22FAB5505962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B169-DA78-4C58-859F-A987C15F6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364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B5B1A-9CDB-42EC-9445-22FAB5505962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B169-DA78-4C58-859F-A987C15F6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522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B5B1A-9CDB-42EC-9445-22FAB5505962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B169-DA78-4C58-859F-A987C15F6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780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B5B1A-9CDB-42EC-9445-22FAB5505962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B169-DA78-4C58-859F-A987C15F6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442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B5B1A-9CDB-42EC-9445-22FAB5505962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B169-DA78-4C58-859F-A987C15F6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212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B5B1A-9CDB-42EC-9445-22FAB5505962}" type="datetimeFigureOut">
              <a:rPr lang="en-US" smtClean="0"/>
              <a:t>3/4/2021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B169-DA78-4C58-859F-A987C15F6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050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CD2B5B1A-9CDB-42EC-9445-22FAB5505962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A5E1B169-DA78-4C58-859F-A987C15F6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149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hyperlink" Target="https://datasheetz.com/data/Integrated%20Circuits%20(ICs)/Amplifiers%20-%20Instrumentation,%20OP%20Amps,%20Buffer%20Amps/LT1006CN8-datasheetz.html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-ZpoaSnIGLY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9692E1-5087-498A-8F0E-349CC297EDE5}"/>
              </a:ext>
            </a:extLst>
          </p:cNvPr>
          <p:cNvSpPr txBox="1"/>
          <p:nvPr/>
        </p:nvSpPr>
        <p:spPr>
          <a:xfrm>
            <a:off x="958788" y="2627790"/>
            <a:ext cx="856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LTspice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 is required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81AD0F-5880-40F0-8FE3-CE45F62CCF6A}"/>
              </a:ext>
            </a:extLst>
          </p:cNvPr>
          <p:cNvSpPr txBox="1"/>
          <p:nvPr/>
        </p:nvSpPr>
        <p:spPr>
          <a:xfrm>
            <a:off x="958788" y="2068497"/>
            <a:ext cx="856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Diode Modeling and Applications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5B4D230-1A18-4553-8663-536A683C8A96}"/>
              </a:ext>
            </a:extLst>
          </p:cNvPr>
          <p:cNvSpPr txBox="1">
            <a:spLocks/>
          </p:cNvSpPr>
          <p:nvPr/>
        </p:nvSpPr>
        <p:spPr>
          <a:xfrm>
            <a:off x="958788" y="829301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9600" kern="1200" cap="all" baseline="0">
                <a:blipFill dpi="0" rotWithShape="1">
                  <a:blip r:embed="rId2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all" spc="0" normalizeH="0" baseline="0" noProof="0" dirty="0">
                <a:ln>
                  <a:noFill/>
                </a:ln>
                <a:blipFill dpi="0" rotWithShape="1">
                  <a:blip r:embed="rId2"/>
                  <a:srcRect/>
                  <a:tile tx="6350" ty="-127000" sx="65000" sy="64000" flip="none" algn="tl"/>
                </a:blipFill>
                <a:effectLst/>
                <a:uLnTx/>
                <a:uFillTx/>
                <a:latin typeface="Rockwell Condensed" panose="02060603050405020104"/>
                <a:ea typeface="+mj-ea"/>
                <a:cs typeface="+mj-cs"/>
              </a:rPr>
              <a:t>SJSU Spring 2020</a:t>
            </a:r>
            <a:br>
              <a:rPr kumimoji="0" lang="en-US" sz="4000" b="0" i="0" u="none" strike="noStrike" kern="1200" cap="all" spc="0" normalizeH="0" baseline="0" noProof="0" dirty="0">
                <a:ln>
                  <a:noFill/>
                </a:ln>
                <a:blipFill dpi="0" rotWithShape="1">
                  <a:blip r:embed="rId2"/>
                  <a:srcRect/>
                  <a:tile tx="6350" ty="-127000" sx="65000" sy="64000" flip="none" algn="tl"/>
                </a:blipFill>
                <a:effectLst/>
                <a:uLnTx/>
                <a:uFillTx/>
                <a:latin typeface="Rockwell Condensed" panose="02060603050405020104"/>
                <a:ea typeface="+mj-ea"/>
                <a:cs typeface="+mj-cs"/>
              </a:rPr>
            </a:br>
            <a:r>
              <a:rPr kumimoji="0" lang="en-US" sz="4000" b="0" i="0" u="none" strike="noStrike" kern="1200" cap="all" spc="0" normalizeH="0" baseline="0" noProof="0" dirty="0">
                <a:ln>
                  <a:noFill/>
                </a:ln>
                <a:blipFill dpi="0" rotWithShape="1">
                  <a:blip r:embed="rId2"/>
                  <a:srcRect/>
                  <a:tile tx="6350" ty="-127000" sx="65000" sy="64000" flip="none" algn="tl"/>
                </a:blipFill>
                <a:effectLst/>
                <a:uLnTx/>
                <a:uFillTx/>
                <a:latin typeface="Rockwell Condensed" panose="02060603050405020104"/>
                <a:ea typeface="+mj-ea"/>
                <a:cs typeface="+mj-cs"/>
              </a:rPr>
              <a:t>EE122 </a:t>
            </a:r>
            <a:r>
              <a:rPr kumimoji="0" lang="en-US" altLang="zh-CN" sz="4000" b="0" i="0" u="none" strike="noStrike" kern="1200" cap="all" spc="0" normalizeH="0" baseline="0" noProof="0" dirty="0">
                <a:ln>
                  <a:noFill/>
                </a:ln>
                <a:blipFill dpi="0" rotWithShape="1">
                  <a:blip r:embed="rId2"/>
                  <a:srcRect/>
                  <a:tile tx="6350" ty="-127000" sx="65000" sy="64000" flip="none" algn="tl"/>
                </a:blipFill>
                <a:effectLst/>
                <a:uLnTx/>
                <a:uFillTx/>
                <a:latin typeface="Rockwell Condensed" panose="02060603050405020104"/>
                <a:cs typeface="+mj-cs"/>
              </a:rPr>
              <a:t>lab section #5</a:t>
            </a:r>
            <a:br>
              <a:rPr kumimoji="0" lang="en-US" altLang="zh-CN" sz="4000" b="0" i="0" u="none" strike="noStrike" kern="1200" cap="all" spc="0" normalizeH="0" baseline="0" noProof="0" dirty="0">
                <a:ln>
                  <a:noFill/>
                </a:ln>
                <a:blipFill dpi="0" rotWithShape="1">
                  <a:blip r:embed="rId2"/>
                  <a:srcRect/>
                  <a:tile tx="6350" ty="-127000" sx="65000" sy="64000" flip="none" algn="tl"/>
                </a:blipFill>
                <a:effectLst/>
                <a:uLnTx/>
                <a:uFillTx/>
                <a:latin typeface="Rockwell Condensed" panose="02060603050405020104"/>
                <a:cs typeface="+mj-cs"/>
              </a:rPr>
            </a:br>
            <a:r>
              <a:rPr kumimoji="0" lang="en-US" altLang="zh-CN" sz="4000" b="0" i="0" u="none" strike="noStrike" kern="1200" cap="all" spc="0" normalizeH="0" baseline="0" noProof="0" dirty="0">
                <a:ln>
                  <a:noFill/>
                </a:ln>
                <a:blipFill dpi="0" rotWithShape="1">
                  <a:blip r:embed="rId2"/>
                  <a:srcRect/>
                  <a:tile tx="6350" ty="-127000" sx="65000" sy="64000" flip="none" algn="tl"/>
                </a:blipFill>
                <a:effectLst/>
                <a:uLnTx/>
                <a:uFillTx/>
                <a:latin typeface="Rockwell Condensed" panose="02060603050405020104"/>
                <a:cs typeface="+mj-cs"/>
              </a:rPr>
              <a:t>lab 5</a:t>
            </a:r>
            <a:endParaRPr kumimoji="0" lang="en-US" sz="4000" b="0" i="0" u="none" strike="noStrike" kern="1200" cap="all" spc="0" normalizeH="0" baseline="0" noProof="0" dirty="0">
              <a:ln>
                <a:noFill/>
              </a:ln>
              <a:blipFill dpi="0" rotWithShape="1">
                <a:blip r:embed="rId2"/>
                <a:srcRect/>
                <a:tile tx="6350" ty="-127000" sx="65000" sy="64000" flip="none" algn="tl"/>
              </a:blipFill>
              <a:effectLst/>
              <a:uLnTx/>
              <a:uFillTx/>
              <a:latin typeface="Rockwell Condensed" panose="02060603050405020104"/>
              <a:ea typeface="+mj-ea"/>
              <a:cs typeface="+mj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588B15-44F0-4915-9A1A-FC3553196D4D}"/>
              </a:ext>
            </a:extLst>
          </p:cNvPr>
          <p:cNvSpPr txBox="1"/>
          <p:nvPr/>
        </p:nvSpPr>
        <p:spPr>
          <a:xfrm>
            <a:off x="4882718" y="5033639"/>
            <a:ext cx="3666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TA: Wen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Zhi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 Qian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Email: wenzhi.qian@sjsu.edu</a:t>
            </a:r>
          </a:p>
        </p:txBody>
      </p:sp>
    </p:spTree>
    <p:extLst>
      <p:ext uri="{BB962C8B-B14F-4D97-AF65-F5344CB8AC3E}">
        <p14:creationId xmlns:p14="http://schemas.microsoft.com/office/powerpoint/2010/main" val="2347315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DBFB7-5648-4A67-9E45-0F104A4BE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501" y="630695"/>
            <a:ext cx="10058400" cy="1609344"/>
          </a:xfrm>
        </p:spPr>
        <p:txBody>
          <a:bodyPr>
            <a:normAutofit fontScale="90000"/>
          </a:bodyPr>
          <a:lstStyle/>
          <a:p>
            <a:r>
              <a:rPr lang="en-US" dirty="0"/>
              <a:t>1. Connect the NATURAL LOG AMPLIFIER</a:t>
            </a:r>
            <a:br>
              <a:rPr lang="en-US" dirty="0"/>
            </a:br>
            <a:r>
              <a:rPr lang="en-US" dirty="0"/>
              <a:t>physically</a:t>
            </a:r>
            <a:br>
              <a:rPr lang="en-US" dirty="0"/>
            </a:br>
            <a:r>
              <a:rPr lang="en-US" dirty="0"/>
              <a:t>2. Verify your design in LTSpice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9F0A64-7BD5-4CB1-BD4F-8CB4E48328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48561" y="2229830"/>
            <a:ext cx="6528572" cy="350849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7F8265-DE13-405E-A0E3-64807E8ACB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36"/>
          <a:stretch/>
        </p:blipFill>
        <p:spPr>
          <a:xfrm>
            <a:off x="348375" y="3326037"/>
            <a:ext cx="5100186" cy="102627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6529B45-E20A-449E-8A11-92703F1D20E9}"/>
              </a:ext>
            </a:extLst>
          </p:cNvPr>
          <p:cNvSpPr txBox="1"/>
          <p:nvPr/>
        </p:nvSpPr>
        <p:spPr>
          <a:xfrm>
            <a:off x="441681" y="6036347"/>
            <a:ext cx="106710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https://datasheetz.com/data/Integrated%20Circuits%20(ICs)/Amplifiers%20-%20Instrumentation,%20OP%20Amps,%20Buffer%20Amps/LT1006CN8-datasheetz.html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EA4FD2-02B7-45E3-8F83-1DA347084C37}"/>
              </a:ext>
            </a:extLst>
          </p:cNvPr>
          <p:cNvSpPr txBox="1"/>
          <p:nvPr/>
        </p:nvSpPr>
        <p:spPr>
          <a:xfrm>
            <a:off x="441681" y="5667015"/>
            <a:ext cx="3803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LT1006 op-amp datasheet: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F80CA1-0F60-4691-972E-84538A48D4F9}"/>
              </a:ext>
            </a:extLst>
          </p:cNvPr>
          <p:cNvSpPr txBox="1"/>
          <p:nvPr/>
        </p:nvSpPr>
        <p:spPr>
          <a:xfrm>
            <a:off x="10076156" y="1814245"/>
            <a:ext cx="2331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LT1006 pin config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4BB5A5E-01F5-449D-B372-8179803563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04143" y="892998"/>
            <a:ext cx="976704" cy="103885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61F0AF0-0F1C-4C7B-82D9-B74E250B3F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87343" y="561070"/>
            <a:ext cx="1941156" cy="131259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88F929E-A88E-4881-829A-98AC732DFACF}"/>
              </a:ext>
            </a:extLst>
          </p:cNvPr>
          <p:cNvSpPr txBox="1"/>
          <p:nvPr/>
        </p:nvSpPr>
        <p:spPr>
          <a:xfrm>
            <a:off x="7810758" y="1451508"/>
            <a:ext cx="1207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notch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61FB90A6-301A-4663-BFA4-D096A8ED38B2}"/>
              </a:ext>
            </a:extLst>
          </p:cNvPr>
          <p:cNvSpPr/>
          <p:nvPr/>
        </p:nvSpPr>
        <p:spPr>
          <a:xfrm rot="20167480">
            <a:off x="8572625" y="1440480"/>
            <a:ext cx="546355" cy="2165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6A2126F-E539-40C3-8E70-9822382BDD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3927" y="4650331"/>
            <a:ext cx="1361403" cy="96771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BB83C66-9618-4C42-87B7-B6D3D2C58D26}"/>
              </a:ext>
            </a:extLst>
          </p:cNvPr>
          <p:cNvSpPr txBox="1"/>
          <p:nvPr/>
        </p:nvSpPr>
        <p:spPr>
          <a:xfrm>
            <a:off x="1586775" y="4906819"/>
            <a:ext cx="38617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1N4148 Diode, black band represents cathode (-)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B84C9C3-8385-4736-A219-21610970FCC3}"/>
              </a:ext>
            </a:extLst>
          </p:cNvPr>
          <p:cNvSpPr txBox="1"/>
          <p:nvPr/>
        </p:nvSpPr>
        <p:spPr>
          <a:xfrm>
            <a:off x="7930957" y="4345686"/>
            <a:ext cx="781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7AF8DC8-DBDC-4AA1-9C20-D6F1DB83EAE6}"/>
              </a:ext>
            </a:extLst>
          </p:cNvPr>
          <p:cNvSpPr txBox="1"/>
          <p:nvPr/>
        </p:nvSpPr>
        <p:spPr>
          <a:xfrm>
            <a:off x="10733621" y="3984078"/>
            <a:ext cx="133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1+ or 2+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A3D1300-E952-4E9F-A6E7-70F152ABCA7A}"/>
              </a:ext>
            </a:extLst>
          </p:cNvPr>
          <p:cNvSpPr txBox="1"/>
          <p:nvPr/>
        </p:nvSpPr>
        <p:spPr>
          <a:xfrm>
            <a:off x="9440012" y="4319053"/>
            <a:ext cx="781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gnd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1E2CFF4-CD36-4BEB-B81E-53B54F47854B}"/>
              </a:ext>
            </a:extLst>
          </p:cNvPr>
          <p:cNvSpPr txBox="1"/>
          <p:nvPr/>
        </p:nvSpPr>
        <p:spPr>
          <a:xfrm>
            <a:off x="10139932" y="3315646"/>
            <a:ext cx="591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V+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4D51E5D-BBCC-4923-A731-30C4B9D61E38}"/>
              </a:ext>
            </a:extLst>
          </p:cNvPr>
          <p:cNvSpPr txBox="1"/>
          <p:nvPr/>
        </p:nvSpPr>
        <p:spPr>
          <a:xfrm>
            <a:off x="10139932" y="4669211"/>
            <a:ext cx="591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 -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D83EA5A-B262-4886-87DF-6025910513E3}"/>
              </a:ext>
            </a:extLst>
          </p:cNvPr>
          <p:cNvSpPr txBox="1"/>
          <p:nvPr/>
        </p:nvSpPr>
        <p:spPr>
          <a:xfrm>
            <a:off x="8712846" y="5162313"/>
            <a:ext cx="3479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 connections from your circuit to ADALM2000</a:t>
            </a:r>
          </a:p>
        </p:txBody>
      </p:sp>
    </p:spTree>
    <p:extLst>
      <p:ext uri="{BB962C8B-B14F-4D97-AF65-F5344CB8AC3E}">
        <p14:creationId xmlns:p14="http://schemas.microsoft.com/office/powerpoint/2010/main" val="3303773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00434-5AB0-46E6-8433-3B718E64A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63705"/>
            <a:ext cx="10058400" cy="1609344"/>
          </a:xfrm>
        </p:spPr>
        <p:txBody>
          <a:bodyPr/>
          <a:lstStyle/>
          <a:p>
            <a:r>
              <a:rPr lang="en-US" dirty="0"/>
              <a:t>Please try to search ADALM2000 tutorial (recommend </a:t>
            </a:r>
            <a:r>
              <a:rPr lang="en-US" dirty="0" err="1"/>
              <a:t>youtube</a:t>
            </a:r>
            <a:r>
              <a:rPr lang="en-US" dirty="0"/>
              <a:t>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DE2D9D1-18DA-4381-8165-1DA63A80427F}"/>
              </a:ext>
            </a:extLst>
          </p:cNvPr>
          <p:cNvSpPr txBox="1">
            <a:spLocks/>
          </p:cNvSpPr>
          <p:nvPr/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Connect you ADALM2000 (made by Analog Devices) usb to your computer and open folder shown as below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6F0025-1D7E-4734-B72A-2F6A53365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701" y="2781519"/>
            <a:ext cx="5052498" cy="92210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6DE5201-93DB-4BD1-A2CA-F70E9E421879}"/>
              </a:ext>
            </a:extLst>
          </p:cNvPr>
          <p:cNvSpPr/>
          <p:nvPr/>
        </p:nvSpPr>
        <p:spPr>
          <a:xfrm>
            <a:off x="1229342" y="3133816"/>
            <a:ext cx="5052498" cy="20418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EB099F-C6CB-434D-801C-0CAF8C1862AE}"/>
              </a:ext>
            </a:extLst>
          </p:cNvPr>
          <p:cNvSpPr txBox="1"/>
          <p:nvPr/>
        </p:nvSpPr>
        <p:spPr>
          <a:xfrm>
            <a:off x="6450919" y="3059668"/>
            <a:ext cx="1534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Click on info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95E7EB-3679-41B7-9314-B91D48750A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752" y="4034723"/>
            <a:ext cx="8588484" cy="1531753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8BCD985-A59B-45DF-BA87-2F6A1EADE1AC}"/>
              </a:ext>
            </a:extLst>
          </p:cNvPr>
          <p:cNvSpPr/>
          <p:nvPr/>
        </p:nvSpPr>
        <p:spPr>
          <a:xfrm>
            <a:off x="2769833" y="4989250"/>
            <a:ext cx="2716567" cy="17755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2B68BB4-9DF3-45FC-9F91-8C3B1D696017}"/>
              </a:ext>
            </a:extLst>
          </p:cNvPr>
          <p:cNvSpPr/>
          <p:nvPr/>
        </p:nvSpPr>
        <p:spPr>
          <a:xfrm>
            <a:off x="6096000" y="5126943"/>
            <a:ext cx="2328909" cy="17755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D4DAC2-0307-4884-ADFD-B8ED21843780}"/>
              </a:ext>
            </a:extLst>
          </p:cNvPr>
          <p:cNvSpPr txBox="1"/>
          <p:nvPr/>
        </p:nvSpPr>
        <p:spPr>
          <a:xfrm>
            <a:off x="8535747" y="4989250"/>
            <a:ext cx="3460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Download and install these two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42E111A6-BDC0-416C-8D4C-D9D77B1B069B}"/>
              </a:ext>
            </a:extLst>
          </p:cNvPr>
          <p:cNvSpPr/>
          <p:nvPr/>
        </p:nvSpPr>
        <p:spPr>
          <a:xfrm>
            <a:off x="4128116" y="3852909"/>
            <a:ext cx="328474" cy="372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3A0A4E-0AD0-46F4-A953-9DD16507D9A4}"/>
              </a:ext>
            </a:extLst>
          </p:cNvPr>
          <p:cNvSpPr txBox="1"/>
          <p:nvPr/>
        </p:nvSpPr>
        <p:spPr>
          <a:xfrm>
            <a:off x="1078360" y="5774337"/>
            <a:ext cx="8180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https://www.youtube.com/watch?v=-ZpoaSnIGLY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B0BAA1-C075-4219-A0A4-B4A226B45DA4}"/>
              </a:ext>
            </a:extLst>
          </p:cNvPr>
          <p:cNvSpPr txBox="1"/>
          <p:nvPr/>
        </p:nvSpPr>
        <p:spPr>
          <a:xfrm>
            <a:off x="1162974" y="6172200"/>
            <a:ext cx="8096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can look for some other tutorial links as well for easier understanding.</a:t>
            </a:r>
          </a:p>
        </p:txBody>
      </p:sp>
    </p:spTree>
    <p:extLst>
      <p:ext uri="{BB962C8B-B14F-4D97-AF65-F5344CB8AC3E}">
        <p14:creationId xmlns:p14="http://schemas.microsoft.com/office/powerpoint/2010/main" val="1720924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9019E-F420-4E95-B9E0-C3EB2ECAE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Adalm2000 PIN-OUT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A5F825-39A8-4D4B-AD88-8A57937D4D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975" y="2853705"/>
            <a:ext cx="10058400" cy="258568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5E36D4-914C-4A09-B71E-297EC87881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1281" y="53476"/>
            <a:ext cx="3001314" cy="2741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498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13FF9-A4AA-4BFA-9803-32B30E6A0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 generator Set V(in)=5V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F45BB-E2EA-4249-A623-F39C81D37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EF7B44-F8DE-4BCA-8E8D-5F1D3A639D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963" y="1710186"/>
            <a:ext cx="9128403" cy="4873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229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C742E-76C3-466D-8D55-5C42072AC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V(out) is shown in Voltmeter</a:t>
            </a:r>
            <a:br>
              <a:rPr lang="en-US" dirty="0"/>
            </a:br>
            <a:r>
              <a:rPr lang="en-US" dirty="0"/>
              <a:t>V(out) = - 0.585 in this graph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DF83E3A-7F5A-427B-9998-63EBB49CAA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9801" y="2120900"/>
            <a:ext cx="7558748" cy="4051300"/>
          </a:xfrm>
        </p:spPr>
      </p:pic>
    </p:spTree>
    <p:extLst>
      <p:ext uri="{BB962C8B-B14F-4D97-AF65-F5344CB8AC3E}">
        <p14:creationId xmlns:p14="http://schemas.microsoft.com/office/powerpoint/2010/main" val="17910776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F4BCF9C-8896-4B5A-9C19-15BF261751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902" y="185122"/>
            <a:ext cx="10599576" cy="55592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B158960-9B2B-4F6A-A789-8241A90DF489}"/>
              </a:ext>
            </a:extLst>
          </p:cNvPr>
          <p:cNvSpPr txBox="1"/>
          <p:nvPr/>
        </p:nvSpPr>
        <p:spPr>
          <a:xfrm>
            <a:off x="233265" y="5920492"/>
            <a:ext cx="1005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</a:t>
            </a:r>
            <a:r>
              <a:rPr lang="en-US" dirty="0" err="1"/>
              <a:t>LTspice</a:t>
            </a:r>
            <a:r>
              <a:rPr lang="en-US" dirty="0"/>
              <a:t> simulation we notice when Vin = 5V, </a:t>
            </a:r>
            <a:r>
              <a:rPr lang="en-US" dirty="0" err="1"/>
              <a:t>Vout</a:t>
            </a:r>
            <a:r>
              <a:rPr lang="en-US" dirty="0"/>
              <a:t> = -553mV</a:t>
            </a:r>
          </a:p>
          <a:p>
            <a:r>
              <a:rPr lang="en-US" dirty="0"/>
              <a:t>Repeat the steps to check  Vin = 1, 2, 3, 4 V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6DA55BA3-35C5-42BA-A37A-B8FD877C1A07}"/>
              </a:ext>
            </a:extLst>
          </p:cNvPr>
          <p:cNvSpPr/>
          <p:nvPr/>
        </p:nvSpPr>
        <p:spPr>
          <a:xfrm rot="20700512">
            <a:off x="7164879" y="5536118"/>
            <a:ext cx="3479445" cy="2561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929AC53-65B0-4DBC-90FF-9ADBEF2EC806}"/>
              </a:ext>
            </a:extLst>
          </p:cNvPr>
          <p:cNvSpPr/>
          <p:nvPr/>
        </p:nvSpPr>
        <p:spPr>
          <a:xfrm>
            <a:off x="10618237" y="5038531"/>
            <a:ext cx="223936" cy="2332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15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73C69-5723-4434-BF5F-031C9A26D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A</a:t>
            </a:r>
          </a:p>
        </p:txBody>
      </p:sp>
    </p:spTree>
    <p:extLst>
      <p:ext uri="{BB962C8B-B14F-4D97-AF65-F5344CB8AC3E}">
        <p14:creationId xmlns:p14="http://schemas.microsoft.com/office/powerpoint/2010/main" val="2672342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D59D52-18FE-4CE5-BB3A-730C0E1A7F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57462"/>
          <a:stretch/>
        </p:blipFill>
        <p:spPr>
          <a:xfrm>
            <a:off x="1245093" y="2305210"/>
            <a:ext cx="3409026" cy="3327571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911146F-F7CC-49E4-AD61-E2FDC682BC6B}"/>
              </a:ext>
            </a:extLst>
          </p:cNvPr>
          <p:cNvSpPr txBox="1"/>
          <p:nvPr/>
        </p:nvSpPr>
        <p:spPr>
          <a:xfrm>
            <a:off x="1378258" y="5773203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NewRomanPSMT"/>
                <a:ea typeface="+mn-ea"/>
                <a:cs typeface="+mn-cs"/>
              </a:rPr>
              <a:t>Figure 64: Diode DC test setup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 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F1E2D1-BE07-477C-86D3-6EBD1639F43D}"/>
              </a:ext>
            </a:extLst>
          </p:cNvPr>
          <p:cNvSpPr txBox="1"/>
          <p:nvPr/>
        </p:nvSpPr>
        <p:spPr>
          <a:xfrm>
            <a:off x="4654119" y="5773203"/>
            <a:ext cx="60945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NewRomanPSMT"/>
                <a:ea typeface="+mn-ea"/>
                <a:cs typeface="+mn-cs"/>
              </a:rPr>
              <a:t>Figure 65: DC results for diode circuit. (Make sure to change the x-axis to V(out) or you will get a plot like Figure 66)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 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BCD8841-062B-446D-A242-CCE841C48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119" y="2441339"/>
            <a:ext cx="6096000" cy="29845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75A0A87-F56A-4EDA-991C-B06A9072E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en-US" dirty="0"/>
              <a:t>S</a:t>
            </a:r>
            <a:r>
              <a:rPr lang="en-US" altLang="zh-CN" dirty="0"/>
              <a:t>tart from building </a:t>
            </a:r>
            <a:r>
              <a:rPr lang="en-US" altLang="zh-CN"/>
              <a:t>this circuit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897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D4A82-441B-4A82-B570-630619F5B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altLang="zh-CN" dirty="0"/>
              <a:t>iodes formula </a:t>
            </a:r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758F936B-CD32-4571-97B7-23DC699B03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7371" y="1898948"/>
            <a:ext cx="5302395" cy="1874038"/>
          </a:xfr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2644551-F5B7-4614-9B69-93272ED5DA5C}"/>
              </a:ext>
            </a:extLst>
          </p:cNvPr>
          <p:cNvSpPr/>
          <p:nvPr/>
        </p:nvSpPr>
        <p:spPr>
          <a:xfrm>
            <a:off x="2641600" y="2239432"/>
            <a:ext cx="143933" cy="18626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31C5A7E-54F9-40B5-A1A3-C2CA99505315}"/>
              </a:ext>
            </a:extLst>
          </p:cNvPr>
          <p:cNvSpPr/>
          <p:nvPr/>
        </p:nvSpPr>
        <p:spPr>
          <a:xfrm>
            <a:off x="1854200" y="2207498"/>
            <a:ext cx="300566" cy="43640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05800B-3C91-4794-8F5D-0226F2CCDD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678" y="1823511"/>
            <a:ext cx="664522" cy="432854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CC950371-8B4B-4C4F-B4E1-9C6E9FDA0273}"/>
              </a:ext>
            </a:extLst>
          </p:cNvPr>
          <p:cNvSpPr/>
          <p:nvPr/>
        </p:nvSpPr>
        <p:spPr>
          <a:xfrm rot="8966222">
            <a:off x="2773568" y="1937047"/>
            <a:ext cx="714103" cy="1480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DC6ED3-B8FE-48E7-B3B3-A26E4F555F69}"/>
              </a:ext>
            </a:extLst>
          </p:cNvPr>
          <p:cNvSpPr txBox="1"/>
          <p:nvPr/>
        </p:nvSpPr>
        <p:spPr>
          <a:xfrm>
            <a:off x="49862" y="1632311"/>
            <a:ext cx="13030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This is I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, we are asking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1C49D9-EFC7-40FF-BD52-3296221D436C}"/>
              </a:ext>
            </a:extLst>
          </p:cNvPr>
          <p:cNvSpPr txBox="1"/>
          <p:nvPr/>
        </p:nvSpPr>
        <p:spPr>
          <a:xfrm>
            <a:off x="3454932" y="1592678"/>
            <a:ext cx="13030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This is n, we are asking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9D461C2-C5C1-4EB2-AB5F-B7CCEC5D8A72}"/>
              </a:ext>
            </a:extLst>
          </p:cNvPr>
          <p:cNvCxnSpPr>
            <a:cxnSpLocks/>
          </p:cNvCxnSpPr>
          <p:nvPr/>
        </p:nvCxnSpPr>
        <p:spPr>
          <a:xfrm flipV="1">
            <a:off x="2994016" y="2256366"/>
            <a:ext cx="625623" cy="36252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0070C39A-82F4-418C-B476-7F709873DB2B}"/>
              </a:ext>
            </a:extLst>
          </p:cNvPr>
          <p:cNvSpPr/>
          <p:nvPr/>
        </p:nvSpPr>
        <p:spPr>
          <a:xfrm>
            <a:off x="6667499" y="2425699"/>
            <a:ext cx="1672167" cy="2667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FF6144A-4D6B-4CC1-8081-255CBFA2F50D}"/>
                  </a:ext>
                </a:extLst>
              </p:cNvPr>
              <p:cNvSpPr txBox="1"/>
              <p:nvPr/>
            </p:nvSpPr>
            <p:spPr>
              <a:xfrm>
                <a:off x="8339667" y="2256365"/>
                <a:ext cx="1998133" cy="5282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𝐼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 </m:t>
                      </m:r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𝐼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× </m:t>
                      </m:r>
                      <m:sSup>
                        <m:sSup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𝑉</m:t>
                              </m:r>
                            </m:num>
                            <m:den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𝑛</m:t>
                              </m:r>
                              <m:sSub>
                                <m:sSubPr>
                                  <m:ctrlPr>
                                    <a:rPr kumimoji="0" lang="en-US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kumimoji="0" lang="en-US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𝑇</m:t>
                                  </m:r>
                                </m:sub>
                              </m:sSub>
                            </m:den>
                          </m:f>
                        </m:sup>
                      </m:sSup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ckwell" panose="02060603020205020403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FF6144A-4D6B-4CC1-8081-255CBFA2F5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9667" y="2256365"/>
                <a:ext cx="1998133" cy="5282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1DFDC75C-7F0E-42BD-812A-3CABC46BA1DB}"/>
              </a:ext>
            </a:extLst>
          </p:cNvPr>
          <p:cNvSpPr txBox="1"/>
          <p:nvPr/>
        </p:nvSpPr>
        <p:spPr>
          <a:xfrm>
            <a:off x="6650565" y="2861734"/>
            <a:ext cx="1849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For easier calculation we get rid of -1 term</a:t>
            </a: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EBD8FDCC-C90F-48E1-AAB7-EAC307C126AE}"/>
              </a:ext>
            </a:extLst>
          </p:cNvPr>
          <p:cNvSpPr/>
          <p:nvPr/>
        </p:nvSpPr>
        <p:spPr>
          <a:xfrm rot="3970852">
            <a:off x="7811101" y="2467031"/>
            <a:ext cx="321889" cy="23629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A159C9-4863-4B80-97E9-57A8342037E3}"/>
              </a:ext>
            </a:extLst>
          </p:cNvPr>
          <p:cNvSpPr txBox="1"/>
          <p:nvPr/>
        </p:nvSpPr>
        <p:spPr>
          <a:xfrm>
            <a:off x="9117874" y="3936274"/>
            <a:ext cx="2769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Take ln on both side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031465A-DA66-446B-BAE0-335DE4CB2D03}"/>
                  </a:ext>
                </a:extLst>
              </p:cNvPr>
              <p:cNvSpPr txBox="1"/>
              <p:nvPr/>
            </p:nvSpPr>
            <p:spPr>
              <a:xfrm>
                <a:off x="3418537" y="4056807"/>
                <a:ext cx="3724075" cy="5282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ln</m:t>
                      </m:r>
                      <m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𝐼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)=</m:t>
                      </m:r>
                      <m:func>
                        <m:func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ln</m:t>
                          </m:r>
                        </m:fName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</m:t>
                          </m:r>
                          <m:sSub>
                            <m:sSubPr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× </m:t>
                          </m:r>
                          <m:sSup>
                            <m:sSupPr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𝑉</m:t>
                                  </m:r>
                                </m:num>
                                <m:den>
                                  <m: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𝑛</m:t>
                                  </m:r>
                                  <m:sSub>
                                    <m:sSubPr>
                                      <m:ctrlPr>
                                        <a:rPr kumimoji="0" lang="en-US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kumimoji="0" lang="en-US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𝑇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ckwell" panose="02060603020205020403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031465A-DA66-446B-BAE0-335DE4CB2D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8537" y="4056807"/>
                <a:ext cx="3724075" cy="5282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2DB3861-44E4-4C17-9ACA-30E981B63DE7}"/>
                  </a:ext>
                </a:extLst>
              </p:cNvPr>
              <p:cNvSpPr txBox="1"/>
              <p:nvPr/>
            </p:nvSpPr>
            <p:spPr>
              <a:xfrm>
                <a:off x="2403566" y="4659016"/>
                <a:ext cx="6096000" cy="5282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ln</m:t>
                      </m:r>
                      <m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𝐼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)=</m:t>
                      </m:r>
                      <m:func>
                        <m:func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kumimoji="0" lang="en-US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+</m:t>
                          </m:r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kumimoji="0" lang="en-US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ln</m:t>
                          </m:r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⁡(</m:t>
                          </m:r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 </m:t>
                          </m:r>
                          <m:sSup>
                            <m:sSupPr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𝑉</m:t>
                                  </m:r>
                                </m:num>
                                <m:den>
                                  <m: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𝑛</m:t>
                                  </m:r>
                                  <m:sSub>
                                    <m:sSubPr>
                                      <m:ctrlPr>
                                        <a:rPr kumimoji="0" lang="en-US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kumimoji="0" lang="en-US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𝑇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ckwell" panose="02060603020205020403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2DB3861-44E4-4C17-9ACA-30E981B63D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3566" y="4659016"/>
                <a:ext cx="6096000" cy="5282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F682A79-3F11-4000-A66C-2DE6AB55E212}"/>
                  </a:ext>
                </a:extLst>
              </p:cNvPr>
              <p:cNvSpPr txBox="1"/>
              <p:nvPr/>
            </p:nvSpPr>
            <p:spPr>
              <a:xfrm>
                <a:off x="4106472" y="5471123"/>
                <a:ext cx="2441309" cy="5177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ln</m:t>
                    </m:r>
                    <m:d>
                      <m:dPr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𝐼</m:t>
                        </m:r>
                      </m:e>
                    </m:d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func>
                      <m:funcPr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0" lang="en-US" sz="1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0" 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kumimoji="0" 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kumimoji="0" lang="en-US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+</m:t>
                    </m:r>
                    <m:f>
                      <m:fPr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fPr>
                      <m:num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1</m:t>
                        </m:r>
                      </m:num>
                      <m:den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𝑛</m:t>
                        </m:r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𝑉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𝑇</m:t>
                            </m:r>
                          </m:sub>
                        </m:sSub>
                      </m:den>
                    </m:f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𝑉</m:t>
                    </m:r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ockwell" panose="02060603020205020403"/>
                    <a:ea typeface="+mn-ea"/>
                    <a:cs typeface="+mn-cs"/>
                  </a:rPr>
                  <a:t> 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F682A79-3F11-4000-A66C-2DE6AB55E2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6472" y="5471123"/>
                <a:ext cx="2441309" cy="517770"/>
              </a:xfrm>
              <a:prstGeom prst="rect">
                <a:avLst/>
              </a:prstGeom>
              <a:blipFill>
                <a:blip r:embed="rId7"/>
                <a:stretch>
                  <a:fillRect b="-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3268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DF1E2D1-BE07-477C-86D3-6EBD1639F43D}"/>
              </a:ext>
            </a:extLst>
          </p:cNvPr>
          <p:cNvSpPr txBox="1"/>
          <p:nvPr/>
        </p:nvSpPr>
        <p:spPr>
          <a:xfrm>
            <a:off x="104503" y="6297609"/>
            <a:ext cx="111585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NewRomanPSMT"/>
                <a:ea typeface="+mn-ea"/>
                <a:cs typeface="+mn-cs"/>
              </a:rPr>
              <a:t>Figure 65: DC results for diode circuit. (Make sure to change the x-axis to V(out) or you will get a plot like Figure 66)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 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BCD8841-062B-446D-A242-CCE841C48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03" y="261633"/>
            <a:ext cx="11817532" cy="578566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0EE7598-4488-4786-A09C-D5A088EBAB8C}"/>
                  </a:ext>
                </a:extLst>
              </p:cNvPr>
              <p:cNvSpPr txBox="1"/>
              <p:nvPr/>
            </p:nvSpPr>
            <p:spPr>
              <a:xfrm>
                <a:off x="4184850" y="714905"/>
                <a:ext cx="2416248" cy="13605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ln</m:t>
                      </m:r>
                      <m:d>
                        <m:d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𝐼</m:t>
                          </m:r>
                        </m:e>
                      </m:d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unc>
                        <m:func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+</m:t>
                      </m:r>
                      <m:f>
                        <m:f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  <m:sSub>
                            <m:sSubPr>
                              <m:ctrlP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𝑇</m:t>
                              </m:r>
                            </m:sub>
                          </m:sSub>
                        </m:den>
                      </m:f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𝑉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ckwell" panose="02060603020205020403"/>
                  <a:ea typeface="+mn-ea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ckwell" panose="02060603020205020403"/>
                  <a:ea typeface="+mn-ea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func>
                      <m:funcPr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0" lang="en-US" sz="1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0" 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kumimoji="0" 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ockwell" panose="02060603020205020403"/>
                    <a:ea typeface="+mn-ea"/>
                    <a:cs typeface="+mn-cs"/>
                  </a:rPr>
                  <a:t>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ln</m:t>
                    </m:r>
                    <m:d>
                      <m:dPr>
                        <m:ctrlP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𝐼</m:t>
                        </m:r>
                      </m:e>
                    </m:d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−</m:t>
                    </m:r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ockwell" panose="02060603020205020403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fPr>
                      <m:num>
                        <m: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1</m:t>
                        </m:r>
                      </m:num>
                      <m:den>
                        <m: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𝑛</m:t>
                        </m:r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𝑉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𝑇</m:t>
                            </m:r>
                          </m:sub>
                        </m:sSub>
                      </m:den>
                    </m:f>
                    <m:r>
                      <a:rPr kumimoji="0" lang="en-US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𝑉</m:t>
                    </m:r>
                  </m:oMath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ckwell" panose="02060603020205020403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0EE7598-4488-4786-A09C-D5A088EBAB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4850" y="714905"/>
                <a:ext cx="2416248" cy="13605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EFB5D79-10B4-47CF-AF50-8150F9E70CEE}"/>
              </a:ext>
            </a:extLst>
          </p:cNvPr>
          <p:cNvSpPr/>
          <p:nvPr/>
        </p:nvSpPr>
        <p:spPr>
          <a:xfrm>
            <a:off x="5751893" y="1563062"/>
            <a:ext cx="378943" cy="51234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EC2DC4-28A2-4F65-B936-7198930F61BB}"/>
              </a:ext>
            </a:extLst>
          </p:cNvPr>
          <p:cNvSpPr txBox="1"/>
          <p:nvPr/>
        </p:nvSpPr>
        <p:spPr>
          <a:xfrm>
            <a:off x="5299046" y="2265049"/>
            <a:ext cx="1166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cs typeface="+mn-cs"/>
              </a:rPr>
              <a:t>Slope 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D4E4535-E80D-474E-A74C-E9A956C2C4F8}"/>
              </a:ext>
            </a:extLst>
          </p:cNvPr>
          <p:cNvSpPr/>
          <p:nvPr/>
        </p:nvSpPr>
        <p:spPr>
          <a:xfrm>
            <a:off x="6365965" y="2265050"/>
            <a:ext cx="844732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4852D5D-00E2-4363-9242-8F7C121E3824}"/>
              </a:ext>
            </a:extLst>
          </p:cNvPr>
          <p:cNvSpPr/>
          <p:nvPr/>
        </p:nvSpPr>
        <p:spPr>
          <a:xfrm>
            <a:off x="3352679" y="3091416"/>
            <a:ext cx="832172" cy="18300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493C141-5AC9-4CAF-B82E-B84010213475}"/>
              </a:ext>
            </a:extLst>
          </p:cNvPr>
          <p:cNvCxnSpPr>
            <a:cxnSpLocks/>
          </p:cNvCxnSpPr>
          <p:nvPr/>
        </p:nvCxnSpPr>
        <p:spPr>
          <a:xfrm>
            <a:off x="5795434" y="3274423"/>
            <a:ext cx="0" cy="2505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D89BA3B-26F2-4620-9403-8FF2300EA93A}"/>
              </a:ext>
            </a:extLst>
          </p:cNvPr>
          <p:cNvCxnSpPr>
            <a:cxnSpLocks/>
          </p:cNvCxnSpPr>
          <p:nvPr/>
        </p:nvCxnSpPr>
        <p:spPr>
          <a:xfrm>
            <a:off x="5756246" y="3297227"/>
            <a:ext cx="6009034" cy="2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ircle: Hollow 20">
            <a:extLst>
              <a:ext uri="{FF2B5EF4-FFF2-40B4-BE49-F238E27FC236}">
                <a16:creationId xmlns:a16="http://schemas.microsoft.com/office/drawing/2014/main" id="{77CF0BC3-FE12-497A-AA9F-16D0BCD66393}"/>
              </a:ext>
            </a:extLst>
          </p:cNvPr>
          <p:cNvSpPr/>
          <p:nvPr/>
        </p:nvSpPr>
        <p:spPr>
          <a:xfrm>
            <a:off x="5717057" y="3220931"/>
            <a:ext cx="165463" cy="158122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DB5D594-57D9-43BE-84D9-BA4AE02EF1F0}"/>
              </a:ext>
            </a:extLst>
          </p:cNvPr>
          <p:cNvSpPr txBox="1"/>
          <p:nvPr/>
        </p:nvSpPr>
        <p:spPr>
          <a:xfrm>
            <a:off x="10599154" y="3334128"/>
            <a:ext cx="2297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In(I)= -11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3A8C792-6C03-4724-AC6C-B631720FC672}"/>
              </a:ext>
            </a:extLst>
          </p:cNvPr>
          <p:cNvSpPr txBox="1"/>
          <p:nvPr/>
        </p:nvSpPr>
        <p:spPr>
          <a:xfrm>
            <a:off x="5762840" y="5429747"/>
            <a:ext cx="1676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V=400mV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49BB359-81A3-45A1-8C99-3DC91BBB3B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1121" y="3435282"/>
            <a:ext cx="1811346" cy="128708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11C22C4-E8F7-4C6B-85D4-6734C4D6F5AB}"/>
                  </a:ext>
                </a:extLst>
              </p:cNvPr>
              <p:cNvSpPr txBox="1"/>
              <p:nvPr/>
            </p:nvSpPr>
            <p:spPr>
              <a:xfrm>
                <a:off x="8092490" y="2976826"/>
                <a:ext cx="34809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ockwell" panose="02060603020205020403"/>
                    <a:ea typeface="+mn-ea"/>
                    <a:cs typeface="+mn-cs"/>
                  </a:rPr>
                  <a:t>Thermal Voltage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𝑉</m:t>
                        </m:r>
                      </m:e>
                      <m:sub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</m:t>
                        </m:r>
                      </m:sub>
                    </m:sSub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=0.0259</m:t>
                    </m:r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ockwell" panose="02060603020205020403"/>
                    <a:ea typeface="+mn-ea"/>
                    <a:cs typeface="+mn-cs"/>
                  </a:rPr>
                  <a:t> 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11C22C4-E8F7-4C6B-85D4-6734C4D6F5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2490" y="2976826"/>
                <a:ext cx="3480959" cy="369332"/>
              </a:xfrm>
              <a:prstGeom prst="rect">
                <a:avLst/>
              </a:prstGeom>
              <a:blipFill>
                <a:blip r:embed="rId5"/>
                <a:stretch>
                  <a:fillRect l="-1576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99DE6C4-C968-4CBB-AD93-5A2FE1AA4028}"/>
                  </a:ext>
                </a:extLst>
              </p:cNvPr>
              <p:cNvSpPr txBox="1"/>
              <p:nvPr/>
            </p:nvSpPr>
            <p:spPr>
              <a:xfrm>
                <a:off x="8061910" y="3836224"/>
                <a:ext cx="3866606" cy="4851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ockwell" panose="02060603020205020403"/>
                    <a:ea typeface="+mn-ea"/>
                    <a:cs typeface="+mn-cs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num>
                      <m:den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21.916</m:t>
                        </m:r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×0.0259</m:t>
                        </m:r>
                      </m:den>
                    </m:f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ockwell" panose="02060603020205020403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1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=1.76173</m:t>
                    </m:r>
                  </m:oMath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ckwell" panose="02060603020205020403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99DE6C4-C968-4CBB-AD93-5A2FE1AA40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1910" y="3836224"/>
                <a:ext cx="3866606" cy="485197"/>
              </a:xfrm>
              <a:prstGeom prst="rect">
                <a:avLst/>
              </a:prstGeom>
              <a:blipFill>
                <a:blip r:embed="rId6"/>
                <a:stretch>
                  <a:fillRect l="-1260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F94CA90-0FB6-40E2-A8A9-A9A83209FAA4}"/>
                  </a:ext>
                </a:extLst>
              </p:cNvPr>
              <p:cNvSpPr txBox="1"/>
              <p:nvPr/>
            </p:nvSpPr>
            <p:spPr>
              <a:xfrm>
                <a:off x="393772" y="3558004"/>
                <a:ext cx="3046114" cy="923330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func>
                      <m:funcPr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0" lang="en-US" sz="1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0" 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kumimoji="0" 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Rockwell" panose="02060603020205020403"/>
                    <a:ea typeface="+mn-ea"/>
                    <a:cs typeface="+mn-cs"/>
                  </a:rPr>
                  <a:t>= -11</a:t>
                </a: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Rockwell" panose="02060603020205020403"/>
                    <a:cs typeface="+mn-cs"/>
                  </a:rPr>
                  <a:t>-21.916</a:t>
                </a:r>
                <a14:m>
                  <m:oMath xmlns:m="http://schemas.openxmlformats.org/officeDocument/2006/math">
                    <m:r>
                      <a:rPr kumimoji="0" lang="en-US" altLang="zh-CN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×</m:t>
                    </m:r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Rockwell" panose="02060603020205020403"/>
                    <a:ea typeface="+mn-ea"/>
                    <a:cs typeface="+mn-cs"/>
                  </a:rPr>
                  <a:t>0.4V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func>
                      <m:funcPr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0" lang="en-US" sz="1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0" 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kumimoji="0" 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Rockwell" panose="02060603020205020403"/>
                    <a:ea typeface="+mn-ea"/>
                    <a:cs typeface="+mn-cs"/>
                  </a:rPr>
                  <a:t>= - 19.7664 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𝐼</m:t>
                        </m:r>
                      </m:e>
                      <m:sub>
                        <m: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Rockwell" panose="02060603020205020403"/>
                    <a:ea typeface="+mn-ea"/>
                    <a:cs typeface="+mn-cs"/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𝑒</m:t>
                        </m:r>
                      </m:e>
                      <m:sup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−19.7664</m:t>
                        </m:r>
                      </m:sup>
                    </m:sSup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=2.6</m:t>
                    </m:r>
                    <m:r>
                      <a:rPr kumimoji="0" lang="en-US" altLang="zh-CN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×</m:t>
                    </m:r>
                    <m:sSup>
                      <m:sSupPr>
                        <m:ctrlPr>
                          <a:rPr kumimoji="0" lang="en-US" sz="1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1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10</m:t>
                        </m:r>
                      </m:e>
                      <m:sup>
                        <m:r>
                          <a:rPr kumimoji="0" lang="en-US" sz="1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−9</m:t>
                        </m:r>
                      </m:sup>
                    </m:sSup>
                  </m:oMath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Rockwell" panose="02060603020205020403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F94CA90-0FB6-40E2-A8A9-A9A83209FA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772" y="3558004"/>
                <a:ext cx="3046114" cy="923330"/>
              </a:xfrm>
              <a:prstGeom prst="rect">
                <a:avLst/>
              </a:prstGeom>
              <a:blipFill>
                <a:blip r:embed="rId7"/>
                <a:stretch>
                  <a:fillRect t="-2564" b="-7692"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813190BB-A2F1-4E3F-88AA-D2EB8F7877A4}"/>
              </a:ext>
            </a:extLst>
          </p:cNvPr>
          <p:cNvSpPr/>
          <p:nvPr/>
        </p:nvSpPr>
        <p:spPr>
          <a:xfrm>
            <a:off x="6130836" y="3429000"/>
            <a:ext cx="4537161" cy="128708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7503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D78773C-2FD0-442A-9EB9-1393B6F85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536" y="531223"/>
            <a:ext cx="10249915" cy="61806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BDB893-F684-44A2-B448-C2A678F07DCF}"/>
              </a:ext>
            </a:extLst>
          </p:cNvPr>
          <p:cNvSpPr txBox="1"/>
          <p:nvPr/>
        </p:nvSpPr>
        <p:spPr>
          <a:xfrm>
            <a:off x="296091" y="78377"/>
            <a:ext cx="7602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Go back to your schematic to check the calculation if it is correct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F05F35B-3F02-4C7B-BAB8-BDBBABE3FD6D}"/>
              </a:ext>
            </a:extLst>
          </p:cNvPr>
          <p:cNvSpPr/>
          <p:nvPr/>
        </p:nvSpPr>
        <p:spPr>
          <a:xfrm>
            <a:off x="3918858" y="674788"/>
            <a:ext cx="148046" cy="41378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C3D9F5-DFE0-4DD7-8C0B-678D2D6A566E}"/>
              </a:ext>
            </a:extLst>
          </p:cNvPr>
          <p:cNvSpPr txBox="1"/>
          <p:nvPr/>
        </p:nvSpPr>
        <p:spPr>
          <a:xfrm>
            <a:off x="2834641" y="1172085"/>
            <a:ext cx="2316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1. Left click and place anywhere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F7C44E8-DFEF-4EDA-85C3-3487A421E00D}"/>
              </a:ext>
            </a:extLst>
          </p:cNvPr>
          <p:cNvSpPr/>
          <p:nvPr/>
        </p:nvSpPr>
        <p:spPr>
          <a:xfrm>
            <a:off x="4759233" y="1390384"/>
            <a:ext cx="622663" cy="85606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8F49AA-D3B5-4B5B-A468-96E6484A600E}"/>
              </a:ext>
            </a:extLst>
          </p:cNvPr>
          <p:cNvSpPr txBox="1"/>
          <p:nvPr/>
        </p:nvSpPr>
        <p:spPr>
          <a:xfrm>
            <a:off x="4293326" y="2459278"/>
            <a:ext cx="1088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2. Right click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010679F-225F-478D-BC47-53D93C394383}"/>
              </a:ext>
            </a:extLst>
          </p:cNvPr>
          <p:cNvSpPr/>
          <p:nvPr/>
        </p:nvSpPr>
        <p:spPr>
          <a:xfrm>
            <a:off x="6535783" y="1959303"/>
            <a:ext cx="944879" cy="28714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495EA5-1B46-4701-A46B-6DA88C37A09F}"/>
              </a:ext>
            </a:extLst>
          </p:cNvPr>
          <p:cNvSpPr txBox="1"/>
          <p:nvPr/>
        </p:nvSpPr>
        <p:spPr>
          <a:xfrm>
            <a:off x="7480661" y="2006797"/>
            <a:ext cx="249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3. left click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595A829-6BE1-4119-9C47-31DD7BAF9853}"/>
              </a:ext>
            </a:extLst>
          </p:cNvPr>
          <p:cNvSpPr/>
          <p:nvPr/>
        </p:nvSpPr>
        <p:spPr>
          <a:xfrm>
            <a:off x="3068987" y="4236693"/>
            <a:ext cx="7293426" cy="17342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53B5EAE-1944-4864-83EE-FB1BB6DFAABA}"/>
              </a:ext>
            </a:extLst>
          </p:cNvPr>
          <p:cNvSpPr txBox="1"/>
          <p:nvPr/>
        </p:nvSpPr>
        <p:spPr>
          <a:xfrm>
            <a:off x="6288932" y="3825604"/>
            <a:ext cx="753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Is=2.52n and N=1.752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/>
                <a:cs typeface="+mn-cs"/>
              </a:rPr>
              <a:t>close to the results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1661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8B272-8A28-478F-A2D6-8F87325E4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the following circuit with the previous calculated 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53E633-5DE3-476D-9EEC-ED1687E929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975" y="2175505"/>
            <a:ext cx="10058400" cy="3942090"/>
          </a:xfr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9CB8D24-619B-4FBC-B125-3141D9291D4A}"/>
              </a:ext>
            </a:extLst>
          </p:cNvPr>
          <p:cNvSpPr/>
          <p:nvPr/>
        </p:nvSpPr>
        <p:spPr>
          <a:xfrm>
            <a:off x="5854608" y="2093976"/>
            <a:ext cx="1784442" cy="78257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615326-191D-4EAD-B67E-B26C038D950A}"/>
                  </a:ext>
                </a:extLst>
              </p:cNvPr>
              <p:cNvSpPr txBox="1"/>
              <p:nvPr/>
            </p:nvSpPr>
            <p:spPr>
              <a:xfrm>
                <a:off x="7719497" y="2023598"/>
                <a:ext cx="6096000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𝐼</m:t>
                        </m:r>
                      </m:e>
                      <m:sub>
                        <m: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Rockwell" panose="02060603020205020403"/>
                    <a:ea typeface="+mn-ea"/>
                    <a:cs typeface="+mn-cs"/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𝑒</m:t>
                        </m:r>
                      </m:e>
                      <m:sup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−19.7664</m:t>
                        </m:r>
                      </m:sup>
                    </m:sSup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=2.6</m:t>
                    </m:r>
                    <m:r>
                      <a:rPr kumimoji="0" lang="en-US" altLang="zh-CN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×</m:t>
                    </m:r>
                    <m:sSup>
                      <m:sSupPr>
                        <m:ctrlPr>
                          <a:rPr kumimoji="0" lang="en-US" sz="1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1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10</m:t>
                        </m:r>
                      </m:e>
                      <m:sup>
                        <m:r>
                          <a:rPr kumimoji="0" lang="en-US" sz="1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−9</m:t>
                        </m:r>
                      </m:sup>
                    </m:sSup>
                  </m:oMath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Rockwell" panose="02060603020205020403"/>
                  <a:ea typeface="+mn-ea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ockwell" panose="02060603020205020403"/>
                    <a:ea typeface="+mn-ea"/>
                    <a:cs typeface="+mn-cs"/>
                  </a:rPr>
                  <a:t>Rs=0.568</a:t>
                </a:r>
                <a:r>
                  <a:rPr kumimoji="0" lang="el-G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Yu Gothic Medium" panose="020B0500000000000000" pitchFamily="34" charset="-128"/>
                    <a:ea typeface="Yu Gothic Medium" panose="020B0500000000000000" pitchFamily="34" charset="-128"/>
                    <a:cs typeface="+mn-cs"/>
                  </a:rPr>
                  <a:t>Ω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Yu Gothic Medium" panose="020B0500000000000000" pitchFamily="34" charset="-128"/>
                    <a:ea typeface="Yu Gothic Medium" panose="020B0500000000000000" pitchFamily="34" charset="-128"/>
                    <a:cs typeface="+mn-cs"/>
                  </a:rPr>
                  <a:t>(from </a:t>
                </a:r>
                <a:r>
                  <a:rPr kumimoji="0" lang="en-US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Yu Gothic Medium" panose="020B0500000000000000" pitchFamily="34" charset="-128"/>
                    <a:ea typeface="Yu Gothic Medium" panose="020B0500000000000000" pitchFamily="34" charset="-128"/>
                    <a:cs typeface="+mn-cs"/>
                  </a:rPr>
                  <a:t>Ltspice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Yu Gothic Medium" panose="020B0500000000000000" pitchFamily="34" charset="-128"/>
                    <a:ea typeface="Yu Gothic Medium" panose="020B0500000000000000" pitchFamily="34" charset="-128"/>
                    <a:cs typeface="+mn-cs"/>
                  </a:rPr>
                  <a:t> parameter data)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ckwell" panose="02060603020205020403"/>
                  <a:ea typeface="+mn-ea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Rockwell" panose="02060603020205020403"/>
                    <a:ea typeface="+mn-ea"/>
                    <a:cs typeface="+mn-cs"/>
                  </a:rPr>
                  <a:t>N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Rockwell" panose="02060603020205020403"/>
                    <a:ea typeface="Cambria Math" panose="02040503050406030204" pitchFamily="18" charset="0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1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=1.76173</m:t>
                    </m:r>
                  </m:oMath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Rockwell" panose="02060603020205020403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615326-191D-4EAD-B67E-B26C038D95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9497" y="2023598"/>
                <a:ext cx="6096000" cy="923330"/>
              </a:xfrm>
              <a:prstGeom prst="rect">
                <a:avLst/>
              </a:prstGeom>
              <a:blipFill>
                <a:blip r:embed="rId3"/>
                <a:stretch>
                  <a:fillRect l="-800" t="-3974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888F8585-32C8-4543-94BA-D0D8015E82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688" y="2141108"/>
            <a:ext cx="2461473" cy="1287892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F1C17042-9A31-4867-A73C-31E45DE82D3B}"/>
              </a:ext>
            </a:extLst>
          </p:cNvPr>
          <p:cNvSpPr/>
          <p:nvPr/>
        </p:nvSpPr>
        <p:spPr>
          <a:xfrm>
            <a:off x="2847975" y="2288940"/>
            <a:ext cx="2603989" cy="2667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0721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3C950-EEFB-434E-8C10-7A63482BE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C67C0-2F1D-4FA7-BEF7-A8A80CE7D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369310-902B-4304-92D3-2A5D8037F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7806"/>
            <a:ext cx="12192000" cy="64823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F60718B-B7DC-47B4-A851-388F6CFE6B29}"/>
                  </a:ext>
                </a:extLst>
              </p:cNvPr>
              <p:cNvSpPr txBox="1"/>
              <p:nvPr/>
            </p:nvSpPr>
            <p:spPr>
              <a:xfrm>
                <a:off x="561526" y="1352349"/>
                <a:ext cx="7602583" cy="1777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ockwell" panose="02060603020205020403"/>
                    <a:cs typeface="+mn-cs"/>
                  </a:rPr>
                  <a:t>q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ockwell" panose="02060603020205020403"/>
                    <a:ea typeface="+mn-ea"/>
                    <a:cs typeface="+mn-cs"/>
                  </a:rPr>
                  <a:t>4. Run simulation and compare the current through RS and D1.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ockwell" panose="02060603020205020403"/>
                    <a:ea typeface="+mn-ea"/>
                    <a:cs typeface="+mn-cs"/>
                  </a:rPr>
                  <a:t>Are they the same?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ockwell" panose="02060603020205020403"/>
                    <a:ea typeface="+mn-ea"/>
                    <a:cs typeface="+mn-cs"/>
                  </a:rPr>
                  <a:t>What are possible sources of error?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ockwell" panose="02060603020205020403"/>
                    <a:ea typeface="+mn-ea"/>
                    <a:cs typeface="+mn-cs"/>
                  </a:rPr>
                  <a:t>q5. What is the voltage input range for which this diode can be used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ockwell" panose="02060603020205020403"/>
                    <a:ea typeface="+mn-ea"/>
                    <a:cs typeface="+mn-cs"/>
                  </a:rPr>
                  <a:t>as 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𝑒</m:t>
                        </m:r>
                      </m:e>
                      <m:sup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sup>
                    </m:sSup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𝑜𝑟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ln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⁡(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𝑥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)</m:t>
                    </m:r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ockwell" panose="02060603020205020403"/>
                    <a:ea typeface="+mn-ea"/>
                    <a:cs typeface="+mn-cs"/>
                  </a:rPr>
                  <a:t> function in an </a:t>
                </a:r>
                <a:r>
                  <a:rPr kumimoji="0" lang="en-US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ockwell" panose="02060603020205020403"/>
                    <a:ea typeface="+mn-ea"/>
                    <a:cs typeface="+mn-cs"/>
                  </a:rPr>
                  <a:t>opamp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Rockwell" panose="02060603020205020403"/>
                    <a:ea typeface="+mn-ea"/>
                    <a:cs typeface="+mn-cs"/>
                  </a:rPr>
                  <a:t> based circuit? 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Rockwell" panose="02060603020205020403"/>
                    <a:ea typeface="+mn-ea"/>
                    <a:cs typeface="+mn-cs"/>
                  </a:rPr>
                  <a:t>Put your explanation in the report.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F60718B-B7DC-47B4-A851-388F6CFE6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526" y="1352349"/>
                <a:ext cx="7602583" cy="1777987"/>
              </a:xfrm>
              <a:prstGeom prst="rect">
                <a:avLst/>
              </a:prstGeom>
              <a:blipFill>
                <a:blip r:embed="rId3"/>
                <a:stretch>
                  <a:fillRect l="-642" t="-2055" b="-3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Arrow: Right 6">
            <a:extLst>
              <a:ext uri="{FF2B5EF4-FFF2-40B4-BE49-F238E27FC236}">
                <a16:creationId xmlns:a16="http://schemas.microsoft.com/office/drawing/2014/main" id="{AA1B42DD-27C0-4F02-AA06-E8179EB9A5F3}"/>
              </a:ext>
            </a:extLst>
          </p:cNvPr>
          <p:cNvSpPr/>
          <p:nvPr/>
        </p:nvSpPr>
        <p:spPr>
          <a:xfrm>
            <a:off x="7941536" y="2241343"/>
            <a:ext cx="2393089" cy="3142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9787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544DC-9750-4021-B2AA-019EA8C69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B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3FB87AA4-6161-4E81-8343-377552872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741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554</Words>
  <Application>Microsoft Office PowerPoint</Application>
  <PresentationFormat>Widescreen</PresentationFormat>
  <Paragraphs>69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TimesNewRomanPSMT</vt:lpstr>
      <vt:lpstr>Yu Gothic Medium</vt:lpstr>
      <vt:lpstr>Cambria Math</vt:lpstr>
      <vt:lpstr>Rockwell</vt:lpstr>
      <vt:lpstr>Rockwell Condensed</vt:lpstr>
      <vt:lpstr>Wingdings</vt:lpstr>
      <vt:lpstr>Wood Type</vt:lpstr>
      <vt:lpstr>PowerPoint Presentation</vt:lpstr>
      <vt:lpstr>Part A</vt:lpstr>
      <vt:lpstr>Start from building this circuit</vt:lpstr>
      <vt:lpstr>Diodes formula </vt:lpstr>
      <vt:lpstr>PowerPoint Presentation</vt:lpstr>
      <vt:lpstr>PowerPoint Presentation</vt:lpstr>
      <vt:lpstr>Build the following circuit with the previous calculated results</vt:lpstr>
      <vt:lpstr>PowerPoint Presentation</vt:lpstr>
      <vt:lpstr>PART B</vt:lpstr>
      <vt:lpstr>1. Connect the NATURAL LOG AMPLIFIER physically 2. Verify your design in LTSpice </vt:lpstr>
      <vt:lpstr>Please try to search ADALM2000 tutorial (recommend youtube)</vt:lpstr>
      <vt:lpstr>Adalm2000 PIN-OUT</vt:lpstr>
      <vt:lpstr>Signal generator Set V(in)=5V</vt:lpstr>
      <vt:lpstr>V(out) is shown in Voltmeter V(out) = - 0.585 in this graph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 qian</dc:creator>
  <cp:lastModifiedBy>wen qian</cp:lastModifiedBy>
  <cp:revision>18</cp:revision>
  <dcterms:created xsi:type="dcterms:W3CDTF">2021-03-02T08:30:50Z</dcterms:created>
  <dcterms:modified xsi:type="dcterms:W3CDTF">2021-03-05T01:25:12Z</dcterms:modified>
</cp:coreProperties>
</file>