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3" r:id="rId2"/>
    <p:sldId id="335" r:id="rId3"/>
    <p:sldId id="336" r:id="rId4"/>
    <p:sldId id="338" r:id="rId5"/>
    <p:sldId id="337" r:id="rId6"/>
    <p:sldId id="339" r:id="rId7"/>
    <p:sldId id="340" r:id="rId8"/>
    <p:sldId id="342" r:id="rId9"/>
    <p:sldId id="344" r:id="rId10"/>
    <p:sldId id="341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89B1-3E02-4A57-8C88-374BA76AB11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9A2CA-709A-4E14-8B10-360CC8C4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7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06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86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3EDA1-734F-4FB6-982E-B9C5B74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9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2B5B1A-9CDB-42EC-9445-22FAB550596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0iwiu18bzk2itr/gmID%20for%20desinging%20CS%20amplifier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m0iwiu18bzk2itr/gmID%20for%20desinging%20CS%20amplifier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opbsirt6foo0ozi/class14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s/ot7px4yh53y7ymo/2n7000_ekv_VT_KN.asc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ny04sxhmspfmrsg/class1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s/ot7px4yh53y7ymo/2n7000_ekv_VT_KN.asc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ot7px4yh53y7ymo/2n7000_ekv_VT_KN.as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692E1-5087-498A-8F0E-349CC297EDE5}"/>
              </a:ext>
            </a:extLst>
          </p:cNvPr>
          <p:cNvSpPr txBox="1"/>
          <p:nvPr/>
        </p:nvSpPr>
        <p:spPr>
          <a:xfrm>
            <a:off x="958787" y="2627790"/>
            <a:ext cx="10274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LTspice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is required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 check points required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Rockwell" panose="02060603020205020403"/>
              </a:rPr>
              <a:t>Screenshot of your calculation upload (check point A-D)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Screenshot of your circuit design schematic, simulation and calculation (check point E and F)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Rockwell" panose="02060603020205020403"/>
              </a:rPr>
              <a:t>Upload to canvas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Rockwell" panose="02060603020205020403"/>
              </a:rPr>
              <a:t>No</a:t>
            </a:r>
            <a:r>
              <a:rPr lang="zh-CN" altLang="en-US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Rockwell" panose="02060603020205020403"/>
              </a:rPr>
              <a:t>lab</a:t>
            </a:r>
            <a:r>
              <a:rPr lang="zh-CN" altLang="en-US" dirty="0">
                <a:solidFill>
                  <a:prstClr val="black"/>
                </a:solidFill>
                <a:latin typeface="Rockwell" panose="02060603020205020403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Rockwell" panose="02060603020205020403"/>
              </a:rPr>
              <a:t>report</a:t>
            </a:r>
            <a:r>
              <a:rPr lang="zh-CN" altLang="en-US" dirty="0">
                <a:solidFill>
                  <a:prstClr val="black"/>
                </a:solidFill>
                <a:latin typeface="Rockwell" panose="02060603020205020403"/>
              </a:rPr>
              <a:t> </a:t>
            </a:r>
            <a:endParaRPr lang="en-US" altLang="zh-CN" dirty="0">
              <a:solidFill>
                <a:prstClr val="black"/>
              </a:solidFill>
              <a:latin typeface="Rockwell" panose="020606030202050204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1AD0F-5880-40F0-8FE3-CE45F62CCF6A}"/>
              </a:ext>
            </a:extLst>
          </p:cNvPr>
          <p:cNvSpPr txBox="1"/>
          <p:nvPr/>
        </p:nvSpPr>
        <p:spPr>
          <a:xfrm>
            <a:off x="958788" y="2068497"/>
            <a:ext cx="85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Using the gm/ID technique to design Common Source (CS) amplifiers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4D230-1A18-4553-8663-536A683C8A96}"/>
              </a:ext>
            </a:extLst>
          </p:cNvPr>
          <p:cNvSpPr txBox="1">
            <a:spLocks/>
          </p:cNvSpPr>
          <p:nvPr/>
        </p:nvSpPr>
        <p:spPr>
          <a:xfrm>
            <a:off x="958788" y="8293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SJSU Spring 2020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EE122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section #5</a:t>
            </a:r>
            <a:b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</a:b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7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88B15-44F0-4915-9A1A-FC3553196D4D}"/>
              </a:ext>
            </a:extLst>
          </p:cNvPr>
          <p:cNvSpPr txBox="1"/>
          <p:nvPr/>
        </p:nvSpPr>
        <p:spPr>
          <a:xfrm>
            <a:off x="4882718" y="5033639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TA: Wen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Zhi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Qian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Email: wenzhi.qian@sjsu.edu</a:t>
            </a:r>
          </a:p>
        </p:txBody>
      </p:sp>
    </p:spTree>
    <p:extLst>
      <p:ext uri="{BB962C8B-B14F-4D97-AF65-F5344CB8AC3E}">
        <p14:creationId xmlns:p14="http://schemas.microsoft.com/office/powerpoint/2010/main" val="190070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EBFFC-1B28-4238-BE93-97FDCF2B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06" y="1280160"/>
            <a:ext cx="8503694" cy="51004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6B8979-57C5-4175-B057-E6BB004C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098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Go to plot settings and then add trace in the pop-up type: d(Id(m1))/Id(m1).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d(Id(m1)) means take the derivative of the drain current of MOSFET M1. Delete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Id(M1) current plot. You should see Figure 77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CC6D7-E1CB-4505-96FB-A6D1E02A74CE}"/>
              </a:ext>
            </a:extLst>
          </p:cNvPr>
          <p:cNvSpPr txBox="1"/>
          <p:nvPr/>
        </p:nvSpPr>
        <p:spPr>
          <a:xfrm>
            <a:off x="6769435" y="3997817"/>
            <a:ext cx="305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y axis should still be logarithmic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Top: 100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Bottom: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250F32-7286-4E81-9962-F11E6E8E6BD2}"/>
              </a:ext>
            </a:extLst>
          </p:cNvPr>
          <p:cNvSpPr/>
          <p:nvPr/>
        </p:nvSpPr>
        <p:spPr>
          <a:xfrm>
            <a:off x="4537166" y="3866606"/>
            <a:ext cx="2162599" cy="1402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7C21EC0-17D0-4CCC-A902-82DA6D746887}"/>
              </a:ext>
            </a:extLst>
          </p:cNvPr>
          <p:cNvSpPr/>
          <p:nvPr/>
        </p:nvSpPr>
        <p:spPr>
          <a:xfrm rot="5400000">
            <a:off x="2995749" y="2880359"/>
            <a:ext cx="215538" cy="286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CB51F-DD2E-4C17-B050-2DA6EE283F8B}"/>
              </a:ext>
            </a:extLst>
          </p:cNvPr>
          <p:cNvSpPr txBox="1"/>
          <p:nvPr/>
        </p:nvSpPr>
        <p:spPr>
          <a:xfrm>
            <a:off x="3048000" y="63971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78: Almost properly scaled gm/ID plot.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9FDD58-F5AC-4F11-B2A5-FC832568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37" y="1159910"/>
            <a:ext cx="7963090" cy="484319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A6C2D5-2484-4B28-A23E-CDA58222B25E}"/>
              </a:ext>
            </a:extLst>
          </p:cNvPr>
          <p:cNvSpPr/>
          <p:nvPr/>
        </p:nvSpPr>
        <p:spPr>
          <a:xfrm>
            <a:off x="3056710" y="4371703"/>
            <a:ext cx="3126376" cy="896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6A902C-3A27-4DDE-9D09-E2F3250AFE9A}"/>
              </a:ext>
            </a:extLst>
          </p:cNvPr>
          <p:cNvSpPr/>
          <p:nvPr/>
        </p:nvSpPr>
        <p:spPr>
          <a:xfrm rot="373338">
            <a:off x="4299589" y="5329701"/>
            <a:ext cx="139999" cy="36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BD0EC-85BB-4755-965C-5708F790217F}"/>
              </a:ext>
            </a:extLst>
          </p:cNvPr>
          <p:cNvSpPr txBox="1"/>
          <p:nvPr/>
        </p:nvSpPr>
        <p:spPr>
          <a:xfrm>
            <a:off x="7071361" y="4270606"/>
            <a:ext cx="305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x axis should still be logarithmic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Start from 10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8A135-F485-4153-84B0-46B70989477B}"/>
              </a:ext>
            </a:extLst>
          </p:cNvPr>
          <p:cNvSpPr txBox="1"/>
          <p:nvPr/>
        </p:nvSpPr>
        <p:spPr>
          <a:xfrm>
            <a:off x="1010194" y="642537"/>
            <a:ext cx="975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7.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Left click on the x-axis again and enter in the left limit to be 10nA. You should see Figure 79.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8C861-ACCC-405E-995D-25A5082B26BE}"/>
              </a:ext>
            </a:extLst>
          </p:cNvPr>
          <p:cNvSpPr txBox="1"/>
          <p:nvPr/>
        </p:nvSpPr>
        <p:spPr>
          <a:xfrm>
            <a:off x="3770812" y="6128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79: Properly scaled gm/ID plot.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06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D</a:t>
            </a:r>
          </a:p>
        </p:txBody>
      </p:sp>
    </p:spTree>
    <p:extLst>
      <p:ext uri="{BB962C8B-B14F-4D97-AF65-F5344CB8AC3E}">
        <p14:creationId xmlns:p14="http://schemas.microsoft.com/office/powerpoint/2010/main" val="17946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C3910-F55A-4AB0-A4CB-E4670DDD7454}"/>
              </a:ext>
            </a:extLst>
          </p:cNvPr>
          <p:cNvSpPr txBox="1"/>
          <p:nvPr/>
        </p:nvSpPr>
        <p:spPr>
          <a:xfrm>
            <a:off x="767661" y="540601"/>
            <a:ext cx="802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In order to bias a transistor, we need to know VGS. To get the VGS=VDS that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caused a particular ID, go to plot setting and add plot plane. Plot VD, and scale it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linearly as shown in Figure 80.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BB329-BFBA-41AA-A197-72B24146A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70"/>
          <a:stretch/>
        </p:blipFill>
        <p:spPr>
          <a:xfrm>
            <a:off x="321196" y="1633200"/>
            <a:ext cx="2927101" cy="3591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852119-E533-4FC4-AF3F-1559BFF9EE9D}"/>
              </a:ext>
            </a:extLst>
          </p:cNvPr>
          <p:cNvSpPr/>
          <p:nvPr/>
        </p:nvSpPr>
        <p:spPr>
          <a:xfrm>
            <a:off x="321196" y="2385037"/>
            <a:ext cx="2107473" cy="332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A515A-6D52-4C82-B8F1-26BAD73D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66" y="1484315"/>
            <a:ext cx="7797870" cy="467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47A89-B3B2-4615-8F3B-D1AA2EBD3D90}"/>
              </a:ext>
            </a:extLst>
          </p:cNvPr>
          <p:cNvSpPr txBox="1"/>
          <p:nvPr/>
        </p:nvSpPr>
        <p:spPr>
          <a:xfrm>
            <a:off x="5181600" y="63173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80: Gm/ID plot with VDS=VGS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50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13B69-F262-4460-9DC9-A7A2C9C21049}"/>
              </a:ext>
            </a:extLst>
          </p:cNvPr>
          <p:cNvSpPr txBox="1"/>
          <p:nvPr/>
        </p:nvSpPr>
        <p:spPr>
          <a:xfrm>
            <a:off x="767661" y="540601"/>
            <a:ext cx="1022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2. Modify from check point A circuit show below (left) to common source amplifier with degeneration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E6F96-2784-4C06-8363-791B8547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" y="1094371"/>
            <a:ext cx="3551228" cy="24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E2B59-D10F-4C14-9EC6-3DB02071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71" y="1094371"/>
            <a:ext cx="8151223" cy="310084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2DD679-B5BE-41E9-8BC6-71ABA4E6FF62}"/>
              </a:ext>
            </a:extLst>
          </p:cNvPr>
          <p:cNvSpPr/>
          <p:nvPr/>
        </p:nvSpPr>
        <p:spPr>
          <a:xfrm>
            <a:off x="255032" y="2255520"/>
            <a:ext cx="1669562" cy="121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83967-B3AF-4225-8894-029F5C60D9F0}"/>
              </a:ext>
            </a:extLst>
          </p:cNvPr>
          <p:cNvSpPr txBox="1"/>
          <p:nvPr/>
        </p:nvSpPr>
        <p:spPr>
          <a:xfrm>
            <a:off x="1924594" y="1986700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Don’t forget to delete this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7BF2C-59B1-4082-B513-9E5FA5F7472B}"/>
              </a:ext>
            </a:extLst>
          </p:cNvPr>
          <p:cNvSpPr/>
          <p:nvPr/>
        </p:nvSpPr>
        <p:spPr>
          <a:xfrm>
            <a:off x="3431177" y="2743200"/>
            <a:ext cx="818606" cy="41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327625-8D5A-44BB-B51A-AFEA4D77F3B1}"/>
              </a:ext>
            </a:extLst>
          </p:cNvPr>
          <p:cNvSpPr/>
          <p:nvPr/>
        </p:nvSpPr>
        <p:spPr>
          <a:xfrm>
            <a:off x="8227729" y="1094370"/>
            <a:ext cx="2553482" cy="2334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96727-C2CE-403E-AAF6-7D5C206FCC79}"/>
              </a:ext>
            </a:extLst>
          </p:cNvPr>
          <p:cNvSpPr txBox="1"/>
          <p:nvPr/>
        </p:nvSpPr>
        <p:spPr>
          <a:xfrm>
            <a:off x="7908320" y="3428999"/>
            <a:ext cx="42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his results should match Table 2 in your lab manual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478980-976B-4E60-ACCA-6BFDB941C091}"/>
              </a:ext>
            </a:extLst>
          </p:cNvPr>
          <p:cNvSpPr/>
          <p:nvPr/>
        </p:nvSpPr>
        <p:spPr>
          <a:xfrm>
            <a:off x="3913243" y="1876531"/>
            <a:ext cx="815347" cy="446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2483A-6172-4E51-B044-595F39DD11F8}"/>
              </a:ext>
            </a:extLst>
          </p:cNvPr>
          <p:cNvSpPr txBox="1"/>
          <p:nvPr/>
        </p:nvSpPr>
        <p:spPr>
          <a:xfrm>
            <a:off x="3528843" y="1220850"/>
            <a:ext cx="282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Simulate the DC 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un operating 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50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F9367-FD10-4704-8F05-C71DBD13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0" y="2377439"/>
            <a:ext cx="11221716" cy="325322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CCC9AF-EB42-40AD-B540-DFECF97B81CD}"/>
              </a:ext>
            </a:extLst>
          </p:cNvPr>
          <p:cNvSpPr/>
          <p:nvPr/>
        </p:nvSpPr>
        <p:spPr>
          <a:xfrm>
            <a:off x="385630" y="3645729"/>
            <a:ext cx="1097280" cy="35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05BAD-72AA-4EA9-98F2-216EEA6B1120}"/>
              </a:ext>
            </a:extLst>
          </p:cNvPr>
          <p:cNvSpPr txBox="1"/>
          <p:nvPr/>
        </p:nvSpPr>
        <p:spPr>
          <a:xfrm>
            <a:off x="628324" y="1227340"/>
            <a:ext cx="1022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3. Run a transient simulation for 3ms and plot V(out). You should see figure 82.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164FC-7C43-4AA2-9231-5757A5DE55E1}"/>
              </a:ext>
            </a:extLst>
          </p:cNvPr>
          <p:cNvSpPr txBox="1"/>
          <p:nvPr/>
        </p:nvSpPr>
        <p:spPr>
          <a:xfrm>
            <a:off x="6723018" y="5781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82: Transient simulation of CS amplifier.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9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6898F-96B2-4BD7-A27E-73F27C45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866"/>
            <a:ext cx="12192000" cy="35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427D7-4325-48BE-A17D-6BA9B8A3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96"/>
            <a:ext cx="12192000" cy="3868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4085E-97F9-4D8A-B461-C2F88B1D2EBB}"/>
              </a:ext>
            </a:extLst>
          </p:cNvPr>
          <p:cNvSpPr txBox="1"/>
          <p:nvPr/>
        </p:nvSpPr>
        <p:spPr>
          <a:xfrm>
            <a:off x="1288869" y="5651863"/>
            <a:ext cx="43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Gain=20log(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/Vin)</a:t>
            </a:r>
          </a:p>
        </p:txBody>
      </p:sp>
    </p:spTree>
    <p:extLst>
      <p:ext uri="{BB962C8B-B14F-4D97-AF65-F5344CB8AC3E}">
        <p14:creationId xmlns:p14="http://schemas.microsoft.com/office/powerpoint/2010/main" val="103742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B4D1D-567F-4FD0-89E9-7C4E313DDD74}"/>
              </a:ext>
            </a:extLst>
          </p:cNvPr>
          <p:cNvSpPr txBox="1"/>
          <p:nvPr/>
        </p:nvSpPr>
        <p:spPr>
          <a:xfrm>
            <a:off x="1184365" y="1916613"/>
            <a:ext cx="9353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Using the Gm/ID method design and verify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LTspice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 a CS amplifier with a gain of -50.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Select R1 and R2 according to 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NewRomanPSMT"/>
                <a:ea typeface="+mn-ea"/>
                <a:cs typeface="+mn-cs"/>
                <a:hlinkClick r:id="rId3"/>
              </a:rPr>
              <a:t>link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3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A07FC-1C62-48D6-82A5-7836FA89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65" y="2656115"/>
            <a:ext cx="7024328" cy="401805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3D8E15-3C1A-4C2B-9D94-99572261C724}"/>
              </a:ext>
            </a:extLst>
          </p:cNvPr>
          <p:cNvCxnSpPr/>
          <p:nvPr/>
        </p:nvCxnSpPr>
        <p:spPr>
          <a:xfrm flipH="1">
            <a:off x="5355768" y="4564995"/>
            <a:ext cx="513806" cy="20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1C4DF-8776-4152-B983-5BBCDB961F93}"/>
              </a:ext>
            </a:extLst>
          </p:cNvPr>
          <p:cNvCxnSpPr>
            <a:cxnSpLocks/>
          </p:cNvCxnSpPr>
          <p:nvPr/>
        </p:nvCxnSpPr>
        <p:spPr>
          <a:xfrm flipH="1" flipV="1">
            <a:off x="6405154" y="2872919"/>
            <a:ext cx="596537" cy="18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EF10B-7A5F-40B7-9CEB-DA7A30720A82}"/>
              </a:ext>
            </a:extLst>
          </p:cNvPr>
          <p:cNvSpPr txBox="1"/>
          <p:nvPr/>
        </p:nvSpPr>
        <p:spPr>
          <a:xfrm>
            <a:off x="5773780" y="4464009"/>
            <a:ext cx="1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461mV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8AC26-A7BA-40E2-8272-782937DE4883}"/>
              </a:ext>
            </a:extLst>
          </p:cNvPr>
          <p:cNvSpPr txBox="1"/>
          <p:nvPr/>
        </p:nvSpPr>
        <p:spPr>
          <a:xfrm>
            <a:off x="6966855" y="2964814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10mV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8C14C-1FBC-481D-94B5-747383C4E678}"/>
              </a:ext>
            </a:extLst>
          </p:cNvPr>
          <p:cNvSpPr txBox="1"/>
          <p:nvPr/>
        </p:nvSpPr>
        <p:spPr>
          <a:xfrm>
            <a:off x="8522200" y="3902592"/>
            <a:ext cx="3304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|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/Vin|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= |461mV/10mV|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= |46.1|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05C9D-CBAB-4ADB-ACBF-DDE120F31EE7}"/>
              </a:ext>
            </a:extLst>
          </p:cNvPr>
          <p:cNvSpPr txBox="1"/>
          <p:nvPr/>
        </p:nvSpPr>
        <p:spPr>
          <a:xfrm>
            <a:off x="8665029" y="5102921"/>
            <a:ext cx="246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Close enough to 50</a:t>
            </a:r>
          </a:p>
        </p:txBody>
      </p:sp>
    </p:spTree>
    <p:extLst>
      <p:ext uri="{BB962C8B-B14F-4D97-AF65-F5344CB8AC3E}">
        <p14:creationId xmlns:p14="http://schemas.microsoft.com/office/powerpoint/2010/main" val="35304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53D48-3A7C-4EA9-82DC-11A305CB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16" y="2400915"/>
            <a:ext cx="6563322" cy="432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B4D1D-567F-4FD0-89E9-7C4E313DDD74}"/>
              </a:ext>
            </a:extLst>
          </p:cNvPr>
          <p:cNvSpPr txBox="1"/>
          <p:nvPr/>
        </p:nvSpPr>
        <p:spPr>
          <a:xfrm>
            <a:off x="1063752" y="1672152"/>
            <a:ext cx="9353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Using the Gm/ID method design and verify in LT spice a CS amplifier with a gain of -10 that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has a non-zero source resistance in the AC model. Select R1 and R2 according 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NewRomanPSMT"/>
                <a:ea typeface="+mn-ea"/>
                <a:cs typeface="+mn-cs"/>
                <a:hlinkClick r:id="rId4"/>
              </a:rPr>
              <a:t>link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4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3D8E15-3C1A-4C2B-9D94-99572261C724}"/>
              </a:ext>
            </a:extLst>
          </p:cNvPr>
          <p:cNvCxnSpPr>
            <a:cxnSpLocks/>
          </p:cNvCxnSpPr>
          <p:nvPr/>
        </p:nvCxnSpPr>
        <p:spPr>
          <a:xfrm flipH="1">
            <a:off x="5259977" y="4564995"/>
            <a:ext cx="609597" cy="15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1C4DF-8776-4152-B983-5BBCDB961F93}"/>
              </a:ext>
            </a:extLst>
          </p:cNvPr>
          <p:cNvCxnSpPr>
            <a:cxnSpLocks/>
          </p:cNvCxnSpPr>
          <p:nvPr/>
        </p:nvCxnSpPr>
        <p:spPr>
          <a:xfrm flipH="1" flipV="1">
            <a:off x="6235337" y="2719450"/>
            <a:ext cx="766355" cy="33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EF10B-7A5F-40B7-9CEB-DA7A30720A82}"/>
              </a:ext>
            </a:extLst>
          </p:cNvPr>
          <p:cNvSpPr txBox="1"/>
          <p:nvPr/>
        </p:nvSpPr>
        <p:spPr>
          <a:xfrm>
            <a:off x="5773780" y="4464009"/>
            <a:ext cx="1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95mV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8AC26-A7BA-40E2-8272-782937DE4883}"/>
              </a:ext>
            </a:extLst>
          </p:cNvPr>
          <p:cNvSpPr txBox="1"/>
          <p:nvPr/>
        </p:nvSpPr>
        <p:spPr>
          <a:xfrm>
            <a:off x="6966854" y="2964814"/>
            <a:ext cx="14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9.97mV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8C14C-1FBC-481D-94B5-747383C4E678}"/>
              </a:ext>
            </a:extLst>
          </p:cNvPr>
          <p:cNvSpPr txBox="1"/>
          <p:nvPr/>
        </p:nvSpPr>
        <p:spPr>
          <a:xfrm>
            <a:off x="8522200" y="3902592"/>
            <a:ext cx="3304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	|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/Vin 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= |95mV/9.97mV|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= |9.5|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34367-6FF8-440F-89ED-544497B205A7}"/>
              </a:ext>
            </a:extLst>
          </p:cNvPr>
          <p:cNvSpPr txBox="1"/>
          <p:nvPr/>
        </p:nvSpPr>
        <p:spPr>
          <a:xfrm>
            <a:off x="8665029" y="5102921"/>
            <a:ext cx="246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Close enough to 10</a:t>
            </a:r>
          </a:p>
        </p:txBody>
      </p:sp>
    </p:spTree>
    <p:extLst>
      <p:ext uri="{BB962C8B-B14F-4D97-AF65-F5344CB8AC3E}">
        <p14:creationId xmlns:p14="http://schemas.microsoft.com/office/powerpoint/2010/main" val="36444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0B881-6CCF-4186-ACA1-785B18FE6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(illustration </a:t>
                </a:r>
                <a:r>
                  <a:rPr lang="en-US" dirty="0">
                    <a:hlinkClick r:id="rId3"/>
                  </a:rPr>
                  <a:t>link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0B881-6CCF-4186-ACA1-785B18FE6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BE9DCF-FBFA-4250-8D60-3A9A35147C9D}"/>
              </a:ext>
            </a:extLst>
          </p:cNvPr>
          <p:cNvSpPr txBox="1"/>
          <p:nvPr/>
        </p:nvSpPr>
        <p:spPr>
          <a:xfrm>
            <a:off x="1069848" y="2813538"/>
            <a:ext cx="564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Download NMOS part 2n7000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5"/>
              </a:rPr>
              <a:t>link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Open it and run simulation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5D028-B232-4BD6-B1AE-34236548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774"/>
            <a:ext cx="12192000" cy="37002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311C46-9A47-418B-8382-92CBAEEA7EC7}"/>
              </a:ext>
            </a:extLst>
          </p:cNvPr>
          <p:cNvSpPr/>
          <p:nvPr/>
        </p:nvSpPr>
        <p:spPr>
          <a:xfrm>
            <a:off x="5432813" y="3663949"/>
            <a:ext cx="1731467" cy="4826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C56F4-4E75-42E4-90CC-A360A779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" y="1615548"/>
            <a:ext cx="2651021" cy="22012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15095A-D58B-4A8B-915E-5473F18BDCB3}"/>
              </a:ext>
            </a:extLst>
          </p:cNvPr>
          <p:cNvCxnSpPr>
            <a:cxnSpLocks/>
          </p:cNvCxnSpPr>
          <p:nvPr/>
        </p:nvCxnSpPr>
        <p:spPr>
          <a:xfrm>
            <a:off x="2351028" y="1890944"/>
            <a:ext cx="3348436" cy="102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67C2D1-ECD7-4780-BAA1-94B5C005CE95}"/>
              </a:ext>
            </a:extLst>
          </p:cNvPr>
          <p:cNvCxnSpPr>
            <a:cxnSpLocks/>
          </p:cNvCxnSpPr>
          <p:nvPr/>
        </p:nvCxnSpPr>
        <p:spPr>
          <a:xfrm>
            <a:off x="2410051" y="2540764"/>
            <a:ext cx="1775609" cy="672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1ED3FA-C402-495C-8888-6EBA921E5A09}"/>
              </a:ext>
            </a:extLst>
          </p:cNvPr>
          <p:cNvSpPr txBox="1"/>
          <p:nvPr/>
        </p:nvSpPr>
        <p:spPr>
          <a:xfrm>
            <a:off x="332796" y="3998793"/>
            <a:ext cx="46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Sqrt(Id) Linearize as Y=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mx+b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064A3C-906E-4845-AC75-2A476BC1AD04}"/>
              </a:ext>
            </a:extLst>
          </p:cNvPr>
          <p:cNvSpPr/>
          <p:nvPr/>
        </p:nvSpPr>
        <p:spPr>
          <a:xfrm>
            <a:off x="1050647" y="2904056"/>
            <a:ext cx="467435" cy="1009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61C76-671E-4135-9B8A-7F2FC176AC33}"/>
              </a:ext>
            </a:extLst>
          </p:cNvPr>
          <p:cNvSpPr/>
          <p:nvPr/>
        </p:nvSpPr>
        <p:spPr>
          <a:xfrm>
            <a:off x="2034489" y="2894120"/>
            <a:ext cx="735344" cy="1009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8B6986-7EE6-44D3-8081-32C0372CE037}"/>
                  </a:ext>
                </a:extLst>
              </p:cNvPr>
              <p:cNvSpPr txBox="1"/>
              <p:nvPr/>
            </p:nvSpPr>
            <p:spPr>
              <a:xfrm>
                <a:off x="287488" y="5077091"/>
                <a:ext cx="3898172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Slope m=0.23595=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8B6986-7EE6-44D3-8081-32C0372CE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8" y="5077091"/>
                <a:ext cx="3898172" cy="656013"/>
              </a:xfrm>
              <a:prstGeom prst="rect">
                <a:avLst/>
              </a:prstGeom>
              <a:blipFill>
                <a:blip r:embed="rId4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365FD7-3E78-452E-8D31-7285FEFE67C9}"/>
              </a:ext>
            </a:extLst>
          </p:cNvPr>
          <p:cNvSpPr/>
          <p:nvPr/>
        </p:nvSpPr>
        <p:spPr>
          <a:xfrm>
            <a:off x="3310940" y="5415322"/>
            <a:ext cx="230819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2C9727-C82A-4A88-9A5F-331105EC3A80}"/>
                  </a:ext>
                </a:extLst>
              </p:cNvPr>
              <p:cNvSpPr txBox="1"/>
              <p:nvPr/>
            </p:nvSpPr>
            <p:spPr>
              <a:xfrm>
                <a:off x="4253724" y="5297798"/>
                <a:ext cx="2190619" cy="369332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=0.111344805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2C9727-C82A-4A88-9A5F-331105EC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24" y="5297798"/>
                <a:ext cx="21906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D46639-77F2-4CE8-A9A0-6341D4B37B41}"/>
                  </a:ext>
                </a:extLst>
              </p:cNvPr>
              <p:cNvSpPr txBox="1"/>
              <p:nvPr/>
            </p:nvSpPr>
            <p:spPr>
              <a:xfrm>
                <a:off x="8930915" y="5566564"/>
                <a:ext cx="2573647" cy="618246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=1.46496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D46639-77F2-4CE8-A9A0-6341D4B3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15" y="5566564"/>
                <a:ext cx="2573647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9200BF-0455-4422-A192-6462DF3FDDD5}"/>
                  </a:ext>
                </a:extLst>
              </p:cNvPr>
              <p:cNvSpPr txBox="1"/>
              <p:nvPr/>
            </p:nvSpPr>
            <p:spPr>
              <a:xfrm>
                <a:off x="63202" y="5999985"/>
                <a:ext cx="1945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b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y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2 −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mx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9200BF-0455-4422-A192-6462DF3F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2" y="5999985"/>
                <a:ext cx="194593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4555F8-DD7D-4E12-A527-931CB2B6C429}"/>
                  </a:ext>
                </a:extLst>
              </p:cNvPr>
              <p:cNvSpPr txBox="1"/>
              <p:nvPr/>
            </p:nvSpPr>
            <p:spPr>
              <a:xfrm>
                <a:off x="1873250" y="5875687"/>
                <a:ext cx="3746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Choose point (x2,y2)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(3.5056497 , 481.50175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4555F8-DD7D-4E12-A527-931CB2B6C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50" y="5875687"/>
                <a:ext cx="3746500" cy="646331"/>
              </a:xfrm>
              <a:prstGeom prst="rect">
                <a:avLst/>
              </a:prstGeom>
              <a:blipFill>
                <a:blip r:embed="rId8"/>
                <a:stretch>
                  <a:fillRect l="-130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5D45B6-65BD-4924-BECA-0EBBAA74AE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3084" y="4204218"/>
            <a:ext cx="1995252" cy="1879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BE903F-0E06-40EF-B957-15AC0F6E35CF}"/>
              </a:ext>
            </a:extLst>
          </p:cNvPr>
          <p:cNvSpPr/>
          <p:nvPr/>
        </p:nvSpPr>
        <p:spPr>
          <a:xfrm>
            <a:off x="6298546" y="4541279"/>
            <a:ext cx="865734" cy="239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3DAAA52-57A8-44C9-85BE-404B2E9DA74D}"/>
              </a:ext>
            </a:extLst>
          </p:cNvPr>
          <p:cNvCxnSpPr/>
          <p:nvPr/>
        </p:nvCxnSpPr>
        <p:spPr>
          <a:xfrm flipV="1">
            <a:off x="1174750" y="4679950"/>
            <a:ext cx="5123796" cy="641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641DD3F-B095-4F79-B80C-1A4C3E8659BF}"/>
              </a:ext>
            </a:extLst>
          </p:cNvPr>
          <p:cNvSpPr/>
          <p:nvPr/>
        </p:nvSpPr>
        <p:spPr>
          <a:xfrm>
            <a:off x="5119391" y="6111792"/>
            <a:ext cx="230819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CE4D83-3366-46B0-9B59-3351AB178581}"/>
                  </a:ext>
                </a:extLst>
              </p:cNvPr>
              <p:cNvSpPr txBox="1"/>
              <p:nvPr/>
            </p:nvSpPr>
            <p:spPr>
              <a:xfrm>
                <a:off x="5320302" y="5899997"/>
                <a:ext cx="3235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b</m:t>
                      </m:r>
                      <m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m:t>481.50175 ∗ </m:t>
                      </m:r>
                      <m:sSup>
                        <m:sSup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sup>
                      </m:sSup>
                      <m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m:t>0.23595</m:t>
                      </m:r>
                      <m:r>
                        <m:rPr>
                          <m:sty m:val="p"/>
                        </m:rP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m:t>3.5056497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CE4D83-3366-46B0-9B59-3351AB17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302" y="5899997"/>
                <a:ext cx="323560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7F43D9-2E5A-4F9C-814D-14D7A5D99DF8}"/>
                  </a:ext>
                </a:extLst>
              </p:cNvPr>
              <p:cNvSpPr txBox="1"/>
              <p:nvPr/>
            </p:nvSpPr>
            <p:spPr>
              <a:xfrm>
                <a:off x="5320301" y="6221839"/>
                <a:ext cx="3235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b</m:t>
                      </m:r>
                      <m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=−0.345656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7F43D9-2E5A-4F9C-814D-14D7A5D9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301" y="6221839"/>
                <a:ext cx="323560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502D808-1F07-4AD5-9DB3-544FDCF57834}"/>
              </a:ext>
            </a:extLst>
          </p:cNvPr>
          <p:cNvSpPr/>
          <p:nvPr/>
        </p:nvSpPr>
        <p:spPr>
          <a:xfrm rot="19983555">
            <a:off x="8566084" y="5994041"/>
            <a:ext cx="230819" cy="10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118751-D533-43B1-A7AC-BC6364826B80}"/>
              </a:ext>
            </a:extLst>
          </p:cNvPr>
          <p:cNvSpPr/>
          <p:nvPr/>
        </p:nvSpPr>
        <p:spPr>
          <a:xfrm>
            <a:off x="4110447" y="3355557"/>
            <a:ext cx="75214" cy="11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52D6B7-B8AA-4770-86AF-4477D4D7561C}"/>
              </a:ext>
            </a:extLst>
          </p:cNvPr>
          <p:cNvSpPr/>
          <p:nvPr/>
        </p:nvSpPr>
        <p:spPr>
          <a:xfrm>
            <a:off x="5002049" y="2780562"/>
            <a:ext cx="75214" cy="11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E8E1D6-CAC5-4B69-BA7B-CAFC7CD59BD4}"/>
              </a:ext>
            </a:extLst>
          </p:cNvPr>
          <p:cNvSpPr txBox="1"/>
          <p:nvPr/>
        </p:nvSpPr>
        <p:spPr>
          <a:xfrm>
            <a:off x="4624251" y="2873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(x2,y2)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AB5047-6489-4903-A6D0-AD5987FF8745}"/>
              </a:ext>
            </a:extLst>
          </p:cNvPr>
          <p:cNvSpPr txBox="1"/>
          <p:nvPr/>
        </p:nvSpPr>
        <p:spPr>
          <a:xfrm>
            <a:off x="3701668" y="3445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(x1,y1)</a:t>
            </a:r>
          </a:p>
        </p:txBody>
      </p:sp>
    </p:spTree>
    <p:extLst>
      <p:ext uri="{BB962C8B-B14F-4D97-AF65-F5344CB8AC3E}">
        <p14:creationId xmlns:p14="http://schemas.microsoft.com/office/powerpoint/2010/main" val="14132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0B881-6CCF-4186-ACA1-785B18FE6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(illustration </a:t>
                </a:r>
                <a:r>
                  <a:rPr lang="en-US" dirty="0">
                    <a:hlinkClick r:id="rId3"/>
                  </a:rPr>
                  <a:t>link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0B881-6CCF-4186-ACA1-785B18FE6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BE9DCF-FBFA-4250-8D60-3A9A35147C9D}"/>
              </a:ext>
            </a:extLst>
          </p:cNvPr>
          <p:cNvSpPr txBox="1"/>
          <p:nvPr/>
        </p:nvSpPr>
        <p:spPr>
          <a:xfrm>
            <a:off x="1069848" y="2813538"/>
            <a:ext cx="802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Download file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5"/>
              </a:rPr>
              <a:t>link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Note VG should be set to 2.1V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Open it and run simulation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44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2FAEF-D7B3-4C1F-81EB-5EBB7148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968"/>
            <a:ext cx="12192000" cy="36270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1BF6D5-B736-41D7-B2B0-8E2C4D076A8D}"/>
              </a:ext>
            </a:extLst>
          </p:cNvPr>
          <p:cNvSpPr/>
          <p:nvPr/>
        </p:nvSpPr>
        <p:spPr>
          <a:xfrm>
            <a:off x="3857898" y="1047786"/>
            <a:ext cx="75214" cy="11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604EE-6622-4A50-97D0-F2BCBE10DE59}"/>
                  </a:ext>
                </a:extLst>
              </p:cNvPr>
              <p:cNvSpPr txBox="1"/>
              <p:nvPr/>
            </p:nvSpPr>
            <p:spPr>
              <a:xfrm>
                <a:off x="2420982" y="1622801"/>
                <a:ext cx="4188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(3.0030395 V, 473.94443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−6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A)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604EE-6622-4A50-97D0-F2BCBE10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82" y="1622801"/>
                <a:ext cx="4188823" cy="369332"/>
              </a:xfrm>
              <a:prstGeom prst="rect">
                <a:avLst/>
              </a:prstGeom>
              <a:blipFill>
                <a:blip r:embed="rId3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C2CEE2-03DA-4754-B7A8-06E9E3688FC2}"/>
              </a:ext>
            </a:extLst>
          </p:cNvPr>
          <p:cNvSpPr txBox="1"/>
          <p:nvPr/>
        </p:nvSpPr>
        <p:spPr>
          <a:xfrm>
            <a:off x="3457302" y="1253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(x2,y2)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AF1001-F2EA-4C28-99A6-1D95B6DCDE1E}"/>
                  </a:ext>
                </a:extLst>
              </p:cNvPr>
              <p:cNvSpPr txBox="1"/>
              <p:nvPr/>
            </p:nvSpPr>
            <p:spPr>
              <a:xfrm>
                <a:off x="418010" y="4467497"/>
                <a:ext cx="8995956" cy="16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)/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= 3.0030395 -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rPr>
                          <m:t>473.94443 ∗ 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rPr>
                          <m:t>4.8823 ∗ 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= -94.071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number changes rapidly, as long as your formula is correct you will get point)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AF1001-F2EA-4C28-99A6-1D95B6DC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0" y="4467497"/>
                <a:ext cx="8995956" cy="1647182"/>
              </a:xfrm>
              <a:prstGeom prst="rect">
                <a:avLst/>
              </a:prstGeom>
              <a:blipFill>
                <a:blip r:embed="rId4"/>
                <a:stretch>
                  <a:fillRect l="-61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B79D3C-0820-429C-9D1A-FF5A92DE927A}"/>
                  </a:ext>
                </a:extLst>
              </p:cNvPr>
              <p:cNvSpPr txBox="1"/>
              <p:nvPr/>
            </p:nvSpPr>
            <p:spPr>
              <a:xfrm>
                <a:off x="1362891" y="3587932"/>
                <a:ext cx="3727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Slope m = 4.8823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−6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B79D3C-0820-429C-9D1A-FF5A92DE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91" y="3587932"/>
                <a:ext cx="3727269" cy="369332"/>
              </a:xfrm>
              <a:prstGeom prst="rect">
                <a:avLst/>
              </a:prstGeom>
              <a:blipFill>
                <a:blip r:embed="rId5"/>
                <a:stretch>
                  <a:fillRect l="-14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E345E75-62D0-4621-98F7-CDFE9DA600EC}"/>
              </a:ext>
            </a:extLst>
          </p:cNvPr>
          <p:cNvSpPr txBox="1"/>
          <p:nvPr/>
        </p:nvSpPr>
        <p:spPr>
          <a:xfrm>
            <a:off x="663370" y="74684"/>
            <a:ext cx="92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Your point should be select from this region. The NMOS is working at saturation region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51621F0-9528-436B-BCB4-4E7E9AD3CA0C}"/>
              </a:ext>
            </a:extLst>
          </p:cNvPr>
          <p:cNvSpPr/>
          <p:nvPr/>
        </p:nvSpPr>
        <p:spPr>
          <a:xfrm rot="16200000">
            <a:off x="2994365" y="-1860083"/>
            <a:ext cx="464319" cy="5126307"/>
          </a:xfrm>
          <a:prstGeom prst="rightBrace">
            <a:avLst>
              <a:gd name="adj1" fmla="val 8333"/>
              <a:gd name="adj2" fmla="val 5034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67D5A9F-071F-404E-A750-6329740ADB0E}"/>
              </a:ext>
            </a:extLst>
          </p:cNvPr>
          <p:cNvSpPr/>
          <p:nvPr/>
        </p:nvSpPr>
        <p:spPr>
          <a:xfrm rot="10800000" flipH="1">
            <a:off x="525417" y="1693160"/>
            <a:ext cx="137953" cy="1894772"/>
          </a:xfrm>
          <a:prstGeom prst="rightBrace">
            <a:avLst>
              <a:gd name="adj1" fmla="val 8333"/>
              <a:gd name="adj2" fmla="val 5034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6B9C8-0297-459B-9D80-28F1D3E54D69}"/>
              </a:ext>
            </a:extLst>
          </p:cNvPr>
          <p:cNvSpPr txBox="1"/>
          <p:nvPr/>
        </p:nvSpPr>
        <p:spPr>
          <a:xfrm>
            <a:off x="737393" y="2455880"/>
            <a:ext cx="92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XXX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Not select from this region</a:t>
            </a:r>
          </a:p>
        </p:txBody>
      </p:sp>
    </p:spTree>
    <p:extLst>
      <p:ext uri="{BB962C8B-B14F-4D97-AF65-F5344CB8AC3E}">
        <p14:creationId xmlns:p14="http://schemas.microsoft.com/office/powerpoint/2010/main" val="174305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3E0-A489-4ACA-A0A9-E4283F5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B881-6CCF-4186-ACA1-785B18F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Download NMOS part 2n7000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3"/>
              </a:rPr>
              <a:t>link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Rockwell" panose="02060603020205020403"/>
              </a:rPr>
              <a:t>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un simulation and plot Id(M1)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F557B-93FF-4E0A-8999-CEB9A16EE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2832901"/>
            <a:ext cx="9971314" cy="3057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11D78-9E27-494C-9548-6D8FF7A98421}"/>
              </a:ext>
            </a:extLst>
          </p:cNvPr>
          <p:cNvSpPr txBox="1"/>
          <p:nvPr/>
        </p:nvSpPr>
        <p:spPr>
          <a:xfrm>
            <a:off x="6214872" y="5960363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73: Diode connected MOSFET to extract gm/ID.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CCFD2-F24D-439F-82B0-6155C013E76E}"/>
              </a:ext>
            </a:extLst>
          </p:cNvPr>
          <p:cNvSpPr txBox="1"/>
          <p:nvPr/>
        </p:nvSpPr>
        <p:spPr>
          <a:xfrm>
            <a:off x="1063752" y="5960363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74: ID vs VDS for a 2N7000 Diode Connected MOSFET.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4161-0B94-4BEE-B580-C8CE2A9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098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Right click on the x-axis and in the quantity plotted pop-up enter in Id(M1) to plot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current. Click OK. You should see Figure 75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965F4-84A7-4294-B8F5-7AF470BD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36" y="1086567"/>
            <a:ext cx="6711642" cy="3987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77B32B-C767-472F-809F-AB68F22870DB}"/>
              </a:ext>
            </a:extLst>
          </p:cNvPr>
          <p:cNvSpPr txBox="1"/>
          <p:nvPr/>
        </p:nvSpPr>
        <p:spPr>
          <a:xfrm>
            <a:off x="3492137" y="51436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75: Plotting current on the x-axis.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24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4161-0B94-4BEE-B580-C8CE2A9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098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Right click again on the x-axis and this time click plot logarithmically in the pop up.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You should see Figure 76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77F37-8565-47DE-ADBA-5437F774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33518"/>
            <a:ext cx="5447211" cy="17074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BF70B-ABE6-4A66-B655-D19C3ABE3C21}"/>
              </a:ext>
            </a:extLst>
          </p:cNvPr>
          <p:cNvSpPr/>
          <p:nvPr/>
        </p:nvSpPr>
        <p:spPr>
          <a:xfrm>
            <a:off x="1561083" y="2320109"/>
            <a:ext cx="865734" cy="239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7EF46-C2BA-4307-94B6-79CC5AE9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9955"/>
            <a:ext cx="5699760" cy="3416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8ADC8-31C8-4EFC-B60A-23ED7ED38C6B}"/>
              </a:ext>
            </a:extLst>
          </p:cNvPr>
          <p:cNvSpPr txBox="1"/>
          <p:nvPr/>
        </p:nvSpPr>
        <p:spPr>
          <a:xfrm>
            <a:off x="1332411" y="6316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76: Changing the x-axis to plot logarithmically.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4161-0B94-4BEE-B580-C8CE2A9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7098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Go to plot settings and then add trace in the pop-up type: d(Id(m1))/Id(m1).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d(Id(m1)) means take the derivative of the drain current of MOSFET M1. Delete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Id(M1) current plot. You should see Figure 77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89BC2E-9AA9-467B-8534-A778E329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05" y="1341251"/>
            <a:ext cx="7432457" cy="447848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41301F-2DA2-4835-85A1-C1597142D271}"/>
              </a:ext>
            </a:extLst>
          </p:cNvPr>
          <p:cNvSpPr/>
          <p:nvPr/>
        </p:nvSpPr>
        <p:spPr>
          <a:xfrm>
            <a:off x="5190309" y="4909443"/>
            <a:ext cx="1303411" cy="359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D9CA8-396B-4441-954C-3870041671CC}"/>
              </a:ext>
            </a:extLst>
          </p:cNvPr>
          <p:cNvSpPr txBox="1"/>
          <p:nvPr/>
        </p:nvSpPr>
        <p:spPr>
          <a:xfrm>
            <a:off x="3069771" y="4574714"/>
            <a:ext cx="305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x axis should still be logarithmic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764F3-7386-4F20-93B9-34CAA462B0F1}"/>
              </a:ext>
            </a:extLst>
          </p:cNvPr>
          <p:cNvSpPr txBox="1"/>
          <p:nvPr/>
        </p:nvSpPr>
        <p:spPr>
          <a:xfrm>
            <a:off x="3445720" y="59726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77: Non-scaled gm/ID plot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AD5D5C-9606-4E1A-ABB5-316FA8D36ED2}"/>
              </a:ext>
            </a:extLst>
          </p:cNvPr>
          <p:cNvSpPr/>
          <p:nvPr/>
        </p:nvSpPr>
        <p:spPr>
          <a:xfrm rot="373338">
            <a:off x="6853511" y="5260772"/>
            <a:ext cx="132816" cy="243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73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911</Words>
  <Application>Microsoft Office PowerPoint</Application>
  <PresentationFormat>Widescreen</PresentationFormat>
  <Paragraphs>99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TimesNewRomanPSMT</vt:lpstr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PowerPoint Presentation</vt:lpstr>
      <vt:lpstr>Check point A</vt:lpstr>
      <vt:lpstr>PowerPoint Presentation</vt:lpstr>
      <vt:lpstr>Check point B</vt:lpstr>
      <vt:lpstr>PowerPoint Presentation</vt:lpstr>
      <vt:lpstr>Check point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point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point E</vt:lpstr>
      <vt:lpstr>Check point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qian</dc:creator>
  <cp:lastModifiedBy>wen qian</cp:lastModifiedBy>
  <cp:revision>4</cp:revision>
  <dcterms:created xsi:type="dcterms:W3CDTF">2021-03-16T18:20:02Z</dcterms:created>
  <dcterms:modified xsi:type="dcterms:W3CDTF">2021-03-18T22:17:41Z</dcterms:modified>
</cp:coreProperties>
</file>