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4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7F763-FC2A-4174-BD1A-8FB7BC50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D1BE3-46D0-42E2-82B9-D035DC63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D2EA6-7A95-4FE7-8B55-91B36816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B6986-F0A7-447B-AEF0-2A0F1DF5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643B1-7D88-41CA-A5AA-48AF7231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46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D727F-7F29-4C55-B8AB-CFC2ADE9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C0E03C-162F-4544-966A-F4BAAA2B0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0FE25-2F89-4090-8B63-64D88E3B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575CC-37D9-4063-A24E-D976BAAE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4B054-FCD2-4FDB-8810-1A113092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67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851BBF-879B-4FDD-94B0-57F483C4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99350D-8710-45A3-95A7-39D20A37B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C55858-0D88-4D5B-B666-322BD6D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BDDE4-30B2-4FCF-B47A-A00AB65B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03F29-0BFD-434F-A953-07A2B66B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2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9B206-43B8-4E89-8575-98DC3404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ED532-45C4-4C28-847D-0A971E32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E6E88-3060-4D4E-B29A-9E09ABC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DDE12-0144-434F-A4EA-506AB491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49F04-F0A2-4A10-9044-3F56E8F0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584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A3024-1ADE-440E-A0D7-0442F937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020EC-3CC1-4C34-8901-A3C00671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9B548-D27E-440E-A4D9-2F2AC76A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92E93-F647-414B-9FCF-07120CDC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ED9C8-BBB0-40F0-BD30-1AEE5A2F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8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368B-102B-4651-9613-4EC4C938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8FEF1-AC7D-4E67-A64B-C874A8CCB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97A59-AC69-49C1-B377-59E97D8CC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68FE7-68DB-4FDA-8874-3C2F439A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79533-16D0-463C-A2FD-6241A4B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CFA787-20C0-46C0-A76A-3B5D74B7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404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0A741-871D-4AC7-B130-308413C2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1F461C-EB19-44E2-810F-B882E2A4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CD337F-5628-4E8B-BFDA-B4CADE68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D95D3C-0E0F-46C7-8C5E-E1A73A1A6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302150-F11C-4882-A80C-A61AE9FEE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944A55-892A-4A28-8EFA-4BFF8555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2419A8-2B23-4613-9A95-5FA1F9C4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A6E83F-7A07-45D9-A1FE-F6468B50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78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9735-9607-444C-9A02-3CEA1BDC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440D95-B3EE-4DCF-9F5E-FFF3F152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6D7D92-C177-4C1E-886C-10A18474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0C3F2B-C117-412D-8AD9-03C8799F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094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C68620-9E8B-4B39-B845-40FC0A04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987235-C916-4639-A4A0-DA3CB9C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F9B99-DB24-47CE-AD52-9F463102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1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B676E-08C8-4CCB-879C-4E71105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257F6A-FF0F-40F2-8190-DEFDE3A3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FBBEB-6C1D-46CC-8B96-AEF7C8EF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35DE7-D1D9-4B35-8262-3BD8A3D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226AA7-6A02-42E5-986E-66B2A2DE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6FD47-13FC-4923-BE2C-8E13F20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CED9F-5953-4D36-90A5-E460D86D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F8890E-09CF-41D7-BA90-584E83704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52722F-0F7F-4969-A882-570319F28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09C807-28B4-475F-9886-41D74520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6D7EE-00AE-418A-807F-1D4AAC7D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54F4A-751D-4343-B0B4-7925EFF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87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6E51AC-5CB7-4200-881C-ECB3E7F6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D9E45-3151-493F-BFFA-E725A43B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48A94-B871-48C3-ABDC-178DBBFF1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C2D8-222C-42ED-9EB3-10D9AF23BCEA}" type="datetimeFigureOut">
              <a:rPr lang="es-CL" smtClean="0"/>
              <a:t>09-10-2020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21B53-F1BF-42FE-8A74-490DC36F9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C5BF9-2C7E-46F5-83B0-9347B1A05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DE4B-7100-4321-BAB6-929AB2975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329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questio.github.io/web-scraping-pages/simple.html" TargetMode="External"/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hyperlink" Target="https://jsbin.com/?html,css,out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keout.github.io/" TargetMode="External"/><Relationship Id="rId2" Type="http://schemas.openxmlformats.org/officeDocument/2006/relationships/hyperlink" Target="https://chrome.google.com/webstore/detail/selectorgadget/mhjhnkcfbdhnjickkkdbjoemdmbfginb?hl=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6/09/RegExCheatsheet.pdf" TargetMode="External"/><Relationship Id="rId2" Type="http://schemas.openxmlformats.org/officeDocument/2006/relationships/hyperlink" Target="https://github.com/rstudio/cheatsheets/blob/master/string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rld.com/article/2971265/how-to-drive-a-web-browser-with-r-and-rselenium.html" TargetMode="External"/><Relationship Id="rId2" Type="http://schemas.openxmlformats.org/officeDocument/2006/relationships/hyperlink" Target="https://cran.r-project.org/web/packages/RSelenium/vignettes/basics.html#how-do-i-get-the-selenium-server-standalone-bin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ABC3-733C-4122-B55B-013F69EE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CL" sz="3600" b="1"/>
              <a:t>Antecedentes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539DD-6FD9-405E-A483-180676B9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algn="just"/>
            <a:r>
              <a:rPr lang="es-CL" sz="1800" dirty="0"/>
              <a:t>HTML provee el contenido y estructura de una página Web.</a:t>
            </a:r>
          </a:p>
          <a:p>
            <a:pPr algn="just"/>
            <a:r>
              <a:rPr lang="es-CL" sz="1800" dirty="0"/>
              <a:t>Todos los elementos dentro se componen por etiquetas (tags). Existe una gran cantidad de etiquetas (</a:t>
            </a:r>
            <a:r>
              <a:rPr lang="es-CL" sz="1800" dirty="0">
                <a:hlinkClick r:id="rId2"/>
              </a:rPr>
              <a:t>https://www.w3schools.com/TAGS/default.ASP</a:t>
            </a:r>
            <a:r>
              <a:rPr lang="es-CL" sz="1800" dirty="0"/>
              <a:t>).</a:t>
            </a:r>
          </a:p>
          <a:p>
            <a:pPr algn="just"/>
            <a:r>
              <a:rPr lang="es-CL" sz="1800" dirty="0"/>
              <a:t>Veamos un ejemplo: </a:t>
            </a:r>
            <a:r>
              <a:rPr lang="es-CL" sz="1800" dirty="0">
                <a:hlinkClick r:id="rId3"/>
              </a:rPr>
              <a:t>http://dataquestio.github.io/web-scraping-pages/simple.html</a:t>
            </a:r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AE81B910-CC45-48D6-B723-2788AF7CED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r="15249"/>
          <a:stretch/>
        </p:blipFill>
        <p:spPr>
          <a:xfrm>
            <a:off x="4948622" y="1467567"/>
            <a:ext cx="622482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6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ABC3-733C-4122-B55B-013F69EE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CL" sz="3600" b="1"/>
              <a:t>Antecedentes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539DD-6FD9-405E-A483-180676B9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algn="just"/>
            <a:r>
              <a:rPr lang="es-CL" sz="1800" dirty="0"/>
              <a:t>Una página HTML es posible visualizarla a través de una estructura de árbol.</a:t>
            </a:r>
          </a:p>
          <a:p>
            <a:pPr algn="just"/>
            <a:r>
              <a:rPr lang="es-CL" sz="1800" dirty="0"/>
              <a:t>Es muy frecuente encontrar elementos anidados.</a:t>
            </a:r>
          </a:p>
          <a:p>
            <a:endParaRPr lang="es-CL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EA4515-C072-4925-912E-B8A74CB2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59" y="952736"/>
            <a:ext cx="3286125" cy="2400300"/>
          </a:xfrm>
          <a:prstGeom prst="rect">
            <a:avLst/>
          </a:prstGeom>
        </p:spPr>
      </p:pic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74CC5DE9-A470-4324-89F0-9F0B677A2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80" y="3774343"/>
            <a:ext cx="3848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3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ABC3-733C-4122-B55B-013F69EE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CL" sz="3600" b="1" dirty="0"/>
              <a:t>Antecedentes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539DD-6FD9-405E-A483-180676B9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s-CL" sz="1800" dirty="0"/>
              <a:t>CSS provee información acerca del estilo de los objetos dentro de una página web (color, posición, etc.). Veamos como funciona </a:t>
            </a:r>
            <a:r>
              <a:rPr lang="es-CL" sz="1800" dirty="0">
                <a:hlinkClick r:id="rId2"/>
              </a:rPr>
              <a:t>aquí</a:t>
            </a:r>
            <a:r>
              <a:rPr lang="es-CL" sz="1800" dirty="0"/>
              <a:t>.</a:t>
            </a:r>
          </a:p>
          <a:p>
            <a:r>
              <a:rPr lang="es-CL" sz="1800" dirty="0"/>
              <a:t>Existen varios selectores que se pueden utilizar para ubicar algún elemento en particular y darle una característica. En general se utilizan además de los </a:t>
            </a:r>
            <a:r>
              <a:rPr lang="es-CL" sz="1800" i="1" dirty="0"/>
              <a:t>tags</a:t>
            </a:r>
            <a:r>
              <a:rPr lang="es-CL" sz="1800" dirty="0"/>
              <a:t>, están las </a:t>
            </a:r>
            <a:r>
              <a:rPr lang="es-CL" sz="1800" i="1" dirty="0"/>
              <a:t>clases</a:t>
            </a:r>
            <a:r>
              <a:rPr lang="es-CL" sz="1800" dirty="0"/>
              <a:t> y los </a:t>
            </a:r>
            <a:r>
              <a:rPr lang="es-CL" sz="1800" i="1" dirty="0"/>
              <a:t>id</a:t>
            </a:r>
            <a:r>
              <a:rPr lang="es-CL" sz="1800" dirty="0"/>
              <a:t>.</a:t>
            </a:r>
          </a:p>
          <a:p>
            <a:endParaRPr lang="es-CL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40287D-C062-4CB4-A0A9-F6455B35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54" y="629266"/>
            <a:ext cx="6391275" cy="1114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D4B638-B4B0-46F3-9954-6B06C64A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79" y="2557770"/>
            <a:ext cx="6419850" cy="1162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9F3147-AACC-4760-A2CB-410F8479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579" y="4285877"/>
            <a:ext cx="6381750" cy="1152525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F9F0B62-43C9-4717-B2D5-94EFE3E512A8}"/>
              </a:ext>
            </a:extLst>
          </p:cNvPr>
          <p:cNvSpPr/>
          <p:nvPr/>
        </p:nvSpPr>
        <p:spPr>
          <a:xfrm>
            <a:off x="8322906" y="1903445"/>
            <a:ext cx="335902" cy="5349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Signo más 8">
            <a:extLst>
              <a:ext uri="{FF2B5EF4-FFF2-40B4-BE49-F238E27FC236}">
                <a16:creationId xmlns:a16="http://schemas.microsoft.com/office/drawing/2014/main" id="{082F7625-7F14-4D82-963D-39DBF885012F}"/>
              </a:ext>
            </a:extLst>
          </p:cNvPr>
          <p:cNvSpPr/>
          <p:nvPr/>
        </p:nvSpPr>
        <p:spPr>
          <a:xfrm>
            <a:off x="8205675" y="3637053"/>
            <a:ext cx="594448" cy="641165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1F31F4-111A-4ED8-B98A-80715FD25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249" y="5939450"/>
            <a:ext cx="6591300" cy="6762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9B8BE04-CE46-42E2-9A65-B454E5168A50}"/>
              </a:ext>
            </a:extLst>
          </p:cNvPr>
          <p:cNvSpPr txBox="1"/>
          <p:nvPr/>
        </p:nvSpPr>
        <p:spPr>
          <a:xfrm>
            <a:off x="4729792" y="4644969"/>
            <a:ext cx="61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CSS</a:t>
            </a:r>
            <a:endParaRPr lang="es-CL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15B663B-13F5-4973-B5A6-5DC4CD2E959F}"/>
              </a:ext>
            </a:extLst>
          </p:cNvPr>
          <p:cNvSpPr txBox="1"/>
          <p:nvPr/>
        </p:nvSpPr>
        <p:spPr>
          <a:xfrm>
            <a:off x="5293579" y="5626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id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895C7C-4E56-47AB-9357-E60D2F30FB68}"/>
              </a:ext>
            </a:extLst>
          </p:cNvPr>
          <p:cNvSpPr txBox="1"/>
          <p:nvPr/>
        </p:nvSpPr>
        <p:spPr>
          <a:xfrm>
            <a:off x="5436454" y="427625"/>
            <a:ext cx="901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Clases</a:t>
            </a:r>
            <a:endParaRPr lang="es-CL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7A8FAF5-738A-411C-A5CA-6EF46277DEA6}"/>
              </a:ext>
            </a:extLst>
          </p:cNvPr>
          <p:cNvSpPr txBox="1"/>
          <p:nvPr/>
        </p:nvSpPr>
        <p:spPr>
          <a:xfrm>
            <a:off x="4653408" y="2954129"/>
            <a:ext cx="77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HTML</a:t>
            </a:r>
            <a:endParaRPr lang="es-CL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384DE9-1B5F-4547-9BC2-D114C6344DD3}"/>
              </a:ext>
            </a:extLst>
          </p:cNvPr>
          <p:cNvSpPr txBox="1"/>
          <p:nvPr/>
        </p:nvSpPr>
        <p:spPr>
          <a:xfrm>
            <a:off x="4600470" y="1050266"/>
            <a:ext cx="77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HTML</a:t>
            </a:r>
            <a:endParaRPr lang="es-CL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B149D9-F46C-4684-BD10-A197004684BE}"/>
              </a:ext>
            </a:extLst>
          </p:cNvPr>
          <p:cNvSpPr txBox="1"/>
          <p:nvPr/>
        </p:nvSpPr>
        <p:spPr>
          <a:xfrm>
            <a:off x="4617871" y="6092921"/>
            <a:ext cx="77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HTML</a:t>
            </a:r>
            <a:endParaRPr lang="es-CL" b="1" dirty="0"/>
          </a:p>
        </p:txBody>
      </p:sp>
      <p:pic>
        <p:nvPicPr>
          <p:cNvPr id="22" name="Imagen 21" descr="Texto, Aplicación, Icono&#10;&#10;Descripción generada automáticamente">
            <a:extLst>
              <a:ext uri="{FF2B5EF4-FFF2-40B4-BE49-F238E27FC236}">
                <a16:creationId xmlns:a16="http://schemas.microsoft.com/office/drawing/2014/main" id="{3B4469E5-D0F5-4298-97DF-1891A763C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1" y="5063761"/>
            <a:ext cx="2821753" cy="15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ABC3-733C-4122-B55B-013F69EE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CL" sz="3600" b="1"/>
              <a:t>Uso de </a:t>
            </a:r>
            <a:r>
              <a:rPr lang="es-CL" sz="3600" b="1" i="1"/>
              <a:t>rvest</a:t>
            </a:r>
            <a:endParaRPr lang="es-CL" sz="3600" b="1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539DD-6FD9-405E-A483-180676B9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sz="1800" dirty="0"/>
              <a:t>Permite extraer información de páginas webs, utilizando una simple nomenclatura.</a:t>
            </a:r>
          </a:p>
          <a:p>
            <a:pPr algn="just"/>
            <a:r>
              <a:rPr lang="es-CL" sz="1800" dirty="0"/>
              <a:t>A través de la selección de una parte específica de una página (nodo) es posible extraer información más precisa. Se pueden utilizar </a:t>
            </a:r>
            <a:r>
              <a:rPr lang="es-CL" sz="1800" i="1" dirty="0"/>
              <a:t>tags</a:t>
            </a:r>
            <a:r>
              <a:rPr lang="es-CL" sz="1800" dirty="0"/>
              <a:t>, </a:t>
            </a:r>
            <a:r>
              <a:rPr lang="es-CL" sz="1800" i="1" dirty="0"/>
              <a:t>clases y </a:t>
            </a:r>
            <a:r>
              <a:rPr lang="es-CL" sz="1800" i="1" dirty="0" err="1"/>
              <a:t>ids</a:t>
            </a:r>
            <a:r>
              <a:rPr lang="es-CL" sz="1800" i="1" dirty="0"/>
              <a:t> (entre otros)</a:t>
            </a:r>
            <a:r>
              <a:rPr lang="es-CL" sz="1800" dirty="0"/>
              <a:t>.</a:t>
            </a:r>
          </a:p>
          <a:p>
            <a:pPr algn="just"/>
            <a:r>
              <a:rPr lang="es-CL" sz="1800" dirty="0"/>
              <a:t>Podemos utilizar el complemento de Chrome </a:t>
            </a:r>
            <a:r>
              <a:rPr lang="es-CL" sz="1800" dirty="0" err="1">
                <a:hlinkClick r:id="rId2"/>
              </a:rPr>
              <a:t>SelectorGadget</a:t>
            </a:r>
            <a:r>
              <a:rPr lang="es-CL" sz="1800" dirty="0"/>
              <a:t>.</a:t>
            </a:r>
          </a:p>
          <a:p>
            <a:pPr algn="just"/>
            <a:r>
              <a:rPr lang="es-CL" sz="1800" dirty="0"/>
              <a:t>También se puede aprender cómo seleccionar objetos de forma manual </a:t>
            </a:r>
            <a:r>
              <a:rPr lang="es-CL" sz="1800" dirty="0">
                <a:hlinkClick r:id="rId3"/>
              </a:rPr>
              <a:t>aquí</a:t>
            </a:r>
            <a:r>
              <a:rPr lang="es-CL" sz="18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E5C29C-0D88-4D03-9D82-0C5C7938B61B}"/>
              </a:ext>
            </a:extLst>
          </p:cNvPr>
          <p:cNvSpPr txBox="1"/>
          <p:nvPr/>
        </p:nvSpPr>
        <p:spPr>
          <a:xfrm>
            <a:off x="5134028" y="1151707"/>
            <a:ext cx="65599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i="1" dirty="0" err="1">
                <a:solidFill>
                  <a:schemeClr val="bg1"/>
                </a:solidFill>
              </a:rPr>
              <a:t>read_html</a:t>
            </a:r>
            <a:r>
              <a:rPr lang="es-CL" i="1" dirty="0">
                <a:solidFill>
                  <a:schemeClr val="bg1"/>
                </a:solidFill>
              </a:rPr>
              <a:t>()</a:t>
            </a:r>
            <a:r>
              <a:rPr lang="es-CL" dirty="0">
                <a:solidFill>
                  <a:schemeClr val="bg1"/>
                </a:solidFill>
              </a:rPr>
              <a:t>: Lee una URL (una página) y devuelve un objeto XML, que es posible leer de manera más sencilla.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i="1" dirty="0" err="1">
                <a:solidFill>
                  <a:schemeClr val="bg1"/>
                </a:solidFill>
              </a:rPr>
              <a:t>html_nodes</a:t>
            </a:r>
            <a:r>
              <a:rPr lang="es-CL" i="1" dirty="0">
                <a:solidFill>
                  <a:schemeClr val="bg1"/>
                </a:solidFill>
              </a:rPr>
              <a:t>()</a:t>
            </a:r>
            <a:r>
              <a:rPr lang="es-CL" dirty="0">
                <a:solidFill>
                  <a:schemeClr val="bg1"/>
                </a:solidFill>
              </a:rPr>
              <a:t>: Selecciona una parte del contenido del objeto XML. Para esto puede utilizarse lo que se obtiene con </a:t>
            </a:r>
            <a:r>
              <a:rPr lang="es-CL" dirty="0" err="1">
                <a:solidFill>
                  <a:schemeClr val="bg1"/>
                </a:solidFill>
              </a:rPr>
              <a:t>SelectorGadget</a:t>
            </a:r>
            <a:r>
              <a:rPr lang="es-CL" dirty="0">
                <a:solidFill>
                  <a:schemeClr val="bg1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i="1" dirty="0" err="1">
                <a:solidFill>
                  <a:schemeClr val="bg1"/>
                </a:solidFill>
              </a:rPr>
              <a:t>html_text</a:t>
            </a:r>
            <a:r>
              <a:rPr lang="es-CL" i="1" dirty="0">
                <a:solidFill>
                  <a:schemeClr val="bg1"/>
                </a:solidFill>
              </a:rPr>
              <a:t>()</a:t>
            </a:r>
            <a:r>
              <a:rPr lang="es-CL" dirty="0">
                <a:solidFill>
                  <a:schemeClr val="bg1"/>
                </a:solidFill>
              </a:rPr>
              <a:t>: Devuelve el texto asociado a la parte seleccionada.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i="1" dirty="0" err="1">
                <a:solidFill>
                  <a:schemeClr val="bg1"/>
                </a:solidFill>
              </a:rPr>
              <a:t>html_table</a:t>
            </a:r>
            <a:r>
              <a:rPr lang="es-CL" i="1" dirty="0">
                <a:solidFill>
                  <a:schemeClr val="bg1"/>
                </a:solidFill>
              </a:rPr>
              <a:t>()</a:t>
            </a:r>
            <a:r>
              <a:rPr lang="es-CL" dirty="0">
                <a:solidFill>
                  <a:schemeClr val="bg1"/>
                </a:solidFill>
              </a:rPr>
              <a:t>: Al seleccionar una tabla HTML, esta es posible pasarla directamente a un </a:t>
            </a:r>
            <a:r>
              <a:rPr lang="es-CL" dirty="0" err="1">
                <a:solidFill>
                  <a:schemeClr val="bg1"/>
                </a:solidFill>
              </a:rPr>
              <a:t>dataframe</a:t>
            </a:r>
            <a:r>
              <a:rPr lang="es-CL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2BBC37-2D21-44AA-94AE-D4072B7F6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316" y="3988410"/>
            <a:ext cx="33813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7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ABC3-733C-4122-B55B-013F69EE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CL" sz="3600" b="1" dirty="0"/>
              <a:t>Manejo de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539DD-6FD9-405E-A483-180676B9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algn="just"/>
            <a:r>
              <a:rPr lang="es-CL" sz="1800" dirty="0"/>
              <a:t>Uso de librería </a:t>
            </a:r>
            <a:r>
              <a:rPr lang="es-CL" sz="1800" i="1" dirty="0" err="1"/>
              <a:t>stringr</a:t>
            </a:r>
            <a:r>
              <a:rPr lang="es-CL" sz="1800" dirty="0"/>
              <a:t>.</a:t>
            </a:r>
          </a:p>
          <a:p>
            <a:pPr algn="just"/>
            <a:r>
              <a:rPr lang="es-CL" sz="1800" dirty="0" err="1"/>
              <a:t>Cheat</a:t>
            </a:r>
            <a:r>
              <a:rPr lang="es-CL" sz="1800" dirty="0"/>
              <a:t> </a:t>
            </a:r>
            <a:r>
              <a:rPr lang="es-CL" sz="1800" dirty="0" err="1"/>
              <a:t>sheet</a:t>
            </a:r>
            <a:r>
              <a:rPr lang="es-CL" sz="1800" dirty="0"/>
              <a:t> </a:t>
            </a:r>
            <a:r>
              <a:rPr lang="es-CL" sz="1800" i="1" dirty="0" err="1"/>
              <a:t>stringr</a:t>
            </a:r>
            <a:r>
              <a:rPr lang="es-CL" sz="1800" dirty="0"/>
              <a:t>: </a:t>
            </a:r>
            <a:r>
              <a:rPr lang="es-CL" sz="1800" dirty="0">
                <a:hlinkClick r:id="rId2"/>
              </a:rPr>
              <a:t>https://github.com/rstudio/cheatsheets/blob/master/strings.pdf</a:t>
            </a:r>
            <a:r>
              <a:rPr lang="es-CL" sz="1800" dirty="0"/>
              <a:t>.</a:t>
            </a:r>
          </a:p>
          <a:p>
            <a:pPr algn="just"/>
            <a:r>
              <a:rPr lang="es-CL" sz="1800" dirty="0" err="1"/>
              <a:t>Cheat</a:t>
            </a:r>
            <a:r>
              <a:rPr lang="es-CL" sz="1800" dirty="0"/>
              <a:t> </a:t>
            </a:r>
            <a:r>
              <a:rPr lang="es-CL" sz="1800" dirty="0" err="1"/>
              <a:t>sheet</a:t>
            </a:r>
            <a:r>
              <a:rPr lang="es-CL" sz="1800" dirty="0"/>
              <a:t> expresiones regulares: </a:t>
            </a:r>
            <a:r>
              <a:rPr lang="es-CL" sz="1800" dirty="0">
                <a:hlinkClick r:id="rId3"/>
              </a:rPr>
              <a:t>https://rstudio.com/wp-content/uploads/2016/09/RegExCheatsheet.pdf</a:t>
            </a:r>
            <a:r>
              <a:rPr lang="es-CL" sz="1800" dirty="0"/>
              <a:t>.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C62D92-1F90-401B-A40E-BF4967AF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515" y="4064550"/>
            <a:ext cx="2466975" cy="1266825"/>
          </a:xfrm>
          <a:prstGeom prst="rect">
            <a:avLst/>
          </a:prstGeom>
        </p:spPr>
      </p:pic>
      <p:pic>
        <p:nvPicPr>
          <p:cNvPr id="1026" name="Picture 2" descr="Work with strings with stringr : : CHEAT SHEET">
            <a:extLst>
              <a:ext uri="{FF2B5EF4-FFF2-40B4-BE49-F238E27FC236}">
                <a16:creationId xmlns:a16="http://schemas.microsoft.com/office/drawing/2014/main" id="{3E5A227B-429C-42AA-872D-D2EB9719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41" y="1153344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2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ABC3-733C-4122-B55B-013F69EE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CL" sz="3600" b="1" dirty="0"/>
              <a:t>Uso de </a:t>
            </a:r>
            <a:r>
              <a:rPr lang="es-CL" sz="3600" b="1" i="1" dirty="0" err="1"/>
              <a:t>RSelenium</a:t>
            </a:r>
            <a:endParaRPr lang="es-CL" sz="3600" b="1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539DD-6FD9-405E-A483-180676B9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algn="just"/>
            <a:r>
              <a:rPr lang="es-CL" sz="1800" dirty="0"/>
              <a:t>Cuando ya se necesita una mayor interacción del usuario con la página a </a:t>
            </a:r>
            <a:r>
              <a:rPr lang="es-CL" sz="1800" dirty="0" err="1"/>
              <a:t>scrapear</a:t>
            </a:r>
            <a:r>
              <a:rPr lang="es-CL" sz="1800" dirty="0"/>
              <a:t>, es posible utilizar la librería </a:t>
            </a:r>
            <a:r>
              <a:rPr lang="es-CL" sz="1800" i="1" dirty="0" err="1"/>
              <a:t>Rselenium</a:t>
            </a:r>
            <a:r>
              <a:rPr lang="es-CL" sz="1800" dirty="0"/>
              <a:t>, la cual posibilita simular el ingreso y manipulación de la página.</a:t>
            </a:r>
          </a:p>
          <a:p>
            <a:pPr algn="just"/>
            <a:r>
              <a:rPr lang="es-CL" sz="1800" dirty="0"/>
              <a:t>Podemos ver más detalles </a:t>
            </a:r>
            <a:r>
              <a:rPr lang="es-CL" sz="1800" dirty="0">
                <a:hlinkClick r:id="rId2"/>
              </a:rPr>
              <a:t>aquí</a:t>
            </a:r>
            <a:r>
              <a:rPr lang="es-CL" sz="1800" dirty="0"/>
              <a:t>.</a:t>
            </a:r>
          </a:p>
          <a:p>
            <a:pPr algn="just"/>
            <a:r>
              <a:rPr lang="es-CL" sz="1800" i="1" dirty="0" err="1"/>
              <a:t>RSelenium</a:t>
            </a:r>
            <a:r>
              <a:rPr lang="es-CL" sz="1800" dirty="0"/>
              <a:t> permite utilizar una gran cantidad de métodos para interactuar con páginas web (</a:t>
            </a:r>
            <a:r>
              <a:rPr lang="es-CL" sz="1800" dirty="0">
                <a:hlinkClick r:id="rId3"/>
              </a:rPr>
              <a:t>Ejemplos</a:t>
            </a:r>
            <a:r>
              <a:rPr lang="es-CL" sz="1800" dirty="0"/>
              <a:t>).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8F8E9A-C1BF-4F70-900E-D0A10C5F4C9C}"/>
              </a:ext>
            </a:extLst>
          </p:cNvPr>
          <p:cNvSpPr txBox="1"/>
          <p:nvPr/>
        </p:nvSpPr>
        <p:spPr>
          <a:xfrm>
            <a:off x="5134028" y="1151707"/>
            <a:ext cx="6559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altLang="es-CL" b="1" dirty="0">
                <a:solidFill>
                  <a:schemeClr val="bg1"/>
                </a:solidFill>
              </a:rPr>
              <a:t>Realiza una conexión a través de un navegador definido</a:t>
            </a:r>
          </a:p>
          <a:p>
            <a:pPr algn="just"/>
            <a:r>
              <a:rPr lang="es-ES" altLang="es-CL" dirty="0" err="1">
                <a:solidFill>
                  <a:schemeClr val="bg1"/>
                </a:solidFill>
              </a:rPr>
              <a:t>rD</a:t>
            </a:r>
            <a:r>
              <a:rPr lang="es-ES" altLang="es-CL" dirty="0">
                <a:solidFill>
                  <a:schemeClr val="bg1"/>
                </a:solidFill>
              </a:rPr>
              <a:t> &lt;- </a:t>
            </a:r>
            <a:r>
              <a:rPr lang="es-ES" altLang="es-CL" dirty="0" err="1">
                <a:solidFill>
                  <a:schemeClr val="bg1"/>
                </a:solidFill>
              </a:rPr>
              <a:t>rsDriver</a:t>
            </a:r>
            <a:r>
              <a:rPr lang="es-ES" altLang="es-CL" dirty="0">
                <a:solidFill>
                  <a:schemeClr val="bg1"/>
                </a:solidFill>
              </a:rPr>
              <a:t>(browser="</a:t>
            </a:r>
            <a:r>
              <a:rPr lang="es-ES" altLang="es-CL" dirty="0" err="1">
                <a:solidFill>
                  <a:schemeClr val="bg1"/>
                </a:solidFill>
              </a:rPr>
              <a:t>firefox</a:t>
            </a:r>
            <a:r>
              <a:rPr lang="es-ES" altLang="es-CL" dirty="0">
                <a:solidFill>
                  <a:schemeClr val="bg1"/>
                </a:solidFill>
              </a:rPr>
              <a:t>", </a:t>
            </a:r>
            <a:r>
              <a:rPr lang="es-ES" altLang="es-CL" dirty="0" err="1">
                <a:solidFill>
                  <a:schemeClr val="bg1"/>
                </a:solidFill>
              </a:rPr>
              <a:t>port</a:t>
            </a:r>
            <a:r>
              <a:rPr lang="es-ES" altLang="es-CL" dirty="0">
                <a:solidFill>
                  <a:schemeClr val="bg1"/>
                </a:solidFill>
              </a:rPr>
              <a:t>=4546L, </a:t>
            </a:r>
            <a:r>
              <a:rPr lang="es-ES" altLang="es-CL" dirty="0" err="1">
                <a:solidFill>
                  <a:schemeClr val="bg1"/>
                </a:solidFill>
              </a:rPr>
              <a:t>verbose</a:t>
            </a:r>
            <a:r>
              <a:rPr lang="es-ES" altLang="es-CL" dirty="0">
                <a:solidFill>
                  <a:schemeClr val="bg1"/>
                </a:solidFill>
              </a:rPr>
              <a:t>=F)</a:t>
            </a:r>
          </a:p>
          <a:p>
            <a:pPr algn="just"/>
            <a:endParaRPr lang="es-ES" altLang="es-CL" dirty="0">
              <a:solidFill>
                <a:schemeClr val="bg1"/>
              </a:solidFill>
            </a:endParaRPr>
          </a:p>
          <a:p>
            <a:pPr algn="just"/>
            <a:r>
              <a:rPr lang="es-ES" altLang="es-CL" b="1" dirty="0">
                <a:solidFill>
                  <a:schemeClr val="bg1"/>
                </a:solidFill>
              </a:rPr>
              <a:t>Asigna la conexión al objeto </a:t>
            </a:r>
            <a:r>
              <a:rPr lang="es-ES" altLang="es-CL" b="1" dirty="0" err="1">
                <a:solidFill>
                  <a:schemeClr val="bg1"/>
                </a:solidFill>
              </a:rPr>
              <a:t>remDr</a:t>
            </a:r>
            <a:r>
              <a:rPr lang="es-ES" altLang="es-CL" b="1" dirty="0">
                <a:solidFill>
                  <a:schemeClr val="bg1"/>
                </a:solidFill>
              </a:rPr>
              <a:t>, para que luego pueda ser manipulado</a:t>
            </a:r>
          </a:p>
          <a:p>
            <a:pPr algn="just"/>
            <a:r>
              <a:rPr lang="es-ES" altLang="es-CL" dirty="0" err="1">
                <a:solidFill>
                  <a:schemeClr val="bg1"/>
                </a:solidFill>
              </a:rPr>
              <a:t>remDr</a:t>
            </a:r>
            <a:r>
              <a:rPr lang="es-ES" altLang="es-CL" dirty="0">
                <a:solidFill>
                  <a:schemeClr val="bg1"/>
                </a:solidFill>
              </a:rPr>
              <a:t> &lt;- </a:t>
            </a:r>
            <a:r>
              <a:rPr lang="es-ES" altLang="es-CL" dirty="0" err="1">
                <a:solidFill>
                  <a:schemeClr val="bg1"/>
                </a:solidFill>
              </a:rPr>
              <a:t>rD$client</a:t>
            </a:r>
            <a:endParaRPr lang="es-ES" altLang="es-CL" dirty="0">
              <a:solidFill>
                <a:schemeClr val="bg1"/>
              </a:solidFill>
            </a:endParaRPr>
          </a:p>
          <a:p>
            <a:pPr algn="just"/>
            <a:endParaRPr lang="es-ES" altLang="es-CL" dirty="0">
              <a:solidFill>
                <a:schemeClr val="bg1"/>
              </a:solidFill>
            </a:endParaRPr>
          </a:p>
          <a:p>
            <a:pPr algn="just"/>
            <a:r>
              <a:rPr lang="es-ES" altLang="es-CL" b="1" dirty="0">
                <a:solidFill>
                  <a:schemeClr val="bg1"/>
                </a:solidFill>
              </a:rPr>
              <a:t>Ingresa a una página web</a:t>
            </a:r>
          </a:p>
          <a:p>
            <a:pPr algn="just"/>
            <a:r>
              <a:rPr lang="es-ES" altLang="es-CL" dirty="0" err="1">
                <a:solidFill>
                  <a:schemeClr val="bg1"/>
                </a:solidFill>
              </a:rPr>
              <a:t>remDr$navigate</a:t>
            </a:r>
            <a:r>
              <a:rPr lang="es-ES" altLang="es-CL" dirty="0">
                <a:solidFill>
                  <a:schemeClr val="bg1"/>
                </a:solidFill>
              </a:rPr>
              <a:t>("https://www.google.com/") </a:t>
            </a:r>
            <a:endParaRPr lang="es-C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0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474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Antecedentes básicos</vt:lpstr>
      <vt:lpstr>Antecedentes básicos</vt:lpstr>
      <vt:lpstr>Antecedentes básicos</vt:lpstr>
      <vt:lpstr>Uso de rvest</vt:lpstr>
      <vt:lpstr>Manejo de texto</vt:lpstr>
      <vt:lpstr>Uso de RSelenium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Antecedentes básicos</dc:title>
  <dc:creator>iot</dc:creator>
  <cp:lastModifiedBy>iot</cp:lastModifiedBy>
  <cp:revision>17</cp:revision>
  <dcterms:created xsi:type="dcterms:W3CDTF">2020-10-04T18:03:10Z</dcterms:created>
  <dcterms:modified xsi:type="dcterms:W3CDTF">2020-10-10T02:45:07Z</dcterms:modified>
</cp:coreProperties>
</file>