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74" r:id="rId10"/>
    <p:sldId id="262" r:id="rId11"/>
    <p:sldId id="264" r:id="rId12"/>
    <p:sldId id="269" r:id="rId13"/>
    <p:sldId id="268" r:id="rId14"/>
    <p:sldId id="270" r:id="rId15"/>
    <p:sldId id="271" r:id="rId16"/>
    <p:sldId id="275" r:id="rId17"/>
    <p:sldId id="276" r:id="rId18"/>
    <p:sldId id="277" r:id="rId19"/>
    <p:sldId id="281" r:id="rId20"/>
    <p:sldId id="279" r:id="rId21"/>
    <p:sldId id="280" r:id="rId22"/>
    <p:sldId id="265" r:id="rId23"/>
    <p:sldId id="267" r:id="rId24"/>
    <p:sldId id="266" r:id="rId25"/>
    <p:sldId id="285" r:id="rId26"/>
    <p:sldId id="286" r:id="rId27"/>
    <p:sldId id="278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9569E-5052-4EBD-B2AF-67F3A5A3BD53}" type="doc">
      <dgm:prSet loTypeId="urn:microsoft.com/office/officeart/2005/8/layout/hProcess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9D361D-60E6-4858-8F68-93973FD60461}">
      <dgm:prSet phldrT="[Text]"/>
      <dgm:spPr/>
      <dgm:t>
        <a:bodyPr/>
        <a:lstStyle/>
        <a:p>
          <a:r>
            <a:rPr lang="en-US" dirty="0" smtClean="0"/>
            <a:t>Opportunity</a:t>
          </a:r>
          <a:endParaRPr lang="en-IN" dirty="0"/>
        </a:p>
      </dgm:t>
    </dgm:pt>
    <dgm:pt modelId="{9F6F0AF8-7D7F-422B-9D76-3524754C5DA6}" type="parTrans" cxnId="{4046B134-00A5-4041-BB0B-50A0F5554397}">
      <dgm:prSet/>
      <dgm:spPr/>
      <dgm:t>
        <a:bodyPr/>
        <a:lstStyle/>
        <a:p>
          <a:endParaRPr lang="en-IN"/>
        </a:p>
      </dgm:t>
    </dgm:pt>
    <dgm:pt modelId="{93390B31-0720-4394-BD4A-4EA75CFE686A}" type="sibTrans" cxnId="{4046B134-00A5-4041-BB0B-50A0F5554397}">
      <dgm:prSet/>
      <dgm:spPr/>
      <dgm:t>
        <a:bodyPr/>
        <a:lstStyle/>
        <a:p>
          <a:endParaRPr lang="en-IN"/>
        </a:p>
      </dgm:t>
    </dgm:pt>
    <dgm:pt modelId="{243E499B-46FD-4514-924E-5BD031FD1216}">
      <dgm:prSet phldrT="[Text]" custT="1"/>
      <dgm:spPr/>
      <dgm:t>
        <a:bodyPr/>
        <a:lstStyle/>
        <a:p>
          <a:pPr algn="l"/>
          <a:r>
            <a:rPr lang="en-US" sz="2000" dirty="0" smtClean="0"/>
            <a:t>New Booking - Time of Arrival</a:t>
          </a:r>
          <a:endParaRPr lang="en-IN" sz="2000" dirty="0"/>
        </a:p>
      </dgm:t>
    </dgm:pt>
    <dgm:pt modelId="{5E7FCF36-39CB-41B3-9306-B686C5F98182}" type="parTrans" cxnId="{6CC8D555-EE51-4CE9-B82F-8EDE6CE973FA}">
      <dgm:prSet/>
      <dgm:spPr/>
      <dgm:t>
        <a:bodyPr/>
        <a:lstStyle/>
        <a:p>
          <a:endParaRPr lang="en-IN"/>
        </a:p>
      </dgm:t>
    </dgm:pt>
    <dgm:pt modelId="{7573BB77-A0DB-4B5B-B46A-9722B9C0C6AD}" type="sibTrans" cxnId="{6CC8D555-EE51-4CE9-B82F-8EDE6CE973FA}">
      <dgm:prSet/>
      <dgm:spPr/>
      <dgm:t>
        <a:bodyPr/>
        <a:lstStyle/>
        <a:p>
          <a:endParaRPr lang="en-IN"/>
        </a:p>
      </dgm:t>
    </dgm:pt>
    <dgm:pt modelId="{FD416402-91D6-485B-AC46-6BEF1E1184B0}">
      <dgm:prSet phldrT="[Text]"/>
      <dgm:spPr/>
      <dgm:t>
        <a:bodyPr/>
        <a:lstStyle/>
        <a:p>
          <a:r>
            <a:rPr lang="en-US" dirty="0" smtClean="0"/>
            <a:t>Value</a:t>
          </a:r>
          <a:endParaRPr lang="en-IN" dirty="0"/>
        </a:p>
      </dgm:t>
    </dgm:pt>
    <dgm:pt modelId="{5C9BA5CF-A393-48F0-9B10-C4218FE831C3}" type="parTrans" cxnId="{C3E6050F-7FFD-4401-8355-397B1F0FE13F}">
      <dgm:prSet/>
      <dgm:spPr/>
      <dgm:t>
        <a:bodyPr/>
        <a:lstStyle/>
        <a:p>
          <a:endParaRPr lang="en-IN"/>
        </a:p>
      </dgm:t>
    </dgm:pt>
    <dgm:pt modelId="{55703AA3-2643-4C54-9A2A-D7523A25805A}" type="sibTrans" cxnId="{C3E6050F-7FFD-4401-8355-397B1F0FE13F}">
      <dgm:prSet/>
      <dgm:spPr/>
      <dgm:t>
        <a:bodyPr/>
        <a:lstStyle/>
        <a:p>
          <a:endParaRPr lang="en-IN"/>
        </a:p>
      </dgm:t>
    </dgm:pt>
    <dgm:pt modelId="{BC959CEB-82E5-4DAA-9B00-A4F563EA1BD5}">
      <dgm:prSet phldrT="[Text]" custT="1"/>
      <dgm:spPr/>
      <dgm:t>
        <a:bodyPr/>
        <a:lstStyle/>
        <a:p>
          <a:r>
            <a:rPr lang="en-US" sz="2000" dirty="0" smtClean="0"/>
            <a:t>Accurate Travel Time Prediction</a:t>
          </a:r>
          <a:endParaRPr lang="en-IN" sz="2000" dirty="0"/>
        </a:p>
      </dgm:t>
    </dgm:pt>
    <dgm:pt modelId="{4E36518D-833E-4FE0-96AC-9EDB701186F2}" type="parTrans" cxnId="{6EF9C827-D1DD-41E7-8F40-104567372B97}">
      <dgm:prSet/>
      <dgm:spPr/>
      <dgm:t>
        <a:bodyPr/>
        <a:lstStyle/>
        <a:p>
          <a:endParaRPr lang="en-IN"/>
        </a:p>
      </dgm:t>
    </dgm:pt>
    <dgm:pt modelId="{CC9E7FDF-3404-4170-A524-7E0D452439E1}" type="sibTrans" cxnId="{6EF9C827-D1DD-41E7-8F40-104567372B97}">
      <dgm:prSet/>
      <dgm:spPr/>
      <dgm:t>
        <a:bodyPr/>
        <a:lstStyle/>
        <a:p>
          <a:endParaRPr lang="en-IN"/>
        </a:p>
      </dgm:t>
    </dgm:pt>
    <dgm:pt modelId="{7C4C7878-3A4A-4A11-8F8E-1D62D7984909}">
      <dgm:prSet phldrT="[Text]" custT="1"/>
      <dgm:spPr/>
      <dgm:t>
        <a:bodyPr/>
        <a:lstStyle/>
        <a:p>
          <a:pPr algn="l"/>
          <a:r>
            <a:rPr lang="en-US" sz="2000" dirty="0" smtClean="0"/>
            <a:t>Shortest Route (Distance/Time)</a:t>
          </a:r>
          <a:endParaRPr lang="en-IN" sz="2000" dirty="0"/>
        </a:p>
      </dgm:t>
    </dgm:pt>
    <dgm:pt modelId="{0B4D43B5-505F-4A25-BD62-1050570A916E}" type="parTrans" cxnId="{ABD6A035-4A71-4757-90BD-E1BE6220EDA3}">
      <dgm:prSet/>
      <dgm:spPr/>
      <dgm:t>
        <a:bodyPr/>
        <a:lstStyle/>
        <a:p>
          <a:endParaRPr lang="en-IN"/>
        </a:p>
      </dgm:t>
    </dgm:pt>
    <dgm:pt modelId="{9248915B-385E-46C7-9979-D59F2E165284}" type="sibTrans" cxnId="{ABD6A035-4A71-4757-90BD-E1BE6220EDA3}">
      <dgm:prSet/>
      <dgm:spPr/>
      <dgm:t>
        <a:bodyPr/>
        <a:lstStyle/>
        <a:p>
          <a:endParaRPr lang="en-IN"/>
        </a:p>
      </dgm:t>
    </dgm:pt>
    <dgm:pt modelId="{515AC90F-3F54-4C06-838C-7C57F9C3323D}">
      <dgm:prSet custT="1"/>
      <dgm:spPr/>
      <dgm:t>
        <a:bodyPr/>
        <a:lstStyle/>
        <a:p>
          <a:r>
            <a:rPr lang="en-US" sz="2000" dirty="0" smtClean="0"/>
            <a:t>Increased Fuel Efficiency</a:t>
          </a:r>
          <a:endParaRPr lang="en-IN" sz="2000" dirty="0"/>
        </a:p>
      </dgm:t>
    </dgm:pt>
    <dgm:pt modelId="{8BA86C99-0A9B-4440-B050-917E6831302B}" type="parTrans" cxnId="{05141DF9-06E1-4664-BAD4-1D199CCAA4D8}">
      <dgm:prSet/>
      <dgm:spPr/>
      <dgm:t>
        <a:bodyPr/>
        <a:lstStyle/>
        <a:p>
          <a:endParaRPr lang="en-IN"/>
        </a:p>
      </dgm:t>
    </dgm:pt>
    <dgm:pt modelId="{835246E6-B03F-4EB7-A84F-DED2911D9CC1}" type="sibTrans" cxnId="{05141DF9-06E1-4664-BAD4-1D199CCAA4D8}">
      <dgm:prSet/>
      <dgm:spPr/>
      <dgm:t>
        <a:bodyPr/>
        <a:lstStyle/>
        <a:p>
          <a:endParaRPr lang="en-IN"/>
        </a:p>
      </dgm:t>
    </dgm:pt>
    <dgm:pt modelId="{4F67F59A-C301-49D1-B0D9-C4099251B97E}">
      <dgm:prSet custT="1"/>
      <dgm:spPr/>
      <dgm:t>
        <a:bodyPr/>
        <a:lstStyle/>
        <a:p>
          <a:r>
            <a:rPr lang="en-US" sz="2000" dirty="0" smtClean="0"/>
            <a:t>Optimized Utilization of Cabs</a:t>
          </a:r>
          <a:endParaRPr lang="en-IN" sz="2000" dirty="0"/>
        </a:p>
      </dgm:t>
    </dgm:pt>
    <dgm:pt modelId="{03736B3B-3D2C-4F1A-8B7D-FEBE81077DB4}" type="parTrans" cxnId="{2ED14396-B42E-4BF1-980F-E0DEB11B7202}">
      <dgm:prSet/>
      <dgm:spPr/>
      <dgm:t>
        <a:bodyPr/>
        <a:lstStyle/>
        <a:p>
          <a:endParaRPr lang="en-IN"/>
        </a:p>
      </dgm:t>
    </dgm:pt>
    <dgm:pt modelId="{4C3B93AD-6279-4073-8D31-D14AEF2E50A8}" type="sibTrans" cxnId="{2ED14396-B42E-4BF1-980F-E0DEB11B7202}">
      <dgm:prSet/>
      <dgm:spPr/>
      <dgm:t>
        <a:bodyPr/>
        <a:lstStyle/>
        <a:p>
          <a:endParaRPr lang="en-IN"/>
        </a:p>
      </dgm:t>
    </dgm:pt>
    <dgm:pt modelId="{F2A1DE85-D3FE-41A9-BEE6-A8D6B1B78AA2}">
      <dgm:prSet phldrT="[Text]" custT="1"/>
      <dgm:spPr/>
      <dgm:t>
        <a:bodyPr/>
        <a:lstStyle/>
        <a:p>
          <a:pPr algn="l"/>
          <a:r>
            <a:rPr lang="en-US" sz="2000" i="0" dirty="0" smtClean="0"/>
            <a:t>Taxi-Passenger Demand Distribution</a:t>
          </a:r>
          <a:endParaRPr lang="en-IN" sz="2000" dirty="0"/>
        </a:p>
      </dgm:t>
    </dgm:pt>
    <dgm:pt modelId="{C43D79DC-C47E-4100-90CC-A207D7250318}" type="parTrans" cxnId="{3341230A-A74C-42F3-8FF4-E9C39CCB8DCE}">
      <dgm:prSet/>
      <dgm:spPr/>
      <dgm:t>
        <a:bodyPr/>
        <a:lstStyle/>
        <a:p>
          <a:endParaRPr lang="en-IN"/>
        </a:p>
      </dgm:t>
    </dgm:pt>
    <dgm:pt modelId="{86CE5E38-DB01-42AF-AD7E-248F3C73C5B4}" type="sibTrans" cxnId="{3341230A-A74C-42F3-8FF4-E9C39CCB8DCE}">
      <dgm:prSet/>
      <dgm:spPr/>
      <dgm:t>
        <a:bodyPr/>
        <a:lstStyle/>
        <a:p>
          <a:endParaRPr lang="en-IN"/>
        </a:p>
      </dgm:t>
    </dgm:pt>
    <dgm:pt modelId="{5A60D34C-E515-4CA3-A3A3-7B1A4F2BED0C}" type="pres">
      <dgm:prSet presAssocID="{4EF9569E-5052-4EBD-B2AF-67F3A5A3BD5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1052D5-0A00-40D6-AE95-1056946F98F7}" type="pres">
      <dgm:prSet presAssocID="{6B9D361D-60E6-4858-8F68-93973FD60461}" presName="compNode" presStyleCnt="0"/>
      <dgm:spPr/>
    </dgm:pt>
    <dgm:pt modelId="{2BB56E2E-A513-4D88-9D92-1C8A4C1D624C}" type="pres">
      <dgm:prSet presAssocID="{6B9D361D-60E6-4858-8F68-93973FD60461}" presName="noGeometry" presStyleCnt="0"/>
      <dgm:spPr/>
    </dgm:pt>
    <dgm:pt modelId="{9B543D4F-6851-4709-A177-42C3D9786E06}" type="pres">
      <dgm:prSet presAssocID="{6B9D361D-60E6-4858-8F68-93973FD60461}" presName="childTextVisible" presStyleLbl="bgAccFollowNode1" presStyleIdx="0" presStyleCnt="2" custScaleX="148265" custLinFactNeighborX="116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BB5DB4-CB5C-44E2-BB68-3D0161B1DAE9}" type="pres">
      <dgm:prSet presAssocID="{6B9D361D-60E6-4858-8F68-93973FD60461}" presName="childTextHidden" presStyleLbl="bgAccFollowNode1" presStyleIdx="0" presStyleCnt="2"/>
      <dgm:spPr/>
      <dgm:t>
        <a:bodyPr/>
        <a:lstStyle/>
        <a:p>
          <a:endParaRPr lang="en-IN"/>
        </a:p>
      </dgm:t>
    </dgm:pt>
    <dgm:pt modelId="{AC0E6B68-CC1F-4157-A663-B017355F8F9A}" type="pres">
      <dgm:prSet presAssocID="{6B9D361D-60E6-4858-8F68-93973FD60461}" presName="parentText" presStyleLbl="node1" presStyleIdx="0" presStyleCnt="2" custLinFactNeighborX="-7460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E40191-388B-497D-A44A-0D73B6049185}" type="pres">
      <dgm:prSet presAssocID="{6B9D361D-60E6-4858-8F68-93973FD60461}" presName="aSpace" presStyleCnt="0"/>
      <dgm:spPr/>
    </dgm:pt>
    <dgm:pt modelId="{D466F10A-7EFD-4928-8850-B8B1DDF42F5E}" type="pres">
      <dgm:prSet presAssocID="{FD416402-91D6-485B-AC46-6BEF1E1184B0}" presName="compNode" presStyleCnt="0"/>
      <dgm:spPr/>
    </dgm:pt>
    <dgm:pt modelId="{9AE56FC8-3399-4A0C-85D5-3ED414C8C1A7}" type="pres">
      <dgm:prSet presAssocID="{FD416402-91D6-485B-AC46-6BEF1E1184B0}" presName="noGeometry" presStyleCnt="0"/>
      <dgm:spPr/>
    </dgm:pt>
    <dgm:pt modelId="{D9392BB8-864E-4DC6-824E-2B7AAE2957E9}" type="pres">
      <dgm:prSet presAssocID="{FD416402-91D6-485B-AC46-6BEF1E1184B0}" presName="childTextVisible" presStyleLbl="bgAccFollowNode1" presStyleIdx="1" presStyleCnt="2" custScaleX="152619" custLinFactNeighborX="121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AC084A-BB0E-4650-9E09-819C69E4D173}" type="pres">
      <dgm:prSet presAssocID="{FD416402-91D6-485B-AC46-6BEF1E1184B0}" presName="childTextHidden" presStyleLbl="bgAccFollowNode1" presStyleIdx="1" presStyleCnt="2"/>
      <dgm:spPr/>
      <dgm:t>
        <a:bodyPr/>
        <a:lstStyle/>
        <a:p>
          <a:endParaRPr lang="en-IN"/>
        </a:p>
      </dgm:t>
    </dgm:pt>
    <dgm:pt modelId="{2DB1F8D8-047C-4C84-8B27-51514C968C29}" type="pres">
      <dgm:prSet presAssocID="{FD416402-91D6-485B-AC46-6BEF1E1184B0}" presName="parentText" presStyleLbl="node1" presStyleIdx="1" presStyleCnt="2" custLinFactNeighborX="-28749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70F1AD-87A7-4A63-88E0-B652FCD1F7FD}" type="presOf" srcId="{4F67F59A-C301-49D1-B0D9-C4099251B97E}" destId="{19AC084A-BB0E-4650-9E09-819C69E4D173}" srcOrd="1" destOrd="2" presId="urn:microsoft.com/office/officeart/2005/8/layout/hProcess6"/>
    <dgm:cxn modelId="{3341230A-A74C-42F3-8FF4-E9C39CCB8DCE}" srcId="{6B9D361D-60E6-4858-8F68-93973FD60461}" destId="{F2A1DE85-D3FE-41A9-BEE6-A8D6B1B78AA2}" srcOrd="2" destOrd="0" parTransId="{C43D79DC-C47E-4100-90CC-A207D7250318}" sibTransId="{86CE5E38-DB01-42AF-AD7E-248F3C73C5B4}"/>
    <dgm:cxn modelId="{2D649F49-86E8-4920-A0A9-2E9594BD7A7C}" type="presOf" srcId="{BC959CEB-82E5-4DAA-9B00-A4F563EA1BD5}" destId="{19AC084A-BB0E-4650-9E09-819C69E4D173}" srcOrd="1" destOrd="0" presId="urn:microsoft.com/office/officeart/2005/8/layout/hProcess6"/>
    <dgm:cxn modelId="{C3E6050F-7FFD-4401-8355-397B1F0FE13F}" srcId="{4EF9569E-5052-4EBD-B2AF-67F3A5A3BD53}" destId="{FD416402-91D6-485B-AC46-6BEF1E1184B0}" srcOrd="1" destOrd="0" parTransId="{5C9BA5CF-A393-48F0-9B10-C4218FE831C3}" sibTransId="{55703AA3-2643-4C54-9A2A-D7523A25805A}"/>
    <dgm:cxn modelId="{2ED14396-B42E-4BF1-980F-E0DEB11B7202}" srcId="{FD416402-91D6-485B-AC46-6BEF1E1184B0}" destId="{4F67F59A-C301-49D1-B0D9-C4099251B97E}" srcOrd="2" destOrd="0" parTransId="{03736B3B-3D2C-4F1A-8B7D-FEBE81077DB4}" sibTransId="{4C3B93AD-6279-4073-8D31-D14AEF2E50A8}"/>
    <dgm:cxn modelId="{04CFF8B8-129F-4614-8930-D0F0200EA628}" type="presOf" srcId="{4EF9569E-5052-4EBD-B2AF-67F3A5A3BD53}" destId="{5A60D34C-E515-4CA3-A3A3-7B1A4F2BED0C}" srcOrd="0" destOrd="0" presId="urn:microsoft.com/office/officeart/2005/8/layout/hProcess6"/>
    <dgm:cxn modelId="{6EF9C827-D1DD-41E7-8F40-104567372B97}" srcId="{FD416402-91D6-485B-AC46-6BEF1E1184B0}" destId="{BC959CEB-82E5-4DAA-9B00-A4F563EA1BD5}" srcOrd="0" destOrd="0" parTransId="{4E36518D-833E-4FE0-96AC-9EDB701186F2}" sibTransId="{CC9E7FDF-3404-4170-A524-7E0D452439E1}"/>
    <dgm:cxn modelId="{E93DE49C-A8EB-446C-AF2F-6A3D939F4E05}" type="presOf" srcId="{FD416402-91D6-485B-AC46-6BEF1E1184B0}" destId="{2DB1F8D8-047C-4C84-8B27-51514C968C29}" srcOrd="0" destOrd="0" presId="urn:microsoft.com/office/officeart/2005/8/layout/hProcess6"/>
    <dgm:cxn modelId="{05141DF9-06E1-4664-BAD4-1D199CCAA4D8}" srcId="{FD416402-91D6-485B-AC46-6BEF1E1184B0}" destId="{515AC90F-3F54-4C06-838C-7C57F9C3323D}" srcOrd="1" destOrd="0" parTransId="{8BA86C99-0A9B-4440-B050-917E6831302B}" sibTransId="{835246E6-B03F-4EB7-A84F-DED2911D9CC1}"/>
    <dgm:cxn modelId="{DEEDF6B1-9360-49F9-8A4A-6BC8C449CCC0}" type="presOf" srcId="{4F67F59A-C301-49D1-B0D9-C4099251B97E}" destId="{D9392BB8-864E-4DC6-824E-2B7AAE2957E9}" srcOrd="0" destOrd="2" presId="urn:microsoft.com/office/officeart/2005/8/layout/hProcess6"/>
    <dgm:cxn modelId="{377698FD-BD77-4378-BF03-83A0881BEC46}" type="presOf" srcId="{6B9D361D-60E6-4858-8F68-93973FD60461}" destId="{AC0E6B68-CC1F-4157-A663-B017355F8F9A}" srcOrd="0" destOrd="0" presId="urn:microsoft.com/office/officeart/2005/8/layout/hProcess6"/>
    <dgm:cxn modelId="{9EC7A80B-8820-48FB-9F37-397C33E66E2F}" type="presOf" srcId="{515AC90F-3F54-4C06-838C-7C57F9C3323D}" destId="{19AC084A-BB0E-4650-9E09-819C69E4D173}" srcOrd="1" destOrd="1" presId="urn:microsoft.com/office/officeart/2005/8/layout/hProcess6"/>
    <dgm:cxn modelId="{41960DB9-DB68-4525-9CFE-FB1887C28B8F}" type="presOf" srcId="{243E499B-46FD-4514-924E-5BD031FD1216}" destId="{78BB5DB4-CB5C-44E2-BB68-3D0161B1DAE9}" srcOrd="1" destOrd="0" presId="urn:microsoft.com/office/officeart/2005/8/layout/hProcess6"/>
    <dgm:cxn modelId="{6CC8D555-EE51-4CE9-B82F-8EDE6CE973FA}" srcId="{6B9D361D-60E6-4858-8F68-93973FD60461}" destId="{243E499B-46FD-4514-924E-5BD031FD1216}" srcOrd="0" destOrd="0" parTransId="{5E7FCF36-39CB-41B3-9306-B686C5F98182}" sibTransId="{7573BB77-A0DB-4B5B-B46A-9722B9C0C6AD}"/>
    <dgm:cxn modelId="{4046B134-00A5-4041-BB0B-50A0F5554397}" srcId="{4EF9569E-5052-4EBD-B2AF-67F3A5A3BD53}" destId="{6B9D361D-60E6-4858-8F68-93973FD60461}" srcOrd="0" destOrd="0" parTransId="{9F6F0AF8-7D7F-422B-9D76-3524754C5DA6}" sibTransId="{93390B31-0720-4394-BD4A-4EA75CFE686A}"/>
    <dgm:cxn modelId="{00BA39FF-C397-4CAD-95F7-AB008BC6509F}" type="presOf" srcId="{BC959CEB-82E5-4DAA-9B00-A4F563EA1BD5}" destId="{D9392BB8-864E-4DC6-824E-2B7AAE2957E9}" srcOrd="0" destOrd="0" presId="urn:microsoft.com/office/officeart/2005/8/layout/hProcess6"/>
    <dgm:cxn modelId="{D72C8A52-7C01-4B81-A40B-61BA3D43F5E9}" type="presOf" srcId="{515AC90F-3F54-4C06-838C-7C57F9C3323D}" destId="{D9392BB8-864E-4DC6-824E-2B7AAE2957E9}" srcOrd="0" destOrd="1" presId="urn:microsoft.com/office/officeart/2005/8/layout/hProcess6"/>
    <dgm:cxn modelId="{1E14899F-7F00-40FD-98DE-E023D66F1962}" type="presOf" srcId="{7C4C7878-3A4A-4A11-8F8E-1D62D7984909}" destId="{9B543D4F-6851-4709-A177-42C3D9786E06}" srcOrd="0" destOrd="1" presId="urn:microsoft.com/office/officeart/2005/8/layout/hProcess6"/>
    <dgm:cxn modelId="{4B38B54C-7A88-419D-8C8F-959BCAC61601}" type="presOf" srcId="{7C4C7878-3A4A-4A11-8F8E-1D62D7984909}" destId="{78BB5DB4-CB5C-44E2-BB68-3D0161B1DAE9}" srcOrd="1" destOrd="1" presId="urn:microsoft.com/office/officeart/2005/8/layout/hProcess6"/>
    <dgm:cxn modelId="{92CF4FB6-C9CE-4360-B774-29F1550BC64B}" type="presOf" srcId="{F2A1DE85-D3FE-41A9-BEE6-A8D6B1B78AA2}" destId="{78BB5DB4-CB5C-44E2-BB68-3D0161B1DAE9}" srcOrd="1" destOrd="2" presId="urn:microsoft.com/office/officeart/2005/8/layout/hProcess6"/>
    <dgm:cxn modelId="{552AFCE7-3433-47FF-B6C1-6B29039E87D7}" type="presOf" srcId="{F2A1DE85-D3FE-41A9-BEE6-A8D6B1B78AA2}" destId="{9B543D4F-6851-4709-A177-42C3D9786E06}" srcOrd="0" destOrd="2" presId="urn:microsoft.com/office/officeart/2005/8/layout/hProcess6"/>
    <dgm:cxn modelId="{ABD6A035-4A71-4757-90BD-E1BE6220EDA3}" srcId="{6B9D361D-60E6-4858-8F68-93973FD60461}" destId="{7C4C7878-3A4A-4A11-8F8E-1D62D7984909}" srcOrd="1" destOrd="0" parTransId="{0B4D43B5-505F-4A25-BD62-1050570A916E}" sibTransId="{9248915B-385E-46C7-9979-D59F2E165284}"/>
    <dgm:cxn modelId="{E9AE09ED-9067-4E10-A130-B92F4DA00344}" type="presOf" srcId="{243E499B-46FD-4514-924E-5BD031FD1216}" destId="{9B543D4F-6851-4709-A177-42C3D9786E06}" srcOrd="0" destOrd="0" presId="urn:microsoft.com/office/officeart/2005/8/layout/hProcess6"/>
    <dgm:cxn modelId="{C254105E-CD12-4178-895A-50DE0441B0EE}" type="presParOf" srcId="{5A60D34C-E515-4CA3-A3A3-7B1A4F2BED0C}" destId="{691052D5-0A00-40D6-AE95-1056946F98F7}" srcOrd="0" destOrd="0" presId="urn:microsoft.com/office/officeart/2005/8/layout/hProcess6"/>
    <dgm:cxn modelId="{A3B33DE7-9673-4130-90E8-9FD00F8EC1D5}" type="presParOf" srcId="{691052D5-0A00-40D6-AE95-1056946F98F7}" destId="{2BB56E2E-A513-4D88-9D92-1C8A4C1D624C}" srcOrd="0" destOrd="0" presId="urn:microsoft.com/office/officeart/2005/8/layout/hProcess6"/>
    <dgm:cxn modelId="{B389A5E3-724F-4D33-94D8-14091A99ABA6}" type="presParOf" srcId="{691052D5-0A00-40D6-AE95-1056946F98F7}" destId="{9B543D4F-6851-4709-A177-42C3D9786E06}" srcOrd="1" destOrd="0" presId="urn:microsoft.com/office/officeart/2005/8/layout/hProcess6"/>
    <dgm:cxn modelId="{D306495C-AC60-42AE-BF0D-BB0BCADBC85E}" type="presParOf" srcId="{691052D5-0A00-40D6-AE95-1056946F98F7}" destId="{78BB5DB4-CB5C-44E2-BB68-3D0161B1DAE9}" srcOrd="2" destOrd="0" presId="urn:microsoft.com/office/officeart/2005/8/layout/hProcess6"/>
    <dgm:cxn modelId="{24AACA55-4A3B-4665-82CF-BFF03B1C1C9B}" type="presParOf" srcId="{691052D5-0A00-40D6-AE95-1056946F98F7}" destId="{AC0E6B68-CC1F-4157-A663-B017355F8F9A}" srcOrd="3" destOrd="0" presId="urn:microsoft.com/office/officeart/2005/8/layout/hProcess6"/>
    <dgm:cxn modelId="{E2B012FD-35B0-4E0D-B548-6BF42153A4DC}" type="presParOf" srcId="{5A60D34C-E515-4CA3-A3A3-7B1A4F2BED0C}" destId="{49E40191-388B-497D-A44A-0D73B6049185}" srcOrd="1" destOrd="0" presId="urn:microsoft.com/office/officeart/2005/8/layout/hProcess6"/>
    <dgm:cxn modelId="{3F93326D-6253-4179-AAB6-AE47E8879B7A}" type="presParOf" srcId="{5A60D34C-E515-4CA3-A3A3-7B1A4F2BED0C}" destId="{D466F10A-7EFD-4928-8850-B8B1DDF42F5E}" srcOrd="2" destOrd="0" presId="urn:microsoft.com/office/officeart/2005/8/layout/hProcess6"/>
    <dgm:cxn modelId="{C553C130-1642-496A-8A9F-C9BB459A952E}" type="presParOf" srcId="{D466F10A-7EFD-4928-8850-B8B1DDF42F5E}" destId="{9AE56FC8-3399-4A0C-85D5-3ED414C8C1A7}" srcOrd="0" destOrd="0" presId="urn:microsoft.com/office/officeart/2005/8/layout/hProcess6"/>
    <dgm:cxn modelId="{95C9A09C-D34F-4D9C-8012-1FC3E7D74908}" type="presParOf" srcId="{D466F10A-7EFD-4928-8850-B8B1DDF42F5E}" destId="{D9392BB8-864E-4DC6-824E-2B7AAE2957E9}" srcOrd="1" destOrd="0" presId="urn:microsoft.com/office/officeart/2005/8/layout/hProcess6"/>
    <dgm:cxn modelId="{06C01888-4912-48AE-9F0C-F5E52845AFC4}" type="presParOf" srcId="{D466F10A-7EFD-4928-8850-B8B1DDF42F5E}" destId="{19AC084A-BB0E-4650-9E09-819C69E4D173}" srcOrd="2" destOrd="0" presId="urn:microsoft.com/office/officeart/2005/8/layout/hProcess6"/>
    <dgm:cxn modelId="{B7A3B3C3-941F-4BC6-8EE8-1167D3CFFB79}" type="presParOf" srcId="{D466F10A-7EFD-4928-8850-B8B1DDF42F5E}" destId="{2DB1F8D8-047C-4C84-8B27-51514C968C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3E4A6-0CAE-494E-BB7C-1A8B1680683A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4F9115-F936-46AE-A136-C52B0EEF034E}">
      <dgm:prSet phldrT="[Text]"/>
      <dgm:spPr/>
      <dgm:t>
        <a:bodyPr/>
        <a:lstStyle/>
        <a:p>
          <a:r>
            <a:rPr lang="en-US" dirty="0" smtClean="0"/>
            <a:t>Motion Detection</a:t>
          </a:r>
          <a:endParaRPr lang="en-IN" dirty="0"/>
        </a:p>
      </dgm:t>
    </dgm:pt>
    <dgm:pt modelId="{39E0ABFC-BA77-4C97-AA6B-E1E828B76BAD}" type="parTrans" cxnId="{ECE22B2D-AADA-4746-9194-A2B586A72FD4}">
      <dgm:prSet/>
      <dgm:spPr/>
      <dgm:t>
        <a:bodyPr/>
        <a:lstStyle/>
        <a:p>
          <a:endParaRPr lang="en-IN"/>
        </a:p>
      </dgm:t>
    </dgm:pt>
    <dgm:pt modelId="{FC2463B7-8385-45A2-B1E3-EC5915DFB154}" type="sibTrans" cxnId="{ECE22B2D-AADA-4746-9194-A2B586A72FD4}">
      <dgm:prSet/>
      <dgm:spPr/>
      <dgm:t>
        <a:bodyPr/>
        <a:lstStyle/>
        <a:p>
          <a:endParaRPr lang="en-IN"/>
        </a:p>
      </dgm:t>
    </dgm:pt>
    <dgm:pt modelId="{85677F31-16E0-4F7D-BF27-B907395E21C0}">
      <dgm:prSet phldrT="[Text]"/>
      <dgm:spPr/>
      <dgm:t>
        <a:bodyPr/>
        <a:lstStyle/>
        <a:p>
          <a:r>
            <a:rPr lang="en-US" dirty="0" smtClean="0"/>
            <a:t>Directed Graph</a:t>
          </a:r>
          <a:endParaRPr lang="en-IN" dirty="0"/>
        </a:p>
      </dgm:t>
    </dgm:pt>
    <dgm:pt modelId="{96EFAC79-1D73-4E8A-8212-746F955E0392}" type="parTrans" cxnId="{DE5CD944-B319-4466-896E-2397D603C868}">
      <dgm:prSet/>
      <dgm:spPr/>
      <dgm:t>
        <a:bodyPr/>
        <a:lstStyle/>
        <a:p>
          <a:endParaRPr lang="en-IN"/>
        </a:p>
      </dgm:t>
    </dgm:pt>
    <dgm:pt modelId="{33D50B78-14E1-4ADE-949D-7AEF61E9120C}" type="sibTrans" cxnId="{DE5CD944-B319-4466-896E-2397D603C868}">
      <dgm:prSet/>
      <dgm:spPr/>
      <dgm:t>
        <a:bodyPr/>
        <a:lstStyle/>
        <a:p>
          <a:endParaRPr lang="en-IN"/>
        </a:p>
      </dgm:t>
    </dgm:pt>
    <dgm:pt modelId="{0A0E2B0B-B8B9-40F6-AD35-BDB629DD8826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IN" dirty="0"/>
        </a:p>
      </dgm:t>
    </dgm:pt>
    <dgm:pt modelId="{774E07D1-7774-4E42-A2BF-612378A361E2}" type="parTrans" cxnId="{B37B3F45-52F4-49A6-8980-B742AD1B6C6C}">
      <dgm:prSet/>
      <dgm:spPr/>
      <dgm:t>
        <a:bodyPr/>
        <a:lstStyle/>
        <a:p>
          <a:endParaRPr lang="en-IN"/>
        </a:p>
      </dgm:t>
    </dgm:pt>
    <dgm:pt modelId="{B8D238BD-85A8-4BC9-8690-7EC8C6D91BFB}" type="sibTrans" cxnId="{B37B3F45-52F4-49A6-8980-B742AD1B6C6C}">
      <dgm:prSet/>
      <dgm:spPr/>
      <dgm:t>
        <a:bodyPr/>
        <a:lstStyle/>
        <a:p>
          <a:endParaRPr lang="en-IN"/>
        </a:p>
      </dgm:t>
    </dgm:pt>
    <dgm:pt modelId="{AAF1E600-B6D4-4334-BB94-C29E12EB9E3D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IN" dirty="0"/>
        </a:p>
      </dgm:t>
    </dgm:pt>
    <dgm:pt modelId="{7927C148-F4F2-4B60-B09A-C6ACD7F6A691}" type="parTrans" cxnId="{75497973-FFCC-4AC7-8A78-FC4BA1A47AE3}">
      <dgm:prSet/>
      <dgm:spPr/>
      <dgm:t>
        <a:bodyPr/>
        <a:lstStyle/>
        <a:p>
          <a:endParaRPr lang="en-IN"/>
        </a:p>
      </dgm:t>
    </dgm:pt>
    <dgm:pt modelId="{886A1351-A2FC-4163-A3BF-2A61BC91758F}" type="sibTrans" cxnId="{75497973-FFCC-4AC7-8A78-FC4BA1A47AE3}">
      <dgm:prSet/>
      <dgm:spPr/>
      <dgm:t>
        <a:bodyPr/>
        <a:lstStyle/>
        <a:p>
          <a:endParaRPr lang="en-IN"/>
        </a:p>
      </dgm:t>
    </dgm:pt>
    <dgm:pt modelId="{C74305EC-2716-4615-8DEA-8A8121508C24}">
      <dgm:prSet phldrT="[Text]"/>
      <dgm:spPr/>
      <dgm:t>
        <a:bodyPr/>
        <a:lstStyle/>
        <a:p>
          <a:r>
            <a:rPr lang="en-US" dirty="0" smtClean="0"/>
            <a:t>Grid Matching</a:t>
          </a:r>
          <a:endParaRPr lang="en-IN" dirty="0"/>
        </a:p>
      </dgm:t>
    </dgm:pt>
    <dgm:pt modelId="{EBABFC66-D5A5-47CC-828C-9C07BF95BF3C}" type="parTrans" cxnId="{20601512-22E4-40A9-9D5E-D78971BEF851}">
      <dgm:prSet/>
      <dgm:spPr/>
      <dgm:t>
        <a:bodyPr/>
        <a:lstStyle/>
        <a:p>
          <a:endParaRPr lang="en-IN"/>
        </a:p>
      </dgm:t>
    </dgm:pt>
    <dgm:pt modelId="{542707ED-0B06-43F1-BE7D-57144CCFAFD5}" type="sibTrans" cxnId="{20601512-22E4-40A9-9D5E-D78971BEF851}">
      <dgm:prSet/>
      <dgm:spPr/>
      <dgm:t>
        <a:bodyPr/>
        <a:lstStyle/>
        <a:p>
          <a:endParaRPr lang="en-IN"/>
        </a:p>
      </dgm:t>
    </dgm:pt>
    <dgm:pt modelId="{47ABEFD1-A927-4DEE-AF17-F100B7265F2A}" type="pres">
      <dgm:prSet presAssocID="{9AD3E4A6-0CAE-494E-BB7C-1A8B1680683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6A7717A-E29F-4A56-84EB-1391CA3786E7}" type="pres">
      <dgm:prSet presAssocID="{7F4F9115-F936-46AE-A136-C52B0EEF034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DE7256-9098-4BBD-B8F5-9D9DDF75F3B1}" type="pres">
      <dgm:prSet presAssocID="{FC2463B7-8385-45A2-B1E3-EC5915DFB154}" presName="sibTrans" presStyleLbl="sibTrans2D1" presStyleIdx="0" presStyleCnt="4"/>
      <dgm:spPr/>
      <dgm:t>
        <a:bodyPr/>
        <a:lstStyle/>
        <a:p>
          <a:endParaRPr lang="en-IN"/>
        </a:p>
      </dgm:t>
    </dgm:pt>
    <dgm:pt modelId="{DAE32694-83DF-487B-A0A8-217B0863468C}" type="pres">
      <dgm:prSet presAssocID="{FC2463B7-8385-45A2-B1E3-EC5915DFB154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A5251F0A-4208-436A-8792-48408B47C9BC}" type="pres">
      <dgm:prSet presAssocID="{C74305EC-2716-4615-8DEA-8A8121508C2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DF8FB1-26D2-4875-A3F7-B6A4CF44F946}" type="pres">
      <dgm:prSet presAssocID="{542707ED-0B06-43F1-BE7D-57144CCFAFD5}" presName="sibTrans" presStyleLbl="sibTrans2D1" presStyleIdx="1" presStyleCnt="4"/>
      <dgm:spPr/>
      <dgm:t>
        <a:bodyPr/>
        <a:lstStyle/>
        <a:p>
          <a:endParaRPr lang="en-IN"/>
        </a:p>
      </dgm:t>
    </dgm:pt>
    <dgm:pt modelId="{D105E58E-3799-44DF-91D5-CAFCD42676F5}" type="pres">
      <dgm:prSet presAssocID="{542707ED-0B06-43F1-BE7D-57144CCFAFD5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BC978C9E-7947-43A8-A5DE-AE0912E5C76C}" type="pres">
      <dgm:prSet presAssocID="{85677F31-16E0-4F7D-BF27-B907395E21C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66AA52-8AE8-4D03-ACEC-ECDE6C6CED0A}" type="pres">
      <dgm:prSet presAssocID="{33D50B78-14E1-4ADE-949D-7AEF61E9120C}" presName="sibTrans" presStyleLbl="sibTrans2D1" presStyleIdx="2" presStyleCnt="4"/>
      <dgm:spPr/>
      <dgm:t>
        <a:bodyPr/>
        <a:lstStyle/>
        <a:p>
          <a:endParaRPr lang="en-IN"/>
        </a:p>
      </dgm:t>
    </dgm:pt>
    <dgm:pt modelId="{708C2DBF-E575-48F2-BE3F-FCC3769FF259}" type="pres">
      <dgm:prSet presAssocID="{33D50B78-14E1-4ADE-949D-7AEF61E9120C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297F09D1-7372-4F74-BC42-61C19F3607D1}" type="pres">
      <dgm:prSet presAssocID="{0A0E2B0B-B8B9-40F6-AD35-BDB629DD882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780A55-EC92-444F-91C5-0BF4C64FC42F}" type="pres">
      <dgm:prSet presAssocID="{B8D238BD-85A8-4BC9-8690-7EC8C6D91BFB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F7F5140-C8C9-40B0-937B-561EA0F38A9F}" type="pres">
      <dgm:prSet presAssocID="{B8D238BD-85A8-4BC9-8690-7EC8C6D91BFB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3D068B54-E02B-44FC-BC1E-65AE6466B87F}" type="pres">
      <dgm:prSet presAssocID="{AAF1E600-B6D4-4334-BB94-C29E12EB9E3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497973-FFCC-4AC7-8A78-FC4BA1A47AE3}" srcId="{9AD3E4A6-0CAE-494E-BB7C-1A8B1680683A}" destId="{AAF1E600-B6D4-4334-BB94-C29E12EB9E3D}" srcOrd="4" destOrd="0" parTransId="{7927C148-F4F2-4B60-B09A-C6ACD7F6A691}" sibTransId="{886A1351-A2FC-4163-A3BF-2A61BC91758F}"/>
    <dgm:cxn modelId="{1F705007-0116-41E8-B8EC-E28E4965E4C9}" type="presOf" srcId="{85677F31-16E0-4F7D-BF27-B907395E21C0}" destId="{BC978C9E-7947-43A8-A5DE-AE0912E5C76C}" srcOrd="0" destOrd="0" presId="urn:microsoft.com/office/officeart/2005/8/layout/process5"/>
    <dgm:cxn modelId="{ECE22B2D-AADA-4746-9194-A2B586A72FD4}" srcId="{9AD3E4A6-0CAE-494E-BB7C-1A8B1680683A}" destId="{7F4F9115-F936-46AE-A136-C52B0EEF034E}" srcOrd="0" destOrd="0" parTransId="{39E0ABFC-BA77-4C97-AA6B-E1E828B76BAD}" sibTransId="{FC2463B7-8385-45A2-B1E3-EC5915DFB154}"/>
    <dgm:cxn modelId="{7B250CB3-D169-459D-923D-46457DA339FD}" type="presOf" srcId="{C74305EC-2716-4615-8DEA-8A8121508C24}" destId="{A5251F0A-4208-436A-8792-48408B47C9BC}" srcOrd="0" destOrd="0" presId="urn:microsoft.com/office/officeart/2005/8/layout/process5"/>
    <dgm:cxn modelId="{31D65F79-FEAE-4F0A-B705-3392FED773DA}" type="presOf" srcId="{B8D238BD-85A8-4BC9-8690-7EC8C6D91BFB}" destId="{3F7F5140-C8C9-40B0-937B-561EA0F38A9F}" srcOrd="1" destOrd="0" presId="urn:microsoft.com/office/officeart/2005/8/layout/process5"/>
    <dgm:cxn modelId="{AC73AD98-43B9-4CF4-91FE-E067822E76E2}" type="presOf" srcId="{B8D238BD-85A8-4BC9-8690-7EC8C6D91BFB}" destId="{B9780A55-EC92-444F-91C5-0BF4C64FC42F}" srcOrd="0" destOrd="0" presId="urn:microsoft.com/office/officeart/2005/8/layout/process5"/>
    <dgm:cxn modelId="{E75B042A-03D2-446B-9DCD-F189A802AE09}" type="presOf" srcId="{FC2463B7-8385-45A2-B1E3-EC5915DFB154}" destId="{DAE32694-83DF-487B-A0A8-217B0863468C}" srcOrd="1" destOrd="0" presId="urn:microsoft.com/office/officeart/2005/8/layout/process5"/>
    <dgm:cxn modelId="{635EA194-C0F9-4F10-862E-14DD4F0A13C8}" type="presOf" srcId="{542707ED-0B06-43F1-BE7D-57144CCFAFD5}" destId="{91DF8FB1-26D2-4875-A3F7-B6A4CF44F946}" srcOrd="0" destOrd="0" presId="urn:microsoft.com/office/officeart/2005/8/layout/process5"/>
    <dgm:cxn modelId="{20601512-22E4-40A9-9D5E-D78971BEF851}" srcId="{9AD3E4A6-0CAE-494E-BB7C-1A8B1680683A}" destId="{C74305EC-2716-4615-8DEA-8A8121508C24}" srcOrd="1" destOrd="0" parTransId="{EBABFC66-D5A5-47CC-828C-9C07BF95BF3C}" sibTransId="{542707ED-0B06-43F1-BE7D-57144CCFAFD5}"/>
    <dgm:cxn modelId="{A53C9BCE-B81C-41CF-9B85-00ED127E3CDF}" type="presOf" srcId="{33D50B78-14E1-4ADE-949D-7AEF61E9120C}" destId="{5C66AA52-8AE8-4D03-ACEC-ECDE6C6CED0A}" srcOrd="0" destOrd="0" presId="urn:microsoft.com/office/officeart/2005/8/layout/process5"/>
    <dgm:cxn modelId="{DEE25D85-EA02-4802-B6A5-94765600B81D}" type="presOf" srcId="{7F4F9115-F936-46AE-A136-C52B0EEF034E}" destId="{E6A7717A-E29F-4A56-84EB-1391CA3786E7}" srcOrd="0" destOrd="0" presId="urn:microsoft.com/office/officeart/2005/8/layout/process5"/>
    <dgm:cxn modelId="{0097006A-BB4A-4F08-B58F-AA3D4849BC14}" type="presOf" srcId="{0A0E2B0B-B8B9-40F6-AD35-BDB629DD8826}" destId="{297F09D1-7372-4F74-BC42-61C19F3607D1}" srcOrd="0" destOrd="0" presId="urn:microsoft.com/office/officeart/2005/8/layout/process5"/>
    <dgm:cxn modelId="{4862B6E6-9217-4167-AF44-36A2C16EC557}" type="presOf" srcId="{542707ED-0B06-43F1-BE7D-57144CCFAFD5}" destId="{D105E58E-3799-44DF-91D5-CAFCD42676F5}" srcOrd="1" destOrd="0" presId="urn:microsoft.com/office/officeart/2005/8/layout/process5"/>
    <dgm:cxn modelId="{E0F15ADA-3AB2-4748-9E21-CE3F30FBD7BB}" type="presOf" srcId="{FC2463B7-8385-45A2-B1E3-EC5915DFB154}" destId="{49DE7256-9098-4BBD-B8F5-9D9DDF75F3B1}" srcOrd="0" destOrd="0" presId="urn:microsoft.com/office/officeart/2005/8/layout/process5"/>
    <dgm:cxn modelId="{53FDE534-3260-4582-8790-B99F0EBE1C92}" type="presOf" srcId="{AAF1E600-B6D4-4334-BB94-C29E12EB9E3D}" destId="{3D068B54-E02B-44FC-BC1E-65AE6466B87F}" srcOrd="0" destOrd="0" presId="urn:microsoft.com/office/officeart/2005/8/layout/process5"/>
    <dgm:cxn modelId="{095FB72C-EF64-4231-A178-B7FF758A3DD7}" type="presOf" srcId="{33D50B78-14E1-4ADE-949D-7AEF61E9120C}" destId="{708C2DBF-E575-48F2-BE3F-FCC3769FF259}" srcOrd="1" destOrd="0" presId="urn:microsoft.com/office/officeart/2005/8/layout/process5"/>
    <dgm:cxn modelId="{DE5CD944-B319-4466-896E-2397D603C868}" srcId="{9AD3E4A6-0CAE-494E-BB7C-1A8B1680683A}" destId="{85677F31-16E0-4F7D-BF27-B907395E21C0}" srcOrd="2" destOrd="0" parTransId="{96EFAC79-1D73-4E8A-8212-746F955E0392}" sibTransId="{33D50B78-14E1-4ADE-949D-7AEF61E9120C}"/>
    <dgm:cxn modelId="{07FF50B0-D613-48E4-8DFB-F3D177C1F857}" type="presOf" srcId="{9AD3E4A6-0CAE-494E-BB7C-1A8B1680683A}" destId="{47ABEFD1-A927-4DEE-AF17-F100B7265F2A}" srcOrd="0" destOrd="0" presId="urn:microsoft.com/office/officeart/2005/8/layout/process5"/>
    <dgm:cxn modelId="{B37B3F45-52F4-49A6-8980-B742AD1B6C6C}" srcId="{9AD3E4A6-0CAE-494E-BB7C-1A8B1680683A}" destId="{0A0E2B0B-B8B9-40F6-AD35-BDB629DD8826}" srcOrd="3" destOrd="0" parTransId="{774E07D1-7774-4E42-A2BF-612378A361E2}" sibTransId="{B8D238BD-85A8-4BC9-8690-7EC8C6D91BFB}"/>
    <dgm:cxn modelId="{695425CB-8F51-4174-8C90-DEC4FFFF06F5}" type="presParOf" srcId="{47ABEFD1-A927-4DEE-AF17-F100B7265F2A}" destId="{E6A7717A-E29F-4A56-84EB-1391CA3786E7}" srcOrd="0" destOrd="0" presId="urn:microsoft.com/office/officeart/2005/8/layout/process5"/>
    <dgm:cxn modelId="{A6501F0A-BF19-4ED7-A8E7-A2DCC451540D}" type="presParOf" srcId="{47ABEFD1-A927-4DEE-AF17-F100B7265F2A}" destId="{49DE7256-9098-4BBD-B8F5-9D9DDF75F3B1}" srcOrd="1" destOrd="0" presId="urn:microsoft.com/office/officeart/2005/8/layout/process5"/>
    <dgm:cxn modelId="{540FFF61-E2AA-4CC3-866D-BE39C61BA9F0}" type="presParOf" srcId="{49DE7256-9098-4BBD-B8F5-9D9DDF75F3B1}" destId="{DAE32694-83DF-487B-A0A8-217B0863468C}" srcOrd="0" destOrd="0" presId="urn:microsoft.com/office/officeart/2005/8/layout/process5"/>
    <dgm:cxn modelId="{B1C6652F-A147-4DD3-A37E-BF4A11E96B67}" type="presParOf" srcId="{47ABEFD1-A927-4DEE-AF17-F100B7265F2A}" destId="{A5251F0A-4208-436A-8792-48408B47C9BC}" srcOrd="2" destOrd="0" presId="urn:microsoft.com/office/officeart/2005/8/layout/process5"/>
    <dgm:cxn modelId="{67E369A6-707A-4F0E-B028-176561F369EB}" type="presParOf" srcId="{47ABEFD1-A927-4DEE-AF17-F100B7265F2A}" destId="{91DF8FB1-26D2-4875-A3F7-B6A4CF44F946}" srcOrd="3" destOrd="0" presId="urn:microsoft.com/office/officeart/2005/8/layout/process5"/>
    <dgm:cxn modelId="{A07D62F9-7436-4D16-9115-19D390331620}" type="presParOf" srcId="{91DF8FB1-26D2-4875-A3F7-B6A4CF44F946}" destId="{D105E58E-3799-44DF-91D5-CAFCD42676F5}" srcOrd="0" destOrd="0" presId="urn:microsoft.com/office/officeart/2005/8/layout/process5"/>
    <dgm:cxn modelId="{AAAE841F-CFC7-47DA-A144-33FD76CDE110}" type="presParOf" srcId="{47ABEFD1-A927-4DEE-AF17-F100B7265F2A}" destId="{BC978C9E-7947-43A8-A5DE-AE0912E5C76C}" srcOrd="4" destOrd="0" presId="urn:microsoft.com/office/officeart/2005/8/layout/process5"/>
    <dgm:cxn modelId="{CC77E46D-644F-4E0B-B3AC-CBCEA5D0EBE7}" type="presParOf" srcId="{47ABEFD1-A927-4DEE-AF17-F100B7265F2A}" destId="{5C66AA52-8AE8-4D03-ACEC-ECDE6C6CED0A}" srcOrd="5" destOrd="0" presId="urn:microsoft.com/office/officeart/2005/8/layout/process5"/>
    <dgm:cxn modelId="{054AA531-EE31-41A7-A8AF-AF153D1694A4}" type="presParOf" srcId="{5C66AA52-8AE8-4D03-ACEC-ECDE6C6CED0A}" destId="{708C2DBF-E575-48F2-BE3F-FCC3769FF259}" srcOrd="0" destOrd="0" presId="urn:microsoft.com/office/officeart/2005/8/layout/process5"/>
    <dgm:cxn modelId="{665295CD-50A0-4A4D-82EC-5E591D2CAA71}" type="presParOf" srcId="{47ABEFD1-A927-4DEE-AF17-F100B7265F2A}" destId="{297F09D1-7372-4F74-BC42-61C19F3607D1}" srcOrd="6" destOrd="0" presId="urn:microsoft.com/office/officeart/2005/8/layout/process5"/>
    <dgm:cxn modelId="{39C0E1E4-A2C1-45B3-8510-189CC0530F54}" type="presParOf" srcId="{47ABEFD1-A927-4DEE-AF17-F100B7265F2A}" destId="{B9780A55-EC92-444F-91C5-0BF4C64FC42F}" srcOrd="7" destOrd="0" presId="urn:microsoft.com/office/officeart/2005/8/layout/process5"/>
    <dgm:cxn modelId="{343B3AA4-3E60-4361-B264-CE740DC8182E}" type="presParOf" srcId="{B9780A55-EC92-444F-91C5-0BF4C64FC42F}" destId="{3F7F5140-C8C9-40B0-937B-561EA0F38A9F}" srcOrd="0" destOrd="0" presId="urn:microsoft.com/office/officeart/2005/8/layout/process5"/>
    <dgm:cxn modelId="{D6CE3F01-6EEE-4C8A-BF10-1E0C961D4BF5}" type="presParOf" srcId="{47ABEFD1-A927-4DEE-AF17-F100B7265F2A}" destId="{3D068B54-E02B-44FC-BC1E-65AE6466B87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43D4F-6851-4709-A177-42C3D9786E06}">
      <dsp:nvSpPr>
        <dsp:cNvPr id="0" name=""/>
        <dsp:cNvSpPr/>
      </dsp:nvSpPr>
      <dsp:spPr>
        <a:xfrm>
          <a:off x="815402" y="0"/>
          <a:ext cx="4915018" cy="2897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New Booking - Time of Arrival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Shortest Route (Distance/Time)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0" kern="1200" dirty="0" smtClean="0"/>
            <a:t>Taxi-Passenger Demand Distribution</a:t>
          </a:r>
          <a:endParaRPr lang="en-IN" sz="2000" kern="1200" dirty="0"/>
        </a:p>
      </dsp:txBody>
      <dsp:txXfrm>
        <a:off x="2044157" y="434662"/>
        <a:ext cx="2672052" cy="2028423"/>
      </dsp:txXfrm>
    </dsp:sp>
    <dsp:sp modelId="{AC0E6B68-CC1F-4157-A663-B017355F8F9A}">
      <dsp:nvSpPr>
        <dsp:cNvPr id="0" name=""/>
        <dsp:cNvSpPr/>
      </dsp:nvSpPr>
      <dsp:spPr>
        <a:xfrm>
          <a:off x="0" y="620117"/>
          <a:ext cx="1657511" cy="16575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Opportunity</a:t>
          </a:r>
          <a:endParaRPr lang="en-IN" sz="1700" kern="1200" dirty="0"/>
        </a:p>
      </dsp:txBody>
      <dsp:txXfrm>
        <a:off x="242737" y="862854"/>
        <a:ext cx="1172037" cy="1172037"/>
      </dsp:txXfrm>
    </dsp:sp>
    <dsp:sp modelId="{D9392BB8-864E-4DC6-824E-2B7AAE2957E9}">
      <dsp:nvSpPr>
        <dsp:cNvPr id="0" name=""/>
        <dsp:cNvSpPr/>
      </dsp:nvSpPr>
      <dsp:spPr>
        <a:xfrm>
          <a:off x="5970427" y="0"/>
          <a:ext cx="5059354" cy="2897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Accurate Travel Time Prediction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Increased Fuel Efficiency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Optimized Utilization of Cabs</a:t>
          </a:r>
          <a:endParaRPr lang="en-IN" sz="2000" kern="1200" dirty="0"/>
        </a:p>
      </dsp:txBody>
      <dsp:txXfrm>
        <a:off x="7235266" y="434662"/>
        <a:ext cx="2780304" cy="2028423"/>
      </dsp:txXfrm>
    </dsp:sp>
    <dsp:sp modelId="{2DB1F8D8-047C-4C84-8B27-51514C968C29}">
      <dsp:nvSpPr>
        <dsp:cNvPr id="0" name=""/>
        <dsp:cNvSpPr/>
      </dsp:nvSpPr>
      <dsp:spPr>
        <a:xfrm>
          <a:off x="5135880" y="620117"/>
          <a:ext cx="1657511" cy="16575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Value</a:t>
          </a:r>
          <a:endParaRPr lang="en-IN" sz="1700" kern="1200" dirty="0"/>
        </a:p>
      </dsp:txBody>
      <dsp:txXfrm>
        <a:off x="5378617" y="862854"/>
        <a:ext cx="1172037" cy="1172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7717A-E29F-4A56-84EB-1391CA3786E7}">
      <dsp:nvSpPr>
        <dsp:cNvPr id="0" name=""/>
        <dsp:cNvSpPr/>
      </dsp:nvSpPr>
      <dsp:spPr>
        <a:xfrm>
          <a:off x="6994" y="141223"/>
          <a:ext cx="2090502" cy="1254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Motion Detection</a:t>
          </a:r>
          <a:endParaRPr lang="en-IN" sz="3100" kern="1200" dirty="0"/>
        </a:p>
      </dsp:txBody>
      <dsp:txXfrm>
        <a:off x="43731" y="177960"/>
        <a:ext cx="2017028" cy="1180827"/>
      </dsp:txXfrm>
    </dsp:sp>
    <dsp:sp modelId="{49DE7256-9098-4BBD-B8F5-9D9DDF75F3B1}">
      <dsp:nvSpPr>
        <dsp:cNvPr id="0" name=""/>
        <dsp:cNvSpPr/>
      </dsp:nvSpPr>
      <dsp:spPr>
        <a:xfrm>
          <a:off x="2281460" y="509152"/>
          <a:ext cx="443186" cy="5184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2281460" y="612841"/>
        <a:ext cx="310230" cy="311066"/>
      </dsp:txXfrm>
    </dsp:sp>
    <dsp:sp modelId="{A5251F0A-4208-436A-8792-48408B47C9BC}">
      <dsp:nvSpPr>
        <dsp:cNvPr id="0" name=""/>
        <dsp:cNvSpPr/>
      </dsp:nvSpPr>
      <dsp:spPr>
        <a:xfrm>
          <a:off x="2933697" y="141223"/>
          <a:ext cx="2090502" cy="1254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Grid Matching</a:t>
          </a:r>
          <a:endParaRPr lang="en-IN" sz="3100" kern="1200" dirty="0"/>
        </a:p>
      </dsp:txBody>
      <dsp:txXfrm>
        <a:off x="2970434" y="177960"/>
        <a:ext cx="2017028" cy="1180827"/>
      </dsp:txXfrm>
    </dsp:sp>
    <dsp:sp modelId="{91DF8FB1-26D2-4875-A3F7-B6A4CF44F946}">
      <dsp:nvSpPr>
        <dsp:cNvPr id="0" name=""/>
        <dsp:cNvSpPr/>
      </dsp:nvSpPr>
      <dsp:spPr>
        <a:xfrm>
          <a:off x="5208163" y="509152"/>
          <a:ext cx="443186" cy="5184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5208163" y="612841"/>
        <a:ext cx="310230" cy="311066"/>
      </dsp:txXfrm>
    </dsp:sp>
    <dsp:sp modelId="{BC978C9E-7947-43A8-A5DE-AE0912E5C76C}">
      <dsp:nvSpPr>
        <dsp:cNvPr id="0" name=""/>
        <dsp:cNvSpPr/>
      </dsp:nvSpPr>
      <dsp:spPr>
        <a:xfrm>
          <a:off x="5860400" y="141223"/>
          <a:ext cx="2090502" cy="1254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Directed Graph</a:t>
          </a:r>
          <a:endParaRPr lang="en-IN" sz="3100" kern="1200" dirty="0"/>
        </a:p>
      </dsp:txBody>
      <dsp:txXfrm>
        <a:off x="5897137" y="177960"/>
        <a:ext cx="2017028" cy="1180827"/>
      </dsp:txXfrm>
    </dsp:sp>
    <dsp:sp modelId="{5C66AA52-8AE8-4D03-ACEC-ECDE6C6CED0A}">
      <dsp:nvSpPr>
        <dsp:cNvPr id="0" name=""/>
        <dsp:cNvSpPr/>
      </dsp:nvSpPr>
      <dsp:spPr>
        <a:xfrm rot="5400000">
          <a:off x="6684058" y="1541860"/>
          <a:ext cx="443186" cy="5184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 rot="-5400000">
        <a:off x="6750118" y="1579489"/>
        <a:ext cx="311066" cy="310230"/>
      </dsp:txXfrm>
    </dsp:sp>
    <dsp:sp modelId="{297F09D1-7372-4F74-BC42-61C19F3607D1}">
      <dsp:nvSpPr>
        <dsp:cNvPr id="0" name=""/>
        <dsp:cNvSpPr/>
      </dsp:nvSpPr>
      <dsp:spPr>
        <a:xfrm>
          <a:off x="5860400" y="2231725"/>
          <a:ext cx="2090502" cy="1254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Supervised Learning</a:t>
          </a:r>
          <a:endParaRPr lang="en-IN" sz="3100" kern="1200" dirty="0"/>
        </a:p>
      </dsp:txBody>
      <dsp:txXfrm>
        <a:off x="5897137" y="2268462"/>
        <a:ext cx="2017028" cy="1180827"/>
      </dsp:txXfrm>
    </dsp:sp>
    <dsp:sp modelId="{B9780A55-EC92-444F-91C5-0BF4C64FC42F}">
      <dsp:nvSpPr>
        <dsp:cNvPr id="0" name=""/>
        <dsp:cNvSpPr/>
      </dsp:nvSpPr>
      <dsp:spPr>
        <a:xfrm rot="10800000">
          <a:off x="5233249" y="2599654"/>
          <a:ext cx="443186" cy="5184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 rot="10800000">
        <a:off x="5366205" y="2703343"/>
        <a:ext cx="310230" cy="311066"/>
      </dsp:txXfrm>
    </dsp:sp>
    <dsp:sp modelId="{3D068B54-E02B-44FC-BC1E-65AE6466B87F}">
      <dsp:nvSpPr>
        <dsp:cNvPr id="0" name=""/>
        <dsp:cNvSpPr/>
      </dsp:nvSpPr>
      <dsp:spPr>
        <a:xfrm>
          <a:off x="2933697" y="2231725"/>
          <a:ext cx="2090502" cy="1254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Prediction</a:t>
          </a:r>
          <a:endParaRPr lang="en-IN" sz="3100" kern="1200" dirty="0"/>
        </a:p>
      </dsp:txBody>
      <dsp:txXfrm>
        <a:off x="2970434" y="2268462"/>
        <a:ext cx="2017028" cy="118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Gradient_boost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cid:ii_1516657fb18512e8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Based on historical trip observation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98" b="24077"/>
          <a:stretch/>
        </p:blipFill>
        <p:spPr>
          <a:xfrm>
            <a:off x="581191" y="2291846"/>
            <a:ext cx="10993549" cy="3967088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blurRad="88900" stA="86000" endPos="11000" dir="5400000" sy="-100000" algn="bl" rotWithShape="0"/>
          </a:effectLst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599225" y="1039156"/>
            <a:ext cx="10993549" cy="1475013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Cab Travel Time Predicti    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967393"/>
            <a:ext cx="511520" cy="4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Architecture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r="29801"/>
          <a:stretch/>
        </p:blipFill>
        <p:spPr>
          <a:xfrm>
            <a:off x="7092595" y="2025309"/>
            <a:ext cx="4518213" cy="4488471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81192" y="2124224"/>
            <a:ext cx="5791473" cy="4290642"/>
          </a:xfrm>
          <a:solidFill>
            <a:schemeClr val="bg1">
              <a:alpha val="38000"/>
            </a:schemeClr>
          </a:solidFill>
        </p:spPr>
        <p:txBody>
          <a:bodyPr anchor="t">
            <a:noAutofit/>
          </a:bodyPr>
          <a:lstStyle/>
          <a:p>
            <a:pPr lvl="0"/>
            <a:r>
              <a:rPr lang="en-US" sz="2400" dirty="0" smtClean="0"/>
              <a:t>Directed Graph</a:t>
            </a:r>
          </a:p>
          <a:p>
            <a:pPr lvl="1" algn="just"/>
            <a:r>
              <a:rPr lang="en-US" sz="2000" dirty="0" smtClean="0"/>
              <a:t>After Grid Matching of polyline covered by </a:t>
            </a:r>
            <a:r>
              <a:rPr lang="en-US" sz="2000" u="sng" dirty="0" smtClean="0"/>
              <a:t>each training observation</a:t>
            </a:r>
            <a:r>
              <a:rPr lang="en-US" sz="2000" dirty="0" smtClean="0"/>
              <a:t>, we get a series of nodes and edges. Thus a directed graph is constructed using the grid points as nodes and velocity or time as edges.</a:t>
            </a:r>
          </a:p>
          <a:p>
            <a:pPr lvl="1" algn="just"/>
            <a:r>
              <a:rPr lang="en-US" sz="2000" dirty="0" smtClean="0"/>
              <a:t>Input: </a:t>
            </a:r>
            <a:r>
              <a:rPr lang="en-US" sz="2000" dirty="0"/>
              <a:t>{i</a:t>
            </a:r>
            <a:r>
              <a:rPr lang="en-US" sz="2000" baseline="-25000" dirty="0"/>
              <a:t>1</a:t>
            </a:r>
            <a:r>
              <a:rPr lang="en-US" sz="2000" dirty="0"/>
              <a:t> , t</a:t>
            </a:r>
            <a:r>
              <a:rPr lang="en-US" sz="2000" baseline="-25000" dirty="0"/>
              <a:t>1</a:t>
            </a:r>
            <a:r>
              <a:rPr lang="en-US" sz="2000" dirty="0" smtClean="0"/>
              <a:t>}</a:t>
            </a:r>
          </a:p>
          <a:p>
            <a:pPr lvl="1" algn="just"/>
            <a:r>
              <a:rPr lang="en-US" sz="2000" dirty="0" smtClean="0"/>
              <a:t>Process: </a:t>
            </a:r>
          </a:p>
          <a:p>
            <a:pPr lvl="2" algn="just"/>
            <a:r>
              <a:rPr lang="en-US" sz="1800" dirty="0" smtClean="0"/>
              <a:t>e</a:t>
            </a:r>
            <a:r>
              <a:rPr lang="en-US" sz="1800" baseline="-25000" dirty="0" smtClean="0"/>
              <a:t>1,2</a:t>
            </a:r>
            <a:r>
              <a:rPr lang="en-US" sz="1800" dirty="0" smtClean="0"/>
              <a:t>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-t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</a:p>
          <a:p>
            <a:pPr lvl="2" algn="just"/>
            <a:r>
              <a:rPr lang="en-US" sz="1800" dirty="0"/>
              <a:t>e</a:t>
            </a:r>
            <a:r>
              <a:rPr lang="en-US" sz="1800" baseline="-25000" dirty="0"/>
              <a:t>1,2</a:t>
            </a:r>
            <a:r>
              <a:rPr lang="en-US" sz="1800" dirty="0"/>
              <a:t> = </a:t>
            </a:r>
            <a:r>
              <a:rPr lang="en-US" sz="1800" dirty="0" smtClean="0"/>
              <a:t>(</a:t>
            </a:r>
            <a:r>
              <a:rPr lang="en-US" sz="1800" dirty="0" err="1" smtClean="0"/>
              <a:t>Haversine</a:t>
            </a:r>
            <a:r>
              <a:rPr lang="en-US" sz="1800" dirty="0" smtClean="0"/>
              <a:t> distance) / </a:t>
            </a:r>
            <a:r>
              <a:rPr lang="en-US" sz="1800" dirty="0"/>
              <a:t>(t</a:t>
            </a:r>
            <a:r>
              <a:rPr lang="en-US" sz="1800" baseline="-25000" dirty="0"/>
              <a:t>2</a:t>
            </a:r>
            <a:r>
              <a:rPr lang="en-US" sz="1800" dirty="0"/>
              <a:t>-t</a:t>
            </a:r>
            <a:r>
              <a:rPr lang="en-US" sz="1800" baseline="-25000" dirty="0"/>
              <a:t>1</a:t>
            </a:r>
            <a:r>
              <a:rPr lang="en-US" sz="1800" dirty="0" smtClean="0"/>
              <a:t>)</a:t>
            </a:r>
            <a:endParaRPr lang="en-US" sz="1800" dirty="0"/>
          </a:p>
          <a:p>
            <a:pPr lvl="1" algn="just"/>
            <a:r>
              <a:rPr lang="en-US" sz="2000" dirty="0" smtClean="0"/>
              <a:t>Output: Sparse Matrix M = {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i,j</a:t>
            </a:r>
            <a:r>
              <a:rPr lang="en-US" sz="2000" dirty="0" smtClean="0"/>
              <a:t>} for all </a:t>
            </a:r>
            <a:r>
              <a:rPr lang="en-US" sz="2000" dirty="0" err="1" smtClean="0"/>
              <a:t>i</a:t>
            </a:r>
            <a:r>
              <a:rPr lang="en-US" sz="2000" dirty="0" smtClean="0"/>
              <a:t> , j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55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Architecture</a:t>
            </a:r>
            <a:endParaRPr lang="en-IN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81192" y="2124224"/>
            <a:ext cx="5940632" cy="4290642"/>
          </a:xfrm>
        </p:spPr>
        <p:txBody>
          <a:bodyPr anchor="t">
            <a:noAutofit/>
          </a:bodyPr>
          <a:lstStyle/>
          <a:p>
            <a:pPr lvl="0"/>
            <a:r>
              <a:rPr lang="en-US" sz="2400" dirty="0" smtClean="0"/>
              <a:t>Supervised Learning</a:t>
            </a:r>
            <a:endParaRPr lang="en-US" sz="2000" dirty="0"/>
          </a:p>
          <a:p>
            <a:pPr lvl="1"/>
            <a:r>
              <a:rPr lang="en-US" sz="2000" dirty="0" smtClean="0"/>
              <a:t>Decision Tree Classifier, Decision Tree Regression, Random Forest Regression, Historical Mean </a:t>
            </a:r>
          </a:p>
          <a:p>
            <a:pPr lvl="1" algn="just"/>
            <a:r>
              <a:rPr lang="en-US" sz="2000" dirty="0" smtClean="0"/>
              <a:t>Process: </a:t>
            </a:r>
          </a:p>
          <a:p>
            <a:pPr lvl="2" algn="just"/>
            <a:r>
              <a:rPr lang="en-US" sz="1800" dirty="0" smtClean="0"/>
              <a:t>The whole day is categorized in x units.</a:t>
            </a:r>
          </a:p>
          <a:p>
            <a:pPr lvl="2" algn="just"/>
            <a:r>
              <a:rPr lang="en-US" sz="1800" dirty="0" smtClean="0"/>
              <a:t>The timestamp of each edge and the time/velocity is fed into the system.</a:t>
            </a:r>
          </a:p>
          <a:p>
            <a:pPr lvl="2" algn="just"/>
            <a:r>
              <a:rPr lang="en-US" sz="1800" dirty="0" smtClean="0"/>
              <a:t>The output gives us a predicted value for a corresponding timestamp value.</a:t>
            </a:r>
            <a:endParaRPr lang="en-US" sz="1800" dirty="0"/>
          </a:p>
          <a:p>
            <a:pPr lvl="1" algn="just"/>
            <a:r>
              <a:rPr lang="en-US" sz="2000" dirty="0" smtClean="0"/>
              <a:t>Output: Sparse Matrix M = {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i,j</a:t>
            </a:r>
            <a:r>
              <a:rPr lang="en-US" sz="2000" dirty="0" smtClean="0"/>
              <a:t>} for all </a:t>
            </a:r>
            <a:r>
              <a:rPr lang="en-US" sz="2000" dirty="0" err="1" smtClean="0"/>
              <a:t>i</a:t>
            </a:r>
            <a:r>
              <a:rPr lang="en-US" sz="2000" dirty="0" smtClean="0"/>
              <a:t>, j at that timestamp.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81" y="3472781"/>
            <a:ext cx="4922227" cy="15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Architecture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Decision Tree Classification:</a:t>
                </a:r>
              </a:p>
              <a:p>
                <a:pPr lvl="1"/>
                <a:r>
                  <a:rPr lang="en-US" sz="2000" dirty="0"/>
                  <a:t>Classification trees work just like regression trees, only they try to predict a discrete category (the class), rather than a numerical value. The response variable Y is categorical, so we can </a:t>
                </a:r>
                <a:r>
                  <a:rPr lang="en-US" sz="2000" dirty="0" smtClean="0"/>
                  <a:t>use information </a:t>
                </a:r>
                <a:r>
                  <a:rPr lang="en-US" sz="2000" dirty="0"/>
                  <a:t>theory to measure how much we learn about it from knowing the value of another discrete variable A: </a:t>
                </a:r>
              </a:p>
              <a:p>
                <a:pPr marL="3240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1800" dirty="0" smtClean="0"/>
                  <a:t>I[Y | A</a:t>
                </a:r>
                <a:r>
                  <a:rPr lang="en-US" sz="18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  <a:endParaRPr lang="en-IN" sz="1800" dirty="0"/>
              </a:p>
              <a:p>
                <a:pPr marL="936000" lvl="3" indent="0">
                  <a:buNone/>
                </a:pPr>
                <a:r>
                  <a:rPr lang="en-US" sz="1600" dirty="0" smtClean="0"/>
                  <a:t>Where,  I[Y | A = a] = H[Y ] − H[Y | A = a] </a:t>
                </a:r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definitions of entropy H[Y ] and conditional entropy H[Y |A = a</a:t>
                </a:r>
                <a:r>
                  <a:rPr lang="en-US" sz="2000" dirty="0" smtClean="0"/>
                  <a:t>].</a:t>
                </a:r>
              </a:p>
              <a:p>
                <a:pPr marL="630000" lvl="2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H[Y | A = a] = </a:t>
                </a:r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</m:sub>
                        </m:sSub>
                        <m:func>
                          <m:func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1800" dirty="0"/>
                  <a:t> </a:t>
                </a: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2" r="-387" b="-1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Architecture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Decision Tree Regression:</a:t>
                </a:r>
              </a:p>
              <a:p>
                <a:pPr lvl="1"/>
                <a:r>
                  <a:rPr lang="en-US" sz="2000" dirty="0"/>
                  <a:t>If the target is a continuous value, then for </a:t>
                </a:r>
                <a:r>
                  <a:rPr lang="en-US" sz="2000" dirty="0" smtClean="0"/>
                  <a:t>node </a:t>
                </a:r>
                <a:r>
                  <a:rPr lang="en-US" sz="2000" i="1" dirty="0" smtClean="0"/>
                  <a:t>m</a:t>
                </a:r>
                <a:r>
                  <a:rPr lang="en-US" sz="2000" dirty="0" smtClean="0"/>
                  <a:t>, representing a region R</a:t>
                </a:r>
                <a:r>
                  <a:rPr lang="en-US" sz="2000" baseline="-25000" dirty="0" smtClean="0"/>
                  <a:t>m</a:t>
                </a:r>
                <a:r>
                  <a:rPr lang="en-US" sz="2000" dirty="0" smtClean="0"/>
                  <a:t> with Nm criterion, a common criterion is to minimize the Mean Square Error:</a:t>
                </a:r>
              </a:p>
              <a:p>
                <a:pPr marL="324000" lvl="1" indent="0">
                  <a:buNone/>
                </a:pPr>
                <a:r>
                  <a:rPr lang="en-US" sz="2000" dirty="0" smtClean="0"/>
                  <a:t>			m</a:t>
                </a:r>
                <a:r>
                  <a:rPr lang="en-US" sz="2000" baseline="-25000" dirty="0" smtClean="0"/>
                  <a:t>c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000" dirty="0" smtClean="0"/>
              </a:p>
              <a:p>
                <a:pPr marL="3240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/>
              </a:p>
              <a:p>
                <a:pPr lvl="1"/>
                <a:r>
                  <a:rPr lang="en-US" sz="2000" dirty="0" smtClean="0"/>
                  <a:t>Complexity : O(</a:t>
                </a:r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features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samples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. log(</a:t>
                </a:r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samples</a:t>
                </a:r>
                <a:r>
                  <a:rPr lang="en-US" sz="2000" dirty="0" smtClean="0"/>
                  <a:t>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6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Random Forest Regression:</a:t>
            </a:r>
          </a:p>
          <a:p>
            <a:pPr lvl="1"/>
            <a:r>
              <a:rPr lang="en-US" sz="2000" dirty="0" smtClean="0"/>
              <a:t>Here, each </a:t>
            </a:r>
            <a:r>
              <a:rPr lang="en-US" sz="2000" dirty="0"/>
              <a:t>tree in the ensemble is built from a sample drawn with replacement (i.e., a bootstrap sample) </a:t>
            </a:r>
            <a:r>
              <a:rPr lang="en-US" sz="2000" dirty="0" smtClean="0"/>
              <a:t>from </a:t>
            </a:r>
            <a:r>
              <a:rPr lang="en-US" sz="2000" dirty="0"/>
              <a:t>the training set. </a:t>
            </a:r>
            <a:endParaRPr lang="en-US" sz="2000" dirty="0" smtClean="0"/>
          </a:p>
          <a:p>
            <a:pPr lvl="1"/>
            <a:r>
              <a:rPr lang="en-US" sz="2000" u="sng" dirty="0" smtClean="0"/>
              <a:t>Disadvantage: </a:t>
            </a:r>
            <a:r>
              <a:rPr lang="en-US" sz="2000" dirty="0" smtClean="0"/>
              <a:t>In </a:t>
            </a:r>
            <a:r>
              <a:rPr lang="en-US" sz="2000" dirty="0"/>
              <a:t>addition, when splitting a node during the construction of the tree, the split that is chosen is </a:t>
            </a:r>
            <a:r>
              <a:rPr lang="en-US" sz="2000" dirty="0" smtClean="0"/>
              <a:t>no </a:t>
            </a:r>
            <a:r>
              <a:rPr lang="en-US" sz="2000" dirty="0"/>
              <a:t>longer the best split among all features. Instead, the split that is picked is the best split among a random subset of the features. As a result of this randomness, the bias of the forest usually slightly increases (with respect to the bias of a single non-random tree) </a:t>
            </a:r>
            <a:endParaRPr lang="en-US" sz="2000" dirty="0" smtClean="0"/>
          </a:p>
          <a:p>
            <a:pPr lvl="1"/>
            <a:r>
              <a:rPr lang="en-US" sz="2000" u="sng" dirty="0" smtClean="0"/>
              <a:t>Advantage:</a:t>
            </a:r>
            <a:r>
              <a:rPr lang="en-US" sz="2000" dirty="0" smtClean="0"/>
              <a:t> But</a:t>
            </a:r>
            <a:r>
              <a:rPr lang="en-US" sz="2000" dirty="0"/>
              <a:t>, due to averaging, its variance also decreases, usually more than compensating for the increase in bias, hence yielding an overall better </a:t>
            </a:r>
            <a:r>
              <a:rPr lang="en-US" sz="2000" dirty="0" smtClean="0"/>
              <a:t>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37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Architecture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Gradient Tree Boosting:</a:t>
                </a:r>
              </a:p>
              <a:p>
                <a:pPr lvl="1"/>
                <a:r>
                  <a:rPr lang="en-US" sz="2000" dirty="0">
                    <a:hlinkClick r:id="rId2"/>
                  </a:rPr>
                  <a:t>Gradient Tree Boosting</a:t>
                </a:r>
                <a:r>
                  <a:rPr lang="en-US" sz="2000" dirty="0"/>
                  <a:t> or Gradient Boosted Regression Trees (GBRT) is a generalization of boosting to arbitrary differentiable loss functions. </a:t>
                </a:r>
              </a:p>
              <a:p>
                <a:pPr marL="324000" lvl="1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 smtClean="0"/>
                  <a:t> = y</a:t>
                </a:r>
                <a:endParaRPr lang="en-IN" sz="2000" dirty="0"/>
              </a:p>
              <a:p>
                <a:pPr lvl="1"/>
                <a:r>
                  <a:rPr lang="en-US" sz="2000" dirty="0" smtClean="0"/>
                  <a:t>Find h, such that residual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b="0" dirty="0" smtClean="0"/>
                  <a:t> is minimized.</a:t>
                </a:r>
              </a:p>
              <a:p>
                <a:pPr marL="3240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Loss Functions: - </a:t>
                </a:r>
              </a:p>
              <a:p>
                <a:pPr lvl="2"/>
                <a:r>
                  <a:rPr lang="en-US" sz="1800" b="0" dirty="0" smtClean="0"/>
                  <a:t>Regression: LS, LAS, HUBER, QUANTILE</a:t>
                </a:r>
              </a:p>
              <a:p>
                <a:pPr lvl="2"/>
                <a:r>
                  <a:rPr lang="en-US" sz="1800" dirty="0" smtClean="0"/>
                  <a:t>Classification: Binomial Deviance, Multinomial Deviance, Exponential Loss.</a:t>
                </a:r>
                <a:endParaRPr lang="en-US" sz="18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52" t="-2322" b="-26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inference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328955" y="2291226"/>
            <a:ext cx="5184648" cy="40507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b="1" dirty="0" smtClean="0">
                <a:solidFill>
                  <a:schemeClr val="tx1"/>
                </a:solidFill>
              </a:rPr>
              <a:t>Demand distribution </a:t>
            </a:r>
            <a:r>
              <a:rPr lang="en-US" sz="2000" dirty="0" smtClean="0">
                <a:solidFill>
                  <a:schemeClr val="tx1"/>
                </a:solidFill>
              </a:rPr>
              <a:t>of taxi along the daytime is shown here.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Highest peak is at the range of 9 to 10 A.M. (Office Hours)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 steady distribution thereafter till 6 P.M.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an be utilized to model the value of charge/Km during the course of the day.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Can be used to optimize the model of </a:t>
            </a:r>
            <a:r>
              <a:rPr lang="en-US" sz="2000" dirty="0">
                <a:solidFill>
                  <a:schemeClr val="tx1"/>
                </a:solidFill>
              </a:rPr>
              <a:t>resource </a:t>
            </a:r>
            <a:r>
              <a:rPr lang="en-US" sz="2000" dirty="0" smtClean="0">
                <a:solidFill>
                  <a:schemeClr val="tx1"/>
                </a:solidFill>
              </a:rPr>
              <a:t>utilization and thereby profit generation.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5" y="2434355"/>
            <a:ext cx="4817829" cy="3697351"/>
          </a:xfrm>
          <a:prstGeom prst="rect">
            <a:avLst/>
          </a:prstGeom>
          <a:ln w="127000" cap="sq">
            <a:noFill/>
            <a:miter lim="800000"/>
          </a:ln>
          <a:effectLst>
            <a:outerShdw sx="1000" sy="1000" algn="tl" rotWithShape="0">
              <a:srgbClr val="000000"/>
            </a:outerShdw>
          </a:effectLst>
        </p:spPr>
      </p:pic>
      <p:sp>
        <p:nvSpPr>
          <p:cNvPr id="6" name="Striped Right Arrow 5"/>
          <p:cNvSpPr/>
          <p:nvPr/>
        </p:nvSpPr>
        <p:spPr>
          <a:xfrm>
            <a:off x="5315277" y="4035117"/>
            <a:ext cx="1234440" cy="594360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inference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02" y="2322016"/>
            <a:ext cx="4753642" cy="3810767"/>
          </a:xfrm>
          <a:prstGeom prst="rect">
            <a:avLst/>
          </a:prstGeom>
          <a:ln w="127000" cap="sq">
            <a:noFill/>
            <a:miter lim="800000"/>
          </a:ln>
          <a:effectLst>
            <a:outerShdw sx="1000" sy="1000" algn="tl" rotWithShape="0">
              <a:srgbClr val="000000"/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6370320" y="2187078"/>
            <a:ext cx="4983480" cy="4262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2"/>
                </a:solidFill>
              </a:rPr>
              <a:t>Individual trip time during daytime is shown here.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2"/>
                </a:solidFill>
              </a:rPr>
              <a:t>Travelling time of  maximum trips </a:t>
            </a:r>
            <a:r>
              <a:rPr lang="en-US" sz="2000" dirty="0" smtClean="0"/>
              <a:t>are within half an hour.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6" name="Striped Right Arrow 5"/>
          <p:cNvSpPr/>
          <p:nvPr/>
        </p:nvSpPr>
        <p:spPr>
          <a:xfrm>
            <a:off x="5315277" y="4008993"/>
            <a:ext cx="1234440" cy="594360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inference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" y="2611130"/>
            <a:ext cx="4611624" cy="3458718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>
              <a:srgbClr val="000000"/>
            </a:innerShdw>
          </a:effectLst>
        </p:spPr>
      </p:pic>
      <p:sp>
        <p:nvSpPr>
          <p:cNvPr id="5" name="Rounded Rectangle 4"/>
          <p:cNvSpPr/>
          <p:nvPr/>
        </p:nvSpPr>
        <p:spPr>
          <a:xfrm>
            <a:off x="6318069" y="2100685"/>
            <a:ext cx="4983480" cy="4262056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The trip time shows a cluster of points in the time domain of 26000 to 82000 corresponding to 7 A.M. and 11 P.M. respectively.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Most of the trip lengths are within 10 km.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This is in conformity with the previous  plot of travelling time where most of the travelling time are within half an hour.</a:t>
            </a:r>
          </a:p>
          <a:p>
            <a:endParaRPr lang="en-IN" dirty="0"/>
          </a:p>
        </p:txBody>
      </p:sp>
      <p:sp>
        <p:nvSpPr>
          <p:cNvPr id="6" name="Striped Right Arrow 5"/>
          <p:cNvSpPr/>
          <p:nvPr/>
        </p:nvSpPr>
        <p:spPr>
          <a:xfrm>
            <a:off x="5341185" y="3986785"/>
            <a:ext cx="1234440" cy="594360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inference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 b="29581"/>
          <a:stretch/>
        </p:blipFill>
        <p:spPr>
          <a:xfrm>
            <a:off x="581192" y="1925278"/>
            <a:ext cx="11035552" cy="45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948757"/>
              </p:ext>
            </p:extLst>
          </p:nvPr>
        </p:nvGraphicFramePr>
        <p:xfrm>
          <a:off x="581026" y="1906072"/>
          <a:ext cx="11029782" cy="2897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1027" y="4993935"/>
            <a:ext cx="11029782" cy="163121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Our project involves developing a model for predicting the travel time for a particular </a:t>
            </a:r>
            <a:r>
              <a:rPr lang="en-US" sz="2000" dirty="0" smtClean="0"/>
              <a:t>cab along different routes in a rectangular map of Porto. The output is based on several factors, like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day of the week,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 of the day and other features </a:t>
            </a:r>
          </a:p>
          <a:p>
            <a:r>
              <a:rPr lang="en-US" sz="2000" dirty="0" smtClean="0"/>
              <a:t>derived from </a:t>
            </a:r>
            <a:r>
              <a:rPr lang="en-US" sz="2000" dirty="0"/>
              <a:t>Floating Car </a:t>
            </a:r>
            <a:r>
              <a:rPr lang="en-US" sz="2000" dirty="0" smtClean="0"/>
              <a:t>Data.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57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5 important road segments of the city are </a:t>
            </a:r>
          </a:p>
          <a:p>
            <a:pPr lvl="1"/>
            <a:r>
              <a:rPr lang="en-US" dirty="0"/>
              <a:t>	</a:t>
            </a:r>
            <a:r>
              <a:rPr lang="en-US" sz="1800" dirty="0"/>
              <a:t>[[41.162292, -8.60787], [41.162031, -8.60571]]</a:t>
            </a:r>
          </a:p>
          <a:p>
            <a:pPr lvl="1"/>
            <a:r>
              <a:rPr lang="en-US" sz="1800" dirty="0"/>
              <a:t>	[[41.16258, -8.61003], [41.162292, -8.60787]]</a:t>
            </a:r>
          </a:p>
          <a:p>
            <a:pPr lvl="1"/>
            <a:r>
              <a:rPr lang="en-US" sz="1800" dirty="0"/>
              <a:t>	[[41.163291, -8.6157], [41.163021, -8.613639]]</a:t>
            </a:r>
          </a:p>
          <a:p>
            <a:pPr lvl="1"/>
            <a:r>
              <a:rPr lang="en-US" sz="1800" dirty="0"/>
              <a:t>	[[41.163525, -8.617644], [41.163291, -8.6157]]</a:t>
            </a:r>
          </a:p>
          <a:p>
            <a:pPr lvl="1"/>
            <a:r>
              <a:rPr lang="en-US" sz="1800" dirty="0"/>
              <a:t>	[[41.163768, -8.619678], [41.163525, -8.617644</a:t>
            </a:r>
            <a:r>
              <a:rPr lang="en-US" sz="1800" dirty="0" smtClean="0"/>
              <a:t>]]</a:t>
            </a:r>
          </a:p>
          <a:p>
            <a:pPr lvl="1"/>
            <a:r>
              <a:rPr lang="en-IN" sz="1800" dirty="0"/>
              <a:t>0.0772321809805613, 0.07708869873451546, 0.07441287173742973, 0.07212227668575326, 0.06932519386480848</a:t>
            </a:r>
          </a:p>
        </p:txBody>
      </p:sp>
      <p:pic>
        <p:nvPicPr>
          <p:cNvPr id="5" name="Picture 4" descr="Inline images 1"/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0" b="4866"/>
          <a:stretch/>
        </p:blipFill>
        <p:spPr bwMode="auto">
          <a:xfrm>
            <a:off x="581193" y="1957588"/>
            <a:ext cx="11029614" cy="4404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36511"/>
              </p:ext>
            </p:extLst>
          </p:nvPr>
        </p:nvGraphicFramePr>
        <p:xfrm>
          <a:off x="837125" y="4382783"/>
          <a:ext cx="6156101" cy="18288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{3B4B98B0-60AC-42C2-AFA5-B58CD77FA1E5}</a:tableStyleId>
              </a:tblPr>
              <a:tblGrid>
                <a:gridCol w="655168"/>
                <a:gridCol w="3581982"/>
                <a:gridCol w="1918951"/>
              </a:tblGrid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</a:t>
                      </a:r>
                      <a:endParaRPr lang="en-IN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Segment</a:t>
                      </a:r>
                      <a:endParaRPr lang="en-IN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Centrality</a:t>
                      </a:r>
                      <a:endParaRPr lang="en-IN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[41.162292, -8.60787], [41.162031, -8.60571]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0.0772321809805613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[41.16258, -8.61003], [41.162292, -8.60787]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0.07708869873451546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4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[41.163291, -8.6157], [41.163021, -8.613639]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0.07441287173742973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[41.163525, -8.617644], [41.163291, -8.6157]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0.07212227668575326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[41.163768, -8.619678], [41.163525, -8.617644]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0.06932519386480848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8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inference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9" y="2298953"/>
            <a:ext cx="11079242" cy="403155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96251"/>
              </p:ext>
            </p:extLst>
          </p:nvPr>
        </p:nvGraphicFramePr>
        <p:xfrm>
          <a:off x="6814566" y="4314731"/>
          <a:ext cx="4544599" cy="18288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{3B4B98B0-60AC-42C2-AFA5-B58CD77FA1E5}</a:tableStyleId>
              </a:tblPr>
              <a:tblGrid>
                <a:gridCol w="600640"/>
                <a:gridCol w="1883682"/>
                <a:gridCol w="2060277"/>
              </a:tblGrid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</a:t>
                      </a:r>
                      <a:endParaRPr lang="en-IN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Geo-Location</a:t>
                      </a:r>
                      <a:endParaRPr lang="en-IN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Centrality</a:t>
                      </a:r>
                      <a:endParaRPr lang="en-IN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[41.162031, -8.60571]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0.08277015940786502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[41.162292, -8.60787]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0.07877967724696255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[41.16258, -8.61003]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0.07775467831692078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[41.163021, -8.613639]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0.07690847152899795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8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[41.163291, -8.6157]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0.07608514260606453</a:t>
                      </a:r>
                      <a:endParaRPr lang="en-IN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71215"/>
            <a:ext cx="6250682" cy="4673276"/>
          </a:xfrm>
        </p:spPr>
        <p:txBody>
          <a:bodyPr anchor="t">
            <a:normAutofit lnSpcReduction="10000"/>
          </a:bodyPr>
          <a:lstStyle/>
          <a:p>
            <a:r>
              <a:rPr lang="en-US" sz="2000" dirty="0" smtClean="0"/>
              <a:t>Mean Absolute Percentage Error</a:t>
            </a:r>
          </a:p>
          <a:p>
            <a:pPr lvl="1"/>
            <a:r>
              <a:rPr lang="en-US" sz="1900" dirty="0"/>
              <a:t>The MAPE (Mean Absolute Percent Error) measures the size of the error in percentage terms. It is calculated as the average of the unsigned percentage </a:t>
            </a:r>
            <a:r>
              <a:rPr lang="en-US" sz="1900" dirty="0" smtClean="0"/>
              <a:t>error.</a:t>
            </a:r>
            <a:endParaRPr lang="en-US" sz="2000" dirty="0" smtClean="0"/>
          </a:p>
          <a:p>
            <a:r>
              <a:rPr lang="en-US" sz="2000" dirty="0" smtClean="0"/>
              <a:t>Mean Absolute Error: </a:t>
            </a:r>
          </a:p>
          <a:p>
            <a:pPr lvl="1"/>
            <a:r>
              <a:rPr lang="en-US" sz="1900" dirty="0"/>
              <a:t>The MAE measures the average magnitude of the errors in a set of forecasts, without considering their direction. It measures accuracy for continuous variables</a:t>
            </a:r>
            <a:r>
              <a:rPr lang="en-US" sz="1900" dirty="0" smtClean="0"/>
              <a:t>.</a:t>
            </a:r>
            <a:endParaRPr lang="en-US" dirty="0" smtClean="0"/>
          </a:p>
          <a:p>
            <a:r>
              <a:rPr lang="en-US" sz="2000" dirty="0" smtClean="0"/>
              <a:t>Mean Percentage Error: </a:t>
            </a:r>
          </a:p>
          <a:p>
            <a:pPr lvl="1"/>
            <a:r>
              <a:rPr lang="en-US" sz="1900" dirty="0" smtClean="0"/>
              <a:t>MPE </a:t>
            </a:r>
            <a:r>
              <a:rPr lang="en-US" sz="1900" dirty="0"/>
              <a:t>is the computed average of percentage errors by which forecasts of a model differ from actual values of the quantity being forecast.</a:t>
            </a:r>
            <a:endParaRPr lang="en-US" sz="19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30" y="2303578"/>
            <a:ext cx="2851153" cy="754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06" y="3983293"/>
            <a:ext cx="12192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06" y="5555992"/>
            <a:ext cx="1485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(P-value calculation)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The Percentage Error is estimated using the Null Hypothesis: </a:t>
                </a:r>
              </a:p>
              <a:p>
                <a:pPr lvl="1"/>
                <a:r>
                  <a:rPr lang="en-US" sz="1800" dirty="0" smtClean="0"/>
                  <a:t>H</a:t>
                </a:r>
                <a:r>
                  <a:rPr lang="en-US" sz="1800" baseline="-25000" dirty="0" smtClean="0"/>
                  <a:t>0</a:t>
                </a:r>
                <a:r>
                  <a:rPr lang="en-US" sz="1800" dirty="0" smtClean="0"/>
                  <a:t> : PE &lt;= 0</a:t>
                </a:r>
              </a:p>
              <a:p>
                <a:pPr lvl="1"/>
                <a:r>
                  <a:rPr lang="en-US" sz="1800" dirty="0" smtClean="0"/>
                  <a:t>H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: PE &gt; 0 </a:t>
                </a:r>
              </a:p>
              <a:p>
                <a:r>
                  <a:rPr lang="en-US" sz="2000" dirty="0" smtClean="0"/>
                  <a:t>Here, the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</m:acc>
                  </m:oMath>
                </a14:m>
                <a:r>
                  <a:rPr lang="en-US" sz="2000" dirty="0" smtClean="0"/>
                  <a:t> = mean Percentage Error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 smtClean="0"/>
                  <a:t>) for the selected trips</a:t>
                </a:r>
              </a:p>
              <a:p>
                <a:r>
                  <a:rPr lang="en-US" sz="20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𝑃𝐸</m:t>
                            </m:r>
                          </m:e>
                        </m:acc>
                      </m:num>
                      <m:den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 sz="2000" dirty="0" smtClean="0"/>
                  <a:t> </a:t>
                </a:r>
              </a:p>
              <a:p>
                <a:r>
                  <a:rPr lang="en-US" sz="2000" dirty="0"/>
                  <a:t>t</a:t>
                </a:r>
                <a:r>
                  <a:rPr lang="en-US" sz="2000" dirty="0" smtClean="0"/>
                  <a:t> &gt; t</a:t>
                </a:r>
                <a:r>
                  <a:rPr lang="en-US" sz="2000" baseline="-25000" dirty="0" smtClean="0"/>
                  <a:t>a</a:t>
                </a:r>
                <a:r>
                  <a:rPr lang="en-US" sz="2000" dirty="0" smtClean="0"/>
                  <a:t> for a = critical value (one-sided) implies we reject H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in favor of H</a:t>
                </a:r>
                <a:r>
                  <a:rPr lang="en-US" sz="2000" baseline="-25000" dirty="0" smtClean="0"/>
                  <a:t>1</a:t>
                </a:r>
                <a:endParaRPr lang="en-IN" sz="20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814"/>
              </p:ext>
            </p:extLst>
          </p:nvPr>
        </p:nvGraphicFramePr>
        <p:xfrm>
          <a:off x="2032000" y="3308320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5752"/>
                <a:gridCol w="1535448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DT(R)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252.00s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0.999781858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DT(C)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253.33s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0.999182999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RF(C)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253.33s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0.999430984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 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274.24s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-0.3664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0.043007171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90349"/>
            <a:ext cx="11029616" cy="454767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39089"/>
              </p:ext>
            </p:extLst>
          </p:nvPr>
        </p:nvGraphicFramePr>
        <p:xfrm>
          <a:off x="6673516" y="2135800"/>
          <a:ext cx="4796588" cy="1112520"/>
        </p:xfrm>
        <a:graphic>
          <a:graphicData uri="http://schemas.openxmlformats.org/drawingml/2006/table">
            <a:tbl>
              <a:tblPr bandRow="1">
                <a:effectLst>
                  <a:outerShdw blurRad="241300" dist="114300" dir="2700000" sx="102000" sy="102000" algn="tl" rotWithShape="0">
                    <a:prstClr val="black">
                      <a:alpha val="27000"/>
                    </a:prstClr>
                  </a:outerShdw>
                </a:effectLst>
                <a:tableStyleId>{B301B821-A1FF-4177-AEE7-76D212191A09}</a:tableStyleId>
              </a:tblPr>
              <a:tblGrid>
                <a:gridCol w="791356"/>
                <a:gridCol w="3074791"/>
                <a:gridCol w="930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Path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345s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</a:t>
                      </a:r>
                      <a:r>
                        <a:rPr lang="en-US" baseline="0" dirty="0" smtClean="0"/>
                        <a:t> Mean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467.51s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r>
                        <a:rPr lang="en-US" baseline="0" dirty="0" smtClean="0"/>
                        <a:t> / Random Forest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240s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2099196"/>
            <a:ext cx="11793349" cy="4237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192" y="5967300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4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Value 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Apply an incremental ARIMA model to each segment for a specific time of the day (Data needed)</a:t>
            </a:r>
          </a:p>
          <a:p>
            <a:r>
              <a:rPr lang="en-US" sz="2000" dirty="0" smtClean="0"/>
              <a:t>Use Map Matching Technique to position the standard points on the road accurately.</a:t>
            </a:r>
          </a:p>
          <a:p>
            <a:r>
              <a:rPr lang="en-US" sz="2000" dirty="0" smtClean="0"/>
              <a:t>Real Time Traffic Map (travelling </a:t>
            </a:r>
            <a:r>
              <a:rPr lang="en-US" sz="2000" dirty="0"/>
              <a:t>route management, traffic signal optimization </a:t>
            </a:r>
            <a:r>
              <a:rPr lang="en-US" sz="2000" dirty="0" smtClean="0"/>
              <a:t>etc.)</a:t>
            </a:r>
            <a:endParaRPr lang="en-US" sz="2000" dirty="0"/>
          </a:p>
          <a:p>
            <a:r>
              <a:rPr lang="en-US" sz="2000" dirty="0"/>
              <a:t>Optimization of our approach in order to reduce model error.</a:t>
            </a:r>
          </a:p>
          <a:p>
            <a:r>
              <a:rPr lang="en-US" sz="2000" dirty="0"/>
              <a:t>To make this prediction real time and make better visualization of prediction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Implement it locally.</a:t>
            </a:r>
          </a:p>
          <a:p>
            <a:r>
              <a:rPr lang="en-US" sz="2000" dirty="0" smtClean="0"/>
              <a:t>Consolidate the Features in an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4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7137"/>
            <a:ext cx="12192000" cy="4900863"/>
          </a:xfrm>
        </p:spPr>
        <p:txBody>
          <a:bodyPr>
            <a:noAutofit/>
          </a:bodyPr>
          <a:lstStyle/>
          <a:p>
            <a:r>
              <a:rPr lang="en-IN" sz="2000" dirty="0"/>
              <a:t>http://arxiv.org/pdf/1012.4249.pdf</a:t>
            </a:r>
          </a:p>
          <a:p>
            <a:r>
              <a:rPr lang="en-IN" sz="2000" dirty="0" smtClean="0"/>
              <a:t>http</a:t>
            </a:r>
            <a:r>
              <a:rPr lang="en-IN" sz="2000" dirty="0"/>
              <a:t>://arxiv.org/pdf/1509.05257.pdf</a:t>
            </a:r>
          </a:p>
          <a:p>
            <a:r>
              <a:rPr lang="en-IN" sz="2000" dirty="0" smtClean="0"/>
              <a:t>https</a:t>
            </a:r>
            <a:r>
              <a:rPr lang="en-IN" sz="2000" dirty="0"/>
              <a:t>://en.wikipedia.org/wiki/Haversine_formula</a:t>
            </a:r>
          </a:p>
          <a:p>
            <a:r>
              <a:rPr lang="en-IN" sz="2000" dirty="0" smtClean="0"/>
              <a:t>http</a:t>
            </a:r>
            <a:r>
              <a:rPr lang="en-IN" sz="2000" dirty="0"/>
              <a:t>://toc.proceedings.com/04373webtoc.pdf</a:t>
            </a:r>
          </a:p>
          <a:p>
            <a:r>
              <a:rPr lang="en-IN" sz="2000" dirty="0" smtClean="0"/>
              <a:t>http</a:t>
            </a:r>
            <a:r>
              <a:rPr lang="en-IN" sz="2000" dirty="0"/>
              <a:t>://www.ivt.ethz.ch/oev/ped2012/vpl/publications/reports/ab379.pdf</a:t>
            </a:r>
          </a:p>
          <a:p>
            <a:r>
              <a:rPr lang="en-IN" sz="2000" dirty="0" smtClean="0"/>
              <a:t>https</a:t>
            </a:r>
            <a:r>
              <a:rPr lang="en-IN" sz="2000" dirty="0"/>
              <a:t>://www.kaggle.com/c/pkdd-15-taxi-trip-time-prediction-ii</a:t>
            </a:r>
          </a:p>
          <a:p>
            <a:r>
              <a:rPr lang="en-IN" sz="2000" dirty="0" smtClean="0"/>
              <a:t>http</a:t>
            </a:r>
            <a:r>
              <a:rPr lang="en-IN" sz="2000" dirty="0"/>
              <a:t>://www.galitshmueli.com/data-mining-project/predicting-customer-cancellation-cab-bookings-yourcabscom</a:t>
            </a:r>
          </a:p>
          <a:p>
            <a:r>
              <a:rPr lang="en-IN" sz="2000" dirty="0" smtClean="0"/>
              <a:t>http</a:t>
            </a:r>
            <a:r>
              <a:rPr lang="en-IN" sz="2000" dirty="0"/>
              <a:t>://scikit-learn.org/stable/modules/ensemble.html</a:t>
            </a:r>
          </a:p>
          <a:p>
            <a:r>
              <a:rPr lang="en-IN" sz="2000" dirty="0" smtClean="0"/>
              <a:t>https</a:t>
            </a:r>
            <a:r>
              <a:rPr lang="en-IN" sz="2000" dirty="0"/>
              <a:t>://www.scribblemaps.com/create/#id=srin&amp;lat=41.1619705&amp;lng=-8.60570389999998&amp;z=14&amp;t=road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572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 dpi="0" rotWithShape="1">
            <a:blip r:embed="rId2">
              <a:alphaModFix amt="89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1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4559908"/>
            <a:ext cx="6268787" cy="203339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car Data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77363"/>
            <a:ext cx="5486400" cy="1866503"/>
          </a:xfrm>
          <a:ln w="38100">
            <a:solidFill>
              <a:schemeClr val="accent5"/>
            </a:solidFill>
          </a:ln>
        </p:spPr>
        <p:txBody>
          <a:bodyPr anchor="t">
            <a:normAutofit/>
          </a:bodyPr>
          <a:lstStyle/>
          <a:p>
            <a:r>
              <a:rPr lang="en-US" sz="2400" dirty="0" smtClean="0"/>
              <a:t>Advantages</a:t>
            </a:r>
            <a:endParaRPr lang="en-IN" sz="2400" dirty="0" smtClean="0"/>
          </a:p>
          <a:p>
            <a:pPr lvl="1"/>
            <a:r>
              <a:rPr lang="en-IN" sz="2000" dirty="0" smtClean="0"/>
              <a:t>Most Inexpensive </a:t>
            </a:r>
            <a:r>
              <a:rPr lang="en-IN" sz="2000" dirty="0"/>
              <a:t>D</a:t>
            </a:r>
            <a:r>
              <a:rPr lang="en-IN" sz="2000" dirty="0" smtClean="0"/>
              <a:t>ata</a:t>
            </a:r>
          </a:p>
          <a:p>
            <a:pPr lvl="1"/>
            <a:r>
              <a:rPr lang="en-IN" sz="2000" dirty="0" smtClean="0"/>
              <a:t>Generally </a:t>
            </a:r>
            <a:r>
              <a:rPr lang="en-IN" sz="2000" dirty="0"/>
              <a:t>very </a:t>
            </a:r>
            <a:r>
              <a:rPr lang="en-IN" sz="2000" dirty="0" smtClean="0"/>
              <a:t>accurate (GPS)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7592" y="2679712"/>
            <a:ext cx="5486400" cy="186415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Disadvantages</a:t>
            </a:r>
          </a:p>
          <a:p>
            <a:pPr lvl="1"/>
            <a:r>
              <a:rPr lang="en-US" sz="2000" dirty="0" smtClean="0"/>
              <a:t>FCD </a:t>
            </a:r>
            <a:r>
              <a:rPr lang="en-US" sz="2000" dirty="0"/>
              <a:t>is usually </a:t>
            </a:r>
            <a:r>
              <a:rPr lang="en-US" sz="2000" dirty="0" smtClean="0"/>
              <a:t>sampled infrequently</a:t>
            </a:r>
            <a:endParaRPr lang="en-US" sz="2000" dirty="0"/>
          </a:p>
          <a:p>
            <a:pPr lvl="1"/>
            <a:r>
              <a:rPr lang="en-US" sz="2000" dirty="0" smtClean="0"/>
              <a:t>High Density </a:t>
            </a:r>
            <a:r>
              <a:rPr lang="en-US" sz="2000" dirty="0"/>
              <a:t>of data is required to </a:t>
            </a:r>
            <a:r>
              <a:rPr lang="en-US" sz="2000" dirty="0" smtClean="0"/>
              <a:t>get meaningful </a:t>
            </a:r>
            <a:r>
              <a:rPr lang="en-US" sz="2000" dirty="0"/>
              <a:t>travel time </a:t>
            </a:r>
            <a:r>
              <a:rPr lang="en-US" sz="2000" dirty="0" smtClean="0"/>
              <a:t>predictions.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1969477"/>
            <a:ext cx="10984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Floating car data are position fixes of vehicles traversing city streets throughout the day.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8108" y="4600138"/>
            <a:ext cx="4970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Trajectories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 smtClean="0">
                <a:solidFill>
                  <a:schemeClr val="tx2"/>
                </a:solidFill>
              </a:rPr>
              <a:t>Single Vehicles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Location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Time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 smtClean="0">
                <a:solidFill>
                  <a:schemeClr val="tx2"/>
                </a:solidFill>
              </a:rPr>
              <a:t>Lane Changes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2"/>
                </a:solidFill>
              </a:rPr>
              <a:t>raffic Density </a:t>
            </a:r>
            <a:r>
              <a:rPr lang="en-US" sz="2000" dirty="0">
                <a:solidFill>
                  <a:schemeClr val="tx2"/>
                </a:solidFill>
              </a:rPr>
              <a:t>(vehicles per kilometer),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2"/>
                </a:solidFill>
              </a:rPr>
              <a:t>raffic Flow </a:t>
            </a:r>
            <a:r>
              <a:rPr lang="en-US" sz="2000" dirty="0">
                <a:solidFill>
                  <a:schemeClr val="tx2"/>
                </a:solidFill>
              </a:rPr>
              <a:t>(vehicles per hour),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V</a:t>
            </a:r>
            <a:r>
              <a:rPr lang="en-US" sz="2000" dirty="0" smtClean="0">
                <a:solidFill>
                  <a:schemeClr val="tx2"/>
                </a:solidFill>
              </a:rPr>
              <a:t>ehicle Speed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L</a:t>
            </a:r>
            <a:r>
              <a:rPr lang="en-US" sz="2000" dirty="0" smtClean="0">
                <a:solidFill>
                  <a:schemeClr val="tx2"/>
                </a:solidFill>
              </a:rPr>
              <a:t>ength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Position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 smtClean="0">
                <a:solidFill>
                  <a:schemeClr val="tx2"/>
                </a:solidFill>
              </a:rPr>
              <a:t>Traffic Jams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92" y="528252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Use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80" y="4600138"/>
            <a:ext cx="3537058" cy="21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3259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dataset contained 9 features and a total of 17,10,760 observations of various parameters of taxi movement on Porto, Portugal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Features 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b="1" u="sng" dirty="0" smtClean="0"/>
              <a:t>TRIP_ID</a:t>
            </a:r>
            <a:r>
              <a:rPr lang="en-US" sz="1800" b="1" u="sng" dirty="0"/>
              <a:t>: </a:t>
            </a:r>
            <a:r>
              <a:rPr lang="en-US" sz="1800" dirty="0"/>
              <a:t>(String) It contains an unique identifier for each trip.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b="1" u="sng" dirty="0" smtClean="0"/>
              <a:t>CALL_TYPE</a:t>
            </a:r>
            <a:r>
              <a:rPr lang="en-US" sz="1800" b="1" u="sng" dirty="0"/>
              <a:t>: </a:t>
            </a:r>
            <a:r>
              <a:rPr lang="en-US" sz="1800" dirty="0"/>
              <a:t>(Char) It identifies the way used to demand this service.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b="1" u="sng" dirty="0" smtClean="0"/>
              <a:t>ORIGIN_CALL</a:t>
            </a:r>
            <a:r>
              <a:rPr lang="en-US" sz="1800" b="1" u="sng" dirty="0"/>
              <a:t>: </a:t>
            </a:r>
            <a:r>
              <a:rPr lang="en-US" sz="1800" dirty="0"/>
              <a:t>(Integer) It contains an unique identifier for each phone number    which was used to demand, at least, one service. It identifies the trip’s customer if CALL_TYPE=’A’. Otherwise, it assumes a NULL value.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b="1" u="sng" dirty="0" smtClean="0"/>
              <a:t>ORIGIN_STAND</a:t>
            </a:r>
            <a:r>
              <a:rPr lang="en-US" sz="1800" b="1" u="sng" dirty="0"/>
              <a:t>: </a:t>
            </a:r>
            <a:r>
              <a:rPr lang="en-US" sz="1800" dirty="0"/>
              <a:t>(Integer): It contains an unique identifier for the taxi stand.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1800" b="1" u="sng" dirty="0" smtClean="0"/>
              <a:t>TAXI_ID</a:t>
            </a:r>
            <a:r>
              <a:rPr lang="en-US" sz="1800" b="1" u="sng" dirty="0"/>
              <a:t>: (Integer): </a:t>
            </a:r>
            <a:r>
              <a:rPr lang="en-US" sz="1800" dirty="0"/>
              <a:t>It contains an unique identifier for the taxi driver that </a:t>
            </a:r>
            <a:r>
              <a:rPr lang="en-US" sz="1800" dirty="0" smtClean="0"/>
              <a:t>performed </a:t>
            </a:r>
            <a:r>
              <a:rPr lang="en-US" sz="1800" dirty="0"/>
              <a:t>each trip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4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3259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dataset contained 9 features and a total of 17,10,760 observations of various parameters of taxi movement on Porto, Portugal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Features : </a:t>
            </a:r>
          </a:p>
          <a:p>
            <a:pPr marL="666900" lvl="1" indent="-342900">
              <a:buFont typeface="+mj-lt"/>
              <a:buAutoNum type="arabicPeriod" startAt="6"/>
            </a:pPr>
            <a:r>
              <a:rPr lang="en-US" sz="1800" b="1" u="sng" dirty="0" smtClean="0"/>
              <a:t>TIMESTAMP</a:t>
            </a:r>
            <a:r>
              <a:rPr lang="en-US" sz="1800" dirty="0"/>
              <a:t>: (Integer) Unix Timestamp (in seconds). It identifies the trip’s start.</a:t>
            </a:r>
          </a:p>
          <a:p>
            <a:pPr marL="666900" lvl="1" indent="-342900">
              <a:buFont typeface="+mj-lt"/>
              <a:buAutoNum type="arabicPeriod" startAt="6"/>
            </a:pPr>
            <a:r>
              <a:rPr lang="en-US" sz="1800" b="1" u="sng" dirty="0" smtClean="0"/>
              <a:t>DAYTYPE</a:t>
            </a:r>
            <a:r>
              <a:rPr lang="en-US" sz="1800" b="1" u="sng" dirty="0"/>
              <a:t>: </a:t>
            </a:r>
            <a:r>
              <a:rPr lang="en-US" sz="1800" dirty="0"/>
              <a:t>(Char) It identifies the </a:t>
            </a:r>
            <a:r>
              <a:rPr lang="en-US" sz="1800" dirty="0" smtClean="0"/>
              <a:t>type of the day in which the trip starts. (Holiday, Day before Holiday, Weekday)</a:t>
            </a:r>
            <a:endParaRPr lang="en-US" sz="1800" dirty="0" smtClean="0"/>
          </a:p>
          <a:p>
            <a:pPr marL="666900" lvl="1" indent="-342900">
              <a:buFont typeface="+mj-lt"/>
              <a:buAutoNum type="arabicPeriod" startAt="6"/>
            </a:pPr>
            <a:r>
              <a:rPr lang="en-US" sz="1800" b="1" u="sng" dirty="0" smtClean="0"/>
              <a:t>MISSING_DATA</a:t>
            </a:r>
            <a:r>
              <a:rPr lang="en-US" sz="1800" b="1" u="sng" dirty="0"/>
              <a:t>: </a:t>
            </a:r>
            <a:r>
              <a:rPr lang="en-US" sz="1800" dirty="0"/>
              <a:t>(Boolean) It is FALSE when the GPS data stream is complete and TRUE whenever one (or more) locations are missing.</a:t>
            </a:r>
          </a:p>
          <a:p>
            <a:pPr marL="666900" lvl="1" indent="-342900">
              <a:buFont typeface="+mj-lt"/>
              <a:buAutoNum type="arabicPeriod" startAt="6"/>
            </a:pPr>
            <a:r>
              <a:rPr lang="en-US" sz="1800" b="1" u="sng" dirty="0" smtClean="0"/>
              <a:t>POLYLINE</a:t>
            </a:r>
            <a:r>
              <a:rPr lang="en-US" sz="1800" dirty="0"/>
              <a:t>: (String): It contains a list of GPS coordinates (i.e. WGS84 format) mapped as a string. Each pair of coordinates is of the form [LONGITUDE, LATITUDE</a:t>
            </a:r>
            <a:r>
              <a:rPr lang="en-US" sz="1800" dirty="0" smtClean="0"/>
              <a:t>].</a:t>
            </a:r>
            <a:endParaRPr lang="en-US" sz="1800" dirty="0"/>
          </a:p>
          <a:p>
            <a:pPr lvl="1"/>
            <a:r>
              <a:rPr lang="en-US" sz="1800" dirty="0"/>
              <a:t>For Prediction of Time we have considered Timestamp and Polyline. </a:t>
            </a:r>
          </a:p>
          <a:p>
            <a:pPr lvl="1"/>
            <a:r>
              <a:rPr lang="en-US" sz="1800" dirty="0"/>
              <a:t>The rows having missing value are not considered in our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7207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095"/>
          </a:xfrm>
        </p:spPr>
        <p:txBody>
          <a:bodyPr>
            <a:no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rief </a:t>
            </a:r>
            <a:r>
              <a:rPr lang="en-US" sz="2400" dirty="0"/>
              <a:t>overview of the various processing steps </a:t>
            </a:r>
            <a:r>
              <a:rPr lang="en-US" sz="2400" dirty="0" smtClean="0"/>
              <a:t>required</a:t>
            </a:r>
            <a:endParaRPr lang="en-IN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3450247"/>
              </p:ext>
            </p:extLst>
          </p:nvPr>
        </p:nvGraphicFramePr>
        <p:xfrm>
          <a:off x="581191" y="2843887"/>
          <a:ext cx="7957897" cy="362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6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791473" cy="4290642"/>
          </a:xfrm>
        </p:spPr>
        <p:txBody>
          <a:bodyPr anchor="t">
            <a:normAutofit fontScale="55000" lnSpcReduction="20000"/>
          </a:bodyPr>
          <a:lstStyle/>
          <a:p>
            <a:pPr lvl="0"/>
            <a:r>
              <a:rPr lang="en-US" sz="4400" dirty="0" smtClean="0"/>
              <a:t>Motion Detection</a:t>
            </a:r>
          </a:p>
          <a:p>
            <a:pPr lvl="1" algn="just"/>
            <a:r>
              <a:rPr lang="en-US" sz="3600" dirty="0"/>
              <a:t>Since the incoming streams of </a:t>
            </a:r>
            <a:r>
              <a:rPr lang="en-US" sz="3600" dirty="0" smtClean="0"/>
              <a:t>traffic </a:t>
            </a:r>
            <a:r>
              <a:rPr lang="en-US" sz="3600" dirty="0"/>
              <a:t>data come from taxi cabs, delivery vehicles, or other </a:t>
            </a:r>
            <a:r>
              <a:rPr lang="en-US" sz="3600" dirty="0" smtClean="0"/>
              <a:t>commercial fleet </a:t>
            </a:r>
            <a:r>
              <a:rPr lang="en-US" sz="3600" dirty="0"/>
              <a:t>vehicles, there will always be a certain amount of ambiguity between a slowdown in </a:t>
            </a:r>
            <a:r>
              <a:rPr lang="en-US" sz="3600" dirty="0" smtClean="0"/>
              <a:t>traffic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a commercial stop by the vehicle. (i.e. for a taxi customer, or a delivery vehicle dropping </a:t>
            </a:r>
            <a:r>
              <a:rPr lang="en-US" sz="3600" dirty="0" smtClean="0"/>
              <a:t>off packages</a:t>
            </a:r>
            <a:r>
              <a:rPr lang="en-US" sz="3600" dirty="0"/>
              <a:t>). Therefore, any further processing must clean out all unwanted stops that are in the </a:t>
            </a:r>
            <a:r>
              <a:rPr lang="en-US" sz="3600" dirty="0" smtClean="0"/>
              <a:t>GPS logs</a:t>
            </a:r>
            <a:r>
              <a:rPr lang="en-US" sz="3600" dirty="0"/>
              <a:t>. The most common and </a:t>
            </a:r>
            <a:r>
              <a:rPr lang="en-US" sz="3600" dirty="0" smtClean="0"/>
              <a:t>intuitive </a:t>
            </a:r>
            <a:r>
              <a:rPr lang="en-US" sz="3600" dirty="0"/>
              <a:t>technique, and that which is used in this project is to </a:t>
            </a:r>
            <a:r>
              <a:rPr lang="en-US" sz="3600" dirty="0" smtClean="0"/>
              <a:t>track the </a:t>
            </a:r>
            <a:r>
              <a:rPr lang="en-US" sz="3600" dirty="0"/>
              <a:t>number of </a:t>
            </a:r>
            <a:r>
              <a:rPr lang="en-US" sz="3600" dirty="0" smtClean="0"/>
              <a:t>consecutive </a:t>
            </a:r>
            <a:r>
              <a:rPr lang="en-US" sz="3600" dirty="0"/>
              <a:t>GPS points that are less than a </a:t>
            </a:r>
            <a:r>
              <a:rPr lang="en-US" sz="3600" dirty="0" smtClean="0"/>
              <a:t>specified </a:t>
            </a:r>
            <a:r>
              <a:rPr lang="en-US" sz="3600" dirty="0"/>
              <a:t>distance </a:t>
            </a:r>
            <a:r>
              <a:rPr lang="en-US" sz="3600" i="1" dirty="0" err="1" smtClean="0"/>
              <a:t>D</a:t>
            </a:r>
            <a:r>
              <a:rPr lang="en-US" sz="3600" i="1" baseline="-25000" dirty="0" err="1"/>
              <a:t>max</a:t>
            </a:r>
            <a:r>
              <a:rPr lang="en-US" sz="3600" i="1" dirty="0" smtClean="0"/>
              <a:t>  </a:t>
            </a:r>
            <a:r>
              <a:rPr lang="en-US" sz="3600" dirty="0"/>
              <a:t>from </a:t>
            </a:r>
            <a:r>
              <a:rPr lang="en-US" sz="3600" dirty="0" smtClean="0"/>
              <a:t>each other</a:t>
            </a:r>
            <a:r>
              <a:rPr lang="en-US" sz="3600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94" y="3323297"/>
            <a:ext cx="4004012" cy="1392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287065" y="3671668"/>
            <a:ext cx="56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92794" y="3699804"/>
            <a:ext cx="518160" cy="38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760324" y="4586068"/>
            <a:ext cx="34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33737" y="4195495"/>
            <a:ext cx="762000" cy="30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245970" y="4349751"/>
            <a:ext cx="304799" cy="23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649243" y="3892184"/>
            <a:ext cx="309489" cy="30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478970" y="4543866"/>
            <a:ext cx="17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986868" y="3474721"/>
            <a:ext cx="0" cy="25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Architecture</a:t>
            </a:r>
            <a:endParaRPr lang="en-IN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94" y="3323297"/>
            <a:ext cx="4004012" cy="1392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287065" y="3671668"/>
            <a:ext cx="56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92794" y="3699804"/>
            <a:ext cx="518160" cy="38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60324" y="4586068"/>
            <a:ext cx="34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33737" y="4195495"/>
            <a:ext cx="762000" cy="30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245970" y="4349751"/>
            <a:ext cx="304799" cy="23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649243" y="3892184"/>
            <a:ext cx="309489" cy="30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78970" y="4543866"/>
            <a:ext cx="17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86868" y="3474721"/>
            <a:ext cx="0" cy="25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81192" y="2124224"/>
            <a:ext cx="5791473" cy="4290642"/>
          </a:xfrm>
        </p:spPr>
        <p:txBody>
          <a:bodyPr anchor="t">
            <a:noAutofit/>
          </a:bodyPr>
          <a:lstStyle/>
          <a:p>
            <a:pPr lvl="0"/>
            <a:r>
              <a:rPr lang="en-US" sz="2400" dirty="0" smtClean="0"/>
              <a:t>Grid Matching</a:t>
            </a:r>
          </a:p>
          <a:p>
            <a:pPr lvl="1" algn="just"/>
            <a:r>
              <a:rPr lang="en-US" sz="2000" dirty="0" smtClean="0"/>
              <a:t>Grid </a:t>
            </a:r>
            <a:r>
              <a:rPr lang="en-US" sz="2000" dirty="0"/>
              <a:t>Matching is a widely studied problem in transportation research is perhaps the most </a:t>
            </a:r>
            <a:r>
              <a:rPr lang="en-US" sz="2000" dirty="0" smtClean="0"/>
              <a:t>computationally difficult </a:t>
            </a:r>
            <a:r>
              <a:rPr lang="en-US" sz="2000" dirty="0"/>
              <a:t>and important subcomponent.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Input: {x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,</a:t>
            </a:r>
            <a:r>
              <a:rPr lang="en-US" sz="2000" dirty="0"/>
              <a:t> </a:t>
            </a:r>
            <a:r>
              <a:rPr lang="en-US" sz="2000" dirty="0" smtClean="0"/>
              <a:t> 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, 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}</a:t>
            </a:r>
          </a:p>
          <a:p>
            <a:pPr lvl="1" algn="just"/>
            <a:r>
              <a:rPr lang="en-US" sz="2000" dirty="0" smtClean="0"/>
              <a:t>Output: {i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, 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22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Architecture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67989"/>
                <a:ext cx="11029615" cy="52251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Several distance measure:</a:t>
                </a:r>
              </a:p>
              <a:p>
                <a:pPr marL="324000" lvl="1" indent="0">
                  <a:buNone/>
                </a:pPr>
                <a:r>
                  <a:rPr lang="en-US" sz="2000" dirty="0" smtClean="0"/>
                  <a:t>		</a:t>
                </a:r>
                <a:r>
                  <a:rPr lang="en-US" sz="1800" dirty="0" smtClean="0"/>
                  <a:t>Manhattan Distance, Block Distance, </a:t>
                </a:r>
                <a:r>
                  <a:rPr lang="en-US" sz="1800" dirty="0" err="1" smtClean="0"/>
                  <a:t>Minkowski</a:t>
                </a:r>
                <a:r>
                  <a:rPr lang="en-US" sz="1800" dirty="0" smtClean="0"/>
                  <a:t> distance, </a:t>
                </a:r>
                <a:r>
                  <a:rPr lang="en-US" sz="1800" u="sng" dirty="0" err="1" smtClean="0"/>
                  <a:t>Haversine</a:t>
                </a:r>
                <a:r>
                  <a:rPr lang="en-US" sz="1800" u="sng" dirty="0" smtClean="0"/>
                  <a:t> </a:t>
                </a:r>
                <a:r>
                  <a:rPr lang="en-US" sz="1800" u="sng" dirty="0"/>
                  <a:t>Distance</a:t>
                </a:r>
                <a:r>
                  <a:rPr lang="en-US" sz="1800" dirty="0"/>
                  <a:t>.</a:t>
                </a:r>
              </a:p>
              <a:p>
                <a:r>
                  <a:rPr lang="en-US" sz="2000" dirty="0"/>
                  <a:t>For our calculation we have used </a:t>
                </a:r>
                <a:r>
                  <a:rPr lang="en-US" sz="2000" dirty="0" err="1"/>
                  <a:t>Haversine</a:t>
                </a:r>
                <a:r>
                  <a:rPr lang="en-US" sz="2000" dirty="0"/>
                  <a:t> distance which is defined </a:t>
                </a:r>
                <a:r>
                  <a:rPr lang="en-US" sz="2000" dirty="0" smtClean="0"/>
                  <a:t>as:	</a:t>
                </a:r>
                <a:endParaRPr lang="en-US" sz="2000" dirty="0"/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any two points on a sphere, the </a:t>
                </a:r>
                <a:r>
                  <a:rPr lang="en-US" sz="2000" dirty="0" err="1"/>
                  <a:t>haversine</a:t>
                </a:r>
                <a:r>
                  <a:rPr lang="en-US" sz="2000" dirty="0"/>
                  <a:t> of the central angle between them is given </a:t>
                </a:r>
                <a:r>
                  <a:rPr lang="en-US" sz="2000" dirty="0" smtClean="0"/>
                  <a:t>by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Where </a:t>
                </a:r>
                <a:r>
                  <a:rPr lang="en-US" sz="2000" dirty="0" err="1"/>
                  <a:t>hav</a:t>
                </a:r>
                <a:r>
                  <a:rPr lang="en-US" sz="2000" dirty="0"/>
                  <a:t> is the </a:t>
                </a:r>
                <a:r>
                  <a:rPr lang="en-US" sz="2000" dirty="0" err="1"/>
                  <a:t>haversine</a:t>
                </a:r>
                <a:r>
                  <a:rPr lang="en-US" sz="2000" dirty="0"/>
                  <a:t> function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594000" lvl="2" indent="0">
                  <a:buNone/>
                </a:pPr>
                <a:r>
                  <a:rPr lang="en-US" dirty="0"/>
                  <a:t>d </a:t>
                </a:r>
                <a:r>
                  <a:rPr lang="en-US" dirty="0" smtClean="0"/>
                  <a:t>: the </a:t>
                </a:r>
                <a:r>
                  <a:rPr lang="en-US" dirty="0"/>
                  <a:t>distance between the two points (along a great circle of the sphere; see spherical distance</a:t>
                </a:r>
                <a:r>
                  <a:rPr lang="en-US" dirty="0" smtClean="0"/>
                  <a:t>),</a:t>
                </a:r>
                <a:endParaRPr lang="en-US" dirty="0"/>
              </a:p>
              <a:p>
                <a:pPr marL="594000" lvl="2" indent="0">
                  <a:buNone/>
                </a:pPr>
                <a:r>
                  <a:rPr lang="en-US" dirty="0"/>
                  <a:t>r </a:t>
                </a:r>
                <a:r>
                  <a:rPr lang="en-US" dirty="0" smtClean="0"/>
                  <a:t>: </a:t>
                </a:r>
                <a:r>
                  <a:rPr lang="en-US" dirty="0"/>
                  <a:t>the radius of the sphere,</a:t>
                </a:r>
              </a:p>
              <a:p>
                <a:pPr marL="594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latitude of point 1 and latitude of point 2</a:t>
                </a:r>
              </a:p>
              <a:p>
                <a:pPr marL="594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longitude of point 1 and longitude of point 2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67989"/>
                <a:ext cx="11029615" cy="5225143"/>
              </a:xfrm>
              <a:blipFill rotWithShape="0">
                <a:blip r:embed="rId2"/>
                <a:stretch>
                  <a:fillRect l="-276" t="-1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1" descr="\operatorname{hav}\left(\frac{d}{r}\right) = \operatorname{hav}(\phi_2 - \phi_1) + \cos(\phi_1) \cos(\phi_2)\operatorname{hav}(\lambda_2-\lambda_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72160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\operatorname{hav}(\theta)=\sin^2\left(\frac{\theta}{2}\right)=\frac{1-\cos(\theta)}{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832602"/>
            <a:ext cx="26098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7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1255</TotalTime>
  <Words>1628</Words>
  <Application>Microsoft Office PowerPoint</Application>
  <PresentationFormat>Widescreen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Gill Sans MT</vt:lpstr>
      <vt:lpstr>Wingdings</vt:lpstr>
      <vt:lpstr>Wingdings 2</vt:lpstr>
      <vt:lpstr>Dividend</vt:lpstr>
      <vt:lpstr>PowerPoint Presentation</vt:lpstr>
      <vt:lpstr>Problem Definition</vt:lpstr>
      <vt:lpstr>Floating car Data estimation</vt:lpstr>
      <vt:lpstr>Data Description</vt:lpstr>
      <vt:lpstr>Data Description</vt:lpstr>
      <vt:lpstr>Prediction Architecture</vt:lpstr>
      <vt:lpstr>Prediction Architecture</vt:lpstr>
      <vt:lpstr>Prediction Architecture</vt:lpstr>
      <vt:lpstr>Prediction Architecture</vt:lpstr>
      <vt:lpstr>Prediction Architecture</vt:lpstr>
      <vt:lpstr>Prediction Architecture</vt:lpstr>
      <vt:lpstr>Prediction Architecture</vt:lpstr>
      <vt:lpstr>Prediction Architecture</vt:lpstr>
      <vt:lpstr>Prediction Architecture</vt:lpstr>
      <vt:lpstr>Prediction Architecture</vt:lpstr>
      <vt:lpstr>Data inference</vt:lpstr>
      <vt:lpstr>Data inference</vt:lpstr>
      <vt:lpstr>Data inference</vt:lpstr>
      <vt:lpstr>Data inference</vt:lpstr>
      <vt:lpstr>Data inference</vt:lpstr>
      <vt:lpstr>Data inference</vt:lpstr>
      <vt:lpstr>Performance evaluation</vt:lpstr>
      <vt:lpstr>Hypothesis testing (P-value calculation)</vt:lpstr>
      <vt:lpstr>Performance evaluation</vt:lpstr>
      <vt:lpstr>Performance evaluation</vt:lpstr>
      <vt:lpstr>Performance evaluation</vt:lpstr>
      <vt:lpstr>Future Value Addition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Travel Time Prediction</dc:title>
  <dc:creator>Srinjay Nath</dc:creator>
  <cp:lastModifiedBy>Srinjay Nath</cp:lastModifiedBy>
  <cp:revision>75</cp:revision>
  <dcterms:created xsi:type="dcterms:W3CDTF">2015-12-02T04:02:45Z</dcterms:created>
  <dcterms:modified xsi:type="dcterms:W3CDTF">2015-12-03T09:44:00Z</dcterms:modified>
</cp:coreProperties>
</file>