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65" r:id="rId5"/>
    <p:sldId id="276" r:id="rId6"/>
    <p:sldId id="279" r:id="rId7"/>
    <p:sldId id="277" r:id="rId8"/>
    <p:sldId id="281" r:id="rId9"/>
    <p:sldId id="273" r:id="rId10"/>
    <p:sldId id="274" r:id="rId11"/>
    <p:sldId id="282" r:id="rId12"/>
    <p:sldId id="280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B2B211-8CDF-47CD-99B3-81AC87F34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6E23BD-1C2E-4D8E-B62C-732855F46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B0210F-0873-4125-9B06-6EEDCE014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ADA8-052F-4912-8B27-4468717216A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35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02BCF6-3A40-44A1-A2C0-BF7DC56640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556423-858E-41EE-9BCC-466AF9ADB5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8C3F2B-C06D-44AF-9161-C494A3347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7CC92-6484-4A72-9415-CEDF8A6EA9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42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4EA876-0B29-4F1D-97A5-A80234AE2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E2472E-A0C8-42A2-B897-8E7F9DF99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ECE644-7298-4E43-A417-934D1DDD6E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DE2F1-B28B-41F1-B1EA-3044EFBDD9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924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A5E0C2-FFBA-4AB6-9E97-34897A3C5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B6DBFC-4A93-4AAE-AB17-E4A9013A1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22A544-9DCF-4793-9B34-58C978FAE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36666-B7C2-411A-A28D-EFA306C172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72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58234-5C7B-4109-BD56-545C9094C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E6540E-A59D-4682-A9C1-F4605C554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634677-97F8-45E9-A7A6-75719F8B7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202B6-781C-4DB3-B4A4-75130279248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155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218954-A1B7-496B-8D9C-EF7497287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25AB74-BA37-4ACC-B8F5-08BFC4BA6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41A06C-52AE-485D-B555-FF619E97B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3C33D-F006-4BBC-9E55-797D735F2B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36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C6632-96F5-46CC-BF3C-580BF2088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84E03-19E3-4709-8BC7-F82C0C31A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51A2D-F37A-4D62-8A11-AEDD1E1C9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E6DEB-D263-4E4D-AD3D-1D8B956269D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97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603AFA-895E-4392-B9A0-237E18E3C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66D64D-BAEA-4F3D-BD08-D380FFA72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D6395D-3E3C-47AD-9EE4-ECA218020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97BBA-AC26-4C65-B3E6-467151BF42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627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53EB60-974F-4DE8-B2DB-E2FC1A1CF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FA8990-7975-4406-849E-2FD80F33A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B57ACC-46AE-4801-82C9-F5CF8445D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50E66-CAA1-4FA3-89BE-1ECAA615A77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87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95516F-DBC6-4685-ABD7-59DFB9614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28EB56-ED0A-49B3-BE02-95416DD7D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C9C157-D638-467E-B70A-01F7A543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A1B41-CA5C-4056-B16F-B6701687AB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13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07720-6F5D-44D0-8757-6E2FA48AE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F34E6-57C8-4370-8683-79C20B5F7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DE36D-E56B-4535-B31A-5346BE7AB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22249-FAF9-48F9-8182-892781D7560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76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D2BE6-FE15-40B3-B7E2-7CF23D80D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39652-4617-473E-835B-8AE2FF0F3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B98F-87C2-4F8F-95D4-D857F85DF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59707-CC94-4174-927D-6EF9B8F3E9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25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1EF584-1737-4F53-9ADE-058D3200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E94C59A-E14C-40C9-8B49-DE08F46DA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BB44C3-B732-4738-993E-16BF0E62AA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8F136-3EA3-4982-9ACE-2D606A55A7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4D2DD7-7EE7-4853-82F0-6EA58DCC31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097AC6B-9830-48F0-BC22-6BD042B0F0F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14AD70-D979-420F-BA29-226B8FC75D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Medidas de associação de dados qualitativos nominais</a:t>
            </a:r>
          </a:p>
        </p:txBody>
      </p:sp>
      <p:sp>
        <p:nvSpPr>
          <p:cNvPr id="2051" name="Subtítulo 1">
            <a:extLst>
              <a:ext uri="{FF2B5EF4-FFF2-40B4-BE49-F238E27FC236}">
                <a16:creationId xmlns:a16="http://schemas.microsoft.com/office/drawing/2014/main" id="{865C30BE-F86B-4CF6-BDB3-EC63BA419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Ana Amélia Benedito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3A156DB-AF4F-4340-B38A-4EE0E372A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Odds Ratio (OR)</a:t>
            </a:r>
          </a:p>
        </p:txBody>
      </p:sp>
      <p:graphicFrame>
        <p:nvGraphicFramePr>
          <p:cNvPr id="9278" name="Group 62">
            <a:extLst>
              <a:ext uri="{FF2B5EF4-FFF2-40B4-BE49-F238E27FC236}">
                <a16:creationId xmlns:a16="http://schemas.microsoft.com/office/drawing/2014/main" id="{A150030A-BAF7-4D72-B431-61A38063C6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470025"/>
          <a:ext cx="6769100" cy="2646376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Fator de risco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(tratamento)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Doença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respiratória presente (casos)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Doença respiratória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ausente (controles)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Presente (pais fumam)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Ausente (pais não fumam)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810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6" name="Text Box 21">
            <a:extLst>
              <a:ext uri="{FF2B5EF4-FFF2-40B4-BE49-F238E27FC236}">
                <a16:creationId xmlns:a16="http://schemas.microsoft.com/office/drawing/2014/main" id="{95D6B34B-2F9D-43BE-A391-D42A34A9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64088"/>
            <a:ext cx="741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000" dirty="0"/>
              <a:t>OR = (120/30) / (40/810) = 81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000" dirty="0"/>
              <a:t>A chance de um paciente com Doença Respiratória ter pais que fumam é 81 vezes maior do que os pacientes com DR e que os pais não fumam</a:t>
            </a:r>
            <a:r>
              <a:rPr lang="pt-BR" altLang="pt-BR" sz="1800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72DC1-B9F4-B6DD-1B8F-1EE2653C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Tabela 3">
            <a:extLst>
              <a:ext uri="{FF2B5EF4-FFF2-40B4-BE49-F238E27FC236}">
                <a16:creationId xmlns:a16="http://schemas.microsoft.com/office/drawing/2014/main" id="{4D2FC807-EA17-35C7-A513-2C4E088CFDE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54861063"/>
              </p:ext>
            </p:extLst>
          </p:nvPr>
        </p:nvGraphicFramePr>
        <p:xfrm>
          <a:off x="457200" y="1988840"/>
          <a:ext cx="8229600" cy="239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739109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54992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009478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513121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condição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Fator de risco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condição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Pais fumam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Pais não fumam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Casos (têm doença)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69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Controles (não têm doença)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08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76628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9E860F-2918-BF18-5A7B-A64BC03CECED}"/>
              </a:ext>
            </a:extLst>
          </p:cNvPr>
          <p:cNvSpPr txBox="1"/>
          <p:nvPr/>
        </p:nvSpPr>
        <p:spPr>
          <a:xfrm>
            <a:off x="457200" y="5751547"/>
            <a:ext cx="82296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/>
              <a:t>OR = </a:t>
            </a:r>
            <a:r>
              <a:rPr lang="pt-BR" altLang="pt-BR" sz="1800"/>
              <a:t>(4/0,049) = 81</a:t>
            </a:r>
            <a:endParaRPr lang="pt-BR" altLang="pt-BR" sz="18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/>
              <a:t>A chance de um paciente com Doença Respiratória ter pais que fumam é 81 vezes maior do que a chance dos pacientes com DR e que os pais não fumam</a:t>
            </a:r>
            <a:r>
              <a:rPr lang="pt-BR" altLang="pt-BR" sz="1600" dirty="0"/>
              <a:t>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1E01B9-9E48-CAFE-24CA-999A602F9340}"/>
              </a:ext>
            </a:extLst>
          </p:cNvPr>
          <p:cNvSpPr txBox="1"/>
          <p:nvPr/>
        </p:nvSpPr>
        <p:spPr>
          <a:xfrm>
            <a:off x="0" y="4521894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800" dirty="0" err="1"/>
              <a:t>Odds</a:t>
            </a:r>
            <a:r>
              <a:rPr lang="pt-BR" sz="1800" dirty="0"/>
              <a:t> a favor de casos entre pais que fumam =    (120/150)/(30/150) = 120/30 = </a:t>
            </a:r>
            <a:r>
              <a:rPr lang="pt-BR" sz="1800" dirty="0">
                <a:solidFill>
                  <a:srgbClr val="FF0000"/>
                </a:solidFill>
              </a:rPr>
              <a:t>4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dirty="0"/>
              <a:t> </a:t>
            </a:r>
            <a:endParaRPr lang="pt-BR" sz="1800" dirty="0"/>
          </a:p>
          <a:p>
            <a:pPr>
              <a:spcBef>
                <a:spcPts val="0"/>
              </a:spcBef>
              <a:defRPr/>
            </a:pPr>
            <a:r>
              <a:rPr lang="pt-BR" sz="1800" dirty="0" err="1"/>
              <a:t>Odds</a:t>
            </a:r>
            <a:r>
              <a:rPr lang="pt-BR" sz="1800" dirty="0"/>
              <a:t> a favor de casos entre pais que não fumam) =(40/850)/(810/850) = 40/810 = 0,049</a:t>
            </a:r>
          </a:p>
        </p:txBody>
      </p:sp>
    </p:spTree>
    <p:extLst>
      <p:ext uri="{BB962C8B-B14F-4D97-AF65-F5344CB8AC3E}">
        <p14:creationId xmlns:p14="http://schemas.microsoft.com/office/powerpoint/2010/main" val="423617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4">
            <a:extLst>
              <a:ext uri="{FF2B5EF4-FFF2-40B4-BE49-F238E27FC236}">
                <a16:creationId xmlns:a16="http://schemas.microsoft.com/office/drawing/2014/main" id="{F1C8488F-0C95-44AC-BA32-F72FD775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33600"/>
            <a:ext cx="5616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/>
              <a:t>obrigada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3EC5462F-556B-4D68-B529-6CC5C42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Odds</a:t>
            </a:r>
            <a:r>
              <a:rPr lang="pt-BR" altLang="pt-BR" dirty="0"/>
              <a:t> </a:t>
            </a:r>
            <a:r>
              <a:rPr lang="pt-BR" altLang="pt-BR" dirty="0" err="1"/>
              <a:t>Ratio</a:t>
            </a:r>
            <a:r>
              <a:rPr lang="pt-BR" altLang="pt-BR" dirty="0"/>
              <a:t> (OR)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9959A-193B-4F27-9FC8-1EBBC15C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 sz="2400" dirty="0" err="1"/>
              <a:t>Odds</a:t>
            </a:r>
            <a:r>
              <a:rPr lang="pt-BR" sz="2400" dirty="0"/>
              <a:t> – chance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 sz="2400" dirty="0"/>
              <a:t>elemento importante na regressão logística (técnica de análise multivariada)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 sz="2400" dirty="0" err="1"/>
              <a:t>Odds</a:t>
            </a:r>
            <a:r>
              <a:rPr lang="pt-BR" sz="2400" dirty="0"/>
              <a:t> e probabilidade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400" dirty="0"/>
              <a:t>Suponha que durante um jogo de basquete um jogador acerta 2 vezes em 5 tentativas.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400" dirty="0"/>
              <a:t>Seja </a:t>
            </a:r>
            <a:r>
              <a:rPr lang="pt-BR" sz="2400" dirty="0">
                <a:solidFill>
                  <a:srgbClr val="FF0000"/>
                </a:solidFill>
              </a:rPr>
              <a:t>p</a:t>
            </a:r>
            <a:r>
              <a:rPr lang="pt-BR" sz="2400" dirty="0"/>
              <a:t> a probabilidade de acerto e </a:t>
            </a:r>
            <a:r>
              <a:rPr lang="pt-BR" sz="2400" dirty="0">
                <a:solidFill>
                  <a:srgbClr val="FF0000"/>
                </a:solidFill>
              </a:rPr>
              <a:t>q</a:t>
            </a:r>
            <a:r>
              <a:rPr lang="pt-BR" sz="2400" dirty="0"/>
              <a:t> a probabilidade de erro: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 sz="2400" dirty="0">
                <a:solidFill>
                  <a:srgbClr val="FF0000"/>
                </a:solidFill>
              </a:rPr>
              <a:t>p</a:t>
            </a:r>
            <a:r>
              <a:rPr lang="pt-BR" sz="2400" dirty="0"/>
              <a:t> = 2/5 = 0,4 ou 40%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 sz="2400" dirty="0">
                <a:solidFill>
                  <a:srgbClr val="FF0000"/>
                </a:solidFill>
              </a:rPr>
              <a:t>q</a:t>
            </a:r>
            <a:r>
              <a:rPr lang="pt-BR" sz="2400" dirty="0"/>
              <a:t> = 3/5 = 0,6 ou 60%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400" dirty="0"/>
              <a:t>Como </a:t>
            </a:r>
            <a:r>
              <a:rPr lang="pt-BR" sz="2400" dirty="0" err="1">
                <a:solidFill>
                  <a:srgbClr val="FF0000"/>
                </a:solidFill>
              </a:rPr>
              <a:t>p+q</a:t>
            </a:r>
            <a:r>
              <a:rPr lang="pt-BR" sz="2400" dirty="0"/>
              <a:t>= 1 então </a:t>
            </a:r>
            <a:r>
              <a:rPr lang="pt-BR" sz="2400" dirty="0">
                <a:solidFill>
                  <a:srgbClr val="FF0000"/>
                </a:solidFill>
              </a:rPr>
              <a:t>q=1-p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01742A6E-3B62-48D3-A22C-5897EEB1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Odds</a:t>
            </a:r>
            <a:r>
              <a:rPr lang="pt-BR" altLang="pt-BR" dirty="0"/>
              <a:t> </a:t>
            </a:r>
            <a:r>
              <a:rPr lang="pt-BR" altLang="pt-BR" dirty="0" err="1"/>
              <a:t>Ratio</a:t>
            </a:r>
            <a:r>
              <a:rPr lang="pt-BR" altLang="pt-BR" dirty="0"/>
              <a:t> (OR)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DC98B-11EB-4362-9AD6-996A0184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Define-se </a:t>
            </a:r>
            <a:r>
              <a:rPr lang="pt-BR" sz="2400" dirty="0" err="1"/>
              <a:t>odds</a:t>
            </a:r>
            <a:r>
              <a:rPr lang="pt-BR" sz="2400" dirty="0"/>
              <a:t> como sendo a razão entre p e q, ou seja, razão entre 2 probabilidades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/>
              <a:t>		</a:t>
            </a:r>
            <a:r>
              <a:rPr lang="pt-BR" sz="2400" dirty="0" err="1"/>
              <a:t>Odds</a:t>
            </a:r>
            <a:r>
              <a:rPr lang="pt-BR" sz="2400" dirty="0"/>
              <a:t> = p/q = p/(1-p)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No exemplo do basquete: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 err="1"/>
              <a:t>Odds</a:t>
            </a:r>
            <a:r>
              <a:rPr lang="pt-BR" sz="2400" dirty="0"/>
              <a:t> a favor de acerto é 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/>
              <a:t>p/(1-p)=(2/5)/(3/5) = (2x5)/(3x5) =2/3 = 0,67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240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/>
              <a:t>Interpretação: 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400" dirty="0"/>
              <a:t>0,67:1 (0,67 acertos para 1 erro)</a:t>
            </a:r>
          </a:p>
          <a:p>
            <a:pPr>
              <a:spcAft>
                <a:spcPts val="0"/>
              </a:spcAft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9781DB97-4FAD-4B59-BB15-F83D926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Estudo do tipo caso-controle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12E7E99F-54E1-40BC-A481-E63B827684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r>
              <a:rPr lang="pt-BR" altLang="pt-BR" sz="2400"/>
              <a:t>Suponha um estudo sobre câncer de esôfago e consumo de álcool.</a:t>
            </a:r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  <a:p>
            <a:endParaRPr lang="pt-BR" altLang="pt-BR" sz="2400"/>
          </a:p>
        </p:txBody>
      </p:sp>
      <p:pic>
        <p:nvPicPr>
          <p:cNvPr id="5124" name="Picture 7" descr="http://www.cisa.org.br/userfiles/Image/DosePadrao_OMS.png">
            <a:extLst>
              <a:ext uri="{FF2B5EF4-FFF2-40B4-BE49-F238E27FC236}">
                <a16:creationId xmlns:a16="http://schemas.microsoft.com/office/drawing/2014/main" id="{2A21C980-616A-428D-92FA-AEE8159F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76550"/>
            <a:ext cx="523875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A11EF34-524A-4938-A515-4C41CE1C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Estudo do tipo caso-controle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DCB8888-29FD-4E4F-96EE-43F6D19B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501775"/>
            <a:ext cx="8229600" cy="1135063"/>
          </a:xfrm>
        </p:spPr>
        <p:txBody>
          <a:bodyPr/>
          <a:lstStyle/>
          <a:p>
            <a:r>
              <a:rPr lang="pt-BR" altLang="pt-BR" sz="2400"/>
              <a:t>Suponha um estudo sobre câncer de esôfago e consumo de álcool.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E6B595-F539-46C6-8A74-B1170A3093DA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457450"/>
          <a:ext cx="7272336" cy="26622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56"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Condição</a:t>
                      </a:r>
                    </a:p>
                  </a:txBody>
                  <a:tcPr marL="91434" marR="91434" marT="45725" marB="457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Consumo médio de álcool (g/dia)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91434" marR="91434" marT="45725" marB="457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4">
                <a:tc vMerge="1">
                  <a:txBody>
                    <a:bodyPr/>
                    <a:lstStyle/>
                    <a:p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80 e +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0-79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Casos </a:t>
                      </a:r>
                    </a:p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(tem câncer)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Controles</a:t>
                      </a:r>
                    </a:p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(não tem câncer)</a:t>
                      </a:r>
                    </a:p>
                  </a:txBody>
                  <a:tcPr marL="91434" marR="91434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91434" marR="91434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666</a:t>
                      </a:r>
                    </a:p>
                  </a:txBody>
                  <a:tcPr marL="91434" marR="91434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775</a:t>
                      </a:r>
                    </a:p>
                  </a:txBody>
                  <a:tcPr marL="91434" marR="91434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770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975</a:t>
                      </a:r>
                    </a:p>
                  </a:txBody>
                  <a:tcPr marL="91434" marR="91434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653163A-F343-45D6-8931-C9FFEB17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008063"/>
          </a:xfrm>
        </p:spPr>
        <p:txBody>
          <a:bodyPr/>
          <a:lstStyle/>
          <a:p>
            <a:r>
              <a:rPr lang="pt-BR" altLang="pt-BR" sz="3600"/>
              <a:t>Estudo do tipo caso-controle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41DC6-802B-45BB-BB34-1850B4B3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525963"/>
          </a:xfrm>
        </p:spPr>
        <p:txBody>
          <a:bodyPr/>
          <a:lstStyle/>
          <a:p>
            <a:pPr>
              <a:defRPr/>
            </a:pPr>
            <a:r>
              <a:rPr lang="pt-BR" sz="2400" dirty="0"/>
              <a:t>Estudo sobre câncer de esôfago e consumo de álcool.</a:t>
            </a:r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  <a:p>
            <a:pPr>
              <a:spcBef>
                <a:spcPts val="0"/>
              </a:spcBef>
              <a:defRPr/>
            </a:pPr>
            <a:r>
              <a:rPr lang="pt-BR" sz="2000" dirty="0" err="1"/>
              <a:t>Odds</a:t>
            </a:r>
            <a:r>
              <a:rPr lang="pt-BR" sz="2000" dirty="0"/>
              <a:t> a favor de casos entre (&gt;=80) =    (96/205)/(109/205) = 96/109 = </a:t>
            </a:r>
            <a:r>
              <a:rPr lang="pt-BR" sz="2000" dirty="0">
                <a:solidFill>
                  <a:srgbClr val="FF0000"/>
                </a:solidFill>
              </a:rPr>
              <a:t>0,88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pt-BR" sz="2000" dirty="0"/>
          </a:p>
          <a:p>
            <a:pPr>
              <a:spcBef>
                <a:spcPts val="0"/>
              </a:spcBef>
              <a:defRPr/>
            </a:pPr>
            <a:r>
              <a:rPr lang="pt-BR" sz="2000" dirty="0" err="1"/>
              <a:t>Odds</a:t>
            </a:r>
            <a:r>
              <a:rPr lang="pt-BR" sz="2000" dirty="0"/>
              <a:t> a favor de casos entre (&lt;=79) = (104/770)/(666/770) = 104/666 = </a:t>
            </a:r>
            <a:r>
              <a:rPr lang="pt-BR" sz="2000" dirty="0">
                <a:solidFill>
                  <a:srgbClr val="FF0000"/>
                </a:solidFill>
              </a:rPr>
              <a:t>0,16</a:t>
            </a:r>
            <a:r>
              <a:rPr lang="pt-BR" sz="2000" dirty="0"/>
              <a:t> </a:t>
            </a:r>
          </a:p>
          <a:p>
            <a:pPr>
              <a:defRPr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71A2AC4-691A-4A03-92FF-573AF68C074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698625"/>
          <a:ext cx="7273924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Condição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Consumo médio de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alcool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(g/dia)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80 e +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0-79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Casos 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(tem câncer)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1454" marR="914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Controles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(não tem câncer)</a:t>
                      </a:r>
                    </a:p>
                  </a:txBody>
                  <a:tcPr marL="91454" marR="9145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91454" marR="9145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666</a:t>
                      </a:r>
                    </a:p>
                  </a:txBody>
                  <a:tcPr marL="91454" marR="9145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775</a:t>
                      </a:r>
                    </a:p>
                  </a:txBody>
                  <a:tcPr marL="91454" marR="9145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770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975</a:t>
                      </a:r>
                    </a:p>
                  </a:txBody>
                  <a:tcPr marL="91454" marR="914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9CE04CFB-3EBD-44FB-96BB-72696A16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Estudo do tipo caso-controle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3697FD75-3AA2-45FA-B64B-B09EF2DF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/>
              <a:t>Portanto, </a:t>
            </a:r>
          </a:p>
          <a:p>
            <a:pPr marL="0" indent="0">
              <a:buFontTx/>
              <a:buNone/>
            </a:pPr>
            <a:r>
              <a:rPr lang="pt-BR" altLang="pt-BR" sz="2800" dirty="0"/>
              <a:t>		OR = 0,88/0,16 = 5,6</a:t>
            </a:r>
          </a:p>
          <a:p>
            <a:pPr marL="0" indent="0">
              <a:buFontTx/>
              <a:buNone/>
            </a:pPr>
            <a:endParaRPr lang="pt-BR" altLang="pt-BR" sz="2800" dirty="0"/>
          </a:p>
          <a:p>
            <a:pPr marL="0" indent="0">
              <a:buFontTx/>
              <a:buNone/>
            </a:pPr>
            <a:r>
              <a:rPr lang="pt-BR" altLang="pt-BR" sz="2800" dirty="0"/>
              <a:t>Conclusão:</a:t>
            </a:r>
          </a:p>
          <a:p>
            <a:pPr marL="0" indent="0" algn="just">
              <a:buFontTx/>
              <a:buNone/>
            </a:pPr>
            <a:r>
              <a:rPr lang="pt-BR" altLang="pt-BR" sz="2800" dirty="0"/>
              <a:t>A chance de ter câncer de esôfago entre consumidores de &gt;=80 (g/dia) de bebida alcoólica é </a:t>
            </a:r>
            <a:r>
              <a:rPr lang="pt-BR" altLang="pt-BR" sz="2800" dirty="0">
                <a:solidFill>
                  <a:srgbClr val="FF0000"/>
                </a:solidFill>
              </a:rPr>
              <a:t>5,6</a:t>
            </a:r>
            <a:r>
              <a:rPr lang="pt-BR" altLang="pt-BR" sz="2800" dirty="0"/>
              <a:t> maior que a chance de ter câncer entre os que consomem &lt;=79 (g/dia) de bebida alcoólica. </a:t>
            </a:r>
          </a:p>
          <a:p>
            <a:pPr marL="0" indent="0">
              <a:buFontTx/>
              <a:buNone/>
            </a:pPr>
            <a:r>
              <a:rPr lang="pt-BR" altLang="pt-BR" sz="28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942D1D-82EB-4D31-9351-857222E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Odds Ratio (OR)</a:t>
            </a:r>
          </a:p>
        </p:txBody>
      </p:sp>
      <p:graphicFrame>
        <p:nvGraphicFramePr>
          <p:cNvPr id="8195" name="Group 3">
            <a:extLst>
              <a:ext uri="{FF2B5EF4-FFF2-40B4-BE49-F238E27FC236}">
                <a16:creationId xmlns:a16="http://schemas.microsoft.com/office/drawing/2014/main" id="{806CDA0C-EF55-4265-BC5A-574089D972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8888" y="1470025"/>
          <a:ext cx="5943600" cy="2463799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Condição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(doença presente)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Fator de risco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(tratamento)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6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Presente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Ausente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casos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controles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0" name="Text Box 21">
            <a:extLst>
              <a:ext uri="{FF2B5EF4-FFF2-40B4-BE49-F238E27FC236}">
                <a16:creationId xmlns:a16="http://schemas.microsoft.com/office/drawing/2014/main" id="{1501C9EC-F56C-44FF-8D98-BC7D29B4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652963"/>
            <a:ext cx="6121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/>
              <a:t>OR = (A/B) / (C/D)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/>
              <a:t>Se OR = 1 , não há diferença de risco entre os grupos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/>
              <a:t>Se OR ≠ 1 ,  há diferença de risco entre os grupos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037E66-D1ED-4E98-8467-0CFD94F7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Odds</a:t>
            </a:r>
            <a:r>
              <a:rPr lang="pt-BR" altLang="pt-BR" dirty="0"/>
              <a:t> </a:t>
            </a:r>
            <a:r>
              <a:rPr lang="pt-BR" altLang="pt-BR" dirty="0" err="1"/>
              <a:t>Ratio</a:t>
            </a:r>
            <a:r>
              <a:rPr lang="pt-BR" altLang="pt-BR" dirty="0"/>
              <a:t> (OR)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10AC55-74C1-423A-8D5F-1F91F86B9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/>
              <a:t>Suponha que um pesquisador disponha de 1000 pacientes, 160 com doenças respiratórias e 840 sem doenças respiratórias.</a:t>
            </a:r>
          </a:p>
          <a:p>
            <a:pPr eaLnBrk="1" hangingPunct="1"/>
            <a:r>
              <a:rPr lang="pt-BR" altLang="pt-BR" sz="2800" dirty="0"/>
              <a:t>Dentre os que têm doença respiratória, 120 pais fumam</a:t>
            </a:r>
          </a:p>
          <a:p>
            <a:pPr eaLnBrk="1" hangingPunct="1"/>
            <a:r>
              <a:rPr lang="pt-BR" altLang="pt-BR" sz="2800" dirty="0"/>
              <a:t>Dentre os que não têm doença respiratória, somente 30 fumam.</a:t>
            </a:r>
          </a:p>
          <a:p>
            <a:pPr eaLnBrk="1" hangingPunct="1"/>
            <a:r>
              <a:rPr lang="pt-BR" altLang="pt-BR" sz="2800" dirty="0"/>
              <a:t>Considere o hábito de fumar dos pais como sendo o fator de risco.</a:t>
            </a:r>
          </a:p>
          <a:p>
            <a:pPr eaLnBrk="1" hangingPunct="1"/>
            <a:r>
              <a:rPr lang="pt-BR" altLang="pt-BR" sz="2800" dirty="0"/>
              <a:t>Calcule o </a:t>
            </a:r>
            <a:r>
              <a:rPr lang="pt-BR" altLang="pt-BR" sz="2800" dirty="0" err="1"/>
              <a:t>odds</a:t>
            </a:r>
            <a:r>
              <a:rPr lang="pt-BR" altLang="pt-BR" sz="2800" dirty="0"/>
              <a:t> </a:t>
            </a:r>
            <a:r>
              <a:rPr lang="pt-BR" altLang="pt-BR" sz="2800" dirty="0" err="1"/>
              <a:t>ratio</a:t>
            </a:r>
            <a:r>
              <a:rPr lang="pt-BR" altLang="pt-BR" sz="2800" dirty="0"/>
              <a:t> (OR)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703</Words>
  <Application>Microsoft Office PowerPoint</Application>
  <PresentationFormat>Apresentação na tela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Design padrão</vt:lpstr>
      <vt:lpstr>Medidas de associação de dados qualitativos nominais</vt:lpstr>
      <vt:lpstr>Odds Ratio (OR)</vt:lpstr>
      <vt:lpstr>Odds Ratio (OR)</vt:lpstr>
      <vt:lpstr>Estudo do tipo caso-controle</vt:lpstr>
      <vt:lpstr>Estudo do tipo caso-controle</vt:lpstr>
      <vt:lpstr>Estudo do tipo caso-controle</vt:lpstr>
      <vt:lpstr>Estudo do tipo caso-controle</vt:lpstr>
      <vt:lpstr>Odds Ratio (OR)</vt:lpstr>
      <vt:lpstr>Odds Ratio (OR)</vt:lpstr>
      <vt:lpstr>Odds Ratio (OR)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associação de dados qualitativos nominais</dc:title>
  <dc:creator>admin</dc:creator>
  <cp:lastModifiedBy>posfisiorespiratoriadosono@inspirar.com.br</cp:lastModifiedBy>
  <cp:revision>24</cp:revision>
  <dcterms:created xsi:type="dcterms:W3CDTF">2005-11-07T14:33:16Z</dcterms:created>
  <dcterms:modified xsi:type="dcterms:W3CDTF">2023-11-21T19:38:12Z</dcterms:modified>
</cp:coreProperties>
</file>