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326" r:id="rId2"/>
    <p:sldId id="256" r:id="rId3"/>
    <p:sldId id="328" r:id="rId4"/>
    <p:sldId id="316" r:id="rId5"/>
    <p:sldId id="322" r:id="rId6"/>
    <p:sldId id="323" r:id="rId7"/>
    <p:sldId id="315" r:id="rId8"/>
    <p:sldId id="329" r:id="rId9"/>
    <p:sldId id="317" r:id="rId10"/>
    <p:sldId id="421" r:id="rId11"/>
    <p:sldId id="426" r:id="rId12"/>
    <p:sldId id="330" r:id="rId13"/>
    <p:sldId id="422" r:id="rId14"/>
    <p:sldId id="423" r:id="rId15"/>
    <p:sldId id="424" r:id="rId16"/>
    <p:sldId id="425" r:id="rId17"/>
    <p:sldId id="324" r:id="rId18"/>
    <p:sldId id="320" r:id="rId19"/>
    <p:sldId id="321" r:id="rId20"/>
    <p:sldId id="327" r:id="rId21"/>
  </p:sldIdLst>
  <p:sldSz cx="9906000" cy="6858000" type="A4"/>
  <p:notesSz cx="6794500" cy="9906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CC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65" d="100"/>
          <a:sy n="65" d="100"/>
        </p:scale>
        <p:origin x="1818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B2E63E9-ECA9-FD04-89D9-D682E04300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B24DBE6-2157-B12E-1E4D-14016E7CD3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D7241C1B-C220-DCC9-4F94-98E904C2B5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7F156950-669E-D2E1-99C0-666FB479EA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C1E86F3-ED70-4705-8848-FFA31DBDB2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580FFDE-EFE3-7AA0-40EE-4A6395786C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445CAC-6FC1-270D-B252-12911750EA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201D09F-C699-B0E1-0CDA-C4227F55BA3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15963" y="742950"/>
            <a:ext cx="536575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81228D-AB47-1392-7273-84C2B9AD9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E97BE75-0C84-A8DB-55A7-F052A1A51A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F78A90-1864-5320-1ECB-D313ECB68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8" tIns="46319" rIns="92638" bIns="4631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79BA77-7D7E-4D09-A90A-6EDBFFF4F5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0729D1-FDEA-E0A9-FB91-1C70BF062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2F3E3-EE38-2F1D-657D-77694373F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3720BC-3520-4231-C1E8-2792FDFE5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2094-DC36-4577-83A8-115A532730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861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EAFE7B-EF6F-FF01-6D55-1A1785C8B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AC296-C8CA-0682-945C-5C6AE4030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356EA-5926-D74D-FF26-ED79A5E86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CD7-3A82-4946-BD2F-45993DFFA2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080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09C586-662C-C5C0-B510-8C287307D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00700B-C5AA-61E3-CA27-67C84D225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417EDF-C2A8-D11B-1191-8AB2426AE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1E8E1-BD38-4919-93AD-DD885E5E94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742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53AB64-27BB-46EE-DBEA-594C73387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1A52C7-6E34-9DA3-D16F-144439E3D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1E2E3D-C257-5CFC-D689-86B10F6E5B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81043-1152-4699-8641-49FB8A2BD57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964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72C5C5-D735-231A-3A09-BE9AC68CD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75AC39-86F0-3F37-9008-89D473008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8868AA-7D04-4BA1-3282-3C02FCDD7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2D5E-984D-4A25-A14C-60C766CE4A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21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9DE4D-8E96-BB39-617C-3FCE87AE9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79BB2-6778-571B-9EDD-45CBBE6EE2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17E01-8F27-AFDB-11C5-50202E559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0BE5B-A8E5-42E9-BAA5-FF95F74114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17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23B0DA-678D-2AF2-5BCB-E4AD36A9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43D837-AF5E-650B-711F-96610FC936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7A4EED-B79B-9A8D-2914-56596618D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702E-880C-4F71-AC49-4F2DB43257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393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99AF3D-2D77-3F39-2491-61959C28E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FFCF44-28A5-4944-7A7C-929712D05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CACC42-A109-F7FB-0CCF-33B12A27E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0DED1-C348-429D-A46B-36416E91E47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960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CE7AFF-625C-8CC5-3351-50695B253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3E69A5-04DB-A3A5-9683-4B84B8574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7A0F90-1344-72C7-D1A6-B9DDE57CB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0BFB4-2E41-403A-926A-D7DA4F7085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79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4AF22-1A9F-1925-A633-342CE417F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37BD3-B740-6219-529C-F63A17F40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7B2C2-8070-059D-CA50-76DAB299F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93D7C-6D30-4502-8043-C50208052EE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02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EAB34-D0C1-24AF-49FA-45F371E04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E6093-8321-415D-39D9-C3F97266A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49CD0-37B8-0BA2-56D3-EFD29D8B89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DB097-99CA-42C2-87F4-F434369911E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87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403EE3-AB4F-3EA1-DF5F-6500B7964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B75188-6F95-0101-689C-E55EC488D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1285D685-35E4-598B-856A-92003C5E4EF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2F67C335-524B-56C7-100B-6BC6D5897F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504D11E5-A1A3-6E7B-851F-BF4B4B3EF9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B1A18F-E232-402F-ADFF-902E3D0EE0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u1Q90sUbNA&amp;t=19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3">
            <a:extLst>
              <a:ext uri="{FF2B5EF4-FFF2-40B4-BE49-F238E27FC236}">
                <a16:creationId xmlns:a16="http://schemas.microsoft.com/office/drawing/2014/main" id="{AA35AE13-847C-7E6A-4CC1-80B6880E6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multivariada de dados</a:t>
            </a:r>
            <a:br>
              <a:rPr lang="pt-BR" dirty="0"/>
            </a:br>
            <a:r>
              <a:rPr lang="pt-BR" sz="2800" dirty="0"/>
              <a:t>Regressão </a:t>
            </a:r>
            <a:r>
              <a:rPr lang="pt-BR" altLang="pt-BR" sz="2800" dirty="0"/>
              <a:t>Logística</a:t>
            </a:r>
          </a:p>
        </p:txBody>
      </p:sp>
      <p:sp>
        <p:nvSpPr>
          <p:cNvPr id="4099" name="Subtítulo 4">
            <a:extLst>
              <a:ext uri="{FF2B5EF4-FFF2-40B4-BE49-F238E27FC236}">
                <a16:creationId xmlns:a16="http://schemas.microsoft.com/office/drawing/2014/main" id="{2F025667-510F-4C82-FD9F-03BBD669C5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sz="2400"/>
              <a:t>Professora Ana Amélia Benedito Silva</a:t>
            </a:r>
          </a:p>
          <a:p>
            <a:r>
              <a:rPr lang="pt-BR" altLang="pt-BR" sz="2400"/>
              <a:t>aamelia@usp.br</a:t>
            </a:r>
          </a:p>
          <a:p>
            <a:endParaRPr lang="pt-BR" altLang="pt-BR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032BD-2E9D-1B4F-A983-675AFE5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4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Aplicando ao exemplo dos bebês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50518-1B38-054B-8677-631A758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pt-BR" sz="2000" dirty="0"/>
              <a:t>Para encontrar a probabilidade de que uma criança que pesa 750 gramas no nascimento desenvolva BPD, substitui-se o valor </a:t>
            </a:r>
            <a:r>
              <a:rPr lang="pt-BR" altLang="pt-BR" sz="2000" dirty="0" err="1"/>
              <a:t>x</a:t>
            </a:r>
            <a:r>
              <a:rPr lang="pt-BR" altLang="pt-BR" sz="2000" dirty="0"/>
              <a:t>=750 na função.</a:t>
            </a:r>
          </a:p>
          <a:p>
            <a:endParaRPr lang="pt-BR" dirty="0"/>
          </a:p>
        </p:txBody>
      </p:sp>
      <p:pic>
        <p:nvPicPr>
          <p:cNvPr id="11266" name="Picture 4">
            <a:extLst>
              <a:ext uri="{FF2B5EF4-FFF2-40B4-BE49-F238E27FC236}">
                <a16:creationId xmlns:a16="http://schemas.microsoft.com/office/drawing/2014/main" id="{FEBCFDCD-AA0F-314A-9589-EC62BE1A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48" y="3825534"/>
            <a:ext cx="3646853" cy="21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C49EE10-2415-D84B-8C64-F0C00587A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266" y="2779849"/>
          <a:ext cx="4161692" cy="8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50025300" imgH="10236200" progId="Equation.3">
                  <p:embed/>
                </p:oleObj>
              </mc:Choice>
              <mc:Fallback>
                <p:oleObj name="Equação" r:id="rId3" imgW="50025300" imgH="102362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CC49EE10-2415-D84B-8C64-F0C00587A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266" y="2779849"/>
                        <a:ext cx="4161692" cy="84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E864112-A7A1-7948-8A92-D5F3FBFD3D18}"/>
              </a:ext>
            </a:extLst>
          </p:cNvPr>
          <p:cNvCxnSpPr>
            <a:cxnSpLocks/>
          </p:cNvCxnSpPr>
          <p:nvPr/>
        </p:nvCxnSpPr>
        <p:spPr>
          <a:xfrm>
            <a:off x="1066800" y="441679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4A4B57E-8496-7C4A-A21F-EFF1639DED6B}"/>
              </a:ext>
            </a:extLst>
          </p:cNvPr>
          <p:cNvCxnSpPr>
            <a:cxnSpLocks/>
          </p:cNvCxnSpPr>
          <p:nvPr/>
        </p:nvCxnSpPr>
        <p:spPr>
          <a:xfrm>
            <a:off x="2454841" y="3848100"/>
            <a:ext cx="0" cy="21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6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86795-C744-4945-8CE6-BCA760E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0033CC"/>
                </a:solidFill>
                <a:latin typeface="Times New Roman" panose="02020603050405020304" pitchFamily="18" charset="0"/>
              </a:rPr>
              <a:t>Dados Categorizados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53A4B-6D5A-B84D-B064-77FA370B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Consideremos que categorizamos os casos de BPD por 3 faixas de peso, como a seguir </a:t>
            </a:r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114455BF-860A-5047-BD29-4868A5D2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75" y="2812644"/>
            <a:ext cx="7401385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62" b="1" dirty="0">
                <a:ea typeface="Times New Roman" panose="02020603050405020304" pitchFamily="18" charset="0"/>
                <a:cs typeface="Arial" panose="020B0604020202020204" pitchFamily="34" charset="0"/>
              </a:rPr>
              <a:t>Fator: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 o peso de nascimento do bebê (0 |-- 950, </a:t>
            </a:r>
            <a:r>
              <a:rPr lang="pt-BR" altLang="pt-BR" sz="1662" dirty="0">
                <a:cs typeface="Arial" panose="020B0604020202020204" pitchFamily="34" charset="0"/>
              </a:rPr>
              <a:t>950 |-- 1350, 1350 |-- 1750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62" b="1" dirty="0">
                <a:ea typeface="Times New Roman" panose="02020603050405020304" pitchFamily="18" charset="0"/>
                <a:cs typeface="Arial" panose="020B0604020202020204" pitchFamily="34" charset="0"/>
              </a:rPr>
              <a:t>Variável resposta: 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o bebê </a:t>
            </a:r>
            <a:r>
              <a:rPr lang="pt-BR" altLang="pt-BR" sz="1662" i="1" dirty="0">
                <a:ea typeface="Times New Roman" panose="02020603050405020304" pitchFamily="18" charset="0"/>
                <a:cs typeface="Arial" panose="020B0604020202020204" pitchFamily="34" charset="0"/>
              </a:rPr>
              <a:t>está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 ou </a:t>
            </a:r>
            <a:r>
              <a:rPr lang="pt-BR" altLang="pt-BR" sz="1662" i="1" dirty="0">
                <a:ea typeface="Times New Roman" panose="02020603050405020304" pitchFamily="18" charset="0"/>
                <a:cs typeface="Arial" panose="020B0604020202020204" pitchFamily="34" charset="0"/>
              </a:rPr>
              <a:t>não está 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doente com BPD</a:t>
            </a:r>
            <a:endParaRPr lang="pt-BR" altLang="pt-BR" sz="1662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2296" name="Group 276">
            <a:extLst>
              <a:ext uri="{FF2B5EF4-FFF2-40B4-BE49-F238E27FC236}">
                <a16:creationId xmlns:a16="http://schemas.microsoft.com/office/drawing/2014/main" id="{65195AFA-4292-BB4C-9F7C-E4078E53E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475" y="3724405"/>
            <a:ext cx="7733063" cy="1798027"/>
            <a:chOff x="381" y="2612"/>
            <a:chExt cx="5506" cy="1227"/>
          </a:xfrm>
        </p:grpSpPr>
        <p:sp>
          <p:nvSpPr>
            <p:cNvPr id="12298" name="AutoShape 275">
              <a:extLst>
                <a:ext uri="{FF2B5EF4-FFF2-40B4-BE49-F238E27FC236}">
                  <a16:creationId xmlns:a16="http://schemas.microsoft.com/office/drawing/2014/main" id="{801F89DF-B6AB-E741-B4B6-016576686F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2612"/>
              <a:ext cx="5503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662"/>
            </a:p>
          </p:txBody>
        </p:sp>
        <p:sp>
          <p:nvSpPr>
            <p:cNvPr id="12299" name="Rectangle 277">
              <a:extLst>
                <a:ext uri="{FF2B5EF4-FFF2-40B4-BE49-F238E27FC236}">
                  <a16:creationId xmlns:a16="http://schemas.microsoft.com/office/drawing/2014/main" id="{CF75DAB7-D4D6-8241-AA5C-4CED435AB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7"/>
              <a:ext cx="122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Peso ao nascer </a:t>
              </a:r>
              <a:endParaRPr lang="pt-BR" altLang="pt-BR" sz="1662" dirty="0"/>
            </a:p>
          </p:txBody>
        </p:sp>
        <p:sp>
          <p:nvSpPr>
            <p:cNvPr id="12300" name="Rectangle 278">
              <a:extLst>
                <a:ext uri="{FF2B5EF4-FFF2-40B4-BE49-F238E27FC236}">
                  <a16:creationId xmlns:a16="http://schemas.microsoft.com/office/drawing/2014/main" id="{86E873A8-FD3C-A042-BA76-55C477A5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92"/>
              <a:ext cx="6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(gramas)</a:t>
              </a:r>
              <a:endParaRPr lang="pt-BR" altLang="pt-BR" sz="1662"/>
            </a:p>
          </p:txBody>
        </p:sp>
        <p:sp>
          <p:nvSpPr>
            <p:cNvPr id="12301" name="Rectangle 279">
              <a:extLst>
                <a:ext uri="{FF2B5EF4-FFF2-40B4-BE49-F238E27FC236}">
                  <a16:creationId xmlns:a16="http://schemas.microsoft.com/office/drawing/2014/main" id="{F835642D-488B-E24A-BCA2-11D649DD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2" name="Rectangle 280">
              <a:extLst>
                <a:ext uri="{FF2B5EF4-FFF2-40B4-BE49-F238E27FC236}">
                  <a16:creationId xmlns:a16="http://schemas.microsoft.com/office/drawing/2014/main" id="{75148D71-865B-E740-A81B-4D4065A5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617"/>
              <a:ext cx="9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Tamanho da </a:t>
              </a:r>
              <a:endParaRPr lang="pt-BR" altLang="pt-BR" sz="1662" dirty="0"/>
            </a:p>
          </p:txBody>
        </p:sp>
        <p:sp>
          <p:nvSpPr>
            <p:cNvPr id="12303" name="Rectangle 281">
              <a:extLst>
                <a:ext uri="{FF2B5EF4-FFF2-40B4-BE49-F238E27FC236}">
                  <a16:creationId xmlns:a16="http://schemas.microsoft.com/office/drawing/2014/main" id="{BB9064D9-9B35-074E-8689-622BF61E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792"/>
              <a:ext cx="62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amostra</a:t>
              </a:r>
              <a:endParaRPr lang="pt-BR" altLang="pt-BR" sz="1662" dirty="0"/>
            </a:p>
          </p:txBody>
        </p:sp>
        <p:sp>
          <p:nvSpPr>
            <p:cNvPr id="12304" name="Rectangle 282">
              <a:extLst>
                <a:ext uri="{FF2B5EF4-FFF2-40B4-BE49-F238E27FC236}">
                  <a16:creationId xmlns:a16="http://schemas.microsoft.com/office/drawing/2014/main" id="{2FD80C3C-40BB-9942-94D0-52D713E2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5" name="Rectangle 283">
              <a:extLst>
                <a:ext uri="{FF2B5EF4-FFF2-40B4-BE49-F238E27FC236}">
                  <a16:creationId xmlns:a16="http://schemas.microsoft.com/office/drawing/2014/main" id="{9E0666B4-43BE-A54B-B928-AB77F7CD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617"/>
              <a:ext cx="92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Quantidade </a:t>
              </a:r>
              <a:endParaRPr lang="pt-BR" altLang="pt-BR" sz="1662"/>
            </a:p>
          </p:txBody>
        </p:sp>
        <p:sp>
          <p:nvSpPr>
            <p:cNvPr id="12306" name="Rectangle 284">
              <a:extLst>
                <a:ext uri="{FF2B5EF4-FFF2-40B4-BE49-F238E27FC236}">
                  <a16:creationId xmlns:a16="http://schemas.microsoft.com/office/drawing/2014/main" id="{DA12E23D-B677-2944-82B7-2822649B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61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7" name="Rectangle 285">
              <a:extLst>
                <a:ext uri="{FF2B5EF4-FFF2-40B4-BE49-F238E27FC236}">
                  <a16:creationId xmlns:a16="http://schemas.microsoft.com/office/drawing/2014/main" id="{007AA032-FBF9-5644-B728-43694625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792"/>
              <a:ext cx="7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com BPD</a:t>
              </a:r>
              <a:endParaRPr lang="pt-BR" altLang="pt-BR" sz="1662" dirty="0"/>
            </a:p>
          </p:txBody>
        </p:sp>
        <p:sp>
          <p:nvSpPr>
            <p:cNvPr id="12309" name="Rectangle 287">
              <a:extLst>
                <a:ext uri="{FF2B5EF4-FFF2-40B4-BE49-F238E27FC236}">
                  <a16:creationId xmlns:a16="http://schemas.microsoft.com/office/drawing/2014/main" id="{F9CF5CDE-564E-AD4A-BEE9-952A22B6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10" name="Rectangle 289">
              <a:extLst>
                <a:ext uri="{FF2B5EF4-FFF2-40B4-BE49-F238E27FC236}">
                  <a16:creationId xmlns:a16="http://schemas.microsoft.com/office/drawing/2014/main" id="{8B6359BA-8C0D-8543-94A3-D647FE39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617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215" b="1" dirty="0"/>
                <a:t>p</a:t>
              </a:r>
            </a:p>
          </p:txBody>
        </p:sp>
        <p:sp>
          <p:nvSpPr>
            <p:cNvPr id="12311" name="Rectangle 290">
              <a:extLst>
                <a:ext uri="{FF2B5EF4-FFF2-40B4-BE49-F238E27FC236}">
                  <a16:creationId xmlns:a16="http://schemas.microsoft.com/office/drawing/2014/main" id="{F1256849-304D-3348-8E64-C6A9D184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2620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12" name="Rectangle 291">
              <a:extLst>
                <a:ext uri="{FF2B5EF4-FFF2-40B4-BE49-F238E27FC236}">
                  <a16:creationId xmlns:a16="http://schemas.microsoft.com/office/drawing/2014/main" id="{C0D428D6-72BF-3947-8BB5-1F827F81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3" name="Rectangle 292">
              <a:extLst>
                <a:ext uri="{FF2B5EF4-FFF2-40B4-BE49-F238E27FC236}">
                  <a16:creationId xmlns:a16="http://schemas.microsoft.com/office/drawing/2014/main" id="{7062110D-E388-1B48-9128-FEA5063D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4" name="Rectangle 293">
              <a:extLst>
                <a:ext uri="{FF2B5EF4-FFF2-40B4-BE49-F238E27FC236}">
                  <a16:creationId xmlns:a16="http://schemas.microsoft.com/office/drawing/2014/main" id="{2B101BB9-903D-E045-99E3-C64C54FC8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612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5" name="Rectangle 294">
              <a:extLst>
                <a:ext uri="{FF2B5EF4-FFF2-40B4-BE49-F238E27FC236}">
                  <a16:creationId xmlns:a16="http://schemas.microsoft.com/office/drawing/2014/main" id="{0E23BDB7-CA54-4746-A9F3-30ABC4B7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6" name="Rectangle 295">
              <a:extLst>
                <a:ext uri="{FF2B5EF4-FFF2-40B4-BE49-F238E27FC236}">
                  <a16:creationId xmlns:a16="http://schemas.microsoft.com/office/drawing/2014/main" id="{D091EABE-F9C7-BA41-9622-EC84E5C0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7" name="Rectangle 296">
              <a:extLst>
                <a:ext uri="{FF2B5EF4-FFF2-40B4-BE49-F238E27FC236}">
                  <a16:creationId xmlns:a16="http://schemas.microsoft.com/office/drawing/2014/main" id="{A2841CCE-9356-4241-A264-8A5F50EB9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8" name="Rectangle 297">
              <a:extLst>
                <a:ext uri="{FF2B5EF4-FFF2-40B4-BE49-F238E27FC236}">
                  <a16:creationId xmlns:a16="http://schemas.microsoft.com/office/drawing/2014/main" id="{ADFEBC28-D035-304C-ADE3-056309B7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612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9" name="Rectangle 298">
              <a:extLst>
                <a:ext uri="{FF2B5EF4-FFF2-40B4-BE49-F238E27FC236}">
                  <a16:creationId xmlns:a16="http://schemas.microsoft.com/office/drawing/2014/main" id="{35006A43-C837-AD40-9EFC-00CB12EB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97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dirty="0">
                  <a:solidFill>
                    <a:srgbClr val="000000"/>
                  </a:solidFill>
                </a:rPr>
                <a:t>0 |</a:t>
              </a:r>
              <a:endParaRPr lang="pt-BR" altLang="pt-BR" sz="1662" dirty="0"/>
            </a:p>
          </p:txBody>
        </p:sp>
        <p:sp>
          <p:nvSpPr>
            <p:cNvPr id="12320" name="Rectangle 299">
              <a:extLst>
                <a:ext uri="{FF2B5EF4-FFF2-40B4-BE49-F238E27FC236}">
                  <a16:creationId xmlns:a16="http://schemas.microsoft.com/office/drawing/2014/main" id="{6EEE8BF2-C3AE-1442-893A-3EC6EECA8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97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21" name="Rectangle 300">
              <a:extLst>
                <a:ext uri="{FF2B5EF4-FFF2-40B4-BE49-F238E27FC236}">
                  <a16:creationId xmlns:a16="http://schemas.microsoft.com/office/drawing/2014/main" id="{3153D827-0AC2-3C4D-AE39-6C3210A4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977"/>
              <a:ext cx="3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dirty="0">
                  <a:solidFill>
                    <a:srgbClr val="000000"/>
                  </a:solidFill>
                </a:rPr>
                <a:t> 950</a:t>
              </a:r>
              <a:endParaRPr lang="pt-BR" altLang="pt-BR" sz="1662" dirty="0"/>
            </a:p>
          </p:txBody>
        </p:sp>
        <p:sp>
          <p:nvSpPr>
            <p:cNvPr id="12322" name="Rectangle 301">
              <a:extLst>
                <a:ext uri="{FF2B5EF4-FFF2-40B4-BE49-F238E27FC236}">
                  <a16:creationId xmlns:a16="http://schemas.microsoft.com/office/drawing/2014/main" id="{F14F49A0-54A7-CC44-82DB-CB58648F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3" name="Rectangle 302">
              <a:extLst>
                <a:ext uri="{FF2B5EF4-FFF2-40B4-BE49-F238E27FC236}">
                  <a16:creationId xmlns:a16="http://schemas.microsoft.com/office/drawing/2014/main" id="{AF4052E2-3EEB-B648-BE90-ECFC1617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97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68</a:t>
              </a:r>
              <a:endParaRPr lang="pt-BR" altLang="pt-BR" sz="1662"/>
            </a:p>
          </p:txBody>
        </p:sp>
        <p:sp>
          <p:nvSpPr>
            <p:cNvPr id="12324" name="Rectangle 303">
              <a:extLst>
                <a:ext uri="{FF2B5EF4-FFF2-40B4-BE49-F238E27FC236}">
                  <a16:creationId xmlns:a16="http://schemas.microsoft.com/office/drawing/2014/main" id="{1D7704F7-7145-AE46-A7EB-8FA4C942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5" name="Rectangle 304">
              <a:extLst>
                <a:ext uri="{FF2B5EF4-FFF2-40B4-BE49-F238E27FC236}">
                  <a16:creationId xmlns:a16="http://schemas.microsoft.com/office/drawing/2014/main" id="{3C79A48C-0D2F-7048-8631-BCF00049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97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49</a:t>
              </a:r>
              <a:endParaRPr lang="pt-BR" altLang="pt-BR" sz="1662"/>
            </a:p>
          </p:txBody>
        </p:sp>
        <p:sp>
          <p:nvSpPr>
            <p:cNvPr id="12326" name="Rectangle 305">
              <a:extLst>
                <a:ext uri="{FF2B5EF4-FFF2-40B4-BE49-F238E27FC236}">
                  <a16:creationId xmlns:a16="http://schemas.microsoft.com/office/drawing/2014/main" id="{98950EBE-DE27-0E4B-A03A-9233172F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7" name="Rectangle 306">
              <a:extLst>
                <a:ext uri="{FF2B5EF4-FFF2-40B4-BE49-F238E27FC236}">
                  <a16:creationId xmlns:a16="http://schemas.microsoft.com/office/drawing/2014/main" id="{AC10DC6A-D24B-8641-B0DA-6B9A33E6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97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0,721</a:t>
              </a:r>
              <a:endParaRPr lang="pt-BR" altLang="pt-BR" sz="1662"/>
            </a:p>
          </p:txBody>
        </p:sp>
        <p:sp>
          <p:nvSpPr>
            <p:cNvPr id="12328" name="Rectangle 307">
              <a:extLst>
                <a:ext uri="{FF2B5EF4-FFF2-40B4-BE49-F238E27FC236}">
                  <a16:creationId xmlns:a16="http://schemas.microsoft.com/office/drawing/2014/main" id="{19A8E04C-D824-724C-A646-5E48B3365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9" name="Rectangle 308">
              <a:extLst>
                <a:ext uri="{FF2B5EF4-FFF2-40B4-BE49-F238E27FC236}">
                  <a16:creationId xmlns:a16="http://schemas.microsoft.com/office/drawing/2014/main" id="{ABBAC4DE-6DC4-EA43-A0F5-92F07100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0" name="Rectangle 309">
              <a:extLst>
                <a:ext uri="{FF2B5EF4-FFF2-40B4-BE49-F238E27FC236}">
                  <a16:creationId xmlns:a16="http://schemas.microsoft.com/office/drawing/2014/main" id="{5723E3F9-5355-E54C-8F85-E255516C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1" name="Rectangle 310">
              <a:extLst>
                <a:ext uri="{FF2B5EF4-FFF2-40B4-BE49-F238E27FC236}">
                  <a16:creationId xmlns:a16="http://schemas.microsoft.com/office/drawing/2014/main" id="{B9456EE1-9D83-934D-BD91-722007D1C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969"/>
              <a:ext cx="13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2" name="Rectangle 311">
              <a:extLst>
                <a:ext uri="{FF2B5EF4-FFF2-40B4-BE49-F238E27FC236}">
                  <a16:creationId xmlns:a16="http://schemas.microsoft.com/office/drawing/2014/main" id="{942D0E99-5C84-9643-B700-7442347D3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3" name="Rectangle 312">
              <a:extLst>
                <a:ext uri="{FF2B5EF4-FFF2-40B4-BE49-F238E27FC236}">
                  <a16:creationId xmlns:a16="http://schemas.microsoft.com/office/drawing/2014/main" id="{FCFA22A2-7519-C14F-A571-FF7A0202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4" name="Rectangle 313">
              <a:extLst>
                <a:ext uri="{FF2B5EF4-FFF2-40B4-BE49-F238E27FC236}">
                  <a16:creationId xmlns:a16="http://schemas.microsoft.com/office/drawing/2014/main" id="{F3183B1A-46D8-1444-83C6-719E056F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5" name="Rectangle 314">
              <a:extLst>
                <a:ext uri="{FF2B5EF4-FFF2-40B4-BE49-F238E27FC236}">
                  <a16:creationId xmlns:a16="http://schemas.microsoft.com/office/drawing/2014/main" id="{CECAC1A2-BD98-2C41-B762-BD178C58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69"/>
              <a:ext cx="13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6" name="Rectangle 315">
              <a:extLst>
                <a:ext uri="{FF2B5EF4-FFF2-40B4-BE49-F238E27FC236}">
                  <a16:creationId xmlns:a16="http://schemas.microsoft.com/office/drawing/2014/main" id="{927E9112-09BE-D148-A767-A08E3D13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152"/>
              <a:ext cx="3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950 |</a:t>
              </a:r>
              <a:endParaRPr lang="pt-BR" altLang="pt-BR" sz="1662"/>
            </a:p>
          </p:txBody>
        </p:sp>
        <p:sp>
          <p:nvSpPr>
            <p:cNvPr id="12337" name="Rectangle 316">
              <a:extLst>
                <a:ext uri="{FF2B5EF4-FFF2-40B4-BE49-F238E27FC236}">
                  <a16:creationId xmlns:a16="http://schemas.microsoft.com/office/drawing/2014/main" id="{E2C4C991-234A-ED4D-8E0A-4FF716BE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152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38" name="Rectangle 317">
              <a:extLst>
                <a:ext uri="{FF2B5EF4-FFF2-40B4-BE49-F238E27FC236}">
                  <a16:creationId xmlns:a16="http://schemas.microsoft.com/office/drawing/2014/main" id="{93616613-0994-3E4F-AB28-7D0222C5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3152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1350</a:t>
              </a:r>
              <a:endParaRPr lang="pt-BR" altLang="pt-BR" sz="1662"/>
            </a:p>
          </p:txBody>
        </p:sp>
        <p:sp>
          <p:nvSpPr>
            <p:cNvPr id="12339" name="Rectangle 318">
              <a:extLst>
                <a:ext uri="{FF2B5EF4-FFF2-40B4-BE49-F238E27FC236}">
                  <a16:creationId xmlns:a16="http://schemas.microsoft.com/office/drawing/2014/main" id="{18AFD322-22CA-C542-AB91-506679F4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0" name="Rectangle 319">
              <a:extLst>
                <a:ext uri="{FF2B5EF4-FFF2-40B4-BE49-F238E27FC236}">
                  <a16:creationId xmlns:a16="http://schemas.microsoft.com/office/drawing/2014/main" id="{29FC39D4-CD87-1940-9CFF-92249F3E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15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80</a:t>
              </a:r>
              <a:endParaRPr lang="pt-BR" altLang="pt-BR" sz="1662"/>
            </a:p>
          </p:txBody>
        </p:sp>
        <p:sp>
          <p:nvSpPr>
            <p:cNvPr id="12341" name="Rectangle 320">
              <a:extLst>
                <a:ext uri="{FF2B5EF4-FFF2-40B4-BE49-F238E27FC236}">
                  <a16:creationId xmlns:a16="http://schemas.microsoft.com/office/drawing/2014/main" id="{0C47BD5A-97F8-8441-B6DD-9F09BFCF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2" name="Rectangle 321">
              <a:extLst>
                <a:ext uri="{FF2B5EF4-FFF2-40B4-BE49-F238E27FC236}">
                  <a16:creationId xmlns:a16="http://schemas.microsoft.com/office/drawing/2014/main" id="{4632BB1F-D127-2041-BD23-A46DA877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15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18</a:t>
              </a:r>
              <a:endParaRPr lang="pt-BR" altLang="pt-BR" sz="1662"/>
            </a:p>
          </p:txBody>
        </p:sp>
        <p:sp>
          <p:nvSpPr>
            <p:cNvPr id="12343" name="Rectangle 322">
              <a:extLst>
                <a:ext uri="{FF2B5EF4-FFF2-40B4-BE49-F238E27FC236}">
                  <a16:creationId xmlns:a16="http://schemas.microsoft.com/office/drawing/2014/main" id="{AA6098AA-764F-9F42-882F-6AA3FBDC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4" name="Rectangle 323">
              <a:extLst>
                <a:ext uri="{FF2B5EF4-FFF2-40B4-BE49-F238E27FC236}">
                  <a16:creationId xmlns:a16="http://schemas.microsoft.com/office/drawing/2014/main" id="{4920CB17-A3DC-C247-A0FA-8FC32270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152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0,225</a:t>
              </a:r>
              <a:endParaRPr lang="pt-BR" altLang="pt-BR" sz="1662"/>
            </a:p>
          </p:txBody>
        </p:sp>
        <p:sp>
          <p:nvSpPr>
            <p:cNvPr id="12345" name="Rectangle 324">
              <a:extLst>
                <a:ext uri="{FF2B5EF4-FFF2-40B4-BE49-F238E27FC236}">
                  <a16:creationId xmlns:a16="http://schemas.microsoft.com/office/drawing/2014/main" id="{DE1A0719-5463-BE45-8B2A-614EFCDD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6" name="Rectangle 325">
              <a:extLst>
                <a:ext uri="{FF2B5EF4-FFF2-40B4-BE49-F238E27FC236}">
                  <a16:creationId xmlns:a16="http://schemas.microsoft.com/office/drawing/2014/main" id="{EA995975-21E0-E545-BBD3-9B6D634B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327"/>
              <a:ext cx="4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1350 |</a:t>
              </a:r>
              <a:endParaRPr lang="pt-BR" altLang="pt-BR" sz="1662"/>
            </a:p>
          </p:txBody>
        </p:sp>
        <p:sp>
          <p:nvSpPr>
            <p:cNvPr id="12347" name="Rectangle 326">
              <a:extLst>
                <a:ext uri="{FF2B5EF4-FFF2-40B4-BE49-F238E27FC236}">
                  <a16:creationId xmlns:a16="http://schemas.microsoft.com/office/drawing/2014/main" id="{125D87C6-C139-E946-93D3-3AD4591B2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32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48" name="Rectangle 327">
              <a:extLst>
                <a:ext uri="{FF2B5EF4-FFF2-40B4-BE49-F238E27FC236}">
                  <a16:creationId xmlns:a16="http://schemas.microsoft.com/office/drawing/2014/main" id="{E853E5BE-3397-D342-B5D0-20F867F2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32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1750</a:t>
              </a:r>
              <a:endParaRPr lang="pt-BR" altLang="pt-BR" sz="1662"/>
            </a:p>
          </p:txBody>
        </p:sp>
        <p:sp>
          <p:nvSpPr>
            <p:cNvPr id="12349" name="Rectangle 328">
              <a:extLst>
                <a:ext uri="{FF2B5EF4-FFF2-40B4-BE49-F238E27FC236}">
                  <a16:creationId xmlns:a16="http://schemas.microsoft.com/office/drawing/2014/main" id="{A9DD2677-E13B-3247-9C48-646E2467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0" name="Rectangle 329">
              <a:extLst>
                <a:ext uri="{FF2B5EF4-FFF2-40B4-BE49-F238E27FC236}">
                  <a16:creationId xmlns:a16="http://schemas.microsoft.com/office/drawing/2014/main" id="{2852216E-0F87-CF4F-B176-70ADBEB2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32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75</a:t>
              </a:r>
              <a:endParaRPr lang="pt-BR" altLang="pt-BR" sz="1662"/>
            </a:p>
          </p:txBody>
        </p:sp>
        <p:sp>
          <p:nvSpPr>
            <p:cNvPr id="12351" name="Rectangle 330">
              <a:extLst>
                <a:ext uri="{FF2B5EF4-FFF2-40B4-BE49-F238E27FC236}">
                  <a16:creationId xmlns:a16="http://schemas.microsoft.com/office/drawing/2014/main" id="{BF833154-9C7B-944F-A082-C007085AF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2" name="Rectangle 331">
              <a:extLst>
                <a:ext uri="{FF2B5EF4-FFF2-40B4-BE49-F238E27FC236}">
                  <a16:creationId xmlns:a16="http://schemas.microsoft.com/office/drawing/2014/main" id="{6FC5B8AD-F3D5-7C47-BDA0-0FCD40FE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327"/>
              <a:ext cx="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9</a:t>
              </a:r>
              <a:endParaRPr lang="pt-BR" altLang="pt-BR" sz="1662"/>
            </a:p>
          </p:txBody>
        </p:sp>
        <p:sp>
          <p:nvSpPr>
            <p:cNvPr id="12353" name="Rectangle 332">
              <a:extLst>
                <a:ext uri="{FF2B5EF4-FFF2-40B4-BE49-F238E27FC236}">
                  <a16:creationId xmlns:a16="http://schemas.microsoft.com/office/drawing/2014/main" id="{E982E87A-4443-994C-844A-436FF9AB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4" name="Rectangle 333">
              <a:extLst>
                <a:ext uri="{FF2B5EF4-FFF2-40B4-BE49-F238E27FC236}">
                  <a16:creationId xmlns:a16="http://schemas.microsoft.com/office/drawing/2014/main" id="{7C1AEE0F-4193-9940-B3A1-52A89E44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32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0,120</a:t>
              </a:r>
              <a:endParaRPr lang="pt-BR" altLang="pt-BR" sz="1662"/>
            </a:p>
          </p:txBody>
        </p:sp>
        <p:sp>
          <p:nvSpPr>
            <p:cNvPr id="12355" name="Rectangle 334">
              <a:extLst>
                <a:ext uri="{FF2B5EF4-FFF2-40B4-BE49-F238E27FC236}">
                  <a16:creationId xmlns:a16="http://schemas.microsoft.com/office/drawing/2014/main" id="{C38195ED-D700-C447-BB78-D37DB247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6" name="Rectangle 335">
              <a:extLst>
                <a:ext uri="{FF2B5EF4-FFF2-40B4-BE49-F238E27FC236}">
                  <a16:creationId xmlns:a16="http://schemas.microsoft.com/office/drawing/2014/main" id="{E2B5C607-1CF8-2946-B287-596579C5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7" name="Rectangle 336">
              <a:extLst>
                <a:ext uri="{FF2B5EF4-FFF2-40B4-BE49-F238E27FC236}">
                  <a16:creationId xmlns:a16="http://schemas.microsoft.com/office/drawing/2014/main" id="{C9D89340-2005-F747-A509-3E2AC749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507"/>
              <a:ext cx="26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223</a:t>
              </a:r>
              <a:endParaRPr lang="pt-BR" altLang="pt-BR" sz="1662"/>
            </a:p>
          </p:txBody>
        </p:sp>
        <p:sp>
          <p:nvSpPr>
            <p:cNvPr id="12358" name="Rectangle 337">
              <a:extLst>
                <a:ext uri="{FF2B5EF4-FFF2-40B4-BE49-F238E27FC236}">
                  <a16:creationId xmlns:a16="http://schemas.microsoft.com/office/drawing/2014/main" id="{9397A4CD-888B-8A47-8FF0-5E3F9216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9" name="Rectangle 338">
              <a:extLst>
                <a:ext uri="{FF2B5EF4-FFF2-40B4-BE49-F238E27FC236}">
                  <a16:creationId xmlns:a16="http://schemas.microsoft.com/office/drawing/2014/main" id="{B34F76E5-E49D-B046-AEDD-2EE9D6B7E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50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76</a:t>
              </a:r>
              <a:endParaRPr lang="pt-BR" altLang="pt-BR" sz="1662"/>
            </a:p>
          </p:txBody>
        </p:sp>
        <p:sp>
          <p:nvSpPr>
            <p:cNvPr id="12360" name="Rectangle 339">
              <a:extLst>
                <a:ext uri="{FF2B5EF4-FFF2-40B4-BE49-F238E27FC236}">
                  <a16:creationId xmlns:a16="http://schemas.microsoft.com/office/drawing/2014/main" id="{FA73703B-5072-6F44-ADD0-57483956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61" name="Rectangle 340">
              <a:extLst>
                <a:ext uri="{FF2B5EF4-FFF2-40B4-BE49-F238E27FC236}">
                  <a16:creationId xmlns:a16="http://schemas.microsoft.com/office/drawing/2014/main" id="{47479F82-8E13-F643-A986-92660BE6B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50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0,341</a:t>
              </a:r>
              <a:endParaRPr lang="pt-BR" altLang="pt-BR" sz="1662"/>
            </a:p>
          </p:txBody>
        </p:sp>
        <p:sp>
          <p:nvSpPr>
            <p:cNvPr id="12362" name="Rectangle 341">
              <a:extLst>
                <a:ext uri="{FF2B5EF4-FFF2-40B4-BE49-F238E27FC236}">
                  <a16:creationId xmlns:a16="http://schemas.microsoft.com/office/drawing/2014/main" id="{1A202E72-1976-E245-A5A0-BA96BB2F4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63" name="Rectangle 342">
              <a:extLst>
                <a:ext uri="{FF2B5EF4-FFF2-40B4-BE49-F238E27FC236}">
                  <a16:creationId xmlns:a16="http://schemas.microsoft.com/office/drawing/2014/main" id="{4673B9CC-442D-9446-A47D-DDA7FD8A3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4" name="Rectangle 343">
              <a:extLst>
                <a:ext uri="{FF2B5EF4-FFF2-40B4-BE49-F238E27FC236}">
                  <a16:creationId xmlns:a16="http://schemas.microsoft.com/office/drawing/2014/main" id="{FC2058AA-3533-264F-A94F-9E99E21E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5" name="Rectangle 344">
              <a:extLst>
                <a:ext uri="{FF2B5EF4-FFF2-40B4-BE49-F238E27FC236}">
                  <a16:creationId xmlns:a16="http://schemas.microsoft.com/office/drawing/2014/main" id="{5387DF31-C156-FB44-8E5B-E859AFE6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499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6" name="Rectangle 345">
              <a:extLst>
                <a:ext uri="{FF2B5EF4-FFF2-40B4-BE49-F238E27FC236}">
                  <a16:creationId xmlns:a16="http://schemas.microsoft.com/office/drawing/2014/main" id="{C401B922-02D7-E742-896D-1CA824625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7" name="Rectangle 346">
              <a:extLst>
                <a:ext uri="{FF2B5EF4-FFF2-40B4-BE49-F238E27FC236}">
                  <a16:creationId xmlns:a16="http://schemas.microsoft.com/office/drawing/2014/main" id="{4EA6B548-8B51-A04B-92DA-61B66F84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8" name="Rectangle 347">
              <a:extLst>
                <a:ext uri="{FF2B5EF4-FFF2-40B4-BE49-F238E27FC236}">
                  <a16:creationId xmlns:a16="http://schemas.microsoft.com/office/drawing/2014/main" id="{C999B04D-6452-874D-8EC2-FF3BDF33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9" name="Rectangle 348">
              <a:extLst>
                <a:ext uri="{FF2B5EF4-FFF2-40B4-BE49-F238E27FC236}">
                  <a16:creationId xmlns:a16="http://schemas.microsoft.com/office/drawing/2014/main" id="{C01C51BC-AB72-B041-BC6D-B66A5A5F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99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0" name="Rectangle 349">
              <a:extLst>
                <a:ext uri="{FF2B5EF4-FFF2-40B4-BE49-F238E27FC236}">
                  <a16:creationId xmlns:a16="http://schemas.microsoft.com/office/drawing/2014/main" id="{59008A50-FC06-9D4D-99E5-B4DD9045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679"/>
              <a:ext cx="13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1" name="Rectangle 350">
              <a:extLst>
                <a:ext uri="{FF2B5EF4-FFF2-40B4-BE49-F238E27FC236}">
                  <a16:creationId xmlns:a16="http://schemas.microsoft.com/office/drawing/2014/main" id="{C69CF697-816E-8F41-8252-5FC84D86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2" name="Rectangle 351">
              <a:extLst>
                <a:ext uri="{FF2B5EF4-FFF2-40B4-BE49-F238E27FC236}">
                  <a16:creationId xmlns:a16="http://schemas.microsoft.com/office/drawing/2014/main" id="{846CD198-6E63-144A-A03C-80DE72ED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79"/>
              <a:ext cx="13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3" name="Rectangle 352">
              <a:extLst>
                <a:ext uri="{FF2B5EF4-FFF2-40B4-BE49-F238E27FC236}">
                  <a16:creationId xmlns:a16="http://schemas.microsoft.com/office/drawing/2014/main" id="{C4AD2310-5203-F64F-A901-05B4183E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367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4" name="Rectangle 353">
              <a:extLst>
                <a:ext uri="{FF2B5EF4-FFF2-40B4-BE49-F238E27FC236}">
                  <a16:creationId xmlns:a16="http://schemas.microsoft.com/office/drawing/2014/main" id="{554FC668-BFF5-5A4C-8B5C-20296E0C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679"/>
              <a:ext cx="13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5" name="Rectangle 354">
              <a:extLst>
                <a:ext uri="{FF2B5EF4-FFF2-40B4-BE49-F238E27FC236}">
                  <a16:creationId xmlns:a16="http://schemas.microsoft.com/office/drawing/2014/main" id="{F327FB3D-0B29-5C40-8BE6-6965DD95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6" name="Rectangle 355">
              <a:extLst>
                <a:ext uri="{FF2B5EF4-FFF2-40B4-BE49-F238E27FC236}">
                  <a16:creationId xmlns:a16="http://schemas.microsoft.com/office/drawing/2014/main" id="{3B4F2AD7-9DFE-454C-8339-7820B5CF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679"/>
              <a:ext cx="136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7" name="Rectangle 356">
              <a:extLst>
                <a:ext uri="{FF2B5EF4-FFF2-40B4-BE49-F238E27FC236}">
                  <a16:creationId xmlns:a16="http://schemas.microsoft.com/office/drawing/2014/main" id="{F8A47E6F-50C7-0A41-BCFE-1FB422095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3684"/>
              <a:ext cx="3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77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pt-BR" altLang="pt-BR" sz="1662"/>
            </a:p>
          </p:txBody>
        </p:sp>
      </p:grpSp>
    </p:spTree>
    <p:extLst>
      <p:ext uri="{BB962C8B-B14F-4D97-AF65-F5344CB8AC3E}">
        <p14:creationId xmlns:p14="http://schemas.microsoft.com/office/powerpoint/2010/main" val="427126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86795-C744-4945-8CE6-BCA760E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0033CC"/>
                </a:solidFill>
                <a:latin typeface="Times New Roman" panose="02020603050405020304" pitchFamily="18" charset="0"/>
              </a:rPr>
              <a:t>Dados Categorizados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53A4B-6D5A-B84D-B064-77FA370B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Consideremos que categorizamos os casos de BPD por 3 faixas de peso, como a seguir </a:t>
            </a:r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114455BF-860A-5047-BD29-4868A5D2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75" y="2812644"/>
            <a:ext cx="7401385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62" b="1" dirty="0">
                <a:ea typeface="Times New Roman" panose="02020603050405020304" pitchFamily="18" charset="0"/>
                <a:cs typeface="Arial" panose="020B0604020202020204" pitchFamily="34" charset="0"/>
              </a:rPr>
              <a:t>Fator: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 o peso de nascimento do bebê (0 |-- 950, </a:t>
            </a:r>
            <a:r>
              <a:rPr lang="pt-BR" altLang="pt-BR" sz="1662" dirty="0">
                <a:cs typeface="Arial" panose="020B0604020202020204" pitchFamily="34" charset="0"/>
              </a:rPr>
              <a:t>950 |-- 1350, 1350 |-- 1750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62" b="1" dirty="0">
                <a:ea typeface="Times New Roman" panose="02020603050405020304" pitchFamily="18" charset="0"/>
                <a:cs typeface="Arial" panose="020B0604020202020204" pitchFamily="34" charset="0"/>
              </a:rPr>
              <a:t>Variável resposta: 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o bebê </a:t>
            </a:r>
            <a:r>
              <a:rPr lang="pt-BR" altLang="pt-BR" sz="1662" i="1" dirty="0">
                <a:ea typeface="Times New Roman" panose="02020603050405020304" pitchFamily="18" charset="0"/>
                <a:cs typeface="Arial" panose="020B0604020202020204" pitchFamily="34" charset="0"/>
              </a:rPr>
              <a:t>está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 ou </a:t>
            </a:r>
            <a:r>
              <a:rPr lang="pt-BR" altLang="pt-BR" sz="1662" i="1" dirty="0">
                <a:ea typeface="Times New Roman" panose="02020603050405020304" pitchFamily="18" charset="0"/>
                <a:cs typeface="Arial" panose="020B0604020202020204" pitchFamily="34" charset="0"/>
              </a:rPr>
              <a:t>não está 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doente com BPD</a:t>
            </a:r>
            <a:endParaRPr lang="pt-BR" altLang="pt-BR" sz="1662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2296" name="Group 276">
            <a:extLst>
              <a:ext uri="{FF2B5EF4-FFF2-40B4-BE49-F238E27FC236}">
                <a16:creationId xmlns:a16="http://schemas.microsoft.com/office/drawing/2014/main" id="{65195AFA-4292-BB4C-9F7C-E4078E53E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475" y="3724405"/>
            <a:ext cx="7733063" cy="1798027"/>
            <a:chOff x="381" y="2612"/>
            <a:chExt cx="5506" cy="1227"/>
          </a:xfrm>
        </p:grpSpPr>
        <p:sp>
          <p:nvSpPr>
            <p:cNvPr id="12298" name="AutoShape 275">
              <a:extLst>
                <a:ext uri="{FF2B5EF4-FFF2-40B4-BE49-F238E27FC236}">
                  <a16:creationId xmlns:a16="http://schemas.microsoft.com/office/drawing/2014/main" id="{801F89DF-B6AB-E741-B4B6-016576686F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2612"/>
              <a:ext cx="5503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662"/>
            </a:p>
          </p:txBody>
        </p:sp>
        <p:sp>
          <p:nvSpPr>
            <p:cNvPr id="12299" name="Rectangle 277">
              <a:extLst>
                <a:ext uri="{FF2B5EF4-FFF2-40B4-BE49-F238E27FC236}">
                  <a16:creationId xmlns:a16="http://schemas.microsoft.com/office/drawing/2014/main" id="{CF75DAB7-D4D6-8241-AA5C-4CED435AB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7"/>
              <a:ext cx="122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Peso ao nascer </a:t>
              </a:r>
              <a:endParaRPr lang="pt-BR" altLang="pt-BR" sz="1662" dirty="0"/>
            </a:p>
          </p:txBody>
        </p:sp>
        <p:sp>
          <p:nvSpPr>
            <p:cNvPr id="12300" name="Rectangle 278">
              <a:extLst>
                <a:ext uri="{FF2B5EF4-FFF2-40B4-BE49-F238E27FC236}">
                  <a16:creationId xmlns:a16="http://schemas.microsoft.com/office/drawing/2014/main" id="{86E873A8-FD3C-A042-BA76-55C477A5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92"/>
              <a:ext cx="6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(gramas)</a:t>
              </a:r>
              <a:endParaRPr lang="pt-BR" altLang="pt-BR" sz="1662"/>
            </a:p>
          </p:txBody>
        </p:sp>
        <p:sp>
          <p:nvSpPr>
            <p:cNvPr id="12301" name="Rectangle 279">
              <a:extLst>
                <a:ext uri="{FF2B5EF4-FFF2-40B4-BE49-F238E27FC236}">
                  <a16:creationId xmlns:a16="http://schemas.microsoft.com/office/drawing/2014/main" id="{F835642D-488B-E24A-BCA2-11D649DD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2" name="Rectangle 280">
              <a:extLst>
                <a:ext uri="{FF2B5EF4-FFF2-40B4-BE49-F238E27FC236}">
                  <a16:creationId xmlns:a16="http://schemas.microsoft.com/office/drawing/2014/main" id="{75148D71-865B-E740-A81B-4D4065A5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617"/>
              <a:ext cx="9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Tamanho da </a:t>
              </a:r>
              <a:endParaRPr lang="pt-BR" altLang="pt-BR" sz="1662" dirty="0"/>
            </a:p>
          </p:txBody>
        </p:sp>
        <p:sp>
          <p:nvSpPr>
            <p:cNvPr id="12303" name="Rectangle 281">
              <a:extLst>
                <a:ext uri="{FF2B5EF4-FFF2-40B4-BE49-F238E27FC236}">
                  <a16:creationId xmlns:a16="http://schemas.microsoft.com/office/drawing/2014/main" id="{BB9064D9-9B35-074E-8689-622BF61E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792"/>
              <a:ext cx="62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amostra</a:t>
              </a:r>
              <a:endParaRPr lang="pt-BR" altLang="pt-BR" sz="1662" dirty="0"/>
            </a:p>
          </p:txBody>
        </p:sp>
        <p:sp>
          <p:nvSpPr>
            <p:cNvPr id="12304" name="Rectangle 282">
              <a:extLst>
                <a:ext uri="{FF2B5EF4-FFF2-40B4-BE49-F238E27FC236}">
                  <a16:creationId xmlns:a16="http://schemas.microsoft.com/office/drawing/2014/main" id="{2FD80C3C-40BB-9942-94D0-52D713E2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5" name="Rectangle 283">
              <a:extLst>
                <a:ext uri="{FF2B5EF4-FFF2-40B4-BE49-F238E27FC236}">
                  <a16:creationId xmlns:a16="http://schemas.microsoft.com/office/drawing/2014/main" id="{9E0666B4-43BE-A54B-B928-AB77F7CD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617"/>
              <a:ext cx="92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Quantidade </a:t>
              </a:r>
              <a:endParaRPr lang="pt-BR" altLang="pt-BR" sz="1662"/>
            </a:p>
          </p:txBody>
        </p:sp>
        <p:sp>
          <p:nvSpPr>
            <p:cNvPr id="12306" name="Rectangle 284">
              <a:extLst>
                <a:ext uri="{FF2B5EF4-FFF2-40B4-BE49-F238E27FC236}">
                  <a16:creationId xmlns:a16="http://schemas.microsoft.com/office/drawing/2014/main" id="{DA12E23D-B677-2944-82B7-2822649B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61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7" name="Rectangle 285">
              <a:extLst>
                <a:ext uri="{FF2B5EF4-FFF2-40B4-BE49-F238E27FC236}">
                  <a16:creationId xmlns:a16="http://schemas.microsoft.com/office/drawing/2014/main" id="{007AA032-FBF9-5644-B728-43694625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792"/>
              <a:ext cx="7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com BPD</a:t>
              </a:r>
              <a:endParaRPr lang="pt-BR" altLang="pt-BR" sz="1662" dirty="0"/>
            </a:p>
          </p:txBody>
        </p:sp>
        <p:sp>
          <p:nvSpPr>
            <p:cNvPr id="12309" name="Rectangle 287">
              <a:extLst>
                <a:ext uri="{FF2B5EF4-FFF2-40B4-BE49-F238E27FC236}">
                  <a16:creationId xmlns:a16="http://schemas.microsoft.com/office/drawing/2014/main" id="{F9CF5CDE-564E-AD4A-BEE9-952A22B6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10" name="Rectangle 289">
              <a:extLst>
                <a:ext uri="{FF2B5EF4-FFF2-40B4-BE49-F238E27FC236}">
                  <a16:creationId xmlns:a16="http://schemas.microsoft.com/office/drawing/2014/main" id="{8B6359BA-8C0D-8543-94A3-D647FE39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617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215" b="1" dirty="0"/>
                <a:t>p</a:t>
              </a:r>
            </a:p>
          </p:txBody>
        </p:sp>
        <p:sp>
          <p:nvSpPr>
            <p:cNvPr id="12311" name="Rectangle 290">
              <a:extLst>
                <a:ext uri="{FF2B5EF4-FFF2-40B4-BE49-F238E27FC236}">
                  <a16:creationId xmlns:a16="http://schemas.microsoft.com/office/drawing/2014/main" id="{F1256849-304D-3348-8E64-C6A9D184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2620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12" name="Rectangle 291">
              <a:extLst>
                <a:ext uri="{FF2B5EF4-FFF2-40B4-BE49-F238E27FC236}">
                  <a16:creationId xmlns:a16="http://schemas.microsoft.com/office/drawing/2014/main" id="{C0D428D6-72BF-3947-8BB5-1F827F81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3" name="Rectangle 292">
              <a:extLst>
                <a:ext uri="{FF2B5EF4-FFF2-40B4-BE49-F238E27FC236}">
                  <a16:creationId xmlns:a16="http://schemas.microsoft.com/office/drawing/2014/main" id="{7062110D-E388-1B48-9128-FEA5063D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4" name="Rectangle 293">
              <a:extLst>
                <a:ext uri="{FF2B5EF4-FFF2-40B4-BE49-F238E27FC236}">
                  <a16:creationId xmlns:a16="http://schemas.microsoft.com/office/drawing/2014/main" id="{2B101BB9-903D-E045-99E3-C64C54FC8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612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5" name="Rectangle 294">
              <a:extLst>
                <a:ext uri="{FF2B5EF4-FFF2-40B4-BE49-F238E27FC236}">
                  <a16:creationId xmlns:a16="http://schemas.microsoft.com/office/drawing/2014/main" id="{0E23BDB7-CA54-4746-A9F3-30ABC4B7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6" name="Rectangle 295">
              <a:extLst>
                <a:ext uri="{FF2B5EF4-FFF2-40B4-BE49-F238E27FC236}">
                  <a16:creationId xmlns:a16="http://schemas.microsoft.com/office/drawing/2014/main" id="{D091EABE-F9C7-BA41-9622-EC84E5C0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7" name="Rectangle 296">
              <a:extLst>
                <a:ext uri="{FF2B5EF4-FFF2-40B4-BE49-F238E27FC236}">
                  <a16:creationId xmlns:a16="http://schemas.microsoft.com/office/drawing/2014/main" id="{A2841CCE-9356-4241-A264-8A5F50EB9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8" name="Rectangle 297">
              <a:extLst>
                <a:ext uri="{FF2B5EF4-FFF2-40B4-BE49-F238E27FC236}">
                  <a16:creationId xmlns:a16="http://schemas.microsoft.com/office/drawing/2014/main" id="{ADFEBC28-D035-304C-ADE3-056309B7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612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9" name="Rectangle 298">
              <a:extLst>
                <a:ext uri="{FF2B5EF4-FFF2-40B4-BE49-F238E27FC236}">
                  <a16:creationId xmlns:a16="http://schemas.microsoft.com/office/drawing/2014/main" id="{35006A43-C837-AD40-9EFC-00CB12EB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97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dirty="0">
                  <a:solidFill>
                    <a:srgbClr val="000000"/>
                  </a:solidFill>
                </a:rPr>
                <a:t>0 |</a:t>
              </a:r>
              <a:endParaRPr lang="pt-BR" altLang="pt-BR" sz="1662" dirty="0"/>
            </a:p>
          </p:txBody>
        </p:sp>
        <p:sp>
          <p:nvSpPr>
            <p:cNvPr id="12320" name="Rectangle 299">
              <a:extLst>
                <a:ext uri="{FF2B5EF4-FFF2-40B4-BE49-F238E27FC236}">
                  <a16:creationId xmlns:a16="http://schemas.microsoft.com/office/drawing/2014/main" id="{6EEE8BF2-C3AE-1442-893A-3EC6EECA8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97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21" name="Rectangle 300">
              <a:extLst>
                <a:ext uri="{FF2B5EF4-FFF2-40B4-BE49-F238E27FC236}">
                  <a16:creationId xmlns:a16="http://schemas.microsoft.com/office/drawing/2014/main" id="{3153D827-0AC2-3C4D-AE39-6C3210A4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977"/>
              <a:ext cx="3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dirty="0">
                  <a:solidFill>
                    <a:srgbClr val="000000"/>
                  </a:solidFill>
                </a:rPr>
                <a:t> 950</a:t>
              </a:r>
              <a:endParaRPr lang="pt-BR" altLang="pt-BR" sz="1662" dirty="0"/>
            </a:p>
          </p:txBody>
        </p:sp>
        <p:sp>
          <p:nvSpPr>
            <p:cNvPr id="12322" name="Rectangle 301">
              <a:extLst>
                <a:ext uri="{FF2B5EF4-FFF2-40B4-BE49-F238E27FC236}">
                  <a16:creationId xmlns:a16="http://schemas.microsoft.com/office/drawing/2014/main" id="{F14F49A0-54A7-CC44-82DB-CB58648F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3" name="Rectangle 302">
              <a:extLst>
                <a:ext uri="{FF2B5EF4-FFF2-40B4-BE49-F238E27FC236}">
                  <a16:creationId xmlns:a16="http://schemas.microsoft.com/office/drawing/2014/main" id="{AF4052E2-3EEB-B648-BE90-ECFC1617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97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68</a:t>
              </a:r>
              <a:endParaRPr lang="pt-BR" altLang="pt-BR" sz="1662"/>
            </a:p>
          </p:txBody>
        </p:sp>
        <p:sp>
          <p:nvSpPr>
            <p:cNvPr id="12324" name="Rectangle 303">
              <a:extLst>
                <a:ext uri="{FF2B5EF4-FFF2-40B4-BE49-F238E27FC236}">
                  <a16:creationId xmlns:a16="http://schemas.microsoft.com/office/drawing/2014/main" id="{1D7704F7-7145-AE46-A7EB-8FA4C942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5" name="Rectangle 304">
              <a:extLst>
                <a:ext uri="{FF2B5EF4-FFF2-40B4-BE49-F238E27FC236}">
                  <a16:creationId xmlns:a16="http://schemas.microsoft.com/office/drawing/2014/main" id="{3C79A48C-0D2F-7048-8631-BCF00049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97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49</a:t>
              </a:r>
              <a:endParaRPr lang="pt-BR" altLang="pt-BR" sz="1662"/>
            </a:p>
          </p:txBody>
        </p:sp>
        <p:sp>
          <p:nvSpPr>
            <p:cNvPr id="12326" name="Rectangle 305">
              <a:extLst>
                <a:ext uri="{FF2B5EF4-FFF2-40B4-BE49-F238E27FC236}">
                  <a16:creationId xmlns:a16="http://schemas.microsoft.com/office/drawing/2014/main" id="{98950EBE-DE27-0E4B-A03A-9233172F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7" name="Rectangle 306">
              <a:extLst>
                <a:ext uri="{FF2B5EF4-FFF2-40B4-BE49-F238E27FC236}">
                  <a16:creationId xmlns:a16="http://schemas.microsoft.com/office/drawing/2014/main" id="{AC10DC6A-D24B-8641-B0DA-6B9A33E6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97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0,721</a:t>
              </a:r>
              <a:endParaRPr lang="pt-BR" altLang="pt-BR" sz="1662"/>
            </a:p>
          </p:txBody>
        </p:sp>
        <p:sp>
          <p:nvSpPr>
            <p:cNvPr id="12328" name="Rectangle 307">
              <a:extLst>
                <a:ext uri="{FF2B5EF4-FFF2-40B4-BE49-F238E27FC236}">
                  <a16:creationId xmlns:a16="http://schemas.microsoft.com/office/drawing/2014/main" id="{19A8E04C-D824-724C-A646-5E48B3365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9" name="Rectangle 308">
              <a:extLst>
                <a:ext uri="{FF2B5EF4-FFF2-40B4-BE49-F238E27FC236}">
                  <a16:creationId xmlns:a16="http://schemas.microsoft.com/office/drawing/2014/main" id="{ABBAC4DE-6DC4-EA43-A0F5-92F07100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0" name="Rectangle 309">
              <a:extLst>
                <a:ext uri="{FF2B5EF4-FFF2-40B4-BE49-F238E27FC236}">
                  <a16:creationId xmlns:a16="http://schemas.microsoft.com/office/drawing/2014/main" id="{5723E3F9-5355-E54C-8F85-E255516C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1" name="Rectangle 310">
              <a:extLst>
                <a:ext uri="{FF2B5EF4-FFF2-40B4-BE49-F238E27FC236}">
                  <a16:creationId xmlns:a16="http://schemas.microsoft.com/office/drawing/2014/main" id="{B9456EE1-9D83-934D-BD91-722007D1C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969"/>
              <a:ext cx="13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2" name="Rectangle 311">
              <a:extLst>
                <a:ext uri="{FF2B5EF4-FFF2-40B4-BE49-F238E27FC236}">
                  <a16:creationId xmlns:a16="http://schemas.microsoft.com/office/drawing/2014/main" id="{942D0E99-5C84-9643-B700-7442347D3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3" name="Rectangle 312">
              <a:extLst>
                <a:ext uri="{FF2B5EF4-FFF2-40B4-BE49-F238E27FC236}">
                  <a16:creationId xmlns:a16="http://schemas.microsoft.com/office/drawing/2014/main" id="{FCFA22A2-7519-C14F-A571-FF7A0202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4" name="Rectangle 313">
              <a:extLst>
                <a:ext uri="{FF2B5EF4-FFF2-40B4-BE49-F238E27FC236}">
                  <a16:creationId xmlns:a16="http://schemas.microsoft.com/office/drawing/2014/main" id="{F3183B1A-46D8-1444-83C6-719E056F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5" name="Rectangle 314">
              <a:extLst>
                <a:ext uri="{FF2B5EF4-FFF2-40B4-BE49-F238E27FC236}">
                  <a16:creationId xmlns:a16="http://schemas.microsoft.com/office/drawing/2014/main" id="{CECAC1A2-BD98-2C41-B762-BD178C58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69"/>
              <a:ext cx="13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6" name="Rectangle 315">
              <a:extLst>
                <a:ext uri="{FF2B5EF4-FFF2-40B4-BE49-F238E27FC236}">
                  <a16:creationId xmlns:a16="http://schemas.microsoft.com/office/drawing/2014/main" id="{927E9112-09BE-D148-A767-A08E3D13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152"/>
              <a:ext cx="3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950 |</a:t>
              </a:r>
              <a:endParaRPr lang="pt-BR" altLang="pt-BR" sz="1662"/>
            </a:p>
          </p:txBody>
        </p:sp>
        <p:sp>
          <p:nvSpPr>
            <p:cNvPr id="12337" name="Rectangle 316">
              <a:extLst>
                <a:ext uri="{FF2B5EF4-FFF2-40B4-BE49-F238E27FC236}">
                  <a16:creationId xmlns:a16="http://schemas.microsoft.com/office/drawing/2014/main" id="{E2C4C991-234A-ED4D-8E0A-4FF716BE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152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38" name="Rectangle 317">
              <a:extLst>
                <a:ext uri="{FF2B5EF4-FFF2-40B4-BE49-F238E27FC236}">
                  <a16:creationId xmlns:a16="http://schemas.microsoft.com/office/drawing/2014/main" id="{93616613-0994-3E4F-AB28-7D0222C5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3152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1350</a:t>
              </a:r>
              <a:endParaRPr lang="pt-BR" altLang="pt-BR" sz="1662"/>
            </a:p>
          </p:txBody>
        </p:sp>
        <p:sp>
          <p:nvSpPr>
            <p:cNvPr id="12339" name="Rectangle 318">
              <a:extLst>
                <a:ext uri="{FF2B5EF4-FFF2-40B4-BE49-F238E27FC236}">
                  <a16:creationId xmlns:a16="http://schemas.microsoft.com/office/drawing/2014/main" id="{18AFD322-22CA-C542-AB91-506679F4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0" name="Rectangle 319">
              <a:extLst>
                <a:ext uri="{FF2B5EF4-FFF2-40B4-BE49-F238E27FC236}">
                  <a16:creationId xmlns:a16="http://schemas.microsoft.com/office/drawing/2014/main" id="{29FC39D4-CD87-1940-9CFF-92249F3E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15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80</a:t>
              </a:r>
              <a:endParaRPr lang="pt-BR" altLang="pt-BR" sz="1662"/>
            </a:p>
          </p:txBody>
        </p:sp>
        <p:sp>
          <p:nvSpPr>
            <p:cNvPr id="12341" name="Rectangle 320">
              <a:extLst>
                <a:ext uri="{FF2B5EF4-FFF2-40B4-BE49-F238E27FC236}">
                  <a16:creationId xmlns:a16="http://schemas.microsoft.com/office/drawing/2014/main" id="{0C47BD5A-97F8-8441-B6DD-9F09BFCF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2" name="Rectangle 321">
              <a:extLst>
                <a:ext uri="{FF2B5EF4-FFF2-40B4-BE49-F238E27FC236}">
                  <a16:creationId xmlns:a16="http://schemas.microsoft.com/office/drawing/2014/main" id="{4632BB1F-D127-2041-BD23-A46DA877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15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18</a:t>
              </a:r>
              <a:endParaRPr lang="pt-BR" altLang="pt-BR" sz="1662"/>
            </a:p>
          </p:txBody>
        </p:sp>
        <p:sp>
          <p:nvSpPr>
            <p:cNvPr id="12343" name="Rectangle 322">
              <a:extLst>
                <a:ext uri="{FF2B5EF4-FFF2-40B4-BE49-F238E27FC236}">
                  <a16:creationId xmlns:a16="http://schemas.microsoft.com/office/drawing/2014/main" id="{AA6098AA-764F-9F42-882F-6AA3FBDC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4" name="Rectangle 323">
              <a:extLst>
                <a:ext uri="{FF2B5EF4-FFF2-40B4-BE49-F238E27FC236}">
                  <a16:creationId xmlns:a16="http://schemas.microsoft.com/office/drawing/2014/main" id="{4920CB17-A3DC-C247-A0FA-8FC32270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152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0,225</a:t>
              </a:r>
              <a:endParaRPr lang="pt-BR" altLang="pt-BR" sz="1662"/>
            </a:p>
          </p:txBody>
        </p:sp>
        <p:sp>
          <p:nvSpPr>
            <p:cNvPr id="12345" name="Rectangle 324">
              <a:extLst>
                <a:ext uri="{FF2B5EF4-FFF2-40B4-BE49-F238E27FC236}">
                  <a16:creationId xmlns:a16="http://schemas.microsoft.com/office/drawing/2014/main" id="{DE1A0719-5463-BE45-8B2A-614EFCDD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6" name="Rectangle 325">
              <a:extLst>
                <a:ext uri="{FF2B5EF4-FFF2-40B4-BE49-F238E27FC236}">
                  <a16:creationId xmlns:a16="http://schemas.microsoft.com/office/drawing/2014/main" id="{EA995975-21E0-E545-BBD3-9B6D634B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327"/>
              <a:ext cx="4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1350 |</a:t>
              </a:r>
              <a:endParaRPr lang="pt-BR" altLang="pt-BR" sz="1662"/>
            </a:p>
          </p:txBody>
        </p:sp>
        <p:sp>
          <p:nvSpPr>
            <p:cNvPr id="12347" name="Rectangle 326">
              <a:extLst>
                <a:ext uri="{FF2B5EF4-FFF2-40B4-BE49-F238E27FC236}">
                  <a16:creationId xmlns:a16="http://schemas.microsoft.com/office/drawing/2014/main" id="{125D87C6-C139-E946-93D3-3AD4591B2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32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48" name="Rectangle 327">
              <a:extLst>
                <a:ext uri="{FF2B5EF4-FFF2-40B4-BE49-F238E27FC236}">
                  <a16:creationId xmlns:a16="http://schemas.microsoft.com/office/drawing/2014/main" id="{E853E5BE-3397-D342-B5D0-20F867F2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32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1750</a:t>
              </a:r>
              <a:endParaRPr lang="pt-BR" altLang="pt-BR" sz="1662"/>
            </a:p>
          </p:txBody>
        </p:sp>
        <p:sp>
          <p:nvSpPr>
            <p:cNvPr id="12349" name="Rectangle 328">
              <a:extLst>
                <a:ext uri="{FF2B5EF4-FFF2-40B4-BE49-F238E27FC236}">
                  <a16:creationId xmlns:a16="http://schemas.microsoft.com/office/drawing/2014/main" id="{A9DD2677-E13B-3247-9C48-646E2467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0" name="Rectangle 329">
              <a:extLst>
                <a:ext uri="{FF2B5EF4-FFF2-40B4-BE49-F238E27FC236}">
                  <a16:creationId xmlns:a16="http://schemas.microsoft.com/office/drawing/2014/main" id="{2852216E-0F87-CF4F-B176-70ADBEB2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32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75</a:t>
              </a:r>
              <a:endParaRPr lang="pt-BR" altLang="pt-BR" sz="1662"/>
            </a:p>
          </p:txBody>
        </p:sp>
        <p:sp>
          <p:nvSpPr>
            <p:cNvPr id="12351" name="Rectangle 330">
              <a:extLst>
                <a:ext uri="{FF2B5EF4-FFF2-40B4-BE49-F238E27FC236}">
                  <a16:creationId xmlns:a16="http://schemas.microsoft.com/office/drawing/2014/main" id="{BF833154-9C7B-944F-A082-C007085AF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2" name="Rectangle 331">
              <a:extLst>
                <a:ext uri="{FF2B5EF4-FFF2-40B4-BE49-F238E27FC236}">
                  <a16:creationId xmlns:a16="http://schemas.microsoft.com/office/drawing/2014/main" id="{6FC5B8AD-F3D5-7C47-BDA0-0FCD40FE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327"/>
              <a:ext cx="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9</a:t>
              </a:r>
              <a:endParaRPr lang="pt-BR" altLang="pt-BR" sz="1662"/>
            </a:p>
          </p:txBody>
        </p:sp>
        <p:sp>
          <p:nvSpPr>
            <p:cNvPr id="12353" name="Rectangle 332">
              <a:extLst>
                <a:ext uri="{FF2B5EF4-FFF2-40B4-BE49-F238E27FC236}">
                  <a16:creationId xmlns:a16="http://schemas.microsoft.com/office/drawing/2014/main" id="{E982E87A-4443-994C-844A-436FF9AB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4" name="Rectangle 333">
              <a:extLst>
                <a:ext uri="{FF2B5EF4-FFF2-40B4-BE49-F238E27FC236}">
                  <a16:creationId xmlns:a16="http://schemas.microsoft.com/office/drawing/2014/main" id="{7C1AEE0F-4193-9940-B3A1-52A89E44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32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0,120</a:t>
              </a:r>
              <a:endParaRPr lang="pt-BR" altLang="pt-BR" sz="1662"/>
            </a:p>
          </p:txBody>
        </p:sp>
        <p:sp>
          <p:nvSpPr>
            <p:cNvPr id="12355" name="Rectangle 334">
              <a:extLst>
                <a:ext uri="{FF2B5EF4-FFF2-40B4-BE49-F238E27FC236}">
                  <a16:creationId xmlns:a16="http://schemas.microsoft.com/office/drawing/2014/main" id="{C38195ED-D700-C447-BB78-D37DB247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6" name="Rectangle 335">
              <a:extLst>
                <a:ext uri="{FF2B5EF4-FFF2-40B4-BE49-F238E27FC236}">
                  <a16:creationId xmlns:a16="http://schemas.microsoft.com/office/drawing/2014/main" id="{E2B5C607-1CF8-2946-B287-596579C5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7" name="Rectangle 336">
              <a:extLst>
                <a:ext uri="{FF2B5EF4-FFF2-40B4-BE49-F238E27FC236}">
                  <a16:creationId xmlns:a16="http://schemas.microsoft.com/office/drawing/2014/main" id="{C9D89340-2005-F747-A509-3E2AC749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507"/>
              <a:ext cx="26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223</a:t>
              </a:r>
              <a:endParaRPr lang="pt-BR" altLang="pt-BR" sz="1662"/>
            </a:p>
          </p:txBody>
        </p:sp>
        <p:sp>
          <p:nvSpPr>
            <p:cNvPr id="12358" name="Rectangle 337">
              <a:extLst>
                <a:ext uri="{FF2B5EF4-FFF2-40B4-BE49-F238E27FC236}">
                  <a16:creationId xmlns:a16="http://schemas.microsoft.com/office/drawing/2014/main" id="{9397A4CD-888B-8A47-8FF0-5E3F9216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9" name="Rectangle 338">
              <a:extLst>
                <a:ext uri="{FF2B5EF4-FFF2-40B4-BE49-F238E27FC236}">
                  <a16:creationId xmlns:a16="http://schemas.microsoft.com/office/drawing/2014/main" id="{B34F76E5-E49D-B046-AEDD-2EE9D6B7E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50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76</a:t>
              </a:r>
              <a:endParaRPr lang="pt-BR" altLang="pt-BR" sz="1662"/>
            </a:p>
          </p:txBody>
        </p:sp>
        <p:sp>
          <p:nvSpPr>
            <p:cNvPr id="12360" name="Rectangle 339">
              <a:extLst>
                <a:ext uri="{FF2B5EF4-FFF2-40B4-BE49-F238E27FC236}">
                  <a16:creationId xmlns:a16="http://schemas.microsoft.com/office/drawing/2014/main" id="{FA73703B-5072-6F44-ADD0-57483956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61" name="Rectangle 340">
              <a:extLst>
                <a:ext uri="{FF2B5EF4-FFF2-40B4-BE49-F238E27FC236}">
                  <a16:creationId xmlns:a16="http://schemas.microsoft.com/office/drawing/2014/main" id="{47479F82-8E13-F643-A986-92660BE6B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50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0,341</a:t>
              </a:r>
              <a:endParaRPr lang="pt-BR" altLang="pt-BR" sz="1662"/>
            </a:p>
          </p:txBody>
        </p:sp>
        <p:sp>
          <p:nvSpPr>
            <p:cNvPr id="12362" name="Rectangle 341">
              <a:extLst>
                <a:ext uri="{FF2B5EF4-FFF2-40B4-BE49-F238E27FC236}">
                  <a16:creationId xmlns:a16="http://schemas.microsoft.com/office/drawing/2014/main" id="{1A202E72-1976-E245-A5A0-BA96BB2F4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63" name="Rectangle 342">
              <a:extLst>
                <a:ext uri="{FF2B5EF4-FFF2-40B4-BE49-F238E27FC236}">
                  <a16:creationId xmlns:a16="http://schemas.microsoft.com/office/drawing/2014/main" id="{4673B9CC-442D-9446-A47D-DDA7FD8A3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4" name="Rectangle 343">
              <a:extLst>
                <a:ext uri="{FF2B5EF4-FFF2-40B4-BE49-F238E27FC236}">
                  <a16:creationId xmlns:a16="http://schemas.microsoft.com/office/drawing/2014/main" id="{FC2058AA-3533-264F-A94F-9E99E21E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5" name="Rectangle 344">
              <a:extLst>
                <a:ext uri="{FF2B5EF4-FFF2-40B4-BE49-F238E27FC236}">
                  <a16:creationId xmlns:a16="http://schemas.microsoft.com/office/drawing/2014/main" id="{5387DF31-C156-FB44-8E5B-E859AFE6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499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6" name="Rectangle 345">
              <a:extLst>
                <a:ext uri="{FF2B5EF4-FFF2-40B4-BE49-F238E27FC236}">
                  <a16:creationId xmlns:a16="http://schemas.microsoft.com/office/drawing/2014/main" id="{C401B922-02D7-E742-896D-1CA824625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7" name="Rectangle 346">
              <a:extLst>
                <a:ext uri="{FF2B5EF4-FFF2-40B4-BE49-F238E27FC236}">
                  <a16:creationId xmlns:a16="http://schemas.microsoft.com/office/drawing/2014/main" id="{4EA6B548-8B51-A04B-92DA-61B66F84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8" name="Rectangle 347">
              <a:extLst>
                <a:ext uri="{FF2B5EF4-FFF2-40B4-BE49-F238E27FC236}">
                  <a16:creationId xmlns:a16="http://schemas.microsoft.com/office/drawing/2014/main" id="{C999B04D-6452-874D-8EC2-FF3BDF33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9" name="Rectangle 348">
              <a:extLst>
                <a:ext uri="{FF2B5EF4-FFF2-40B4-BE49-F238E27FC236}">
                  <a16:creationId xmlns:a16="http://schemas.microsoft.com/office/drawing/2014/main" id="{C01C51BC-AB72-B041-BC6D-B66A5A5F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99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0" name="Rectangle 349">
              <a:extLst>
                <a:ext uri="{FF2B5EF4-FFF2-40B4-BE49-F238E27FC236}">
                  <a16:creationId xmlns:a16="http://schemas.microsoft.com/office/drawing/2014/main" id="{59008A50-FC06-9D4D-99E5-B4DD9045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679"/>
              <a:ext cx="13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1" name="Rectangle 350">
              <a:extLst>
                <a:ext uri="{FF2B5EF4-FFF2-40B4-BE49-F238E27FC236}">
                  <a16:creationId xmlns:a16="http://schemas.microsoft.com/office/drawing/2014/main" id="{C69CF697-816E-8F41-8252-5FC84D86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2" name="Rectangle 351">
              <a:extLst>
                <a:ext uri="{FF2B5EF4-FFF2-40B4-BE49-F238E27FC236}">
                  <a16:creationId xmlns:a16="http://schemas.microsoft.com/office/drawing/2014/main" id="{846CD198-6E63-144A-A03C-80DE72ED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79"/>
              <a:ext cx="13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3" name="Rectangle 352">
              <a:extLst>
                <a:ext uri="{FF2B5EF4-FFF2-40B4-BE49-F238E27FC236}">
                  <a16:creationId xmlns:a16="http://schemas.microsoft.com/office/drawing/2014/main" id="{C4AD2310-5203-F64F-A901-05B4183E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367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4" name="Rectangle 353">
              <a:extLst>
                <a:ext uri="{FF2B5EF4-FFF2-40B4-BE49-F238E27FC236}">
                  <a16:creationId xmlns:a16="http://schemas.microsoft.com/office/drawing/2014/main" id="{554FC668-BFF5-5A4C-8B5C-20296E0C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679"/>
              <a:ext cx="13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5" name="Rectangle 354">
              <a:extLst>
                <a:ext uri="{FF2B5EF4-FFF2-40B4-BE49-F238E27FC236}">
                  <a16:creationId xmlns:a16="http://schemas.microsoft.com/office/drawing/2014/main" id="{F327FB3D-0B29-5C40-8BE6-6965DD95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6" name="Rectangle 355">
              <a:extLst>
                <a:ext uri="{FF2B5EF4-FFF2-40B4-BE49-F238E27FC236}">
                  <a16:creationId xmlns:a16="http://schemas.microsoft.com/office/drawing/2014/main" id="{3B4F2AD7-9DFE-454C-8339-7820B5CF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679"/>
              <a:ext cx="136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7" name="Rectangle 356">
              <a:extLst>
                <a:ext uri="{FF2B5EF4-FFF2-40B4-BE49-F238E27FC236}">
                  <a16:creationId xmlns:a16="http://schemas.microsoft.com/office/drawing/2014/main" id="{F8A47E6F-50C7-0A41-BCFE-1FB422095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3684"/>
              <a:ext cx="3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77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pt-BR" altLang="pt-BR" sz="1662"/>
            </a:p>
          </p:txBody>
        </p:sp>
      </p:grpSp>
    </p:spTree>
    <p:extLst>
      <p:ext uri="{BB962C8B-B14F-4D97-AF65-F5344CB8AC3E}">
        <p14:creationId xmlns:p14="http://schemas.microsoft.com/office/powerpoint/2010/main" val="291330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86795-C744-4945-8CE6-BCA760E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0033CC"/>
                </a:solidFill>
                <a:latin typeface="Times New Roman" panose="02020603050405020304" pitchFamily="18" charset="0"/>
              </a:rPr>
              <a:t>Dados Categorizados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53A4B-6D5A-B84D-B064-77FA370B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Consideremos que categorizamos os casos de BPD por 3 faixas de peso, como a seguir </a:t>
            </a:r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114455BF-860A-5047-BD29-4868A5D2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75" y="2812644"/>
            <a:ext cx="7401385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62" b="1" dirty="0">
                <a:ea typeface="Times New Roman" panose="02020603050405020304" pitchFamily="18" charset="0"/>
                <a:cs typeface="Arial" panose="020B0604020202020204" pitchFamily="34" charset="0"/>
              </a:rPr>
              <a:t>Fator: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 o peso de nascimento do bebê (0 |-- 950, 950 |-- 1350, 1350 |-- 1750)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62" b="1" dirty="0">
                <a:ea typeface="Times New Roman" panose="02020603050405020304" pitchFamily="18" charset="0"/>
                <a:cs typeface="Arial" panose="020B0604020202020204" pitchFamily="34" charset="0"/>
              </a:rPr>
              <a:t>Variável resposta: </a:t>
            </a:r>
            <a:r>
              <a:rPr lang="pt-BR" altLang="pt-BR" sz="1662" dirty="0">
                <a:ea typeface="Times New Roman" panose="02020603050405020304" pitchFamily="18" charset="0"/>
                <a:cs typeface="Arial" panose="020B0604020202020204" pitchFamily="34" charset="0"/>
              </a:rPr>
              <a:t>o bebê está ou não está doente com BPD</a:t>
            </a:r>
            <a:endParaRPr lang="pt-BR" altLang="pt-BR" sz="1662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2296" name="Group 276">
            <a:extLst>
              <a:ext uri="{FF2B5EF4-FFF2-40B4-BE49-F238E27FC236}">
                <a16:creationId xmlns:a16="http://schemas.microsoft.com/office/drawing/2014/main" id="{65195AFA-4292-BB4C-9F7C-E4078E53E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475" y="3724405"/>
            <a:ext cx="7733063" cy="1798027"/>
            <a:chOff x="381" y="2612"/>
            <a:chExt cx="5506" cy="1227"/>
          </a:xfrm>
        </p:grpSpPr>
        <p:sp>
          <p:nvSpPr>
            <p:cNvPr id="12298" name="AutoShape 275">
              <a:extLst>
                <a:ext uri="{FF2B5EF4-FFF2-40B4-BE49-F238E27FC236}">
                  <a16:creationId xmlns:a16="http://schemas.microsoft.com/office/drawing/2014/main" id="{801F89DF-B6AB-E741-B4B6-016576686F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2612"/>
              <a:ext cx="5503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662"/>
            </a:p>
          </p:txBody>
        </p:sp>
        <p:sp>
          <p:nvSpPr>
            <p:cNvPr id="12299" name="Rectangle 277">
              <a:extLst>
                <a:ext uri="{FF2B5EF4-FFF2-40B4-BE49-F238E27FC236}">
                  <a16:creationId xmlns:a16="http://schemas.microsoft.com/office/drawing/2014/main" id="{CF75DAB7-D4D6-8241-AA5C-4CED435AB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7"/>
              <a:ext cx="122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Peso ao nascer </a:t>
              </a:r>
              <a:endParaRPr lang="pt-BR" altLang="pt-BR" sz="1662" dirty="0"/>
            </a:p>
          </p:txBody>
        </p:sp>
        <p:sp>
          <p:nvSpPr>
            <p:cNvPr id="12300" name="Rectangle 278">
              <a:extLst>
                <a:ext uri="{FF2B5EF4-FFF2-40B4-BE49-F238E27FC236}">
                  <a16:creationId xmlns:a16="http://schemas.microsoft.com/office/drawing/2014/main" id="{86E873A8-FD3C-A042-BA76-55C477A5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92"/>
              <a:ext cx="6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(gramas)</a:t>
              </a:r>
              <a:endParaRPr lang="pt-BR" altLang="pt-BR" sz="1662"/>
            </a:p>
          </p:txBody>
        </p:sp>
        <p:sp>
          <p:nvSpPr>
            <p:cNvPr id="12301" name="Rectangle 279">
              <a:extLst>
                <a:ext uri="{FF2B5EF4-FFF2-40B4-BE49-F238E27FC236}">
                  <a16:creationId xmlns:a16="http://schemas.microsoft.com/office/drawing/2014/main" id="{F835642D-488B-E24A-BCA2-11D649DD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2" name="Rectangle 280">
              <a:extLst>
                <a:ext uri="{FF2B5EF4-FFF2-40B4-BE49-F238E27FC236}">
                  <a16:creationId xmlns:a16="http://schemas.microsoft.com/office/drawing/2014/main" id="{75148D71-865B-E740-A81B-4D4065A5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617"/>
              <a:ext cx="9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Tamanho da </a:t>
              </a:r>
              <a:endParaRPr lang="pt-BR" altLang="pt-BR" sz="1662" dirty="0"/>
            </a:p>
          </p:txBody>
        </p:sp>
        <p:sp>
          <p:nvSpPr>
            <p:cNvPr id="12303" name="Rectangle 281">
              <a:extLst>
                <a:ext uri="{FF2B5EF4-FFF2-40B4-BE49-F238E27FC236}">
                  <a16:creationId xmlns:a16="http://schemas.microsoft.com/office/drawing/2014/main" id="{BB9064D9-9B35-074E-8689-622BF61E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792"/>
              <a:ext cx="62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amostra</a:t>
              </a:r>
              <a:endParaRPr lang="pt-BR" altLang="pt-BR" sz="1662" dirty="0"/>
            </a:p>
          </p:txBody>
        </p:sp>
        <p:sp>
          <p:nvSpPr>
            <p:cNvPr id="12304" name="Rectangle 282">
              <a:extLst>
                <a:ext uri="{FF2B5EF4-FFF2-40B4-BE49-F238E27FC236}">
                  <a16:creationId xmlns:a16="http://schemas.microsoft.com/office/drawing/2014/main" id="{2FD80C3C-40BB-9942-94D0-52D713E2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5" name="Rectangle 283">
              <a:extLst>
                <a:ext uri="{FF2B5EF4-FFF2-40B4-BE49-F238E27FC236}">
                  <a16:creationId xmlns:a16="http://schemas.microsoft.com/office/drawing/2014/main" id="{9E0666B4-43BE-A54B-B928-AB77F7CD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617"/>
              <a:ext cx="92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Quantidade </a:t>
              </a:r>
              <a:endParaRPr lang="pt-BR" altLang="pt-BR" sz="1662"/>
            </a:p>
          </p:txBody>
        </p:sp>
        <p:sp>
          <p:nvSpPr>
            <p:cNvPr id="12306" name="Rectangle 284">
              <a:extLst>
                <a:ext uri="{FF2B5EF4-FFF2-40B4-BE49-F238E27FC236}">
                  <a16:creationId xmlns:a16="http://schemas.microsoft.com/office/drawing/2014/main" id="{DA12E23D-B677-2944-82B7-2822649B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61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07" name="Rectangle 285">
              <a:extLst>
                <a:ext uri="{FF2B5EF4-FFF2-40B4-BE49-F238E27FC236}">
                  <a16:creationId xmlns:a16="http://schemas.microsoft.com/office/drawing/2014/main" id="{007AA032-FBF9-5644-B728-43694625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792"/>
              <a:ext cx="7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 dirty="0">
                  <a:solidFill>
                    <a:srgbClr val="000000"/>
                  </a:solidFill>
                </a:rPr>
                <a:t>com BPD</a:t>
              </a:r>
              <a:endParaRPr lang="pt-BR" altLang="pt-BR" sz="1662" dirty="0"/>
            </a:p>
          </p:txBody>
        </p:sp>
        <p:sp>
          <p:nvSpPr>
            <p:cNvPr id="12309" name="Rectangle 287">
              <a:extLst>
                <a:ext uri="{FF2B5EF4-FFF2-40B4-BE49-F238E27FC236}">
                  <a16:creationId xmlns:a16="http://schemas.microsoft.com/office/drawing/2014/main" id="{F9CF5CDE-564E-AD4A-BEE9-952A22B6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79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10" name="Rectangle 289">
              <a:extLst>
                <a:ext uri="{FF2B5EF4-FFF2-40B4-BE49-F238E27FC236}">
                  <a16:creationId xmlns:a16="http://schemas.microsoft.com/office/drawing/2014/main" id="{8B6359BA-8C0D-8543-94A3-D647FE39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617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215" b="1" dirty="0"/>
                <a:t>p</a:t>
              </a:r>
            </a:p>
          </p:txBody>
        </p:sp>
        <p:sp>
          <p:nvSpPr>
            <p:cNvPr id="12311" name="Rectangle 290">
              <a:extLst>
                <a:ext uri="{FF2B5EF4-FFF2-40B4-BE49-F238E27FC236}">
                  <a16:creationId xmlns:a16="http://schemas.microsoft.com/office/drawing/2014/main" id="{F1256849-304D-3348-8E64-C6A9D184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2620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b="1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12" name="Rectangle 291">
              <a:extLst>
                <a:ext uri="{FF2B5EF4-FFF2-40B4-BE49-F238E27FC236}">
                  <a16:creationId xmlns:a16="http://schemas.microsoft.com/office/drawing/2014/main" id="{C0D428D6-72BF-3947-8BB5-1F827F81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3" name="Rectangle 292">
              <a:extLst>
                <a:ext uri="{FF2B5EF4-FFF2-40B4-BE49-F238E27FC236}">
                  <a16:creationId xmlns:a16="http://schemas.microsoft.com/office/drawing/2014/main" id="{7062110D-E388-1B48-9128-FEA5063D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4" name="Rectangle 293">
              <a:extLst>
                <a:ext uri="{FF2B5EF4-FFF2-40B4-BE49-F238E27FC236}">
                  <a16:creationId xmlns:a16="http://schemas.microsoft.com/office/drawing/2014/main" id="{2B101BB9-903D-E045-99E3-C64C54FC8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612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5" name="Rectangle 294">
              <a:extLst>
                <a:ext uri="{FF2B5EF4-FFF2-40B4-BE49-F238E27FC236}">
                  <a16:creationId xmlns:a16="http://schemas.microsoft.com/office/drawing/2014/main" id="{0E23BDB7-CA54-4746-A9F3-30ABC4B7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6" name="Rectangle 295">
              <a:extLst>
                <a:ext uri="{FF2B5EF4-FFF2-40B4-BE49-F238E27FC236}">
                  <a16:creationId xmlns:a16="http://schemas.microsoft.com/office/drawing/2014/main" id="{D091EABE-F9C7-BA41-9622-EC84E5C0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7" name="Rectangle 296">
              <a:extLst>
                <a:ext uri="{FF2B5EF4-FFF2-40B4-BE49-F238E27FC236}">
                  <a16:creationId xmlns:a16="http://schemas.microsoft.com/office/drawing/2014/main" id="{A2841CCE-9356-4241-A264-8A5F50EB9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8" name="Rectangle 297">
              <a:extLst>
                <a:ext uri="{FF2B5EF4-FFF2-40B4-BE49-F238E27FC236}">
                  <a16:creationId xmlns:a16="http://schemas.microsoft.com/office/drawing/2014/main" id="{ADFEBC28-D035-304C-ADE3-056309B7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612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19" name="Rectangle 298">
              <a:extLst>
                <a:ext uri="{FF2B5EF4-FFF2-40B4-BE49-F238E27FC236}">
                  <a16:creationId xmlns:a16="http://schemas.microsoft.com/office/drawing/2014/main" id="{35006A43-C837-AD40-9EFC-00CB12EB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977"/>
              <a:ext cx="1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dirty="0">
                  <a:solidFill>
                    <a:srgbClr val="000000"/>
                  </a:solidFill>
                </a:rPr>
                <a:t>0 |</a:t>
              </a:r>
              <a:endParaRPr lang="pt-BR" altLang="pt-BR" sz="1662" dirty="0"/>
            </a:p>
          </p:txBody>
        </p:sp>
        <p:sp>
          <p:nvSpPr>
            <p:cNvPr id="12320" name="Rectangle 299">
              <a:extLst>
                <a:ext uri="{FF2B5EF4-FFF2-40B4-BE49-F238E27FC236}">
                  <a16:creationId xmlns:a16="http://schemas.microsoft.com/office/drawing/2014/main" id="{6EEE8BF2-C3AE-1442-893A-3EC6EECA8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97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21" name="Rectangle 300">
              <a:extLst>
                <a:ext uri="{FF2B5EF4-FFF2-40B4-BE49-F238E27FC236}">
                  <a16:creationId xmlns:a16="http://schemas.microsoft.com/office/drawing/2014/main" id="{3153D827-0AC2-3C4D-AE39-6C3210A4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977"/>
              <a:ext cx="3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 dirty="0">
                  <a:solidFill>
                    <a:srgbClr val="000000"/>
                  </a:solidFill>
                </a:rPr>
                <a:t> 950</a:t>
              </a:r>
              <a:endParaRPr lang="pt-BR" altLang="pt-BR" sz="1662" dirty="0"/>
            </a:p>
          </p:txBody>
        </p:sp>
        <p:sp>
          <p:nvSpPr>
            <p:cNvPr id="12322" name="Rectangle 301">
              <a:extLst>
                <a:ext uri="{FF2B5EF4-FFF2-40B4-BE49-F238E27FC236}">
                  <a16:creationId xmlns:a16="http://schemas.microsoft.com/office/drawing/2014/main" id="{F14F49A0-54A7-CC44-82DB-CB58648F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3" name="Rectangle 302">
              <a:extLst>
                <a:ext uri="{FF2B5EF4-FFF2-40B4-BE49-F238E27FC236}">
                  <a16:creationId xmlns:a16="http://schemas.microsoft.com/office/drawing/2014/main" id="{AF4052E2-3EEB-B648-BE90-ECFC1617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97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68</a:t>
              </a:r>
              <a:endParaRPr lang="pt-BR" altLang="pt-BR" sz="1662"/>
            </a:p>
          </p:txBody>
        </p:sp>
        <p:sp>
          <p:nvSpPr>
            <p:cNvPr id="12324" name="Rectangle 303">
              <a:extLst>
                <a:ext uri="{FF2B5EF4-FFF2-40B4-BE49-F238E27FC236}">
                  <a16:creationId xmlns:a16="http://schemas.microsoft.com/office/drawing/2014/main" id="{1D7704F7-7145-AE46-A7EB-8FA4C942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5" name="Rectangle 304">
              <a:extLst>
                <a:ext uri="{FF2B5EF4-FFF2-40B4-BE49-F238E27FC236}">
                  <a16:creationId xmlns:a16="http://schemas.microsoft.com/office/drawing/2014/main" id="{3C79A48C-0D2F-7048-8631-BCF00049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97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49</a:t>
              </a:r>
              <a:endParaRPr lang="pt-BR" altLang="pt-BR" sz="1662"/>
            </a:p>
          </p:txBody>
        </p:sp>
        <p:sp>
          <p:nvSpPr>
            <p:cNvPr id="12326" name="Rectangle 305">
              <a:extLst>
                <a:ext uri="{FF2B5EF4-FFF2-40B4-BE49-F238E27FC236}">
                  <a16:creationId xmlns:a16="http://schemas.microsoft.com/office/drawing/2014/main" id="{98950EBE-DE27-0E4B-A03A-9233172F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7" name="Rectangle 306">
              <a:extLst>
                <a:ext uri="{FF2B5EF4-FFF2-40B4-BE49-F238E27FC236}">
                  <a16:creationId xmlns:a16="http://schemas.microsoft.com/office/drawing/2014/main" id="{AC10DC6A-D24B-8641-B0DA-6B9A33E6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97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0,721</a:t>
              </a:r>
              <a:endParaRPr lang="pt-BR" altLang="pt-BR" sz="1662"/>
            </a:p>
          </p:txBody>
        </p:sp>
        <p:sp>
          <p:nvSpPr>
            <p:cNvPr id="12328" name="Rectangle 307">
              <a:extLst>
                <a:ext uri="{FF2B5EF4-FFF2-40B4-BE49-F238E27FC236}">
                  <a16:creationId xmlns:a16="http://schemas.microsoft.com/office/drawing/2014/main" id="{19A8E04C-D824-724C-A646-5E48B3365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297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29" name="Rectangle 308">
              <a:extLst>
                <a:ext uri="{FF2B5EF4-FFF2-40B4-BE49-F238E27FC236}">
                  <a16:creationId xmlns:a16="http://schemas.microsoft.com/office/drawing/2014/main" id="{ABBAC4DE-6DC4-EA43-A0F5-92F07100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0" name="Rectangle 309">
              <a:extLst>
                <a:ext uri="{FF2B5EF4-FFF2-40B4-BE49-F238E27FC236}">
                  <a16:creationId xmlns:a16="http://schemas.microsoft.com/office/drawing/2014/main" id="{5723E3F9-5355-E54C-8F85-E255516C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1" name="Rectangle 310">
              <a:extLst>
                <a:ext uri="{FF2B5EF4-FFF2-40B4-BE49-F238E27FC236}">
                  <a16:creationId xmlns:a16="http://schemas.microsoft.com/office/drawing/2014/main" id="{B9456EE1-9D83-934D-BD91-722007D1C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969"/>
              <a:ext cx="13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2" name="Rectangle 311">
              <a:extLst>
                <a:ext uri="{FF2B5EF4-FFF2-40B4-BE49-F238E27FC236}">
                  <a16:creationId xmlns:a16="http://schemas.microsoft.com/office/drawing/2014/main" id="{942D0E99-5C84-9643-B700-7442347D3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3" name="Rectangle 312">
              <a:extLst>
                <a:ext uri="{FF2B5EF4-FFF2-40B4-BE49-F238E27FC236}">
                  <a16:creationId xmlns:a16="http://schemas.microsoft.com/office/drawing/2014/main" id="{FCFA22A2-7519-C14F-A571-FF7A0202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4" name="Rectangle 313">
              <a:extLst>
                <a:ext uri="{FF2B5EF4-FFF2-40B4-BE49-F238E27FC236}">
                  <a16:creationId xmlns:a16="http://schemas.microsoft.com/office/drawing/2014/main" id="{F3183B1A-46D8-1444-83C6-719E056F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5" name="Rectangle 314">
              <a:extLst>
                <a:ext uri="{FF2B5EF4-FFF2-40B4-BE49-F238E27FC236}">
                  <a16:creationId xmlns:a16="http://schemas.microsoft.com/office/drawing/2014/main" id="{CECAC1A2-BD98-2C41-B762-BD178C58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69"/>
              <a:ext cx="13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36" name="Rectangle 315">
              <a:extLst>
                <a:ext uri="{FF2B5EF4-FFF2-40B4-BE49-F238E27FC236}">
                  <a16:creationId xmlns:a16="http://schemas.microsoft.com/office/drawing/2014/main" id="{927E9112-09BE-D148-A767-A08E3D13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152"/>
              <a:ext cx="3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950 |</a:t>
              </a:r>
              <a:endParaRPr lang="pt-BR" altLang="pt-BR" sz="1662"/>
            </a:p>
          </p:txBody>
        </p:sp>
        <p:sp>
          <p:nvSpPr>
            <p:cNvPr id="12337" name="Rectangle 316">
              <a:extLst>
                <a:ext uri="{FF2B5EF4-FFF2-40B4-BE49-F238E27FC236}">
                  <a16:creationId xmlns:a16="http://schemas.microsoft.com/office/drawing/2014/main" id="{E2C4C991-234A-ED4D-8E0A-4FF716BE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152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38" name="Rectangle 317">
              <a:extLst>
                <a:ext uri="{FF2B5EF4-FFF2-40B4-BE49-F238E27FC236}">
                  <a16:creationId xmlns:a16="http://schemas.microsoft.com/office/drawing/2014/main" id="{93616613-0994-3E4F-AB28-7D0222C5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3152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1350</a:t>
              </a:r>
              <a:endParaRPr lang="pt-BR" altLang="pt-BR" sz="1662"/>
            </a:p>
          </p:txBody>
        </p:sp>
        <p:sp>
          <p:nvSpPr>
            <p:cNvPr id="12339" name="Rectangle 318">
              <a:extLst>
                <a:ext uri="{FF2B5EF4-FFF2-40B4-BE49-F238E27FC236}">
                  <a16:creationId xmlns:a16="http://schemas.microsoft.com/office/drawing/2014/main" id="{18AFD322-22CA-C542-AB91-506679F4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0" name="Rectangle 319">
              <a:extLst>
                <a:ext uri="{FF2B5EF4-FFF2-40B4-BE49-F238E27FC236}">
                  <a16:creationId xmlns:a16="http://schemas.microsoft.com/office/drawing/2014/main" id="{29FC39D4-CD87-1940-9CFF-92249F3E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15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80</a:t>
              </a:r>
              <a:endParaRPr lang="pt-BR" altLang="pt-BR" sz="1662"/>
            </a:p>
          </p:txBody>
        </p:sp>
        <p:sp>
          <p:nvSpPr>
            <p:cNvPr id="12341" name="Rectangle 320">
              <a:extLst>
                <a:ext uri="{FF2B5EF4-FFF2-40B4-BE49-F238E27FC236}">
                  <a16:creationId xmlns:a16="http://schemas.microsoft.com/office/drawing/2014/main" id="{0C47BD5A-97F8-8441-B6DD-9F09BFCF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2" name="Rectangle 321">
              <a:extLst>
                <a:ext uri="{FF2B5EF4-FFF2-40B4-BE49-F238E27FC236}">
                  <a16:creationId xmlns:a16="http://schemas.microsoft.com/office/drawing/2014/main" id="{4632BB1F-D127-2041-BD23-A46DA877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15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18</a:t>
              </a:r>
              <a:endParaRPr lang="pt-BR" altLang="pt-BR" sz="1662"/>
            </a:p>
          </p:txBody>
        </p:sp>
        <p:sp>
          <p:nvSpPr>
            <p:cNvPr id="12343" name="Rectangle 322">
              <a:extLst>
                <a:ext uri="{FF2B5EF4-FFF2-40B4-BE49-F238E27FC236}">
                  <a16:creationId xmlns:a16="http://schemas.microsoft.com/office/drawing/2014/main" id="{AA6098AA-764F-9F42-882F-6AA3FBDC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4" name="Rectangle 323">
              <a:extLst>
                <a:ext uri="{FF2B5EF4-FFF2-40B4-BE49-F238E27FC236}">
                  <a16:creationId xmlns:a16="http://schemas.microsoft.com/office/drawing/2014/main" id="{4920CB17-A3DC-C247-A0FA-8FC32270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152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0,225</a:t>
              </a:r>
              <a:endParaRPr lang="pt-BR" altLang="pt-BR" sz="1662"/>
            </a:p>
          </p:txBody>
        </p:sp>
        <p:sp>
          <p:nvSpPr>
            <p:cNvPr id="12345" name="Rectangle 324">
              <a:extLst>
                <a:ext uri="{FF2B5EF4-FFF2-40B4-BE49-F238E27FC236}">
                  <a16:creationId xmlns:a16="http://schemas.microsoft.com/office/drawing/2014/main" id="{DE1A0719-5463-BE45-8B2A-614EFCDD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152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46" name="Rectangle 325">
              <a:extLst>
                <a:ext uri="{FF2B5EF4-FFF2-40B4-BE49-F238E27FC236}">
                  <a16:creationId xmlns:a16="http://schemas.microsoft.com/office/drawing/2014/main" id="{EA995975-21E0-E545-BBD3-9B6D634B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327"/>
              <a:ext cx="4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1350 |</a:t>
              </a:r>
              <a:endParaRPr lang="pt-BR" altLang="pt-BR" sz="1662"/>
            </a:p>
          </p:txBody>
        </p:sp>
        <p:sp>
          <p:nvSpPr>
            <p:cNvPr id="12347" name="Rectangle 326">
              <a:extLst>
                <a:ext uri="{FF2B5EF4-FFF2-40B4-BE49-F238E27FC236}">
                  <a16:creationId xmlns:a16="http://schemas.microsoft.com/office/drawing/2014/main" id="{125D87C6-C139-E946-93D3-3AD4591B2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32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--</a:t>
              </a:r>
              <a:endParaRPr lang="pt-BR" altLang="pt-BR" sz="1662"/>
            </a:p>
          </p:txBody>
        </p:sp>
        <p:sp>
          <p:nvSpPr>
            <p:cNvPr id="12348" name="Rectangle 327">
              <a:extLst>
                <a:ext uri="{FF2B5EF4-FFF2-40B4-BE49-F238E27FC236}">
                  <a16:creationId xmlns:a16="http://schemas.microsoft.com/office/drawing/2014/main" id="{E853E5BE-3397-D342-B5D0-20F867F2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32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1750</a:t>
              </a:r>
              <a:endParaRPr lang="pt-BR" altLang="pt-BR" sz="1662"/>
            </a:p>
          </p:txBody>
        </p:sp>
        <p:sp>
          <p:nvSpPr>
            <p:cNvPr id="12349" name="Rectangle 328">
              <a:extLst>
                <a:ext uri="{FF2B5EF4-FFF2-40B4-BE49-F238E27FC236}">
                  <a16:creationId xmlns:a16="http://schemas.microsoft.com/office/drawing/2014/main" id="{A9DD2677-E13B-3247-9C48-646E2467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0" name="Rectangle 329">
              <a:extLst>
                <a:ext uri="{FF2B5EF4-FFF2-40B4-BE49-F238E27FC236}">
                  <a16:creationId xmlns:a16="http://schemas.microsoft.com/office/drawing/2014/main" id="{2852216E-0F87-CF4F-B176-70ADBEB2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32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75</a:t>
              </a:r>
              <a:endParaRPr lang="pt-BR" altLang="pt-BR" sz="1662"/>
            </a:p>
          </p:txBody>
        </p:sp>
        <p:sp>
          <p:nvSpPr>
            <p:cNvPr id="12351" name="Rectangle 330">
              <a:extLst>
                <a:ext uri="{FF2B5EF4-FFF2-40B4-BE49-F238E27FC236}">
                  <a16:creationId xmlns:a16="http://schemas.microsoft.com/office/drawing/2014/main" id="{BF833154-9C7B-944F-A082-C007085AF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2" name="Rectangle 331">
              <a:extLst>
                <a:ext uri="{FF2B5EF4-FFF2-40B4-BE49-F238E27FC236}">
                  <a16:creationId xmlns:a16="http://schemas.microsoft.com/office/drawing/2014/main" id="{6FC5B8AD-F3D5-7C47-BDA0-0FCD40FE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327"/>
              <a:ext cx="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9</a:t>
              </a:r>
              <a:endParaRPr lang="pt-BR" altLang="pt-BR" sz="1662"/>
            </a:p>
          </p:txBody>
        </p:sp>
        <p:sp>
          <p:nvSpPr>
            <p:cNvPr id="12353" name="Rectangle 332">
              <a:extLst>
                <a:ext uri="{FF2B5EF4-FFF2-40B4-BE49-F238E27FC236}">
                  <a16:creationId xmlns:a16="http://schemas.microsoft.com/office/drawing/2014/main" id="{E982E87A-4443-994C-844A-436FF9AB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4" name="Rectangle 333">
              <a:extLst>
                <a:ext uri="{FF2B5EF4-FFF2-40B4-BE49-F238E27FC236}">
                  <a16:creationId xmlns:a16="http://schemas.microsoft.com/office/drawing/2014/main" id="{7C1AEE0F-4193-9940-B3A1-52A89E44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32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0,120</a:t>
              </a:r>
              <a:endParaRPr lang="pt-BR" altLang="pt-BR" sz="1662"/>
            </a:p>
          </p:txBody>
        </p:sp>
        <p:sp>
          <p:nvSpPr>
            <p:cNvPr id="12355" name="Rectangle 334">
              <a:extLst>
                <a:ext uri="{FF2B5EF4-FFF2-40B4-BE49-F238E27FC236}">
                  <a16:creationId xmlns:a16="http://schemas.microsoft.com/office/drawing/2014/main" id="{C38195ED-D700-C447-BB78-D37DB247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32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6" name="Rectangle 335">
              <a:extLst>
                <a:ext uri="{FF2B5EF4-FFF2-40B4-BE49-F238E27FC236}">
                  <a16:creationId xmlns:a16="http://schemas.microsoft.com/office/drawing/2014/main" id="{E2B5C607-1CF8-2946-B287-596579C56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7" name="Rectangle 336">
              <a:extLst>
                <a:ext uri="{FF2B5EF4-FFF2-40B4-BE49-F238E27FC236}">
                  <a16:creationId xmlns:a16="http://schemas.microsoft.com/office/drawing/2014/main" id="{C9D89340-2005-F747-A509-3E2AC749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507"/>
              <a:ext cx="26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223</a:t>
              </a:r>
              <a:endParaRPr lang="pt-BR" altLang="pt-BR" sz="1662"/>
            </a:p>
          </p:txBody>
        </p:sp>
        <p:sp>
          <p:nvSpPr>
            <p:cNvPr id="12358" name="Rectangle 337">
              <a:extLst>
                <a:ext uri="{FF2B5EF4-FFF2-40B4-BE49-F238E27FC236}">
                  <a16:creationId xmlns:a16="http://schemas.microsoft.com/office/drawing/2014/main" id="{9397A4CD-888B-8A47-8FF0-5E3F9216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59" name="Rectangle 338">
              <a:extLst>
                <a:ext uri="{FF2B5EF4-FFF2-40B4-BE49-F238E27FC236}">
                  <a16:creationId xmlns:a16="http://schemas.microsoft.com/office/drawing/2014/main" id="{B34F76E5-E49D-B046-AEDD-2EE9D6B7E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507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76</a:t>
              </a:r>
              <a:endParaRPr lang="pt-BR" altLang="pt-BR" sz="1662"/>
            </a:p>
          </p:txBody>
        </p:sp>
        <p:sp>
          <p:nvSpPr>
            <p:cNvPr id="12360" name="Rectangle 339">
              <a:extLst>
                <a:ext uri="{FF2B5EF4-FFF2-40B4-BE49-F238E27FC236}">
                  <a16:creationId xmlns:a16="http://schemas.microsoft.com/office/drawing/2014/main" id="{FA73703B-5072-6F44-ADD0-57483956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61" name="Rectangle 340">
              <a:extLst>
                <a:ext uri="{FF2B5EF4-FFF2-40B4-BE49-F238E27FC236}">
                  <a16:creationId xmlns:a16="http://schemas.microsoft.com/office/drawing/2014/main" id="{47479F82-8E13-F643-A986-92660BE6B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507"/>
              <a:ext cx="4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0,341</a:t>
              </a:r>
              <a:endParaRPr lang="pt-BR" altLang="pt-BR" sz="1662"/>
            </a:p>
          </p:txBody>
        </p:sp>
        <p:sp>
          <p:nvSpPr>
            <p:cNvPr id="12362" name="Rectangle 341">
              <a:extLst>
                <a:ext uri="{FF2B5EF4-FFF2-40B4-BE49-F238E27FC236}">
                  <a16:creationId xmlns:a16="http://schemas.microsoft.com/office/drawing/2014/main" id="{1A202E72-1976-E245-A5A0-BA96BB2F4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507"/>
              <a:ext cx="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754">
                  <a:solidFill>
                    <a:srgbClr val="000000"/>
                  </a:solidFill>
                </a:rPr>
                <a:t> </a:t>
              </a:r>
              <a:endParaRPr lang="pt-BR" altLang="pt-BR" sz="1662"/>
            </a:p>
          </p:txBody>
        </p:sp>
        <p:sp>
          <p:nvSpPr>
            <p:cNvPr id="12363" name="Rectangle 342">
              <a:extLst>
                <a:ext uri="{FF2B5EF4-FFF2-40B4-BE49-F238E27FC236}">
                  <a16:creationId xmlns:a16="http://schemas.microsoft.com/office/drawing/2014/main" id="{4673B9CC-442D-9446-A47D-DDA7FD8A3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4" name="Rectangle 343">
              <a:extLst>
                <a:ext uri="{FF2B5EF4-FFF2-40B4-BE49-F238E27FC236}">
                  <a16:creationId xmlns:a16="http://schemas.microsoft.com/office/drawing/2014/main" id="{FC2058AA-3533-264F-A94F-9E99E21E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5" name="Rectangle 344">
              <a:extLst>
                <a:ext uri="{FF2B5EF4-FFF2-40B4-BE49-F238E27FC236}">
                  <a16:creationId xmlns:a16="http://schemas.microsoft.com/office/drawing/2014/main" id="{5387DF31-C156-FB44-8E5B-E859AFE6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499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6" name="Rectangle 345">
              <a:extLst>
                <a:ext uri="{FF2B5EF4-FFF2-40B4-BE49-F238E27FC236}">
                  <a16:creationId xmlns:a16="http://schemas.microsoft.com/office/drawing/2014/main" id="{C401B922-02D7-E742-896D-1CA824625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7" name="Rectangle 346">
              <a:extLst>
                <a:ext uri="{FF2B5EF4-FFF2-40B4-BE49-F238E27FC236}">
                  <a16:creationId xmlns:a16="http://schemas.microsoft.com/office/drawing/2014/main" id="{4EA6B548-8B51-A04B-92DA-61B66F84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8" name="Rectangle 347">
              <a:extLst>
                <a:ext uri="{FF2B5EF4-FFF2-40B4-BE49-F238E27FC236}">
                  <a16:creationId xmlns:a16="http://schemas.microsoft.com/office/drawing/2014/main" id="{C999B04D-6452-874D-8EC2-FF3BDF33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69" name="Rectangle 348">
              <a:extLst>
                <a:ext uri="{FF2B5EF4-FFF2-40B4-BE49-F238E27FC236}">
                  <a16:creationId xmlns:a16="http://schemas.microsoft.com/office/drawing/2014/main" id="{C01C51BC-AB72-B041-BC6D-B66A5A5F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99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0" name="Rectangle 349">
              <a:extLst>
                <a:ext uri="{FF2B5EF4-FFF2-40B4-BE49-F238E27FC236}">
                  <a16:creationId xmlns:a16="http://schemas.microsoft.com/office/drawing/2014/main" id="{59008A50-FC06-9D4D-99E5-B4DD9045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679"/>
              <a:ext cx="13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1" name="Rectangle 350">
              <a:extLst>
                <a:ext uri="{FF2B5EF4-FFF2-40B4-BE49-F238E27FC236}">
                  <a16:creationId xmlns:a16="http://schemas.microsoft.com/office/drawing/2014/main" id="{C69CF697-816E-8F41-8252-5FC84D86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2" name="Rectangle 351">
              <a:extLst>
                <a:ext uri="{FF2B5EF4-FFF2-40B4-BE49-F238E27FC236}">
                  <a16:creationId xmlns:a16="http://schemas.microsoft.com/office/drawing/2014/main" id="{846CD198-6E63-144A-A03C-80DE72ED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79"/>
              <a:ext cx="13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3" name="Rectangle 352">
              <a:extLst>
                <a:ext uri="{FF2B5EF4-FFF2-40B4-BE49-F238E27FC236}">
                  <a16:creationId xmlns:a16="http://schemas.microsoft.com/office/drawing/2014/main" id="{C4AD2310-5203-F64F-A901-05B4183E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367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4" name="Rectangle 353">
              <a:extLst>
                <a:ext uri="{FF2B5EF4-FFF2-40B4-BE49-F238E27FC236}">
                  <a16:creationId xmlns:a16="http://schemas.microsoft.com/office/drawing/2014/main" id="{554FC668-BFF5-5A4C-8B5C-20296E0C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679"/>
              <a:ext cx="13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5" name="Rectangle 354">
              <a:extLst>
                <a:ext uri="{FF2B5EF4-FFF2-40B4-BE49-F238E27FC236}">
                  <a16:creationId xmlns:a16="http://schemas.microsoft.com/office/drawing/2014/main" id="{F327FB3D-0B29-5C40-8BE6-6965DD95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6" name="Rectangle 355">
              <a:extLst>
                <a:ext uri="{FF2B5EF4-FFF2-40B4-BE49-F238E27FC236}">
                  <a16:creationId xmlns:a16="http://schemas.microsoft.com/office/drawing/2014/main" id="{3B4F2AD7-9DFE-454C-8339-7820B5CF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679"/>
              <a:ext cx="136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62"/>
            </a:p>
          </p:txBody>
        </p:sp>
        <p:sp>
          <p:nvSpPr>
            <p:cNvPr id="12377" name="Rectangle 356">
              <a:extLst>
                <a:ext uri="{FF2B5EF4-FFF2-40B4-BE49-F238E27FC236}">
                  <a16:creationId xmlns:a16="http://schemas.microsoft.com/office/drawing/2014/main" id="{F8A47E6F-50C7-0A41-BCFE-1FB422095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3684"/>
              <a:ext cx="3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77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pt-BR" altLang="pt-BR" sz="1662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B5673D-5486-1643-9FCE-7C7DAA2D4B06}"/>
              </a:ext>
            </a:extLst>
          </p:cNvPr>
          <p:cNvSpPr txBox="1"/>
          <p:nvPr/>
        </p:nvSpPr>
        <p:spPr>
          <a:xfrm>
            <a:off x="912596" y="4200687"/>
            <a:ext cx="6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33CD"/>
                </a:solidFill>
              </a:rPr>
              <a:t>X</a:t>
            </a:r>
            <a:r>
              <a:rPr lang="pt-BR" baseline="-25000" dirty="0">
                <a:solidFill>
                  <a:srgbClr val="0033CD"/>
                </a:solidFill>
              </a:rPr>
              <a:t>1</a:t>
            </a:r>
            <a:r>
              <a:rPr lang="pt-BR" dirty="0">
                <a:solidFill>
                  <a:srgbClr val="0033CD"/>
                </a:solidFill>
                <a:sym typeface="Wingdings" pitchFamily="2" charset="2"/>
              </a:rPr>
              <a:t></a:t>
            </a:r>
            <a:endParaRPr lang="pt-BR" baseline="-25000" dirty="0">
              <a:solidFill>
                <a:srgbClr val="0033CD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F2CEE-443B-7D44-9FF2-D5ED4A2BD6C6}"/>
              </a:ext>
            </a:extLst>
          </p:cNvPr>
          <p:cNvSpPr txBox="1"/>
          <p:nvPr/>
        </p:nvSpPr>
        <p:spPr>
          <a:xfrm>
            <a:off x="1597381" y="5650061"/>
            <a:ext cx="712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33CD"/>
                </a:solidFill>
              </a:rPr>
              <a:t>Vamos introduzir 2 variáveis categóricas “</a:t>
            </a:r>
            <a:r>
              <a:rPr lang="pt-BR" dirty="0" err="1">
                <a:solidFill>
                  <a:srgbClr val="0033CD"/>
                </a:solidFill>
              </a:rPr>
              <a:t>dummies</a:t>
            </a:r>
            <a:r>
              <a:rPr lang="pt-BR" dirty="0">
                <a:solidFill>
                  <a:srgbClr val="0033CD"/>
                </a:solidFill>
              </a:rPr>
              <a:t>” para refletir o pertencimento a estas faixas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94C92BE-ABD2-214D-BB48-839C8CB88038}"/>
              </a:ext>
            </a:extLst>
          </p:cNvPr>
          <p:cNvSpPr txBox="1"/>
          <p:nvPr/>
        </p:nvSpPr>
        <p:spPr>
          <a:xfrm>
            <a:off x="923997" y="4461051"/>
            <a:ext cx="6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33CD"/>
                </a:solidFill>
              </a:rPr>
              <a:t>X</a:t>
            </a:r>
            <a:r>
              <a:rPr lang="pt-BR" baseline="-25000" dirty="0">
                <a:solidFill>
                  <a:srgbClr val="0033CD"/>
                </a:solidFill>
              </a:rPr>
              <a:t>2</a:t>
            </a:r>
            <a:r>
              <a:rPr lang="pt-BR" dirty="0">
                <a:solidFill>
                  <a:srgbClr val="0033CD"/>
                </a:solidFill>
                <a:sym typeface="Wingdings" pitchFamily="2" charset="2"/>
              </a:rPr>
              <a:t></a:t>
            </a:r>
            <a:endParaRPr lang="pt-BR" baseline="-25000" dirty="0">
              <a:solidFill>
                <a:srgbClr val="0033CD"/>
              </a:solidFill>
            </a:endParaRPr>
          </a:p>
        </p:txBody>
      </p: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02C67E9A-45BB-F744-8D35-6C030B079996}"/>
              </a:ext>
            </a:extLst>
          </p:cNvPr>
          <p:cNvCxnSpPr>
            <a:cxnSpLocks/>
            <a:stCxn id="5" idx="1"/>
            <a:endCxn id="95" idx="4"/>
          </p:cNvCxnSpPr>
          <p:nvPr/>
        </p:nvCxnSpPr>
        <p:spPr>
          <a:xfrm flipH="1" flipV="1">
            <a:off x="1081536" y="4940904"/>
            <a:ext cx="515845" cy="1032322"/>
          </a:xfrm>
          <a:prstGeom prst="straightConnector1">
            <a:avLst/>
          </a:prstGeom>
          <a:ln w="28575">
            <a:solidFill>
              <a:srgbClr val="0033CD">
                <a:alpha val="99000"/>
              </a:srgb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DCC3F76B-89CC-1A48-A28C-1AAB65BC6C28}"/>
              </a:ext>
            </a:extLst>
          </p:cNvPr>
          <p:cNvSpPr/>
          <p:nvPr/>
        </p:nvSpPr>
        <p:spPr>
          <a:xfrm>
            <a:off x="852203" y="4130022"/>
            <a:ext cx="458665" cy="810882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solidFill>
              <a:schemeClr val="accent5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94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86795-C744-4945-8CE6-BCA760E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0033CC"/>
                </a:solidFill>
                <a:latin typeface="Times New Roman" panose="02020603050405020304" pitchFamily="18" charset="0"/>
              </a:rPr>
              <a:t>Dados Categorizados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53A4B-6D5A-B84D-B064-77FA370B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i="1" dirty="0" err="1"/>
              <a:t>dataset</a:t>
            </a:r>
            <a:r>
              <a:rPr lang="pt-BR" sz="2400" dirty="0"/>
              <a:t> com X</a:t>
            </a:r>
            <a:r>
              <a:rPr lang="pt-BR" sz="2400" baseline="-25000" dirty="0"/>
              <a:t>1</a:t>
            </a:r>
            <a:r>
              <a:rPr lang="pt-BR" sz="2400" dirty="0"/>
              <a:t> e X</a:t>
            </a:r>
            <a:r>
              <a:rPr lang="pt-BR" sz="2400" baseline="-25000" dirty="0"/>
              <a:t>2</a:t>
            </a:r>
            <a:r>
              <a:rPr lang="pt-BR" sz="2400" dirty="0"/>
              <a:t> fica: </a:t>
            </a:r>
          </a:p>
        </p:txBody>
      </p:sp>
      <p:graphicFrame>
        <p:nvGraphicFramePr>
          <p:cNvPr id="91" name="Tabela 90">
            <a:extLst>
              <a:ext uri="{FF2B5EF4-FFF2-40B4-BE49-F238E27FC236}">
                <a16:creationId xmlns:a16="http://schemas.microsoft.com/office/drawing/2014/main" id="{38CE17FB-7B65-444B-8609-0AA95C436579}"/>
              </a:ext>
            </a:extLst>
          </p:cNvPr>
          <p:cNvGraphicFramePr>
            <a:graphicFrameLocks noGrp="1"/>
          </p:cNvGraphicFramePr>
          <p:nvPr/>
        </p:nvGraphicFramePr>
        <p:xfrm>
          <a:off x="1605730" y="2822036"/>
          <a:ext cx="3881665" cy="2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33">
                  <a:extLst>
                    <a:ext uri="{9D8B030D-6E8A-4147-A177-3AD203B41FA5}">
                      <a16:colId xmlns:a16="http://schemas.microsoft.com/office/drawing/2014/main" val="193347755"/>
                    </a:ext>
                  </a:extLst>
                </a:gridCol>
                <a:gridCol w="776333">
                  <a:extLst>
                    <a:ext uri="{9D8B030D-6E8A-4147-A177-3AD203B41FA5}">
                      <a16:colId xmlns:a16="http://schemas.microsoft.com/office/drawing/2014/main" val="1095402615"/>
                    </a:ext>
                  </a:extLst>
                </a:gridCol>
                <a:gridCol w="776333">
                  <a:extLst>
                    <a:ext uri="{9D8B030D-6E8A-4147-A177-3AD203B41FA5}">
                      <a16:colId xmlns:a16="http://schemas.microsoft.com/office/drawing/2014/main" val="1369569323"/>
                    </a:ext>
                  </a:extLst>
                </a:gridCol>
                <a:gridCol w="776333">
                  <a:extLst>
                    <a:ext uri="{9D8B030D-6E8A-4147-A177-3AD203B41FA5}">
                      <a16:colId xmlns:a16="http://schemas.microsoft.com/office/drawing/2014/main" val="1059919975"/>
                    </a:ext>
                  </a:extLst>
                </a:gridCol>
                <a:gridCol w="776333">
                  <a:extLst>
                    <a:ext uri="{9D8B030D-6E8A-4147-A177-3AD203B41FA5}">
                      <a16:colId xmlns:a16="http://schemas.microsoft.com/office/drawing/2014/main" val="3756869477"/>
                    </a:ext>
                  </a:extLst>
                </a:gridCol>
              </a:tblGrid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Bebê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BPD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57111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41718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14553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82153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53756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6766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r>
                        <a:rPr lang="pt-BR" sz="1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18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>
            <a:extLst>
              <a:ext uri="{FF2B5EF4-FFF2-40B4-BE49-F238E27FC236}">
                <a16:creationId xmlns:a16="http://schemas.microsoft.com/office/drawing/2014/main" id="{A95C6986-2D56-B04E-9444-02C26A6A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27" y="703385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Modelo de Regressão Logística para os dados</a:t>
            </a:r>
          </a:p>
        </p:txBody>
      </p:sp>
      <p:graphicFrame>
        <p:nvGraphicFramePr>
          <p:cNvPr id="13315" name="Object 7">
            <a:extLst>
              <a:ext uri="{FF2B5EF4-FFF2-40B4-BE49-F238E27FC236}">
                <a16:creationId xmlns:a16="http://schemas.microsoft.com/office/drawing/2014/main" id="{E755F7B6-2A41-0E42-AF0F-03C4A8E19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258" y="1722244"/>
          <a:ext cx="2970973" cy="105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68700" imgH="10236200" progId="Equation.3">
                  <p:embed/>
                </p:oleObj>
              </mc:Choice>
              <mc:Fallback>
                <p:oleObj name="Equation" r:id="rId2" imgW="28968700" imgH="10236200" progId="Equation.3">
                  <p:embed/>
                  <p:pic>
                    <p:nvPicPr>
                      <p:cNvPr id="13315" name="Object 7">
                        <a:extLst>
                          <a:ext uri="{FF2B5EF4-FFF2-40B4-BE49-F238E27FC236}">
                            <a16:creationId xmlns:a16="http://schemas.microsoft.com/office/drawing/2014/main" id="{E755F7B6-2A41-0E42-AF0F-03C4A8E19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258" y="1722244"/>
                        <a:ext cx="2970973" cy="105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32273A93-204E-FF46-BC56-03B8BDEA9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303" y="3003284"/>
          <a:ext cx="3860880" cy="100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13316" name="Object 8">
                        <a:extLst>
                          <a:ext uri="{FF2B5EF4-FFF2-40B4-BE49-F238E27FC236}">
                            <a16:creationId xmlns:a16="http://schemas.microsoft.com/office/drawing/2014/main" id="{32273A93-204E-FF46-BC56-03B8BDEA9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303" y="3003284"/>
                        <a:ext cx="3860880" cy="100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9">
            <a:extLst>
              <a:ext uri="{FF2B5EF4-FFF2-40B4-BE49-F238E27FC236}">
                <a16:creationId xmlns:a16="http://schemas.microsoft.com/office/drawing/2014/main" id="{9AB709B3-A1AE-8C49-B13C-B43F0A68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083" y="4318597"/>
            <a:ext cx="736932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62" dirty="0"/>
              <a:t>X</a:t>
            </a:r>
            <a:r>
              <a:rPr lang="pt-BR" altLang="pt-BR" sz="1662" baseline="-25000" dirty="0"/>
              <a:t>1</a:t>
            </a:r>
            <a:r>
              <a:rPr lang="pt-BR" altLang="pt-BR" sz="1662" dirty="0"/>
              <a:t> representa o peso de 0 a 950 gramas e X</a:t>
            </a:r>
            <a:r>
              <a:rPr lang="pt-BR" altLang="pt-BR" sz="1662" baseline="-25000" dirty="0"/>
              <a:t>2</a:t>
            </a:r>
            <a:r>
              <a:rPr lang="pt-BR" altLang="pt-BR" sz="1662" dirty="0"/>
              <a:t> o peso de 950 a 1350 gramas</a:t>
            </a:r>
          </a:p>
        </p:txBody>
      </p:sp>
    </p:spTree>
    <p:extLst>
      <p:ext uri="{BB962C8B-B14F-4D97-AF65-F5344CB8AC3E}">
        <p14:creationId xmlns:p14="http://schemas.microsoft.com/office/powerpoint/2010/main" val="130220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>
            <a:extLst>
              <a:ext uri="{FF2B5EF4-FFF2-40B4-BE49-F238E27FC236}">
                <a16:creationId xmlns:a16="http://schemas.microsoft.com/office/drawing/2014/main" id="{A95C6986-2D56-B04E-9444-02C26A6A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27" y="703385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Modelo de Regressão Logística para os dados</a:t>
            </a:r>
          </a:p>
        </p:txBody>
      </p:sp>
      <p:graphicFrame>
        <p:nvGraphicFramePr>
          <p:cNvPr id="13315" name="Object 7">
            <a:extLst>
              <a:ext uri="{FF2B5EF4-FFF2-40B4-BE49-F238E27FC236}">
                <a16:creationId xmlns:a16="http://schemas.microsoft.com/office/drawing/2014/main" id="{E755F7B6-2A41-0E42-AF0F-03C4A8E19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258" y="1722244"/>
          <a:ext cx="2970973" cy="105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68700" imgH="10236200" progId="Equation.3">
                  <p:embed/>
                </p:oleObj>
              </mc:Choice>
              <mc:Fallback>
                <p:oleObj name="Equation" r:id="rId2" imgW="28968700" imgH="10236200" progId="Equation.3">
                  <p:embed/>
                  <p:pic>
                    <p:nvPicPr>
                      <p:cNvPr id="13315" name="Object 7">
                        <a:extLst>
                          <a:ext uri="{FF2B5EF4-FFF2-40B4-BE49-F238E27FC236}">
                            <a16:creationId xmlns:a16="http://schemas.microsoft.com/office/drawing/2014/main" id="{E755F7B6-2A41-0E42-AF0F-03C4A8E19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258" y="1722244"/>
                        <a:ext cx="2970973" cy="105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32273A93-204E-FF46-BC56-03B8BDEA9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303" y="3003284"/>
          <a:ext cx="3860880" cy="100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13316" name="Object 8">
                        <a:extLst>
                          <a:ext uri="{FF2B5EF4-FFF2-40B4-BE49-F238E27FC236}">
                            <a16:creationId xmlns:a16="http://schemas.microsoft.com/office/drawing/2014/main" id="{32273A93-204E-FF46-BC56-03B8BDEA9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303" y="3003284"/>
                        <a:ext cx="3860880" cy="100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9">
            <a:extLst>
              <a:ext uri="{FF2B5EF4-FFF2-40B4-BE49-F238E27FC236}">
                <a16:creationId xmlns:a16="http://schemas.microsoft.com/office/drawing/2014/main" id="{9AB709B3-A1AE-8C49-B13C-B43F0A68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083" y="4318597"/>
            <a:ext cx="736932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62" dirty="0"/>
              <a:t>X</a:t>
            </a:r>
            <a:r>
              <a:rPr lang="pt-BR" altLang="pt-BR" sz="1662" baseline="-25000" dirty="0"/>
              <a:t>1</a:t>
            </a:r>
            <a:r>
              <a:rPr lang="pt-BR" altLang="pt-BR" sz="1662" dirty="0"/>
              <a:t> representa o peso de 0 a 950 gramas e X</a:t>
            </a:r>
            <a:r>
              <a:rPr lang="pt-BR" altLang="pt-BR" sz="1662" baseline="-25000" dirty="0"/>
              <a:t>2</a:t>
            </a:r>
            <a:r>
              <a:rPr lang="pt-BR" altLang="pt-BR" sz="1662" dirty="0"/>
              <a:t> o peso de 950 a 1350 gramas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A450A1-C109-104D-B7E2-73EB106ECF40}"/>
              </a:ext>
            </a:extLst>
          </p:cNvPr>
          <p:cNvSpPr txBox="1">
            <a:spLocks noChangeArrowheads="1"/>
          </p:cNvSpPr>
          <p:nvPr/>
        </p:nvSpPr>
        <p:spPr>
          <a:xfrm>
            <a:off x="921727" y="4816781"/>
            <a:ext cx="8237501" cy="1545995"/>
          </a:xfrm>
          <a:prstGeom prst="rect">
            <a:avLst/>
          </a:prstGeom>
        </p:spPr>
        <p:txBody>
          <a:bodyPr/>
          <a:lstStyle/>
          <a:p>
            <a:pPr marL="316531" indent="-316531">
              <a:spcBef>
                <a:spcPct val="20000"/>
              </a:spcBef>
              <a:defRPr/>
            </a:pPr>
            <a:r>
              <a:rPr lang="pt-PT" sz="2000" kern="0" dirty="0"/>
              <a:t>Se:</a:t>
            </a:r>
          </a:p>
          <a:p>
            <a:pPr marL="316531" indent="-316531">
              <a:spcBef>
                <a:spcPct val="20000"/>
              </a:spcBef>
              <a:defRPr/>
            </a:pPr>
            <a:r>
              <a:rPr lang="pt-PT" sz="1846" kern="0" dirty="0" err="1"/>
              <a:t>e</a:t>
            </a:r>
            <a:r>
              <a:rPr lang="pt-PT" sz="1846" kern="0" baseline="30000" dirty="0" err="1"/>
              <a:t>bi</a:t>
            </a:r>
            <a:r>
              <a:rPr lang="pt-PT" sz="1846" kern="0" baseline="30000" dirty="0"/>
              <a:t> </a:t>
            </a:r>
            <a:r>
              <a:rPr lang="pt-PT" sz="1846" kern="0" dirty="0"/>
              <a:t>=1, então a chance de apresentar y=1 é a mesma da classe [1350-1750)</a:t>
            </a:r>
          </a:p>
          <a:p>
            <a:pPr marL="316531" indent="-316531">
              <a:spcBef>
                <a:spcPct val="20000"/>
              </a:spcBef>
              <a:defRPr/>
            </a:pPr>
            <a:r>
              <a:rPr lang="pt-PT" sz="1846" kern="0" dirty="0" err="1"/>
              <a:t>e</a:t>
            </a:r>
            <a:r>
              <a:rPr lang="pt-PT" sz="1846" kern="0" baseline="30000" dirty="0" err="1"/>
              <a:t>bi</a:t>
            </a:r>
            <a:r>
              <a:rPr lang="pt-PT" sz="1846" kern="0" baseline="30000" dirty="0"/>
              <a:t> </a:t>
            </a:r>
            <a:r>
              <a:rPr lang="pt-PT" sz="1846" kern="0" dirty="0"/>
              <a:t>&gt;1, então a chance de apresentar y=1 é maior que da classe [1350-1750)</a:t>
            </a:r>
          </a:p>
          <a:p>
            <a:pPr marL="316531" indent="-316531">
              <a:spcBef>
                <a:spcPct val="20000"/>
              </a:spcBef>
              <a:defRPr/>
            </a:pPr>
            <a:r>
              <a:rPr lang="pt-PT" sz="1846" kern="0" dirty="0" err="1"/>
              <a:t>e</a:t>
            </a:r>
            <a:r>
              <a:rPr lang="pt-PT" sz="1846" kern="0" baseline="30000" dirty="0" err="1"/>
              <a:t>bi</a:t>
            </a:r>
            <a:r>
              <a:rPr lang="pt-PT" sz="1846" kern="0" baseline="30000" dirty="0"/>
              <a:t> </a:t>
            </a:r>
            <a:r>
              <a:rPr lang="pt-PT" sz="1846" kern="0" dirty="0"/>
              <a:t>&lt;1, então a chance de apresentar y=1 é menor que da classe [1350-1750) </a:t>
            </a:r>
          </a:p>
        </p:txBody>
      </p:sp>
    </p:spTree>
    <p:extLst>
      <p:ext uri="{BB962C8B-B14F-4D97-AF65-F5344CB8AC3E}">
        <p14:creationId xmlns:p14="http://schemas.microsoft.com/office/powerpoint/2010/main" val="24333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>
            <a:extLst>
              <a:ext uri="{FF2B5EF4-FFF2-40B4-BE49-F238E27FC236}">
                <a16:creationId xmlns:a16="http://schemas.microsoft.com/office/drawing/2014/main" id="{112CE9B2-95CA-F391-41ED-2F17B8CA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8F0616-2B57-371B-B364-9F25998D3304}"/>
              </a:ext>
            </a:extLst>
          </p:cNvPr>
          <p:cNvSpPr txBox="1">
            <a:spLocks noChangeArrowheads="1"/>
          </p:cNvSpPr>
          <p:nvPr/>
        </p:nvSpPr>
        <p:spPr>
          <a:xfrm>
            <a:off x="523875" y="500063"/>
            <a:ext cx="8620125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pt-PT" sz="4000" b="1" kern="0" dirty="0">
                <a:solidFill>
                  <a:srgbClr val="6600FF"/>
                </a:solidFill>
                <a:latin typeface="+mj-lt"/>
                <a:ea typeface="+mj-ea"/>
                <a:cs typeface="+mj-cs"/>
              </a:rPr>
              <a:t>Regressão logística</a:t>
            </a:r>
          </a:p>
        </p:txBody>
      </p:sp>
      <p:sp>
        <p:nvSpPr>
          <p:cNvPr id="15364" name="Retângulo 4">
            <a:extLst>
              <a:ext uri="{FF2B5EF4-FFF2-40B4-BE49-F238E27FC236}">
                <a16:creationId xmlns:a16="http://schemas.microsoft.com/office/drawing/2014/main" id="{9F2B16C0-772B-DE9E-831B-6B06AA16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576638"/>
            <a:ext cx="4953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pt-PT" altLang="pt-BR"/>
              <a:t>Interpretamos </a:t>
            </a:r>
          </a:p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pt-PT" altLang="pt-BR"/>
              <a:t>e</a:t>
            </a:r>
            <a:r>
              <a:rPr lang="pt-PT" altLang="pt-BR" baseline="30000"/>
              <a:t>b1</a:t>
            </a:r>
            <a:r>
              <a:rPr lang="pt-PT" altLang="pt-BR"/>
              <a:t>,..., e</a:t>
            </a:r>
            <a:r>
              <a:rPr lang="pt-PT" altLang="pt-BR" baseline="30000"/>
              <a:t>bk </a:t>
            </a:r>
          </a:p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pt-PT" altLang="pt-BR"/>
              <a:t>como uma razão de chances </a:t>
            </a:r>
            <a:r>
              <a:rPr lang="pt-PT" altLang="pt-BR" i="1"/>
              <a:t>(odds ratio)</a:t>
            </a:r>
          </a:p>
        </p:txBody>
      </p:sp>
      <p:graphicFrame>
        <p:nvGraphicFramePr>
          <p:cNvPr id="15365" name="Object 3">
            <a:extLst>
              <a:ext uri="{FF2B5EF4-FFF2-40B4-BE49-F238E27FC236}">
                <a16:creationId xmlns:a16="http://schemas.microsoft.com/office/drawing/2014/main" id="{50A4C5D0-5478-E120-E08D-00EC94E05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025" y="1533525"/>
          <a:ext cx="37449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444307" progId="Equation.3">
                  <p:embed/>
                </p:oleObj>
              </mc:Choice>
              <mc:Fallback>
                <p:oleObj name="Equation" r:id="rId2" imgW="125675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533525"/>
                        <a:ext cx="37449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F3F020DF-0C15-5813-C7BE-140953E7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27150"/>
            <a:ext cx="90487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>
            <a:extLst>
              <a:ext uri="{FF2B5EF4-FFF2-40B4-BE49-F238E27FC236}">
                <a16:creationId xmlns:a16="http://schemas.microsoft.com/office/drawing/2014/main" id="{A65CBE0C-5052-98B0-9B31-D82B49AB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476250"/>
            <a:ext cx="825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>
                <a:solidFill>
                  <a:srgbClr val="0033CC"/>
                </a:solidFill>
                <a:latin typeface="Times New Roman" panose="02020603050405020304" pitchFamily="18" charset="0"/>
              </a:rPr>
              <a:t>Analisando a relação entre duas variáveis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8F35E3EA-1291-0BF6-9E27-6A914428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E3C0337-FCD4-4793-E0F3-D5EBCA14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76250"/>
            <a:ext cx="825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>
                <a:solidFill>
                  <a:srgbClr val="0033CC"/>
                </a:solidFill>
                <a:latin typeface="Times New Roman" panose="02020603050405020304" pitchFamily="18" charset="0"/>
              </a:rPr>
              <a:t>Analisando a razão de chances (OR)</a:t>
            </a:r>
          </a:p>
        </p:txBody>
      </p:sp>
      <p:sp>
        <p:nvSpPr>
          <p:cNvPr id="18435" name="Text Box 8">
            <a:extLst>
              <a:ext uri="{FF2B5EF4-FFF2-40B4-BE49-F238E27FC236}">
                <a16:creationId xmlns:a16="http://schemas.microsoft.com/office/drawing/2014/main" id="{A1A425BE-FA17-A711-D360-34A1E0225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851275"/>
            <a:ext cx="85137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Interpretação:</a:t>
            </a:r>
            <a:r>
              <a:rPr lang="pt-BR" altLang="pt-BR" sz="2000"/>
              <a:t> A chance de uma criança com peso entre 0 e 950 gramas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ter a presença da BPD é 18,9 vezes maior do que uma criança com peso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entre 1350 e 1750 gramas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 b="1"/>
          </a:p>
        </p:txBody>
      </p:sp>
      <p:sp>
        <p:nvSpPr>
          <p:cNvPr id="18436" name="Rectangle 9">
            <a:extLst>
              <a:ext uri="{FF2B5EF4-FFF2-40B4-BE49-F238E27FC236}">
                <a16:creationId xmlns:a16="http://schemas.microsoft.com/office/drawing/2014/main" id="{3D500A19-8CFE-C489-E35B-D7C74314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pic>
        <p:nvPicPr>
          <p:cNvPr id="18437" name="Imagem 5">
            <a:extLst>
              <a:ext uri="{FF2B5EF4-FFF2-40B4-BE49-F238E27FC236}">
                <a16:creationId xmlns:a16="http://schemas.microsoft.com/office/drawing/2014/main" id="{EA6C01C7-1C05-FE64-884B-DEBD0C54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4" t="16176" b="16177"/>
          <a:stretch>
            <a:fillRect/>
          </a:stretch>
        </p:blipFill>
        <p:spPr bwMode="auto">
          <a:xfrm>
            <a:off x="2595563" y="1428750"/>
            <a:ext cx="4572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9D1980-639F-E77D-713D-210300EDB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34925"/>
            <a:ext cx="8915400" cy="1143000"/>
          </a:xfrm>
        </p:spPr>
        <p:txBody>
          <a:bodyPr/>
          <a:lstStyle/>
          <a:p>
            <a:pPr eaLnBrk="1" hangingPunct="1"/>
            <a:r>
              <a:rPr lang="pt-BR" altLang="pt-BR" b="1">
                <a:solidFill>
                  <a:srgbClr val="0033CC"/>
                </a:solidFill>
              </a:rPr>
              <a:t>Regressão Logística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F9F6236-2524-3920-D010-F1F012B7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Modelos de regressão não linear são usados em duas situações: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as variáveis respostas são qualitativas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os erros não são normalmente distribuídos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O modelo de regressão não linear logístico binário é utilizado quando a variável resposta é qualitativa com dois resultados possíveis, por exemplo, sobrepeso de crianças (tem sobrepeso ou não tem sobrepeso).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Este modelo pode ser estendido quando a variável resposta qualitativa tem mais do que duas categorias; por exemplo, a pressão sanguínea pode ser classificada como alta, normal e baixa.</a:t>
            </a:r>
            <a:endParaRPr lang="pt-BR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2">
            <a:extLst>
              <a:ext uri="{FF2B5EF4-FFF2-40B4-BE49-F238E27FC236}">
                <a16:creationId xmlns:a16="http://schemas.microsoft.com/office/drawing/2014/main" id="{EA5E01F7-ED7D-509D-7A4D-522D818F7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963863"/>
            <a:ext cx="612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/>
              <a:t>Veja no youtube: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hlinkClick r:id="rId2"/>
              </a:rPr>
              <a:t>https://www.youtube.com/watch?v=ou1Q90sUbNA&amp;t=19s</a:t>
            </a:r>
            <a:endParaRPr lang="pt-BR" altLang="pt-BR" sz="1800" b="1"/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B6F22E5E-DA98-7613-6584-818938E2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700213"/>
            <a:ext cx="6527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/>
              <a:t>Veja a partir do minuto 21 uma explicação com exemplos de regressão logística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1052DC4B-23BD-142E-9C2C-691159AA1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b="1">
                <a:solidFill>
                  <a:srgbClr val="0033CC"/>
                </a:solidFill>
                <a:latin typeface="Times New Roman" panose="02020603050405020304" pitchFamily="18" charset="0"/>
              </a:rPr>
              <a:t>Modelos de regressão com variáveis respostas binárias</a:t>
            </a:r>
            <a:endParaRPr lang="pt-BR" alt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5BC15-C401-5F20-580F-B6206B26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Em muitos estudos a variável resposta tem duas possibilidades e, assim, pode ser representada pela variável indicadora, recebendo os valores 0 (zero) e 1 (um).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pt-BR" altLang="pt-BR" sz="2400" b="1" i="1" dirty="0">
                <a:latin typeface="Times New Roman" panose="02020603050405020304" pitchFamily="18" charset="0"/>
              </a:rPr>
              <a:t>Exemplo: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verificar a proporção de óbitos neonatais em função da mãe ter diabetes </a:t>
            </a:r>
            <a:r>
              <a:rPr lang="pt-BR" altLang="pt-BR" sz="2400" i="1" dirty="0">
                <a:latin typeface="Times New Roman" panose="02020603050405020304" pitchFamily="18" charset="0"/>
              </a:rPr>
              <a:t>mellitus</a:t>
            </a:r>
            <a:r>
              <a:rPr lang="pt-BR" altLang="pt-BR" sz="2400" dirty="0">
                <a:latin typeface="Times New Roman" panose="02020603050405020304" pitchFamily="18" charset="0"/>
              </a:rPr>
              <a:t> tipo 1. </a:t>
            </a:r>
          </a:p>
          <a:p>
            <a:pPr marL="0" indent="0">
              <a:spcBef>
                <a:spcPct val="50000"/>
              </a:spcBef>
              <a:buFontTx/>
              <a:buNone/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A variável resposta tem duas possibilidades: a criança morreu ou não morreu. </a:t>
            </a:r>
          </a:p>
          <a:p>
            <a:pPr marL="0" indent="0">
              <a:spcBef>
                <a:spcPct val="50000"/>
              </a:spcBef>
              <a:buFontTx/>
              <a:buNone/>
              <a:defRPr/>
            </a:pPr>
            <a:r>
              <a:rPr lang="pt-BR" altLang="pt-BR" sz="2400" dirty="0">
                <a:latin typeface="Times New Roman" panose="02020603050405020304" pitchFamily="18" charset="0"/>
              </a:rPr>
              <a:t>Estes resultados podem ser codificados como 1 e 0 (de acordo com o interesse).</a:t>
            </a:r>
          </a:p>
          <a:p>
            <a:pPr>
              <a:defRPr/>
            </a:pP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>
            <a:extLst>
              <a:ext uri="{FF2B5EF4-FFF2-40B4-BE49-F238E27FC236}">
                <a16:creationId xmlns:a16="http://schemas.microsoft.com/office/drawing/2014/main" id="{0745197F-D5C8-602C-AE84-FFA1C797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36613"/>
            <a:ext cx="787876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1">
            <a:extLst>
              <a:ext uri="{FF2B5EF4-FFF2-40B4-BE49-F238E27FC236}">
                <a16:creationId xmlns:a16="http://schemas.microsoft.com/office/drawing/2014/main" id="{1280F66A-3438-3E62-8735-6AC0C403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9413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Exemplo:</a:t>
            </a:r>
          </a:p>
        </p:txBody>
      </p:sp>
      <p:pic>
        <p:nvPicPr>
          <p:cNvPr id="7172" name="Picture 14">
            <a:extLst>
              <a:ext uri="{FF2B5EF4-FFF2-40B4-BE49-F238E27FC236}">
                <a16:creationId xmlns:a16="http://schemas.microsoft.com/office/drawing/2014/main" id="{05AC2AB4-44C8-999C-38A7-211806BE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325688"/>
            <a:ext cx="71755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15">
            <a:extLst>
              <a:ext uri="{FF2B5EF4-FFF2-40B4-BE49-F238E27FC236}">
                <a16:creationId xmlns:a16="http://schemas.microsoft.com/office/drawing/2014/main" id="{592BC33C-B1DF-D752-EC08-896E4915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>
            <a:extLst>
              <a:ext uri="{FF2B5EF4-FFF2-40B4-BE49-F238E27FC236}">
                <a16:creationId xmlns:a16="http://schemas.microsoft.com/office/drawing/2014/main" id="{EA8223C5-1942-1D72-305F-B703F837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pic>
        <p:nvPicPr>
          <p:cNvPr id="8195" name="Picture 9">
            <a:extLst>
              <a:ext uri="{FF2B5EF4-FFF2-40B4-BE49-F238E27FC236}">
                <a16:creationId xmlns:a16="http://schemas.microsoft.com/office/drawing/2014/main" id="{76F1500E-CAF2-A86F-5CB5-5623EF9E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09"/>
          <a:stretch>
            <a:fillRect/>
          </a:stretch>
        </p:blipFill>
        <p:spPr bwMode="auto">
          <a:xfrm>
            <a:off x="666750" y="1868488"/>
            <a:ext cx="864393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10">
            <a:extLst>
              <a:ext uri="{FF2B5EF4-FFF2-40B4-BE49-F238E27FC236}">
                <a16:creationId xmlns:a16="http://schemas.microsoft.com/office/drawing/2014/main" id="{AA66B66B-B123-3C17-4E11-6798B43A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28675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MODELO GERAL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B801FEA0-5375-6089-E5DC-6D5CDFD4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"/>
            <a:ext cx="762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>
                <a:solidFill>
                  <a:srgbClr val="0033CC"/>
                </a:solidFill>
                <a:latin typeface="Times New Roman" panose="02020603050405020304" pitchFamily="18" charset="0"/>
              </a:rPr>
              <a:t>Interpretação da função de resposta quando a variável resposta é binária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408E1686-7A09-7DCA-DE1A-35F0E92B5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Vamos considerar o modelo de regressão linear simples:</a:t>
            </a:r>
          </a:p>
        </p:txBody>
      </p:sp>
      <p:graphicFrame>
        <p:nvGraphicFramePr>
          <p:cNvPr id="9220" name="Object 2">
            <a:extLst>
              <a:ext uri="{FF2B5EF4-FFF2-40B4-BE49-F238E27FC236}">
                <a16:creationId xmlns:a16="http://schemas.microsoft.com/office/drawing/2014/main" id="{C05CDF5F-1635-34DC-1A35-A4ADE2279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554288"/>
          <a:ext cx="22098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143000" imgH="711200" progId="Equation.3">
                  <p:embed/>
                </p:oleObj>
              </mc:Choice>
              <mc:Fallback>
                <p:oleObj name="Equação" r:id="rId2" imgW="11430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54288"/>
                        <a:ext cx="22098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>
            <a:extLst>
              <a:ext uri="{FF2B5EF4-FFF2-40B4-BE49-F238E27FC236}">
                <a16:creationId xmlns:a16="http://schemas.microsoft.com/office/drawing/2014/main" id="{F18C2CB3-7B3F-41AB-B318-47F6E60A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038600"/>
            <a:ext cx="739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 resposta esperada é dada por:</a:t>
            </a: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5C69BB78-A226-026D-271E-61DFE9B70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5775" y="4778375"/>
          <a:ext cx="27892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460500" imgH="228600" progId="Equation.3">
                  <p:embed/>
                </p:oleObj>
              </mc:Choice>
              <mc:Fallback>
                <p:oleObj name="Equação" r:id="rId4" imgW="1460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778375"/>
                        <a:ext cx="27892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5">
            <a:extLst>
              <a:ext uri="{FF2B5EF4-FFF2-40B4-BE49-F238E27FC236}">
                <a16:creationId xmlns:a16="http://schemas.microsoft.com/office/drawing/2014/main" id="{677FE2E8-1A08-BEC6-969D-F50AB9B2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">
            <a:extLst>
              <a:ext uri="{FF2B5EF4-FFF2-40B4-BE49-F238E27FC236}">
                <a16:creationId xmlns:a16="http://schemas.microsoft.com/office/drawing/2014/main" id="{A626BC06-1BDC-0E15-D8F1-DC6FE670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49275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MODELO GERAL</a:t>
            </a:r>
          </a:p>
        </p:txBody>
      </p:sp>
      <p:sp>
        <p:nvSpPr>
          <p:cNvPr id="10243" name="Text Box 41">
            <a:extLst>
              <a:ext uri="{FF2B5EF4-FFF2-40B4-BE49-F238E27FC236}">
                <a16:creationId xmlns:a16="http://schemas.microsoft.com/office/drawing/2014/main" id="{5A6C2D62-A5C3-1235-B709-E4E5A8CF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492375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FUNÇÃO LOGÍSTICA</a:t>
            </a:r>
          </a:p>
        </p:txBody>
      </p:sp>
      <p:sp>
        <p:nvSpPr>
          <p:cNvPr id="10244" name="Rectangle 45">
            <a:extLst>
              <a:ext uri="{FF2B5EF4-FFF2-40B4-BE49-F238E27FC236}">
                <a16:creationId xmlns:a16="http://schemas.microsoft.com/office/drawing/2014/main" id="{657011C1-A231-ED79-34AB-8A388C7C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0245" name="Rectangle 50">
            <a:extLst>
              <a:ext uri="{FF2B5EF4-FFF2-40B4-BE49-F238E27FC236}">
                <a16:creationId xmlns:a16="http://schemas.microsoft.com/office/drawing/2014/main" id="{9D1988D4-DB77-B4D9-5C8A-F948F697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038475"/>
            <a:ext cx="163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ea typeface="Times New Roman" panose="02020603050405020304" pitchFamily="18" charset="0"/>
                <a:cs typeface="Arial" panose="020B0604020202020204" pitchFamily="34" charset="0"/>
              </a:rPr>
              <a:t>Modelo inicial: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246" name="Object 49">
            <a:extLst>
              <a:ext uri="{FF2B5EF4-FFF2-40B4-BE49-F238E27FC236}">
                <a16:creationId xmlns:a16="http://schemas.microsoft.com/office/drawing/2014/main" id="{FCB19799-6762-DA5E-ED8C-F43AF8ADD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3" y="3284538"/>
          <a:ext cx="24971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865" imgH="279279" progId="Equation.DSMT4">
                  <p:embed/>
                </p:oleObj>
              </mc:Choice>
              <mc:Fallback>
                <p:oleObj r:id="rId2" imgW="1002865" imgH="279279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3284538"/>
                        <a:ext cx="24971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51">
            <a:extLst>
              <a:ext uri="{FF2B5EF4-FFF2-40B4-BE49-F238E27FC236}">
                <a16:creationId xmlns:a16="http://schemas.microsoft.com/office/drawing/2014/main" id="{A7BE0F4D-4A0D-4BC6-6308-D95200A4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090988"/>
            <a:ext cx="770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ea typeface="Times New Roman" panose="02020603050405020304" pitchFamily="18" charset="0"/>
                <a:cs typeface="Arial" panose="020B0604020202020204" pitchFamily="34" charset="0"/>
              </a:rPr>
              <a:t>sendo </a:t>
            </a:r>
            <a:r>
              <a:rPr lang="pt-BR" altLang="pt-BR" sz="1800" b="1"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pt-BR" altLang="pt-BR" sz="1800">
                <a:ea typeface="Times New Roman" panose="02020603050405020304" pitchFamily="18" charset="0"/>
                <a:cs typeface="Arial" panose="020B0604020202020204" pitchFamily="34" charset="0"/>
              </a:rPr>
              <a:t> o peso ao nascer. Para que 0 &lt; </a:t>
            </a:r>
            <a:r>
              <a:rPr lang="pt-BR" altLang="pt-BR" sz="1800" b="1"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pt-BR" altLang="pt-BR" sz="1800">
                <a:ea typeface="Times New Roman" panose="02020603050405020304" pitchFamily="18" charset="0"/>
                <a:cs typeface="Arial" panose="020B0604020202020204" pitchFamily="34" charset="0"/>
              </a:rPr>
              <a:t> &lt; 1, então o modelo é dado por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48" name="Rectangle 53">
            <a:extLst>
              <a:ext uri="{FF2B5EF4-FFF2-40B4-BE49-F238E27FC236}">
                <a16:creationId xmlns:a16="http://schemas.microsoft.com/office/drawing/2014/main" id="{E66C0953-8C65-D051-3386-A76D22F4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0249" name="Object 52">
            <a:extLst>
              <a:ext uri="{FF2B5EF4-FFF2-40B4-BE49-F238E27FC236}">
                <a16:creationId xmlns:a16="http://schemas.microsoft.com/office/drawing/2014/main" id="{189F1172-CB41-627E-41C8-D0F696356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4652963"/>
          <a:ext cx="28082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29810" imgH="545863" progId="Equation.DSMT4">
                  <p:embed/>
                </p:oleObj>
              </mc:Choice>
              <mc:Fallback>
                <p:oleObj r:id="rId4" imgW="1129810" imgH="545863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652963"/>
                        <a:ext cx="280828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54">
            <a:extLst>
              <a:ext uri="{FF2B5EF4-FFF2-40B4-BE49-F238E27FC236}">
                <a16:creationId xmlns:a16="http://schemas.microsoft.com/office/drawing/2014/main" id="{8EA7C5B6-1B60-1C24-5656-B96EFA77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0251" name="Object 2">
            <a:extLst>
              <a:ext uri="{FF2B5EF4-FFF2-40B4-BE49-F238E27FC236}">
                <a16:creationId xmlns:a16="http://schemas.microsoft.com/office/drawing/2014/main" id="{032C56E8-2CA4-E223-ACA2-106F99E74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1550" y="1389063"/>
          <a:ext cx="2544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016000" imgH="203200" progId="Equation.3">
                  <p:embed/>
                </p:oleObj>
              </mc:Choice>
              <mc:Fallback>
                <p:oleObj name="Equação" r:id="rId6" imgW="1016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389063"/>
                        <a:ext cx="2544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>
            <a:extLst>
              <a:ext uri="{FF2B5EF4-FFF2-40B4-BE49-F238E27FC236}">
                <a16:creationId xmlns:a16="http://schemas.microsoft.com/office/drawing/2014/main" id="{5296C5F4-0B0E-9422-8FE5-F3C0E1DF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36613"/>
            <a:ext cx="787876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11">
            <a:extLst>
              <a:ext uri="{FF2B5EF4-FFF2-40B4-BE49-F238E27FC236}">
                <a16:creationId xmlns:a16="http://schemas.microsoft.com/office/drawing/2014/main" id="{4C650F32-7D14-B6B7-5EE4-F9209C56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9413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Exemplo:</a:t>
            </a:r>
          </a:p>
        </p:txBody>
      </p:sp>
      <p:pic>
        <p:nvPicPr>
          <p:cNvPr id="11268" name="Picture 14">
            <a:extLst>
              <a:ext uri="{FF2B5EF4-FFF2-40B4-BE49-F238E27FC236}">
                <a16:creationId xmlns:a16="http://schemas.microsoft.com/office/drawing/2014/main" id="{49411F53-578A-A1C1-649B-9485130B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325688"/>
            <a:ext cx="71755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15">
            <a:extLst>
              <a:ext uri="{FF2B5EF4-FFF2-40B4-BE49-F238E27FC236}">
                <a16:creationId xmlns:a16="http://schemas.microsoft.com/office/drawing/2014/main" id="{EABC6591-5D4D-E3FF-A856-575886CE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433534CE-244F-3EB2-8C7F-C0D1B5D7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3700"/>
            <a:ext cx="6943725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6">
            <a:extLst>
              <a:ext uri="{FF2B5EF4-FFF2-40B4-BE49-F238E27FC236}">
                <a16:creationId xmlns:a16="http://schemas.microsoft.com/office/drawing/2014/main" id="{21693256-BDF7-46BC-7B87-F588B0B0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532F296B-BDF9-D48D-2146-05FE9936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33375"/>
            <a:ext cx="8890000" cy="6191250"/>
          </a:xfrm>
          <a:prstGeom prst="rect">
            <a:avLst/>
          </a:prstGeom>
          <a:noFill/>
          <a:ln w="444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03CED250-5202-A798-92DF-411CDB0A3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4714875"/>
          <a:ext cx="34353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371600" imgH="444500" progId="Equation.3">
                  <p:embed/>
                </p:oleObj>
              </mc:Choice>
              <mc:Fallback>
                <p:oleObj name="Equação" r:id="rId3" imgW="13716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714875"/>
                        <a:ext cx="34353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E7F8DC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F1FBEB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0000"/>
        </a:dk1>
        <a:lt1>
          <a:srgbClr val="A9EBDE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D1F3EC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5">
        <a:dk1>
          <a:srgbClr val="000000"/>
        </a:dk1>
        <a:lt1>
          <a:srgbClr val="CEF4ED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3F8F4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6">
        <a:dk1>
          <a:srgbClr val="000000"/>
        </a:dk1>
        <a:lt1>
          <a:srgbClr val="DDF7F2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8122076</TotalTime>
  <Words>899</Words>
  <Application>Microsoft Office PowerPoint</Application>
  <PresentationFormat>Papel A4 (210 x 297 mm)</PresentationFormat>
  <Paragraphs>251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Times New Roman</vt:lpstr>
      <vt:lpstr>Monotype Sorts</vt:lpstr>
      <vt:lpstr>Design padrão</vt:lpstr>
      <vt:lpstr>Microsoft Equation 3.0</vt:lpstr>
      <vt:lpstr>Equation.DSMT4</vt:lpstr>
      <vt:lpstr>Equation</vt:lpstr>
      <vt:lpstr>Equação</vt:lpstr>
      <vt:lpstr>Análise multivariada de dados Regressão Logística</vt:lpstr>
      <vt:lpstr>Regressão Logística</vt:lpstr>
      <vt:lpstr>Modelos de regressão com variáveis respostas binárias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Aplicando ao exemplo dos bebês</vt:lpstr>
      <vt:lpstr>Dados Categorizados</vt:lpstr>
      <vt:lpstr>Dados Categorizados</vt:lpstr>
      <vt:lpstr>Dados Categorizados</vt:lpstr>
      <vt:lpstr>Dados Categorizados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INE-UFSC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Logística</dc:title>
  <dc:creator>Paulo Ogliari</dc:creator>
  <cp:lastModifiedBy>posfisiorespiratoriadosono@inspirar.com.br</cp:lastModifiedBy>
  <cp:revision>265</cp:revision>
  <dcterms:created xsi:type="dcterms:W3CDTF">2000-10-24T16:49:28Z</dcterms:created>
  <dcterms:modified xsi:type="dcterms:W3CDTF">2023-11-21T19:13:47Z</dcterms:modified>
</cp:coreProperties>
</file>