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Dosis Light"/>
      <p:regular r:id="rId8"/>
      <p:bold r:id="rId9"/>
    </p:embeddedFont>
    <p:embeddedFont>
      <p:font typeface="Dosis"/>
      <p:regular r:id="rId10"/>
      <p:bold r:id="rId11"/>
    </p:embeddedFont>
    <p:embeddedFont>
      <p:font typeface="Titillium Web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179D3C-FE45-46B2-A391-42AFA4C27AD3}">
  <a:tblStyle styleId="{41179D3C-FE45-46B2-A391-42AFA4C27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bold.fntdata"/><Relationship Id="rId10" Type="http://schemas.openxmlformats.org/officeDocument/2006/relationships/font" Target="fonts/Dosis-regular.fntdata"/><Relationship Id="rId13" Type="http://schemas.openxmlformats.org/officeDocument/2006/relationships/font" Target="fonts/TitilliumWebLight-bold.fntdata"/><Relationship Id="rId12" Type="http://schemas.openxmlformats.org/officeDocument/2006/relationships/font" Target="fonts/TitilliumWeb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DosisLight-bold.fntdata"/><Relationship Id="rId15" Type="http://schemas.openxmlformats.org/officeDocument/2006/relationships/font" Target="fonts/TitilliumWebLight-boldItalic.fntdata"/><Relationship Id="rId14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Dosi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Shape 3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Shape 38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Shape 3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 txBox="1"/>
          <p:nvPr>
            <p:ph type="ctrTitle"/>
          </p:nvPr>
        </p:nvSpPr>
        <p:spPr>
          <a:xfrm>
            <a:off x="339625" y="1084475"/>
            <a:ext cx="307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6</a:t>
            </a:r>
            <a:r>
              <a:rPr lang="es" sz="3600"/>
              <a:t>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841" name="Shape 3841"/>
          <p:cNvSpPr txBox="1"/>
          <p:nvPr>
            <p:ph idx="1" type="subTitle"/>
          </p:nvPr>
        </p:nvSpPr>
        <p:spPr>
          <a:xfrm>
            <a:off x="635000" y="26146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Unity 3D</a:t>
            </a:r>
            <a:endParaRPr/>
          </a:p>
        </p:txBody>
      </p:sp>
      <p:graphicFrame>
        <p:nvGraphicFramePr>
          <p:cNvPr id="3842" name="Shape 3842"/>
          <p:cNvGraphicFramePr/>
          <p:nvPr/>
        </p:nvGraphicFramePr>
        <p:xfrm>
          <a:off x="3640575" y="3371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{41179D3C-FE45-46B2-A391-42AFA4C27AD3}</a:tableStyleId>
              </a:tblPr>
              <a:tblGrid>
                <a:gridCol w="1571625"/>
                <a:gridCol w="38195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CRITERIO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EVALUACIÓN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aprendizaje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21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respuesta en el desarrollo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de implementación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7, al principio cuesta configurar la herramienta y tener todo listo de pluggins y utilidades extra para que todo sea compatible y funcional con el hardware de VR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Intuición de la Interfaz de usuario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Muy intuitiva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Velocidad de respuesta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configuración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 horas, hay varios drivers/pluggins y funcionalidades que hay que buscar e instalar manualmente y documentarse sobre como hacerlo.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de la visibilidad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7, la calidad ofrecida por la tecnología no es mala ni extremadamente buena, depende de la calidad y perfección que le quiera dar la persona encargada en el apartado visual para obtener resultados óptimos. 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 txBox="1"/>
          <p:nvPr>
            <p:ph type="ctrTitle"/>
          </p:nvPr>
        </p:nvSpPr>
        <p:spPr>
          <a:xfrm>
            <a:off x="339625" y="1084475"/>
            <a:ext cx="307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6</a:t>
            </a:r>
            <a:r>
              <a:rPr lang="es" sz="3600"/>
              <a:t>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848" name="Shape 3848"/>
          <p:cNvSpPr txBox="1"/>
          <p:nvPr>
            <p:ph idx="1" type="subTitle"/>
          </p:nvPr>
        </p:nvSpPr>
        <p:spPr>
          <a:xfrm>
            <a:off x="635000" y="26146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Unreal Engine</a:t>
            </a:r>
            <a:endParaRPr/>
          </a:p>
        </p:txBody>
      </p:sp>
      <p:graphicFrame>
        <p:nvGraphicFramePr>
          <p:cNvPr id="3849" name="Shape 3849"/>
          <p:cNvGraphicFramePr/>
          <p:nvPr/>
        </p:nvGraphicFramePr>
        <p:xfrm>
          <a:off x="3619300" y="4863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{41179D3C-FE45-46B2-A391-42AFA4C27AD3}</a:tableStyleId>
              </a:tblPr>
              <a:tblGrid>
                <a:gridCol w="1571625"/>
                <a:gridCol w="38195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CRITERIO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EVALUACIÓN</a:t>
                      </a:r>
                      <a:endParaRPr b="1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aprendizaje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55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21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respuesta en el desarrollo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 horas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de implementación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Intuición de la Interfaz de usuario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Muy intuitiva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Velocidad de respuesta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de configuración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 horas, prácticamente con la instalación está todo listo y reconoce perfectamente el hardware con el que hay que trabajar, ya que utiliza las herramientas de Steam VR (HT Vive) que son compatibles con el hardware usado (VR Lenovo).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de la visibilidad</a:t>
                      </a:r>
                      <a:endParaRPr sz="1200"/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9, posee utilidades y funcionalidades para un acabado óptico y luminoso bastante realista y potente.</a:t>
                      </a:r>
                      <a:endParaRPr sz="1100"/>
                    </a:p>
                  </a:txBody>
                  <a:tcPr marT="0" marB="0" marR="68575" marL="6857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