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handoutMasterIdLst>
    <p:handoutMasterId r:id="rId20"/>
  </p:handoutMasterIdLst>
  <p:sldIdLst>
    <p:sldId id="351" r:id="rId2"/>
    <p:sldId id="336" r:id="rId3"/>
    <p:sldId id="326" r:id="rId4"/>
    <p:sldId id="325" r:id="rId5"/>
    <p:sldId id="337" r:id="rId6"/>
    <p:sldId id="354" r:id="rId7"/>
    <p:sldId id="395" r:id="rId8"/>
    <p:sldId id="394" r:id="rId9"/>
    <p:sldId id="435" r:id="rId10"/>
    <p:sldId id="338" r:id="rId11"/>
    <p:sldId id="339" r:id="rId12"/>
    <p:sldId id="340" r:id="rId13"/>
    <p:sldId id="349" r:id="rId14"/>
    <p:sldId id="345" r:id="rId15"/>
    <p:sldId id="346" r:id="rId16"/>
    <p:sldId id="348" r:id="rId17"/>
    <p:sldId id="343" r:id="rId1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charset="-122"/>
        <a:ea typeface="等线" charset="-122"/>
        <a:cs typeface="等线" charset="-122"/>
      </a:defRPr>
    </a:lvl1pPr>
    <a:lvl2pPr marL="457200" algn="l" rtl="0" eaLnBrk="0" fontAlgn="base" hangingPunct="0">
      <a:spcBef>
        <a:spcPct val="0"/>
      </a:spcBef>
      <a:spcAft>
        <a:spcPct val="0"/>
      </a:spcAft>
      <a:defRPr kern="1200">
        <a:solidFill>
          <a:schemeClr val="tx1"/>
        </a:solidFill>
        <a:latin typeface="等线" charset="-122"/>
        <a:ea typeface="等线" charset="-122"/>
        <a:cs typeface="等线" charset="-122"/>
      </a:defRPr>
    </a:lvl2pPr>
    <a:lvl3pPr marL="914400" algn="l" rtl="0" eaLnBrk="0" fontAlgn="base" hangingPunct="0">
      <a:spcBef>
        <a:spcPct val="0"/>
      </a:spcBef>
      <a:spcAft>
        <a:spcPct val="0"/>
      </a:spcAft>
      <a:defRPr kern="1200">
        <a:solidFill>
          <a:schemeClr val="tx1"/>
        </a:solidFill>
        <a:latin typeface="等线" charset="-122"/>
        <a:ea typeface="等线" charset="-122"/>
        <a:cs typeface="等线" charset="-122"/>
      </a:defRPr>
    </a:lvl3pPr>
    <a:lvl4pPr marL="1371600" algn="l" rtl="0" eaLnBrk="0" fontAlgn="base" hangingPunct="0">
      <a:spcBef>
        <a:spcPct val="0"/>
      </a:spcBef>
      <a:spcAft>
        <a:spcPct val="0"/>
      </a:spcAft>
      <a:defRPr kern="1200">
        <a:solidFill>
          <a:schemeClr val="tx1"/>
        </a:solidFill>
        <a:latin typeface="等线" charset="-122"/>
        <a:ea typeface="等线" charset="-122"/>
        <a:cs typeface="等线" charset="-122"/>
      </a:defRPr>
    </a:lvl4pPr>
    <a:lvl5pPr marL="1828800" algn="l" rtl="0" eaLnBrk="0" fontAlgn="base" hangingPunct="0">
      <a:spcBef>
        <a:spcPct val="0"/>
      </a:spcBef>
      <a:spcAft>
        <a:spcPct val="0"/>
      </a:spcAft>
      <a:defRPr kern="1200">
        <a:solidFill>
          <a:schemeClr val="tx1"/>
        </a:solidFill>
        <a:latin typeface="等线" charset="-122"/>
        <a:ea typeface="等线" charset="-122"/>
        <a:cs typeface="等线" charset="-122"/>
      </a:defRPr>
    </a:lvl5pPr>
    <a:lvl6pPr marL="2286000" algn="l" defTabSz="914400" rtl="0" eaLnBrk="1" latinLnBrk="0" hangingPunct="1">
      <a:defRPr kern="1200">
        <a:solidFill>
          <a:schemeClr val="tx1"/>
        </a:solidFill>
        <a:latin typeface="等线" charset="-122"/>
        <a:ea typeface="等线" charset="-122"/>
        <a:cs typeface="等线" charset="-122"/>
      </a:defRPr>
    </a:lvl6pPr>
    <a:lvl7pPr marL="2743200" algn="l" defTabSz="914400" rtl="0" eaLnBrk="1" latinLnBrk="0" hangingPunct="1">
      <a:defRPr kern="1200">
        <a:solidFill>
          <a:schemeClr val="tx1"/>
        </a:solidFill>
        <a:latin typeface="等线" charset="-122"/>
        <a:ea typeface="等线" charset="-122"/>
        <a:cs typeface="等线" charset="-122"/>
      </a:defRPr>
    </a:lvl7pPr>
    <a:lvl8pPr marL="3200400" algn="l" defTabSz="914400" rtl="0" eaLnBrk="1" latinLnBrk="0" hangingPunct="1">
      <a:defRPr kern="1200">
        <a:solidFill>
          <a:schemeClr val="tx1"/>
        </a:solidFill>
        <a:latin typeface="等线" charset="-122"/>
        <a:ea typeface="等线" charset="-122"/>
        <a:cs typeface="等线" charset="-122"/>
      </a:defRPr>
    </a:lvl8pPr>
    <a:lvl9pPr marL="3657600" algn="l" defTabSz="914400" rtl="0" eaLnBrk="1" latinLnBrk="0" hangingPunct="1">
      <a:defRPr kern="1200">
        <a:solidFill>
          <a:schemeClr val="tx1"/>
        </a:solidFill>
        <a:latin typeface="等线" charset="-122"/>
        <a:ea typeface="等线" charset="-122"/>
        <a:cs typeface="等线" charset="-122"/>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71" autoAdjust="0"/>
    <p:restoredTop sz="84011" autoAdjust="0"/>
  </p:normalViewPr>
  <p:slideViewPr>
    <p:cSldViewPr snapToGrid="0">
      <p:cViewPr varScale="1">
        <p:scale>
          <a:sx n="102" d="100"/>
          <a:sy n="102" d="100"/>
        </p:scale>
        <p:origin x="1128" y="192"/>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2C136D-781D-494E-8F93-D702BF83CE86}" type="datetimeFigureOut">
              <a:rPr kumimoji="1" lang="zh-CN" altLang="en-US" smtClean="0"/>
              <a:t>2021/3/4</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35F304-2E2B-F641-A9F0-4FE146E6B417}" type="slidenum">
              <a:rPr kumimoji="1" lang="zh-CN" altLang="en-US" smtClean="0"/>
              <a:t>‹#›</a:t>
            </a:fld>
            <a:endParaRPr kumimoji="1" lang="zh-CN" altLang="en-US"/>
          </a:p>
        </p:txBody>
      </p:sp>
    </p:spTree>
    <p:extLst>
      <p:ext uri="{BB962C8B-B14F-4D97-AF65-F5344CB8AC3E}">
        <p14:creationId xmlns:p14="http://schemas.microsoft.com/office/powerpoint/2010/main" val="1217503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D30B0E55-D8D3-3E4B-8EA9-4CA0A252B1C9}" type="datetimeFigureOut">
              <a:rPr lang="zh-CN" altLang="en-US"/>
              <a:pPr>
                <a:defRPr/>
              </a:pPr>
              <a:t>2021/3/4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cs typeface="+mn-cs"/>
              </a:defRPr>
            </a:lvl1pPr>
          </a:lstStyle>
          <a:p>
            <a:pPr>
              <a:defRPr/>
            </a:pPr>
            <a:fld id="{DCE7CB3F-8DE1-9A41-A485-F5AA98C63D2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等线"/>
      </a:defRPr>
    </a:lvl1pPr>
    <a:lvl2pPr marL="457200" algn="l" rtl="0" eaLnBrk="0" fontAlgn="base" hangingPunct="0">
      <a:spcBef>
        <a:spcPct val="30000"/>
      </a:spcBef>
      <a:spcAft>
        <a:spcPct val="0"/>
      </a:spcAft>
      <a:defRPr sz="1200" kern="1200">
        <a:solidFill>
          <a:schemeClr val="tx1"/>
        </a:solidFill>
        <a:latin typeface="+mn-lt"/>
        <a:ea typeface="+mn-ea"/>
        <a:cs typeface="等线"/>
      </a:defRPr>
    </a:lvl2pPr>
    <a:lvl3pPr marL="914400" algn="l" rtl="0" eaLnBrk="0" fontAlgn="base" hangingPunct="0">
      <a:spcBef>
        <a:spcPct val="30000"/>
      </a:spcBef>
      <a:spcAft>
        <a:spcPct val="0"/>
      </a:spcAft>
      <a:defRPr sz="1200" kern="1200">
        <a:solidFill>
          <a:schemeClr val="tx1"/>
        </a:solidFill>
        <a:latin typeface="+mn-lt"/>
        <a:ea typeface="+mn-ea"/>
        <a:cs typeface="等线"/>
      </a:defRPr>
    </a:lvl3pPr>
    <a:lvl4pPr marL="1371600" algn="l" rtl="0" eaLnBrk="0" fontAlgn="base" hangingPunct="0">
      <a:spcBef>
        <a:spcPct val="30000"/>
      </a:spcBef>
      <a:spcAft>
        <a:spcPct val="0"/>
      </a:spcAft>
      <a:defRPr sz="1200" kern="1200">
        <a:solidFill>
          <a:schemeClr val="tx1"/>
        </a:solidFill>
        <a:latin typeface="+mn-lt"/>
        <a:ea typeface="+mn-ea"/>
        <a:cs typeface="等线"/>
      </a:defRPr>
    </a:lvl4pPr>
    <a:lvl5pPr marL="1828800" algn="l" rtl="0" eaLnBrk="0" fontAlgn="base" hangingPunct="0">
      <a:spcBef>
        <a:spcPct val="30000"/>
      </a:spcBef>
      <a:spcAft>
        <a:spcPct val="0"/>
      </a:spcAft>
      <a:defRPr sz="1200" kern="1200">
        <a:solidFill>
          <a:schemeClr val="tx1"/>
        </a:solidFill>
        <a:latin typeface="+mn-lt"/>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CE7CB3F-8DE1-9A41-A485-F5AA98C63D2D}" type="slidenum">
              <a:rPr lang="zh-CN" altLang="en-US" smtClean="0"/>
              <a:pPr>
                <a:defRPr/>
              </a:pPr>
              <a:t>1</a:t>
            </a:fld>
            <a:endParaRPr lang="zh-CN" altLang="en-US"/>
          </a:p>
        </p:txBody>
      </p:sp>
    </p:spTree>
    <p:extLst>
      <p:ext uri="{BB962C8B-B14F-4D97-AF65-F5344CB8AC3E}">
        <p14:creationId xmlns:p14="http://schemas.microsoft.com/office/powerpoint/2010/main" val="1133152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dirty="0">
              <a:cs typeface="等线" charset="-122"/>
            </a:endParaRPr>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eaLnBrk="0" fontAlgn="base" hangingPunct="0">
              <a:spcBef>
                <a:spcPct val="0"/>
              </a:spcBef>
              <a:spcAft>
                <a:spcPct val="0"/>
              </a:spcAft>
              <a:defRPr>
                <a:solidFill>
                  <a:schemeClr val="tx1"/>
                </a:solidFill>
                <a:latin typeface="等线" charset="-122"/>
                <a:ea typeface="等线" charset="-122"/>
                <a:cs typeface="等线" charset="-122"/>
              </a:defRPr>
            </a:lvl6pPr>
            <a:lvl7pPr marL="2971800" indent="-228600" eaLnBrk="0" fontAlgn="base" hangingPunct="0">
              <a:spcBef>
                <a:spcPct val="0"/>
              </a:spcBef>
              <a:spcAft>
                <a:spcPct val="0"/>
              </a:spcAft>
              <a:defRPr>
                <a:solidFill>
                  <a:schemeClr val="tx1"/>
                </a:solidFill>
                <a:latin typeface="等线" charset="-122"/>
                <a:ea typeface="等线" charset="-122"/>
                <a:cs typeface="等线" charset="-122"/>
              </a:defRPr>
            </a:lvl7pPr>
            <a:lvl8pPr marL="3429000" indent="-228600" eaLnBrk="0" fontAlgn="base" hangingPunct="0">
              <a:spcBef>
                <a:spcPct val="0"/>
              </a:spcBef>
              <a:spcAft>
                <a:spcPct val="0"/>
              </a:spcAft>
              <a:defRPr>
                <a:solidFill>
                  <a:schemeClr val="tx1"/>
                </a:solidFill>
                <a:latin typeface="等线" charset="-122"/>
                <a:ea typeface="等线" charset="-122"/>
                <a:cs typeface="等线" charset="-122"/>
              </a:defRPr>
            </a:lvl8pPr>
            <a:lvl9pPr marL="3886200" indent="-228600" eaLnBrk="0" fontAlgn="base" hangingPunct="0">
              <a:spcBef>
                <a:spcPct val="0"/>
              </a:spcBef>
              <a:spcAft>
                <a:spcPct val="0"/>
              </a:spcAft>
              <a:defRPr>
                <a:solidFill>
                  <a:schemeClr val="tx1"/>
                </a:solidFill>
                <a:latin typeface="等线" charset="-122"/>
                <a:ea typeface="等线" charset="-122"/>
                <a:cs typeface="等线" charset="-122"/>
              </a:defRPr>
            </a:lvl9pPr>
          </a:lstStyle>
          <a:p>
            <a:pPr fontAlgn="base">
              <a:spcBef>
                <a:spcPct val="0"/>
              </a:spcBef>
              <a:spcAft>
                <a:spcPct val="0"/>
              </a:spcAft>
            </a:pPr>
            <a:fld id="{2CA28F30-6D4D-164E-AAB1-D8B05F264686}" type="slidenum">
              <a:rPr lang="zh-CN" altLang="en-US"/>
              <a:pPr fontAlgn="base">
                <a:spcBef>
                  <a:spcPct val="0"/>
                </a:spcBef>
                <a:spcAft>
                  <a:spcPct val="0"/>
                </a:spcAft>
              </a:pPr>
              <a:t>12</a:t>
            </a:fld>
            <a:endParaRPr lang="zh-CN" altLang="en-US"/>
          </a:p>
        </p:txBody>
      </p:sp>
    </p:spTree>
    <p:extLst>
      <p:ext uri="{BB962C8B-B14F-4D97-AF65-F5344CB8AC3E}">
        <p14:creationId xmlns:p14="http://schemas.microsoft.com/office/powerpoint/2010/main" val="1090824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CE7CB3F-8DE1-9A41-A485-F5AA98C63D2D}" type="slidenum">
              <a:rPr lang="zh-CN" altLang="en-US" smtClean="0"/>
              <a:pPr>
                <a:defRPr/>
              </a:pPr>
              <a:t>16</a:t>
            </a:fld>
            <a:endParaRPr lang="zh-CN" altLang="en-US"/>
          </a:p>
        </p:txBody>
      </p:sp>
    </p:spTree>
    <p:extLst>
      <p:ext uri="{BB962C8B-B14F-4D97-AF65-F5344CB8AC3E}">
        <p14:creationId xmlns:p14="http://schemas.microsoft.com/office/powerpoint/2010/main" val="2271092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cs typeface="等线" charset="-122"/>
            </a:endParaRPr>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eaLnBrk="0" fontAlgn="base" hangingPunct="0">
              <a:spcBef>
                <a:spcPct val="0"/>
              </a:spcBef>
              <a:spcAft>
                <a:spcPct val="0"/>
              </a:spcAft>
              <a:defRPr>
                <a:solidFill>
                  <a:schemeClr val="tx1"/>
                </a:solidFill>
                <a:latin typeface="等线" charset="-122"/>
                <a:ea typeface="等线" charset="-122"/>
                <a:cs typeface="等线" charset="-122"/>
              </a:defRPr>
            </a:lvl6pPr>
            <a:lvl7pPr marL="2971800" indent="-228600" eaLnBrk="0" fontAlgn="base" hangingPunct="0">
              <a:spcBef>
                <a:spcPct val="0"/>
              </a:spcBef>
              <a:spcAft>
                <a:spcPct val="0"/>
              </a:spcAft>
              <a:defRPr>
                <a:solidFill>
                  <a:schemeClr val="tx1"/>
                </a:solidFill>
                <a:latin typeface="等线" charset="-122"/>
                <a:ea typeface="等线" charset="-122"/>
                <a:cs typeface="等线" charset="-122"/>
              </a:defRPr>
            </a:lvl7pPr>
            <a:lvl8pPr marL="3429000" indent="-228600" eaLnBrk="0" fontAlgn="base" hangingPunct="0">
              <a:spcBef>
                <a:spcPct val="0"/>
              </a:spcBef>
              <a:spcAft>
                <a:spcPct val="0"/>
              </a:spcAft>
              <a:defRPr>
                <a:solidFill>
                  <a:schemeClr val="tx1"/>
                </a:solidFill>
                <a:latin typeface="等线" charset="-122"/>
                <a:ea typeface="等线" charset="-122"/>
                <a:cs typeface="等线" charset="-122"/>
              </a:defRPr>
            </a:lvl8pPr>
            <a:lvl9pPr marL="3886200" indent="-228600" eaLnBrk="0" fontAlgn="base" hangingPunct="0">
              <a:spcBef>
                <a:spcPct val="0"/>
              </a:spcBef>
              <a:spcAft>
                <a:spcPct val="0"/>
              </a:spcAft>
              <a:defRPr>
                <a:solidFill>
                  <a:schemeClr val="tx1"/>
                </a:solidFill>
                <a:latin typeface="等线" charset="-122"/>
                <a:ea typeface="等线" charset="-122"/>
                <a:cs typeface="等线" charset="-122"/>
              </a:defRPr>
            </a:lvl9pPr>
          </a:lstStyle>
          <a:p>
            <a:pPr fontAlgn="base">
              <a:spcBef>
                <a:spcPct val="0"/>
              </a:spcBef>
              <a:spcAft>
                <a:spcPct val="0"/>
              </a:spcAft>
            </a:pPr>
            <a:fld id="{5EBBDC9A-2DE6-2441-8284-15A7532AD73F}" type="slidenum">
              <a:rPr lang="zh-CN" altLang="en-US"/>
              <a:pPr fontAlgn="base">
                <a:spcBef>
                  <a:spcPct val="0"/>
                </a:spcBef>
                <a:spcAft>
                  <a:spcPct val="0"/>
                </a:spcAft>
              </a:pPr>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宋体" panose="02010600030101010101" pitchFamily="2" charset="-122"/>
              </a:rPr>
              <a:t>使用py2exe工具将Python程序转换为扩展名为“.exe”的可执行程序，可以在没有安装Python解释器和相关依赖包的平台上运行</a:t>
            </a:r>
            <a:endParaRPr lang="en-US" altLang="zh-CN" dirty="0">
              <a:latin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DCE7CB3F-8DE1-9A41-A485-F5AA98C63D2D}" type="slidenum">
              <a:rPr lang="zh-CN" altLang="en-US" smtClean="0"/>
              <a:pPr>
                <a:defRPr/>
              </a:pPr>
              <a:t>2</a:t>
            </a:fld>
            <a:endParaRPr lang="zh-CN" altLang="en-US"/>
          </a:p>
        </p:txBody>
      </p:sp>
    </p:spTree>
    <p:extLst>
      <p:ext uri="{BB962C8B-B14F-4D97-AF65-F5344CB8AC3E}">
        <p14:creationId xmlns:p14="http://schemas.microsoft.com/office/powerpoint/2010/main" val="143246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cs typeface="等线" charset="-122"/>
              </a:rPr>
              <a:t>C</a:t>
            </a:r>
            <a:r>
              <a:rPr lang="zh-CN" altLang="en-US">
                <a:cs typeface="等线" charset="-122"/>
              </a:rPr>
              <a:t>语言比喻为小巧的瑞士军刀恰如其当：简洁高效实用够锋利哦，加之指针概念、内存申请和释放、系统化的</a:t>
            </a:r>
            <a:r>
              <a:rPr lang="en-US" altLang="zh-CN">
                <a:cs typeface="等线" charset="-122"/>
              </a:rPr>
              <a:t>IO</a:t>
            </a:r>
            <a:r>
              <a:rPr lang="zh-CN" altLang="en-US">
                <a:cs typeface="等线" charset="-122"/>
              </a:rPr>
              <a:t>设计等，使得</a:t>
            </a:r>
            <a:r>
              <a:rPr lang="en-US" altLang="zh-CN">
                <a:cs typeface="等线" charset="-122"/>
              </a:rPr>
              <a:t>C</a:t>
            </a:r>
            <a:r>
              <a:rPr lang="zh-CN" altLang="en-US">
                <a:cs typeface="等线" charset="-122"/>
              </a:rPr>
              <a:t>语言在面向系统底层（驱动、操作系统）的开发中成为不二人选，但是你想用这把刀去砍树木，就需要做比较多的工作了。</a:t>
            </a:r>
            <a:endParaRPr lang="en-US" altLang="zh-CN">
              <a:cs typeface="等线" charset="-122"/>
            </a:endParaRPr>
          </a:p>
          <a:p>
            <a:pPr eaLnBrk="1" hangingPunct="1">
              <a:spcBef>
                <a:spcPct val="0"/>
              </a:spcBef>
            </a:pPr>
            <a:r>
              <a:rPr lang="en-US" altLang="zh-CN">
                <a:cs typeface="等线" charset="-122"/>
              </a:rPr>
              <a:t>C#</a:t>
            </a:r>
            <a:r>
              <a:rPr lang="zh-CN" altLang="en-US">
                <a:cs typeface="等线" charset="-122"/>
              </a:rPr>
              <a:t>，</a:t>
            </a:r>
            <a:r>
              <a:rPr lang="en-US" altLang="zh-CN">
                <a:cs typeface="等线" charset="-122"/>
              </a:rPr>
              <a:t>Java</a:t>
            </a:r>
            <a:r>
              <a:rPr lang="zh-CN" altLang="en-US">
                <a:cs typeface="等线" charset="-122"/>
              </a:rPr>
              <a:t>而是已经发展成为企业级平台了，都拥有比较成熟的类库和业内解决方案</a:t>
            </a:r>
            <a:endParaRPr lang="en-US" altLang="zh-CN">
              <a:cs typeface="等线" charset="-122"/>
            </a:endParaRPr>
          </a:p>
          <a:p>
            <a:pPr eaLnBrk="1" hangingPunct="1">
              <a:spcBef>
                <a:spcPct val="0"/>
              </a:spcBef>
            </a:pPr>
            <a:r>
              <a:rPr lang="zh-CN" altLang="en-US">
                <a:cs typeface="等线" charset="-122"/>
              </a:rPr>
              <a:t>在此处，图中更是将其比喻为一把电锯（电锯杀人狂。。。），可见其在开发大功能方面，由于其强大的类库支持、和简洁的语法、多种编程范式（面向对象、面向过程、函数式编程）的支持，在开发过程中就像使用了电锯一般，三下两除二就能搞定了。</a:t>
            </a:r>
            <a:br>
              <a:rPr lang="zh-CN" altLang="en-US">
                <a:cs typeface="等线" charset="-122"/>
              </a:rPr>
            </a:br>
            <a:r>
              <a:rPr lang="en-US" altLang="zh-CN">
                <a:cs typeface="等线" charset="-122"/>
              </a:rPr>
              <a:t>Pascal</a:t>
            </a:r>
            <a:r>
              <a:rPr lang="zh-CN" altLang="en-US">
                <a:cs typeface="等线" charset="-122"/>
              </a:rPr>
              <a:t>和</a:t>
            </a:r>
            <a:r>
              <a:rPr lang="en-US" altLang="zh-CN">
                <a:cs typeface="等线" charset="-122"/>
              </a:rPr>
              <a:t>C++</a:t>
            </a:r>
            <a:br>
              <a:rPr lang="en-US" altLang="zh-CN">
                <a:cs typeface="等线" charset="-122"/>
              </a:rPr>
            </a:br>
            <a:r>
              <a:rPr lang="zh-CN" altLang="en-US">
                <a:cs typeface="等线" charset="-122"/>
              </a:rPr>
              <a:t>在此图中都同样被比喻为瑞士军刀，但是</a:t>
            </a:r>
            <a:r>
              <a:rPr lang="en-US" altLang="zh-CN">
                <a:cs typeface="等线" charset="-122"/>
              </a:rPr>
              <a:t>C++</a:t>
            </a:r>
            <a:r>
              <a:rPr lang="zh-CN" altLang="en-US">
                <a:cs typeface="等线" charset="-122"/>
              </a:rPr>
              <a:t>真够庞大和复杂的，</a:t>
            </a:r>
            <a:br>
              <a:rPr lang="zh-CN" altLang="en-US">
                <a:cs typeface="等线" charset="-122"/>
              </a:rPr>
            </a:br>
            <a:endParaRPr lang="zh-CN" altLang="en-US">
              <a:cs typeface="等线" charset="-122"/>
            </a:endParaRPr>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eaLnBrk="0" fontAlgn="base" hangingPunct="0">
              <a:spcBef>
                <a:spcPct val="0"/>
              </a:spcBef>
              <a:spcAft>
                <a:spcPct val="0"/>
              </a:spcAft>
              <a:defRPr>
                <a:solidFill>
                  <a:schemeClr val="tx1"/>
                </a:solidFill>
                <a:latin typeface="等线" charset="-122"/>
                <a:ea typeface="等线" charset="-122"/>
                <a:cs typeface="等线" charset="-122"/>
              </a:defRPr>
            </a:lvl6pPr>
            <a:lvl7pPr marL="2971800" indent="-228600" eaLnBrk="0" fontAlgn="base" hangingPunct="0">
              <a:spcBef>
                <a:spcPct val="0"/>
              </a:spcBef>
              <a:spcAft>
                <a:spcPct val="0"/>
              </a:spcAft>
              <a:defRPr>
                <a:solidFill>
                  <a:schemeClr val="tx1"/>
                </a:solidFill>
                <a:latin typeface="等线" charset="-122"/>
                <a:ea typeface="等线" charset="-122"/>
                <a:cs typeface="等线" charset="-122"/>
              </a:defRPr>
            </a:lvl7pPr>
            <a:lvl8pPr marL="3429000" indent="-228600" eaLnBrk="0" fontAlgn="base" hangingPunct="0">
              <a:spcBef>
                <a:spcPct val="0"/>
              </a:spcBef>
              <a:spcAft>
                <a:spcPct val="0"/>
              </a:spcAft>
              <a:defRPr>
                <a:solidFill>
                  <a:schemeClr val="tx1"/>
                </a:solidFill>
                <a:latin typeface="等线" charset="-122"/>
                <a:ea typeface="等线" charset="-122"/>
                <a:cs typeface="等线" charset="-122"/>
              </a:defRPr>
            </a:lvl8pPr>
            <a:lvl9pPr marL="3886200" indent="-228600" eaLnBrk="0" fontAlgn="base" hangingPunct="0">
              <a:spcBef>
                <a:spcPct val="0"/>
              </a:spcBef>
              <a:spcAft>
                <a:spcPct val="0"/>
              </a:spcAft>
              <a:defRPr>
                <a:solidFill>
                  <a:schemeClr val="tx1"/>
                </a:solidFill>
                <a:latin typeface="等线" charset="-122"/>
                <a:ea typeface="等线" charset="-122"/>
                <a:cs typeface="等线" charset="-122"/>
              </a:defRPr>
            </a:lvl9pPr>
          </a:lstStyle>
          <a:p>
            <a:pPr fontAlgn="base">
              <a:spcBef>
                <a:spcPct val="0"/>
              </a:spcBef>
              <a:spcAft>
                <a:spcPct val="0"/>
              </a:spcAft>
            </a:pPr>
            <a:fld id="{4FAA4583-D4E1-7A43-989A-895F70BEB96D}" type="slidenum">
              <a:rPr lang="zh-CN" altLang="en-US"/>
              <a:pPr fontAlgn="base">
                <a:spcBef>
                  <a:spcPct val="0"/>
                </a:spcBef>
                <a:spcAft>
                  <a:spcPct val="0"/>
                </a:spcAft>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cs typeface="等线" charset="-122"/>
              </a:rPr>
              <a:t>Python </a:t>
            </a:r>
            <a:r>
              <a:rPr lang="zh-CN" altLang="en-US">
                <a:cs typeface="等线" charset="-122"/>
              </a:rPr>
              <a:t>提供了所有脚本语言的简单和易用性，并且具有在编译语言中才能找到的高级软件工程工具。</a:t>
            </a:r>
            <a:endParaRPr lang="en-US" altLang="zh-CN">
              <a:cs typeface="等线" charset="-122"/>
            </a:endParaRPr>
          </a:p>
          <a:p>
            <a:pPr eaLnBrk="1" hangingPunct="1">
              <a:spcBef>
                <a:spcPct val="0"/>
              </a:spcBef>
            </a:pPr>
            <a:r>
              <a:rPr lang="zh-CN" altLang="en-US">
                <a:cs typeface="等线" charset="-122"/>
              </a:rPr>
              <a:t>动态类型</a:t>
            </a:r>
            <a:r>
              <a:rPr lang="en-US" altLang="zh-CN">
                <a:cs typeface="等线" charset="-122"/>
              </a:rPr>
              <a:t>Python </a:t>
            </a:r>
            <a:r>
              <a:rPr lang="zh-CN" altLang="en-US">
                <a:cs typeface="等线" charset="-122"/>
              </a:rPr>
              <a:t>在运行过程中随时跟踪对象的种类，不需要代码中关于复杂的类型和大小的声明。</a:t>
            </a:r>
            <a:endParaRPr lang="en-US" altLang="zh-CN">
              <a:cs typeface="等线" charset="-122"/>
            </a:endParaRPr>
          </a:p>
          <a:p>
            <a:pPr eaLnBrk="1" hangingPunct="1">
              <a:spcBef>
                <a:spcPct val="0"/>
              </a:spcBef>
            </a:pPr>
            <a:r>
              <a:rPr lang="zh-CN" altLang="en-US">
                <a:cs typeface="等线" charset="-122"/>
              </a:rPr>
              <a:t>自动内存管理</a:t>
            </a:r>
            <a:r>
              <a:rPr lang="en-US" altLang="zh-CN">
                <a:cs typeface="等线" charset="-122"/>
              </a:rPr>
              <a:t>Python </a:t>
            </a:r>
            <a:r>
              <a:rPr lang="zh-CN" altLang="en-US">
                <a:cs typeface="等线" charset="-122"/>
              </a:rPr>
              <a:t>自动进行对象分配，当对象不再使用时将自动撤销对象（</a:t>
            </a:r>
            <a:r>
              <a:rPr lang="en-US" altLang="zh-CN">
                <a:cs typeface="等线" charset="-122"/>
              </a:rPr>
              <a:t>"</a:t>
            </a:r>
            <a:r>
              <a:rPr lang="zh-CN" altLang="en-US">
                <a:cs typeface="等线" charset="-122"/>
              </a:rPr>
              <a:t>垃圾回收</a:t>
            </a:r>
            <a:r>
              <a:rPr lang="en-US" altLang="zh-CN">
                <a:cs typeface="等线" charset="-122"/>
              </a:rPr>
              <a:t>"</a:t>
            </a:r>
            <a:r>
              <a:rPr lang="zh-CN" altLang="en-US">
                <a:cs typeface="等线" charset="-122"/>
              </a:rPr>
              <a:t>），当需要时自动扩展或收缩。</a:t>
            </a:r>
            <a:endParaRPr lang="en-US" altLang="zh-CN">
              <a:cs typeface="等线" charset="-122"/>
            </a:endParaRPr>
          </a:p>
          <a:p>
            <a:pPr eaLnBrk="1" hangingPunct="1">
              <a:spcBef>
                <a:spcPct val="0"/>
              </a:spcBef>
            </a:pPr>
            <a:r>
              <a:rPr lang="zh-CN" altLang="en-US">
                <a:cs typeface="等线" charset="-122"/>
              </a:rPr>
              <a:t>灵活并易于使用内置对象类型</a:t>
            </a:r>
            <a:r>
              <a:rPr lang="en-US" altLang="zh-CN">
                <a:cs typeface="等线" charset="-122"/>
              </a:rPr>
              <a:t>Python </a:t>
            </a:r>
            <a:r>
              <a:rPr lang="zh-CN" altLang="en-US">
                <a:cs typeface="等线" charset="-122"/>
              </a:rPr>
              <a:t>提供了常用的数据结构作为语言的基本组成部分。例如，列表（</a:t>
            </a:r>
            <a:r>
              <a:rPr lang="en-US" altLang="zh-CN">
                <a:cs typeface="等线" charset="-122"/>
              </a:rPr>
              <a:t>list </a:t>
            </a:r>
            <a:r>
              <a:rPr lang="zh-CN" altLang="en-US">
                <a:cs typeface="等线" charset="-122"/>
              </a:rPr>
              <a:t>）、字典（</a:t>
            </a:r>
            <a:r>
              <a:rPr lang="en-US" altLang="zh-CN">
                <a:cs typeface="等线" charset="-122"/>
              </a:rPr>
              <a:t>dictionary </a:t>
            </a:r>
            <a:r>
              <a:rPr lang="zh-CN" altLang="en-US">
                <a:cs typeface="等线" charset="-122"/>
              </a:rPr>
              <a:t>）、字符串（</a:t>
            </a:r>
            <a:r>
              <a:rPr lang="en-US" altLang="zh-CN">
                <a:cs typeface="等线" charset="-122"/>
              </a:rPr>
              <a:t>string </a:t>
            </a:r>
            <a:r>
              <a:rPr lang="zh-CN" altLang="en-US">
                <a:cs typeface="等线" charset="-122"/>
              </a:rPr>
              <a:t>）。我们将会看到，它们。</a:t>
            </a:r>
            <a:endParaRPr lang="en-US" altLang="zh-CN">
              <a:cs typeface="等线" charset="-122"/>
            </a:endParaRPr>
          </a:p>
          <a:p>
            <a:pPr eaLnBrk="1" hangingPunct="1">
              <a:spcBef>
                <a:spcPct val="0"/>
              </a:spcBef>
            </a:pPr>
            <a:r>
              <a:rPr lang="zh-CN" altLang="en-US">
                <a:cs typeface="等线" charset="-122"/>
              </a:rPr>
              <a:t>内置工具为了对以上对象类型进行处理，</a:t>
            </a:r>
            <a:r>
              <a:rPr lang="en-US" altLang="zh-CN">
                <a:cs typeface="等线" charset="-122"/>
              </a:rPr>
              <a:t>Python </a:t>
            </a:r>
            <a:r>
              <a:rPr lang="zh-CN" altLang="en-US">
                <a:cs typeface="等线" charset="-122"/>
              </a:rPr>
              <a:t>自带了许多强大的标准操作，包括合并（</a:t>
            </a:r>
            <a:r>
              <a:rPr lang="en-US" altLang="zh-CN">
                <a:cs typeface="等线" charset="-122"/>
              </a:rPr>
              <a:t>concatenation </a:t>
            </a:r>
            <a:r>
              <a:rPr lang="zh-CN" altLang="en-US">
                <a:cs typeface="等线" charset="-122"/>
              </a:rPr>
              <a:t>）、分片（</a:t>
            </a:r>
            <a:r>
              <a:rPr lang="en-US" altLang="zh-CN">
                <a:cs typeface="等线" charset="-122"/>
              </a:rPr>
              <a:t>slice </a:t>
            </a:r>
            <a:r>
              <a:rPr lang="zh-CN" altLang="en-US">
                <a:cs typeface="等线" charset="-122"/>
              </a:rPr>
              <a:t>）、排序（</a:t>
            </a:r>
            <a:r>
              <a:rPr lang="en-US" altLang="zh-CN">
                <a:cs typeface="等线" charset="-122"/>
              </a:rPr>
              <a:t>sort </a:t>
            </a:r>
            <a:r>
              <a:rPr lang="zh-CN" altLang="en-US">
                <a:cs typeface="等线" charset="-122"/>
              </a:rPr>
              <a:t>）和映射（</a:t>
            </a:r>
            <a:r>
              <a:rPr lang="en-US" altLang="zh-CN">
                <a:cs typeface="等线" charset="-122"/>
              </a:rPr>
              <a:t>mapping </a:t>
            </a:r>
            <a:r>
              <a:rPr lang="zh-CN" altLang="en-US">
                <a:cs typeface="等线" charset="-122"/>
              </a:rPr>
              <a:t>）等。 </a:t>
            </a:r>
            <a:endParaRPr lang="en-US" altLang="zh-CN">
              <a:cs typeface="等线" charset="-122"/>
            </a:endParaRPr>
          </a:p>
          <a:p>
            <a:pPr eaLnBrk="1" hangingPunct="1">
              <a:spcBef>
                <a:spcPct val="0"/>
              </a:spcBef>
            </a:pPr>
            <a:r>
              <a:rPr lang="en-US" altLang="zh-CN">
                <a:cs typeface="等线" charset="-122"/>
              </a:rPr>
              <a:t>Python </a:t>
            </a:r>
            <a:r>
              <a:rPr lang="zh-CN" altLang="en-US">
                <a:cs typeface="等线" charset="-122"/>
              </a:rPr>
              <a:t>自带了许多强大的标准操作，包括合并（</a:t>
            </a:r>
            <a:r>
              <a:rPr lang="en-US" altLang="zh-CN">
                <a:cs typeface="等线" charset="-122"/>
              </a:rPr>
              <a:t>concatenation </a:t>
            </a:r>
            <a:r>
              <a:rPr lang="zh-CN" altLang="en-US">
                <a:cs typeface="等线" charset="-122"/>
              </a:rPr>
              <a:t>）、分片（</a:t>
            </a:r>
            <a:r>
              <a:rPr lang="en-US" altLang="zh-CN">
                <a:cs typeface="等线" charset="-122"/>
              </a:rPr>
              <a:t>slice </a:t>
            </a:r>
            <a:r>
              <a:rPr lang="zh-CN" altLang="en-US">
                <a:cs typeface="等线" charset="-122"/>
              </a:rPr>
              <a:t>）、排序（</a:t>
            </a:r>
            <a:r>
              <a:rPr lang="en-US" altLang="zh-CN">
                <a:cs typeface="等线" charset="-122"/>
              </a:rPr>
              <a:t>sort </a:t>
            </a:r>
            <a:r>
              <a:rPr lang="zh-CN" altLang="en-US">
                <a:cs typeface="等线" charset="-122"/>
              </a:rPr>
              <a:t>）和映射（</a:t>
            </a:r>
            <a:r>
              <a:rPr lang="en-US" altLang="zh-CN">
                <a:cs typeface="等线" charset="-122"/>
              </a:rPr>
              <a:t>mapping </a:t>
            </a:r>
            <a:r>
              <a:rPr lang="zh-CN" altLang="en-US">
                <a:cs typeface="等线" charset="-122"/>
              </a:rPr>
              <a:t>）等。 </a:t>
            </a:r>
            <a:endParaRPr lang="en-US" altLang="zh-CN">
              <a:cs typeface="等线" charset="-122"/>
            </a:endParaRPr>
          </a:p>
          <a:p>
            <a:pPr eaLnBrk="1" hangingPunct="1">
              <a:spcBef>
                <a:spcPct val="0"/>
              </a:spcBef>
            </a:pPr>
            <a:r>
              <a:rPr lang="zh-CN" altLang="en-US">
                <a:cs typeface="等线" charset="-122"/>
              </a:rPr>
              <a:t>第三方工具由于 </a:t>
            </a:r>
            <a:r>
              <a:rPr lang="en-US" altLang="zh-CN">
                <a:cs typeface="等线" charset="-122"/>
              </a:rPr>
              <a:t>Python </a:t>
            </a:r>
            <a:r>
              <a:rPr lang="zh-CN" altLang="en-US">
                <a:cs typeface="等线" charset="-122"/>
              </a:rPr>
              <a:t>是开放源代码的，它鼓励开发者提供</a:t>
            </a:r>
            <a:r>
              <a:rPr lang="en-US" altLang="zh-CN">
                <a:cs typeface="等线" charset="-122"/>
              </a:rPr>
              <a:t>Python </a:t>
            </a:r>
            <a:r>
              <a:rPr lang="zh-CN" altLang="en-US">
                <a:cs typeface="等线" charset="-122"/>
              </a:rPr>
              <a:t>内置工具之外的预编码工具。从网络上，可以找到</a:t>
            </a:r>
            <a:r>
              <a:rPr lang="en-US" altLang="zh-CN">
                <a:cs typeface="等线" charset="-122"/>
              </a:rPr>
              <a:t>COM </a:t>
            </a:r>
            <a:r>
              <a:rPr lang="zh-CN" altLang="en-US">
                <a:cs typeface="等线" charset="-122"/>
              </a:rPr>
              <a:t>、图像处理、</a:t>
            </a:r>
            <a:r>
              <a:rPr lang="en-US" altLang="zh-CN">
                <a:cs typeface="等线" charset="-122"/>
              </a:rPr>
              <a:t>CORBA ORB </a:t>
            </a:r>
            <a:r>
              <a:rPr lang="zh-CN" altLang="en-US">
                <a:cs typeface="等线" charset="-122"/>
              </a:rPr>
              <a:t>、</a:t>
            </a:r>
            <a:r>
              <a:rPr lang="en-US" altLang="zh-CN">
                <a:cs typeface="等线" charset="-122"/>
              </a:rPr>
              <a:t>XML </a:t>
            </a:r>
            <a:r>
              <a:rPr lang="zh-CN" altLang="en-US">
                <a:cs typeface="等线" charset="-122"/>
              </a:rPr>
              <a:t>、数据库等很多免费的支持工具。 </a:t>
            </a:r>
            <a:br>
              <a:rPr lang="zh-CN" altLang="en-US">
                <a:cs typeface="等线" charset="-122"/>
              </a:rPr>
            </a:br>
            <a:br>
              <a:rPr lang="zh-CN" altLang="en-US">
                <a:cs typeface="等线" charset="-122"/>
              </a:rPr>
            </a:br>
            <a:endParaRPr lang="zh-CN" altLang="en-US">
              <a:cs typeface="等线" charset="-122"/>
            </a:endParaRPr>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eaLnBrk="0" fontAlgn="base" hangingPunct="0">
              <a:spcBef>
                <a:spcPct val="0"/>
              </a:spcBef>
              <a:spcAft>
                <a:spcPct val="0"/>
              </a:spcAft>
              <a:defRPr>
                <a:solidFill>
                  <a:schemeClr val="tx1"/>
                </a:solidFill>
                <a:latin typeface="等线" charset="-122"/>
                <a:ea typeface="等线" charset="-122"/>
                <a:cs typeface="等线" charset="-122"/>
              </a:defRPr>
            </a:lvl6pPr>
            <a:lvl7pPr marL="2971800" indent="-228600" eaLnBrk="0" fontAlgn="base" hangingPunct="0">
              <a:spcBef>
                <a:spcPct val="0"/>
              </a:spcBef>
              <a:spcAft>
                <a:spcPct val="0"/>
              </a:spcAft>
              <a:defRPr>
                <a:solidFill>
                  <a:schemeClr val="tx1"/>
                </a:solidFill>
                <a:latin typeface="等线" charset="-122"/>
                <a:ea typeface="等线" charset="-122"/>
                <a:cs typeface="等线" charset="-122"/>
              </a:defRPr>
            </a:lvl7pPr>
            <a:lvl8pPr marL="3429000" indent="-228600" eaLnBrk="0" fontAlgn="base" hangingPunct="0">
              <a:spcBef>
                <a:spcPct val="0"/>
              </a:spcBef>
              <a:spcAft>
                <a:spcPct val="0"/>
              </a:spcAft>
              <a:defRPr>
                <a:solidFill>
                  <a:schemeClr val="tx1"/>
                </a:solidFill>
                <a:latin typeface="等线" charset="-122"/>
                <a:ea typeface="等线" charset="-122"/>
                <a:cs typeface="等线" charset="-122"/>
              </a:defRPr>
            </a:lvl8pPr>
            <a:lvl9pPr marL="3886200" indent="-228600" eaLnBrk="0" fontAlgn="base" hangingPunct="0">
              <a:spcBef>
                <a:spcPct val="0"/>
              </a:spcBef>
              <a:spcAft>
                <a:spcPct val="0"/>
              </a:spcAft>
              <a:defRPr>
                <a:solidFill>
                  <a:schemeClr val="tx1"/>
                </a:solidFill>
                <a:latin typeface="等线" charset="-122"/>
                <a:ea typeface="等线" charset="-122"/>
                <a:cs typeface="等线" charset="-122"/>
              </a:defRPr>
            </a:lvl9pPr>
          </a:lstStyle>
          <a:p>
            <a:pPr fontAlgn="base">
              <a:spcBef>
                <a:spcPct val="0"/>
              </a:spcBef>
              <a:spcAft>
                <a:spcPct val="0"/>
              </a:spcAft>
            </a:pPr>
            <a:fld id="{A20D3C35-EE2B-C24F-A8B4-0198A00E2A2E}" type="slidenum">
              <a:rPr lang="zh-CN" altLang="en-US"/>
              <a:pPr fontAlgn="base">
                <a:spcBef>
                  <a:spcPct val="0"/>
                </a:spcBef>
                <a:spcAft>
                  <a:spcPct val="0"/>
                </a:spcAft>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cs typeface="等线" charset="-122"/>
              </a:rPr>
              <a:t>Python </a:t>
            </a:r>
            <a:r>
              <a:rPr lang="zh-CN" altLang="en-US">
                <a:cs typeface="等线" charset="-122"/>
              </a:rPr>
              <a:t>提供了所有脚本语言的简单和易用性，并且具有在编译语言中才能找到的高级软件工程工具。</a:t>
            </a:r>
            <a:endParaRPr lang="en-US" altLang="zh-CN">
              <a:cs typeface="等线" charset="-122"/>
            </a:endParaRPr>
          </a:p>
          <a:p>
            <a:pPr eaLnBrk="1" hangingPunct="1">
              <a:spcBef>
                <a:spcPct val="0"/>
              </a:spcBef>
            </a:pPr>
            <a:r>
              <a:rPr lang="zh-CN" altLang="en-US">
                <a:cs typeface="等线" charset="-122"/>
              </a:rPr>
              <a:t>动态类型</a:t>
            </a:r>
            <a:r>
              <a:rPr lang="en-US" altLang="zh-CN">
                <a:cs typeface="等线" charset="-122"/>
              </a:rPr>
              <a:t>Python </a:t>
            </a:r>
            <a:r>
              <a:rPr lang="zh-CN" altLang="en-US">
                <a:cs typeface="等线" charset="-122"/>
              </a:rPr>
              <a:t>在运行过程中随时跟踪对象的种类，不需要代码中关于复杂的类型和大小的声明。</a:t>
            </a:r>
            <a:endParaRPr lang="en-US" altLang="zh-CN">
              <a:cs typeface="等线" charset="-122"/>
            </a:endParaRPr>
          </a:p>
          <a:p>
            <a:pPr eaLnBrk="1" hangingPunct="1">
              <a:spcBef>
                <a:spcPct val="0"/>
              </a:spcBef>
            </a:pPr>
            <a:r>
              <a:rPr lang="zh-CN" altLang="en-US">
                <a:cs typeface="等线" charset="-122"/>
              </a:rPr>
              <a:t>自动内存管理</a:t>
            </a:r>
            <a:r>
              <a:rPr lang="en-US" altLang="zh-CN">
                <a:cs typeface="等线" charset="-122"/>
              </a:rPr>
              <a:t>Python </a:t>
            </a:r>
            <a:r>
              <a:rPr lang="zh-CN" altLang="en-US">
                <a:cs typeface="等线" charset="-122"/>
              </a:rPr>
              <a:t>自动进行对象分配，当对象不再使用时将自动撤销对象（</a:t>
            </a:r>
            <a:r>
              <a:rPr lang="en-US" altLang="zh-CN">
                <a:cs typeface="等线" charset="-122"/>
              </a:rPr>
              <a:t>"</a:t>
            </a:r>
            <a:r>
              <a:rPr lang="zh-CN" altLang="en-US">
                <a:cs typeface="等线" charset="-122"/>
              </a:rPr>
              <a:t>垃圾回收</a:t>
            </a:r>
            <a:r>
              <a:rPr lang="en-US" altLang="zh-CN">
                <a:cs typeface="等线" charset="-122"/>
              </a:rPr>
              <a:t>"</a:t>
            </a:r>
            <a:r>
              <a:rPr lang="zh-CN" altLang="en-US">
                <a:cs typeface="等线" charset="-122"/>
              </a:rPr>
              <a:t>），当需要时自动扩展或收缩。</a:t>
            </a:r>
            <a:endParaRPr lang="en-US" altLang="zh-CN">
              <a:cs typeface="等线" charset="-122"/>
            </a:endParaRPr>
          </a:p>
          <a:p>
            <a:pPr eaLnBrk="1" hangingPunct="1">
              <a:spcBef>
                <a:spcPct val="0"/>
              </a:spcBef>
            </a:pPr>
            <a:r>
              <a:rPr lang="zh-CN" altLang="en-US">
                <a:cs typeface="等线" charset="-122"/>
              </a:rPr>
              <a:t>灵活并易于使用内置对象类型</a:t>
            </a:r>
            <a:r>
              <a:rPr lang="en-US" altLang="zh-CN">
                <a:cs typeface="等线" charset="-122"/>
              </a:rPr>
              <a:t>Python </a:t>
            </a:r>
            <a:r>
              <a:rPr lang="zh-CN" altLang="en-US">
                <a:cs typeface="等线" charset="-122"/>
              </a:rPr>
              <a:t>提供了常用的数据结构作为语言的基本组成部分。例如，列表（</a:t>
            </a:r>
            <a:r>
              <a:rPr lang="en-US" altLang="zh-CN">
                <a:cs typeface="等线" charset="-122"/>
              </a:rPr>
              <a:t>list </a:t>
            </a:r>
            <a:r>
              <a:rPr lang="zh-CN" altLang="en-US">
                <a:cs typeface="等线" charset="-122"/>
              </a:rPr>
              <a:t>）、字典（</a:t>
            </a:r>
            <a:r>
              <a:rPr lang="en-US" altLang="zh-CN">
                <a:cs typeface="等线" charset="-122"/>
              </a:rPr>
              <a:t>dictionary </a:t>
            </a:r>
            <a:r>
              <a:rPr lang="zh-CN" altLang="en-US">
                <a:cs typeface="等线" charset="-122"/>
              </a:rPr>
              <a:t>）、字符串（</a:t>
            </a:r>
            <a:r>
              <a:rPr lang="en-US" altLang="zh-CN">
                <a:cs typeface="等线" charset="-122"/>
              </a:rPr>
              <a:t>string </a:t>
            </a:r>
            <a:r>
              <a:rPr lang="zh-CN" altLang="en-US">
                <a:cs typeface="等线" charset="-122"/>
              </a:rPr>
              <a:t>）。我们将会看到，它们。</a:t>
            </a:r>
            <a:endParaRPr lang="en-US" altLang="zh-CN">
              <a:cs typeface="等线" charset="-122"/>
            </a:endParaRPr>
          </a:p>
          <a:p>
            <a:pPr eaLnBrk="1" hangingPunct="1">
              <a:spcBef>
                <a:spcPct val="0"/>
              </a:spcBef>
            </a:pPr>
            <a:r>
              <a:rPr lang="zh-CN" altLang="en-US">
                <a:cs typeface="等线" charset="-122"/>
              </a:rPr>
              <a:t>内置工具为了对以上对象类型进行处理，</a:t>
            </a:r>
            <a:r>
              <a:rPr lang="en-US" altLang="zh-CN">
                <a:cs typeface="等线" charset="-122"/>
              </a:rPr>
              <a:t>Python </a:t>
            </a:r>
            <a:r>
              <a:rPr lang="zh-CN" altLang="en-US">
                <a:cs typeface="等线" charset="-122"/>
              </a:rPr>
              <a:t>自带了许多强大的标准操作，包括合并（</a:t>
            </a:r>
            <a:r>
              <a:rPr lang="en-US" altLang="zh-CN">
                <a:cs typeface="等线" charset="-122"/>
              </a:rPr>
              <a:t>concatenation </a:t>
            </a:r>
            <a:r>
              <a:rPr lang="zh-CN" altLang="en-US">
                <a:cs typeface="等线" charset="-122"/>
              </a:rPr>
              <a:t>）、分片（</a:t>
            </a:r>
            <a:r>
              <a:rPr lang="en-US" altLang="zh-CN">
                <a:cs typeface="等线" charset="-122"/>
              </a:rPr>
              <a:t>slice </a:t>
            </a:r>
            <a:r>
              <a:rPr lang="zh-CN" altLang="en-US">
                <a:cs typeface="等线" charset="-122"/>
              </a:rPr>
              <a:t>）、排序（</a:t>
            </a:r>
            <a:r>
              <a:rPr lang="en-US" altLang="zh-CN">
                <a:cs typeface="等线" charset="-122"/>
              </a:rPr>
              <a:t>sort </a:t>
            </a:r>
            <a:r>
              <a:rPr lang="zh-CN" altLang="en-US">
                <a:cs typeface="等线" charset="-122"/>
              </a:rPr>
              <a:t>）和映射（</a:t>
            </a:r>
            <a:r>
              <a:rPr lang="en-US" altLang="zh-CN">
                <a:cs typeface="等线" charset="-122"/>
              </a:rPr>
              <a:t>mapping </a:t>
            </a:r>
            <a:r>
              <a:rPr lang="zh-CN" altLang="en-US">
                <a:cs typeface="等线" charset="-122"/>
              </a:rPr>
              <a:t>）等。 </a:t>
            </a:r>
            <a:endParaRPr lang="en-US" altLang="zh-CN">
              <a:cs typeface="等线" charset="-122"/>
            </a:endParaRPr>
          </a:p>
          <a:p>
            <a:pPr eaLnBrk="1" hangingPunct="1">
              <a:spcBef>
                <a:spcPct val="0"/>
              </a:spcBef>
            </a:pPr>
            <a:r>
              <a:rPr lang="en-US" altLang="zh-CN">
                <a:cs typeface="等线" charset="-122"/>
              </a:rPr>
              <a:t>Python </a:t>
            </a:r>
            <a:r>
              <a:rPr lang="zh-CN" altLang="en-US">
                <a:cs typeface="等线" charset="-122"/>
              </a:rPr>
              <a:t>自带了许多强大的标准操作，包括合并（</a:t>
            </a:r>
            <a:r>
              <a:rPr lang="en-US" altLang="zh-CN">
                <a:cs typeface="等线" charset="-122"/>
              </a:rPr>
              <a:t>concatenation </a:t>
            </a:r>
            <a:r>
              <a:rPr lang="zh-CN" altLang="en-US">
                <a:cs typeface="等线" charset="-122"/>
              </a:rPr>
              <a:t>）、分片（</a:t>
            </a:r>
            <a:r>
              <a:rPr lang="en-US" altLang="zh-CN">
                <a:cs typeface="等线" charset="-122"/>
              </a:rPr>
              <a:t>slice </a:t>
            </a:r>
            <a:r>
              <a:rPr lang="zh-CN" altLang="en-US">
                <a:cs typeface="等线" charset="-122"/>
              </a:rPr>
              <a:t>）、排序（</a:t>
            </a:r>
            <a:r>
              <a:rPr lang="en-US" altLang="zh-CN">
                <a:cs typeface="等线" charset="-122"/>
              </a:rPr>
              <a:t>sort </a:t>
            </a:r>
            <a:r>
              <a:rPr lang="zh-CN" altLang="en-US">
                <a:cs typeface="等线" charset="-122"/>
              </a:rPr>
              <a:t>）和映射（</a:t>
            </a:r>
            <a:r>
              <a:rPr lang="en-US" altLang="zh-CN">
                <a:cs typeface="等线" charset="-122"/>
              </a:rPr>
              <a:t>mapping </a:t>
            </a:r>
            <a:r>
              <a:rPr lang="zh-CN" altLang="en-US">
                <a:cs typeface="等线" charset="-122"/>
              </a:rPr>
              <a:t>）等。 </a:t>
            </a:r>
            <a:endParaRPr lang="en-US" altLang="zh-CN">
              <a:cs typeface="等线" charset="-122"/>
            </a:endParaRPr>
          </a:p>
          <a:p>
            <a:pPr eaLnBrk="1" hangingPunct="1">
              <a:spcBef>
                <a:spcPct val="0"/>
              </a:spcBef>
            </a:pPr>
            <a:r>
              <a:rPr lang="zh-CN" altLang="en-US">
                <a:cs typeface="等线" charset="-122"/>
              </a:rPr>
              <a:t>第三方工具由于 </a:t>
            </a:r>
            <a:r>
              <a:rPr lang="en-US" altLang="zh-CN">
                <a:cs typeface="等线" charset="-122"/>
              </a:rPr>
              <a:t>Python </a:t>
            </a:r>
            <a:r>
              <a:rPr lang="zh-CN" altLang="en-US">
                <a:cs typeface="等线" charset="-122"/>
              </a:rPr>
              <a:t>是开放源代码的，它鼓励开发者提供</a:t>
            </a:r>
            <a:r>
              <a:rPr lang="en-US" altLang="zh-CN">
                <a:cs typeface="等线" charset="-122"/>
              </a:rPr>
              <a:t>Python </a:t>
            </a:r>
            <a:r>
              <a:rPr lang="zh-CN" altLang="en-US">
                <a:cs typeface="等线" charset="-122"/>
              </a:rPr>
              <a:t>内置工具之外的预编码工具。从网络上，可以找到</a:t>
            </a:r>
            <a:r>
              <a:rPr lang="en-US" altLang="zh-CN">
                <a:cs typeface="等线" charset="-122"/>
              </a:rPr>
              <a:t>COM </a:t>
            </a:r>
            <a:r>
              <a:rPr lang="zh-CN" altLang="en-US">
                <a:cs typeface="等线" charset="-122"/>
              </a:rPr>
              <a:t>、图像处理、</a:t>
            </a:r>
            <a:r>
              <a:rPr lang="en-US" altLang="zh-CN">
                <a:cs typeface="等线" charset="-122"/>
              </a:rPr>
              <a:t>CORBA ORB </a:t>
            </a:r>
            <a:r>
              <a:rPr lang="zh-CN" altLang="en-US">
                <a:cs typeface="等线" charset="-122"/>
              </a:rPr>
              <a:t>、</a:t>
            </a:r>
            <a:r>
              <a:rPr lang="en-US" altLang="zh-CN">
                <a:cs typeface="等线" charset="-122"/>
              </a:rPr>
              <a:t>XML </a:t>
            </a:r>
            <a:r>
              <a:rPr lang="zh-CN" altLang="en-US">
                <a:cs typeface="等线" charset="-122"/>
              </a:rPr>
              <a:t>、数据库等很多免费的支持工具。 </a:t>
            </a:r>
            <a:br>
              <a:rPr lang="zh-CN" altLang="en-US">
                <a:cs typeface="等线" charset="-122"/>
              </a:rPr>
            </a:br>
            <a:br>
              <a:rPr lang="zh-CN" altLang="en-US">
                <a:cs typeface="等线" charset="-122"/>
              </a:rPr>
            </a:br>
            <a:endParaRPr lang="zh-CN" altLang="en-US">
              <a:cs typeface="等线" charset="-122"/>
            </a:endParaRP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eaLnBrk="0" fontAlgn="base" hangingPunct="0">
              <a:spcBef>
                <a:spcPct val="0"/>
              </a:spcBef>
              <a:spcAft>
                <a:spcPct val="0"/>
              </a:spcAft>
              <a:defRPr>
                <a:solidFill>
                  <a:schemeClr val="tx1"/>
                </a:solidFill>
                <a:latin typeface="等线" charset="-122"/>
                <a:ea typeface="等线" charset="-122"/>
                <a:cs typeface="等线" charset="-122"/>
              </a:defRPr>
            </a:lvl6pPr>
            <a:lvl7pPr marL="2971800" indent="-228600" eaLnBrk="0" fontAlgn="base" hangingPunct="0">
              <a:spcBef>
                <a:spcPct val="0"/>
              </a:spcBef>
              <a:spcAft>
                <a:spcPct val="0"/>
              </a:spcAft>
              <a:defRPr>
                <a:solidFill>
                  <a:schemeClr val="tx1"/>
                </a:solidFill>
                <a:latin typeface="等线" charset="-122"/>
                <a:ea typeface="等线" charset="-122"/>
                <a:cs typeface="等线" charset="-122"/>
              </a:defRPr>
            </a:lvl7pPr>
            <a:lvl8pPr marL="3429000" indent="-228600" eaLnBrk="0" fontAlgn="base" hangingPunct="0">
              <a:spcBef>
                <a:spcPct val="0"/>
              </a:spcBef>
              <a:spcAft>
                <a:spcPct val="0"/>
              </a:spcAft>
              <a:defRPr>
                <a:solidFill>
                  <a:schemeClr val="tx1"/>
                </a:solidFill>
                <a:latin typeface="等线" charset="-122"/>
                <a:ea typeface="等线" charset="-122"/>
                <a:cs typeface="等线" charset="-122"/>
              </a:defRPr>
            </a:lvl8pPr>
            <a:lvl9pPr marL="3886200" indent="-228600" eaLnBrk="0" fontAlgn="base" hangingPunct="0">
              <a:spcBef>
                <a:spcPct val="0"/>
              </a:spcBef>
              <a:spcAft>
                <a:spcPct val="0"/>
              </a:spcAft>
              <a:defRPr>
                <a:solidFill>
                  <a:schemeClr val="tx1"/>
                </a:solidFill>
                <a:latin typeface="等线" charset="-122"/>
                <a:ea typeface="等线" charset="-122"/>
                <a:cs typeface="等线" charset="-122"/>
              </a:defRPr>
            </a:lvl9pPr>
          </a:lstStyle>
          <a:p>
            <a:pPr fontAlgn="base">
              <a:spcBef>
                <a:spcPct val="0"/>
              </a:spcBef>
              <a:spcAft>
                <a:spcPct val="0"/>
              </a:spcAft>
            </a:pPr>
            <a:fld id="{553CF653-A1C8-A048-A5AD-1B462F9DE3E0}" type="slidenum">
              <a:rPr lang="zh-CN" altLang="en-US"/>
              <a:pPr fontAlgn="base">
                <a:spcBef>
                  <a:spcPct val="0"/>
                </a:spcBef>
                <a:spcAft>
                  <a:spcPct val="0"/>
                </a:spcAft>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Numpy</a:t>
            </a:r>
            <a:r>
              <a:rPr kumimoji="1" lang="en-US" altLang="zh-CN" dirty="0"/>
              <a:t>	</a:t>
            </a:r>
          </a:p>
          <a:p>
            <a:r>
              <a:rPr kumimoji="1" lang="zh-CN" altLang="en-US" dirty="0"/>
              <a:t>提供数组支持，以及相应的高效处理函数。</a:t>
            </a:r>
            <a:r>
              <a:rPr kumimoji="1" lang="en-US" altLang="zh-CN" dirty="0" err="1"/>
              <a:t>Scipy</a:t>
            </a:r>
            <a:r>
              <a:rPr kumimoji="1" lang="zh-CN" altLang="en-US" dirty="0"/>
              <a:t>、</a:t>
            </a:r>
            <a:r>
              <a:rPr kumimoji="1" lang="en-US" altLang="zh-CN" dirty="0"/>
              <a:t>Matplotlib</a:t>
            </a:r>
            <a:r>
              <a:rPr kumimoji="1" lang="zh-CN" altLang="en-US" dirty="0"/>
              <a:t>、</a:t>
            </a:r>
            <a:r>
              <a:rPr kumimoji="1" lang="en-US" altLang="zh-CN" dirty="0"/>
              <a:t>Pandas</a:t>
            </a:r>
            <a:r>
              <a:rPr kumimoji="1" lang="zh-CN" altLang="en-US" dirty="0"/>
              <a:t>等库都依赖于它。</a:t>
            </a:r>
          </a:p>
          <a:p>
            <a:r>
              <a:rPr kumimoji="1" lang="en-US" altLang="zh-CN" dirty="0" err="1"/>
              <a:t>Scipy</a:t>
            </a:r>
            <a:r>
              <a:rPr kumimoji="1" lang="en-US" altLang="zh-CN" dirty="0"/>
              <a:t>	</a:t>
            </a:r>
          </a:p>
          <a:p>
            <a:r>
              <a:rPr kumimoji="1" lang="zh-CN" altLang="en-US" dirty="0"/>
              <a:t>提供矩阵支持，以及矩阵相关的数值计算模块</a:t>
            </a:r>
            <a:r>
              <a:rPr kumimoji="1" lang="en-US" altLang="zh-CN" dirty="0"/>
              <a:t>\</a:t>
            </a:r>
            <a:r>
              <a:rPr kumimoji="1" lang="zh-CN" altLang="en-US" dirty="0"/>
              <a:t>包含的功能有最优化、线性代数、积分、插值、拟合、特殊函数、快速傅里叶变换、信号处理和图像处理、常微分方程求解和其他科学与工程中常用的计算。</a:t>
            </a:r>
          </a:p>
          <a:p>
            <a:r>
              <a:rPr kumimoji="1" lang="en-US" altLang="zh-CN" dirty="0"/>
              <a:t>Matplotlib	</a:t>
            </a:r>
            <a:r>
              <a:rPr kumimoji="1" lang="zh-CN" altLang="en-US" dirty="0"/>
              <a:t>数据可视化工具，作图库</a:t>
            </a:r>
          </a:p>
          <a:p>
            <a:r>
              <a:rPr kumimoji="1" lang="en-US" altLang="zh-CN" dirty="0"/>
              <a:t>Pandas	</a:t>
            </a:r>
          </a:p>
          <a:p>
            <a:r>
              <a:rPr kumimoji="1" lang="zh-CN" altLang="en-US" dirty="0"/>
              <a:t>数据分析和探索工具</a:t>
            </a:r>
          </a:p>
          <a:p>
            <a:r>
              <a:rPr kumimoji="1" lang="zh-CN" altLang="en-US" dirty="0"/>
              <a:t>支持类似于</a:t>
            </a:r>
            <a:r>
              <a:rPr kumimoji="1" lang="en-US" altLang="zh-CN" dirty="0"/>
              <a:t>SQL</a:t>
            </a:r>
            <a:r>
              <a:rPr kumimoji="1" lang="zh-CN" altLang="en-US" dirty="0"/>
              <a:t>的数据增删改查，带有丰富的数据处理函数，支持时间序列分析功能，支持灵活处理缺失数据等。</a:t>
            </a:r>
          </a:p>
          <a:p>
            <a:r>
              <a:rPr kumimoji="1" lang="en-US" altLang="zh-CN" dirty="0" err="1"/>
              <a:t>StatsModels</a:t>
            </a:r>
            <a:r>
              <a:rPr kumimoji="1" lang="en-US" altLang="zh-CN" dirty="0"/>
              <a:t>	</a:t>
            </a:r>
          </a:p>
          <a:p>
            <a:r>
              <a:rPr kumimoji="1" lang="zh-CN" altLang="en-US" dirty="0"/>
              <a:t>统计建模和计量经济学，包括描述统计、统计模型估计和推断</a:t>
            </a:r>
          </a:p>
          <a:p>
            <a:r>
              <a:rPr kumimoji="1" lang="en-US" altLang="zh-CN" dirty="0" err="1"/>
              <a:t>StatsModels</a:t>
            </a:r>
            <a:r>
              <a:rPr kumimoji="1" lang="zh-CN" altLang="en-US" dirty="0"/>
              <a:t>依赖于</a:t>
            </a:r>
            <a:r>
              <a:rPr kumimoji="1" lang="en-US" altLang="zh-CN" dirty="0"/>
              <a:t>Pandas</a:t>
            </a:r>
            <a:r>
              <a:rPr kumimoji="1" lang="zh-CN" altLang="en-US" dirty="0"/>
              <a:t>，同时还依赖于</a:t>
            </a:r>
            <a:r>
              <a:rPr kumimoji="1" lang="en-US" altLang="zh-CN" dirty="0"/>
              <a:t>patsy</a:t>
            </a:r>
            <a:r>
              <a:rPr kumimoji="1" lang="zh-CN" altLang="en-US" dirty="0"/>
              <a:t>（一个描述统计的库）。</a:t>
            </a:r>
          </a:p>
          <a:p>
            <a:r>
              <a:rPr kumimoji="1" lang="en-US" altLang="zh-CN" dirty="0" err="1"/>
              <a:t>Scikit</a:t>
            </a:r>
            <a:r>
              <a:rPr kumimoji="1" lang="en-US" altLang="zh-CN" dirty="0"/>
              <a:t>-Learn	</a:t>
            </a:r>
          </a:p>
          <a:p>
            <a:r>
              <a:rPr kumimoji="1" lang="zh-CN" altLang="en-US" dirty="0"/>
              <a:t>支持回归、分类、聚类等机器学习库</a:t>
            </a:r>
          </a:p>
          <a:p>
            <a:r>
              <a:rPr kumimoji="1" lang="en-US" altLang="zh-CN" dirty="0" err="1"/>
              <a:t>Scikit</a:t>
            </a:r>
            <a:r>
              <a:rPr kumimoji="1" lang="en-US" altLang="zh-CN" dirty="0"/>
              <a:t>-Learn</a:t>
            </a:r>
            <a:r>
              <a:rPr kumimoji="1" lang="zh-CN" altLang="en-US" dirty="0"/>
              <a:t>依赖于</a:t>
            </a:r>
            <a:r>
              <a:rPr kumimoji="1" lang="en-US" altLang="zh-CN" dirty="0" err="1"/>
              <a:t>Numpy</a:t>
            </a:r>
            <a:r>
              <a:rPr kumimoji="1" lang="zh-CN" altLang="en-US" dirty="0"/>
              <a:t>、</a:t>
            </a:r>
            <a:r>
              <a:rPr kumimoji="1" lang="en-US" altLang="zh-CN" dirty="0" err="1"/>
              <a:t>Scipy</a:t>
            </a:r>
            <a:r>
              <a:rPr kumimoji="1" lang="zh-CN" altLang="en-US" dirty="0"/>
              <a:t>和</a:t>
            </a:r>
            <a:r>
              <a:rPr kumimoji="1" lang="en-US" altLang="zh-CN" dirty="0"/>
              <a:t>Matplotlib</a:t>
            </a:r>
            <a:r>
              <a:rPr kumimoji="1" lang="zh-CN" altLang="en-US" dirty="0"/>
              <a:t>。</a:t>
            </a:r>
          </a:p>
          <a:p>
            <a:r>
              <a:rPr kumimoji="1" lang="en-US" altLang="zh-CN" dirty="0" err="1"/>
              <a:t>Keras</a:t>
            </a:r>
            <a:r>
              <a:rPr kumimoji="1" lang="en-US" altLang="zh-CN" dirty="0"/>
              <a:t>	</a:t>
            </a:r>
            <a:r>
              <a:rPr kumimoji="1" lang="zh-CN" altLang="en-US" dirty="0"/>
              <a:t>基于</a:t>
            </a:r>
            <a:r>
              <a:rPr kumimoji="1" lang="en-US" altLang="zh-CN" dirty="0"/>
              <a:t>Theano</a:t>
            </a:r>
            <a:r>
              <a:rPr kumimoji="1" lang="zh-CN" altLang="en-US" dirty="0"/>
              <a:t>的深度学习库，用于建立神经网络以及深度学习模型</a:t>
            </a:r>
          </a:p>
          <a:p>
            <a:r>
              <a:rPr kumimoji="1" lang="en-US" altLang="zh-CN" dirty="0" err="1"/>
              <a:t>Gensim</a:t>
            </a:r>
            <a:r>
              <a:rPr kumimoji="1" lang="en-US" altLang="zh-CN" dirty="0"/>
              <a:t>	</a:t>
            </a:r>
          </a:p>
          <a:p>
            <a:r>
              <a:rPr kumimoji="1" lang="zh-CN" altLang="en-US" dirty="0"/>
              <a:t>用来做文本主题模型的库，文本挖掘</a:t>
            </a:r>
          </a:p>
          <a:p>
            <a:r>
              <a:rPr kumimoji="1" lang="zh-CN" altLang="en-US" dirty="0"/>
              <a:t>处理语言方面的任务，如文本相似度计算、</a:t>
            </a:r>
            <a:r>
              <a:rPr kumimoji="1" lang="en-US" altLang="zh-CN" dirty="0"/>
              <a:t>LDA</a:t>
            </a:r>
            <a:r>
              <a:rPr kumimoji="1" lang="zh-CN" altLang="en-US" dirty="0"/>
              <a:t>、</a:t>
            </a:r>
            <a:r>
              <a:rPr kumimoji="1" lang="en-US" altLang="zh-CN" dirty="0"/>
              <a:t>Word2Vec</a:t>
            </a:r>
            <a:r>
              <a:rPr kumimoji="1" lang="zh-CN" altLang="en-US" dirty="0"/>
              <a:t>等</a:t>
            </a:r>
          </a:p>
          <a:p>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pPr>
              <a:defRPr/>
            </a:pPr>
            <a:fld id="{DCE7CB3F-8DE1-9A41-A485-F5AA98C63D2D}" type="slidenum">
              <a:rPr lang="zh-CN" altLang="en-US" smtClean="0"/>
              <a:pPr>
                <a:defRPr/>
              </a:pPr>
              <a:t>6</a:t>
            </a:fld>
            <a:endParaRPr lang="zh-CN" altLang="en-US"/>
          </a:p>
        </p:txBody>
      </p:sp>
    </p:spTree>
    <p:extLst>
      <p:ext uri="{BB962C8B-B14F-4D97-AF65-F5344CB8AC3E}">
        <p14:creationId xmlns:p14="http://schemas.microsoft.com/office/powerpoint/2010/main" val="225246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IEEE </a:t>
            </a:r>
            <a:r>
              <a:rPr lang="zh-CN" altLang="en-US" dirty="0"/>
              <a:t>综览</a:t>
            </a:r>
          </a:p>
        </p:txBody>
      </p:sp>
      <p:sp>
        <p:nvSpPr>
          <p:cNvPr id="4" name="灯片编号占位符 3"/>
          <p:cNvSpPr>
            <a:spLocks noGrp="1"/>
          </p:cNvSpPr>
          <p:nvPr>
            <p:ph type="sldNum" sz="quarter" idx="10"/>
          </p:nvPr>
        </p:nvSpPr>
        <p:spPr/>
        <p:txBody>
          <a:bodyPr/>
          <a:lstStyle/>
          <a:p>
            <a:fld id="{445C5252-401E-47EC-B9EA-313A0BAE78E1}" type="slidenum">
              <a:rPr lang="zh-CN" altLang="en-US" smtClean="0"/>
              <a:t>7</a:t>
            </a:fld>
            <a:endParaRPr lang="zh-CN" altLang="en-US"/>
          </a:p>
        </p:txBody>
      </p:sp>
    </p:spTree>
    <p:extLst>
      <p:ext uri="{BB962C8B-B14F-4D97-AF65-F5344CB8AC3E}">
        <p14:creationId xmlns:p14="http://schemas.microsoft.com/office/powerpoint/2010/main" val="2090629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TIOBE </a:t>
            </a:r>
            <a:r>
              <a:rPr lang="zh-CN" altLang="en-US" dirty="0"/>
              <a:t>编程语言社区排行榜是编程语言流行趋势的一个指标，每月更新，这份排行榜排名基于互联网上有经验的程序员、课程和第三方厂商的数量。排名使用著名的搜索引擎（诸如 </a:t>
            </a:r>
            <a:r>
              <a:rPr lang="en-US" altLang="zh-CN" dirty="0"/>
              <a:t>Google</a:t>
            </a:r>
            <a:r>
              <a:rPr lang="zh-CN" altLang="en-US" dirty="0"/>
              <a:t>、</a:t>
            </a:r>
            <a:r>
              <a:rPr lang="en-US" altLang="zh-CN" dirty="0"/>
              <a:t>MSN</a:t>
            </a:r>
            <a:r>
              <a:rPr lang="zh-CN" altLang="en-US" dirty="0"/>
              <a:t>、</a:t>
            </a:r>
            <a:r>
              <a:rPr lang="en-US" altLang="zh-CN" dirty="0"/>
              <a:t>Yahoo!</a:t>
            </a:r>
            <a:r>
              <a:rPr lang="zh-CN" altLang="en-US" dirty="0"/>
              <a:t>、</a:t>
            </a:r>
            <a:r>
              <a:rPr lang="en-US" altLang="zh-CN" dirty="0"/>
              <a:t>Wikipedia</a:t>
            </a:r>
            <a:r>
              <a:rPr lang="zh-CN" altLang="en-US" dirty="0"/>
              <a:t>、</a:t>
            </a:r>
            <a:r>
              <a:rPr lang="en-US" altLang="zh-CN" dirty="0"/>
              <a:t>YouTube </a:t>
            </a:r>
            <a:r>
              <a:rPr lang="zh-CN" altLang="en-US" dirty="0"/>
              <a:t>以及 </a:t>
            </a:r>
            <a:r>
              <a:rPr lang="en-US" altLang="zh-CN" dirty="0"/>
              <a:t>Baidu </a:t>
            </a:r>
            <a:r>
              <a:rPr lang="zh-CN" altLang="en-US" dirty="0"/>
              <a:t>等）进行计算。</a:t>
            </a:r>
          </a:p>
          <a:p>
            <a:r>
              <a:rPr lang="zh-CN" altLang="en-US" dirty="0"/>
              <a:t>请注意这个排行榜只是反映某个编程语言的热门程度，并不能说明一门编程语言好不好，或者一门语言所编写的代码数量多少。</a:t>
            </a:r>
          </a:p>
          <a:p>
            <a:r>
              <a:rPr lang="zh-CN" altLang="en-US" dirty="0"/>
              <a:t>这个排行榜可以用来考查你的编程技能是否与时俱进，也可以在开发新系统时作为一个语言选择依据。</a:t>
            </a:r>
          </a:p>
          <a:p>
            <a:endParaRPr lang="zh-CN" altLang="en-US" dirty="0"/>
          </a:p>
        </p:txBody>
      </p:sp>
      <p:sp>
        <p:nvSpPr>
          <p:cNvPr id="4" name="灯片编号占位符 3"/>
          <p:cNvSpPr>
            <a:spLocks noGrp="1"/>
          </p:cNvSpPr>
          <p:nvPr>
            <p:ph type="sldNum" sz="quarter" idx="10"/>
          </p:nvPr>
        </p:nvSpPr>
        <p:spPr/>
        <p:txBody>
          <a:bodyPr/>
          <a:lstStyle/>
          <a:p>
            <a:fld id="{445C5252-401E-47EC-B9EA-313A0BAE78E1}" type="slidenum">
              <a:rPr lang="zh-CN" altLang="en-US" smtClean="0"/>
              <a:t>8</a:t>
            </a:fld>
            <a:endParaRPr lang="zh-CN" altLang="en-US"/>
          </a:p>
        </p:txBody>
      </p:sp>
    </p:spTree>
    <p:extLst>
      <p:ext uri="{BB962C8B-B14F-4D97-AF65-F5344CB8AC3E}">
        <p14:creationId xmlns:p14="http://schemas.microsoft.com/office/powerpoint/2010/main" val="1845159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CE7CB3F-8DE1-9A41-A485-F5AA98C63D2D}" type="slidenum">
              <a:rPr lang="zh-CN" altLang="en-US" smtClean="0"/>
              <a:pPr>
                <a:defRPr/>
              </a:pPr>
              <a:t>9</a:t>
            </a:fld>
            <a:endParaRPr lang="zh-CN" altLang="en-US"/>
          </a:p>
        </p:txBody>
      </p:sp>
    </p:spTree>
    <p:extLst>
      <p:ext uri="{BB962C8B-B14F-4D97-AF65-F5344CB8AC3E}">
        <p14:creationId xmlns:p14="http://schemas.microsoft.com/office/powerpoint/2010/main" val="2125664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fld id="{78437635-719A-DD45-91B8-3924E909F668}" type="datetimeFigureOut">
              <a:rPr lang="zh-CN" altLang="en-US"/>
              <a:pPr>
                <a:defRPr/>
              </a:pPr>
              <a:t>2021/3/4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42F38E6-ADC1-8B45-B9C2-ACE69FD4B554}" type="slidenum">
              <a:rPr lang="zh-CN" altLang="en-US"/>
              <a:pPr>
                <a:defRPr/>
              </a:pPr>
              <a:t>‹#›</a:t>
            </a:fld>
            <a:endParaRPr lang="zh-CN" altLang="en-US"/>
          </a:p>
        </p:txBody>
      </p:sp>
    </p:spTree>
    <p:extLst>
      <p:ext uri="{BB962C8B-B14F-4D97-AF65-F5344CB8AC3E}">
        <p14:creationId xmlns:p14="http://schemas.microsoft.com/office/powerpoint/2010/main" val="295852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1C243A9-550D-5040-A0C6-56E66765129E}" type="datetimeFigureOut">
              <a:rPr lang="zh-CN" altLang="en-US"/>
              <a:pPr>
                <a:defRPr/>
              </a:pPr>
              <a:t>2021/3/4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459EE40-072C-1047-B695-641F6DE9A1FF}" type="slidenum">
              <a:rPr lang="zh-CN" altLang="en-US"/>
              <a:pPr>
                <a:defRPr/>
              </a:pPr>
              <a:t>‹#›</a:t>
            </a:fld>
            <a:endParaRPr lang="zh-CN" altLang="en-US"/>
          </a:p>
        </p:txBody>
      </p:sp>
    </p:spTree>
    <p:extLst>
      <p:ext uri="{BB962C8B-B14F-4D97-AF65-F5344CB8AC3E}">
        <p14:creationId xmlns:p14="http://schemas.microsoft.com/office/powerpoint/2010/main" val="2045300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59D4B53-40DB-5249-B9ED-C2EA02E5F8D1}" type="datetimeFigureOut">
              <a:rPr lang="zh-CN" altLang="en-US"/>
              <a:pPr>
                <a:defRPr/>
              </a:pPr>
              <a:t>2021/3/4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78712A1-EC40-A24D-B942-F24A4B21F577}" type="slidenum">
              <a:rPr lang="zh-CN" altLang="en-US"/>
              <a:pPr>
                <a:defRPr/>
              </a:pPr>
              <a:t>‹#›</a:t>
            </a:fld>
            <a:endParaRPr lang="zh-CN" altLang="en-US"/>
          </a:p>
        </p:txBody>
      </p:sp>
    </p:spTree>
    <p:extLst>
      <p:ext uri="{BB962C8B-B14F-4D97-AF65-F5344CB8AC3E}">
        <p14:creationId xmlns:p14="http://schemas.microsoft.com/office/powerpoint/2010/main" val="597421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28084" y="930275"/>
            <a:ext cx="10363200" cy="1143000"/>
          </a:xfrm>
        </p:spPr>
        <p:txBody>
          <a:bodyPr/>
          <a:lstStyle/>
          <a:p>
            <a:r>
              <a:rPr lang="en-US" altLang="zh-CN"/>
              <a:t>Click to edit Master title style</a:t>
            </a:r>
            <a:endParaRPr lang="en-US"/>
          </a:p>
        </p:txBody>
      </p:sp>
      <p:sp>
        <p:nvSpPr>
          <p:cNvPr id="3" name="Table Placeholder 2"/>
          <p:cNvSpPr>
            <a:spLocks noGrp="1"/>
          </p:cNvSpPr>
          <p:nvPr>
            <p:ph type="tbl" idx="1"/>
          </p:nvPr>
        </p:nvSpPr>
        <p:spPr>
          <a:xfrm>
            <a:off x="914400" y="2147888"/>
            <a:ext cx="10363200" cy="4114800"/>
          </a:xfrm>
        </p:spPr>
        <p:txBody>
          <a:bodyPr>
            <a:normAutofit/>
          </a:bodyPr>
          <a:lstStyle/>
          <a:p>
            <a:pPr lvl="0"/>
            <a:endParaRPr lang="en-US" noProof="0"/>
          </a:p>
        </p:txBody>
      </p:sp>
      <p:sp>
        <p:nvSpPr>
          <p:cNvPr id="4" name="Date Placeholder 3"/>
          <p:cNvSpPr>
            <a:spLocks noGrp="1"/>
          </p:cNvSpPr>
          <p:nvPr>
            <p:ph type="dt" sz="half" idx="10"/>
          </p:nvPr>
        </p:nvSpPr>
        <p:spPr>
          <a:xfrm>
            <a:off x="914400" y="6324600"/>
            <a:ext cx="2540000" cy="457200"/>
          </a:xfrm>
        </p:spPr>
        <p:txBody>
          <a:bodyPr/>
          <a:lstStyle>
            <a:lvl1pPr>
              <a:defRPr/>
            </a:lvl1pPr>
          </a:lstStyle>
          <a:p>
            <a:pPr>
              <a:defRPr/>
            </a:pPr>
            <a:endParaRPr lang="en-US" altLang="zh-CN"/>
          </a:p>
        </p:txBody>
      </p:sp>
      <p:sp>
        <p:nvSpPr>
          <p:cNvPr id="5" name="Footer Placeholder 4"/>
          <p:cNvSpPr>
            <a:spLocks noGrp="1"/>
          </p:cNvSpPr>
          <p:nvPr>
            <p:ph type="ftr" sz="quarter" idx="11"/>
          </p:nvPr>
        </p:nvSpPr>
        <p:spPr>
          <a:xfrm>
            <a:off x="4165600" y="6324600"/>
            <a:ext cx="3860800" cy="457200"/>
          </a:xfrm>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a:xfrm>
            <a:off x="8737600" y="6324600"/>
            <a:ext cx="2540000" cy="457200"/>
          </a:xfrm>
        </p:spPr>
        <p:txBody>
          <a:bodyPr/>
          <a:lstStyle>
            <a:lvl1pPr>
              <a:defRPr/>
            </a:lvl1pPr>
          </a:lstStyle>
          <a:p>
            <a:pPr>
              <a:defRPr/>
            </a:pPr>
            <a:fld id="{AB2D2C4C-C3B0-6441-8E61-F95051367759}" type="slidenum">
              <a:rPr lang="en-US" altLang="zh-CN"/>
              <a:pPr>
                <a:defRPr/>
              </a:pPr>
              <a:t>‹#›</a:t>
            </a:fld>
            <a:endParaRPr lang="en-US" altLang="zh-CN"/>
          </a:p>
        </p:txBody>
      </p:sp>
    </p:spTree>
    <p:extLst>
      <p:ext uri="{BB962C8B-B14F-4D97-AF65-F5344CB8AC3E}">
        <p14:creationId xmlns:p14="http://schemas.microsoft.com/office/powerpoint/2010/main" val="137671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E9FFCBA-AA4A-F04E-ABAC-F605CCA7A785}" type="datetimeFigureOut">
              <a:rPr lang="zh-CN" altLang="en-US"/>
              <a:pPr>
                <a:defRPr/>
              </a:pPr>
              <a:t>2021/3/4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FDD9A45-2075-F249-BB0E-805240C6A8EC}" type="slidenum">
              <a:rPr lang="zh-CN" altLang="en-US"/>
              <a:pPr>
                <a:defRPr/>
              </a:pPr>
              <a:t>‹#›</a:t>
            </a:fld>
            <a:endParaRPr lang="zh-CN" altLang="en-US"/>
          </a:p>
        </p:txBody>
      </p:sp>
    </p:spTree>
    <p:extLst>
      <p:ext uri="{BB962C8B-B14F-4D97-AF65-F5344CB8AC3E}">
        <p14:creationId xmlns:p14="http://schemas.microsoft.com/office/powerpoint/2010/main" val="96439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91FDDE44-FE40-4245-9E6B-26AE0AA07E06}" type="datetimeFigureOut">
              <a:rPr lang="zh-CN" altLang="en-US"/>
              <a:pPr>
                <a:defRPr/>
              </a:pPr>
              <a:t>2021/3/4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9B77047-9B38-A444-996A-7274ED7AE8F3}" type="slidenum">
              <a:rPr lang="zh-CN" altLang="en-US"/>
              <a:pPr>
                <a:defRPr/>
              </a:pPr>
              <a:t>‹#›</a:t>
            </a:fld>
            <a:endParaRPr lang="zh-CN" altLang="en-US"/>
          </a:p>
        </p:txBody>
      </p:sp>
    </p:spTree>
    <p:extLst>
      <p:ext uri="{BB962C8B-B14F-4D97-AF65-F5344CB8AC3E}">
        <p14:creationId xmlns:p14="http://schemas.microsoft.com/office/powerpoint/2010/main" val="147485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8402D205-DD53-7047-BFCA-00D92C83E3E1}" type="datetimeFigureOut">
              <a:rPr lang="zh-CN" altLang="en-US"/>
              <a:pPr>
                <a:defRPr/>
              </a:pPr>
              <a:t>2021/3/4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2188282-B025-F94E-AF9B-8F105A058263}" type="slidenum">
              <a:rPr lang="zh-CN" altLang="en-US"/>
              <a:pPr>
                <a:defRPr/>
              </a:pPr>
              <a:t>‹#›</a:t>
            </a:fld>
            <a:endParaRPr lang="zh-CN" altLang="en-US"/>
          </a:p>
        </p:txBody>
      </p:sp>
    </p:spTree>
    <p:extLst>
      <p:ext uri="{BB962C8B-B14F-4D97-AF65-F5344CB8AC3E}">
        <p14:creationId xmlns:p14="http://schemas.microsoft.com/office/powerpoint/2010/main" val="166013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69032596-301F-F442-AA5D-1EEA5390951E}" type="datetimeFigureOut">
              <a:rPr lang="zh-CN" altLang="en-US"/>
              <a:pPr>
                <a:defRPr/>
              </a:pPr>
              <a:t>2021/3/4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EF84B1E-3244-9D46-A011-F2956CA693CE}" type="slidenum">
              <a:rPr lang="zh-CN" altLang="en-US"/>
              <a:pPr>
                <a:defRPr/>
              </a:pPr>
              <a:t>‹#›</a:t>
            </a:fld>
            <a:endParaRPr lang="zh-CN" altLang="en-US"/>
          </a:p>
        </p:txBody>
      </p:sp>
    </p:spTree>
    <p:extLst>
      <p:ext uri="{BB962C8B-B14F-4D97-AF65-F5344CB8AC3E}">
        <p14:creationId xmlns:p14="http://schemas.microsoft.com/office/powerpoint/2010/main" val="1784025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748FDFF-EDE8-D045-A9AA-02BCED6CAE7E}" type="datetimeFigureOut">
              <a:rPr lang="zh-CN" altLang="en-US"/>
              <a:pPr>
                <a:defRPr/>
              </a:pPr>
              <a:t>2021/3/4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54E2A73-5622-D849-8284-6402F3B2FDB6}" type="slidenum">
              <a:rPr lang="zh-CN" altLang="en-US"/>
              <a:pPr>
                <a:defRPr/>
              </a:pPr>
              <a:t>‹#›</a:t>
            </a:fld>
            <a:endParaRPr lang="zh-CN" altLang="en-US"/>
          </a:p>
        </p:txBody>
      </p:sp>
    </p:spTree>
    <p:extLst>
      <p:ext uri="{BB962C8B-B14F-4D97-AF65-F5344CB8AC3E}">
        <p14:creationId xmlns:p14="http://schemas.microsoft.com/office/powerpoint/2010/main" val="94263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42848CB-FE25-7E47-8F36-409BC13613DB}" type="datetimeFigureOut">
              <a:rPr lang="zh-CN" altLang="en-US"/>
              <a:pPr>
                <a:defRPr/>
              </a:pPr>
              <a:t>2021/3/4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BE4906-6B8B-7D40-89BF-42459A60C7EF}" type="slidenum">
              <a:rPr lang="zh-CN" altLang="en-US"/>
              <a:pPr>
                <a:defRPr/>
              </a:pPr>
              <a:t>‹#›</a:t>
            </a:fld>
            <a:endParaRPr lang="zh-CN" altLang="en-US"/>
          </a:p>
        </p:txBody>
      </p:sp>
    </p:spTree>
    <p:extLst>
      <p:ext uri="{BB962C8B-B14F-4D97-AF65-F5344CB8AC3E}">
        <p14:creationId xmlns:p14="http://schemas.microsoft.com/office/powerpoint/2010/main" val="93776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984199C0-5824-0345-BFEB-68355C7A4040}" type="datetimeFigureOut">
              <a:rPr lang="zh-CN" altLang="en-US"/>
              <a:pPr>
                <a:defRPr/>
              </a:pPr>
              <a:t>2021/3/4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8FA6398-AB66-6E4F-8A3D-9F1484682776}" type="slidenum">
              <a:rPr lang="zh-CN" altLang="en-US"/>
              <a:pPr>
                <a:defRPr/>
              </a:pPr>
              <a:t>‹#›</a:t>
            </a:fld>
            <a:endParaRPr lang="zh-CN" altLang="en-US"/>
          </a:p>
        </p:txBody>
      </p:sp>
    </p:spTree>
    <p:extLst>
      <p:ext uri="{BB962C8B-B14F-4D97-AF65-F5344CB8AC3E}">
        <p14:creationId xmlns:p14="http://schemas.microsoft.com/office/powerpoint/2010/main" val="66605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984C3820-50BE-C64D-B69C-5D069C636760}" type="datetimeFigureOut">
              <a:rPr lang="zh-CN" altLang="en-US"/>
              <a:pPr>
                <a:defRPr/>
              </a:pPr>
              <a:t>2021/3/4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8F004CB-1DD4-0F4B-8FA5-39B2F3AE9365}" type="slidenum">
              <a:rPr lang="zh-CN" altLang="en-US"/>
              <a:pPr>
                <a:defRPr/>
              </a:pPr>
              <a:t>‹#›</a:t>
            </a:fld>
            <a:endParaRPr lang="zh-CN" altLang="en-US"/>
          </a:p>
        </p:txBody>
      </p:sp>
    </p:spTree>
    <p:extLst>
      <p:ext uri="{BB962C8B-B14F-4D97-AF65-F5344CB8AC3E}">
        <p14:creationId xmlns:p14="http://schemas.microsoft.com/office/powerpoint/2010/main" val="170282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D88B86EA-F34C-0644-93D5-46C644F38105}" type="datetimeFigureOut">
              <a:rPr lang="zh-CN" altLang="en-US"/>
              <a:pPr>
                <a:defRPr/>
              </a:pPr>
              <a:t>2021/3/4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4B63BEA4-C284-6E4B-9FE1-AB5FCB2A091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a:defRPr>
      </a:lvl1pPr>
      <a:lvl2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2pPr>
      <a:lvl3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3pPr>
      <a:lvl4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4pPr>
      <a:lvl5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5pPr>
      <a:lvl6pPr marL="457200" algn="l" rtl="0" fontAlgn="base">
        <a:lnSpc>
          <a:spcPct val="90000"/>
        </a:lnSpc>
        <a:spcBef>
          <a:spcPct val="0"/>
        </a:spcBef>
        <a:spcAft>
          <a:spcPct val="0"/>
        </a:spcAft>
        <a:defRPr sz="4400">
          <a:solidFill>
            <a:schemeClr val="tx1"/>
          </a:solidFill>
          <a:latin typeface="等线 Light"/>
          <a:ea typeface="等线 Light"/>
          <a:cs typeface="等线 Light"/>
        </a:defRPr>
      </a:lvl6pPr>
      <a:lvl7pPr marL="914400" algn="l" rtl="0" fontAlgn="base">
        <a:lnSpc>
          <a:spcPct val="90000"/>
        </a:lnSpc>
        <a:spcBef>
          <a:spcPct val="0"/>
        </a:spcBef>
        <a:spcAft>
          <a:spcPct val="0"/>
        </a:spcAft>
        <a:defRPr sz="4400">
          <a:solidFill>
            <a:schemeClr val="tx1"/>
          </a:solidFill>
          <a:latin typeface="等线 Light"/>
          <a:ea typeface="等线 Light"/>
          <a:cs typeface="等线 Light"/>
        </a:defRPr>
      </a:lvl7pPr>
      <a:lvl8pPr marL="1371600" algn="l" rtl="0" fontAlgn="base">
        <a:lnSpc>
          <a:spcPct val="90000"/>
        </a:lnSpc>
        <a:spcBef>
          <a:spcPct val="0"/>
        </a:spcBef>
        <a:spcAft>
          <a:spcPct val="0"/>
        </a:spcAft>
        <a:defRPr sz="4400">
          <a:solidFill>
            <a:schemeClr val="tx1"/>
          </a:solidFill>
          <a:latin typeface="等线 Light"/>
          <a:ea typeface="等线 Light"/>
          <a:cs typeface="等线 Light"/>
        </a:defRPr>
      </a:lvl8pPr>
      <a:lvl9pPr marL="1828800" algn="l" rtl="0" fontAlgn="base">
        <a:lnSpc>
          <a:spcPct val="90000"/>
        </a:lnSpc>
        <a:spcBef>
          <a:spcPct val="0"/>
        </a:spcBef>
        <a:spcAft>
          <a:spcPct val="0"/>
        </a:spcAft>
        <a:defRPr sz="4400">
          <a:solidFill>
            <a:schemeClr val="tx1"/>
          </a:solidFill>
          <a:latin typeface="等线 Light"/>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pectrum.ieee.org/static/interactive-the-top-programming-languages-202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github.com/gwpy/gwp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txBox="1">
            <a:spLocks noGrp="1" noChangeArrowheads="1"/>
          </p:cNvSpPr>
          <p:nvPr/>
        </p:nvSpPr>
        <p:spPr bwMode="auto">
          <a:xfrm>
            <a:off x="4800600" y="4910138"/>
            <a:ext cx="64135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等线" charset="-122"/>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等线" charset="-122"/>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9pPr>
          </a:lstStyle>
          <a:p>
            <a:pPr algn="r">
              <a:lnSpc>
                <a:spcPct val="100000"/>
              </a:lnSpc>
              <a:spcBef>
                <a:spcPct val="0"/>
              </a:spcBef>
              <a:buFontTx/>
              <a:buNone/>
            </a:pPr>
            <a:r>
              <a:rPr lang="zh-CN" altLang="en-US">
                <a:ea typeface="宋体" charset="-122"/>
              </a:rPr>
              <a:t>复旦大学计算机科学技术学院 </a:t>
            </a:r>
            <a:br>
              <a:rPr lang="en-US" altLang="zh-CN">
                <a:ea typeface="宋体" charset="-122"/>
              </a:rPr>
            </a:br>
            <a:r>
              <a:rPr lang="zh-CN" altLang="en-US">
                <a:ea typeface="宋体" charset="-122"/>
              </a:rPr>
              <a:t>肖晓春</a:t>
            </a:r>
            <a:endParaRPr lang="en-US" altLang="zh-CN">
              <a:ea typeface="宋体" charset="-122"/>
            </a:endParaRPr>
          </a:p>
          <a:p>
            <a:pPr algn="r">
              <a:lnSpc>
                <a:spcPct val="100000"/>
              </a:lnSpc>
              <a:spcBef>
                <a:spcPct val="0"/>
              </a:spcBef>
              <a:buFontTx/>
              <a:buNone/>
            </a:pPr>
            <a:r>
              <a:rPr lang="en-US" altLang="zh-CN">
                <a:ea typeface="宋体" charset="-122"/>
              </a:rPr>
              <a:t>xxiaochun@fudan.edu.cn</a:t>
            </a:r>
          </a:p>
        </p:txBody>
      </p:sp>
      <p:sp>
        <p:nvSpPr>
          <p:cNvPr id="2" name="Rectangle 2"/>
          <p:cNvSpPr>
            <a:spLocks noGrp="1" noChangeArrowheads="1"/>
          </p:cNvSpPr>
          <p:nvPr>
            <p:ph type="ctrTitle" idx="4294967295"/>
          </p:nvPr>
        </p:nvSpPr>
        <p:spPr>
          <a:xfrm>
            <a:off x="914400" y="1073150"/>
            <a:ext cx="7772400" cy="1143000"/>
          </a:xfrm>
        </p:spPr>
        <p:txBody>
          <a:bodyPr/>
          <a:lstStyle/>
          <a:p>
            <a:pPr eaLnBrk="1" hangingPunct="1"/>
            <a:r>
              <a:rPr lang="zh-CN" altLang="en-US" sz="4000">
                <a:effectLst>
                  <a:outerShdw blurRad="38100" dist="38100" dir="2700000" algn="tl">
                    <a:srgbClr val="C0C0C0"/>
                  </a:outerShdw>
                </a:effectLst>
                <a:latin typeface="等线" charset="-122"/>
                <a:ea typeface="等线" charset="-122"/>
                <a:cs typeface="华文楷体" charset="-122"/>
              </a:rPr>
              <a:t>通识教育专项教育课程</a:t>
            </a:r>
            <a:r>
              <a:rPr lang="en-US" altLang="zh-CN" sz="4000">
                <a:effectLst>
                  <a:outerShdw blurRad="38100" dist="38100" dir="2700000" algn="tl">
                    <a:srgbClr val="C0C0C0"/>
                  </a:outerShdw>
                </a:effectLst>
                <a:latin typeface="等线" charset="-122"/>
                <a:ea typeface="等线" charset="-122"/>
                <a:cs typeface="华文楷体" charset="-122"/>
              </a:rPr>
              <a:t>——</a:t>
            </a:r>
            <a:br>
              <a:rPr lang="zh-CN" altLang="en-US" sz="4000">
                <a:effectLst>
                  <a:outerShdw blurRad="38100" dist="38100" dir="2700000" algn="tl">
                    <a:srgbClr val="C0C0C0"/>
                  </a:outerShdw>
                </a:effectLst>
                <a:latin typeface="等线" charset="-122"/>
                <a:ea typeface="等线" charset="-122"/>
                <a:cs typeface="华文楷体" charset="-122"/>
              </a:rPr>
            </a:br>
            <a:r>
              <a:rPr lang="en-US" altLang="zh-CN" sz="4000">
                <a:solidFill>
                  <a:srgbClr val="FF0000"/>
                </a:solidFill>
                <a:effectLst>
                  <a:outerShdw blurRad="38100" dist="38100" dir="2700000" algn="tl">
                    <a:srgbClr val="C0C0C0"/>
                  </a:outerShdw>
                </a:effectLst>
                <a:latin typeface="等线" charset="-122"/>
                <a:ea typeface="等线" charset="-122"/>
                <a:cs typeface="华文楷体" charset="-122"/>
              </a:rPr>
              <a:t>Python</a:t>
            </a:r>
            <a:r>
              <a:rPr lang="zh-CN" altLang="en-US" sz="4000">
                <a:effectLst>
                  <a:outerShdw blurRad="38100" dist="38100" dir="2700000" algn="tl">
                    <a:srgbClr val="C0C0C0"/>
                  </a:outerShdw>
                </a:effectLst>
                <a:latin typeface="等线" charset="-122"/>
                <a:ea typeface="等线" charset="-122"/>
                <a:cs typeface="华文楷体" charset="-122"/>
              </a:rPr>
              <a:t>程序设计</a:t>
            </a:r>
          </a:p>
        </p:txBody>
      </p:sp>
      <p:pic>
        <p:nvPicPr>
          <p:cNvPr id="4100" name="Picture 4" descr="http://cms.csdnimg.cn/article/201407/14/53c341011b72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850" y="501650"/>
            <a:ext cx="31432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txBox="1">
            <a:spLocks/>
          </p:cNvSpPr>
          <p:nvPr/>
        </p:nvSpPr>
        <p:spPr bwMode="auto">
          <a:xfrm>
            <a:off x="3402013" y="3330575"/>
            <a:ext cx="572135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charset="0"/>
              <a:buChar char="•"/>
              <a:defRPr sz="2800">
                <a:solidFill>
                  <a:schemeClr val="tx1"/>
                </a:solidFill>
                <a:latin typeface="等线" charset="-122"/>
                <a:ea typeface="等线" charset="-122"/>
                <a:cs typeface="等线" charset="-122"/>
              </a:defRPr>
            </a:lvl1pPr>
            <a:lvl2pPr marL="685800" indent="-228600">
              <a:lnSpc>
                <a:spcPct val="90000"/>
              </a:lnSpc>
              <a:spcBef>
                <a:spcPts val="500"/>
              </a:spcBef>
              <a:buFont typeface="Arial" charset="0"/>
              <a:buChar char="•"/>
              <a:defRPr sz="24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等线" charset="-122"/>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等线" charset="-122"/>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9pPr>
          </a:lstStyle>
          <a:p>
            <a:pPr eaLnBrk="1" hangingPunct="1">
              <a:buFont typeface="Arial" charset="0"/>
              <a:buNone/>
            </a:pPr>
            <a:r>
              <a:rPr lang="en-US" altLang="zh-CN"/>
              <a:t> </a:t>
            </a:r>
            <a:r>
              <a:rPr lang="zh-CN" altLang="en-US" sz="3600" u="sng"/>
              <a:t>课程介绍</a:t>
            </a:r>
            <a:r>
              <a:rPr lang="en-US" altLang="zh-CN" sz="3600" u="sng"/>
              <a:t>&amp;</a:t>
            </a:r>
            <a:r>
              <a:rPr lang="zh-CN" altLang="en-US" sz="3600" u="sng"/>
              <a:t>教学安排</a:t>
            </a:r>
            <a:endParaRPr lang="en-US" altLang="zh-CN" sz="3600" u="sng"/>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584200" y="119063"/>
            <a:ext cx="10515600" cy="1325562"/>
          </a:xfrm>
        </p:spPr>
        <p:txBody>
          <a:bodyPr/>
          <a:lstStyle/>
          <a:p>
            <a:pPr eaLnBrk="1" hangingPunct="1"/>
            <a:r>
              <a:rPr lang="zh-CN" altLang="en-US">
                <a:cs typeface="等线 Light" charset="-122"/>
              </a:rPr>
              <a:t>课程规划</a:t>
            </a:r>
          </a:p>
        </p:txBody>
      </p:sp>
      <p:sp>
        <p:nvSpPr>
          <p:cNvPr id="3" name="内容占位符 2"/>
          <p:cNvSpPr>
            <a:spLocks noGrp="1"/>
          </p:cNvSpPr>
          <p:nvPr>
            <p:ph idx="1"/>
          </p:nvPr>
        </p:nvSpPr>
        <p:spPr>
          <a:xfrm>
            <a:off x="838200" y="877094"/>
            <a:ext cx="10515600" cy="5473700"/>
          </a:xfrm>
        </p:spPr>
        <p:txBody>
          <a:bodyPr>
            <a:noAutofit/>
          </a:bodyPr>
          <a:lstStyle/>
          <a:p>
            <a:pPr eaLnBrk="1" hangingPunct="1">
              <a:lnSpc>
                <a:spcPct val="150000"/>
              </a:lnSpc>
            </a:pPr>
            <a:r>
              <a:rPr lang="zh-CN" altLang="en-US" sz="2400" b="1" dirty="0">
                <a:solidFill>
                  <a:srgbClr val="2E75B6"/>
                </a:solidFill>
                <a:cs typeface="等线" charset="-122"/>
              </a:rPr>
              <a:t>课程目标</a:t>
            </a:r>
            <a:endParaRPr lang="en-US" altLang="zh-CN" sz="2400" b="1" dirty="0">
              <a:solidFill>
                <a:srgbClr val="2E75B6"/>
              </a:solidFill>
              <a:cs typeface="等线" charset="-122"/>
            </a:endParaRPr>
          </a:p>
          <a:p>
            <a:pPr lvl="1" eaLnBrk="1" hangingPunct="1">
              <a:lnSpc>
                <a:spcPct val="150000"/>
              </a:lnSpc>
            </a:pPr>
            <a:r>
              <a:rPr lang="en-US" altLang="zh-CN" dirty="0">
                <a:cs typeface="等线" charset="-122"/>
              </a:rPr>
              <a:t>《Python</a:t>
            </a:r>
            <a:r>
              <a:rPr lang="zh-CN" altLang="en-US" dirty="0">
                <a:cs typeface="等线" charset="-122"/>
              </a:rPr>
              <a:t>程序设计</a:t>
            </a:r>
            <a:r>
              <a:rPr lang="en-US" altLang="zh-CN" dirty="0">
                <a:cs typeface="等线" charset="-122"/>
              </a:rPr>
              <a:t>》</a:t>
            </a:r>
            <a:r>
              <a:rPr lang="zh-CN" altLang="en-US" dirty="0">
                <a:cs typeface="等线" charset="-122"/>
              </a:rPr>
              <a:t>作为计算机公共基础教学课程群的一门课程，具有和该课程群一致的课程目标：使得学生理解用计算机作为工具解决实际问题的基本过程，</a:t>
            </a:r>
            <a:r>
              <a:rPr lang="zh-CN" altLang="en-US" b="1" dirty="0">
                <a:solidFill>
                  <a:srgbClr val="FF0000"/>
                </a:solidFill>
                <a:cs typeface="等线" charset="-122"/>
              </a:rPr>
              <a:t>初步掌握利用计算机知识为专业发展服务的能力</a:t>
            </a:r>
            <a:r>
              <a:rPr lang="zh-CN" altLang="en-US" dirty="0">
                <a:cs typeface="等线" charset="-122"/>
              </a:rPr>
              <a:t>。</a:t>
            </a:r>
            <a:endParaRPr lang="en-US" altLang="zh-CN" dirty="0">
              <a:cs typeface="等线" charset="-122"/>
            </a:endParaRPr>
          </a:p>
          <a:p>
            <a:pPr lvl="1" eaLnBrk="1" hangingPunct="1">
              <a:lnSpc>
                <a:spcPct val="150000"/>
              </a:lnSpc>
            </a:pPr>
            <a:r>
              <a:rPr lang="zh-CN" altLang="en-US" dirty="0">
                <a:cs typeface="等线" charset="-122"/>
              </a:rPr>
              <a:t>具备可以自学通过</a:t>
            </a:r>
            <a:r>
              <a:rPr lang="zh-CN" altLang="en-US" dirty="0"/>
              <a:t>上海市高等学校信息技术水平考试（原上海市高等学校计算机等级考试）</a:t>
            </a:r>
            <a:r>
              <a:rPr lang="zh-CN" altLang="en-US" b="1" dirty="0">
                <a:solidFill>
                  <a:srgbClr val="FF0000"/>
                </a:solidFill>
                <a:cs typeface="等线" charset="-122"/>
              </a:rPr>
              <a:t>二级</a:t>
            </a:r>
            <a:r>
              <a:rPr lang="en-US" altLang="zh-CN" b="1" dirty="0">
                <a:solidFill>
                  <a:srgbClr val="FF0000"/>
                </a:solidFill>
                <a:cs typeface="等线" charset="-122"/>
              </a:rPr>
              <a:t>《python</a:t>
            </a:r>
            <a:r>
              <a:rPr lang="zh-CN" altLang="en-US" b="1" dirty="0">
                <a:solidFill>
                  <a:srgbClr val="FF0000"/>
                </a:solidFill>
                <a:cs typeface="等线" charset="-122"/>
              </a:rPr>
              <a:t>程序设计</a:t>
            </a:r>
            <a:r>
              <a:rPr lang="en-US" altLang="zh-CN" b="1" dirty="0">
                <a:solidFill>
                  <a:srgbClr val="FF0000"/>
                </a:solidFill>
                <a:cs typeface="等线" charset="-122"/>
              </a:rPr>
              <a:t>》</a:t>
            </a:r>
            <a:r>
              <a:rPr lang="zh-CN" altLang="en-US" b="1" dirty="0">
                <a:solidFill>
                  <a:srgbClr val="FF0000"/>
                </a:solidFill>
                <a:cs typeface="等线" charset="-122"/>
              </a:rPr>
              <a:t>的能力</a:t>
            </a:r>
            <a:r>
              <a:rPr lang="en-US" altLang="zh-CN" b="1" dirty="0">
                <a:solidFill>
                  <a:schemeClr val="accent5"/>
                </a:solidFill>
                <a:cs typeface="等线" charset="-122"/>
              </a:rPr>
              <a:t>(</a:t>
            </a:r>
            <a:r>
              <a:rPr lang="en-US" altLang="zh-CN" sz="2000" b="1" dirty="0">
                <a:solidFill>
                  <a:schemeClr val="accent5"/>
                </a:solidFill>
                <a:cs typeface="等线" charset="-122"/>
              </a:rPr>
              <a:t>http://</a:t>
            </a:r>
            <a:r>
              <a:rPr lang="en-US" altLang="zh-CN" sz="2000" b="1" dirty="0" err="1">
                <a:solidFill>
                  <a:schemeClr val="accent5"/>
                </a:solidFill>
                <a:cs typeface="等线" charset="-122"/>
              </a:rPr>
              <a:t>www.jwc.fudan.edu.cn</a:t>
            </a:r>
            <a:r>
              <a:rPr lang="en-US" altLang="zh-CN" sz="2000" b="1" dirty="0">
                <a:solidFill>
                  <a:schemeClr val="accent5"/>
                </a:solidFill>
                <a:cs typeface="等线" charset="-122"/>
              </a:rPr>
              <a:t>/cc/8d/c9397a248973/</a:t>
            </a:r>
            <a:r>
              <a:rPr lang="en-US" altLang="zh-CN" sz="2000" b="1" dirty="0" err="1">
                <a:solidFill>
                  <a:schemeClr val="accent5"/>
                </a:solidFill>
                <a:cs typeface="等线" charset="-122"/>
              </a:rPr>
              <a:t>page.htm</a:t>
            </a:r>
            <a:r>
              <a:rPr lang="en-US" altLang="zh-CN" sz="2000" b="1" dirty="0">
                <a:solidFill>
                  <a:schemeClr val="accent5"/>
                </a:solidFill>
                <a:cs typeface="等线" charset="-122"/>
              </a:rPr>
              <a:t>)</a:t>
            </a:r>
          </a:p>
          <a:p>
            <a:pPr eaLnBrk="1" hangingPunct="1">
              <a:lnSpc>
                <a:spcPct val="150000"/>
              </a:lnSpc>
            </a:pPr>
            <a:r>
              <a:rPr lang="zh-CN" altLang="en-US" sz="2400" b="1" dirty="0">
                <a:solidFill>
                  <a:srgbClr val="2E75B6"/>
                </a:solidFill>
                <a:cs typeface="等线" charset="-122"/>
              </a:rPr>
              <a:t>课程内容</a:t>
            </a:r>
            <a:r>
              <a:rPr lang="zh-CN" altLang="en-US" sz="2400" dirty="0">
                <a:cs typeface="等线" charset="-122"/>
              </a:rPr>
              <a:t>：将紧紧围绕课程目标进行组织</a:t>
            </a:r>
            <a:endParaRPr lang="en-US" altLang="zh-CN" sz="2400" dirty="0">
              <a:cs typeface="等线" charset="-122"/>
            </a:endParaRPr>
          </a:p>
          <a:p>
            <a:pPr lvl="1" eaLnBrk="1" hangingPunct="1">
              <a:lnSpc>
                <a:spcPct val="150000"/>
              </a:lnSpc>
            </a:pPr>
            <a:r>
              <a:rPr lang="zh-CN" altLang="en-US" b="1" dirty="0">
                <a:solidFill>
                  <a:srgbClr val="FF0000"/>
                </a:solidFill>
                <a:cs typeface="等线" charset="-122"/>
              </a:rPr>
              <a:t>基础篇</a:t>
            </a:r>
            <a:endParaRPr lang="en-US" altLang="zh-CN" b="1" dirty="0">
              <a:solidFill>
                <a:srgbClr val="FF0000"/>
              </a:solidFill>
              <a:cs typeface="等线" charset="-122"/>
            </a:endParaRPr>
          </a:p>
          <a:p>
            <a:pPr lvl="1" eaLnBrk="1" hangingPunct="1">
              <a:lnSpc>
                <a:spcPct val="150000"/>
              </a:lnSpc>
            </a:pPr>
            <a:r>
              <a:rPr lang="zh-CN" altLang="en-US" b="1" dirty="0">
                <a:cs typeface="等线" charset="-122"/>
              </a:rPr>
              <a:t>提高篇</a:t>
            </a:r>
          </a:p>
        </p:txBody>
      </p:sp>
      <p:pic>
        <p:nvPicPr>
          <p:cNvPr id="13316" name="Picture 4" descr="http://cms.csdnimg.cn/article/201407/14/53c341011b72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550" y="5783263"/>
            <a:ext cx="31432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71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838200" y="319088"/>
            <a:ext cx="10515600" cy="1325562"/>
          </a:xfrm>
        </p:spPr>
        <p:txBody>
          <a:bodyPr/>
          <a:lstStyle/>
          <a:p>
            <a:pPr eaLnBrk="1" hangingPunct="1"/>
            <a:r>
              <a:rPr lang="zh-CN" altLang="en-US">
                <a:cs typeface="等线 Light" charset="-122"/>
              </a:rPr>
              <a:t>基础篇</a:t>
            </a:r>
          </a:p>
        </p:txBody>
      </p:sp>
      <p:sp>
        <p:nvSpPr>
          <p:cNvPr id="3" name="内容占位符 2"/>
          <p:cNvSpPr>
            <a:spLocks noGrp="1"/>
          </p:cNvSpPr>
          <p:nvPr>
            <p:ph idx="1"/>
          </p:nvPr>
        </p:nvSpPr>
        <p:spPr>
          <a:xfrm>
            <a:off x="365125" y="1443038"/>
            <a:ext cx="11595100" cy="4811712"/>
          </a:xfrm>
        </p:spPr>
        <p:txBody>
          <a:bodyPr>
            <a:noAutofit/>
          </a:bodyPr>
          <a:lstStyle/>
          <a:p>
            <a:pPr eaLnBrk="1" hangingPunct="1">
              <a:lnSpc>
                <a:spcPct val="150000"/>
              </a:lnSpc>
            </a:pPr>
            <a:r>
              <a:rPr lang="zh-CN" altLang="en-US" b="1" dirty="0">
                <a:solidFill>
                  <a:srgbClr val="2E75B6"/>
                </a:solidFill>
                <a:cs typeface="等线" charset="-122"/>
              </a:rPr>
              <a:t>内容</a:t>
            </a:r>
            <a:r>
              <a:rPr lang="zh-CN" altLang="en-US" dirty="0">
                <a:cs typeface="等线" charset="-122"/>
              </a:rPr>
              <a:t>：</a:t>
            </a:r>
            <a:endParaRPr lang="en-US" altLang="zh-CN" dirty="0">
              <a:cs typeface="等线" charset="-122"/>
            </a:endParaRPr>
          </a:p>
          <a:p>
            <a:pPr marL="457200" lvl="1" indent="0" eaLnBrk="1" hangingPunct="1">
              <a:lnSpc>
                <a:spcPct val="150000"/>
              </a:lnSpc>
              <a:buFont typeface="Arial" charset="0"/>
              <a:buNone/>
            </a:pPr>
            <a:r>
              <a:rPr lang="zh-CN" altLang="en-US" dirty="0">
                <a:cs typeface="等线" charset="-122"/>
              </a:rPr>
              <a:t>紧扣教学大纲中所规定的内容，让学生掌握</a:t>
            </a:r>
            <a:r>
              <a:rPr lang="zh-CN" altLang="zh-CN" dirty="0">
                <a:cs typeface="等线" charset="-122"/>
              </a:rPr>
              <a:t>程序设计的基本要素，如：</a:t>
            </a:r>
            <a:r>
              <a:rPr lang="en-US" altLang="zh-CN" dirty="0">
                <a:cs typeface="等线" charset="-122"/>
              </a:rPr>
              <a:t>Python</a:t>
            </a:r>
            <a:r>
              <a:rPr lang="zh-CN" altLang="en-US" dirty="0">
                <a:cs typeface="等线" charset="-122"/>
              </a:rPr>
              <a:t>源程序结构、基本数据类型</a:t>
            </a:r>
            <a:r>
              <a:rPr lang="zh-CN" altLang="zh-CN" dirty="0">
                <a:cs typeface="等线" charset="-122"/>
              </a:rPr>
              <a:t>、</a:t>
            </a:r>
            <a:r>
              <a:rPr lang="zh-CN" altLang="en-US" dirty="0">
                <a:cs typeface="等线" charset="-122"/>
              </a:rPr>
              <a:t>基本运算和</a:t>
            </a:r>
            <a:r>
              <a:rPr lang="zh-CN" altLang="zh-CN" dirty="0">
                <a:cs typeface="等线" charset="-122"/>
              </a:rPr>
              <a:t>表达式、控制结构、</a:t>
            </a:r>
            <a:r>
              <a:rPr lang="en-US" altLang="zh-CN" dirty="0">
                <a:cs typeface="等线" charset="-122"/>
              </a:rPr>
              <a:t>Python</a:t>
            </a:r>
            <a:r>
              <a:rPr lang="zh-CN" altLang="en-US" dirty="0">
                <a:cs typeface="等线" charset="-122"/>
              </a:rPr>
              <a:t>特征数据类型及操作、字符串和正则表达式模块</a:t>
            </a:r>
            <a:r>
              <a:rPr lang="en-US" altLang="zh-CN" dirty="0">
                <a:cs typeface="等线" charset="-122"/>
              </a:rPr>
              <a:t>re</a:t>
            </a:r>
            <a:r>
              <a:rPr lang="zh-CN" altLang="en-US" dirty="0">
                <a:cs typeface="等线" charset="-122"/>
              </a:rPr>
              <a:t>、</a:t>
            </a:r>
            <a:r>
              <a:rPr lang="zh-CN" altLang="zh-CN" dirty="0">
                <a:cs typeface="等线" charset="-122"/>
              </a:rPr>
              <a:t>函数、输入输出</a:t>
            </a:r>
            <a:r>
              <a:rPr lang="zh-CN" altLang="en-US" dirty="0">
                <a:cs typeface="等线" charset="-122"/>
              </a:rPr>
              <a:t>等。</a:t>
            </a:r>
            <a:endParaRPr lang="en-US" altLang="zh-CN" dirty="0">
              <a:cs typeface="等线" charset="-122"/>
            </a:endParaRPr>
          </a:p>
          <a:p>
            <a:pPr eaLnBrk="1" hangingPunct="1">
              <a:lnSpc>
                <a:spcPct val="150000"/>
              </a:lnSpc>
            </a:pPr>
            <a:r>
              <a:rPr lang="zh-CN" altLang="en-US" b="1" dirty="0">
                <a:solidFill>
                  <a:srgbClr val="2E75B6"/>
                </a:solidFill>
                <a:cs typeface="等线" charset="-122"/>
              </a:rPr>
              <a:t>教学模式</a:t>
            </a:r>
            <a:r>
              <a:rPr lang="zh-CN" altLang="en-US" dirty="0">
                <a:cs typeface="等线" charset="-122"/>
              </a:rPr>
              <a:t>：以老师讲课为主，学生完成必做的上机练习</a:t>
            </a:r>
            <a:r>
              <a:rPr lang="en-US" altLang="zh-CN" dirty="0">
                <a:cs typeface="等线" charset="-122"/>
              </a:rPr>
              <a:t>(</a:t>
            </a:r>
            <a:r>
              <a:rPr lang="zh-CN" altLang="en-US" dirty="0">
                <a:cs typeface="等线" charset="-122"/>
              </a:rPr>
              <a:t>作业）与期末</a:t>
            </a:r>
            <a:r>
              <a:rPr lang="en-US" altLang="zh-CN" dirty="0">
                <a:cs typeface="等线" charset="-122"/>
              </a:rPr>
              <a:t>PJ</a:t>
            </a:r>
            <a:r>
              <a:rPr lang="zh-CN" altLang="en-US" dirty="0">
                <a:cs typeface="等线" charset="-122"/>
              </a:rPr>
              <a:t>。</a:t>
            </a:r>
            <a:endParaRPr lang="en-US" altLang="zh-CN" dirty="0">
              <a:cs typeface="等线" charset="-122"/>
            </a:endParaRPr>
          </a:p>
          <a:p>
            <a:pPr eaLnBrk="1" hangingPunct="1">
              <a:lnSpc>
                <a:spcPct val="150000"/>
              </a:lnSpc>
            </a:pPr>
            <a:r>
              <a:rPr lang="zh-CN" altLang="en-US" b="1" dirty="0">
                <a:solidFill>
                  <a:srgbClr val="2E75B6"/>
                </a:solidFill>
                <a:cs typeface="等线" charset="-122"/>
              </a:rPr>
              <a:t>达到目标</a:t>
            </a:r>
            <a:r>
              <a:rPr lang="zh-CN" altLang="en-US" dirty="0">
                <a:cs typeface="等线" charset="-122"/>
              </a:rPr>
              <a:t>：通过课程考试，完成课程学习，初步掌握利用计算机知识为专业发展服务的能力，以及通过二级</a:t>
            </a:r>
            <a:r>
              <a:rPr lang="en-US" altLang="zh-CN" dirty="0">
                <a:cs typeface="等线" charset="-122"/>
              </a:rPr>
              <a:t>《python</a:t>
            </a:r>
            <a:r>
              <a:rPr lang="zh-CN" altLang="en-US" dirty="0">
                <a:cs typeface="等线" charset="-122"/>
              </a:rPr>
              <a:t>程序设计</a:t>
            </a:r>
            <a:r>
              <a:rPr lang="en-US" altLang="zh-CN" dirty="0">
                <a:cs typeface="等线" charset="-122"/>
              </a:rPr>
              <a:t>》</a:t>
            </a:r>
            <a:r>
              <a:rPr lang="zh-CN" altLang="en-US" dirty="0">
                <a:cs typeface="等线" charset="-122"/>
              </a:rPr>
              <a:t>的自学能力。</a:t>
            </a:r>
          </a:p>
          <a:p>
            <a:pPr eaLnBrk="1" hangingPunct="1">
              <a:lnSpc>
                <a:spcPct val="150000"/>
              </a:lnSpc>
              <a:buFont typeface="Arial" charset="0"/>
              <a:buNone/>
            </a:pPr>
            <a:endParaRPr lang="zh-CN" altLang="en-US" dirty="0">
              <a:cs typeface="等线" charset="-122"/>
            </a:endParaRPr>
          </a:p>
        </p:txBody>
      </p:sp>
      <p:pic>
        <p:nvPicPr>
          <p:cNvPr id="14340" name="Picture 4" descr="http://cms.csdnimg.cn/article/201407/14/53c341011b72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5038" y="365125"/>
            <a:ext cx="314483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658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a:cs typeface="等线 Light" charset="-122"/>
              </a:rPr>
              <a:t>提高篇</a:t>
            </a:r>
          </a:p>
        </p:txBody>
      </p:sp>
      <p:sp>
        <p:nvSpPr>
          <p:cNvPr id="3" name="内容占位符 2"/>
          <p:cNvSpPr>
            <a:spLocks noGrp="1"/>
          </p:cNvSpPr>
          <p:nvPr>
            <p:ph idx="1"/>
          </p:nvPr>
        </p:nvSpPr>
        <p:spPr>
          <a:xfrm>
            <a:off x="298449" y="1573336"/>
            <a:ext cx="6759575" cy="2949575"/>
          </a:xfrm>
        </p:spPr>
        <p:txBody>
          <a:bodyPr>
            <a:normAutofit fontScale="92500" lnSpcReduction="10000"/>
          </a:bodyPr>
          <a:lstStyle/>
          <a:p>
            <a:pPr eaLnBrk="1" hangingPunct="1"/>
            <a:r>
              <a:rPr lang="zh-CN" altLang="en-US" b="1" dirty="0">
                <a:cs typeface="等线" charset="-122"/>
              </a:rPr>
              <a:t>内容</a:t>
            </a:r>
            <a:r>
              <a:rPr lang="zh-CN" altLang="en-US" dirty="0">
                <a:cs typeface="等线" charset="-122"/>
              </a:rPr>
              <a:t>：</a:t>
            </a:r>
            <a:endParaRPr lang="en-US" altLang="zh-CN" dirty="0">
              <a:cs typeface="等线" charset="-122"/>
            </a:endParaRPr>
          </a:p>
          <a:p>
            <a:pPr lvl="1" eaLnBrk="1" hangingPunct="1">
              <a:lnSpc>
                <a:spcPct val="120000"/>
              </a:lnSpc>
            </a:pPr>
            <a:r>
              <a:rPr lang="zh-CN" altLang="en-US" dirty="0">
                <a:solidFill>
                  <a:schemeClr val="accent3"/>
                </a:solidFill>
                <a:cs typeface="等线" charset="-122"/>
              </a:rPr>
              <a:t>面向对象程序设计</a:t>
            </a:r>
            <a:endParaRPr lang="en-US" altLang="zh-CN" dirty="0">
              <a:solidFill>
                <a:schemeClr val="accent3"/>
              </a:solidFill>
              <a:cs typeface="等线" charset="-122"/>
            </a:endParaRPr>
          </a:p>
          <a:p>
            <a:pPr lvl="1" eaLnBrk="1" hangingPunct="1">
              <a:lnSpc>
                <a:spcPct val="120000"/>
              </a:lnSpc>
            </a:pPr>
            <a:r>
              <a:rPr lang="zh-CN" altLang="en-US" dirty="0">
                <a:solidFill>
                  <a:schemeClr val="accent3"/>
                </a:solidFill>
              </a:rPr>
              <a:t>使用</a:t>
            </a:r>
            <a:r>
              <a:rPr lang="en-US" altLang="zh-CN" dirty="0" err="1">
                <a:solidFill>
                  <a:schemeClr val="accent3"/>
                </a:solidFill>
              </a:rPr>
              <a:t>tKinter</a:t>
            </a:r>
            <a:r>
              <a:rPr lang="zh-CN" altLang="en-US" dirty="0">
                <a:solidFill>
                  <a:schemeClr val="accent3"/>
                </a:solidFill>
              </a:rPr>
              <a:t>的</a:t>
            </a:r>
            <a:r>
              <a:rPr lang="en-US" altLang="zh-CN" dirty="0">
                <a:solidFill>
                  <a:schemeClr val="accent3"/>
                </a:solidFill>
              </a:rPr>
              <a:t>GUI</a:t>
            </a:r>
            <a:r>
              <a:rPr lang="zh-CN" altLang="en-US" dirty="0">
                <a:solidFill>
                  <a:schemeClr val="accent3"/>
                </a:solidFill>
              </a:rPr>
              <a:t>应用程序设计，</a:t>
            </a:r>
            <a:r>
              <a:rPr lang="en-US" altLang="zh-CN" dirty="0">
                <a:solidFill>
                  <a:schemeClr val="accent3"/>
                </a:solidFill>
              </a:rPr>
              <a:t> </a:t>
            </a:r>
            <a:r>
              <a:rPr lang="en-US" altLang="zh-CN" dirty="0" err="1">
                <a:solidFill>
                  <a:schemeClr val="accent3"/>
                </a:solidFill>
              </a:rPr>
              <a:t>tKinter</a:t>
            </a:r>
            <a:r>
              <a:rPr lang="zh-CN" altLang="en-US" dirty="0">
                <a:solidFill>
                  <a:schemeClr val="accent3"/>
                </a:solidFill>
              </a:rPr>
              <a:t> </a:t>
            </a:r>
            <a:r>
              <a:rPr lang="en-US" altLang="zh-CN" dirty="0">
                <a:solidFill>
                  <a:schemeClr val="accent3"/>
                </a:solidFill>
              </a:rPr>
              <a:t>canvas’</a:t>
            </a:r>
            <a:r>
              <a:rPr lang="zh-CN" altLang="en-US" dirty="0">
                <a:solidFill>
                  <a:schemeClr val="accent3"/>
                </a:solidFill>
              </a:rPr>
              <a:t>绘图，</a:t>
            </a:r>
            <a:r>
              <a:rPr lang="en-US" altLang="zh-CN" dirty="0">
                <a:solidFill>
                  <a:schemeClr val="accent3"/>
                </a:solidFill>
              </a:rPr>
              <a:t>turtle</a:t>
            </a:r>
            <a:r>
              <a:rPr lang="zh-CN" altLang="en-US" dirty="0">
                <a:solidFill>
                  <a:schemeClr val="accent3"/>
                </a:solidFill>
              </a:rPr>
              <a:t>绘图</a:t>
            </a:r>
            <a:endParaRPr lang="en-US" altLang="zh-CN" dirty="0">
              <a:solidFill>
                <a:schemeClr val="accent3"/>
              </a:solidFill>
            </a:endParaRPr>
          </a:p>
          <a:p>
            <a:pPr lvl="1" eaLnBrk="1" hangingPunct="1">
              <a:lnSpc>
                <a:spcPct val="120000"/>
              </a:lnSpc>
            </a:pPr>
            <a:r>
              <a:rPr lang="zh-CN" altLang="en-US" dirty="0">
                <a:solidFill>
                  <a:schemeClr val="accent3"/>
                </a:solidFill>
                <a:cs typeface="等线" charset="-122"/>
              </a:rPr>
              <a:t>对</a:t>
            </a:r>
            <a:r>
              <a:rPr lang="en-US" altLang="zh-CN" dirty="0">
                <a:solidFill>
                  <a:schemeClr val="accent3"/>
                </a:solidFill>
                <a:cs typeface="等线" charset="-122"/>
              </a:rPr>
              <a:t>SQLite</a:t>
            </a:r>
            <a:r>
              <a:rPr lang="zh-CN" altLang="en-US" dirty="0">
                <a:solidFill>
                  <a:schemeClr val="accent3"/>
                </a:solidFill>
                <a:cs typeface="等线" charset="-122"/>
              </a:rPr>
              <a:t>数据库的操作</a:t>
            </a:r>
            <a:endParaRPr lang="en-US" altLang="zh-CN" dirty="0">
              <a:solidFill>
                <a:schemeClr val="accent3"/>
              </a:solidFill>
              <a:cs typeface="等线" charset="-122"/>
            </a:endParaRPr>
          </a:p>
          <a:p>
            <a:pPr lvl="1" eaLnBrk="1" hangingPunct="1">
              <a:lnSpc>
                <a:spcPct val="120000"/>
              </a:lnSpc>
            </a:pPr>
            <a:r>
              <a:rPr lang="en-US" altLang="zh-CN" dirty="0">
                <a:solidFill>
                  <a:schemeClr val="accent3"/>
                </a:solidFill>
              </a:rPr>
              <a:t>Python</a:t>
            </a:r>
            <a:r>
              <a:rPr lang="zh-CN" altLang="en-US" dirty="0">
                <a:solidFill>
                  <a:schemeClr val="accent3"/>
                </a:solidFill>
              </a:rPr>
              <a:t>科学计算、数学建模、图像处理、</a:t>
            </a:r>
            <a:r>
              <a:rPr lang="en-US" altLang="zh-CN" dirty="0">
                <a:solidFill>
                  <a:schemeClr val="accent3"/>
                </a:solidFill>
              </a:rPr>
              <a:t> </a:t>
            </a:r>
            <a:r>
              <a:rPr lang="zh-CN" altLang="en-US" dirty="0">
                <a:solidFill>
                  <a:schemeClr val="accent3"/>
                </a:solidFill>
              </a:rPr>
              <a:t>数据挖掘等扩展库的应用</a:t>
            </a:r>
            <a:endParaRPr lang="en-US" altLang="zh-CN" dirty="0">
              <a:solidFill>
                <a:schemeClr val="accent3"/>
              </a:solidFill>
            </a:endParaRPr>
          </a:p>
          <a:p>
            <a:pPr eaLnBrk="1" hangingPunct="1"/>
            <a:endParaRPr lang="en-US" altLang="zh-CN" dirty="0">
              <a:cs typeface="等线" charset="-122"/>
            </a:endParaRPr>
          </a:p>
          <a:p>
            <a:pPr eaLnBrk="1" hangingPunct="1"/>
            <a:endParaRPr lang="en-US" altLang="zh-CN" dirty="0">
              <a:cs typeface="等线" charset="-122"/>
            </a:endParaRPr>
          </a:p>
          <a:p>
            <a:pPr eaLnBrk="1" hangingPunct="1">
              <a:buFont typeface="Arial" charset="0"/>
              <a:buNone/>
            </a:pPr>
            <a:endParaRPr lang="zh-CN" altLang="en-US" dirty="0">
              <a:cs typeface="等线" charset="-122"/>
            </a:endParaRPr>
          </a:p>
          <a:p>
            <a:pPr eaLnBrk="1" hangingPunct="1"/>
            <a:endParaRPr lang="en-US" altLang="zh-CN" dirty="0">
              <a:cs typeface="等线" charset="-122"/>
            </a:endParaRPr>
          </a:p>
          <a:p>
            <a:pPr eaLnBrk="1" hangingPunct="1"/>
            <a:endParaRPr lang="en-US" altLang="zh-CN" dirty="0">
              <a:cs typeface="等线" charset="-122"/>
            </a:endParaRPr>
          </a:p>
          <a:p>
            <a:pPr eaLnBrk="1" hangingPunct="1"/>
            <a:endParaRPr lang="en-US" altLang="zh-CN" dirty="0">
              <a:cs typeface="等线" charset="-122"/>
            </a:endParaRPr>
          </a:p>
          <a:p>
            <a:pPr eaLnBrk="1" hangingPunct="1"/>
            <a:endParaRPr lang="en-US" altLang="zh-CN" dirty="0">
              <a:cs typeface="等线" charset="-122"/>
            </a:endParaRPr>
          </a:p>
          <a:p>
            <a:pPr eaLnBrk="1" hangingPunct="1"/>
            <a:endParaRPr lang="en-US" altLang="zh-CN" dirty="0">
              <a:cs typeface="等线" charset="-122"/>
            </a:endParaRPr>
          </a:p>
          <a:p>
            <a:pPr eaLnBrk="1" hangingPunct="1"/>
            <a:endParaRPr lang="en-US" altLang="zh-CN" dirty="0">
              <a:cs typeface="等线" charset="-122"/>
            </a:endParaRPr>
          </a:p>
          <a:p>
            <a:pPr eaLnBrk="1" hangingPunct="1"/>
            <a:endParaRPr lang="zh-CN" altLang="en-US" dirty="0">
              <a:cs typeface="等线" charset="-122"/>
            </a:endParaRPr>
          </a:p>
        </p:txBody>
      </p:sp>
      <p:pic>
        <p:nvPicPr>
          <p:cNvPr id="15364" name="Picture 4" descr="http://cms.csdnimg.cn/article/201407/14/53c341011b72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5038" y="328613"/>
            <a:ext cx="31448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1169988"/>
            <a:ext cx="184308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12175" y="1441450"/>
            <a:ext cx="2184400"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2"/>
          <p:cNvSpPr txBox="1">
            <a:spLocks/>
          </p:cNvSpPr>
          <p:nvPr/>
        </p:nvSpPr>
        <p:spPr>
          <a:xfrm>
            <a:off x="676275" y="4593589"/>
            <a:ext cx="11023600" cy="1814513"/>
          </a:xfrm>
          <a:prstGeom prst="rect">
            <a:avLst/>
          </a:prstGeom>
        </p:spPr>
        <p:txBody>
          <a:bodyPr>
            <a:normAutofit/>
          </a:bodyPr>
          <a:lstStyle>
            <a:lvl1pPr marL="228600" indent="-228600">
              <a:lnSpc>
                <a:spcPct val="90000"/>
              </a:lnSpc>
              <a:spcBef>
                <a:spcPts val="1000"/>
              </a:spcBef>
              <a:buFont typeface="Arial" charset="0"/>
              <a:buChar char="•"/>
              <a:defRPr sz="2800">
                <a:solidFill>
                  <a:schemeClr val="tx1"/>
                </a:solidFill>
                <a:latin typeface="等线" charset="-122"/>
                <a:ea typeface="等线" charset="-122"/>
                <a:cs typeface="等线" charset="-122"/>
              </a:defRPr>
            </a:lvl1pPr>
            <a:lvl2pPr marL="685800" indent="-228600">
              <a:lnSpc>
                <a:spcPct val="90000"/>
              </a:lnSpc>
              <a:spcBef>
                <a:spcPts val="500"/>
              </a:spcBef>
              <a:buFont typeface="Arial" charset="0"/>
              <a:buChar char="•"/>
              <a:defRPr sz="24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等线" charset="-122"/>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等线" charset="-122"/>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9pPr>
          </a:lstStyle>
          <a:p>
            <a:pPr eaLnBrk="1" hangingPunct="1">
              <a:lnSpc>
                <a:spcPct val="120000"/>
              </a:lnSpc>
            </a:pPr>
            <a:r>
              <a:rPr lang="zh-CN" altLang="en-US" sz="2600" b="1" dirty="0"/>
              <a:t>教学模式</a:t>
            </a:r>
            <a:r>
              <a:rPr lang="zh-CN" altLang="en-US" sz="2600" dirty="0"/>
              <a:t>：以老师讲解技术路线图、能力较强的同学分层次、根据专业需求进行自学实践为主。</a:t>
            </a:r>
            <a:r>
              <a:rPr lang="zh-CN" altLang="en-US" sz="2600" b="1" dirty="0"/>
              <a:t>达到目标：</a:t>
            </a:r>
            <a:r>
              <a:rPr lang="zh-CN" altLang="en-US" sz="2600" dirty="0"/>
              <a:t>具备通过二级</a:t>
            </a:r>
            <a:r>
              <a:rPr lang="en-US" altLang="zh-CN" sz="2600" dirty="0"/>
              <a:t>《python</a:t>
            </a:r>
            <a:r>
              <a:rPr lang="zh-CN" altLang="en-US" sz="2600" dirty="0"/>
              <a:t>程序设计</a:t>
            </a:r>
            <a:r>
              <a:rPr lang="en-US" altLang="zh-CN" sz="2600" dirty="0"/>
              <a:t>》</a:t>
            </a:r>
            <a:r>
              <a:rPr lang="zh-CN" altLang="en-US" sz="2600" dirty="0"/>
              <a:t>的能力，提升其利用</a:t>
            </a:r>
            <a:r>
              <a:rPr lang="en-US" altLang="zh-CN" sz="2600" dirty="0"/>
              <a:t>Python</a:t>
            </a:r>
            <a:r>
              <a:rPr lang="zh-CN" altLang="en-US" sz="2600" dirty="0"/>
              <a:t>程序在其专业领域应用的能力。</a:t>
            </a:r>
            <a:endParaRPr lang="en-US" altLang="zh-CN" sz="2600" dirty="0"/>
          </a:p>
          <a:p>
            <a:pPr eaLnBrk="1" hangingPunct="1"/>
            <a:endParaRPr lang="en-US" altLang="zh-CN" sz="2600" dirty="0"/>
          </a:p>
          <a:p>
            <a:pPr eaLnBrk="1" hangingPunct="1">
              <a:buFont typeface="Arial" charset="0"/>
              <a:buNone/>
            </a:pPr>
            <a:endParaRPr lang="zh-CN" altLang="en-US" sz="2600" dirty="0"/>
          </a:p>
          <a:p>
            <a:pPr eaLnBrk="1" hangingPunct="1"/>
            <a:endParaRPr lang="en-US" altLang="zh-CN" sz="2600" dirty="0"/>
          </a:p>
          <a:p>
            <a:pPr eaLnBrk="1" hangingPunct="1"/>
            <a:endParaRPr lang="en-US" altLang="zh-CN" sz="2600" dirty="0"/>
          </a:p>
          <a:p>
            <a:pPr eaLnBrk="1" hangingPunct="1"/>
            <a:endParaRPr lang="en-US" altLang="zh-CN" sz="2600" dirty="0"/>
          </a:p>
          <a:p>
            <a:pPr eaLnBrk="1" hangingPunct="1"/>
            <a:endParaRPr lang="en-US" altLang="zh-CN" sz="2600" dirty="0"/>
          </a:p>
          <a:p>
            <a:pPr eaLnBrk="1" hangingPunct="1"/>
            <a:endParaRPr lang="en-US" altLang="zh-CN" sz="2600" dirty="0"/>
          </a:p>
          <a:p>
            <a:pPr eaLnBrk="1" hangingPunct="1"/>
            <a:endParaRPr lang="en-US" altLang="zh-CN" sz="2600" dirty="0"/>
          </a:p>
          <a:p>
            <a:pPr eaLnBrk="1" hangingPunct="1"/>
            <a:endParaRPr lang="zh-CN" altLang="en-US" sz="2600" dirty="0"/>
          </a:p>
        </p:txBody>
      </p:sp>
      <p:pic>
        <p:nvPicPr>
          <p:cNvPr id="15368"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174288" y="2465388"/>
            <a:ext cx="1733550"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图片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548563" y="2638425"/>
            <a:ext cx="128905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83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Group 3"/>
          <p:cNvGraphicFramePr>
            <a:graphicFrameLocks noGrp="1"/>
          </p:cNvGraphicFramePr>
          <p:nvPr>
            <p:extLst>
              <p:ext uri="{D42A27DB-BD31-4B8C-83A1-F6EECF244321}">
                <p14:modId xmlns:p14="http://schemas.microsoft.com/office/powerpoint/2010/main" val="818284011"/>
              </p:ext>
            </p:extLst>
          </p:nvPr>
        </p:nvGraphicFramePr>
        <p:xfrm>
          <a:off x="743919" y="1427163"/>
          <a:ext cx="11096786" cy="4829176"/>
        </p:xfrm>
        <a:graphic>
          <a:graphicData uri="http://schemas.openxmlformats.org/drawingml/2006/table">
            <a:tbl>
              <a:tblPr/>
              <a:tblGrid>
                <a:gridCol w="3877937">
                  <a:extLst>
                    <a:ext uri="{9D8B030D-6E8A-4147-A177-3AD203B41FA5}">
                      <a16:colId xmlns:a16="http://schemas.microsoft.com/office/drawing/2014/main" val="20000"/>
                    </a:ext>
                  </a:extLst>
                </a:gridCol>
                <a:gridCol w="4399554">
                  <a:extLst>
                    <a:ext uri="{9D8B030D-6E8A-4147-A177-3AD203B41FA5}">
                      <a16:colId xmlns:a16="http://schemas.microsoft.com/office/drawing/2014/main" val="20001"/>
                    </a:ext>
                  </a:extLst>
                </a:gridCol>
                <a:gridCol w="2819295">
                  <a:extLst>
                    <a:ext uri="{9D8B030D-6E8A-4147-A177-3AD203B41FA5}">
                      <a16:colId xmlns:a16="http://schemas.microsoft.com/office/drawing/2014/main" val="3838258893"/>
                    </a:ext>
                  </a:extLst>
                </a:gridCol>
              </a:tblGrid>
              <a:tr h="457200">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等线" charset="-122"/>
                          <a:ea typeface="等线" charset="-122"/>
                          <a:cs typeface="等线" charset="-122"/>
                        </a:rPr>
                        <a:t>教学内容</a:t>
                      </a:r>
                      <a:endParaRPr kumimoji="0" lang="en-US" altLang="zh-CN" sz="2400" b="1" i="0" u="none" strike="noStrike" cap="none" normalizeH="0" baseline="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等线" charset="-122"/>
                          <a:ea typeface="等线" charset="-122"/>
                          <a:cs typeface="等线" charset="-122"/>
                        </a:rPr>
                        <a:t>周数</a:t>
                      </a:r>
                      <a:endParaRPr kumimoji="0" lang="en-US" altLang="zh-CN" sz="2400" b="1" i="0" u="none" strike="noStrike" cap="none" normalizeH="0" baseline="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00063">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zh-CN" altLang="zh-CN" sz="2000" b="0" i="0" u="none" strike="noStrike" cap="none" normalizeH="0" baseline="0" dirty="0">
                          <a:ln>
                            <a:noFill/>
                          </a:ln>
                          <a:solidFill>
                            <a:schemeClr val="tx1"/>
                          </a:solidFill>
                          <a:effectLst/>
                          <a:latin typeface="等线" charset="-122"/>
                          <a:ea typeface="等线" charset="-122"/>
                          <a:cs typeface="等线" charset="-122"/>
                        </a:rPr>
                        <a:t>1</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章</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 </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基础</a:t>
                      </a:r>
                      <a:endParaRPr kumimoji="0" lang="en-US" altLang="zh-CN" sz="2000" b="1"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1</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4</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周</a:t>
                      </a:r>
                      <a:endParaRPr kumimoji="0" lang="en-US" altLang="zh-CN" sz="2000" b="0" i="0" u="none" strike="noStrike" cap="none" normalizeH="0" baseline="0" dirty="0">
                        <a:ln>
                          <a:noFill/>
                        </a:ln>
                        <a:solidFill>
                          <a:schemeClr val="tx1"/>
                        </a:solidFill>
                        <a:effectLst/>
                        <a:highlight>
                          <a:srgbClr val="FFFF00"/>
                        </a:highligh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宋体" charset="-122"/>
                          <a:cs typeface="等线" charset="-122"/>
                        </a:rPr>
                        <a:t>含第</a:t>
                      </a:r>
                      <a:r>
                        <a:rPr kumimoji="0" lang="en-US" altLang="zh-CN" sz="2000" b="0" i="0" u="none" strike="noStrike" cap="none" normalizeH="0" baseline="0" dirty="0">
                          <a:ln>
                            <a:noFill/>
                          </a:ln>
                          <a:solidFill>
                            <a:schemeClr val="tx1"/>
                          </a:solidFill>
                          <a:effectLst/>
                          <a:latin typeface="等线" charset="-122"/>
                          <a:ea typeface="宋体" charset="-122"/>
                          <a:cs typeface="等线" charset="-122"/>
                        </a:rPr>
                        <a:t>5</a:t>
                      </a:r>
                      <a:r>
                        <a:rPr kumimoji="0" lang="zh-CN" altLang="en-US" sz="2000" b="0" i="0" u="none" strike="noStrike" cap="none" normalizeH="0" baseline="0" dirty="0">
                          <a:ln>
                            <a:noFill/>
                          </a:ln>
                          <a:solidFill>
                            <a:schemeClr val="tx1"/>
                          </a:solidFill>
                          <a:effectLst/>
                          <a:latin typeface="等线" charset="-122"/>
                          <a:ea typeface="宋体" charset="-122"/>
                          <a:cs typeface="等线" charset="-122"/>
                        </a:rPr>
                        <a:t>章部分内容</a:t>
                      </a:r>
                      <a:endParaRPr kumimoji="0" lang="en-US" altLang="zh-CN" sz="2000" b="0"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513">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2</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章 序列</a:t>
                      </a:r>
                      <a:endParaRPr kumimoji="0" lang="en-US" altLang="zh-CN" sz="2000" b="1"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4</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7</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周</a:t>
                      </a:r>
                      <a:endParaRPr kumimoji="0" lang="en-US" altLang="zh-CN" sz="2000" b="0"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宋体" charset="-122"/>
                          <a:cs typeface="等线" charset="-122"/>
                        </a:rPr>
                        <a:t>含第</a:t>
                      </a:r>
                      <a:r>
                        <a:rPr kumimoji="0" lang="en-US" altLang="zh-CN" sz="2000" b="0" i="0" u="none" strike="noStrike" cap="none" normalizeH="0" baseline="0" dirty="0">
                          <a:ln>
                            <a:noFill/>
                          </a:ln>
                          <a:solidFill>
                            <a:schemeClr val="tx1"/>
                          </a:solidFill>
                          <a:effectLst/>
                          <a:latin typeface="等线" charset="-122"/>
                          <a:ea typeface="宋体" charset="-122"/>
                          <a:cs typeface="等线" charset="-122"/>
                        </a:rPr>
                        <a:t>3</a:t>
                      </a:r>
                      <a:r>
                        <a:rPr kumimoji="0" lang="zh-CN" altLang="en-US" sz="2000" b="0" i="0" u="none" strike="noStrike" cap="none" normalizeH="0" baseline="0" dirty="0">
                          <a:ln>
                            <a:noFill/>
                          </a:ln>
                          <a:solidFill>
                            <a:schemeClr val="tx1"/>
                          </a:solidFill>
                          <a:effectLst/>
                          <a:latin typeface="等线" charset="-122"/>
                          <a:ea typeface="宋体" charset="-122"/>
                          <a:cs typeface="等线" charset="-122"/>
                        </a:rPr>
                        <a:t>章部分内容</a:t>
                      </a:r>
                      <a:endParaRPr kumimoji="0" lang="en-US" altLang="zh-CN" sz="2000" b="0"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3</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章 选择与循环</a:t>
                      </a:r>
                      <a:endParaRPr kumimoji="0" lang="en-US" altLang="zh-CN" sz="2000" b="1"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8</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9</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周</a:t>
                      </a:r>
                      <a:endParaRPr kumimoji="0" lang="en-US" altLang="zh-CN" sz="2000" b="0" i="0" u="none" strike="noStrike" cap="none" normalizeH="0" baseline="0" dirty="0">
                        <a:ln>
                          <a:noFill/>
                        </a:ln>
                        <a:solidFill>
                          <a:schemeClr val="tx1"/>
                        </a:solidFill>
                        <a:effectLst/>
                        <a:highlight>
                          <a:srgbClr val="FFFF00"/>
                        </a:highligh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3"/>
                  </a:ext>
                </a:extLst>
              </a:tr>
              <a:tr h="431800">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4</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章 字符串</a:t>
                      </a:r>
                      <a:endParaRPr kumimoji="0" lang="en-US" altLang="zh-CN" sz="2000" b="1"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10</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12</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周</a:t>
                      </a:r>
                      <a:endParaRPr kumimoji="0" lang="en-US" altLang="zh-CN" sz="2000" b="0"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r h="431800">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5</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章 函数</a:t>
                      </a:r>
                      <a:endParaRPr kumimoji="0" lang="en-US" altLang="zh-CN" sz="2000" b="1"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13</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14</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周</a:t>
                      </a:r>
                      <a:endParaRPr kumimoji="0" lang="en-US" altLang="zh-CN" sz="2000" b="0"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5"/>
                  </a:ext>
                </a:extLst>
              </a:tr>
              <a:tr h="431800">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7</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章 文件</a:t>
                      </a:r>
                      <a:endParaRPr kumimoji="0" lang="en-US" altLang="zh-CN" sz="2000" b="1"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14</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15</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周</a:t>
                      </a:r>
                      <a:endParaRPr kumimoji="0" lang="en-US" altLang="zh-CN" sz="2000" b="0"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6"/>
                  </a:ext>
                </a:extLst>
              </a:tr>
              <a:tr h="431800">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zh-CN" altLang="zh-CN" sz="2000" b="0" i="0" u="none" strike="noStrike" cap="none" normalizeH="0" baseline="0" dirty="0">
                          <a:ln>
                            <a:noFill/>
                          </a:ln>
                          <a:solidFill>
                            <a:schemeClr val="tx1"/>
                          </a:solidFill>
                          <a:effectLst/>
                          <a:latin typeface="等线" charset="-122"/>
                          <a:ea typeface="等线" charset="-122"/>
                          <a:cs typeface="等线" charset="-122"/>
                        </a:rPr>
                        <a:t>8</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章 异常处理</a:t>
                      </a:r>
                      <a:endParaRPr kumimoji="0" lang="en-US" altLang="zh-CN" sz="2000" b="1"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15</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周</a:t>
                      </a:r>
                      <a:endParaRPr kumimoji="0" lang="en-US" altLang="zh-CN" sz="2000" b="0"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7"/>
                  </a:ext>
                </a:extLst>
              </a:tr>
              <a:tr h="431800">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复习</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&amp;</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熟悉考试环境</a:t>
                      </a:r>
                      <a:endParaRPr kumimoji="0" lang="en-US" altLang="zh-CN" sz="2000" b="1"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16</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周</a:t>
                      </a:r>
                      <a:endParaRPr kumimoji="0" lang="en-US" altLang="zh-CN" sz="2000" b="0"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8"/>
                  </a:ext>
                </a:extLst>
              </a:tr>
              <a:tr h="431800">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项目布置</a:t>
                      </a:r>
                      <a:endParaRPr kumimoji="0" lang="en-US" altLang="zh-CN" sz="2000" b="1"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10</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周</a:t>
                      </a:r>
                      <a:endParaRPr kumimoji="0" lang="zh-CN" altLang="zh-CN" sz="2000" b="0" i="0" u="none" strike="noStrike" cap="none" normalizeH="0" baseline="0" dirty="0">
                        <a:ln>
                          <a:noFill/>
                        </a:ln>
                        <a:solidFill>
                          <a:srgbClr val="FF0000"/>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9"/>
                  </a:ext>
                </a:extLst>
              </a:tr>
              <a:tr h="431800">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期末考试</a:t>
                      </a:r>
                      <a:endParaRPr kumimoji="0" lang="en-US" altLang="zh-CN" sz="2000" b="1" i="0" u="none" strike="noStrike" cap="none" normalizeH="0" baseline="0" dirty="0">
                        <a:ln>
                          <a:noFill/>
                        </a:ln>
                        <a:solidFill>
                          <a:schemeClr val="tx1"/>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charset="-122"/>
                          <a:ea typeface="等线" charset="-122"/>
                          <a:cs typeface="等线" charset="-122"/>
                        </a:rPr>
                        <a:t>第</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16</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周后的周天（</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06</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月</a:t>
                      </a:r>
                      <a:r>
                        <a:rPr kumimoji="0" lang="en-US" altLang="zh-CN" sz="2000" b="0" i="0" u="none" strike="noStrike" cap="none" normalizeH="0" baseline="0" dirty="0">
                          <a:ln>
                            <a:noFill/>
                          </a:ln>
                          <a:solidFill>
                            <a:schemeClr val="tx1"/>
                          </a:solidFill>
                          <a:effectLst/>
                          <a:latin typeface="等线" charset="-122"/>
                          <a:ea typeface="等线" charset="-122"/>
                          <a:cs typeface="等线" charset="-122"/>
                        </a:rPr>
                        <a:t>20</a:t>
                      </a:r>
                      <a:r>
                        <a:rPr kumimoji="0" lang="zh-CN" altLang="en-US" sz="2000" b="0" i="0" u="none" strike="noStrike" cap="none" normalizeH="0" baseline="0" dirty="0">
                          <a:ln>
                            <a:noFill/>
                          </a:ln>
                          <a:solidFill>
                            <a:schemeClr val="tx1"/>
                          </a:solidFill>
                          <a:effectLst/>
                          <a:latin typeface="等线" charset="-122"/>
                          <a:ea typeface="等线" charset="-122"/>
                          <a:cs typeface="等线" charset="-122"/>
                        </a:rPr>
                        <a:t>日）</a:t>
                      </a:r>
                      <a:endParaRPr kumimoji="0" lang="zh-CN" altLang="zh-CN" sz="2000" b="0" i="0" u="none" strike="noStrike" cap="none" normalizeH="0" baseline="0" dirty="0">
                        <a:ln>
                          <a:noFill/>
                        </a:ln>
                        <a:solidFill>
                          <a:srgbClr val="FF0000"/>
                        </a:solidFill>
                        <a:effectLst/>
                        <a:latin typeface="等线" charset="-122"/>
                        <a:ea typeface="宋体" charset="-122"/>
                        <a:cs typeface="等线" charset="-122"/>
                      </a:endParaRPr>
                    </a:p>
                  </a:txBody>
                  <a:tcPr horzOverflow="overflow">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10"/>
                  </a:ext>
                </a:extLst>
              </a:tr>
            </a:tbl>
          </a:graphicData>
        </a:graphic>
      </p:graphicFrame>
      <p:sp>
        <p:nvSpPr>
          <p:cNvPr id="19493" name="标题 1"/>
          <p:cNvSpPr txBox="1">
            <a:spLocks/>
          </p:cNvSpPr>
          <p:nvPr/>
        </p:nvSpPr>
        <p:spPr bwMode="auto">
          <a:xfrm>
            <a:off x="596348" y="36705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eaLnBrk="1" hangingPunct="1">
              <a:lnSpc>
                <a:spcPct val="90000"/>
              </a:lnSpc>
              <a:buFontTx/>
              <a:buNone/>
              <a:defRPr sz="4400">
                <a:effectLst>
                  <a:outerShdw blurRad="38100" dist="38100" dir="2700000" algn="tl">
                    <a:srgbClr val="C0C0C0"/>
                  </a:outerShdw>
                </a:effectLst>
                <a:latin typeface="等线 Light" charset="-122"/>
                <a:ea typeface="等线 Light" charset="-122"/>
                <a:cs typeface="华文楷体" charset="-122"/>
              </a:defRPr>
            </a:lvl1pPr>
            <a:lvl2pPr marL="685800" indent="-228600">
              <a:lnSpc>
                <a:spcPct val="90000"/>
              </a:lnSpc>
              <a:spcBef>
                <a:spcPts val="500"/>
              </a:spcBef>
              <a:buFont typeface="Arial" charset="0"/>
              <a:buChar char="•"/>
              <a:defRPr sz="2400"/>
            </a:lvl2pPr>
            <a:lvl3pPr marL="1143000" indent="-228600">
              <a:lnSpc>
                <a:spcPct val="90000"/>
              </a:lnSpc>
              <a:spcBef>
                <a:spcPts val="500"/>
              </a:spcBef>
              <a:buFont typeface="Arial" charset="0"/>
              <a:buChar char="•"/>
              <a:defRPr sz="2000"/>
            </a:lvl3pPr>
            <a:lvl4pPr marL="1600200" indent="-228600">
              <a:lnSpc>
                <a:spcPct val="90000"/>
              </a:lnSpc>
              <a:spcBef>
                <a:spcPts val="500"/>
              </a:spcBef>
              <a:buFont typeface="Arial" charset="0"/>
              <a:buChar char="•"/>
            </a:lvl4pPr>
            <a:lvl5pPr marL="2057400" indent="-228600">
              <a:lnSpc>
                <a:spcPct val="90000"/>
              </a:lnSpc>
              <a:spcBef>
                <a:spcPts val="500"/>
              </a:spcBef>
              <a:buFont typeface="Arial" charset="0"/>
              <a:buChar char="•"/>
            </a:lvl5pPr>
            <a:lvl6pPr marL="2514600" indent="-228600" eaLnBrk="0" fontAlgn="base" hangingPunct="0">
              <a:lnSpc>
                <a:spcPct val="90000"/>
              </a:lnSpc>
              <a:spcBef>
                <a:spcPts val="500"/>
              </a:spcBef>
              <a:spcAft>
                <a:spcPct val="0"/>
              </a:spcAft>
              <a:buFont typeface="Arial" charset="0"/>
              <a:buChar char="•"/>
            </a:lvl6pPr>
            <a:lvl7pPr marL="2971800" indent="-228600" eaLnBrk="0" fontAlgn="base" hangingPunct="0">
              <a:lnSpc>
                <a:spcPct val="90000"/>
              </a:lnSpc>
              <a:spcBef>
                <a:spcPts val="500"/>
              </a:spcBef>
              <a:spcAft>
                <a:spcPct val="0"/>
              </a:spcAft>
              <a:buFont typeface="Arial" charset="0"/>
              <a:buChar char="•"/>
            </a:lvl7pPr>
            <a:lvl8pPr marL="3429000" indent="-228600" eaLnBrk="0" fontAlgn="base" hangingPunct="0">
              <a:lnSpc>
                <a:spcPct val="90000"/>
              </a:lnSpc>
              <a:spcBef>
                <a:spcPts val="500"/>
              </a:spcBef>
              <a:spcAft>
                <a:spcPct val="0"/>
              </a:spcAft>
              <a:buFont typeface="Arial" charset="0"/>
              <a:buChar char="•"/>
            </a:lvl8pPr>
            <a:lvl9pPr marL="3886200" indent="-228600" eaLnBrk="0" fontAlgn="base" hangingPunct="0">
              <a:lnSpc>
                <a:spcPct val="90000"/>
              </a:lnSpc>
              <a:spcBef>
                <a:spcPts val="500"/>
              </a:spcBef>
              <a:spcAft>
                <a:spcPct val="0"/>
              </a:spcAft>
              <a:buFont typeface="Arial" charset="0"/>
              <a:buChar char="•"/>
            </a:lvl9pPr>
          </a:lstStyle>
          <a:p>
            <a:r>
              <a:rPr lang="zh-CN" altLang="en-US" dirty="0"/>
              <a:t>教学进度</a:t>
            </a:r>
            <a:r>
              <a:rPr lang="en-US" altLang="zh-CN" dirty="0"/>
              <a:t>(</a:t>
            </a:r>
            <a:r>
              <a:rPr lang="zh-CN" altLang="en-US" dirty="0"/>
              <a:t>仅供参考）</a:t>
            </a:r>
          </a:p>
        </p:txBody>
      </p:sp>
    </p:spTree>
    <p:extLst>
      <p:ext uri="{BB962C8B-B14F-4D97-AF65-F5344CB8AC3E}">
        <p14:creationId xmlns:p14="http://schemas.microsoft.com/office/powerpoint/2010/main" val="476200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4294967295"/>
          </p:nvPr>
        </p:nvSpPr>
        <p:spPr>
          <a:xfrm>
            <a:off x="327352" y="990600"/>
            <a:ext cx="11537296" cy="4876800"/>
          </a:xfrm>
        </p:spPr>
        <p:txBody>
          <a:bodyPr/>
          <a:lstStyle/>
          <a:p>
            <a:pPr marL="342900" indent="-342900" eaLnBrk="1" hangingPunct="1">
              <a:lnSpc>
                <a:spcPct val="150000"/>
              </a:lnSpc>
            </a:pPr>
            <a:r>
              <a:rPr lang="zh-CN" altLang="en-US" sz="3200" b="1" dirty="0">
                <a:solidFill>
                  <a:srgbClr val="0000FF"/>
                </a:solidFill>
                <a:latin typeface="Century Schoolbook" charset="0"/>
                <a:ea typeface="宋体" charset="-122"/>
                <a:cs typeface="等线" charset="-122"/>
              </a:rPr>
              <a:t>课时</a:t>
            </a:r>
            <a:r>
              <a:rPr lang="zh-CN" altLang="en-US" sz="3200" b="1" dirty="0">
                <a:latin typeface="Century Schoolbook" charset="0"/>
                <a:ea typeface="宋体" charset="-122"/>
                <a:cs typeface="等线" charset="-122"/>
              </a:rPr>
              <a:t>：</a:t>
            </a:r>
            <a:r>
              <a:rPr lang="en-US" altLang="zh-CN" sz="3200" b="1" dirty="0">
                <a:latin typeface="Century Schoolbook" charset="0"/>
                <a:ea typeface="宋体" charset="-122"/>
                <a:cs typeface="等线" charset="-122"/>
              </a:rPr>
              <a:t>15</a:t>
            </a:r>
            <a:r>
              <a:rPr lang="zh-CN" altLang="en-US" sz="3200" b="1" dirty="0">
                <a:latin typeface="Century Schoolbook" charset="0"/>
                <a:ea typeface="宋体" charset="-122"/>
                <a:cs typeface="等线" charset="-122"/>
              </a:rPr>
              <a:t>周，</a:t>
            </a:r>
            <a:r>
              <a:rPr lang="ja-JP" altLang="en-US" sz="3200" b="1" dirty="0">
                <a:latin typeface="Century Schoolbook" charset="0"/>
                <a:ea typeface="宋体" charset="-122"/>
                <a:cs typeface="等线" charset="-122"/>
              </a:rPr>
              <a:t>2</a:t>
            </a:r>
            <a:r>
              <a:rPr lang="en-US" altLang="ja-JP" sz="3200" b="1" dirty="0">
                <a:latin typeface="Century Schoolbook" charset="0"/>
                <a:ea typeface="宋体" charset="-122"/>
                <a:cs typeface="等线" charset="-122"/>
              </a:rPr>
              <a:t>+</a:t>
            </a:r>
            <a:r>
              <a:rPr lang="zh-CN" altLang="en-US" sz="3200" b="1" dirty="0">
                <a:latin typeface="Century Schoolbook" charset="0"/>
                <a:ea typeface="宋体" charset="-122"/>
                <a:cs typeface="等线" charset="-122"/>
              </a:rPr>
              <a:t>2学时</a:t>
            </a:r>
            <a:r>
              <a:rPr lang="en-US" altLang="zh-CN" sz="3200" b="1" dirty="0">
                <a:latin typeface="Century Schoolbook" charset="0"/>
                <a:ea typeface="宋体" charset="-122"/>
                <a:cs typeface="等线" charset="-122"/>
              </a:rPr>
              <a:t>/</a:t>
            </a:r>
            <a:r>
              <a:rPr lang="zh-CN" altLang="en-US" sz="3200" b="1" dirty="0">
                <a:latin typeface="Century Schoolbook" charset="0"/>
                <a:ea typeface="宋体" charset="-122"/>
                <a:cs typeface="等线" charset="-122"/>
              </a:rPr>
              <a:t>周</a:t>
            </a:r>
            <a:br>
              <a:rPr lang="en-US" altLang="zh-CN" sz="3200" b="1" dirty="0">
                <a:latin typeface="Century Schoolbook" charset="0"/>
                <a:ea typeface="宋体" charset="-122"/>
                <a:cs typeface="等线" charset="-122"/>
              </a:rPr>
            </a:br>
            <a:r>
              <a:rPr lang="zh-CN" altLang="en-US" sz="2000" dirty="0">
                <a:solidFill>
                  <a:srgbClr val="FF0000"/>
                </a:solidFill>
                <a:latin typeface="Century Schoolbook" charset="0"/>
                <a:ea typeface="宋体" charset="-122"/>
                <a:cs typeface="等线" charset="-122"/>
                <a:sym typeface="宋体" charset="-122"/>
              </a:rPr>
              <a:t>（</a:t>
            </a:r>
            <a:r>
              <a:rPr lang="zh-CN" altLang="en-US" sz="2000" dirty="0">
                <a:solidFill>
                  <a:srgbClr val="FF0000"/>
                </a:solidFill>
                <a:highlight>
                  <a:srgbClr val="FFFF00"/>
                </a:highlight>
                <a:latin typeface="Century Schoolbook" charset="0"/>
                <a:ea typeface="宋体" charset="-122"/>
                <a:cs typeface="等线" charset="-122"/>
                <a:sym typeface="宋体" charset="-122"/>
              </a:rPr>
              <a:t>到校上课时：</a:t>
            </a:r>
            <a:r>
              <a:rPr lang="zh-CN" altLang="en-US" sz="2000" b="1" dirty="0">
                <a:latin typeface="Century Schoolbook" charset="0"/>
                <a:ea typeface="宋体" charset="-122"/>
                <a:cs typeface="等线" charset="-122"/>
              </a:rPr>
              <a:t>第</a:t>
            </a:r>
            <a:r>
              <a:rPr lang="en-US" altLang="zh-CN" sz="2000" b="1" dirty="0">
                <a:latin typeface="Century Schoolbook" charset="0"/>
                <a:ea typeface="宋体" charset="-122"/>
                <a:cs typeface="等线" charset="-122"/>
              </a:rPr>
              <a:t>1</a:t>
            </a:r>
            <a:r>
              <a:rPr lang="zh-CN" altLang="en-US" sz="2000" b="1" dirty="0">
                <a:latin typeface="Century Schoolbook" charset="0"/>
                <a:ea typeface="宋体" charset="-122"/>
                <a:cs typeface="等线" charset="-122"/>
              </a:rPr>
              <a:t>节：复习习题讲解 第</a:t>
            </a:r>
            <a:r>
              <a:rPr lang="en-US" altLang="zh-CN" sz="2000" b="1" dirty="0">
                <a:latin typeface="Century Schoolbook" charset="0"/>
                <a:ea typeface="宋体" charset="-122"/>
                <a:cs typeface="等线" charset="-122"/>
              </a:rPr>
              <a:t>2</a:t>
            </a:r>
            <a:r>
              <a:rPr lang="zh-CN" altLang="en-US" sz="2000" b="1" dirty="0">
                <a:latin typeface="Century Schoolbook" charset="0"/>
                <a:ea typeface="宋体" charset="-122"/>
                <a:cs typeface="等线" charset="-122"/>
              </a:rPr>
              <a:t>，</a:t>
            </a:r>
            <a:r>
              <a:rPr lang="en-US" altLang="zh-CN" sz="2000" b="1" dirty="0">
                <a:latin typeface="Century Schoolbook" charset="0"/>
                <a:ea typeface="宋体" charset="-122"/>
                <a:cs typeface="等线" charset="-122"/>
              </a:rPr>
              <a:t>3</a:t>
            </a:r>
            <a:r>
              <a:rPr lang="zh-CN" altLang="en-US" sz="2000" b="1" dirty="0">
                <a:latin typeface="Century Schoolbook" charset="0"/>
                <a:ea typeface="宋体" charset="-122"/>
                <a:cs typeface="等线" charset="-122"/>
              </a:rPr>
              <a:t>节：新课 第</a:t>
            </a:r>
            <a:r>
              <a:rPr lang="en-US" altLang="zh-CN" sz="2000" b="1" dirty="0">
                <a:latin typeface="Century Schoolbook" charset="0"/>
                <a:ea typeface="宋体" charset="-122"/>
                <a:cs typeface="等线" charset="-122"/>
              </a:rPr>
              <a:t>4</a:t>
            </a:r>
            <a:r>
              <a:rPr lang="zh-CN" altLang="en-US" sz="2000" b="1" dirty="0">
                <a:latin typeface="Century Schoolbook" charset="0"/>
                <a:ea typeface="宋体" charset="-122"/>
                <a:cs typeface="等线" charset="-122"/>
              </a:rPr>
              <a:t>节：上机练习 ）</a:t>
            </a:r>
            <a:endParaRPr lang="en-US" altLang="zh-CN" sz="2000" b="1" dirty="0">
              <a:latin typeface="Century Schoolbook" charset="0"/>
              <a:ea typeface="宋体" charset="-122"/>
              <a:cs typeface="等线" charset="-122"/>
            </a:endParaRPr>
          </a:p>
          <a:p>
            <a:pPr marL="342900" indent="-342900" eaLnBrk="1" hangingPunct="1">
              <a:lnSpc>
                <a:spcPct val="100000"/>
              </a:lnSpc>
            </a:pPr>
            <a:r>
              <a:rPr lang="zh-CN" altLang="en-US" sz="3200" b="1" dirty="0">
                <a:solidFill>
                  <a:srgbClr val="0000FF"/>
                </a:solidFill>
                <a:latin typeface="Century Schoolbook" charset="0"/>
                <a:ea typeface="宋体" charset="-122"/>
                <a:cs typeface="等线" charset="-122"/>
              </a:rPr>
              <a:t>教材</a:t>
            </a:r>
            <a:r>
              <a:rPr lang="zh-CN" altLang="en-US" b="1" dirty="0">
                <a:latin typeface="Century Schoolbook" charset="0"/>
                <a:ea typeface="宋体" charset="-122"/>
                <a:cs typeface="等线" charset="-122"/>
              </a:rPr>
              <a:t>：</a:t>
            </a:r>
            <a:r>
              <a:rPr lang="en-US" altLang="zh-CN" dirty="0">
                <a:cs typeface="等线" charset="-122"/>
              </a:rPr>
              <a:t> Python</a:t>
            </a:r>
            <a:r>
              <a:rPr lang="zh-CN" altLang="en-US" dirty="0">
                <a:cs typeface="等线" charset="-122"/>
              </a:rPr>
              <a:t>程序设计基础（</a:t>
            </a:r>
            <a:r>
              <a:rPr lang="en-US" altLang="zh-CN" dirty="0">
                <a:cs typeface="等线" charset="-122"/>
              </a:rPr>
              <a:t>1</a:t>
            </a:r>
            <a:r>
              <a:rPr lang="zh-CN" altLang="en-US" dirty="0">
                <a:cs typeface="等线" charset="-122"/>
              </a:rPr>
              <a:t>版或</a:t>
            </a:r>
            <a:r>
              <a:rPr lang="en-US" altLang="zh-CN" dirty="0">
                <a:cs typeface="等线" charset="-122"/>
              </a:rPr>
              <a:t>2</a:t>
            </a:r>
            <a:r>
              <a:rPr lang="zh-CN" altLang="en-US" dirty="0">
                <a:cs typeface="等线" charset="-122"/>
              </a:rPr>
              <a:t>版），</a:t>
            </a:r>
            <a:endParaRPr lang="en-US" altLang="zh-CN" dirty="0">
              <a:cs typeface="等线" charset="-122"/>
            </a:endParaRPr>
          </a:p>
          <a:p>
            <a:pPr marL="0" indent="0" eaLnBrk="1" hangingPunct="1">
              <a:lnSpc>
                <a:spcPct val="100000"/>
              </a:lnSpc>
              <a:buNone/>
            </a:pPr>
            <a:r>
              <a:rPr lang="zh-CN" altLang="en-US" dirty="0">
                <a:cs typeface="等线" charset="-122"/>
              </a:rPr>
              <a:t>                 董付国，清华大学出版社</a:t>
            </a:r>
            <a:endParaRPr lang="en-US" altLang="zh-CN" b="1" dirty="0">
              <a:latin typeface="Century Schoolbook" charset="0"/>
              <a:ea typeface="宋体" charset="-122"/>
              <a:cs typeface="等线" charset="-122"/>
            </a:endParaRPr>
          </a:p>
          <a:p>
            <a:pPr marL="342900" indent="-342900" eaLnBrk="1" hangingPunct="1">
              <a:lnSpc>
                <a:spcPct val="120000"/>
              </a:lnSpc>
            </a:pPr>
            <a:r>
              <a:rPr lang="zh-CN" altLang="en-US" sz="3200" b="1" dirty="0">
                <a:solidFill>
                  <a:srgbClr val="0000FF"/>
                </a:solidFill>
                <a:latin typeface="Century Schoolbook" charset="0"/>
                <a:ea typeface="宋体" charset="-122"/>
                <a:cs typeface="等线" charset="-122"/>
              </a:rPr>
              <a:t>课程资源</a:t>
            </a:r>
            <a:r>
              <a:rPr lang="zh-CN" altLang="en-US" sz="3200" b="1" dirty="0">
                <a:latin typeface="Times New Roman" charset="0"/>
                <a:ea typeface="宋体" charset="-122"/>
                <a:cs typeface="等线" charset="-122"/>
              </a:rPr>
              <a:t>：</a:t>
            </a:r>
            <a:r>
              <a:rPr lang="en-US" altLang="zh-CN" dirty="0" err="1">
                <a:cs typeface="等线" charset="-122"/>
              </a:rPr>
              <a:t>elearning.fudan.edu.cn</a:t>
            </a:r>
            <a:endParaRPr lang="en-US" altLang="zh-CN" dirty="0">
              <a:cs typeface="等线" charset="-122"/>
            </a:endParaRPr>
          </a:p>
          <a:p>
            <a:pPr marL="0" indent="0" eaLnBrk="1" hangingPunct="1">
              <a:lnSpc>
                <a:spcPct val="120000"/>
              </a:lnSpc>
              <a:buNone/>
            </a:pPr>
            <a:r>
              <a:rPr lang="zh-CN" altLang="en-US" sz="2800" dirty="0">
                <a:cs typeface="等线" charset="-122"/>
              </a:rPr>
              <a:t>         可以下载课件</a:t>
            </a:r>
            <a:r>
              <a:rPr lang="en-US" altLang="zh-CN" sz="2800" dirty="0">
                <a:cs typeface="等线" charset="-122"/>
              </a:rPr>
              <a:t>PPT</a:t>
            </a:r>
            <a:r>
              <a:rPr lang="zh-CN" altLang="en-US" sz="2800" dirty="0">
                <a:cs typeface="等线" charset="-122"/>
              </a:rPr>
              <a:t>，提交作业、</a:t>
            </a:r>
            <a:r>
              <a:rPr lang="en-US" altLang="zh-CN" sz="2800" dirty="0">
                <a:cs typeface="等线" charset="-122"/>
              </a:rPr>
              <a:t>Project</a:t>
            </a:r>
            <a:r>
              <a:rPr lang="zh-CN" altLang="en-US" sz="2800" dirty="0">
                <a:cs typeface="等线" charset="-122"/>
              </a:rPr>
              <a:t>   课程通知</a:t>
            </a:r>
            <a:endParaRPr lang="en-US" altLang="zh-CN" sz="2800" dirty="0">
              <a:cs typeface="等线" charset="-122"/>
            </a:endParaRPr>
          </a:p>
          <a:p>
            <a:pPr marL="342900" indent="-342900" eaLnBrk="1" hangingPunct="1">
              <a:lnSpc>
                <a:spcPct val="150000"/>
              </a:lnSpc>
              <a:buFont typeface="Arial" charset="0"/>
              <a:buNone/>
            </a:pPr>
            <a:endParaRPr lang="en-US" altLang="zh-CN" sz="3200" b="1" dirty="0">
              <a:latin typeface="Century Schoolbook" charset="0"/>
              <a:ea typeface="宋体" charset="-122"/>
              <a:cs typeface="等线" charset="-122"/>
            </a:endParaRPr>
          </a:p>
        </p:txBody>
      </p:sp>
      <p:sp>
        <p:nvSpPr>
          <p:cNvPr id="17412" name="标题 1"/>
          <p:cNvSpPr>
            <a:spLocks noGrp="1"/>
          </p:cNvSpPr>
          <p:nvPr>
            <p:ph type="title"/>
          </p:nvPr>
        </p:nvSpPr>
        <p:spPr>
          <a:xfrm>
            <a:off x="584200" y="119063"/>
            <a:ext cx="10515600" cy="13255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dirty="0">
                <a:effectLst>
                  <a:outerShdw blurRad="38100" dist="38100" dir="2700000" algn="tl">
                    <a:srgbClr val="C0C0C0"/>
                  </a:outerShdw>
                </a:effectLst>
                <a:latin typeface="等线 Light" charset="-122"/>
                <a:ea typeface="等线 Light" charset="-122"/>
                <a:cs typeface="华文楷体" charset="-122"/>
              </a:rPr>
              <a:t>课程信息</a:t>
            </a:r>
          </a:p>
        </p:txBody>
      </p:sp>
      <p:pic>
        <p:nvPicPr>
          <p:cNvPr id="2" name="图片 1">
            <a:extLst>
              <a:ext uri="{FF2B5EF4-FFF2-40B4-BE49-F238E27FC236}">
                <a16:creationId xmlns:a16="http://schemas.microsoft.com/office/drawing/2014/main" id="{2D7EE71B-EF96-494B-90E6-B7105BBD2D8C}"/>
              </a:ext>
            </a:extLst>
          </p:cNvPr>
          <p:cNvPicPr>
            <a:picLocks noChangeAspect="1"/>
          </p:cNvPicPr>
          <p:nvPr/>
        </p:nvPicPr>
        <p:blipFill>
          <a:blip r:embed="rId2"/>
          <a:stretch>
            <a:fillRect/>
          </a:stretch>
        </p:blipFill>
        <p:spPr>
          <a:xfrm>
            <a:off x="8861238" y="2316162"/>
            <a:ext cx="2470150" cy="3346655"/>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106017" y="954088"/>
            <a:ext cx="11926957" cy="3473450"/>
          </a:xfrm>
        </p:spPr>
        <p:txBody>
          <a:bodyPr/>
          <a:lstStyle/>
          <a:p>
            <a:pPr marL="342900" indent="-342900" eaLnBrk="1" hangingPunct="1">
              <a:lnSpc>
                <a:spcPct val="150000"/>
              </a:lnSpc>
            </a:pPr>
            <a:r>
              <a:rPr lang="ja-JP" altLang="en-US" dirty="0">
                <a:latin typeface="Century Schoolbook" charset="0"/>
                <a:ea typeface="宋体" charset="-122"/>
                <a:cs typeface="等线" charset="-122"/>
                <a:sym typeface="宋体" charset="-122"/>
              </a:rPr>
              <a:t>上课前请门口刷</a:t>
            </a:r>
            <a:r>
              <a:rPr lang="zh-CN" altLang="en-US" dirty="0">
                <a:latin typeface="Century Schoolbook" charset="0"/>
                <a:ea typeface="宋体" charset="-122"/>
                <a:cs typeface="等线" charset="-122"/>
                <a:sym typeface="宋体" charset="-122"/>
              </a:rPr>
              <a:t>卡机上刷</a:t>
            </a:r>
            <a:r>
              <a:rPr lang="ja-JP" altLang="en-US" dirty="0">
                <a:latin typeface="Century Schoolbook" charset="0"/>
                <a:ea typeface="宋体" charset="-122"/>
                <a:cs typeface="等线" charset="-122"/>
                <a:sym typeface="宋体" charset="-122"/>
              </a:rPr>
              <a:t>一卡通</a:t>
            </a:r>
            <a:r>
              <a:rPr lang="zh-CN" altLang="en-US" dirty="0">
                <a:latin typeface="Century Schoolbook" charset="0"/>
                <a:ea typeface="宋体" charset="-122"/>
                <a:cs typeface="等线" charset="-122"/>
                <a:sym typeface="宋体" charset="-122"/>
              </a:rPr>
              <a:t>考勤</a:t>
            </a:r>
            <a:r>
              <a:rPr lang="ja-JP" altLang="en-US" dirty="0">
                <a:latin typeface="Century Schoolbook" charset="0"/>
                <a:ea typeface="宋体" charset="-122"/>
                <a:cs typeface="等线" charset="-122"/>
                <a:sym typeface="宋体" charset="-122"/>
              </a:rPr>
              <a:t>。没带卡的请</a:t>
            </a:r>
            <a:r>
              <a:rPr lang="zh-CN" altLang="en-US" dirty="0">
                <a:latin typeface="Century Schoolbook" charset="0"/>
                <a:ea typeface="宋体" charset="-122"/>
                <a:cs typeface="等线" charset="-122"/>
                <a:sym typeface="宋体" charset="-122"/>
              </a:rPr>
              <a:t>直接开机输入学号，选上课模式</a:t>
            </a:r>
            <a:r>
              <a:rPr lang="ja-JP" altLang="en-US" dirty="0">
                <a:latin typeface="Century Schoolbook" charset="0"/>
                <a:ea typeface="宋体" charset="-122"/>
                <a:cs typeface="等线" charset="-122"/>
                <a:sym typeface="宋体" charset="-122"/>
              </a:rPr>
              <a:t>。</a:t>
            </a:r>
            <a:r>
              <a:rPr lang="zh-CN" altLang="en-US" dirty="0">
                <a:solidFill>
                  <a:srgbClr val="FF0000"/>
                </a:solidFill>
                <a:latin typeface="Century Schoolbook" charset="0"/>
                <a:ea typeface="宋体" charset="-122"/>
                <a:cs typeface="等线" charset="-122"/>
                <a:sym typeface="宋体" charset="-122"/>
              </a:rPr>
              <a:t>换机器需要重新刷卡（</a:t>
            </a:r>
            <a:r>
              <a:rPr lang="zh-CN" altLang="en-US" dirty="0">
                <a:solidFill>
                  <a:srgbClr val="FF0000"/>
                </a:solidFill>
                <a:highlight>
                  <a:srgbClr val="FFFF00"/>
                </a:highlight>
                <a:latin typeface="Century Schoolbook" charset="0"/>
                <a:ea typeface="宋体" charset="-122"/>
                <a:cs typeface="等线" charset="-122"/>
                <a:sym typeface="宋体" charset="-122"/>
              </a:rPr>
              <a:t>到校上课的要求，在线教学期间微信小程序点名</a:t>
            </a:r>
            <a:r>
              <a:rPr lang="zh-CN" altLang="en-US" dirty="0">
                <a:solidFill>
                  <a:srgbClr val="FF0000"/>
                </a:solidFill>
                <a:latin typeface="Century Schoolbook" charset="0"/>
                <a:ea typeface="宋体" charset="-122"/>
                <a:cs typeface="等线" charset="-122"/>
                <a:sym typeface="宋体" charset="-122"/>
              </a:rPr>
              <a:t>）</a:t>
            </a:r>
            <a:r>
              <a:rPr lang="zh-CN" altLang="en-US" dirty="0">
                <a:latin typeface="Century Schoolbook" charset="0"/>
                <a:ea typeface="宋体" charset="-122"/>
                <a:cs typeface="等线" charset="-122"/>
                <a:sym typeface="宋体" charset="-122"/>
              </a:rPr>
              <a:t>。</a:t>
            </a:r>
            <a:endParaRPr lang="en-US" altLang="zh-CN" dirty="0">
              <a:latin typeface="Century Schoolbook" charset="0"/>
              <a:ea typeface="宋体" charset="-122"/>
              <a:cs typeface="等线" charset="-122"/>
              <a:sym typeface="宋体" charset="-122"/>
            </a:endParaRPr>
          </a:p>
          <a:p>
            <a:pPr marL="342900" indent="-342900" eaLnBrk="1" hangingPunct="1">
              <a:lnSpc>
                <a:spcPct val="150000"/>
              </a:lnSpc>
            </a:pPr>
            <a:r>
              <a:rPr lang="zh-CN" altLang="en-US" dirty="0">
                <a:latin typeface="Century Schoolbook" charset="0"/>
                <a:ea typeface="宋体" charset="-122"/>
                <a:cs typeface="等线" charset="-122"/>
              </a:rPr>
              <a:t>作业在“</a:t>
            </a:r>
            <a:r>
              <a:rPr lang="en-US" altLang="zh-CN" dirty="0" err="1">
                <a:latin typeface="Century Schoolbook" charset="0"/>
                <a:ea typeface="宋体" charset="-122"/>
                <a:cs typeface="等线" charset="-122"/>
              </a:rPr>
              <a:t>eLearning.fudan.edu.cn</a:t>
            </a:r>
            <a:r>
              <a:rPr lang="en-US" altLang="zh-CN" dirty="0">
                <a:latin typeface="Century Schoolbook" charset="0"/>
                <a:ea typeface="宋体" charset="-122"/>
                <a:cs typeface="等线" charset="-122"/>
              </a:rPr>
              <a:t>-&gt;</a:t>
            </a:r>
            <a:r>
              <a:rPr lang="zh-CN" altLang="en-US" dirty="0">
                <a:latin typeface="Century Schoolbook" charset="0"/>
                <a:ea typeface="宋体" charset="-122"/>
                <a:cs typeface="等线" charset="-122"/>
              </a:rPr>
              <a:t>课程站点</a:t>
            </a:r>
            <a:r>
              <a:rPr lang="en-US" altLang="zh-CN" dirty="0">
                <a:latin typeface="Century Schoolbook" charset="0"/>
                <a:ea typeface="宋体" charset="-122"/>
                <a:cs typeface="等线" charset="-122"/>
              </a:rPr>
              <a:t>-&gt;</a:t>
            </a:r>
            <a:r>
              <a:rPr lang="zh-CN" altLang="en-US" dirty="0">
                <a:latin typeface="Century Schoolbook" charset="0"/>
                <a:ea typeface="宋体" charset="-122"/>
                <a:cs typeface="等线" charset="-122"/>
              </a:rPr>
              <a:t>作业”里提交，如果没有在指定时间之前提交，得分较低。</a:t>
            </a:r>
            <a:endParaRPr lang="en-US" altLang="zh-CN" dirty="0">
              <a:latin typeface="Century Schoolbook" charset="0"/>
              <a:ea typeface="宋体" charset="-122"/>
              <a:cs typeface="等线" charset="-122"/>
            </a:endParaRPr>
          </a:p>
          <a:p>
            <a:pPr marL="342900" indent="-342900" eaLnBrk="1" hangingPunct="1">
              <a:lnSpc>
                <a:spcPct val="150000"/>
              </a:lnSpc>
            </a:pPr>
            <a:r>
              <a:rPr lang="zh-CN" altLang="en-US" dirty="0">
                <a:latin typeface="Century Schoolbook" charset="0"/>
                <a:ea typeface="宋体" charset="-122"/>
                <a:cs typeface="等线" charset="-122"/>
              </a:rPr>
              <a:t>期末考试形式为闭卷上机考试</a:t>
            </a:r>
            <a:r>
              <a:rPr lang="en-US" altLang="zh-CN" dirty="0">
                <a:latin typeface="Century Schoolbook" charset="0"/>
                <a:ea typeface="宋体" charset="-122"/>
                <a:cs typeface="等线" charset="-122"/>
              </a:rPr>
              <a:t>(</a:t>
            </a:r>
            <a:r>
              <a:rPr lang="zh-CN" altLang="en-US" dirty="0">
                <a:latin typeface="Century Schoolbook" charset="0"/>
                <a:ea typeface="宋体" charset="-122"/>
                <a:cs typeface="等线" charset="-122"/>
              </a:rPr>
              <a:t>机考，</a:t>
            </a:r>
            <a:r>
              <a:rPr lang="en-US" altLang="zh-CN" dirty="0">
                <a:latin typeface="Century Schoolbook" charset="0"/>
                <a:ea typeface="宋体" charset="-122"/>
                <a:cs typeface="等线" charset="-122"/>
              </a:rPr>
              <a:t>IDLE</a:t>
            </a:r>
            <a:r>
              <a:rPr lang="zh-CN" altLang="en-US" dirty="0">
                <a:latin typeface="Century Schoolbook" charset="0"/>
                <a:ea typeface="宋体" charset="-122"/>
                <a:cs typeface="等线" charset="-122"/>
              </a:rPr>
              <a:t>调试</a:t>
            </a:r>
            <a:r>
              <a:rPr lang="en-US" altLang="zh-CN" dirty="0">
                <a:latin typeface="Century Schoolbook" charset="0"/>
                <a:ea typeface="宋体" charset="-122"/>
                <a:cs typeface="等线" charset="-122"/>
              </a:rPr>
              <a:t>)</a:t>
            </a:r>
            <a:r>
              <a:rPr lang="zh-CN" altLang="en-US" dirty="0">
                <a:latin typeface="Century Schoolbook" charset="0"/>
                <a:ea typeface="宋体" charset="-122"/>
                <a:cs typeface="等线" charset="-122"/>
              </a:rPr>
              <a:t>。</a:t>
            </a:r>
            <a:endParaRPr lang="en-US" altLang="zh-CN" dirty="0">
              <a:latin typeface="Century Schoolbook" charset="0"/>
              <a:ea typeface="宋体" charset="-122"/>
              <a:cs typeface="等线" charset="-122"/>
            </a:endParaRPr>
          </a:p>
        </p:txBody>
      </p:sp>
      <p:graphicFrame>
        <p:nvGraphicFramePr>
          <p:cNvPr id="4" name="Table 3"/>
          <p:cNvGraphicFramePr>
            <a:graphicFrameLocks noGrp="1"/>
          </p:cNvGraphicFramePr>
          <p:nvPr>
            <p:extLst>
              <p:ext uri="{D42A27DB-BD31-4B8C-83A1-F6EECF244321}">
                <p14:modId xmlns:p14="http://schemas.microsoft.com/office/powerpoint/2010/main" val="3125174642"/>
              </p:ext>
            </p:extLst>
          </p:nvPr>
        </p:nvGraphicFramePr>
        <p:xfrm>
          <a:off x="1732803" y="5003799"/>
          <a:ext cx="4876800" cy="1800226"/>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900113">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Times New Roman" charset="0"/>
                          <a:ea typeface="宋体" charset="-122"/>
                          <a:cs typeface="等线" charset="-122"/>
                        </a:rPr>
                        <a:t>出勤</a:t>
                      </a:r>
                      <a:endParaRPr kumimoji="0" lang="en-US" altLang="zh-CN" sz="1800" b="1" i="0" u="none" strike="noStrike" cap="none" normalizeH="0" baseline="0">
                        <a:ln>
                          <a:noFill/>
                        </a:ln>
                        <a:solidFill>
                          <a:srgbClr val="FFFFFF"/>
                        </a:solidFill>
                        <a:effectLst/>
                        <a:latin typeface="Times New Roman" charset="0"/>
                        <a:ea typeface="宋体" charset="-122"/>
                        <a:cs typeface="等线" charset="-122"/>
                      </a:endParaRPr>
                    </a:p>
                  </a:txBody>
                  <a:tcPr marT="45721" marB="457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Times New Roman" charset="0"/>
                          <a:ea typeface="宋体" charset="-122"/>
                          <a:cs typeface="等线" charset="-122"/>
                        </a:rPr>
                        <a:t>作业</a:t>
                      </a:r>
                      <a:endParaRPr kumimoji="0" lang="en-US" altLang="zh-CN" sz="1800" b="1" i="0" u="none" strike="noStrike" cap="none" normalizeH="0" baseline="0">
                        <a:ln>
                          <a:noFill/>
                        </a:ln>
                        <a:solidFill>
                          <a:srgbClr val="FFFFFF"/>
                        </a:solidFill>
                        <a:effectLst/>
                        <a:latin typeface="Times New Roman" charset="0"/>
                        <a:ea typeface="宋体" charset="-122"/>
                        <a:cs typeface="等线" charset="-122"/>
                      </a:endParaRPr>
                    </a:p>
                  </a:txBody>
                  <a:tcPr marT="45721" marB="457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Times New Roman" charset="0"/>
                          <a:ea typeface="宋体" charset="-122"/>
                          <a:cs typeface="等线" charset="-122"/>
                        </a:rPr>
                        <a:t>大作业</a:t>
                      </a:r>
                      <a:endParaRPr kumimoji="0" lang="en-US" altLang="zh-CN" sz="1800" b="1" i="0" u="none" strike="noStrike" cap="none" normalizeH="0" baseline="0">
                        <a:ln>
                          <a:noFill/>
                        </a:ln>
                        <a:solidFill>
                          <a:srgbClr val="FFFFFF"/>
                        </a:solidFill>
                        <a:effectLst/>
                        <a:latin typeface="Times New Roman" charset="0"/>
                        <a:ea typeface="宋体" charset="-122"/>
                        <a:cs typeface="等线" charset="-122"/>
                      </a:endParaRPr>
                    </a:p>
                  </a:txBody>
                  <a:tcPr marT="45721" marB="457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Times New Roman" charset="0"/>
                          <a:ea typeface="宋体" charset="-122"/>
                          <a:cs typeface="等线" charset="-122"/>
                        </a:rPr>
                        <a:t>期末考试</a:t>
                      </a:r>
                      <a:endParaRPr kumimoji="0" lang="en-US" altLang="zh-CN" sz="1800" b="1" i="0" u="none" strike="noStrike" cap="none" normalizeH="0" baseline="0">
                        <a:ln>
                          <a:noFill/>
                        </a:ln>
                        <a:solidFill>
                          <a:srgbClr val="FFFFFF"/>
                        </a:solidFill>
                        <a:effectLst/>
                        <a:latin typeface="Times New Roman" charset="0"/>
                        <a:ea typeface="宋体" charset="-122"/>
                        <a:cs typeface="等线" charset="-122"/>
                      </a:endParaRPr>
                    </a:p>
                  </a:txBody>
                  <a:tcPr marT="45721" marB="457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00113">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charset="0"/>
                          <a:ea typeface="宋体" charset="-122"/>
                          <a:cs typeface="等线" charset="-122"/>
                        </a:rPr>
                        <a:t>10%</a:t>
                      </a:r>
                      <a:endParaRPr kumimoji="0" lang="en-US" altLang="zh-CN" sz="1800" b="0" i="0" u="none" strike="noStrike" cap="none" normalizeH="0" baseline="0">
                        <a:ln>
                          <a:noFill/>
                        </a:ln>
                        <a:solidFill>
                          <a:srgbClr val="000000"/>
                        </a:solidFill>
                        <a:effectLst/>
                        <a:latin typeface="Times New Roman" charset="0"/>
                        <a:ea typeface="宋体" charset="-122"/>
                        <a:cs typeface="等线" charset="-122"/>
                      </a:endParaRPr>
                    </a:p>
                  </a:txBody>
                  <a:tcPr marT="45721" marB="457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charset="0"/>
                          <a:ea typeface="宋体" charset="-122"/>
                          <a:cs typeface="等线" charset="-122"/>
                        </a:rPr>
                        <a:t>17%</a:t>
                      </a:r>
                      <a:endParaRPr kumimoji="0" lang="en-US" altLang="zh-CN" sz="1800" b="0" i="0" u="none" strike="noStrike" cap="none" normalizeH="0" baseline="0" dirty="0">
                        <a:ln>
                          <a:noFill/>
                        </a:ln>
                        <a:solidFill>
                          <a:srgbClr val="000000"/>
                        </a:solidFill>
                        <a:effectLst/>
                        <a:latin typeface="Times New Roman" charset="0"/>
                        <a:ea typeface="宋体" charset="-122"/>
                        <a:cs typeface="等线" charset="-122"/>
                      </a:endParaRPr>
                    </a:p>
                  </a:txBody>
                  <a:tcPr marT="45721" marB="457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charset="0"/>
                          <a:ea typeface="宋体" charset="-122"/>
                          <a:cs typeface="等线" charset="-122"/>
                        </a:rPr>
                        <a:t>20%</a:t>
                      </a:r>
                      <a:endParaRPr kumimoji="0" lang="en-US" altLang="zh-CN" sz="1800" b="0" i="0" u="none" strike="noStrike" cap="none" normalizeH="0" baseline="0" dirty="0">
                        <a:ln>
                          <a:noFill/>
                        </a:ln>
                        <a:solidFill>
                          <a:srgbClr val="000000"/>
                        </a:solidFill>
                        <a:effectLst/>
                        <a:latin typeface="Times New Roman" charset="0"/>
                        <a:ea typeface="宋体" charset="-122"/>
                        <a:cs typeface="等线" charset="-122"/>
                      </a:endParaRPr>
                    </a:p>
                  </a:txBody>
                  <a:tcPr marT="45721" marB="457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nSpc>
                          <a:spcPct val="90000"/>
                        </a:lnSpc>
                        <a:spcBef>
                          <a:spcPts val="1000"/>
                        </a:spcBef>
                        <a:buFont typeface="Arial" charset="0"/>
                        <a:defRPr sz="24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defRPr sz="20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defRPr>
                          <a:solidFill>
                            <a:schemeClr val="tx1"/>
                          </a:solidFill>
                          <a:latin typeface="等线" charset="-122"/>
                          <a:ea typeface="等线" charset="-122"/>
                          <a:cs typeface="等线" charset="-122"/>
                        </a:defRPr>
                      </a:lvl3pPr>
                      <a:lvl4pPr marL="1600200" indent="-228600">
                        <a:lnSpc>
                          <a:spcPct val="90000"/>
                        </a:lnSpc>
                        <a:spcBef>
                          <a:spcPts val="500"/>
                        </a:spcBef>
                        <a:buFont typeface="Arial" charset="0"/>
                        <a:defRPr sz="1600">
                          <a:solidFill>
                            <a:schemeClr val="tx1"/>
                          </a:solidFill>
                          <a:latin typeface="等线" charset="-122"/>
                          <a:ea typeface="等线" charset="-122"/>
                          <a:cs typeface="等线" charset="-122"/>
                        </a:defRPr>
                      </a:lvl4pPr>
                      <a:lvl5pPr marL="2057400" indent="-228600">
                        <a:lnSpc>
                          <a:spcPct val="90000"/>
                        </a:lnSpc>
                        <a:spcBef>
                          <a:spcPts val="500"/>
                        </a:spcBef>
                        <a:buFont typeface="Arial" charset="0"/>
                        <a:defRPr sz="1600">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defRPr sz="1600">
                          <a:solidFill>
                            <a:schemeClr val="tx1"/>
                          </a:solidFill>
                          <a:latin typeface="等线" charset="-122"/>
                          <a:ea typeface="等线" charset="-122"/>
                          <a:cs typeface="等线"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charset="0"/>
                          <a:ea typeface="宋体" charset="-122"/>
                          <a:cs typeface="等线" charset="-122"/>
                        </a:rPr>
                        <a:t>50%</a:t>
                      </a:r>
                      <a:endParaRPr kumimoji="0" lang="en-US" altLang="zh-CN" sz="1800" b="0" i="0" u="none" strike="noStrike" cap="none" normalizeH="0" baseline="0" dirty="0">
                        <a:ln>
                          <a:noFill/>
                        </a:ln>
                        <a:solidFill>
                          <a:srgbClr val="000000"/>
                        </a:solidFill>
                        <a:effectLst/>
                        <a:latin typeface="Times New Roman" charset="0"/>
                        <a:ea typeface="宋体" charset="-122"/>
                        <a:cs typeface="等线" charset="-122"/>
                      </a:endParaRPr>
                    </a:p>
                  </a:txBody>
                  <a:tcPr marT="45721" marB="457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bl>
          </a:graphicData>
        </a:graphic>
      </p:graphicFrame>
      <p:sp>
        <p:nvSpPr>
          <p:cNvPr id="5" name="标题 1"/>
          <p:cNvSpPr txBox="1">
            <a:spLocks/>
          </p:cNvSpPr>
          <p:nvPr/>
        </p:nvSpPr>
        <p:spPr bwMode="auto">
          <a:xfrm>
            <a:off x="544513" y="0"/>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等线" charset="-122"/>
                <a:ea typeface="等线" charset="-122"/>
                <a:cs typeface="等线" charset="-122"/>
              </a:defRPr>
            </a:lvl1pPr>
            <a:lvl2pPr marL="685800" indent="-228600">
              <a:lnSpc>
                <a:spcPct val="90000"/>
              </a:lnSpc>
              <a:spcBef>
                <a:spcPts val="500"/>
              </a:spcBef>
              <a:buFont typeface="Arial" charset="0"/>
              <a:buChar char="•"/>
              <a:defRPr sz="24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等线" charset="-122"/>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等线" charset="-122"/>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9pPr>
          </a:lstStyle>
          <a:p>
            <a:pPr eaLnBrk="1" hangingPunct="1">
              <a:spcBef>
                <a:spcPct val="0"/>
              </a:spcBef>
              <a:buFontTx/>
              <a:buNone/>
            </a:pPr>
            <a:r>
              <a:rPr lang="zh-CN" altLang="en-US" sz="4400" dirty="0">
                <a:effectLst>
                  <a:outerShdw blurRad="38100" dist="38100" dir="2700000" algn="tl">
                    <a:srgbClr val="C0C0C0"/>
                  </a:outerShdw>
                </a:effectLst>
                <a:latin typeface="等线 Light" charset="-122"/>
                <a:ea typeface="等线 Light" charset="-122"/>
                <a:cs typeface="华文楷体" charset="-122"/>
              </a:rPr>
              <a:t>考核标准</a:t>
            </a:r>
            <a:endParaRPr lang="zh-CN" altLang="en-US" sz="4400" dirty="0">
              <a:latin typeface="等线 Light" charset="-122"/>
              <a:ea typeface="等线 Light" charset="-122"/>
              <a:cs typeface="华文楷体" charset="-122"/>
            </a:endParaRPr>
          </a:p>
        </p:txBody>
      </p:sp>
      <p:sp>
        <p:nvSpPr>
          <p:cNvPr id="18453" name="矩形 5"/>
          <p:cNvSpPr>
            <a:spLocks noChangeArrowheads="1"/>
          </p:cNvSpPr>
          <p:nvPr/>
        </p:nvSpPr>
        <p:spPr bwMode="auto">
          <a:xfrm>
            <a:off x="6931025" y="5459413"/>
            <a:ext cx="33489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等线" charset="-122"/>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等线" charset="-122"/>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9pPr>
          </a:lstStyle>
          <a:p>
            <a:pPr>
              <a:lnSpc>
                <a:spcPct val="100000"/>
              </a:lnSpc>
              <a:spcBef>
                <a:spcPct val="0"/>
              </a:spcBef>
              <a:buFontTx/>
              <a:buNone/>
            </a:pPr>
            <a:r>
              <a:rPr lang="zh-CN" altLang="en-US" sz="1800" dirty="0"/>
              <a:t>* 各班级单独评分（</a:t>
            </a:r>
            <a:r>
              <a:rPr lang="en-US" altLang="zh-CN" sz="1800" dirty="0"/>
              <a:t>3%</a:t>
            </a:r>
            <a:r>
              <a:rPr lang="zh-CN" altLang="en-US" sz="1800" dirty="0"/>
              <a:t>评教分）</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712969" y="4054959"/>
            <a:ext cx="10773353" cy="2598738"/>
          </a:xfrm>
          <a:ln w="3175">
            <a:solidFill>
              <a:srgbClr val="FF0000"/>
            </a:solidFill>
            <a:miter lim="800000"/>
            <a:headEnd/>
            <a:tailEnd/>
          </a:ln>
        </p:spPr>
        <p:txBody>
          <a:bodyPr/>
          <a:lstStyle/>
          <a:p>
            <a:pPr eaLnBrk="1" hangingPunct="1"/>
            <a:r>
              <a:rPr lang="zh-CN" altLang="en-US" sz="3200" b="1" dirty="0">
                <a:solidFill>
                  <a:srgbClr val="F4B183"/>
                </a:solidFill>
                <a:ea typeface="宋体" charset="-122"/>
                <a:cs typeface="等线" charset="-122"/>
              </a:rPr>
              <a:t>助教</a:t>
            </a:r>
            <a:endParaRPr lang="en-US" altLang="zh-CN" sz="3200" b="1" dirty="0">
              <a:solidFill>
                <a:srgbClr val="F4B183"/>
              </a:solidFill>
              <a:ea typeface="宋体" charset="-122"/>
              <a:cs typeface="等线" charset="-122"/>
            </a:endParaRPr>
          </a:p>
          <a:p>
            <a:pPr lvl="1" eaLnBrk="1" hangingPunct="1"/>
            <a:r>
              <a:rPr lang="zh-CN" altLang="en-US" sz="2800" b="1" dirty="0">
                <a:ea typeface="宋体" charset="-122"/>
                <a:cs typeface="等线" charset="-122"/>
              </a:rPr>
              <a:t>辅导上机、批改作业、网上答疑</a:t>
            </a:r>
            <a:endParaRPr lang="en-US" altLang="zh-CN" sz="2800" b="1" dirty="0">
              <a:ea typeface="宋体" charset="-122"/>
              <a:cs typeface="等线" charset="-122"/>
            </a:endParaRPr>
          </a:p>
          <a:p>
            <a:pPr lvl="1" eaLnBrk="1" hangingPunct="1"/>
            <a:r>
              <a:rPr lang="zh-CN" altLang="en-US" sz="2800" b="1" dirty="0">
                <a:ea typeface="宋体" charset="-122"/>
                <a:cs typeface="等线" charset="-122"/>
              </a:rPr>
              <a:t>联系信息：</a:t>
            </a:r>
            <a:endParaRPr lang="en-US" altLang="zh-CN" sz="2800" b="1" dirty="0">
              <a:ea typeface="宋体" charset="-122"/>
              <a:cs typeface="等线" charset="-122"/>
            </a:endParaRPr>
          </a:p>
          <a:p>
            <a:pPr lvl="2" eaLnBrk="1" hangingPunct="1"/>
            <a:r>
              <a:rPr lang="zh-CN" altLang="en-US" sz="2400" b="1" dirty="0">
                <a:ea typeface="宋体" charset="-122"/>
              </a:rPr>
              <a:t>周峰</a:t>
            </a:r>
            <a:endParaRPr lang="en-US" altLang="zh-CN" sz="2400" b="1" dirty="0">
              <a:ea typeface="宋体" charset="-122"/>
            </a:endParaRPr>
          </a:p>
          <a:p>
            <a:pPr lvl="2" eaLnBrk="1" hangingPunct="1"/>
            <a:r>
              <a:rPr lang="en-US" altLang="zh-CN" sz="2400" b="1" dirty="0">
                <a:ea typeface="宋体" charset="-122"/>
              </a:rPr>
              <a:t>Email</a:t>
            </a:r>
            <a:r>
              <a:rPr lang="zh-CN" altLang="en-US" sz="2400" b="1" dirty="0">
                <a:ea typeface="宋体" charset="-122"/>
              </a:rPr>
              <a:t>：</a:t>
            </a:r>
            <a:r>
              <a:rPr lang="en-US" altLang="zh-CN" sz="2400" b="1" dirty="0">
                <a:ea typeface="宋体" charset="-122"/>
              </a:rPr>
              <a:t> 19110240047 @fudan.edu.cn</a:t>
            </a:r>
          </a:p>
        </p:txBody>
      </p:sp>
      <p:sp>
        <p:nvSpPr>
          <p:cNvPr id="20483" name="标题 1"/>
          <p:cNvSpPr txBox="1">
            <a:spLocks/>
          </p:cNvSpPr>
          <p:nvPr/>
        </p:nvSpPr>
        <p:spPr bwMode="auto">
          <a:xfrm>
            <a:off x="60325" y="-17303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eaLnBrk="1" hangingPunct="1">
              <a:lnSpc>
                <a:spcPct val="90000"/>
              </a:lnSpc>
              <a:buFontTx/>
              <a:buNone/>
              <a:defRPr sz="4400">
                <a:effectLst>
                  <a:outerShdw blurRad="38100" dist="38100" dir="2700000" algn="tl">
                    <a:srgbClr val="C0C0C0"/>
                  </a:outerShdw>
                </a:effectLst>
                <a:latin typeface="等线 Light" charset="-122"/>
                <a:ea typeface="等线 Light" charset="-122"/>
                <a:cs typeface="华文楷体" charset="-122"/>
              </a:defRPr>
            </a:lvl1pPr>
            <a:lvl2pPr marL="685800" indent="-228600">
              <a:lnSpc>
                <a:spcPct val="90000"/>
              </a:lnSpc>
              <a:spcBef>
                <a:spcPts val="500"/>
              </a:spcBef>
              <a:buFont typeface="Arial" charset="0"/>
              <a:buChar char="•"/>
              <a:defRPr sz="2400"/>
            </a:lvl2pPr>
            <a:lvl3pPr marL="1143000" indent="-228600">
              <a:lnSpc>
                <a:spcPct val="90000"/>
              </a:lnSpc>
              <a:spcBef>
                <a:spcPts val="500"/>
              </a:spcBef>
              <a:buFont typeface="Arial" charset="0"/>
              <a:buChar char="•"/>
              <a:defRPr sz="2000"/>
            </a:lvl3pPr>
            <a:lvl4pPr marL="1600200" indent="-228600">
              <a:lnSpc>
                <a:spcPct val="90000"/>
              </a:lnSpc>
              <a:spcBef>
                <a:spcPts val="500"/>
              </a:spcBef>
              <a:buFont typeface="Arial" charset="0"/>
              <a:buChar char="•"/>
            </a:lvl4pPr>
            <a:lvl5pPr marL="2057400" indent="-228600">
              <a:lnSpc>
                <a:spcPct val="90000"/>
              </a:lnSpc>
              <a:spcBef>
                <a:spcPts val="500"/>
              </a:spcBef>
              <a:buFont typeface="Arial" charset="0"/>
              <a:buChar char="•"/>
            </a:lvl5pPr>
            <a:lvl6pPr marL="2514600" indent="-228600" eaLnBrk="0" fontAlgn="base" hangingPunct="0">
              <a:lnSpc>
                <a:spcPct val="90000"/>
              </a:lnSpc>
              <a:spcBef>
                <a:spcPts val="500"/>
              </a:spcBef>
              <a:spcAft>
                <a:spcPct val="0"/>
              </a:spcAft>
              <a:buFont typeface="Arial" charset="0"/>
              <a:buChar char="•"/>
            </a:lvl6pPr>
            <a:lvl7pPr marL="2971800" indent="-228600" eaLnBrk="0" fontAlgn="base" hangingPunct="0">
              <a:lnSpc>
                <a:spcPct val="90000"/>
              </a:lnSpc>
              <a:spcBef>
                <a:spcPts val="500"/>
              </a:spcBef>
              <a:spcAft>
                <a:spcPct val="0"/>
              </a:spcAft>
              <a:buFont typeface="Arial" charset="0"/>
              <a:buChar char="•"/>
            </a:lvl7pPr>
            <a:lvl8pPr marL="3429000" indent="-228600" eaLnBrk="0" fontAlgn="base" hangingPunct="0">
              <a:lnSpc>
                <a:spcPct val="90000"/>
              </a:lnSpc>
              <a:spcBef>
                <a:spcPts val="500"/>
              </a:spcBef>
              <a:spcAft>
                <a:spcPct val="0"/>
              </a:spcAft>
              <a:buFont typeface="Arial" charset="0"/>
              <a:buChar char="•"/>
            </a:lvl8pPr>
            <a:lvl9pPr marL="3886200" indent="-228600" eaLnBrk="0" fontAlgn="base" hangingPunct="0">
              <a:lnSpc>
                <a:spcPct val="90000"/>
              </a:lnSpc>
              <a:spcBef>
                <a:spcPts val="500"/>
              </a:spcBef>
              <a:spcAft>
                <a:spcPct val="0"/>
              </a:spcAft>
              <a:buFont typeface="Arial" charset="0"/>
              <a:buChar char="•"/>
            </a:lvl9pPr>
          </a:lstStyle>
          <a:p>
            <a:r>
              <a:rPr lang="zh-CN" altLang="en-US" dirty="0"/>
              <a:t>教学辅导</a:t>
            </a:r>
          </a:p>
        </p:txBody>
      </p:sp>
      <p:sp>
        <p:nvSpPr>
          <p:cNvPr id="20485" name="Content Placeholder 2"/>
          <p:cNvSpPr txBox="1">
            <a:spLocks/>
          </p:cNvSpPr>
          <p:nvPr/>
        </p:nvSpPr>
        <p:spPr bwMode="auto">
          <a:xfrm>
            <a:off x="705678" y="743472"/>
            <a:ext cx="10780644" cy="3230464"/>
          </a:xfrm>
          <a:prstGeom prst="rect">
            <a:avLst/>
          </a:prstGeom>
          <a:noFill/>
          <a:ln w="31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eaLnBrk="1" hangingPunct="1">
              <a:lnSpc>
                <a:spcPct val="90000"/>
              </a:lnSpc>
              <a:spcBef>
                <a:spcPts val="1000"/>
              </a:spcBef>
              <a:buFont typeface="Arial" charset="0"/>
              <a:buChar char="•"/>
              <a:defRPr sz="3200" b="1">
                <a:solidFill>
                  <a:srgbClr val="F4B183"/>
                </a:solidFill>
                <a:latin typeface="+mn-lt"/>
                <a:ea typeface="宋体" charset="-122"/>
              </a:defRPr>
            </a:lvl1pPr>
            <a:lvl2pPr marL="685800" lvl="1" indent="-228600" eaLnBrk="1" hangingPunct="1">
              <a:lnSpc>
                <a:spcPct val="90000"/>
              </a:lnSpc>
              <a:spcBef>
                <a:spcPts val="500"/>
              </a:spcBef>
              <a:buFont typeface="Arial" charset="0"/>
              <a:buChar char="•"/>
              <a:defRPr sz="2800" b="1">
                <a:latin typeface="+mn-lt"/>
                <a:ea typeface="宋体" charset="-122"/>
              </a:defRPr>
            </a:lvl2pPr>
            <a:lvl3pPr marL="1143000" lvl="2" indent="-228600" eaLnBrk="1" hangingPunct="1">
              <a:lnSpc>
                <a:spcPct val="90000"/>
              </a:lnSpc>
              <a:spcBef>
                <a:spcPts val="500"/>
              </a:spcBef>
              <a:buFont typeface="Arial" charset="0"/>
              <a:buChar char="•"/>
              <a:defRPr sz="2800">
                <a:latin typeface="+mn-lt"/>
                <a:ea typeface="+mn-ea"/>
              </a:defRPr>
            </a:lvl3pPr>
            <a:lvl4pPr marL="1600200" indent="-228600">
              <a:lnSpc>
                <a:spcPct val="90000"/>
              </a:lnSpc>
              <a:spcBef>
                <a:spcPts val="500"/>
              </a:spcBef>
              <a:buFont typeface="Arial" charset="0"/>
              <a:buChar char="•"/>
              <a:defRPr>
                <a:latin typeface="+mn-lt"/>
                <a:ea typeface="+mn-ea"/>
                <a:cs typeface="等线"/>
              </a:defRPr>
            </a:lvl4pPr>
            <a:lvl5pPr marL="2057400" indent="-228600">
              <a:lnSpc>
                <a:spcPct val="90000"/>
              </a:lnSpc>
              <a:spcBef>
                <a:spcPts val="500"/>
              </a:spcBef>
              <a:buFont typeface="Arial" charset="0"/>
              <a:buChar char="•"/>
              <a:defRPr>
                <a:latin typeface="+mn-lt"/>
                <a:ea typeface="+mn-ea"/>
                <a:cs typeface="等线"/>
              </a:defRPr>
            </a:lvl5pPr>
            <a:lvl6pPr marL="2514600" indent="-228600">
              <a:lnSpc>
                <a:spcPct val="90000"/>
              </a:lnSpc>
              <a:spcBef>
                <a:spcPts val="500"/>
              </a:spcBef>
              <a:buFont typeface="Arial" panose="020B0604020202020204" pitchFamily="34" charset="0"/>
              <a:buChar char="•"/>
              <a:defRPr sz="1800">
                <a:latin typeface="+mn-lt"/>
                <a:ea typeface="+mn-ea"/>
                <a:cs typeface="+mn-cs"/>
              </a:defRPr>
            </a:lvl6pPr>
            <a:lvl7pPr marL="2971800" indent="-228600">
              <a:lnSpc>
                <a:spcPct val="90000"/>
              </a:lnSpc>
              <a:spcBef>
                <a:spcPts val="500"/>
              </a:spcBef>
              <a:buFont typeface="Arial" panose="020B0604020202020204" pitchFamily="34" charset="0"/>
              <a:buChar char="•"/>
              <a:defRPr sz="1800">
                <a:latin typeface="+mn-lt"/>
                <a:ea typeface="+mn-ea"/>
                <a:cs typeface="+mn-cs"/>
              </a:defRPr>
            </a:lvl7pPr>
            <a:lvl8pPr marL="3429000" indent="-228600">
              <a:lnSpc>
                <a:spcPct val="90000"/>
              </a:lnSpc>
              <a:spcBef>
                <a:spcPts val="500"/>
              </a:spcBef>
              <a:buFont typeface="Arial" panose="020B0604020202020204" pitchFamily="34" charset="0"/>
              <a:buChar char="•"/>
              <a:defRPr sz="1800">
                <a:latin typeface="+mn-lt"/>
                <a:ea typeface="+mn-ea"/>
                <a:cs typeface="+mn-cs"/>
              </a:defRPr>
            </a:lvl8pPr>
            <a:lvl9pPr marL="3886200" indent="-228600">
              <a:lnSpc>
                <a:spcPct val="90000"/>
              </a:lnSpc>
              <a:spcBef>
                <a:spcPts val="500"/>
              </a:spcBef>
              <a:buFont typeface="Arial" panose="020B0604020202020204" pitchFamily="34" charset="0"/>
              <a:buChar char="•"/>
              <a:defRPr sz="1800">
                <a:latin typeface="+mn-lt"/>
                <a:ea typeface="+mn-ea"/>
                <a:cs typeface="+mn-cs"/>
              </a:defRPr>
            </a:lvl9pPr>
          </a:lstStyle>
          <a:p>
            <a:r>
              <a:rPr lang="zh-CN" altLang="en-US" dirty="0"/>
              <a:t>任课教师</a:t>
            </a:r>
            <a:endParaRPr lang="en-US" altLang="zh-CN" dirty="0"/>
          </a:p>
          <a:p>
            <a:pPr lvl="1"/>
            <a:r>
              <a:rPr lang="zh-CN" altLang="en-US" dirty="0"/>
              <a:t>联系信息</a:t>
            </a:r>
            <a:r>
              <a:rPr lang="en-US" altLang="zh-CN" dirty="0"/>
              <a:t>:</a:t>
            </a:r>
          </a:p>
          <a:p>
            <a:pPr lvl="2"/>
            <a:r>
              <a:rPr lang="zh-CN" altLang="en-US" sz="2400" b="1" dirty="0">
                <a:ea typeface="宋体" charset="-122"/>
              </a:rPr>
              <a:t>肖晓春</a:t>
            </a:r>
            <a:endParaRPr lang="en-US" altLang="zh-CN" sz="2400" b="1" dirty="0">
              <a:ea typeface="宋体" charset="-122"/>
            </a:endParaRPr>
          </a:p>
          <a:p>
            <a:pPr lvl="2"/>
            <a:r>
              <a:rPr lang="en-US" altLang="zh-CN" sz="2400" b="1" dirty="0">
                <a:ea typeface="宋体" charset="-122"/>
              </a:rPr>
              <a:t>Email: </a:t>
            </a:r>
            <a:r>
              <a:rPr lang="en-US" altLang="zh-CN" sz="2400" b="1" dirty="0" err="1">
                <a:ea typeface="宋体" charset="-122"/>
              </a:rPr>
              <a:t>xxiaochun@fudan.edu.cn</a:t>
            </a:r>
            <a:endParaRPr lang="en-US" altLang="zh-CN" sz="2400" b="1" dirty="0">
              <a:ea typeface="宋体" charset="-122"/>
            </a:endParaRPr>
          </a:p>
          <a:p>
            <a:pPr lvl="2"/>
            <a:r>
              <a:rPr lang="en-US" altLang="zh-CN" sz="2400" b="1" dirty="0">
                <a:ea typeface="宋体" charset="-122"/>
              </a:rPr>
              <a:t>Office: </a:t>
            </a:r>
            <a:r>
              <a:rPr lang="zh-CN" altLang="en-US" sz="2400" b="1" dirty="0">
                <a:ea typeface="宋体" charset="-122"/>
              </a:rPr>
              <a:t>江湾校区</a:t>
            </a:r>
            <a:br>
              <a:rPr lang="en-US" altLang="zh-CN" sz="2400" b="1" dirty="0">
                <a:ea typeface="宋体" charset="-122"/>
              </a:rPr>
            </a:br>
            <a:r>
              <a:rPr lang="zh-CN" altLang="en-US" sz="2400" b="1" dirty="0">
                <a:ea typeface="宋体" charset="-122"/>
              </a:rPr>
              <a:t>         （主要线上答疑或者预约线下答疑）</a:t>
            </a:r>
            <a:endParaRPr lang="en-US" altLang="zh-CN" sz="2400" b="1" dirty="0">
              <a:ea typeface="宋体" charset="-122"/>
            </a:endParaRPr>
          </a:p>
          <a:p>
            <a:endParaRPr lang="en-US" altLang="zh-CN" dirty="0"/>
          </a:p>
        </p:txBody>
      </p:sp>
    </p:spTree>
    <p:extLst>
      <p:ext uri="{BB962C8B-B14F-4D97-AF65-F5344CB8AC3E}">
        <p14:creationId xmlns:p14="http://schemas.microsoft.com/office/powerpoint/2010/main" val="237620542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1895475" y="715963"/>
            <a:ext cx="44878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等线" charset="-122"/>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等线" charset="-122"/>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9pPr>
          </a:lstStyle>
          <a:p>
            <a:pPr eaLnBrk="1" hangingPunct="1">
              <a:lnSpc>
                <a:spcPct val="85000"/>
              </a:lnSpc>
              <a:spcBef>
                <a:spcPct val="0"/>
              </a:spcBef>
              <a:buFontTx/>
              <a:buNone/>
            </a:pPr>
            <a:r>
              <a:rPr lang="zh-CN" altLang="en-US" sz="4400">
                <a:solidFill>
                  <a:srgbClr val="000099"/>
                </a:solidFill>
                <a:latin typeface="Gill Sans MT" charset="0"/>
                <a:ea typeface="MS PGothic" charset="-128"/>
                <a:cs typeface="Arial" charset="0"/>
              </a:rPr>
              <a:t>谢谢！</a:t>
            </a:r>
            <a:endParaRPr lang="en-US" altLang="zh-CN" sz="4400">
              <a:solidFill>
                <a:srgbClr val="000099"/>
              </a:solidFill>
              <a:latin typeface="Gill Sans MT" charset="0"/>
              <a:ea typeface="MS PGothic" charset="-128"/>
              <a:cs typeface="Arial" charset="0"/>
            </a:endParaRPr>
          </a:p>
        </p:txBody>
      </p:sp>
      <p:sp>
        <p:nvSpPr>
          <p:cNvPr id="21507" name="Rectangle 4"/>
          <p:cNvSpPr>
            <a:spLocks noChangeArrowheads="1"/>
          </p:cNvSpPr>
          <p:nvPr/>
        </p:nvSpPr>
        <p:spPr bwMode="auto">
          <a:xfrm>
            <a:off x="2327275" y="2270125"/>
            <a:ext cx="552926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57200" indent="-457200">
              <a:lnSpc>
                <a:spcPct val="90000"/>
              </a:lnSpc>
              <a:spcBef>
                <a:spcPts val="1000"/>
              </a:spcBef>
              <a:buFont typeface="Arial" charset="0"/>
              <a:buChar char="•"/>
              <a:defRPr sz="28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等线" charset="-122"/>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等线" charset="-122"/>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9pPr>
          </a:lstStyle>
          <a:p>
            <a:pPr eaLnBrk="1" hangingPunct="1">
              <a:lnSpc>
                <a:spcPct val="200000"/>
              </a:lnSpc>
              <a:spcBef>
                <a:spcPct val="0"/>
              </a:spcBef>
            </a:pPr>
            <a:r>
              <a:rPr lang="en-US" altLang="zh-CN" sz="4800" b="1" dirty="0">
                <a:solidFill>
                  <a:srgbClr val="00B050"/>
                </a:solidFill>
                <a:latin typeface="Gill Sans MT" charset="0"/>
                <a:ea typeface="MS PGothic" charset="-128"/>
                <a:cs typeface="Arial" charset="0"/>
              </a:rPr>
              <a:t>Q&amp;A</a:t>
            </a:r>
          </a:p>
        </p:txBody>
      </p:sp>
      <p:sp>
        <p:nvSpPr>
          <p:cNvPr id="21508" name="Text Box 7"/>
          <p:cNvSpPr txBox="1">
            <a:spLocks noChangeArrowheads="1"/>
          </p:cNvSpPr>
          <p:nvPr/>
        </p:nvSpPr>
        <p:spPr bwMode="auto">
          <a:xfrm>
            <a:off x="5289550" y="4884738"/>
            <a:ext cx="5378450"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lnSpc>
                <a:spcPct val="90000"/>
              </a:lnSpc>
              <a:spcBef>
                <a:spcPts val="1000"/>
              </a:spcBef>
              <a:buFont typeface="Arial" charset="0"/>
              <a:buChar char="•"/>
              <a:defRPr sz="2800">
                <a:solidFill>
                  <a:schemeClr val="tx1"/>
                </a:solidFill>
                <a:latin typeface="等线" charset="-122"/>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等线" charset="-122"/>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等线" charset="-122"/>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等线" charset="-122"/>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等线" charset="-122"/>
                <a:ea typeface="等线" charset="-122"/>
                <a:cs typeface="等线"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等线" charset="-122"/>
                <a:ea typeface="等线" charset="-122"/>
                <a:cs typeface="等线" charset="-122"/>
              </a:defRPr>
            </a:lvl9pPr>
          </a:lstStyle>
          <a:p>
            <a:pPr eaLnBrk="1" hangingPunct="1">
              <a:lnSpc>
                <a:spcPct val="150000"/>
              </a:lnSpc>
              <a:spcBef>
                <a:spcPct val="0"/>
              </a:spcBef>
              <a:buFontTx/>
              <a:buNone/>
            </a:pPr>
            <a:endParaRPr lang="en-US" altLang="zh-CN" sz="1400">
              <a:latin typeface="Gill Sans MT" charset="0"/>
              <a:ea typeface="MS PGothic" charset="-128"/>
            </a:endParaRPr>
          </a:p>
          <a:p>
            <a:pPr eaLnBrk="1" hangingPunct="1">
              <a:lnSpc>
                <a:spcPct val="150000"/>
              </a:lnSpc>
              <a:spcBef>
                <a:spcPct val="0"/>
              </a:spcBef>
              <a:buClr>
                <a:schemeClr val="accent2"/>
              </a:buClr>
              <a:buFontTx/>
              <a:buNone/>
            </a:pPr>
            <a:endParaRPr lang="en-US" altLang="zh-CN" sz="1200">
              <a:latin typeface="Arial" charset="0"/>
              <a:ea typeface="MS PGothic" charset="-128"/>
            </a:endParaRPr>
          </a:p>
          <a:p>
            <a:pPr eaLnBrk="1" hangingPunct="1">
              <a:lnSpc>
                <a:spcPct val="150000"/>
              </a:lnSpc>
              <a:spcBef>
                <a:spcPct val="0"/>
              </a:spcBef>
              <a:buFontTx/>
              <a:buNone/>
            </a:pPr>
            <a:r>
              <a:rPr lang="zh-CN" altLang="en-US" sz="2400" i="1">
                <a:solidFill>
                  <a:srgbClr val="7F7F7F"/>
                </a:solidFill>
                <a:latin typeface="Arial" charset="0"/>
                <a:ea typeface="MS PGothic" charset="-128"/>
              </a:rPr>
              <a:t>       </a:t>
            </a:r>
            <a:r>
              <a:rPr lang="zh-CN" altLang="en-US" sz="2400" b="1" i="1">
                <a:latin typeface="Arial" charset="0"/>
                <a:ea typeface="MS PGothic" charset="-128"/>
              </a:rPr>
              <a:t>肖晓春</a:t>
            </a:r>
            <a:r>
              <a:rPr lang="zh-CN" altLang="en-US" sz="2400" i="1">
                <a:latin typeface="Arial" charset="0"/>
                <a:ea typeface="MS PGothic" charset="-128"/>
              </a:rPr>
              <a:t> </a:t>
            </a:r>
            <a:r>
              <a:rPr lang="en-US" altLang="zh-CN" sz="2400" i="1">
                <a:latin typeface="Arial" charset="0"/>
                <a:ea typeface="MS PGothic" charset="-128"/>
              </a:rPr>
              <a:t>xxiaochun@fudan.edu.cn</a:t>
            </a:r>
          </a:p>
        </p:txBody>
      </p:sp>
      <p:pic>
        <p:nvPicPr>
          <p:cNvPr id="21509" name="Picture 9"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2097088"/>
            <a:ext cx="3656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4" descr="http://cms.csdnimg.cn/article/201407/14/53c341011b72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8775" y="2396332"/>
            <a:ext cx="31432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a:cs typeface="等线 Light" charset="-122"/>
              </a:rPr>
              <a:t>为什么选择</a:t>
            </a:r>
            <a:r>
              <a:rPr lang="en-US" altLang="zh-CN">
                <a:cs typeface="等线 Light" charset="-122"/>
              </a:rPr>
              <a:t>Python [`paɪ</a:t>
            </a:r>
            <a:r>
              <a:rPr lang="el-GR" altLang="zh-CN">
                <a:cs typeface="等线 Light" charset="-122"/>
              </a:rPr>
              <a:t>θ</a:t>
            </a:r>
            <a:r>
              <a:rPr lang="en-US" altLang="zh-CN">
                <a:cs typeface="等线 Light" charset="-122"/>
              </a:rPr>
              <a:t>ən]?</a:t>
            </a:r>
            <a:endParaRPr lang="zh-CN" altLang="en-US">
              <a:cs typeface="等线 Light" charset="-122"/>
            </a:endParaRPr>
          </a:p>
        </p:txBody>
      </p:sp>
      <p:sp>
        <p:nvSpPr>
          <p:cNvPr id="3" name="内容占位符 2"/>
          <p:cNvSpPr>
            <a:spLocks noGrp="1"/>
          </p:cNvSpPr>
          <p:nvPr>
            <p:ph idx="1"/>
          </p:nvPr>
        </p:nvSpPr>
        <p:spPr>
          <a:xfrm>
            <a:off x="419100" y="1403350"/>
            <a:ext cx="8710613" cy="5167313"/>
          </a:xfrm>
        </p:spPr>
        <p:txBody>
          <a:bodyPr>
            <a:normAutofit/>
          </a:bodyPr>
          <a:lstStyle/>
          <a:p>
            <a:pPr eaLnBrk="1" hangingPunct="1">
              <a:lnSpc>
                <a:spcPct val="140000"/>
              </a:lnSpc>
            </a:pPr>
            <a:r>
              <a:rPr lang="zh-CN" altLang="zh-CN" dirty="0">
                <a:cs typeface="等线" charset="-122"/>
              </a:rPr>
              <a:t>计算机公共基础课程</a:t>
            </a:r>
            <a:r>
              <a:rPr lang="zh-CN" altLang="en-US" dirty="0">
                <a:cs typeface="等线" charset="-122"/>
              </a:rPr>
              <a:t>对象</a:t>
            </a:r>
            <a:r>
              <a:rPr lang="en-US" altLang="zh-CN" dirty="0">
                <a:cs typeface="等线" charset="-122"/>
              </a:rPr>
              <a:t>:</a:t>
            </a:r>
            <a:r>
              <a:rPr lang="zh-CN" altLang="zh-CN" dirty="0">
                <a:solidFill>
                  <a:srgbClr val="FF0000"/>
                </a:solidFill>
                <a:cs typeface="等线" charset="-122"/>
              </a:rPr>
              <a:t>非计算机专业的本科生</a:t>
            </a:r>
            <a:endParaRPr lang="en-US" altLang="zh-CN" dirty="0">
              <a:solidFill>
                <a:srgbClr val="FF0000"/>
              </a:solidFill>
              <a:cs typeface="等线" charset="-122"/>
            </a:endParaRPr>
          </a:p>
          <a:p>
            <a:pPr eaLnBrk="1" hangingPunct="1">
              <a:lnSpc>
                <a:spcPct val="140000"/>
              </a:lnSpc>
            </a:pPr>
            <a:r>
              <a:rPr lang="en-US" altLang="zh-CN" dirty="0">
                <a:cs typeface="等线" charset="-122"/>
              </a:rPr>
              <a:t>Python</a:t>
            </a:r>
            <a:r>
              <a:rPr lang="zh-CN" altLang="en-US" dirty="0">
                <a:cs typeface="等线" charset="-122"/>
              </a:rPr>
              <a:t>在设计上更加适合</a:t>
            </a:r>
            <a:r>
              <a:rPr lang="zh-CN" altLang="zh-CN" dirty="0">
                <a:solidFill>
                  <a:srgbClr val="FF0000"/>
                </a:solidFill>
                <a:cs typeface="等线" charset="-122"/>
              </a:rPr>
              <a:t>非计算机专业的</a:t>
            </a:r>
            <a:r>
              <a:rPr lang="zh-CN" altLang="en-US" dirty="0">
                <a:solidFill>
                  <a:srgbClr val="FF0000"/>
                </a:solidFill>
                <a:cs typeface="等线" charset="-122"/>
              </a:rPr>
              <a:t>学生学习</a:t>
            </a:r>
            <a:endParaRPr lang="en-US" altLang="zh-CN" dirty="0">
              <a:solidFill>
                <a:srgbClr val="FF0000"/>
              </a:solidFill>
              <a:cs typeface="等线" charset="-122"/>
            </a:endParaRPr>
          </a:p>
          <a:p>
            <a:pPr lvl="1" eaLnBrk="1" hangingPunct="1">
              <a:lnSpc>
                <a:spcPct val="140000"/>
              </a:lnSpc>
            </a:pPr>
            <a:r>
              <a:rPr lang="zh-CN" altLang="en-US" b="1" dirty="0">
                <a:solidFill>
                  <a:srgbClr val="2E75B6"/>
                </a:solidFill>
                <a:cs typeface="等线" charset="-122"/>
              </a:rPr>
              <a:t>天生基因</a:t>
            </a:r>
            <a:r>
              <a:rPr lang="zh-CN" altLang="en-US" dirty="0">
                <a:cs typeface="等线" charset="-122"/>
              </a:rPr>
              <a:t>：</a:t>
            </a:r>
            <a:r>
              <a:rPr lang="x-none" altLang="zh-CN" dirty="0">
                <a:cs typeface="等线" charset="-122"/>
              </a:rPr>
              <a:t>1989</a:t>
            </a:r>
            <a:r>
              <a:rPr lang="zh-CN" altLang="zh-CN" dirty="0">
                <a:cs typeface="等线" charset="-122"/>
              </a:rPr>
              <a:t>年</a:t>
            </a:r>
            <a:r>
              <a:rPr lang="zh-CN" altLang="en-US" dirty="0">
                <a:cs typeface="等线" charset="-122"/>
              </a:rPr>
              <a:t>，吉多</a:t>
            </a:r>
            <a:r>
              <a:rPr lang="en-US" altLang="zh-CN" dirty="0">
                <a:cs typeface="等线" charset="-122"/>
              </a:rPr>
              <a:t>.</a:t>
            </a:r>
            <a:r>
              <a:rPr lang="zh-CN" altLang="en-US" dirty="0">
                <a:cs typeface="等线" charset="-122"/>
              </a:rPr>
              <a:t>范罗苏姆</a:t>
            </a:r>
            <a:r>
              <a:rPr lang="en-US" altLang="zh-CN" dirty="0">
                <a:cs typeface="等线" charset="-122"/>
              </a:rPr>
              <a:t>Guido van Rossum</a:t>
            </a:r>
            <a:r>
              <a:rPr lang="zh-CN" altLang="zh-CN" dirty="0">
                <a:cs typeface="等线" charset="-122"/>
              </a:rPr>
              <a:t>发明</a:t>
            </a:r>
            <a:r>
              <a:rPr lang="en-US" altLang="zh-CN" dirty="0">
                <a:cs typeface="等线" charset="-122"/>
              </a:rPr>
              <a:t>Python</a:t>
            </a:r>
            <a:r>
              <a:rPr lang="zh-CN" altLang="en-US" dirty="0">
                <a:cs typeface="等线" charset="-122"/>
              </a:rPr>
              <a:t>。</a:t>
            </a:r>
            <a:r>
              <a:rPr lang="en-US" altLang="zh-CN" dirty="0">
                <a:cs typeface="等线" charset="-122"/>
              </a:rPr>
              <a:t>Python </a:t>
            </a:r>
            <a:r>
              <a:rPr lang="zh-CN" altLang="en-US" dirty="0">
                <a:cs typeface="等线" charset="-122"/>
              </a:rPr>
              <a:t>语言的前身是</a:t>
            </a:r>
            <a:r>
              <a:rPr lang="en-US" altLang="zh-CN" dirty="0">
                <a:cs typeface="等线" charset="-122"/>
              </a:rPr>
              <a:t>ABC</a:t>
            </a:r>
            <a:r>
              <a:rPr lang="zh-CN" altLang="en-US" dirty="0">
                <a:cs typeface="等线" charset="-122"/>
              </a:rPr>
              <a:t>语言。</a:t>
            </a:r>
            <a:r>
              <a:rPr lang="en-US" altLang="zh-CN" dirty="0">
                <a:cs typeface="等线" charset="-122"/>
              </a:rPr>
              <a:t> ABC</a:t>
            </a:r>
            <a:r>
              <a:rPr lang="zh-CN" altLang="en-US" dirty="0">
                <a:cs typeface="等线" charset="-122"/>
              </a:rPr>
              <a:t>是由</a:t>
            </a:r>
            <a:r>
              <a:rPr lang="en-US" altLang="zh-CN" dirty="0">
                <a:cs typeface="等线" charset="-122"/>
              </a:rPr>
              <a:t>Guido</a:t>
            </a:r>
            <a:r>
              <a:rPr lang="zh-CN" altLang="en-US" dirty="0">
                <a:cs typeface="等线" charset="-122"/>
              </a:rPr>
              <a:t>参加设计的一种教学语言。</a:t>
            </a:r>
            <a:r>
              <a:rPr lang="en-US" altLang="zh-CN" dirty="0">
                <a:cs typeface="等线" charset="-122"/>
              </a:rPr>
              <a:t>ABC </a:t>
            </a:r>
            <a:r>
              <a:rPr lang="zh-CN" altLang="en-US" dirty="0">
                <a:cs typeface="等线" charset="-122"/>
              </a:rPr>
              <a:t>语言是专门为</a:t>
            </a:r>
            <a:r>
              <a:rPr lang="zh-CN" altLang="en-US" u="sng" dirty="0">
                <a:solidFill>
                  <a:srgbClr val="FF0000"/>
                </a:solidFill>
                <a:cs typeface="等线" charset="-122"/>
              </a:rPr>
              <a:t>非专业程序员</a:t>
            </a:r>
            <a:r>
              <a:rPr lang="zh-CN" altLang="en-US" dirty="0">
                <a:cs typeface="等线" charset="-122"/>
              </a:rPr>
              <a:t>设计的</a:t>
            </a:r>
            <a:r>
              <a:rPr lang="en-US" altLang="zh-CN" dirty="0">
                <a:cs typeface="等线" charset="-122"/>
              </a:rPr>
              <a:t>.</a:t>
            </a:r>
          </a:p>
          <a:p>
            <a:pPr lvl="1" eaLnBrk="1" hangingPunct="1">
              <a:lnSpc>
                <a:spcPct val="140000"/>
              </a:lnSpc>
            </a:pPr>
            <a:r>
              <a:rPr lang="zh-CN" altLang="en-US" b="1" dirty="0">
                <a:solidFill>
                  <a:srgbClr val="2E75B6"/>
                </a:solidFill>
                <a:cs typeface="等线" charset="-122"/>
              </a:rPr>
              <a:t>简单易学 </a:t>
            </a:r>
            <a:r>
              <a:rPr lang="en-US" altLang="zh-CN" b="1" dirty="0">
                <a:solidFill>
                  <a:srgbClr val="2E75B6"/>
                </a:solidFill>
                <a:cs typeface="等线" charset="-122"/>
              </a:rPr>
              <a:t>+ </a:t>
            </a:r>
            <a:r>
              <a:rPr lang="zh-CN" altLang="en-US" b="1" dirty="0">
                <a:solidFill>
                  <a:srgbClr val="7030A0"/>
                </a:solidFill>
                <a:cs typeface="等线" charset="-122"/>
              </a:rPr>
              <a:t>强大的开发功能</a:t>
            </a:r>
            <a:r>
              <a:rPr lang="zh-CN" altLang="en-US" sz="2000" b="1" dirty="0">
                <a:solidFill>
                  <a:srgbClr val="7030A0"/>
                </a:solidFill>
                <a:cs typeface="等线" charset="-122"/>
              </a:rPr>
              <a:t>：</a:t>
            </a:r>
            <a:r>
              <a:rPr lang="en-US" altLang="zh-CN" dirty="0">
                <a:cs typeface="等线" charset="-122"/>
              </a:rPr>
              <a:t>Python </a:t>
            </a:r>
            <a:r>
              <a:rPr lang="zh-CN" altLang="en-US" dirty="0">
                <a:cs typeface="等线" charset="-122"/>
              </a:rPr>
              <a:t>提供了所有脚本语言的简单和易用性，但同时具有在编译语言中才能找到的高级软件工程工具。</a:t>
            </a:r>
            <a:endParaRPr lang="en-US" altLang="zh-CN" dirty="0">
              <a:cs typeface="等线" charset="-122"/>
            </a:endParaRPr>
          </a:p>
          <a:p>
            <a:pPr lvl="2" eaLnBrk="1" hangingPunct="1">
              <a:lnSpc>
                <a:spcPct val="140000"/>
              </a:lnSpc>
            </a:pPr>
            <a:endParaRPr lang="en-US" altLang="zh-CN" dirty="0">
              <a:cs typeface="等线" charset="-122"/>
            </a:endParaRPr>
          </a:p>
          <a:p>
            <a:pPr lvl="1" eaLnBrk="1" hangingPunct="1">
              <a:lnSpc>
                <a:spcPct val="140000"/>
              </a:lnSpc>
              <a:buFont typeface="Arial" charset="0"/>
              <a:buNone/>
            </a:pPr>
            <a:endParaRPr lang="zh-CN" altLang="en-US" dirty="0">
              <a:solidFill>
                <a:srgbClr val="2E75B6"/>
              </a:solidFill>
              <a:latin typeface="华文行楷" charset="-122"/>
              <a:ea typeface="华文行楷" charset="-122"/>
              <a:cs typeface="等线" charset="-122"/>
            </a:endParaRPr>
          </a:p>
          <a:p>
            <a:pPr lvl="1" eaLnBrk="1" hangingPunct="1">
              <a:lnSpc>
                <a:spcPct val="140000"/>
              </a:lnSpc>
              <a:buFont typeface="Arial" charset="0"/>
              <a:buNone/>
            </a:pPr>
            <a:endParaRPr lang="en-US" altLang="zh-CN" dirty="0">
              <a:cs typeface="等线" charset="-122"/>
            </a:endParaRPr>
          </a:p>
          <a:p>
            <a:pPr lvl="1" eaLnBrk="1" hangingPunct="1">
              <a:lnSpc>
                <a:spcPct val="140000"/>
              </a:lnSpc>
            </a:pPr>
            <a:endParaRPr lang="en-US" altLang="zh-CN" dirty="0">
              <a:cs typeface="等线" charset="-122"/>
            </a:endParaRPr>
          </a:p>
          <a:p>
            <a:pPr lvl="1" eaLnBrk="1" hangingPunct="1">
              <a:lnSpc>
                <a:spcPct val="140000"/>
              </a:lnSpc>
            </a:pPr>
            <a:endParaRPr lang="en-US" altLang="zh-CN" dirty="0">
              <a:cs typeface="等线" charset="-122"/>
            </a:endParaRPr>
          </a:p>
          <a:p>
            <a:pPr eaLnBrk="1" hangingPunct="1">
              <a:lnSpc>
                <a:spcPct val="140000"/>
              </a:lnSpc>
            </a:pPr>
            <a:endParaRPr lang="zh-CN" altLang="en-US" dirty="0">
              <a:cs typeface="等线" charset="-122"/>
            </a:endParaRPr>
          </a:p>
        </p:txBody>
      </p:sp>
      <p:pic>
        <p:nvPicPr>
          <p:cNvPr id="5124" name="Picture 4" descr="http://cms.csdnimg.cn/article/201407/14/53c341011b72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9650" y="490538"/>
            <a:ext cx="314325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2" descr="http://h.hiphotos.baidu.com/baike/c0%3Dbaike272%2C5%2C5%2C272%2C90/sign=c0d38aab9d16fdfacc61cebcd5e6e731/d058ccbf6c81800a7ee4f88eb13533fa828b472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1163" y="1690688"/>
            <a:ext cx="2471737"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a:cs typeface="等线 Light" charset="-122"/>
              </a:rPr>
              <a:t>Python</a:t>
            </a:r>
            <a:r>
              <a:rPr lang="zh-CN" altLang="en-US">
                <a:cs typeface="等线 Light" charset="-122"/>
              </a:rPr>
              <a:t>与其他</a:t>
            </a:r>
            <a:r>
              <a:rPr lang="zh-CN" altLang="zh-CN">
                <a:cs typeface="等线 Light" charset="-122"/>
              </a:rPr>
              <a:t>语言</a:t>
            </a:r>
            <a:r>
              <a:rPr lang="zh-CN" altLang="en-US">
                <a:cs typeface="等线 Light" charset="-122"/>
              </a:rPr>
              <a:t>的比较</a:t>
            </a:r>
          </a:p>
        </p:txBody>
      </p:sp>
      <p:sp>
        <p:nvSpPr>
          <p:cNvPr id="5" name="矩形 4"/>
          <p:cNvSpPr/>
          <p:nvPr/>
        </p:nvSpPr>
        <p:spPr>
          <a:xfrm>
            <a:off x="6111875" y="6232525"/>
            <a:ext cx="4705350" cy="307975"/>
          </a:xfrm>
          <a:prstGeom prst="rect">
            <a:avLst/>
          </a:prstGeom>
        </p:spPr>
        <p:txBody>
          <a:bodyPr>
            <a:spAutoFit/>
          </a:bodyPr>
          <a:lstStyle/>
          <a:p>
            <a:pPr algn="r" eaLnBrk="1" fontAlgn="auto" hangingPunct="1">
              <a:spcBef>
                <a:spcPts val="0"/>
              </a:spcBef>
              <a:spcAft>
                <a:spcPts val="0"/>
              </a:spcAft>
              <a:defRPr/>
            </a:pPr>
            <a:r>
              <a:rPr lang="zh-CN" altLang="en-US" sz="1400" dirty="0">
                <a:solidFill>
                  <a:schemeClr val="accent1">
                    <a:lumMod val="75000"/>
                  </a:schemeClr>
                </a:solidFill>
                <a:latin typeface="+mn-lt"/>
                <a:ea typeface="+mn-ea"/>
                <a:cs typeface="+mn-cs"/>
              </a:rPr>
              <a:t>* </a:t>
            </a:r>
            <a:r>
              <a:rPr lang="en-US" altLang="zh-CN" sz="1400" dirty="0">
                <a:solidFill>
                  <a:schemeClr val="accent1">
                    <a:lumMod val="75000"/>
                  </a:schemeClr>
                </a:solidFill>
                <a:latin typeface="+mn-lt"/>
                <a:ea typeface="+mn-ea"/>
                <a:cs typeface="+mn-cs"/>
              </a:rPr>
              <a:t>http://www.dataguru.cn/thread-190925-1-1.html</a:t>
            </a:r>
            <a:endParaRPr lang="zh-CN" altLang="en-US" sz="1400" dirty="0">
              <a:solidFill>
                <a:schemeClr val="accent1">
                  <a:lumMod val="75000"/>
                </a:schemeClr>
              </a:solidFill>
              <a:latin typeface="+mn-lt"/>
              <a:ea typeface="+mn-ea"/>
              <a:cs typeface="+mn-cs"/>
            </a:endParaRPr>
          </a:p>
        </p:txBody>
      </p:sp>
      <p:pic>
        <p:nvPicPr>
          <p:cNvPr id="6148" name="Picture 2" descr="程序语言对比"/>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438275"/>
            <a:ext cx="4279900"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352550" y="2600325"/>
            <a:ext cx="3752850" cy="1235075"/>
          </a:xfrm>
          <a:prstGeom prst="rect">
            <a:avLst/>
          </a:prstGeom>
          <a:ln>
            <a:noFill/>
          </a:ln>
        </p:spPr>
        <p:txBody>
          <a:bodyPr>
            <a:spAutoFit/>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eaLnBrk="0" fontAlgn="base" hangingPunct="0">
              <a:spcBef>
                <a:spcPct val="0"/>
              </a:spcBef>
              <a:spcAft>
                <a:spcPct val="0"/>
              </a:spcAft>
              <a:defRPr>
                <a:solidFill>
                  <a:schemeClr val="tx1"/>
                </a:solidFill>
                <a:latin typeface="等线" charset="-122"/>
                <a:ea typeface="等线" charset="-122"/>
                <a:cs typeface="等线" charset="-122"/>
              </a:defRPr>
            </a:lvl6pPr>
            <a:lvl7pPr marL="2971800" indent="-228600" eaLnBrk="0" fontAlgn="base" hangingPunct="0">
              <a:spcBef>
                <a:spcPct val="0"/>
              </a:spcBef>
              <a:spcAft>
                <a:spcPct val="0"/>
              </a:spcAft>
              <a:defRPr>
                <a:solidFill>
                  <a:schemeClr val="tx1"/>
                </a:solidFill>
                <a:latin typeface="等线" charset="-122"/>
                <a:ea typeface="等线" charset="-122"/>
                <a:cs typeface="等线" charset="-122"/>
              </a:defRPr>
            </a:lvl7pPr>
            <a:lvl8pPr marL="3429000" indent="-228600" eaLnBrk="0" fontAlgn="base" hangingPunct="0">
              <a:spcBef>
                <a:spcPct val="0"/>
              </a:spcBef>
              <a:spcAft>
                <a:spcPct val="0"/>
              </a:spcAft>
              <a:defRPr>
                <a:solidFill>
                  <a:schemeClr val="tx1"/>
                </a:solidFill>
                <a:latin typeface="等线" charset="-122"/>
                <a:ea typeface="等线" charset="-122"/>
                <a:cs typeface="等线" charset="-122"/>
              </a:defRPr>
            </a:lvl8pPr>
            <a:lvl9pPr marL="3886200" indent="-228600" eaLnBrk="0" fontAlgn="base" hangingPunct="0">
              <a:spcBef>
                <a:spcPct val="0"/>
              </a:spcBef>
              <a:spcAft>
                <a:spcPct val="0"/>
              </a:spcAft>
              <a:defRPr>
                <a:solidFill>
                  <a:schemeClr val="tx1"/>
                </a:solidFill>
                <a:latin typeface="等线" charset="-122"/>
                <a:ea typeface="等线" charset="-122"/>
                <a:cs typeface="等线" charset="-122"/>
              </a:defRPr>
            </a:lvl9pPr>
          </a:lstStyle>
          <a:p>
            <a:pPr eaLnBrk="1" hangingPunct="1">
              <a:lnSpc>
                <a:spcPct val="150000"/>
              </a:lnSpc>
            </a:pPr>
            <a:r>
              <a:rPr lang="zh-CN" altLang="en-US" sz="5400">
                <a:solidFill>
                  <a:srgbClr val="2E75B6"/>
                </a:solidFill>
                <a:latin typeface="华文行楷" charset="-122"/>
                <a:ea typeface="华文行楷" charset="-122"/>
              </a:rPr>
              <a:t>简单 </a:t>
            </a:r>
            <a:r>
              <a:rPr lang="en-US" altLang="zh-CN" sz="5400">
                <a:solidFill>
                  <a:srgbClr val="2E75B6"/>
                </a:solidFill>
                <a:latin typeface="华文行楷" charset="-122"/>
                <a:ea typeface="华文行楷" charset="-122"/>
              </a:rPr>
              <a:t>+ </a:t>
            </a:r>
            <a:r>
              <a:rPr lang="zh-CN" altLang="en-US" sz="5400">
                <a:solidFill>
                  <a:srgbClr val="2E75B6"/>
                </a:solidFill>
                <a:latin typeface="华文行楷" charset="-122"/>
                <a:ea typeface="华文行楷" charset="-122"/>
              </a:rPr>
              <a:t>强大</a:t>
            </a:r>
          </a:p>
        </p:txBody>
      </p:sp>
      <p:pic>
        <p:nvPicPr>
          <p:cNvPr id="6150" name="Picture 4" descr="http://cms.csdnimg.cn/article/201407/14/53c341011b72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25" y="5754688"/>
            <a:ext cx="314325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1" hangingPunct="1"/>
            <a:r>
              <a:rPr lang="en-US" altLang="zh-CN">
                <a:cs typeface="等线 Light" charset="-122"/>
              </a:rPr>
              <a:t>Python</a:t>
            </a:r>
            <a:r>
              <a:rPr lang="zh-CN" altLang="en-US">
                <a:cs typeface="等线 Light" charset="-122"/>
              </a:rPr>
              <a:t>语言特点：</a:t>
            </a:r>
            <a:r>
              <a:rPr lang="zh-CN" altLang="en-US">
                <a:solidFill>
                  <a:srgbClr val="4472C4"/>
                </a:solidFill>
                <a:cs typeface="等线 Light" charset="-122"/>
              </a:rPr>
              <a:t>简单、易学</a:t>
            </a:r>
          </a:p>
        </p:txBody>
      </p:sp>
      <p:sp>
        <p:nvSpPr>
          <p:cNvPr id="3" name="内容占位符 2"/>
          <p:cNvSpPr>
            <a:spLocks noGrp="1"/>
          </p:cNvSpPr>
          <p:nvPr>
            <p:ph idx="1"/>
          </p:nvPr>
        </p:nvSpPr>
        <p:spPr>
          <a:xfrm>
            <a:off x="361950" y="1446213"/>
            <a:ext cx="10991850" cy="5151437"/>
          </a:xfrm>
        </p:spPr>
        <p:txBody>
          <a:bodyPr>
            <a:noAutofit/>
          </a:bodyPr>
          <a:lstStyle/>
          <a:p>
            <a:pPr lvl="1" eaLnBrk="1" hangingPunct="1">
              <a:lnSpc>
                <a:spcPct val="130000"/>
              </a:lnSpc>
            </a:pPr>
            <a:r>
              <a:rPr lang="zh-CN" altLang="en-US" b="1">
                <a:solidFill>
                  <a:srgbClr val="2E75B6"/>
                </a:solidFill>
                <a:cs typeface="等线" charset="-122"/>
              </a:rPr>
              <a:t>简洁的语法</a:t>
            </a:r>
            <a:r>
              <a:rPr lang="zh-CN" altLang="en-US">
                <a:cs typeface="等线" charset="-122"/>
              </a:rPr>
              <a:t>：</a:t>
            </a:r>
            <a:r>
              <a:rPr lang="en-US" altLang="zh-CN">
                <a:cs typeface="等线" charset="-122"/>
              </a:rPr>
              <a:t>Python</a:t>
            </a:r>
            <a:r>
              <a:rPr lang="zh-CN" altLang="en-US">
                <a:cs typeface="等线" charset="-122"/>
              </a:rPr>
              <a:t>是一种代表简单主义思想的语言，</a:t>
            </a:r>
            <a:r>
              <a:rPr lang="en-US" altLang="zh-CN">
                <a:cs typeface="等线" charset="-122"/>
              </a:rPr>
              <a:t>Python</a:t>
            </a:r>
            <a:r>
              <a:rPr lang="zh-CN" altLang="en-US">
                <a:cs typeface="等线" charset="-122"/>
              </a:rPr>
              <a:t>以接近自然语言的风格诠释程序设计。</a:t>
            </a:r>
            <a:endParaRPr lang="en-US" altLang="zh-CN">
              <a:cs typeface="等线" charset="-122"/>
            </a:endParaRPr>
          </a:p>
          <a:p>
            <a:pPr lvl="1" eaLnBrk="1" hangingPunct="1">
              <a:lnSpc>
                <a:spcPct val="130000"/>
              </a:lnSpc>
            </a:pPr>
            <a:r>
              <a:rPr lang="zh-CN" altLang="en-US" b="1">
                <a:solidFill>
                  <a:srgbClr val="2E75B6"/>
                </a:solidFill>
                <a:cs typeface="等线" charset="-122"/>
              </a:rPr>
              <a:t>使用简单：</a:t>
            </a:r>
            <a:r>
              <a:rPr lang="zh-CN" altLang="en-US">
                <a:cs typeface="等线" charset="-122"/>
              </a:rPr>
              <a:t>运行</a:t>
            </a:r>
            <a:r>
              <a:rPr lang="en-US" altLang="zh-CN">
                <a:cs typeface="等线" charset="-122"/>
              </a:rPr>
              <a:t>Python </a:t>
            </a:r>
            <a:r>
              <a:rPr lang="zh-CN" altLang="en-US">
                <a:cs typeface="等线" charset="-122"/>
              </a:rPr>
              <a:t>程序，只需要简单地键入</a:t>
            </a:r>
            <a:r>
              <a:rPr lang="en-US" altLang="zh-CN">
                <a:cs typeface="等线" charset="-122"/>
              </a:rPr>
              <a:t>Python </a:t>
            </a:r>
            <a:r>
              <a:rPr lang="zh-CN" altLang="en-US">
                <a:cs typeface="等线" charset="-122"/>
              </a:rPr>
              <a:t>程序并可运行。</a:t>
            </a:r>
            <a:endParaRPr lang="en-US" altLang="zh-CN">
              <a:cs typeface="等线" charset="-122"/>
            </a:endParaRPr>
          </a:p>
          <a:p>
            <a:pPr lvl="1" eaLnBrk="1" hangingPunct="1">
              <a:lnSpc>
                <a:spcPct val="130000"/>
              </a:lnSpc>
            </a:pPr>
            <a:r>
              <a:rPr lang="zh-CN" altLang="en-US" b="1">
                <a:solidFill>
                  <a:srgbClr val="2E75B6"/>
                </a:solidFill>
                <a:cs typeface="等线" charset="-122"/>
              </a:rPr>
              <a:t>动态类型：</a:t>
            </a:r>
            <a:r>
              <a:rPr lang="en-US" altLang="zh-CN">
                <a:cs typeface="等线" charset="-122"/>
              </a:rPr>
              <a:t>Python </a:t>
            </a:r>
            <a:r>
              <a:rPr lang="zh-CN" altLang="en-US">
                <a:cs typeface="等线" charset="-122"/>
              </a:rPr>
              <a:t>在运行过程中随时跟踪对象的类型，不需要代码中关于复杂的类型和大小的声明。</a:t>
            </a:r>
            <a:endParaRPr lang="en-US" altLang="zh-CN">
              <a:cs typeface="等线" charset="-122"/>
            </a:endParaRPr>
          </a:p>
          <a:p>
            <a:pPr lvl="1" eaLnBrk="1" hangingPunct="1">
              <a:lnSpc>
                <a:spcPct val="130000"/>
              </a:lnSpc>
            </a:pPr>
            <a:r>
              <a:rPr lang="zh-CN" altLang="en-US" b="1">
                <a:solidFill>
                  <a:srgbClr val="2E75B6"/>
                </a:solidFill>
                <a:cs typeface="等线" charset="-122"/>
              </a:rPr>
              <a:t>自动内存管理： </a:t>
            </a:r>
            <a:r>
              <a:rPr lang="en-US" altLang="zh-CN">
                <a:cs typeface="等线" charset="-122"/>
              </a:rPr>
              <a:t>Python </a:t>
            </a:r>
            <a:r>
              <a:rPr lang="zh-CN" altLang="en-US">
                <a:cs typeface="等线" charset="-122"/>
              </a:rPr>
              <a:t>自动进行对象分配，当对象不再使用时将自动撤销对象（</a:t>
            </a:r>
            <a:r>
              <a:rPr lang="en-US" altLang="zh-CN">
                <a:cs typeface="等线" charset="-122"/>
              </a:rPr>
              <a:t>"</a:t>
            </a:r>
            <a:r>
              <a:rPr lang="zh-CN" altLang="en-US">
                <a:cs typeface="等线" charset="-122"/>
              </a:rPr>
              <a:t>垃圾回收</a:t>
            </a:r>
            <a:r>
              <a:rPr lang="en-US" altLang="zh-CN">
                <a:cs typeface="等线" charset="-122"/>
              </a:rPr>
              <a:t>"</a:t>
            </a:r>
            <a:r>
              <a:rPr lang="zh-CN" altLang="en-US">
                <a:cs typeface="等线" charset="-122"/>
              </a:rPr>
              <a:t>），当需要时自动扩展或收缩。</a:t>
            </a:r>
            <a:endParaRPr lang="en-US" altLang="zh-CN">
              <a:cs typeface="等线" charset="-122"/>
            </a:endParaRPr>
          </a:p>
          <a:p>
            <a:pPr lvl="1" eaLnBrk="1" hangingPunct="1">
              <a:lnSpc>
                <a:spcPct val="130000"/>
              </a:lnSpc>
            </a:pPr>
            <a:r>
              <a:rPr lang="zh-CN" altLang="en-US" b="1">
                <a:solidFill>
                  <a:srgbClr val="2E75B6"/>
                </a:solidFill>
                <a:cs typeface="等线" charset="-122"/>
              </a:rPr>
              <a:t>高效的高级数据结构</a:t>
            </a:r>
            <a:r>
              <a:rPr lang="zh-CN" altLang="en-US">
                <a:cs typeface="等线" charset="-122"/>
              </a:rPr>
              <a:t>：</a:t>
            </a:r>
            <a:r>
              <a:rPr lang="en-US" altLang="zh-CN">
                <a:cs typeface="等线" charset="-122"/>
              </a:rPr>
              <a:t>Python </a:t>
            </a:r>
            <a:r>
              <a:rPr lang="zh-CN" altLang="en-US">
                <a:cs typeface="等线" charset="-122"/>
              </a:rPr>
              <a:t>提供了</a:t>
            </a:r>
            <a:r>
              <a:rPr lang="zh-CN" altLang="en-US" b="1">
                <a:cs typeface="等线" charset="-122"/>
              </a:rPr>
              <a:t>常用的数据结构</a:t>
            </a:r>
            <a:r>
              <a:rPr lang="zh-CN" altLang="en-US">
                <a:cs typeface="等线" charset="-122"/>
              </a:rPr>
              <a:t>作为语言的基本组成部分，例如，列表、元组、字典、集合、字符串等；并提供了强大的标准操作，包括合并、分片、排序和映射等。可以任意地组织和处理复杂的信息。</a:t>
            </a:r>
            <a:endParaRPr lang="en-US" altLang="zh-CN">
              <a:cs typeface="等线" charset="-122"/>
            </a:endParaRPr>
          </a:p>
        </p:txBody>
      </p:sp>
      <p:pic>
        <p:nvPicPr>
          <p:cNvPr id="8196" name="Picture 4" descr="http://cms.csdnimg.cn/article/201407/14/53c341011b72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5213" y="512763"/>
            <a:ext cx="31448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en-US" altLang="zh-CN">
                <a:cs typeface="等线 Light" charset="-122"/>
              </a:rPr>
              <a:t>Python</a:t>
            </a:r>
            <a:r>
              <a:rPr lang="zh-CN" altLang="en-US">
                <a:cs typeface="等线 Light" charset="-122"/>
              </a:rPr>
              <a:t>语言特点：</a:t>
            </a:r>
            <a:r>
              <a:rPr lang="zh-CN" altLang="en-US">
                <a:solidFill>
                  <a:srgbClr val="7030A0"/>
                </a:solidFill>
                <a:cs typeface="等线 Light" charset="-122"/>
              </a:rPr>
              <a:t>强大的开发功能</a:t>
            </a:r>
          </a:p>
        </p:txBody>
      </p:sp>
      <p:sp>
        <p:nvSpPr>
          <p:cNvPr id="3" name="内容占位符 2"/>
          <p:cNvSpPr>
            <a:spLocks noGrp="1"/>
          </p:cNvSpPr>
          <p:nvPr>
            <p:ph idx="1"/>
          </p:nvPr>
        </p:nvSpPr>
        <p:spPr>
          <a:xfrm>
            <a:off x="622300" y="1482725"/>
            <a:ext cx="10731500" cy="5151438"/>
          </a:xfrm>
        </p:spPr>
        <p:txBody>
          <a:bodyPr>
            <a:noAutofit/>
          </a:bodyPr>
          <a:lstStyle/>
          <a:p>
            <a:pPr lvl="1" eaLnBrk="1" hangingPunct="1">
              <a:lnSpc>
                <a:spcPct val="130000"/>
              </a:lnSpc>
            </a:pPr>
            <a:r>
              <a:rPr lang="zh-CN" altLang="en-US" b="1" dirty="0">
                <a:solidFill>
                  <a:srgbClr val="7030A0"/>
                </a:solidFill>
                <a:cs typeface="等线" charset="-122"/>
              </a:rPr>
              <a:t>灵活性</a:t>
            </a:r>
            <a:r>
              <a:rPr lang="zh-CN" altLang="en-US" b="1" dirty="0">
                <a:solidFill>
                  <a:srgbClr val="2E75B6"/>
                </a:solidFill>
                <a:cs typeface="等线" charset="-122"/>
              </a:rPr>
              <a:t>：</a:t>
            </a:r>
            <a:r>
              <a:rPr lang="zh-CN" altLang="en-US" dirty="0">
                <a:cs typeface="等线" charset="-122"/>
              </a:rPr>
              <a:t>Python支持多种编程范式，包括面向对象编程、命令式编程、函数式编程。</a:t>
            </a:r>
            <a:endParaRPr lang="en-US" altLang="zh-CN" dirty="0">
              <a:cs typeface="等线" charset="-122"/>
            </a:endParaRPr>
          </a:p>
          <a:p>
            <a:pPr lvl="1" eaLnBrk="1" hangingPunct="1">
              <a:lnSpc>
                <a:spcPct val="130000"/>
              </a:lnSpc>
            </a:pPr>
            <a:r>
              <a:rPr lang="zh-CN" altLang="en-US" b="1" dirty="0">
                <a:solidFill>
                  <a:srgbClr val="7030A0"/>
                </a:solidFill>
                <a:cs typeface="等线" charset="-122"/>
              </a:rPr>
              <a:t>“胶水”语言</a:t>
            </a:r>
            <a:r>
              <a:rPr lang="zh-CN" altLang="en-US" b="1" dirty="0">
                <a:solidFill>
                  <a:srgbClr val="2E75B6"/>
                </a:solidFill>
                <a:cs typeface="等线" charset="-122"/>
              </a:rPr>
              <a:t>：</a:t>
            </a:r>
            <a:r>
              <a:rPr lang="en-US" altLang="zh-CN" dirty="0">
                <a:cs typeface="等线" charset="-122"/>
              </a:rPr>
              <a:t>Python </a:t>
            </a:r>
            <a:r>
              <a:rPr lang="zh-CN" altLang="en-US" dirty="0">
                <a:cs typeface="等线" charset="-122"/>
              </a:rPr>
              <a:t>程序可以以多种方式轻易地与其他语言编写的组件</a:t>
            </a:r>
            <a:r>
              <a:rPr lang="en-US" altLang="zh-CN" dirty="0">
                <a:cs typeface="等线" charset="-122"/>
              </a:rPr>
              <a:t>“</a:t>
            </a:r>
            <a:r>
              <a:rPr lang="zh-CN" altLang="en-US" dirty="0">
                <a:cs typeface="等线" charset="-122"/>
              </a:rPr>
              <a:t>粘接</a:t>
            </a:r>
            <a:r>
              <a:rPr lang="en-US" altLang="zh-CN" dirty="0">
                <a:cs typeface="等线" charset="-122"/>
              </a:rPr>
              <a:t>”</a:t>
            </a:r>
            <a:r>
              <a:rPr lang="zh-CN" altLang="en-US" dirty="0">
                <a:cs typeface="等线" charset="-122"/>
              </a:rPr>
              <a:t>在一起，提高了</a:t>
            </a:r>
            <a:r>
              <a:rPr lang="en-US" altLang="zh-CN" dirty="0">
                <a:cs typeface="等线" charset="-122"/>
              </a:rPr>
              <a:t>Python</a:t>
            </a:r>
            <a:r>
              <a:rPr lang="zh-CN" altLang="en-US" dirty="0">
                <a:cs typeface="等线" charset="-122"/>
              </a:rPr>
              <a:t>运行效率。</a:t>
            </a:r>
            <a:endParaRPr lang="en-US" altLang="zh-CN" dirty="0">
              <a:cs typeface="等线" charset="-122"/>
            </a:endParaRPr>
          </a:p>
          <a:p>
            <a:pPr lvl="1" eaLnBrk="1" hangingPunct="1">
              <a:lnSpc>
                <a:spcPct val="130000"/>
              </a:lnSpc>
            </a:pPr>
            <a:r>
              <a:rPr lang="zh-CN" altLang="en-US" b="1" dirty="0">
                <a:solidFill>
                  <a:srgbClr val="7030A0"/>
                </a:solidFill>
                <a:cs typeface="等线" charset="-122"/>
              </a:rPr>
              <a:t>大量的内置库工具</a:t>
            </a:r>
            <a:r>
              <a:rPr lang="zh-CN" altLang="en-US" dirty="0">
                <a:cs typeface="等线" charset="-122"/>
              </a:rPr>
              <a:t>，</a:t>
            </a:r>
            <a:r>
              <a:rPr lang="en-US" altLang="zh-CN" dirty="0">
                <a:cs typeface="等线" charset="-122"/>
              </a:rPr>
              <a:t>Python</a:t>
            </a:r>
            <a:r>
              <a:rPr lang="zh-CN" altLang="en-US" dirty="0">
                <a:cs typeface="等线" charset="-122"/>
              </a:rPr>
              <a:t>内置了许多内置库工具：从正则表达式匹配到网络都支持。</a:t>
            </a:r>
            <a:r>
              <a:rPr lang="en-US" altLang="zh-CN" dirty="0">
                <a:cs typeface="等线" charset="-122"/>
              </a:rPr>
              <a:t>Python </a:t>
            </a:r>
            <a:r>
              <a:rPr lang="zh-CN" altLang="en-US" dirty="0">
                <a:cs typeface="等线" charset="-122"/>
              </a:rPr>
              <a:t>的库工具在很多应用级的操作中发挥作用。</a:t>
            </a:r>
            <a:endParaRPr lang="zh-CN" altLang="en-US" b="1" dirty="0">
              <a:solidFill>
                <a:srgbClr val="2E75B6"/>
              </a:solidFill>
              <a:cs typeface="等线" charset="-122"/>
            </a:endParaRPr>
          </a:p>
          <a:p>
            <a:pPr lvl="1" eaLnBrk="1" hangingPunct="1">
              <a:lnSpc>
                <a:spcPct val="130000"/>
              </a:lnSpc>
            </a:pPr>
            <a:r>
              <a:rPr lang="zh-CN" altLang="en-US" b="1" dirty="0">
                <a:solidFill>
                  <a:srgbClr val="7030A0"/>
                </a:solidFill>
                <a:cs typeface="等线" charset="-122"/>
              </a:rPr>
              <a:t>丰富的扩展库支持</a:t>
            </a:r>
            <a:r>
              <a:rPr lang="zh-CN" altLang="en-US" b="1" dirty="0">
                <a:solidFill>
                  <a:srgbClr val="2E75B6"/>
                </a:solidFill>
                <a:cs typeface="等线" charset="-122"/>
              </a:rPr>
              <a:t>：</a:t>
            </a:r>
            <a:r>
              <a:rPr lang="zh-CN" altLang="en-US" dirty="0">
                <a:cs typeface="等线" charset="-122"/>
              </a:rPr>
              <a:t>由于 </a:t>
            </a:r>
            <a:r>
              <a:rPr lang="en-US" altLang="zh-CN" dirty="0">
                <a:cs typeface="等线" charset="-122"/>
              </a:rPr>
              <a:t>Python </a:t>
            </a:r>
            <a:r>
              <a:rPr lang="zh-CN" altLang="en-US" dirty="0">
                <a:cs typeface="等线" charset="-122"/>
              </a:rPr>
              <a:t>是开放源代码的，拥有大量的几乎支持所有领域应用开发的成熟扩展库，从网络上，可以找到科学计算、数学建模、图像处理、</a:t>
            </a:r>
            <a:r>
              <a:rPr lang="en-US" altLang="zh-CN" dirty="0">
                <a:cs typeface="等线" charset="-122"/>
              </a:rPr>
              <a:t> </a:t>
            </a:r>
            <a:r>
              <a:rPr lang="zh-CN" altLang="en-US" dirty="0">
                <a:cs typeface="等线" charset="-122"/>
              </a:rPr>
              <a:t>数据挖掘等很多免费的支持工具。  </a:t>
            </a:r>
            <a:endParaRPr lang="en-US" altLang="zh-CN" dirty="0">
              <a:cs typeface="等线" charset="-122"/>
            </a:endParaRPr>
          </a:p>
        </p:txBody>
      </p:sp>
      <p:pic>
        <p:nvPicPr>
          <p:cNvPr id="10244" name="Picture 4" descr="http://cms.csdnimg.cn/article/201407/14/53c341011b72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9575" y="5667375"/>
            <a:ext cx="31448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138" y="199778"/>
            <a:ext cx="11219645" cy="1325563"/>
          </a:xfrm>
        </p:spPr>
        <p:txBody>
          <a:bodyPr/>
          <a:lstStyle/>
          <a:p>
            <a:r>
              <a:rPr lang="zh-CN" altLang="en-US" sz="3200" b="1" dirty="0">
                <a:solidFill>
                  <a:srgbClr val="7030A0"/>
                </a:solidFill>
                <a:cs typeface="等线" charset="-122"/>
              </a:rPr>
              <a:t>丰富的扩展库支持</a:t>
            </a:r>
            <a:endParaRPr kumimoji="1" lang="zh-CN" altLang="en-US" sz="3200" dirty="0"/>
          </a:p>
        </p:txBody>
      </p:sp>
      <p:pic>
        <p:nvPicPr>
          <p:cNvPr id="3" name="图片 2">
            <a:extLst>
              <a:ext uri="{FF2B5EF4-FFF2-40B4-BE49-F238E27FC236}">
                <a16:creationId xmlns:a16="http://schemas.microsoft.com/office/drawing/2014/main" id="{67C6381F-D664-344E-A88D-770B20E56112}"/>
              </a:ext>
            </a:extLst>
          </p:cNvPr>
          <p:cNvPicPr>
            <a:picLocks noChangeAspect="1"/>
          </p:cNvPicPr>
          <p:nvPr/>
        </p:nvPicPr>
        <p:blipFill>
          <a:blip r:embed="rId3"/>
          <a:stretch>
            <a:fillRect/>
          </a:stretch>
        </p:blipFill>
        <p:spPr>
          <a:xfrm>
            <a:off x="467139" y="1957420"/>
            <a:ext cx="5864225" cy="4123607"/>
          </a:xfrm>
          <a:prstGeom prst="rect">
            <a:avLst/>
          </a:prstGeom>
        </p:spPr>
      </p:pic>
      <p:sp>
        <p:nvSpPr>
          <p:cNvPr id="9" name="文本框 8">
            <a:extLst>
              <a:ext uri="{FF2B5EF4-FFF2-40B4-BE49-F238E27FC236}">
                <a16:creationId xmlns:a16="http://schemas.microsoft.com/office/drawing/2014/main" id="{F7CA2807-EDF2-894E-AC40-2BDE779104A6}"/>
              </a:ext>
            </a:extLst>
          </p:cNvPr>
          <p:cNvSpPr txBox="1"/>
          <p:nvPr/>
        </p:nvSpPr>
        <p:spPr>
          <a:xfrm>
            <a:off x="6423962" y="1970293"/>
            <a:ext cx="5492209" cy="1323439"/>
          </a:xfrm>
          <a:prstGeom prst="rect">
            <a:avLst/>
          </a:prstGeom>
          <a:noFill/>
        </p:spPr>
        <p:txBody>
          <a:bodyPr wrap="none" rtlCol="0">
            <a:spAutoFit/>
          </a:bodyPr>
          <a:lstStyle/>
          <a:p>
            <a:r>
              <a:rPr kumimoji="1" lang="en-US" altLang="zh-CN" sz="1600" b="1" dirty="0" err="1">
                <a:solidFill>
                  <a:schemeClr val="tx1">
                    <a:lumMod val="65000"/>
                    <a:lumOff val="35000"/>
                  </a:schemeClr>
                </a:solidFill>
              </a:rPr>
              <a:t>Numpy</a:t>
            </a:r>
            <a:r>
              <a:rPr kumimoji="1" lang="zh-CN" altLang="en-US" sz="1600" b="1" dirty="0">
                <a:solidFill>
                  <a:schemeClr val="tx1">
                    <a:lumMod val="65000"/>
                    <a:lumOff val="35000"/>
                  </a:schemeClr>
                </a:solidFill>
              </a:rPr>
              <a:t>         提供数组支持，以及相应的高效处理函数。</a:t>
            </a:r>
          </a:p>
          <a:p>
            <a:r>
              <a:rPr kumimoji="1" lang="en-US" altLang="zh-CN" sz="1600" b="1" dirty="0" err="1">
                <a:solidFill>
                  <a:schemeClr val="tx1">
                    <a:lumMod val="65000"/>
                    <a:lumOff val="35000"/>
                  </a:schemeClr>
                </a:solidFill>
              </a:rPr>
              <a:t>Scipy</a:t>
            </a:r>
            <a:r>
              <a:rPr kumimoji="1" lang="en-US" altLang="zh-CN" sz="1600" b="1" dirty="0">
                <a:solidFill>
                  <a:schemeClr val="tx1">
                    <a:lumMod val="65000"/>
                    <a:lumOff val="35000"/>
                  </a:schemeClr>
                </a:solidFill>
              </a:rPr>
              <a:t>	</a:t>
            </a:r>
            <a:r>
              <a:rPr kumimoji="1" lang="zh-CN" altLang="en-US" sz="1600" b="1" dirty="0">
                <a:solidFill>
                  <a:schemeClr val="tx1">
                    <a:lumMod val="65000"/>
                    <a:lumOff val="35000"/>
                  </a:schemeClr>
                </a:solidFill>
              </a:rPr>
              <a:t>     提供矩阵支持，以及矩阵相关的数值计算模块</a:t>
            </a:r>
          </a:p>
          <a:p>
            <a:r>
              <a:rPr kumimoji="1" lang="en-US" altLang="zh-CN" sz="1600" b="1" dirty="0">
                <a:solidFill>
                  <a:schemeClr val="tx1">
                    <a:lumMod val="65000"/>
                    <a:lumOff val="35000"/>
                  </a:schemeClr>
                </a:solidFill>
              </a:rPr>
              <a:t>Matplotlib</a:t>
            </a:r>
            <a:r>
              <a:rPr kumimoji="1" lang="zh-CN" altLang="en-US" sz="1600" b="1" dirty="0">
                <a:solidFill>
                  <a:schemeClr val="tx1">
                    <a:lumMod val="65000"/>
                    <a:lumOff val="35000"/>
                  </a:schemeClr>
                </a:solidFill>
              </a:rPr>
              <a:t>    数据可视化工具，作图库</a:t>
            </a:r>
          </a:p>
          <a:p>
            <a:r>
              <a:rPr kumimoji="1" lang="en-US" altLang="zh-CN" sz="1600" b="1" dirty="0">
                <a:solidFill>
                  <a:schemeClr val="tx1">
                    <a:lumMod val="65000"/>
                    <a:lumOff val="35000"/>
                  </a:schemeClr>
                </a:solidFill>
              </a:rPr>
              <a:t>Pandas	</a:t>
            </a:r>
            <a:r>
              <a:rPr kumimoji="1" lang="zh-CN" altLang="en-US" sz="1600" b="1" dirty="0">
                <a:solidFill>
                  <a:schemeClr val="tx1">
                    <a:lumMod val="65000"/>
                    <a:lumOff val="35000"/>
                  </a:schemeClr>
                </a:solidFill>
              </a:rPr>
              <a:t>     数据分析和探索工具</a:t>
            </a:r>
          </a:p>
          <a:p>
            <a:r>
              <a:rPr kumimoji="1" lang="en-US" altLang="zh-CN" sz="1600" b="1" dirty="0" err="1">
                <a:solidFill>
                  <a:schemeClr val="tx1">
                    <a:lumMod val="65000"/>
                    <a:lumOff val="35000"/>
                  </a:schemeClr>
                </a:solidFill>
              </a:rPr>
              <a:t>StatsModel</a:t>
            </a:r>
            <a:r>
              <a:rPr kumimoji="1" lang="zh-CN" altLang="en-US" sz="1600" b="1" dirty="0">
                <a:solidFill>
                  <a:schemeClr val="tx1">
                    <a:lumMod val="65000"/>
                    <a:lumOff val="35000"/>
                  </a:schemeClr>
                </a:solidFill>
              </a:rPr>
              <a:t>   统计建模和计量经济学</a:t>
            </a:r>
          </a:p>
        </p:txBody>
      </p:sp>
      <p:sp>
        <p:nvSpPr>
          <p:cNvPr id="11" name="矩形 10">
            <a:extLst>
              <a:ext uri="{FF2B5EF4-FFF2-40B4-BE49-F238E27FC236}">
                <a16:creationId xmlns:a16="http://schemas.microsoft.com/office/drawing/2014/main" id="{D2E3B8E0-213A-F64D-B2A2-0FDEAAF742CF}"/>
              </a:ext>
            </a:extLst>
          </p:cNvPr>
          <p:cNvSpPr/>
          <p:nvPr/>
        </p:nvSpPr>
        <p:spPr>
          <a:xfrm>
            <a:off x="6423962" y="3429000"/>
            <a:ext cx="5607625" cy="1323439"/>
          </a:xfrm>
          <a:prstGeom prst="rect">
            <a:avLst/>
          </a:prstGeom>
          <a:noFill/>
        </p:spPr>
        <p:txBody>
          <a:bodyPr wrap="none" rtlCol="0">
            <a:spAutoFit/>
          </a:bodyPr>
          <a:lstStyle/>
          <a:p>
            <a:r>
              <a:rPr kumimoji="1" lang="zh-CN" altLang="en-US" sz="1600" b="1" dirty="0">
                <a:solidFill>
                  <a:schemeClr val="tx1">
                    <a:lumMod val="65000"/>
                    <a:lumOff val="35000"/>
                  </a:schemeClr>
                </a:solidFill>
              </a:rPr>
              <a:t>cikit-Learn    支持回归、分类、聚类等机器学习库</a:t>
            </a:r>
          </a:p>
          <a:p>
            <a:r>
              <a:rPr kumimoji="1" lang="zh-CN" altLang="en-US" sz="1600" b="1" dirty="0">
                <a:solidFill>
                  <a:schemeClr val="tx1">
                    <a:lumMod val="65000"/>
                    <a:lumOff val="35000"/>
                  </a:schemeClr>
                </a:solidFill>
              </a:rPr>
              <a:t>Keras	      基于Theano的深度学习库，</a:t>
            </a:r>
            <a:endParaRPr kumimoji="1" lang="en-US" altLang="zh-CN" sz="1600" b="1" dirty="0">
              <a:solidFill>
                <a:schemeClr val="tx1">
                  <a:lumMod val="65000"/>
                  <a:lumOff val="35000"/>
                </a:schemeClr>
              </a:solidFill>
            </a:endParaRPr>
          </a:p>
          <a:p>
            <a:r>
              <a:rPr kumimoji="1" lang="zh-CN" altLang="en-US" sz="1600" b="1" dirty="0">
                <a:solidFill>
                  <a:schemeClr val="tx1">
                    <a:lumMod val="65000"/>
                    <a:lumOff val="35000"/>
                  </a:schemeClr>
                </a:solidFill>
              </a:rPr>
              <a:t>                      用于建立神经网络以及深度学习模型</a:t>
            </a:r>
          </a:p>
          <a:p>
            <a:r>
              <a:rPr kumimoji="1" lang="zh-CN" altLang="en-US" sz="1600" b="1" dirty="0">
                <a:solidFill>
                  <a:schemeClr val="tx1">
                    <a:lumMod val="65000"/>
                    <a:lumOff val="35000"/>
                  </a:schemeClr>
                </a:solidFill>
              </a:rPr>
              <a:t>Gensim	      用来做文本主题模型的库，文本挖掘</a:t>
            </a:r>
          </a:p>
          <a:p>
            <a:r>
              <a:rPr kumimoji="1" lang="zh-CN" altLang="en-US" sz="1600" b="1" dirty="0">
                <a:solidFill>
                  <a:schemeClr val="tx1">
                    <a:lumMod val="65000"/>
                    <a:lumOff val="35000"/>
                  </a:schemeClr>
                </a:solidFill>
              </a:rPr>
              <a:t>LDA、Word2Vec   处理语言方面的任务，如文本相似度计算</a:t>
            </a:r>
          </a:p>
        </p:txBody>
      </p:sp>
    </p:spTree>
    <p:extLst>
      <p:ext uri="{BB962C8B-B14F-4D97-AF65-F5344CB8AC3E}">
        <p14:creationId xmlns:p14="http://schemas.microsoft.com/office/powerpoint/2010/main" val="44029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089"/>
            <a:ext cx="10515600" cy="1325563"/>
          </a:xfrm>
        </p:spPr>
        <p:txBody>
          <a:bodyPr/>
          <a:lstStyle/>
          <a:p>
            <a:r>
              <a:rPr lang="en-US" altLang="zh-CN" dirty="0"/>
              <a:t>2020</a:t>
            </a:r>
            <a:r>
              <a:rPr lang="zh-CN" altLang="en-US" dirty="0"/>
              <a:t>年</a:t>
            </a:r>
            <a:r>
              <a:rPr lang="en-US" altLang="zh-CN" dirty="0"/>
              <a:t>IEEE Spectrum</a:t>
            </a:r>
            <a:r>
              <a:rPr lang="zh-CN" altLang="en-US" dirty="0"/>
              <a:t>编程语言排行榜</a:t>
            </a:r>
          </a:p>
        </p:txBody>
      </p:sp>
      <p:sp>
        <p:nvSpPr>
          <p:cNvPr id="6" name="矩形 5">
            <a:extLst>
              <a:ext uri="{FF2B5EF4-FFF2-40B4-BE49-F238E27FC236}">
                <a16:creationId xmlns:a16="http://schemas.microsoft.com/office/drawing/2014/main" id="{20A7DC44-F251-4EF6-9ACD-574E82591AD9}"/>
              </a:ext>
            </a:extLst>
          </p:cNvPr>
          <p:cNvSpPr/>
          <p:nvPr/>
        </p:nvSpPr>
        <p:spPr>
          <a:xfrm>
            <a:off x="657906" y="916648"/>
            <a:ext cx="9663164" cy="369332"/>
          </a:xfrm>
          <a:prstGeom prst="rect">
            <a:avLst/>
          </a:prstGeom>
        </p:spPr>
        <p:txBody>
          <a:bodyPr wrap="square">
            <a:spAutoFit/>
          </a:bodyPr>
          <a:lstStyle/>
          <a:p>
            <a:r>
              <a:rPr lang="en-US" altLang="zh-CN" dirty="0">
                <a:hlinkClick r:id="rId3"/>
              </a:rPr>
              <a:t>https://spectrum.ieee.org/static/interactive-the-top-programming-languages-2020</a:t>
            </a:r>
            <a:r>
              <a:rPr lang="en-US" altLang="zh-CN" dirty="0"/>
              <a:t> </a:t>
            </a:r>
            <a:endParaRPr lang="zh-CN" altLang="en-US" dirty="0"/>
          </a:p>
        </p:txBody>
      </p:sp>
      <p:sp>
        <p:nvSpPr>
          <p:cNvPr id="5" name="矩形 4">
            <a:extLst>
              <a:ext uri="{FF2B5EF4-FFF2-40B4-BE49-F238E27FC236}">
                <a16:creationId xmlns:a16="http://schemas.microsoft.com/office/drawing/2014/main" id="{798993AE-67B7-4738-90F9-2EE0C894D315}"/>
              </a:ext>
            </a:extLst>
          </p:cNvPr>
          <p:cNvSpPr/>
          <p:nvPr/>
        </p:nvSpPr>
        <p:spPr>
          <a:xfrm>
            <a:off x="458742" y="1674674"/>
            <a:ext cx="4703557" cy="3970318"/>
          </a:xfrm>
          <a:prstGeom prst="rect">
            <a:avLst/>
          </a:prstGeom>
        </p:spPr>
        <p:txBody>
          <a:bodyPr wrap="square">
            <a:spAutoFit/>
          </a:bodyPr>
          <a:lstStyle/>
          <a:p>
            <a:r>
              <a:rPr lang="en-US" altLang="zh-CN" sz="2800" dirty="0"/>
              <a:t>This app ranks the popularity of dozens of programming languages. Rankings are created by weighting and combining 11 metrics from eight sources—CareerBuilder, GitHub, Google, Hacker News, the IEEE, Reddit, Stack Overflow, and Twitter</a:t>
            </a:r>
            <a:endParaRPr lang="zh-CN" altLang="en-US" sz="2800" dirty="0"/>
          </a:p>
        </p:txBody>
      </p:sp>
      <p:pic>
        <p:nvPicPr>
          <p:cNvPr id="3" name="图片 2">
            <a:extLst>
              <a:ext uri="{FF2B5EF4-FFF2-40B4-BE49-F238E27FC236}">
                <a16:creationId xmlns:a16="http://schemas.microsoft.com/office/drawing/2014/main" id="{01F9E5AA-08BD-4D40-BEC4-5B544E14B40F}"/>
              </a:ext>
            </a:extLst>
          </p:cNvPr>
          <p:cNvPicPr>
            <a:picLocks noChangeAspect="1"/>
          </p:cNvPicPr>
          <p:nvPr/>
        </p:nvPicPr>
        <p:blipFill>
          <a:blip r:embed="rId4"/>
          <a:stretch>
            <a:fillRect/>
          </a:stretch>
        </p:blipFill>
        <p:spPr>
          <a:xfrm>
            <a:off x="5906271" y="1259669"/>
            <a:ext cx="4826324" cy="5598331"/>
          </a:xfrm>
          <a:prstGeom prst="rect">
            <a:avLst/>
          </a:prstGeom>
        </p:spPr>
      </p:pic>
    </p:spTree>
    <p:extLst>
      <p:ext uri="{BB962C8B-B14F-4D97-AF65-F5344CB8AC3E}">
        <p14:creationId xmlns:p14="http://schemas.microsoft.com/office/powerpoint/2010/main" val="10223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574901" y="938808"/>
            <a:ext cx="1420285" cy="3693319"/>
          </a:xfrm>
          <a:prstGeom prst="rect">
            <a:avLst/>
          </a:prstGeom>
        </p:spPr>
        <p:txBody>
          <a:bodyPr wrap="square">
            <a:spAutoFit/>
          </a:bodyPr>
          <a:lstStyle/>
          <a:p>
            <a:r>
              <a:rPr lang="en-US" altLang="zh-CN" dirty="0"/>
              <a:t>TIOBE </a:t>
            </a:r>
            <a:r>
              <a:rPr lang="zh-CN" altLang="en-US" dirty="0"/>
              <a:t>编程语言社区排行榜是</a:t>
            </a:r>
            <a:r>
              <a:rPr lang="zh-CN" altLang="en-US" b="1" dirty="0">
                <a:solidFill>
                  <a:srgbClr val="FF0000"/>
                </a:solidFill>
              </a:rPr>
              <a:t>编程语言流行趋势的一个指标</a:t>
            </a:r>
            <a:r>
              <a:rPr lang="zh-CN" altLang="en-US" dirty="0"/>
              <a:t>，每月更新，这份排行榜排名基于互联网上有经验的程序员、课程和第三方厂商的数量</a:t>
            </a:r>
          </a:p>
        </p:txBody>
      </p:sp>
      <p:sp>
        <p:nvSpPr>
          <p:cNvPr id="6" name="矩形 5"/>
          <p:cNvSpPr/>
          <p:nvPr/>
        </p:nvSpPr>
        <p:spPr>
          <a:xfrm>
            <a:off x="859768" y="82165"/>
            <a:ext cx="4080722" cy="400110"/>
          </a:xfrm>
          <a:prstGeom prst="rect">
            <a:avLst/>
          </a:prstGeom>
        </p:spPr>
        <p:txBody>
          <a:bodyPr wrap="square">
            <a:spAutoFit/>
          </a:bodyPr>
          <a:lstStyle/>
          <a:p>
            <a:r>
              <a:rPr lang="zh-CN" altLang="en-US" sz="2000" dirty="0">
                <a:hlinkClick r:id="rId3"/>
              </a:rPr>
              <a:t>https://www.tiobe.com/tiobe-index</a:t>
            </a:r>
            <a:r>
              <a:rPr lang="zh-CN" altLang="en-US" sz="2000" dirty="0"/>
              <a:t> </a:t>
            </a:r>
          </a:p>
        </p:txBody>
      </p:sp>
      <p:sp>
        <p:nvSpPr>
          <p:cNvPr id="2" name="标题 1"/>
          <p:cNvSpPr>
            <a:spLocks noGrp="1"/>
          </p:cNvSpPr>
          <p:nvPr>
            <p:ph type="title"/>
          </p:nvPr>
        </p:nvSpPr>
        <p:spPr>
          <a:xfrm>
            <a:off x="7629525" y="55186"/>
            <a:ext cx="4562475" cy="510911"/>
          </a:xfrm>
        </p:spPr>
        <p:txBody>
          <a:bodyPr>
            <a:normAutofit/>
          </a:bodyPr>
          <a:lstStyle/>
          <a:p>
            <a:r>
              <a:rPr lang="en-US" altLang="zh-CN" sz="2800" dirty="0"/>
              <a:t>TIOBE </a:t>
            </a:r>
            <a:r>
              <a:rPr lang="zh-CN" altLang="en-US" sz="2800" dirty="0"/>
              <a:t>编程语言社区排行榜</a:t>
            </a:r>
          </a:p>
        </p:txBody>
      </p:sp>
      <p:pic>
        <p:nvPicPr>
          <p:cNvPr id="4" name="图片 3">
            <a:extLst>
              <a:ext uri="{FF2B5EF4-FFF2-40B4-BE49-F238E27FC236}">
                <a16:creationId xmlns:a16="http://schemas.microsoft.com/office/drawing/2014/main" id="{983C4CA8-DE48-4DE1-AF23-671CF220A819}"/>
              </a:ext>
            </a:extLst>
          </p:cNvPr>
          <p:cNvPicPr>
            <a:picLocks noChangeAspect="1"/>
          </p:cNvPicPr>
          <p:nvPr/>
        </p:nvPicPr>
        <p:blipFill>
          <a:blip r:embed="rId4"/>
          <a:stretch>
            <a:fillRect/>
          </a:stretch>
        </p:blipFill>
        <p:spPr>
          <a:xfrm>
            <a:off x="84453" y="522673"/>
            <a:ext cx="10370990" cy="6280141"/>
          </a:xfrm>
          <a:prstGeom prst="rect">
            <a:avLst/>
          </a:prstGeom>
        </p:spPr>
      </p:pic>
    </p:spTree>
    <p:extLst>
      <p:ext uri="{BB962C8B-B14F-4D97-AF65-F5344CB8AC3E}">
        <p14:creationId xmlns:p14="http://schemas.microsoft.com/office/powerpoint/2010/main" val="3130736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803275" y="112467"/>
            <a:ext cx="10515600" cy="1325563"/>
          </a:xfrm>
        </p:spPr>
        <p:txBody>
          <a:bodyPr/>
          <a:lstStyle/>
          <a:p>
            <a:pPr eaLnBrk="1" hangingPunct="1"/>
            <a:r>
              <a:rPr lang="en-US" altLang="zh-CN" dirty="0">
                <a:cs typeface="等线 Light" charset="-122"/>
              </a:rPr>
              <a:t>Python</a:t>
            </a:r>
            <a:r>
              <a:rPr lang="zh-CN" altLang="en-US" dirty="0">
                <a:cs typeface="等线 Light" charset="-122"/>
              </a:rPr>
              <a:t>语言特点</a:t>
            </a:r>
          </a:p>
        </p:txBody>
      </p:sp>
      <p:sp>
        <p:nvSpPr>
          <p:cNvPr id="3" name="内容占位符 2"/>
          <p:cNvSpPr>
            <a:spLocks noGrp="1"/>
          </p:cNvSpPr>
          <p:nvPr>
            <p:ph idx="1"/>
          </p:nvPr>
        </p:nvSpPr>
        <p:spPr>
          <a:xfrm>
            <a:off x="873125" y="1150938"/>
            <a:ext cx="10761663" cy="870196"/>
          </a:xfrm>
        </p:spPr>
        <p:txBody>
          <a:bodyPr>
            <a:normAutofit lnSpcReduction="10000"/>
          </a:bodyPr>
          <a:lstStyle/>
          <a:p>
            <a:r>
              <a:rPr lang="zh-CN" altLang="en-US" sz="2000" dirty="0">
                <a:latin typeface="宋体" charset="-122"/>
              </a:rPr>
              <a:t>有人说：</a:t>
            </a:r>
            <a:r>
              <a:rPr lang="en-US" altLang="zh-CN" sz="2000" dirty="0">
                <a:latin typeface="宋体" charset="-122"/>
              </a:rPr>
              <a:t>Python</a:t>
            </a:r>
            <a:r>
              <a:rPr lang="zh-CN" altLang="en-US" sz="2000" dirty="0">
                <a:latin typeface="宋体" charset="-122"/>
              </a:rPr>
              <a:t>可能是所有语言里最符合成为人类对编程期待的语言。</a:t>
            </a:r>
            <a:endParaRPr lang="en-US" altLang="zh-CN" sz="2000" dirty="0">
              <a:latin typeface="宋体" charset="-122"/>
            </a:endParaRPr>
          </a:p>
          <a:p>
            <a:pPr eaLnBrk="1" hangingPunct="1">
              <a:lnSpc>
                <a:spcPct val="130000"/>
              </a:lnSpc>
            </a:pPr>
            <a:r>
              <a:rPr lang="zh-CN" altLang="en-US" sz="2000" dirty="0">
                <a:latin typeface="宋体" charset="-122"/>
                <a:cs typeface="等线" charset="-122"/>
              </a:rPr>
              <a:t>广泛应用在系统管理、科学计算、大数据、</a:t>
            </a:r>
            <a:r>
              <a:rPr lang="en-US" altLang="zh-CN" sz="2000" dirty="0">
                <a:latin typeface="宋体" charset="-122"/>
                <a:cs typeface="等线" charset="-122"/>
              </a:rPr>
              <a:t>Web</a:t>
            </a:r>
            <a:r>
              <a:rPr lang="zh-CN" altLang="en-US" sz="2000" dirty="0">
                <a:latin typeface="宋体" charset="-122"/>
                <a:cs typeface="等线" charset="-122"/>
              </a:rPr>
              <a:t>应用、图形用户界面开发、游戏等</a:t>
            </a:r>
            <a:endParaRPr lang="en-US" altLang="zh-CN" i="1" dirty="0">
              <a:latin typeface="宋体" charset="-122"/>
              <a:cs typeface="等线" charset="-122"/>
            </a:endParaRPr>
          </a:p>
          <a:p>
            <a:pPr eaLnBrk="1" hangingPunct="1">
              <a:lnSpc>
                <a:spcPct val="130000"/>
              </a:lnSpc>
              <a:buFont typeface="Arial" charset="0"/>
              <a:buNone/>
            </a:pPr>
            <a:endParaRPr lang="zh-CN" altLang="en-US" dirty="0">
              <a:latin typeface="宋体" charset="-122"/>
              <a:cs typeface="等线" charset="-122"/>
            </a:endParaRPr>
          </a:p>
          <a:p>
            <a:pPr eaLnBrk="1" hangingPunct="1">
              <a:lnSpc>
                <a:spcPct val="130000"/>
              </a:lnSpc>
            </a:pPr>
            <a:endParaRPr lang="en-US" altLang="zh-CN" dirty="0">
              <a:cs typeface="等线" charset="-122"/>
            </a:endParaRPr>
          </a:p>
          <a:p>
            <a:pPr eaLnBrk="1" hangingPunct="1">
              <a:lnSpc>
                <a:spcPct val="130000"/>
              </a:lnSpc>
            </a:pPr>
            <a:endParaRPr lang="en-US" altLang="zh-CN" dirty="0">
              <a:cs typeface="等线" charset="-122"/>
            </a:endParaRPr>
          </a:p>
          <a:p>
            <a:pPr eaLnBrk="1" hangingPunct="1">
              <a:lnSpc>
                <a:spcPct val="130000"/>
              </a:lnSpc>
            </a:pPr>
            <a:endParaRPr lang="zh-CN" altLang="en-US" dirty="0">
              <a:cs typeface="等线" charset="-122"/>
            </a:endParaRPr>
          </a:p>
        </p:txBody>
      </p:sp>
      <p:pic>
        <p:nvPicPr>
          <p:cNvPr id="3074" name="Picture 2" descr="http://i1.15yan.guokr.cn/2liuw94vcl1bzuditjs9jel7oyx2pq3a.jpg!content"/>
          <p:cNvPicPr>
            <a:picLocks noChangeAspect="1" noChangeArrowheads="1"/>
          </p:cNvPicPr>
          <p:nvPr/>
        </p:nvPicPr>
        <p:blipFill>
          <a:blip r:embed="rId3"/>
          <a:srcRect/>
          <a:stretch>
            <a:fillRect/>
          </a:stretch>
        </p:blipFill>
        <p:spPr bwMode="auto">
          <a:xfrm>
            <a:off x="978694" y="2308226"/>
            <a:ext cx="2701925" cy="2582862"/>
          </a:xfrm>
          <a:prstGeom prst="rect">
            <a:avLst/>
          </a:prstGeom>
          <a:noFill/>
          <a:ln w="3175">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5" name="矩形 4"/>
          <p:cNvSpPr/>
          <p:nvPr/>
        </p:nvSpPr>
        <p:spPr>
          <a:xfrm>
            <a:off x="4395669" y="2253564"/>
            <a:ext cx="7579519" cy="3717364"/>
          </a:xfrm>
          <a:prstGeom prst="rect">
            <a:avLst/>
          </a:prstGeom>
          <a:ln>
            <a:solidFill>
              <a:schemeClr val="accent1">
                <a:lumMod val="40000"/>
                <a:lumOff val="60000"/>
              </a:schemeClr>
            </a:solidFill>
          </a:ln>
        </p:spPr>
        <p:txBody>
          <a:bodyPr wrap="square">
            <a:spAutoFit/>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eaLnBrk="0" fontAlgn="base" hangingPunct="0">
              <a:spcBef>
                <a:spcPct val="0"/>
              </a:spcBef>
              <a:spcAft>
                <a:spcPct val="0"/>
              </a:spcAft>
              <a:defRPr>
                <a:solidFill>
                  <a:schemeClr val="tx1"/>
                </a:solidFill>
                <a:latin typeface="等线" charset="-122"/>
                <a:ea typeface="等线" charset="-122"/>
                <a:cs typeface="等线" charset="-122"/>
              </a:defRPr>
            </a:lvl6pPr>
            <a:lvl7pPr marL="2971800" indent="-228600" eaLnBrk="0" fontAlgn="base" hangingPunct="0">
              <a:spcBef>
                <a:spcPct val="0"/>
              </a:spcBef>
              <a:spcAft>
                <a:spcPct val="0"/>
              </a:spcAft>
              <a:defRPr>
                <a:solidFill>
                  <a:schemeClr val="tx1"/>
                </a:solidFill>
                <a:latin typeface="等线" charset="-122"/>
                <a:ea typeface="等线" charset="-122"/>
                <a:cs typeface="等线" charset="-122"/>
              </a:defRPr>
            </a:lvl7pPr>
            <a:lvl8pPr marL="3429000" indent="-228600" eaLnBrk="0" fontAlgn="base" hangingPunct="0">
              <a:spcBef>
                <a:spcPct val="0"/>
              </a:spcBef>
              <a:spcAft>
                <a:spcPct val="0"/>
              </a:spcAft>
              <a:defRPr>
                <a:solidFill>
                  <a:schemeClr val="tx1"/>
                </a:solidFill>
                <a:latin typeface="等线" charset="-122"/>
                <a:ea typeface="等线" charset="-122"/>
                <a:cs typeface="等线" charset="-122"/>
              </a:defRPr>
            </a:lvl8pPr>
            <a:lvl9pPr marL="3886200" indent="-228600" eaLnBrk="0" fontAlgn="base" hangingPunct="0">
              <a:spcBef>
                <a:spcPct val="0"/>
              </a:spcBef>
              <a:spcAft>
                <a:spcPct val="0"/>
              </a:spcAft>
              <a:defRPr>
                <a:solidFill>
                  <a:schemeClr val="tx1"/>
                </a:solidFill>
                <a:latin typeface="等线" charset="-122"/>
                <a:ea typeface="等线" charset="-122"/>
                <a:cs typeface="等线" charset="-122"/>
              </a:defRPr>
            </a:lvl9pPr>
          </a:lstStyle>
          <a:p>
            <a:pPr marL="58738" lvl="2" indent="0" eaLnBrk="1" hangingPunct="1">
              <a:lnSpc>
                <a:spcPct val="130000"/>
              </a:lnSpc>
              <a:spcBef>
                <a:spcPts val="1000"/>
              </a:spcBef>
            </a:pPr>
            <a:r>
              <a:rPr lang="zh-CN" altLang="en-US" sz="1600" dirty="0"/>
              <a:t>☀</a:t>
            </a:r>
            <a:r>
              <a:rPr lang="zh-CN" altLang="en-US" sz="1600" i="1" dirty="0">
                <a:latin typeface="宋体" charset="-122"/>
              </a:rPr>
              <a:t>引力波数据分析采用</a:t>
            </a:r>
            <a:r>
              <a:rPr lang="en-US" altLang="zh-CN" sz="1600" i="1" dirty="0">
                <a:latin typeface="宋体" charset="-122"/>
              </a:rPr>
              <a:t>Python</a:t>
            </a:r>
            <a:r>
              <a:rPr lang="zh-CN" altLang="en-US" sz="1600" i="1" dirty="0">
                <a:latin typeface="宋体" charset="-122"/>
              </a:rPr>
              <a:t>实现</a:t>
            </a:r>
            <a:r>
              <a:rPr lang="en-US" altLang="zh-CN" sz="1600" i="1" dirty="0">
                <a:latin typeface="宋体" charset="-122"/>
              </a:rPr>
              <a:t> </a:t>
            </a:r>
            <a:r>
              <a:rPr lang="en-US" altLang="zh-CN" sz="1600" i="1" dirty="0" err="1">
                <a:latin typeface="宋体" charset="-122"/>
              </a:rPr>
              <a:t>gwpy</a:t>
            </a:r>
            <a:r>
              <a:rPr lang="en-US" altLang="zh-CN" sz="1600" i="1" dirty="0">
                <a:latin typeface="宋体" charset="-122"/>
              </a:rPr>
              <a:t>: </a:t>
            </a:r>
            <a:r>
              <a:rPr lang="zh-CN" altLang="en-US" sz="1600" i="1" dirty="0">
                <a:latin typeface="宋体" charset="-122"/>
              </a:rPr>
              <a:t> </a:t>
            </a:r>
            <a:r>
              <a:rPr lang="en-US" altLang="zh-CN" sz="1600" i="1" dirty="0">
                <a:latin typeface="宋体" charset="-122"/>
                <a:hlinkClick r:id="rId4"/>
              </a:rPr>
              <a:t>https://github.com/gwpy/gwpy</a:t>
            </a:r>
            <a:endParaRPr lang="en-US" altLang="zh-CN" sz="1600" i="1" dirty="0">
              <a:latin typeface="宋体" charset="-122"/>
            </a:endParaRPr>
          </a:p>
          <a:p>
            <a:pPr marL="58738" lvl="2" indent="0" eaLnBrk="1" hangingPunct="1">
              <a:lnSpc>
                <a:spcPct val="130000"/>
              </a:lnSpc>
              <a:spcBef>
                <a:spcPts val="1000"/>
              </a:spcBef>
            </a:pPr>
            <a:r>
              <a:rPr lang="zh-CN" altLang="en-US" sz="1600" dirty="0"/>
              <a:t>☀爬虫</a:t>
            </a:r>
            <a:r>
              <a:rPr lang="en-US" altLang="zh-CN" sz="1600" dirty="0"/>
              <a:t>——</a:t>
            </a:r>
            <a:r>
              <a:rPr lang="zh-CN" altLang="en-US" sz="1600" dirty="0"/>
              <a:t>在爬虫领域，</a:t>
            </a:r>
            <a:r>
              <a:rPr lang="en-US" altLang="zh-CN" sz="1600" dirty="0"/>
              <a:t>Python</a:t>
            </a:r>
            <a:r>
              <a:rPr lang="zh-CN" altLang="en-US" sz="1600" dirty="0"/>
              <a:t>几乎是霸主地位，想爬啥就爬啥</a:t>
            </a:r>
            <a:r>
              <a:rPr lang="en-US" altLang="zh-CN" sz="1600" dirty="0"/>
              <a:t>~</a:t>
            </a:r>
          </a:p>
          <a:p>
            <a:pPr marL="58738" lvl="2" indent="0" eaLnBrk="1" hangingPunct="1">
              <a:lnSpc>
                <a:spcPct val="130000"/>
              </a:lnSpc>
              <a:spcBef>
                <a:spcPts val="1000"/>
              </a:spcBef>
            </a:pPr>
            <a:r>
              <a:rPr lang="zh-CN" altLang="en-US" sz="1600" dirty="0"/>
              <a:t>☀人工智能</a:t>
            </a:r>
            <a:r>
              <a:rPr lang="en-US" altLang="zh-CN" sz="1600" dirty="0"/>
              <a:t>——</a:t>
            </a:r>
            <a:r>
              <a:rPr lang="zh-CN" altLang="en-US" sz="1600" dirty="0"/>
              <a:t>谁会成为</a:t>
            </a:r>
            <a:r>
              <a:rPr lang="en-US" altLang="zh-CN" sz="1600" dirty="0"/>
              <a:t>AI </a:t>
            </a:r>
            <a:r>
              <a:rPr lang="zh-CN" altLang="en-US" sz="1600" dirty="0"/>
              <a:t>和大数据时代的第一开发语言</a:t>
            </a:r>
            <a:r>
              <a:rPr lang="en-US" altLang="zh-CN" sz="1600" dirty="0"/>
              <a:t>? Python</a:t>
            </a:r>
            <a:r>
              <a:rPr lang="zh-CN" altLang="en-US" sz="1600" dirty="0"/>
              <a:t>！</a:t>
            </a:r>
          </a:p>
          <a:p>
            <a:pPr marL="58738" lvl="2" indent="0" eaLnBrk="1" hangingPunct="1">
              <a:lnSpc>
                <a:spcPct val="130000"/>
              </a:lnSpc>
              <a:spcBef>
                <a:spcPts val="1000"/>
              </a:spcBef>
            </a:pPr>
            <a:r>
              <a:rPr lang="zh-CN" altLang="en-US" sz="1600" dirty="0"/>
              <a:t>☀自动化运维</a:t>
            </a:r>
            <a:r>
              <a:rPr lang="en-US" altLang="zh-CN" sz="1600" dirty="0"/>
              <a:t>——</a:t>
            </a:r>
            <a:r>
              <a:rPr lang="zh-CN" altLang="en-US" sz="1600" dirty="0"/>
              <a:t>运维人员必须会的语言是什么</a:t>
            </a:r>
            <a:r>
              <a:rPr lang="en-US" altLang="zh-CN" sz="1600" dirty="0"/>
              <a:t>?10</a:t>
            </a:r>
            <a:r>
              <a:rPr lang="zh-CN" altLang="en-US" sz="1600" dirty="0"/>
              <a:t>个人相信会给你一个相同的答案，它的名字叫</a:t>
            </a:r>
            <a:r>
              <a:rPr lang="en-US" altLang="zh-CN" sz="1600" dirty="0"/>
              <a:t>Python</a:t>
            </a:r>
            <a:r>
              <a:rPr lang="zh-CN" altLang="en-US" sz="1600" dirty="0"/>
              <a:t>！</a:t>
            </a:r>
          </a:p>
          <a:p>
            <a:pPr marL="58738" lvl="2" indent="0" eaLnBrk="1" hangingPunct="1">
              <a:lnSpc>
                <a:spcPct val="130000"/>
              </a:lnSpc>
              <a:spcBef>
                <a:spcPts val="1000"/>
              </a:spcBef>
            </a:pPr>
            <a:r>
              <a:rPr lang="zh-CN" altLang="en-US" sz="1600" dirty="0"/>
              <a:t>☀金融分析</a:t>
            </a:r>
            <a:r>
              <a:rPr lang="en-US" altLang="zh-CN" sz="1600" dirty="0"/>
              <a:t>——</a:t>
            </a:r>
            <a:r>
              <a:rPr lang="zh-CN" altLang="en-US" sz="1600" dirty="0"/>
              <a:t>目前为止</a:t>
            </a:r>
            <a:r>
              <a:rPr lang="en-US" altLang="zh-CN" sz="1600" dirty="0"/>
              <a:t>,Python</a:t>
            </a:r>
            <a:r>
              <a:rPr lang="zh-CN" altLang="en-US" sz="1600" dirty="0"/>
              <a:t>是金融分析、量化交易领域里用的最多的语言。</a:t>
            </a:r>
          </a:p>
          <a:p>
            <a:pPr marL="58738" lvl="2" indent="0" eaLnBrk="1" hangingPunct="1">
              <a:lnSpc>
                <a:spcPct val="130000"/>
              </a:lnSpc>
              <a:spcBef>
                <a:spcPts val="1000"/>
              </a:spcBef>
            </a:pPr>
            <a:r>
              <a:rPr lang="zh-CN" altLang="en-US" sz="1600" dirty="0"/>
              <a:t>☀游戏开发</a:t>
            </a:r>
            <a:r>
              <a:rPr lang="en-US" altLang="zh-CN" sz="1600" dirty="0"/>
              <a:t>——</a:t>
            </a:r>
            <a:r>
              <a:rPr lang="zh-CN" altLang="en-US" sz="1600" dirty="0"/>
              <a:t>在网络游戏开发中</a:t>
            </a:r>
            <a:r>
              <a:rPr lang="en-US" altLang="zh-CN" sz="1600" dirty="0"/>
              <a:t>Python</a:t>
            </a:r>
            <a:r>
              <a:rPr lang="zh-CN" altLang="en-US" sz="1600" dirty="0"/>
              <a:t>也有很多应用。网易的两大游戏客户端引擎，</a:t>
            </a:r>
            <a:r>
              <a:rPr lang="en-US" altLang="zh-CN" sz="1600" dirty="0" err="1"/>
              <a:t>NeoX</a:t>
            </a:r>
            <a:r>
              <a:rPr lang="en-US" altLang="zh-CN" sz="1600" dirty="0"/>
              <a:t> </a:t>
            </a:r>
            <a:r>
              <a:rPr lang="zh-CN" altLang="en-US" sz="1600" dirty="0"/>
              <a:t>和 </a:t>
            </a:r>
            <a:r>
              <a:rPr lang="en-US" altLang="zh-CN" sz="1600" dirty="0"/>
              <a:t>Messiah</a:t>
            </a:r>
            <a:r>
              <a:rPr lang="zh-CN" altLang="en-US" sz="1600" dirty="0"/>
              <a:t>，都是使用 </a:t>
            </a:r>
            <a:r>
              <a:rPr lang="en-US" altLang="zh-CN" sz="1600" dirty="0"/>
              <a:t>Python </a:t>
            </a:r>
            <a:r>
              <a:rPr lang="zh-CN" altLang="en-US" sz="1600" dirty="0"/>
              <a:t>作为脚本语言的。</a:t>
            </a:r>
            <a:endParaRPr lang="en-US" altLang="zh-CN" sz="1600" dirty="0"/>
          </a:p>
          <a:p>
            <a:pPr marL="457200" lvl="2" indent="0" eaLnBrk="1" hangingPunct="1">
              <a:lnSpc>
                <a:spcPct val="130000"/>
              </a:lnSpc>
              <a:spcBef>
                <a:spcPts val="1000"/>
              </a:spcBef>
            </a:pPr>
            <a:r>
              <a:rPr lang="en-US" altLang="zh-CN" sz="1600" dirty="0">
                <a:solidFill>
                  <a:srgbClr val="2E75B6"/>
                </a:solidFill>
              </a:rPr>
              <a:t>Google</a:t>
            </a:r>
            <a:r>
              <a:rPr lang="zh-CN" altLang="en-US" sz="1600" dirty="0">
                <a:solidFill>
                  <a:srgbClr val="2E75B6"/>
                </a:solidFill>
              </a:rPr>
              <a:t>、</a:t>
            </a:r>
            <a:r>
              <a:rPr lang="en-US" altLang="zh-CN" sz="1600" dirty="0">
                <a:solidFill>
                  <a:srgbClr val="2E75B6"/>
                </a:solidFill>
              </a:rPr>
              <a:t>Instagram</a:t>
            </a:r>
            <a:r>
              <a:rPr lang="zh-CN" altLang="en-US" sz="1600" dirty="0">
                <a:solidFill>
                  <a:srgbClr val="2E75B6"/>
                </a:solidFill>
              </a:rPr>
              <a:t>、豆瓣、知乎，这些崇尚优雅的互联网公司都在用它</a:t>
            </a:r>
          </a:p>
        </p:txBody>
      </p:sp>
      <p:sp>
        <p:nvSpPr>
          <p:cNvPr id="6" name="矩形 5"/>
          <p:cNvSpPr/>
          <p:nvPr/>
        </p:nvSpPr>
        <p:spPr>
          <a:xfrm>
            <a:off x="211815" y="4918110"/>
            <a:ext cx="4106642" cy="881075"/>
          </a:xfrm>
          <a:prstGeom prst="rect">
            <a:avLst/>
          </a:prstGeom>
          <a:ln>
            <a:solidFill>
              <a:schemeClr val="accent1">
                <a:lumMod val="40000"/>
                <a:lumOff val="60000"/>
              </a:schemeClr>
            </a:solidFill>
          </a:ln>
        </p:spPr>
        <p:txBody>
          <a:bodyPr wrap="square">
            <a:spAutoFit/>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eaLnBrk="0" fontAlgn="base" hangingPunct="0">
              <a:spcBef>
                <a:spcPct val="0"/>
              </a:spcBef>
              <a:spcAft>
                <a:spcPct val="0"/>
              </a:spcAft>
              <a:defRPr>
                <a:solidFill>
                  <a:schemeClr val="tx1"/>
                </a:solidFill>
                <a:latin typeface="等线" charset="-122"/>
                <a:ea typeface="等线" charset="-122"/>
                <a:cs typeface="等线" charset="-122"/>
              </a:defRPr>
            </a:lvl6pPr>
            <a:lvl7pPr marL="2971800" indent="-228600" eaLnBrk="0" fontAlgn="base" hangingPunct="0">
              <a:spcBef>
                <a:spcPct val="0"/>
              </a:spcBef>
              <a:spcAft>
                <a:spcPct val="0"/>
              </a:spcAft>
              <a:defRPr>
                <a:solidFill>
                  <a:schemeClr val="tx1"/>
                </a:solidFill>
                <a:latin typeface="等线" charset="-122"/>
                <a:ea typeface="等线" charset="-122"/>
                <a:cs typeface="等线" charset="-122"/>
              </a:defRPr>
            </a:lvl7pPr>
            <a:lvl8pPr marL="3429000" indent="-228600" eaLnBrk="0" fontAlgn="base" hangingPunct="0">
              <a:spcBef>
                <a:spcPct val="0"/>
              </a:spcBef>
              <a:spcAft>
                <a:spcPct val="0"/>
              </a:spcAft>
              <a:defRPr>
                <a:solidFill>
                  <a:schemeClr val="tx1"/>
                </a:solidFill>
                <a:latin typeface="等线" charset="-122"/>
                <a:ea typeface="等线" charset="-122"/>
                <a:cs typeface="等线" charset="-122"/>
              </a:defRPr>
            </a:lvl8pPr>
            <a:lvl9pPr marL="3886200" indent="-228600" eaLnBrk="0" fontAlgn="base" hangingPunct="0">
              <a:spcBef>
                <a:spcPct val="0"/>
              </a:spcBef>
              <a:spcAft>
                <a:spcPct val="0"/>
              </a:spcAft>
              <a:defRPr>
                <a:solidFill>
                  <a:schemeClr val="tx1"/>
                </a:solidFill>
                <a:latin typeface="等线" charset="-122"/>
                <a:ea typeface="等线" charset="-122"/>
                <a:cs typeface="等线" charset="-122"/>
              </a:defRPr>
            </a:lvl9pPr>
          </a:lstStyle>
          <a:p>
            <a:pPr eaLnBrk="1" hangingPunct="1">
              <a:lnSpc>
                <a:spcPct val="150000"/>
              </a:lnSpc>
            </a:pPr>
            <a:r>
              <a:rPr lang="zh-CN" altLang="en-US" b="1" dirty="0">
                <a:solidFill>
                  <a:srgbClr val="2E75B6"/>
                </a:solidFill>
              </a:rPr>
              <a:t>「学了</a:t>
            </a:r>
            <a:r>
              <a:rPr lang="en-US" altLang="zh-CN" b="1" dirty="0">
                <a:solidFill>
                  <a:srgbClr val="2E75B6"/>
                </a:solidFill>
              </a:rPr>
              <a:t>Python</a:t>
            </a:r>
            <a:r>
              <a:rPr lang="zh-CN" altLang="en-US" b="1" dirty="0">
                <a:solidFill>
                  <a:srgbClr val="2E75B6"/>
                </a:solidFill>
              </a:rPr>
              <a:t>才知道编程不止有快感，</a:t>
            </a:r>
            <a:endParaRPr lang="en-US" altLang="zh-CN" b="1" dirty="0">
              <a:solidFill>
                <a:srgbClr val="2E75B6"/>
              </a:solidFill>
            </a:endParaRPr>
          </a:p>
          <a:p>
            <a:pPr eaLnBrk="1" hangingPunct="1">
              <a:lnSpc>
                <a:spcPct val="150000"/>
              </a:lnSpc>
            </a:pPr>
            <a:r>
              <a:rPr lang="zh-CN" altLang="en-US" b="1" dirty="0">
                <a:solidFill>
                  <a:srgbClr val="2E75B6"/>
                </a:solidFill>
              </a:rPr>
              <a:t>更有美感」</a:t>
            </a:r>
          </a:p>
        </p:txBody>
      </p:sp>
      <p:sp>
        <p:nvSpPr>
          <p:cNvPr id="8" name="矩形 7"/>
          <p:cNvSpPr/>
          <p:nvPr/>
        </p:nvSpPr>
        <p:spPr>
          <a:xfrm>
            <a:off x="3426572" y="6524455"/>
            <a:ext cx="3735387" cy="307975"/>
          </a:xfrm>
          <a:prstGeom prst="rect">
            <a:avLst/>
          </a:prstGeom>
        </p:spPr>
        <p:txBody>
          <a:bodyPr>
            <a:spAutoFit/>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eaLnBrk="0" fontAlgn="base" hangingPunct="0">
              <a:spcBef>
                <a:spcPct val="0"/>
              </a:spcBef>
              <a:spcAft>
                <a:spcPct val="0"/>
              </a:spcAft>
              <a:defRPr>
                <a:solidFill>
                  <a:schemeClr val="tx1"/>
                </a:solidFill>
                <a:latin typeface="等线" charset="-122"/>
                <a:ea typeface="等线" charset="-122"/>
                <a:cs typeface="等线" charset="-122"/>
              </a:defRPr>
            </a:lvl6pPr>
            <a:lvl7pPr marL="2971800" indent="-228600" eaLnBrk="0" fontAlgn="base" hangingPunct="0">
              <a:spcBef>
                <a:spcPct val="0"/>
              </a:spcBef>
              <a:spcAft>
                <a:spcPct val="0"/>
              </a:spcAft>
              <a:defRPr>
                <a:solidFill>
                  <a:schemeClr val="tx1"/>
                </a:solidFill>
                <a:latin typeface="等线" charset="-122"/>
                <a:ea typeface="等线" charset="-122"/>
                <a:cs typeface="等线" charset="-122"/>
              </a:defRPr>
            </a:lvl7pPr>
            <a:lvl8pPr marL="3429000" indent="-228600" eaLnBrk="0" fontAlgn="base" hangingPunct="0">
              <a:spcBef>
                <a:spcPct val="0"/>
              </a:spcBef>
              <a:spcAft>
                <a:spcPct val="0"/>
              </a:spcAft>
              <a:defRPr>
                <a:solidFill>
                  <a:schemeClr val="tx1"/>
                </a:solidFill>
                <a:latin typeface="等线" charset="-122"/>
                <a:ea typeface="等线" charset="-122"/>
                <a:cs typeface="等线" charset="-122"/>
              </a:defRPr>
            </a:lvl8pPr>
            <a:lvl9pPr marL="3886200" indent="-228600" eaLnBrk="0" fontAlgn="base" hangingPunct="0">
              <a:spcBef>
                <a:spcPct val="0"/>
              </a:spcBef>
              <a:spcAft>
                <a:spcPct val="0"/>
              </a:spcAft>
              <a:defRPr>
                <a:solidFill>
                  <a:schemeClr val="tx1"/>
                </a:solidFill>
                <a:latin typeface="等线" charset="-122"/>
                <a:ea typeface="等线" charset="-122"/>
                <a:cs typeface="等线" charset="-122"/>
              </a:defRPr>
            </a:lvl9pPr>
          </a:lstStyle>
          <a:p>
            <a:pPr algn="r" eaLnBrk="1" hangingPunct="1"/>
            <a:r>
              <a:rPr lang="zh-CN" altLang="en-US" sz="1400" dirty="0">
                <a:solidFill>
                  <a:srgbClr val="2E75B6"/>
                </a:solidFill>
              </a:rPr>
              <a:t>* 网络广告摘录，请谨慎相信</a:t>
            </a:r>
            <a:r>
              <a:rPr lang="en-US" altLang="zh-CN" sz="1400" dirty="0">
                <a:solidFill>
                  <a:srgbClr val="2E75B6"/>
                </a:solidFill>
                <a:sym typeface="Wingdings" charset="2"/>
              </a:rPr>
              <a:t></a:t>
            </a:r>
            <a:endParaRPr lang="zh-CN" altLang="en-US" sz="1400" dirty="0">
              <a:solidFill>
                <a:srgbClr val="2E75B6"/>
              </a:solidFill>
            </a:endParaRPr>
          </a:p>
        </p:txBody>
      </p:sp>
      <p:pic>
        <p:nvPicPr>
          <p:cNvPr id="12297" name="Picture 4" descr="http://cms.csdnimg.cn/article/201407/14/53c341011b72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7075" y="365125"/>
            <a:ext cx="31448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8EA5098B-D1F0-734C-8383-FD2DDA2081E0}"/>
              </a:ext>
            </a:extLst>
          </p:cNvPr>
          <p:cNvSpPr/>
          <p:nvPr/>
        </p:nvSpPr>
        <p:spPr>
          <a:xfrm>
            <a:off x="278220" y="5868497"/>
            <a:ext cx="4040236" cy="881075"/>
          </a:xfrm>
          <a:prstGeom prst="rect">
            <a:avLst/>
          </a:prstGeom>
          <a:ln>
            <a:solidFill>
              <a:schemeClr val="accent1">
                <a:lumMod val="40000"/>
                <a:lumOff val="60000"/>
              </a:schemeClr>
            </a:solidFill>
          </a:ln>
        </p:spPr>
        <p:txBody>
          <a:bodyPr wrap="square">
            <a:spAutoFit/>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eaLnBrk="0" fontAlgn="base" hangingPunct="0">
              <a:spcBef>
                <a:spcPct val="0"/>
              </a:spcBef>
              <a:spcAft>
                <a:spcPct val="0"/>
              </a:spcAft>
              <a:defRPr>
                <a:solidFill>
                  <a:schemeClr val="tx1"/>
                </a:solidFill>
                <a:latin typeface="等线" charset="-122"/>
                <a:ea typeface="等线" charset="-122"/>
                <a:cs typeface="等线" charset="-122"/>
              </a:defRPr>
            </a:lvl6pPr>
            <a:lvl7pPr marL="2971800" indent="-228600" eaLnBrk="0" fontAlgn="base" hangingPunct="0">
              <a:spcBef>
                <a:spcPct val="0"/>
              </a:spcBef>
              <a:spcAft>
                <a:spcPct val="0"/>
              </a:spcAft>
              <a:defRPr>
                <a:solidFill>
                  <a:schemeClr val="tx1"/>
                </a:solidFill>
                <a:latin typeface="等线" charset="-122"/>
                <a:ea typeface="等线" charset="-122"/>
                <a:cs typeface="等线" charset="-122"/>
              </a:defRPr>
            </a:lvl7pPr>
            <a:lvl8pPr marL="3429000" indent="-228600" eaLnBrk="0" fontAlgn="base" hangingPunct="0">
              <a:spcBef>
                <a:spcPct val="0"/>
              </a:spcBef>
              <a:spcAft>
                <a:spcPct val="0"/>
              </a:spcAft>
              <a:defRPr>
                <a:solidFill>
                  <a:schemeClr val="tx1"/>
                </a:solidFill>
                <a:latin typeface="等线" charset="-122"/>
                <a:ea typeface="等线" charset="-122"/>
                <a:cs typeface="等线" charset="-122"/>
              </a:defRPr>
            </a:lvl8pPr>
            <a:lvl9pPr marL="3886200" indent="-228600" eaLnBrk="0" fontAlgn="base" hangingPunct="0">
              <a:spcBef>
                <a:spcPct val="0"/>
              </a:spcBef>
              <a:spcAft>
                <a:spcPct val="0"/>
              </a:spcAft>
              <a:defRPr>
                <a:solidFill>
                  <a:schemeClr val="tx1"/>
                </a:solidFill>
                <a:latin typeface="等线" charset="-122"/>
                <a:ea typeface="等线" charset="-122"/>
                <a:cs typeface="等线" charset="-122"/>
              </a:defRPr>
            </a:lvl9pPr>
          </a:lstStyle>
          <a:p>
            <a:pPr eaLnBrk="1" hangingPunct="1">
              <a:lnSpc>
                <a:spcPct val="150000"/>
              </a:lnSpc>
            </a:pPr>
            <a:r>
              <a:rPr lang="en-US" altLang="zh-CN" b="1" dirty="0">
                <a:solidFill>
                  <a:srgbClr val="2E75B6"/>
                </a:solidFill>
              </a:rPr>
              <a:t>Python</a:t>
            </a:r>
            <a:r>
              <a:rPr lang="zh-CN" altLang="en-US" b="1" dirty="0">
                <a:solidFill>
                  <a:srgbClr val="2E75B6"/>
                </a:solidFill>
              </a:rPr>
              <a:t>是世界上最容易学的编程语言，从没接触过编程的人也能搞定。</a:t>
            </a:r>
          </a:p>
        </p:txBody>
      </p:sp>
    </p:spTree>
    <p:extLst>
      <p:ext uri="{BB962C8B-B14F-4D97-AF65-F5344CB8AC3E}">
        <p14:creationId xmlns:p14="http://schemas.microsoft.com/office/powerpoint/2010/main" val="21330908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12660</TotalTime>
  <Words>2834</Words>
  <Application>Microsoft Macintosh PowerPoint</Application>
  <PresentationFormat>宽屏</PresentationFormat>
  <Paragraphs>206</Paragraphs>
  <Slides>17</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等线</vt:lpstr>
      <vt:lpstr>等线 Light</vt:lpstr>
      <vt:lpstr>华文行楷</vt:lpstr>
      <vt:lpstr>宋体</vt:lpstr>
      <vt:lpstr>Arial</vt:lpstr>
      <vt:lpstr>Century Schoolbook</vt:lpstr>
      <vt:lpstr>Gill Sans MT</vt:lpstr>
      <vt:lpstr>Times New Roman</vt:lpstr>
      <vt:lpstr>Office 主题​​</vt:lpstr>
      <vt:lpstr>通识教育专项教育课程—— Python程序设计</vt:lpstr>
      <vt:lpstr>为什么选择Python [`paɪθən]?</vt:lpstr>
      <vt:lpstr>Python与其他语言的比较</vt:lpstr>
      <vt:lpstr>Python语言特点：简单、易学</vt:lpstr>
      <vt:lpstr>Python语言特点：强大的开发功能</vt:lpstr>
      <vt:lpstr>丰富的扩展库支持</vt:lpstr>
      <vt:lpstr>2020年IEEE Spectrum编程语言排行榜</vt:lpstr>
      <vt:lpstr>TIOBE 编程语言社区排行榜</vt:lpstr>
      <vt:lpstr>Python语言特点</vt:lpstr>
      <vt:lpstr>课程规划</vt:lpstr>
      <vt:lpstr>基础篇</vt:lpstr>
      <vt:lpstr>提高篇</vt:lpstr>
      <vt:lpstr>PowerPoint 演示文稿</vt:lpstr>
      <vt:lpstr>课程信息</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Python程序设计基础：基础知识</dc:title>
  <dc:creator>Dilin Mao</dc:creator>
  <cp:lastModifiedBy>Microsoft Office User</cp:lastModifiedBy>
  <cp:revision>463</cp:revision>
  <dcterms:created xsi:type="dcterms:W3CDTF">2016-02-24T06:16:00Z</dcterms:created>
  <dcterms:modified xsi:type="dcterms:W3CDTF">2021-03-04T11:50:12Z</dcterms:modified>
</cp:coreProperties>
</file>