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6" r:id="rId3"/>
    <p:sldId id="282" r:id="rId4"/>
    <p:sldId id="2093" r:id="rId5"/>
    <p:sldId id="284" r:id="rId6"/>
    <p:sldId id="2094" r:id="rId7"/>
    <p:sldId id="2089" r:id="rId8"/>
    <p:sldId id="323" r:id="rId9"/>
    <p:sldId id="420" r:id="rId10"/>
    <p:sldId id="346" r:id="rId11"/>
    <p:sldId id="379" r:id="rId12"/>
    <p:sldId id="347" r:id="rId13"/>
    <p:sldId id="348" r:id="rId14"/>
    <p:sldId id="435" r:id="rId15"/>
    <p:sldId id="287" r:id="rId16"/>
    <p:sldId id="1773" r:id="rId17"/>
    <p:sldId id="381" r:id="rId18"/>
    <p:sldId id="383" r:id="rId19"/>
    <p:sldId id="382" r:id="rId20"/>
    <p:sldId id="384" r:id="rId21"/>
    <p:sldId id="2099" r:id="rId22"/>
    <p:sldId id="2098" r:id="rId23"/>
    <p:sldId id="1792" r:id="rId24"/>
    <p:sldId id="386" r:id="rId25"/>
    <p:sldId id="387" r:id="rId26"/>
    <p:sldId id="388" r:id="rId27"/>
    <p:sldId id="389" r:id="rId28"/>
    <p:sldId id="2095" r:id="rId29"/>
    <p:sldId id="2096" r:id="rId30"/>
    <p:sldId id="439" r:id="rId31"/>
    <p:sldId id="209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DE"/>
    <a:srgbClr val="98178D"/>
    <a:srgbClr val="FE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 autoAdjust="0"/>
    <p:restoredTop sz="66419" autoAdjust="0"/>
  </p:normalViewPr>
  <p:slideViewPr>
    <p:cSldViewPr snapToGrid="0">
      <p:cViewPr varScale="1">
        <p:scale>
          <a:sx n="70" d="100"/>
          <a:sy n="70" d="100"/>
        </p:scale>
        <p:origin x="2320" y="192"/>
      </p:cViewPr>
      <p:guideLst/>
    </p:cSldViewPr>
  </p:slideViewPr>
  <p:outlineViewPr>
    <p:cViewPr>
      <p:scale>
        <a:sx n="33" d="100"/>
        <a:sy n="33" d="100"/>
      </p:scale>
      <p:origin x="0" y="-1443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85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4E7C82E-1855-0340-A057-7995E4B53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719A5-9AE6-B243-99CA-C84BA518A7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F06D-4B14-C74F-92DC-F25DBB584742}" type="datetimeFigureOut">
              <a:rPr kumimoji="1" lang="zh-CN" altLang="en-US" smtClean="0"/>
              <a:t>2021/3/11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719C5-D404-6C4A-AB33-37B2040152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E8B827-33C4-3A46-8E91-21938D3324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F55D8-9C94-3149-AF2A-6336616C29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645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C429-6529-49CC-AB7B-4852A0082CDD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5252-401E-47EC-B9EA-313A0BAE7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2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oc-tet</a:t>
            </a:r>
            <a:r>
              <a:rPr lang="en-US" altLang="zh-CN" baseline="0" dirty="0"/>
              <a:t> </a:t>
            </a:r>
          </a:p>
          <a:p>
            <a:r>
              <a:rPr lang="en-US" altLang="zh-CN" baseline="0" dirty="0"/>
              <a:t>hex </a:t>
            </a:r>
          </a:p>
          <a:p>
            <a:r>
              <a:rPr lang="en-US" altLang="zh-CN" baseline="0" dirty="0"/>
              <a:t>binary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7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 </a:t>
            </a:r>
            <a:r>
              <a:rPr lang="en-US" altLang="zh-CN" dirty="0" err="1"/>
              <a:t>fahrenheit_from_Celsius</a:t>
            </a:r>
            <a:r>
              <a:rPr lang="en-US" altLang="zh-CN" dirty="0"/>
              <a:t>(Celsius):</a:t>
            </a:r>
          </a:p>
          <a:p>
            <a:endParaRPr lang="en-US" altLang="zh-CN" dirty="0"/>
          </a:p>
          <a:p>
            <a:r>
              <a:rPr lang="en-US" altLang="zh-CN" dirty="0"/>
              <a:t>    """</a:t>
            </a:r>
            <a:r>
              <a:rPr lang="zh-CN" altLang="en-US" dirty="0"/>
              <a:t>摄氏度转换到华氏度</a:t>
            </a:r>
            <a:r>
              <a:rPr lang="en-US" altLang="zh-CN" dirty="0"/>
              <a:t>"""</a:t>
            </a:r>
          </a:p>
          <a:p>
            <a:r>
              <a:rPr lang="en-US" altLang="zh-CN" dirty="0"/>
              <a:t>    Fahrenheit = (9 / 5) * Celsius + 32</a:t>
            </a:r>
          </a:p>
          <a:p>
            <a:endParaRPr lang="en-US" altLang="zh-CN" dirty="0"/>
          </a:p>
          <a:p>
            <a:r>
              <a:rPr lang="en-US" altLang="zh-CN" dirty="0"/>
              <a:t>    return Fahrenheit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temperature_cel</a:t>
            </a:r>
            <a:r>
              <a:rPr lang="en-US" altLang="zh-CN" dirty="0"/>
              <a:t> = 35</a:t>
            </a:r>
          </a:p>
          <a:p>
            <a:endParaRPr lang="en-US" altLang="zh-CN" dirty="0"/>
          </a:p>
          <a:p>
            <a:r>
              <a:rPr lang="en-US" altLang="zh-CN" dirty="0" err="1"/>
              <a:t>temperature_fah</a:t>
            </a:r>
            <a:r>
              <a:rPr lang="en-US" altLang="zh-CN" dirty="0"/>
              <a:t> = </a:t>
            </a:r>
            <a:r>
              <a:rPr lang="en-US" altLang="zh-CN" dirty="0" err="1"/>
              <a:t>fahrenheit_from_Celsius</a:t>
            </a:r>
            <a:r>
              <a:rPr lang="en-US" altLang="zh-CN" dirty="0"/>
              <a:t>(</a:t>
            </a:r>
            <a:r>
              <a:rPr lang="en-US" altLang="zh-CN" dirty="0" err="1"/>
              <a:t>temperature_cel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temperature_fah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my_sum</a:t>
            </a:r>
            <a:r>
              <a:rPr lang="en-US" altLang="zh-CN" dirty="0"/>
              <a:t>(</a:t>
            </a:r>
            <a:r>
              <a:rPr lang="en-US" altLang="zh-CN" dirty="0" err="1"/>
              <a:t>start,stop,step</a:t>
            </a:r>
            <a:r>
              <a:rPr lang="en-US" altLang="zh-CN" dirty="0"/>
              <a:t>):</a:t>
            </a:r>
          </a:p>
          <a:p>
            <a:endParaRPr lang="en-US" altLang="zh-CN" dirty="0"/>
          </a:p>
          <a:p>
            <a:r>
              <a:rPr lang="en-US" altLang="zh-CN" dirty="0"/>
              <a:t>    """ </a:t>
            </a:r>
            <a:r>
              <a:rPr lang="zh-CN" altLang="en-US" dirty="0"/>
              <a:t>求和，从</a:t>
            </a:r>
            <a:r>
              <a:rPr lang="en-US" altLang="zh-CN" dirty="0"/>
              <a:t>start</a:t>
            </a:r>
            <a:r>
              <a:rPr lang="zh-CN" altLang="en-US" dirty="0"/>
              <a:t>到</a:t>
            </a:r>
            <a:r>
              <a:rPr lang="en-US" altLang="zh-CN" dirty="0"/>
              <a:t>stop</a:t>
            </a:r>
            <a:r>
              <a:rPr lang="zh-CN" altLang="en-US" dirty="0"/>
              <a:t>（不包括），步长为</a:t>
            </a:r>
            <a:r>
              <a:rPr lang="en-US" altLang="zh-CN" dirty="0"/>
              <a:t>step"""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start</a:t>
            </a:r>
          </a:p>
          <a:p>
            <a:endParaRPr lang="en-US" altLang="zh-CN" dirty="0"/>
          </a:p>
          <a:p>
            <a:r>
              <a:rPr lang="en-US" altLang="zh-CN" dirty="0"/>
              <a:t>    sum = 0 </a:t>
            </a:r>
          </a:p>
          <a:p>
            <a:endParaRPr lang="en-US" altLang="zh-CN" dirty="0"/>
          </a:p>
          <a:p>
            <a:r>
              <a:rPr lang="en-US" altLang="zh-CN" dirty="0"/>
              <a:t>    while </a:t>
            </a:r>
            <a:r>
              <a:rPr lang="en-US" altLang="zh-CN" dirty="0" err="1"/>
              <a:t>i</a:t>
            </a:r>
            <a:r>
              <a:rPr lang="en-US" altLang="zh-CN" dirty="0"/>
              <a:t> &lt; stop:</a:t>
            </a:r>
          </a:p>
          <a:p>
            <a:endParaRPr lang="en-US" altLang="zh-CN" dirty="0"/>
          </a:p>
          <a:p>
            <a:r>
              <a:rPr lang="en-US" altLang="zh-CN" dirty="0"/>
              <a:t>        sum += </a:t>
            </a:r>
            <a:r>
              <a:rPr lang="en-US" altLang="zh-CN" dirty="0" err="1"/>
              <a:t>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 += step</a:t>
            </a:r>
          </a:p>
          <a:p>
            <a:endParaRPr lang="en-US" altLang="zh-CN" dirty="0"/>
          </a:p>
          <a:p>
            <a:r>
              <a:rPr lang="en-US" altLang="zh-CN" dirty="0"/>
              <a:t>    return sum</a:t>
            </a:r>
          </a:p>
          <a:p>
            <a:endParaRPr lang="en-US" altLang="zh-CN" dirty="0"/>
          </a:p>
          <a:p>
            <a:r>
              <a:rPr lang="en-US" altLang="zh-CN" dirty="0" err="1"/>
              <a:t>sumValue</a:t>
            </a:r>
            <a:r>
              <a:rPr lang="en-US" altLang="zh-CN" dirty="0"/>
              <a:t> = </a:t>
            </a:r>
            <a:r>
              <a:rPr lang="en-US" altLang="zh-CN" dirty="0" err="1"/>
              <a:t>my_sum</a:t>
            </a:r>
            <a:r>
              <a:rPr lang="en-US" altLang="zh-CN" dirty="0"/>
              <a:t>(1,10,3)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sumValue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8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0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397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32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def </a:t>
            </a:r>
            <a:r>
              <a:rPr kumimoji="1" lang="en-US" altLang="zh-CN" dirty="0" err="1"/>
              <a:t>myFun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aNum,aStr,aList</a:t>
            </a:r>
            <a:r>
              <a:rPr kumimoji="1" lang="en-US" altLang="zh-CN" dirty="0"/>
              <a:t>):</a:t>
            </a:r>
          </a:p>
          <a:p>
            <a:r>
              <a:rPr kumimoji="1" lang="en-US" altLang="zh-CN" dirty="0"/>
              <a:t>    """</a:t>
            </a:r>
            <a:r>
              <a:rPr kumimoji="1" lang="zh-CN" altLang="en-US" dirty="0"/>
              <a:t>为了演示形参和实参之间的赋值传递</a:t>
            </a:r>
            <a:r>
              <a:rPr kumimoji="1" lang="en-US" altLang="zh-CN" dirty="0"/>
              <a:t>"""</a:t>
            </a:r>
          </a:p>
          <a:p>
            <a:r>
              <a:rPr kumimoji="1" lang="en-US" altLang="zh-CN" dirty="0"/>
              <a:t>    print(</a:t>
            </a:r>
            <a:r>
              <a:rPr kumimoji="1" lang="en-US" altLang="zh-CN" dirty="0" err="1"/>
              <a:t>aNum,aStr,aList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   #</a:t>
            </a:r>
            <a:r>
              <a:rPr kumimoji="1" lang="zh-CN" altLang="en-US" dirty="0"/>
              <a:t>证明形参和实参是指向相同的对象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print("</a:t>
            </a:r>
            <a:r>
              <a:rPr kumimoji="1" lang="en-US" altLang="zh-CN" dirty="0" err="1"/>
              <a:t>aNum's</a:t>
            </a:r>
            <a:r>
              <a:rPr kumimoji="1" lang="en-US" altLang="zh-CN" dirty="0"/>
              <a:t> ID :",id(</a:t>
            </a:r>
            <a:r>
              <a:rPr kumimoji="1" lang="en-US" altLang="zh-CN" dirty="0" err="1"/>
              <a:t>aNum</a:t>
            </a:r>
            <a:r>
              <a:rPr kumimoji="1" lang="en-US" altLang="zh-CN" dirty="0"/>
              <a:t>))</a:t>
            </a:r>
          </a:p>
          <a:p>
            <a:r>
              <a:rPr kumimoji="1" lang="en-US" altLang="zh-CN" dirty="0"/>
              <a:t>    print("</a:t>
            </a:r>
            <a:r>
              <a:rPr kumimoji="1" lang="en-US" altLang="zh-CN" dirty="0" err="1"/>
              <a:t>aStr's</a:t>
            </a:r>
            <a:r>
              <a:rPr kumimoji="1" lang="en-US" altLang="zh-CN" dirty="0"/>
              <a:t> ID :",id(</a:t>
            </a:r>
            <a:r>
              <a:rPr kumimoji="1" lang="en-US" altLang="zh-CN" dirty="0" err="1"/>
              <a:t>aStr</a:t>
            </a:r>
            <a:r>
              <a:rPr kumimoji="1" lang="en-US" altLang="zh-CN" dirty="0"/>
              <a:t>))</a:t>
            </a:r>
          </a:p>
          <a:p>
            <a:r>
              <a:rPr kumimoji="1" lang="en-US" altLang="zh-CN" dirty="0"/>
              <a:t>    print("</a:t>
            </a:r>
            <a:r>
              <a:rPr kumimoji="1" lang="en-US" altLang="zh-CN" dirty="0" err="1"/>
              <a:t>aList's</a:t>
            </a:r>
            <a:r>
              <a:rPr kumimoji="1" lang="en-US" altLang="zh-CN" dirty="0"/>
              <a:t> ID :",id(</a:t>
            </a:r>
            <a:r>
              <a:rPr kumimoji="1" lang="en-US" altLang="zh-CN" dirty="0" err="1"/>
              <a:t>aList</a:t>
            </a:r>
            <a:r>
              <a:rPr kumimoji="1" lang="en-US" altLang="zh-CN" dirty="0"/>
              <a:t>))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#</a:t>
            </a:r>
            <a:r>
              <a:rPr kumimoji="1" lang="zh-CN" altLang="en-US" dirty="0"/>
              <a:t>对于可变对象，因为指向同一个对象，所以可以在函数中修改该实参对象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 err="1"/>
              <a:t>aList.append</a:t>
            </a:r>
            <a:r>
              <a:rPr kumimoji="1" lang="en-US" altLang="zh-CN" dirty="0"/>
              <a:t>("a new element")#</a:t>
            </a:r>
            <a:r>
              <a:rPr kumimoji="1" lang="zh-CN" altLang="en-US" dirty="0"/>
              <a:t>为列表增加一个新的元素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#</a:t>
            </a:r>
            <a:r>
              <a:rPr kumimoji="1" lang="zh-CN" altLang="en-US" dirty="0"/>
              <a:t>将返回下面创建的新的列表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 err="1"/>
              <a:t>aResult</a:t>
            </a:r>
            <a:r>
              <a:rPr kumimoji="1" lang="en-US" altLang="zh-CN" dirty="0"/>
              <a:t> =[</a:t>
            </a:r>
            <a:r>
              <a:rPr kumimoji="1" lang="en-US" altLang="zh-CN" dirty="0" err="1"/>
              <a:t>aNum</a:t>
            </a:r>
            <a:r>
              <a:rPr kumimoji="1" lang="en-US" altLang="zh-CN" dirty="0"/>
              <a:t>]+[</a:t>
            </a:r>
            <a:r>
              <a:rPr kumimoji="1" lang="en-US" altLang="zh-CN" dirty="0" err="1"/>
              <a:t>aStr</a:t>
            </a:r>
            <a:r>
              <a:rPr kumimoji="1" lang="en-US" altLang="zh-CN" dirty="0"/>
              <a:t>]+[</a:t>
            </a:r>
            <a:r>
              <a:rPr kumimoji="1" lang="en-US" altLang="zh-CN" dirty="0" err="1"/>
              <a:t>aList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    print("</a:t>
            </a:r>
            <a:r>
              <a:rPr kumimoji="1" lang="en-US" altLang="zh-CN" dirty="0" err="1"/>
              <a:t>aResult's</a:t>
            </a:r>
            <a:r>
              <a:rPr kumimoji="1" lang="en-US" altLang="zh-CN" dirty="0"/>
              <a:t> ID :",id(</a:t>
            </a:r>
            <a:r>
              <a:rPr kumimoji="1" lang="en-US" altLang="zh-CN" dirty="0" err="1"/>
              <a:t>aResult</a:t>
            </a:r>
            <a:r>
              <a:rPr kumimoji="1" lang="en-US" altLang="zh-CN" dirty="0"/>
              <a:t>))</a:t>
            </a:r>
          </a:p>
          <a:p>
            <a:r>
              <a:rPr kumimoji="1" lang="en-US" altLang="zh-CN" dirty="0"/>
              <a:t>    print("I will return this list:",</a:t>
            </a:r>
            <a:r>
              <a:rPr kumimoji="1" lang="en-US" altLang="zh-CN" dirty="0" err="1"/>
              <a:t>aResult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    return </a:t>
            </a:r>
            <a:r>
              <a:rPr kumimoji="1" lang="en-US" altLang="zh-CN" dirty="0" err="1"/>
              <a:t>aResult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thisResult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myFun</a:t>
            </a:r>
            <a:r>
              <a:rPr kumimoji="1" lang="en-US" altLang="zh-CN" dirty="0"/>
              <a:t>(1,"34",[1,2,3])</a:t>
            </a:r>
          </a:p>
          <a:p>
            <a:r>
              <a:rPr kumimoji="1" lang="en-US" altLang="zh-CN" dirty="0"/>
              <a:t>print(</a:t>
            </a:r>
            <a:r>
              <a:rPr kumimoji="1" lang="en-US" altLang="zh-CN" dirty="0" err="1"/>
              <a:t>thisResult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5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宋体" charset="-122"/>
                <a:sym typeface="Arial" charset="0"/>
              </a:rPr>
              <a:t>当然也可以确定位置参数的个数： </a:t>
            </a:r>
            <a:endParaRPr lang="en-US" altLang="zh-CN" sz="1200" dirty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宋体" charset="-122"/>
                <a:sym typeface="Arial" charset="0"/>
              </a:rPr>
              <a:t>func</a:t>
            </a:r>
            <a:r>
              <a:rPr lang="en-US" altLang="zh-CN" sz="1200" dirty="0">
                <a:latin typeface="宋体" charset="-122"/>
                <a:sym typeface="Arial" charset="0"/>
              </a:rPr>
              <a:t>.__code__.</a:t>
            </a:r>
            <a:r>
              <a:rPr lang="en-US" altLang="zh-CN" sz="1200" dirty="0" err="1">
                <a:latin typeface="宋体" charset="-122"/>
                <a:sym typeface="Arial" charset="0"/>
              </a:rPr>
              <a:t>co_argcount</a:t>
            </a:r>
            <a:r>
              <a:rPr lang="en-US" altLang="zh-CN" sz="1200" baseline="0" dirty="0">
                <a:latin typeface="宋体" charset="-122"/>
                <a:sym typeface="Arial" charset="0"/>
              </a:rPr>
              <a:t> </a:t>
            </a:r>
            <a:r>
              <a:rPr lang="zh-CN" altLang="en-US" sz="1200" baseline="0" dirty="0">
                <a:latin typeface="宋体" charset="-122"/>
                <a:sym typeface="Arial" charset="0"/>
              </a:rPr>
              <a:t>给出了参数的个数</a:t>
            </a:r>
            <a:endParaRPr lang="en-US" altLang="zh-CN" sz="1200" baseline="0" dirty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err="1">
                <a:latin typeface="宋体" charset="-122"/>
                <a:sym typeface="Arial" charset="0"/>
              </a:rPr>
              <a:t>func</a:t>
            </a:r>
            <a:r>
              <a:rPr lang="en-US" altLang="zh-CN" sz="1200" baseline="0" dirty="0">
                <a:latin typeface="宋体" charset="-122"/>
                <a:sym typeface="Arial" charset="0"/>
              </a:rPr>
              <a:t>.__code__.</a:t>
            </a:r>
            <a:r>
              <a:rPr lang="en-US" altLang="zh-CN" sz="1200" baseline="0" dirty="0" err="1">
                <a:latin typeface="宋体" charset="-122"/>
                <a:sym typeface="Arial" charset="0"/>
              </a:rPr>
              <a:t>co_kwonlyargcount</a:t>
            </a:r>
            <a:r>
              <a:rPr lang="en-US" altLang="zh-CN" sz="1200" baseline="0" dirty="0">
                <a:latin typeface="宋体" charset="-122"/>
                <a:sym typeface="Arial" charset="0"/>
              </a:rPr>
              <a:t>:  keyword-only</a:t>
            </a:r>
            <a:r>
              <a:rPr lang="zh-CN" altLang="en-US" sz="1200" baseline="0" dirty="0">
                <a:latin typeface="宋体" charset="-122"/>
                <a:sym typeface="Arial" charset="0"/>
              </a:rPr>
              <a:t>参数的个数</a:t>
            </a:r>
            <a:endParaRPr lang="en-US" altLang="zh-CN" sz="1200" baseline="0" dirty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err="1">
                <a:latin typeface="宋体" charset="-122"/>
                <a:sym typeface="Arial" charset="0"/>
              </a:rPr>
              <a:t>func</a:t>
            </a:r>
            <a:r>
              <a:rPr lang="en-US" altLang="zh-CN" sz="1200" baseline="0" dirty="0">
                <a:latin typeface="宋体" charset="-122"/>
                <a:sym typeface="Arial" charset="0"/>
              </a:rPr>
              <a:t>.__defaults__:  default</a:t>
            </a:r>
            <a:r>
              <a:rPr lang="zh-CN" altLang="en-US" sz="1200" baseline="0" dirty="0">
                <a:latin typeface="宋体" charset="-122"/>
                <a:sym typeface="Arial" charset="0"/>
              </a:rPr>
              <a:t>参数的缺省值</a:t>
            </a:r>
            <a:endParaRPr lang="en-US" altLang="zh-CN" sz="1200" baseline="0" dirty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err="1">
                <a:latin typeface="宋体" charset="-122"/>
                <a:sym typeface="Arial" charset="0"/>
              </a:rPr>
              <a:t>func</a:t>
            </a:r>
            <a:r>
              <a:rPr lang="en-US" altLang="zh-CN" sz="1200" baseline="0" dirty="0">
                <a:latin typeface="宋体" charset="-122"/>
                <a:sym typeface="Arial" charset="0"/>
              </a:rPr>
              <a:t>.__</a:t>
            </a:r>
            <a:r>
              <a:rPr lang="en-US" altLang="zh-CN" sz="1200" baseline="0" dirty="0" err="1">
                <a:latin typeface="宋体" charset="-122"/>
                <a:sym typeface="Arial" charset="0"/>
              </a:rPr>
              <a:t>kwdefaults</a:t>
            </a:r>
            <a:r>
              <a:rPr lang="en-US" altLang="zh-CN" sz="1200" baseline="0" dirty="0">
                <a:latin typeface="宋体" charset="-122"/>
                <a:sym typeface="Arial" charset="0"/>
              </a:rPr>
              <a:t>__  keyword-only defaults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宋体" charset="-122"/>
              <a:sym typeface="Arial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宋体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192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定义时：位置参数后跟着默认值参数</a:t>
            </a:r>
            <a:endParaRPr lang="en-US" altLang="zh-CN" dirty="0"/>
          </a:p>
          <a:p>
            <a:r>
              <a:rPr lang="zh-CN" altLang="en-US" dirty="0"/>
              <a:t>调用时：有默认值的参数可以省略 </a:t>
            </a:r>
            <a:endParaRPr lang="en-US" altLang="zh-CN" dirty="0"/>
          </a:p>
          <a:p>
            <a:r>
              <a:rPr lang="zh-CN" altLang="en-US" dirty="0"/>
              <a:t>这样才好匹配：首先普通的位置参数必须的进行匹配，剩下的如果实参有，则采用实参的值，如果没有则采取默认值 </a:t>
            </a:r>
            <a:endParaRPr lang="en-US" altLang="zh-CN" dirty="0"/>
          </a:p>
          <a:p>
            <a:r>
              <a:rPr lang="zh-CN" altLang="en-US" dirty="0"/>
              <a:t>有多个默认值参数时怎么办？ 后面调用时引入关键字参数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767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取默认值，而想改变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默认值</a:t>
            </a:r>
            <a:r>
              <a:rPr kumimoji="1" lang="en-US" altLang="zh-CN" dirty="0"/>
              <a:t>,</a:t>
            </a:r>
            <a:r>
              <a:rPr kumimoji="1" lang="zh-CN" altLang="en-US" dirty="0"/>
              <a:t>怎么办？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45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196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304FD-7E7A-FF4B-9107-089DFBFD432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0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oc-tet</a:t>
            </a:r>
            <a:r>
              <a:rPr lang="en-US" altLang="zh-CN" baseline="0" dirty="0"/>
              <a:t> </a:t>
            </a:r>
          </a:p>
          <a:p>
            <a:r>
              <a:rPr lang="en-US" altLang="zh-CN" baseline="0" dirty="0"/>
              <a:t>hex </a:t>
            </a:r>
          </a:p>
          <a:p>
            <a:r>
              <a:rPr lang="en-US" altLang="zh-CN" baseline="0" dirty="0"/>
              <a:t>binary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48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iterable</a:t>
            </a:r>
            <a:r>
              <a:rPr lang="en-US" altLang="zh-CN" dirty="0"/>
              <a:t> </a:t>
            </a:r>
            <a:r>
              <a:rPr lang="zh-CN" altLang="en-US" dirty="0"/>
              <a:t>可迭代的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sum(1,2,3) error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27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max/min</a:t>
            </a:r>
            <a:r>
              <a:rPr lang="en-US" altLang="zh-CN" baseline="0" dirty="0"/>
              <a:t> </a:t>
            </a:r>
            <a:r>
              <a:rPr lang="zh-CN" altLang="en-US" baseline="0" dirty="0"/>
              <a:t>可以对迭代对象或者多个参数来计算</a:t>
            </a:r>
            <a:endParaRPr lang="en-US" altLang="zh-CN" baseline="0" dirty="0"/>
          </a:p>
          <a:p>
            <a:r>
              <a:rPr lang="en-US" altLang="zh-CN" baseline="0" dirty="0"/>
              <a:t>sum</a:t>
            </a:r>
            <a:r>
              <a:rPr lang="zh-CN" altLang="en-US" baseline="0" dirty="0"/>
              <a:t>仅仅允许迭代对象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6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在二进制科学表示法中，</a:t>
            </a:r>
            <a:r>
              <a:rPr lang="en-US" altLang="zh-CN" dirty="0"/>
              <a:t>S=M*2^N </a:t>
            </a:r>
            <a:r>
              <a:rPr lang="zh-CN" altLang="en-US" dirty="0"/>
              <a:t>主要由三部分构成：符号位</a:t>
            </a:r>
            <a:r>
              <a:rPr lang="en-US" altLang="zh-CN" dirty="0"/>
              <a:t>+</a:t>
            </a:r>
            <a:r>
              <a:rPr lang="zh-CN" altLang="en-US" dirty="0"/>
              <a:t>阶码</a:t>
            </a:r>
            <a:r>
              <a:rPr lang="en-US" altLang="zh-CN" dirty="0"/>
              <a:t>(N)+</a:t>
            </a:r>
            <a:r>
              <a:rPr lang="zh-CN" altLang="en-US" dirty="0"/>
              <a:t>尾数</a:t>
            </a:r>
            <a:r>
              <a:rPr lang="en-US" altLang="zh-CN" dirty="0"/>
              <a:t>(M)</a:t>
            </a:r>
            <a:r>
              <a:rPr lang="zh-CN" altLang="en-US" dirty="0"/>
              <a:t>。对于</a:t>
            </a:r>
            <a:r>
              <a:rPr lang="en-US" altLang="zh-CN" dirty="0"/>
              <a:t>float</a:t>
            </a:r>
            <a:r>
              <a:rPr lang="zh-CN" altLang="en-US" dirty="0"/>
              <a:t>型数据，其二进制有</a:t>
            </a:r>
            <a:r>
              <a:rPr lang="en-US" altLang="zh-CN" dirty="0"/>
              <a:t>32</a:t>
            </a:r>
            <a:r>
              <a:rPr lang="zh-CN" altLang="en-US" dirty="0"/>
              <a:t>位，其中符号位</a:t>
            </a:r>
            <a:r>
              <a:rPr lang="en-US" altLang="zh-CN" dirty="0"/>
              <a:t>1</a:t>
            </a:r>
            <a:r>
              <a:rPr lang="zh-CN" altLang="en-US" dirty="0"/>
              <a:t>位，阶码</a:t>
            </a:r>
            <a:r>
              <a:rPr lang="en-US" altLang="zh-CN" dirty="0"/>
              <a:t>8</a:t>
            </a:r>
            <a:r>
              <a:rPr lang="zh-CN" altLang="en-US" dirty="0"/>
              <a:t>位，尾数</a:t>
            </a:r>
            <a:r>
              <a:rPr lang="en-US" altLang="zh-CN" dirty="0"/>
              <a:t>23</a:t>
            </a:r>
            <a:r>
              <a:rPr lang="zh-CN" altLang="en-US" dirty="0"/>
              <a:t>位；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double</a:t>
            </a:r>
            <a:r>
              <a:rPr lang="zh-CN" altLang="en-US" dirty="0"/>
              <a:t>型数据，其二进制为</a:t>
            </a:r>
            <a:r>
              <a:rPr lang="en-US" altLang="zh-CN" dirty="0"/>
              <a:t>64</a:t>
            </a:r>
            <a:r>
              <a:rPr lang="zh-CN" altLang="en-US" dirty="0"/>
              <a:t>位，符号位</a:t>
            </a:r>
            <a:r>
              <a:rPr lang="en-US" altLang="zh-CN" dirty="0"/>
              <a:t>1</a:t>
            </a:r>
            <a:r>
              <a:rPr lang="zh-CN" altLang="en-US" dirty="0"/>
              <a:t>位，阶码</a:t>
            </a:r>
            <a:r>
              <a:rPr lang="en-US" altLang="zh-CN" dirty="0"/>
              <a:t>11</a:t>
            </a:r>
            <a:r>
              <a:rPr lang="zh-CN" altLang="en-US" dirty="0"/>
              <a:t>位，尾数</a:t>
            </a:r>
            <a:r>
              <a:rPr lang="en-US" altLang="zh-CN" dirty="0"/>
              <a:t>52</a:t>
            </a:r>
            <a:r>
              <a:rPr lang="zh-CN" altLang="en-US" dirty="0"/>
              <a:t>位。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       30-23       22-0</a:t>
            </a:r>
            <a:endParaRPr lang="zh-CN" altLang="en-US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     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     阶码        尾数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        62-52       51-0</a:t>
            </a:r>
            <a:endParaRPr lang="zh-CN" altLang="en-US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  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     阶码        尾数</a:t>
            </a:r>
            <a:endParaRPr lang="zh-CN" altLang="en-US" dirty="0"/>
          </a:p>
          <a:p>
            <a:r>
              <a:rPr lang="zh-CN" altLang="en-US" dirty="0"/>
              <a:t>符号位：</a:t>
            </a:r>
            <a:r>
              <a:rPr lang="en-US" altLang="zh-CN" dirty="0"/>
              <a:t>0</a:t>
            </a:r>
            <a:r>
              <a:rPr lang="zh-CN" altLang="en-US" dirty="0"/>
              <a:t>表示正，</a:t>
            </a:r>
            <a:r>
              <a:rPr lang="en-US" altLang="zh-CN" dirty="0"/>
              <a:t>1</a:t>
            </a:r>
            <a:r>
              <a:rPr lang="zh-CN" altLang="en-US" dirty="0"/>
              <a:t>表示负</a:t>
            </a:r>
          </a:p>
          <a:p>
            <a:endParaRPr lang="en-US" altLang="zh-CN" dirty="0"/>
          </a:p>
          <a:p>
            <a:r>
              <a:rPr lang="en-US" altLang="zh-CN" dirty="0"/>
              <a:t>decimal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4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虚数字面量</a:t>
            </a:r>
            <a:r>
              <a:rPr lang="zh-CN" altLang="en-US" sz="2000" dirty="0">
                <a:latin typeface="宋体" panose="02010600030101010101" pitchFamily="2" charset="-122"/>
              </a:rPr>
              <a:t>：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浮点数或者整数，后面为</a:t>
            </a:r>
            <a:r>
              <a:rPr lang="en-US" altLang="zh-CN" sz="1800" dirty="0">
                <a:latin typeface="宋体" panose="02010600030101010101" pitchFamily="2" charset="-122"/>
              </a:rPr>
              <a:t>j</a:t>
            </a:r>
            <a:r>
              <a:rPr lang="zh-CN" altLang="en-US" sz="1800" dirty="0">
                <a:latin typeface="宋体" panose="02010600030101010101" pitchFamily="2" charset="-122"/>
              </a:rPr>
              <a:t>（或者</a:t>
            </a:r>
            <a:r>
              <a:rPr lang="en-US" altLang="zh-CN" sz="1800" dirty="0">
                <a:latin typeface="宋体" panose="02010600030101010101" pitchFamily="2" charset="-122"/>
              </a:rPr>
              <a:t>J</a:t>
            </a:r>
            <a:r>
              <a:rPr lang="zh-CN" altLang="en-US" sz="1800" dirty="0">
                <a:latin typeface="宋体" panose="02010600030101010101" pitchFamily="2" charset="-122"/>
              </a:rPr>
              <a:t>）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latin typeface="宋体" panose="02010600030101010101" pitchFamily="2" charset="-122"/>
              </a:rPr>
              <a:t>3+4j  1.1+2.2j   3+4.2j </a:t>
            </a:r>
            <a:r>
              <a:rPr lang="zh-CN" altLang="en-US" sz="1800" dirty="0">
                <a:latin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</a:rPr>
              <a:t>3-4.2j  2.5j+3  4j   0j 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注意   </a:t>
            </a:r>
            <a:r>
              <a:rPr lang="en-US" altLang="zh-CN" sz="1800" dirty="0">
                <a:latin typeface="宋体" panose="02010600030101010101" pitchFamily="2" charset="-122"/>
              </a:rPr>
              <a:t>j   4*j </a:t>
            </a:r>
            <a:r>
              <a:rPr lang="zh-CN" altLang="en-US" sz="1800" dirty="0">
                <a:latin typeface="宋体" panose="02010600030101010101" pitchFamily="2" charset="-122"/>
              </a:rPr>
              <a:t>都不是复数 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复数也支持常用的数学运算，包括</a:t>
            </a:r>
            <a:r>
              <a:rPr lang="en-US" altLang="zh-CN" sz="2400" b="1" dirty="0">
                <a:latin typeface="宋体" panose="02010600030101010101" pitchFamily="2" charset="-122"/>
              </a:rPr>
              <a:t>+ - * / **</a:t>
            </a:r>
            <a:r>
              <a:rPr lang="zh-CN" altLang="en-US" sz="2400" b="1" dirty="0">
                <a:latin typeface="宋体" panose="02010600030101010101" pitchFamily="2" charset="-122"/>
              </a:rPr>
              <a:t>等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a = 3+4j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b = 5+6j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c = a+b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c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(8+10j)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a*b #复数乘法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(-9+38j)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&gt;&gt;&gt; a/b #复数除法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zh-CN" sz="2000" dirty="0">
                <a:latin typeface="宋体" panose="02010600030101010101" pitchFamily="2" charset="-122"/>
              </a:rPr>
              <a:t>(0.6393442622950819+0.03278688524590165j)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9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第一周讲到这里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3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&gt;&gt;&gt; -5 % 3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&gt;&gt;&gt; -5 % -3</a:t>
            </a:r>
          </a:p>
          <a:p>
            <a:r>
              <a:rPr lang="en-US" altLang="zh-CN" dirty="0"/>
              <a:t>-2</a:t>
            </a:r>
          </a:p>
          <a:p>
            <a:r>
              <a:rPr lang="en-US" altLang="zh-CN" dirty="0"/>
              <a:t>&gt;&gt;&gt; 5 % -3</a:t>
            </a:r>
          </a:p>
          <a:p>
            <a:r>
              <a:rPr lang="en-US" altLang="zh-CN" dirty="0"/>
              <a:t>-1</a:t>
            </a:r>
          </a:p>
          <a:p>
            <a:r>
              <a:rPr lang="en-US" altLang="zh-CN" dirty="0"/>
              <a:t>&gt;&gt;&gt;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mr-IN" altLang="zh-CN" dirty="0" err="1"/>
              <a:t>Python</a:t>
            </a:r>
            <a:r>
              <a:rPr lang="mr-IN" altLang="zh-CN" dirty="0"/>
              <a:t> </a:t>
            </a:r>
            <a:r>
              <a:rPr lang="zh-CN" altLang="mr-IN" dirty="0"/>
              <a:t>的处理方式</a:t>
            </a:r>
            <a:br>
              <a:rPr lang="zh-CN" altLang="mr-IN" dirty="0"/>
            </a:br>
            <a:r>
              <a:rPr lang="mr-IN" altLang="zh-CN" dirty="0" err="1"/>
              <a:t>Python</a:t>
            </a:r>
            <a:r>
              <a:rPr lang="mr-IN" altLang="zh-CN" dirty="0"/>
              <a:t> </a:t>
            </a:r>
            <a:r>
              <a:rPr lang="zh-CN" altLang="mr-IN" dirty="0"/>
              <a:t>语言除法采用的是 </a:t>
            </a:r>
            <a:r>
              <a:rPr lang="mr-IN" altLang="zh-CN" dirty="0" err="1"/>
              <a:t>floor</a:t>
            </a:r>
            <a:r>
              <a:rPr lang="mr-IN" altLang="zh-CN" dirty="0"/>
              <a:t> </a:t>
            </a:r>
            <a:r>
              <a:rPr lang="zh-CN" altLang="mr-IN" dirty="0"/>
              <a:t>除法，所以对 </a:t>
            </a:r>
            <a:r>
              <a:rPr lang="mr-IN" altLang="zh-CN" dirty="0" err="1"/>
              <a:t>Python</a:t>
            </a:r>
            <a:r>
              <a:rPr lang="mr-IN" altLang="zh-CN" dirty="0"/>
              <a:t> </a:t>
            </a:r>
            <a:r>
              <a:rPr lang="zh-CN" altLang="mr-IN" dirty="0"/>
              <a:t>程序员来讲：</a:t>
            </a:r>
            <a:br>
              <a:rPr lang="zh-CN" altLang="mr-IN" dirty="0"/>
            </a:br>
            <a:r>
              <a:rPr lang="mr-IN" altLang="zh-CN" dirty="0"/>
              <a:t>-17 % 10 </a:t>
            </a:r>
            <a:r>
              <a:rPr lang="zh-CN" altLang="mr-IN" dirty="0"/>
              <a:t>的计算结果如下：</a:t>
            </a:r>
            <a:r>
              <a:rPr lang="mr-IN" altLang="zh-CN" dirty="0" err="1"/>
              <a:t>r</a:t>
            </a:r>
            <a:r>
              <a:rPr lang="mr-IN" altLang="zh-CN" dirty="0"/>
              <a:t> = (-17) - (-17 / 10) </a:t>
            </a:r>
            <a:r>
              <a:rPr lang="mr-IN" altLang="zh-CN" dirty="0" err="1"/>
              <a:t>x</a:t>
            </a:r>
            <a:r>
              <a:rPr lang="mr-IN" altLang="zh-CN" dirty="0"/>
              <a:t> 10 = (-17) - (-2 </a:t>
            </a:r>
            <a:r>
              <a:rPr lang="mr-IN" altLang="zh-CN" dirty="0" err="1"/>
              <a:t>x</a:t>
            </a:r>
            <a:r>
              <a:rPr lang="mr-IN" altLang="zh-CN" dirty="0"/>
              <a:t> 10) = 3</a:t>
            </a:r>
            <a:br>
              <a:rPr lang="mr-IN" altLang="zh-CN" dirty="0"/>
            </a:br>
            <a:r>
              <a:rPr lang="mr-IN" altLang="zh-CN" dirty="0"/>
              <a:t>17 % -10 </a:t>
            </a:r>
            <a:r>
              <a:rPr lang="zh-CN" altLang="mr-IN" dirty="0"/>
              <a:t>的计算结果如下：</a:t>
            </a:r>
            <a:r>
              <a:rPr lang="mr-IN" altLang="zh-CN" dirty="0" err="1"/>
              <a:t>r</a:t>
            </a:r>
            <a:r>
              <a:rPr lang="mr-IN" altLang="zh-CN" dirty="0"/>
              <a:t> = 17 - (17 / -10) </a:t>
            </a:r>
            <a:r>
              <a:rPr lang="mr-IN" altLang="zh-CN" dirty="0" err="1"/>
              <a:t>x</a:t>
            </a:r>
            <a:r>
              <a:rPr lang="mr-IN" altLang="zh-CN" dirty="0"/>
              <a:t> (-10) = (17) - (-2 </a:t>
            </a:r>
            <a:r>
              <a:rPr lang="mr-IN" altLang="zh-CN" dirty="0" err="1"/>
              <a:t>x</a:t>
            </a:r>
            <a:r>
              <a:rPr lang="mr-IN" altLang="zh-CN" dirty="0"/>
              <a:t> -10) = </a:t>
            </a:r>
            <a:r>
              <a:rPr lang="zh-CN" altLang="mr-IN" dirty="0"/>
              <a:t>－</a:t>
            </a:r>
            <a:r>
              <a:rPr lang="mr-IN" altLang="zh-CN" dirty="0"/>
              <a:t>3</a:t>
            </a:r>
            <a:br>
              <a:rPr lang="mr-IN" altLang="zh-CN" dirty="0"/>
            </a:br>
            <a:r>
              <a:rPr lang="mr-IN" altLang="zh-CN" dirty="0"/>
              <a:t>-17 % -10 </a:t>
            </a:r>
            <a:r>
              <a:rPr lang="zh-CN" altLang="mr-IN" dirty="0"/>
              <a:t>的计算结果如下：</a:t>
            </a:r>
            <a:r>
              <a:rPr lang="mr-IN" altLang="zh-CN" dirty="0" err="1"/>
              <a:t>r</a:t>
            </a:r>
            <a:r>
              <a:rPr lang="mr-IN" altLang="zh-CN" dirty="0"/>
              <a:t> = (-17) - (-17 / -10) </a:t>
            </a:r>
            <a:r>
              <a:rPr lang="mr-IN" altLang="zh-CN" dirty="0" err="1"/>
              <a:t>x</a:t>
            </a:r>
            <a:r>
              <a:rPr lang="mr-IN" altLang="zh-CN" dirty="0"/>
              <a:t> (-10) = (-17) - (1 </a:t>
            </a:r>
            <a:r>
              <a:rPr lang="mr-IN" altLang="zh-CN" dirty="0" err="1"/>
              <a:t>x</a:t>
            </a:r>
            <a:r>
              <a:rPr lang="mr-IN" altLang="zh-CN" dirty="0"/>
              <a:t> -10) = -7</a:t>
            </a:r>
          </a:p>
          <a:p>
            <a:br>
              <a:rPr lang="mr-IN" altLang="zh-CN" dirty="0"/>
            </a:br>
            <a:br>
              <a:rPr lang="mr-IN" altLang="zh-CN" dirty="0"/>
            </a:br>
            <a:r>
              <a:rPr lang="zh-CN" altLang="mr-IN" dirty="0"/>
              <a:t>作者：丰俊文</a:t>
            </a:r>
            <a:br>
              <a:rPr lang="zh-CN" altLang="mr-IN" dirty="0"/>
            </a:br>
            <a:r>
              <a:rPr lang="zh-CN" altLang="mr-IN" dirty="0"/>
              <a:t>链接：</a:t>
            </a:r>
            <a:r>
              <a:rPr lang="mr-IN" altLang="zh-CN" dirty="0" err="1"/>
              <a:t>https</a:t>
            </a:r>
            <a:r>
              <a:rPr lang="mr-IN" altLang="zh-CN" dirty="0"/>
              <a:t>://</a:t>
            </a:r>
            <a:r>
              <a:rPr lang="mr-IN" altLang="zh-CN" dirty="0" err="1"/>
              <a:t>www.jianshu.com</a:t>
            </a:r>
            <a:r>
              <a:rPr lang="mr-IN" altLang="zh-CN" dirty="0"/>
              <a:t>/</a:t>
            </a:r>
            <a:r>
              <a:rPr lang="mr-IN" altLang="zh-CN" dirty="0" err="1"/>
              <a:t>p</a:t>
            </a:r>
            <a:r>
              <a:rPr lang="mr-IN" altLang="zh-CN" dirty="0"/>
              <a:t>/452c1a5acd31</a:t>
            </a:r>
            <a:br>
              <a:rPr lang="mr-IN" altLang="zh-CN" dirty="0"/>
            </a:br>
            <a:r>
              <a:rPr lang="zh-CN" altLang="mr-IN" dirty="0"/>
              <a:t>來源：简书</a:t>
            </a:r>
            <a:br>
              <a:rPr lang="zh-CN" altLang="mr-IN" dirty="0"/>
            </a:br>
            <a:r>
              <a:rPr lang="zh-CN" altLang="mr-IN" dirty="0"/>
              <a:t>著作权归作者所有。商业转载请联系作者获得授权，非商业转载请注明出处。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0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&gt;&gt;&gt; -5 % 3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&gt;&gt;&gt; -5 % -3</a:t>
            </a:r>
          </a:p>
          <a:p>
            <a:r>
              <a:rPr lang="en-US" altLang="zh-CN" dirty="0"/>
              <a:t>-2</a:t>
            </a:r>
          </a:p>
          <a:p>
            <a:r>
              <a:rPr lang="en-US" altLang="zh-CN" dirty="0"/>
              <a:t>&gt;&gt;&gt; 5 % -3</a:t>
            </a:r>
          </a:p>
          <a:p>
            <a:r>
              <a:rPr lang="en-US" altLang="zh-CN" dirty="0"/>
              <a:t>-1</a:t>
            </a:r>
          </a:p>
          <a:p>
            <a:r>
              <a:rPr lang="en-US" altLang="zh-CN" dirty="0"/>
              <a:t>&gt;&gt;&gt; </a:t>
            </a:r>
          </a:p>
          <a:p>
            <a:endParaRPr lang="en-US" altLang="zh-CN" dirty="0"/>
          </a:p>
          <a:p>
            <a:r>
              <a:rPr lang="mr-IN" altLang="zh-CN" dirty="0" err="1"/>
              <a:t>Python</a:t>
            </a:r>
            <a:r>
              <a:rPr lang="mr-IN" altLang="zh-CN" dirty="0"/>
              <a:t> </a:t>
            </a:r>
            <a:r>
              <a:rPr lang="zh-CN" altLang="mr-IN" dirty="0"/>
              <a:t>的处理方式</a:t>
            </a:r>
            <a:br>
              <a:rPr lang="zh-CN" altLang="mr-IN" dirty="0"/>
            </a:br>
            <a:r>
              <a:rPr lang="mr-IN" altLang="zh-CN" dirty="0" err="1"/>
              <a:t>Python</a:t>
            </a:r>
            <a:r>
              <a:rPr lang="mr-IN" altLang="zh-CN" dirty="0"/>
              <a:t> </a:t>
            </a:r>
            <a:r>
              <a:rPr lang="zh-CN" altLang="mr-IN" dirty="0"/>
              <a:t>语言除法采用的是 </a:t>
            </a:r>
            <a:r>
              <a:rPr lang="mr-IN" altLang="zh-CN" dirty="0" err="1"/>
              <a:t>floor</a:t>
            </a:r>
            <a:r>
              <a:rPr lang="mr-IN" altLang="zh-CN" dirty="0"/>
              <a:t> </a:t>
            </a:r>
            <a:r>
              <a:rPr lang="zh-CN" altLang="mr-IN" dirty="0"/>
              <a:t>除法，所以对 </a:t>
            </a:r>
            <a:r>
              <a:rPr lang="mr-IN" altLang="zh-CN" dirty="0" err="1"/>
              <a:t>Python</a:t>
            </a:r>
            <a:r>
              <a:rPr lang="mr-IN" altLang="zh-CN" dirty="0"/>
              <a:t> </a:t>
            </a:r>
            <a:r>
              <a:rPr lang="zh-CN" altLang="mr-IN" dirty="0"/>
              <a:t>程序员来讲：</a:t>
            </a:r>
            <a:br>
              <a:rPr lang="zh-CN" altLang="mr-IN" dirty="0"/>
            </a:br>
            <a:r>
              <a:rPr lang="mr-IN" altLang="zh-CN" dirty="0"/>
              <a:t>-17 % 10 </a:t>
            </a:r>
            <a:r>
              <a:rPr lang="zh-CN" altLang="mr-IN" dirty="0"/>
              <a:t>的计算结果如下：</a:t>
            </a:r>
            <a:r>
              <a:rPr lang="mr-IN" altLang="zh-CN" dirty="0" err="1"/>
              <a:t>r</a:t>
            </a:r>
            <a:r>
              <a:rPr lang="mr-IN" altLang="zh-CN" dirty="0"/>
              <a:t> = (-17) - (-17 / </a:t>
            </a:r>
            <a:r>
              <a:rPr lang="en-US" altLang="zh-CN" dirty="0"/>
              <a:t>/</a:t>
            </a:r>
            <a:r>
              <a:rPr lang="mr-IN" altLang="zh-CN" dirty="0"/>
              <a:t>10) </a:t>
            </a:r>
            <a:r>
              <a:rPr lang="mr-IN" altLang="zh-CN" dirty="0" err="1"/>
              <a:t>x</a:t>
            </a:r>
            <a:r>
              <a:rPr lang="mr-IN" altLang="zh-CN" dirty="0"/>
              <a:t> 10 = (-17) - (-2 </a:t>
            </a:r>
            <a:r>
              <a:rPr lang="mr-IN" altLang="zh-CN" dirty="0" err="1"/>
              <a:t>x</a:t>
            </a:r>
            <a:r>
              <a:rPr lang="mr-IN" altLang="zh-CN" dirty="0"/>
              <a:t> 10) = 3</a:t>
            </a:r>
            <a:br>
              <a:rPr lang="mr-IN" altLang="zh-CN" dirty="0"/>
            </a:br>
            <a:r>
              <a:rPr lang="mr-IN" altLang="zh-CN" dirty="0"/>
              <a:t>17 % -10 </a:t>
            </a:r>
            <a:r>
              <a:rPr lang="zh-CN" altLang="mr-IN" dirty="0"/>
              <a:t>的计算结果如下：</a:t>
            </a:r>
            <a:r>
              <a:rPr lang="mr-IN" altLang="zh-CN" dirty="0" err="1"/>
              <a:t>r</a:t>
            </a:r>
            <a:r>
              <a:rPr lang="mr-IN" altLang="zh-CN" dirty="0"/>
              <a:t> = 17 - (17 / </a:t>
            </a:r>
            <a:r>
              <a:rPr lang="en-US" altLang="zh-CN" dirty="0"/>
              <a:t>/</a:t>
            </a:r>
            <a:r>
              <a:rPr lang="mr-IN" altLang="zh-CN" dirty="0"/>
              <a:t>-10) </a:t>
            </a:r>
            <a:r>
              <a:rPr lang="mr-IN" altLang="zh-CN" dirty="0" err="1"/>
              <a:t>x</a:t>
            </a:r>
            <a:r>
              <a:rPr lang="mr-IN" altLang="zh-CN" dirty="0"/>
              <a:t> (-10) = (17) - (-2 </a:t>
            </a:r>
            <a:r>
              <a:rPr lang="mr-IN" altLang="zh-CN" dirty="0" err="1"/>
              <a:t>x</a:t>
            </a:r>
            <a:r>
              <a:rPr lang="mr-IN" altLang="zh-CN" dirty="0"/>
              <a:t> -10) = </a:t>
            </a:r>
            <a:r>
              <a:rPr lang="zh-CN" altLang="mr-IN" dirty="0"/>
              <a:t>－</a:t>
            </a:r>
            <a:r>
              <a:rPr lang="mr-IN" altLang="zh-CN" dirty="0"/>
              <a:t>3</a:t>
            </a:r>
            <a:br>
              <a:rPr lang="mr-IN" altLang="zh-CN" dirty="0"/>
            </a:br>
            <a:r>
              <a:rPr lang="mr-IN" altLang="zh-CN" dirty="0"/>
              <a:t>-17 % -10 </a:t>
            </a:r>
            <a:r>
              <a:rPr lang="zh-CN" altLang="mr-IN" dirty="0"/>
              <a:t>的计算结果如下：</a:t>
            </a:r>
            <a:r>
              <a:rPr lang="mr-IN" altLang="zh-CN" dirty="0" err="1"/>
              <a:t>r</a:t>
            </a:r>
            <a:r>
              <a:rPr lang="mr-IN" altLang="zh-CN" dirty="0"/>
              <a:t> = (-17) - (-17 /</a:t>
            </a:r>
            <a:r>
              <a:rPr lang="en-US" altLang="zh-CN" dirty="0"/>
              <a:t>/</a:t>
            </a:r>
            <a:r>
              <a:rPr lang="mr-IN" altLang="zh-CN" dirty="0"/>
              <a:t> -10) </a:t>
            </a:r>
            <a:r>
              <a:rPr lang="mr-IN" altLang="zh-CN" dirty="0" err="1"/>
              <a:t>x</a:t>
            </a:r>
            <a:r>
              <a:rPr lang="mr-IN" altLang="zh-CN" dirty="0"/>
              <a:t> (-10) = (-17) - (1 </a:t>
            </a:r>
            <a:r>
              <a:rPr lang="mr-IN" altLang="zh-CN" dirty="0" err="1"/>
              <a:t>x</a:t>
            </a:r>
            <a:r>
              <a:rPr lang="mr-IN" altLang="zh-CN" dirty="0"/>
              <a:t> -10) = -7</a:t>
            </a:r>
          </a:p>
          <a:p>
            <a:br>
              <a:rPr lang="mr-IN" altLang="zh-CN" dirty="0"/>
            </a:br>
            <a:br>
              <a:rPr lang="mr-IN" altLang="zh-CN" dirty="0"/>
            </a:br>
            <a:r>
              <a:rPr lang="zh-CN" altLang="mr-IN" dirty="0"/>
              <a:t>作者：丰俊文</a:t>
            </a:r>
            <a:br>
              <a:rPr lang="zh-CN" altLang="mr-IN" dirty="0"/>
            </a:br>
            <a:r>
              <a:rPr lang="zh-CN" altLang="mr-IN" dirty="0"/>
              <a:t>链接：</a:t>
            </a:r>
            <a:r>
              <a:rPr lang="mr-IN" altLang="zh-CN" dirty="0" err="1"/>
              <a:t>https</a:t>
            </a:r>
            <a:r>
              <a:rPr lang="mr-IN" altLang="zh-CN" dirty="0"/>
              <a:t>://</a:t>
            </a:r>
            <a:r>
              <a:rPr lang="mr-IN" altLang="zh-CN" dirty="0" err="1"/>
              <a:t>www.jianshu.com</a:t>
            </a:r>
            <a:r>
              <a:rPr lang="mr-IN" altLang="zh-CN" dirty="0"/>
              <a:t>/</a:t>
            </a:r>
            <a:r>
              <a:rPr lang="mr-IN" altLang="zh-CN" dirty="0" err="1"/>
              <a:t>p</a:t>
            </a:r>
            <a:r>
              <a:rPr lang="mr-IN" altLang="zh-CN" dirty="0"/>
              <a:t>/452c1a5acd31</a:t>
            </a:r>
            <a:br>
              <a:rPr lang="mr-IN" altLang="zh-CN" dirty="0"/>
            </a:br>
            <a:r>
              <a:rPr lang="zh-CN" altLang="mr-IN" dirty="0"/>
              <a:t>來源：简书</a:t>
            </a:r>
            <a:br>
              <a:rPr lang="zh-CN" altLang="mr-IN" dirty="0"/>
            </a:br>
            <a:r>
              <a:rPr lang="zh-CN" altLang="mr-IN" dirty="0"/>
              <a:t>著作权归作者所有。商业转载请联系作者获得授权，非商业转载请注明出处。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7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</a:rPr>
              <a:t>3-4**2+10%5+8*6//7</a:t>
            </a:r>
            <a:r>
              <a:rPr lang="zh-CN" altLang="en-US" sz="1200" dirty="0">
                <a:latin typeface="Times New Roman" panose="02020603050405020304" pitchFamily="18" charset="0"/>
              </a:rPr>
              <a:t>  </a:t>
            </a:r>
            <a:r>
              <a:rPr lang="en-US" altLang="zh-CN" sz="1200" dirty="0">
                <a:latin typeface="Times New Roman" panose="02020603050405020304" pitchFamily="18" charset="0"/>
              </a:rPr>
              <a:t>= 3 – 16 + 0 + 48 // 7</a:t>
            </a:r>
            <a:r>
              <a:rPr lang="en-US" altLang="zh-CN" sz="1200" baseline="0" dirty="0">
                <a:latin typeface="Times New Roman" panose="02020603050405020304" pitchFamily="18" charset="0"/>
              </a:rPr>
              <a:t> = -7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90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iterable</a:t>
            </a:r>
            <a:r>
              <a:rPr lang="en-US" altLang="zh-CN" dirty="0"/>
              <a:t> </a:t>
            </a:r>
            <a:r>
              <a:rPr lang="zh-CN" altLang="en-US" dirty="0"/>
              <a:t>可迭代的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sum(1,2,3) error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5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8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1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5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3970-F629-4164-8ED3-C6E3D19F5871}" type="datetimeFigureOut">
              <a:rPr lang="zh-CN" altLang="en-US" smtClean="0"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84B93D-3EF2-734E-84FD-556388183C1A}"/>
              </a:ext>
            </a:extLst>
          </p:cNvPr>
          <p:cNvSpPr/>
          <p:nvPr userDrawn="1"/>
        </p:nvSpPr>
        <p:spPr>
          <a:xfrm>
            <a:off x="8153400" y="6212724"/>
            <a:ext cx="2646878" cy="461665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0"/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</a:rPr>
              <a:t>复旦大学版权所有</a:t>
            </a:r>
          </a:p>
        </p:txBody>
      </p:sp>
    </p:spTree>
    <p:extLst>
      <p:ext uri="{BB962C8B-B14F-4D97-AF65-F5344CB8AC3E}">
        <p14:creationId xmlns:p14="http://schemas.microsoft.com/office/powerpoint/2010/main" val="42113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zh-CN" altLang="en-US" dirty="0"/>
              <a:t>一、基础知识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/>
              <a:t>学习内容：</a:t>
            </a:r>
            <a:endParaRPr lang="en-US" altLang="zh-CN" b="1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>
                <a:solidFill>
                  <a:srgbClr val="FF0000"/>
                </a:solidFill>
              </a:rPr>
              <a:t>数字类型</a:t>
            </a:r>
            <a:r>
              <a:rPr lang="zh-CN" altLang="en-US" dirty="0"/>
              <a:t>：运算符 函数 属性与方法 内置函数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>
                <a:solidFill>
                  <a:srgbClr val="FF0000"/>
                </a:solidFill>
              </a:rPr>
              <a:t>函数定义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调用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Picture 4" descr="http://cms.csdnimg.cn/article/201407/14/53c341011b7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501650"/>
            <a:ext cx="31432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85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+ - </a:t>
            </a:r>
            <a:r>
              <a:rPr lang="zh-CN" altLang="en-US" dirty="0">
                <a:latin typeface="Times New Roman" panose="02020603050405020304" pitchFamily="18" charset="0"/>
              </a:rPr>
              <a:t>加法、减法：  </a:t>
            </a:r>
            <a:r>
              <a:rPr lang="en-US" altLang="zh-CN" dirty="0">
                <a:latin typeface="Times New Roman" panose="02020603050405020304" pitchFamily="18" charset="0"/>
              </a:rPr>
              <a:t>35+4    2.5 + 3.5  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乘法*： </a:t>
            </a:r>
            <a:r>
              <a:rPr lang="en-US" altLang="zh-CN" dirty="0">
                <a:latin typeface="Times New Roman" panose="02020603050405020304" pitchFamily="18" charset="0"/>
              </a:rPr>
              <a:t>(35+4)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 ，</a:t>
            </a:r>
            <a:r>
              <a:rPr lang="en-US" altLang="zh-CN" dirty="0">
                <a:latin typeface="Times New Roman" panose="02020603050405020304" pitchFamily="18" charset="0"/>
              </a:rPr>
              <a:t>3.4</a:t>
            </a:r>
            <a:r>
              <a:rPr lang="zh-CN" altLang="en-US" dirty="0">
                <a:latin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注意*不能省略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幂运算 **     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**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**</a:t>
            </a:r>
            <a:r>
              <a:rPr lang="en-US" altLang="zh-CN" dirty="0">
                <a:latin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2.0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一元的改变符号 </a:t>
            </a:r>
            <a:r>
              <a:rPr lang="en-US" altLang="zh-CN" dirty="0">
                <a:latin typeface="Times New Roman" panose="02020603050405020304" pitchFamily="18" charset="0"/>
              </a:rPr>
              <a:t>+-          +8   -8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除法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浮点除法</a:t>
            </a:r>
            <a:r>
              <a:rPr lang="en-US" altLang="zh-CN" sz="2000" dirty="0"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</a:rPr>
              <a:t> （也称“真除法”） 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结果为浮点数    </a:t>
            </a:r>
            <a:r>
              <a:rPr lang="en-US" altLang="zh-CN" sz="2000" dirty="0">
                <a:latin typeface="Times New Roman" panose="02020603050405020304" pitchFamily="18" charset="0"/>
              </a:rPr>
              <a:t>5/2 = 2.5 </a:t>
            </a: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</a:rPr>
              <a:t>10/3.2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3.125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整除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 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5//2 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2 </a:t>
            </a: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</a:rPr>
              <a:t>-5//2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-3</a:t>
            </a:r>
            <a:r>
              <a:rPr lang="zh-CN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</a:rPr>
              <a:t>5.1//2.2 = 2.0</a:t>
            </a: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为向负无穷方向舍入（</a:t>
            </a:r>
            <a:r>
              <a:rPr lang="en-US" altLang="zh-CN" sz="2000" dirty="0">
                <a:solidFill>
                  <a:srgbClr val="FF0000"/>
                </a:solidFill>
              </a:rPr>
              <a:t>floor()</a:t>
            </a:r>
            <a:r>
              <a:rPr lang="zh-CN" altLang="en-US" sz="2000" dirty="0">
                <a:solidFill>
                  <a:srgbClr val="FF0000"/>
                </a:solidFill>
              </a:rPr>
              <a:t>函数）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/0</a:t>
            </a:r>
            <a:r>
              <a:rPr lang="zh-CN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</a:rPr>
              <a:t>2//0</a:t>
            </a:r>
            <a:r>
              <a:rPr lang="zh-CN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run-time error</a:t>
            </a:r>
            <a:endParaRPr lang="en-US" altLang="zh-CN" sz="2000" dirty="0"/>
          </a:p>
          <a:p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取余（求模）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%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/>
              <a:t>a % b = </a:t>
            </a:r>
            <a:r>
              <a:rPr lang="zh-CN" altLang="en-US" dirty="0"/>
              <a:t> </a:t>
            </a:r>
            <a:r>
              <a:rPr lang="en-US" altLang="zh-CN" dirty="0"/>
              <a:t>a – c * b  = a – a // b * b</a:t>
            </a:r>
            <a:r>
              <a:rPr lang="zh-CN" altLang="en-US" dirty="0"/>
              <a:t>       这样在</a:t>
            </a:r>
            <a:r>
              <a:rPr lang="zh-CN" altLang="en-US" dirty="0">
                <a:solidFill>
                  <a:srgbClr val="FF0000"/>
                </a:solidFill>
              </a:rPr>
              <a:t>其结果的符号与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一致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10%5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20%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-20%3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7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057" y="-105455"/>
            <a:ext cx="10515600" cy="1325563"/>
          </a:xfrm>
        </p:spPr>
        <p:txBody>
          <a:bodyPr/>
          <a:lstStyle/>
          <a:p>
            <a:r>
              <a:rPr lang="zh-CN" altLang="en-US" dirty="0"/>
              <a:t>求模</a:t>
            </a:r>
            <a:r>
              <a:rPr lang="en-US" altLang="zh-CN" dirty="0"/>
              <a:t>  VS.  </a:t>
            </a:r>
            <a:r>
              <a:rPr lang="zh-CN" altLang="en-US" dirty="0"/>
              <a:t>求余运算</a:t>
            </a:r>
            <a:r>
              <a:rPr lang="en-US" altLang="zh-CN" dirty="0"/>
              <a:t>: 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57" y="815374"/>
            <a:ext cx="10515600" cy="40705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求模</a:t>
            </a:r>
            <a:r>
              <a:rPr lang="en-US" altLang="zh-CN" sz="2400" dirty="0"/>
              <a:t>(modulo)</a:t>
            </a:r>
            <a:r>
              <a:rPr lang="zh-CN" altLang="en-US" sz="2400" dirty="0"/>
              <a:t>：</a:t>
            </a:r>
            <a:r>
              <a:rPr lang="en-US" altLang="zh-CN" sz="2400" dirty="0"/>
              <a:t>a % b = </a:t>
            </a:r>
            <a:r>
              <a:rPr lang="zh-CN" altLang="en-US" sz="2400" dirty="0"/>
              <a:t> </a:t>
            </a:r>
            <a:r>
              <a:rPr lang="en-US" altLang="zh-CN" sz="2400" dirty="0"/>
              <a:t>a – c * b  = a – a // b * b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求余</a:t>
            </a:r>
            <a:r>
              <a:rPr lang="en-US" altLang="zh-CN" sz="2400" dirty="0"/>
              <a:t>(remainder)</a:t>
            </a:r>
            <a:r>
              <a:rPr lang="zh-CN" altLang="en-US" sz="2400" dirty="0"/>
              <a:t>与求模运算类似，特别是ａ和ｂ符号一致时两者结果一样，但是ａ和ｂ符号不一致时结果不一样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支持求模运算，其结果的符号与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一致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C/C++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为求余运算，其结果的符号与</a:t>
            </a:r>
            <a:r>
              <a:rPr lang="en-US" altLang="zh-CN" dirty="0"/>
              <a:t>a</a:t>
            </a:r>
            <a:r>
              <a:rPr lang="zh-CN" altLang="en-US" dirty="0"/>
              <a:t>一致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存在这个区别的原因是在于在计算整商时，</a:t>
            </a:r>
            <a:r>
              <a:rPr lang="zh-CN" altLang="en-US" sz="2400" dirty="0">
                <a:solidFill>
                  <a:srgbClr val="FF0000"/>
                </a:solidFill>
              </a:rPr>
              <a:t>求模运算为向负无穷方向舍入（</a:t>
            </a:r>
            <a:r>
              <a:rPr lang="en-US" altLang="zh-CN" sz="2400" dirty="0">
                <a:solidFill>
                  <a:srgbClr val="FF0000"/>
                </a:solidFill>
              </a:rPr>
              <a:t>floor()</a:t>
            </a:r>
            <a:r>
              <a:rPr lang="zh-CN" altLang="en-US" sz="2400" dirty="0">
                <a:solidFill>
                  <a:srgbClr val="FF0000"/>
                </a:solidFill>
              </a:rPr>
              <a:t>函数）</a:t>
            </a:r>
            <a:r>
              <a:rPr lang="zh-CN" altLang="en-US" sz="2400" dirty="0"/>
              <a:t>，而求余运算为向原点</a:t>
            </a:r>
            <a:r>
              <a:rPr lang="en-US" altLang="zh-CN" sz="2400" dirty="0"/>
              <a:t>(0)</a:t>
            </a:r>
            <a:r>
              <a:rPr lang="zh-CN" altLang="en-US" sz="2400" dirty="0"/>
              <a:t>方向舍入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trunc</a:t>
            </a:r>
            <a:r>
              <a:rPr lang="en-US" altLang="zh-CN" sz="2400" dirty="0"/>
              <a:t>()</a:t>
            </a:r>
            <a:r>
              <a:rPr lang="zh-CN" altLang="en-US" sz="2400" dirty="0"/>
              <a:t>函数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064" y="4885899"/>
            <a:ext cx="616559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&gt;&gt;&gt; print(5 // 2, -5 // 2, 5 // -2, -5 // -2)</a:t>
            </a:r>
          </a:p>
          <a:p>
            <a:r>
              <a:rPr lang="zh-CN" altLang="en-US" sz="2000" dirty="0"/>
              <a:t>2 -3 -3 2</a:t>
            </a:r>
          </a:p>
          <a:p>
            <a:r>
              <a:rPr lang="zh-CN" altLang="en-US" sz="2000" dirty="0"/>
              <a:t>&gt;&gt;&gt; print(5 % 2, -5 % 2, 5 % -2, -5 % -2)</a:t>
            </a:r>
          </a:p>
          <a:p>
            <a:r>
              <a:rPr lang="zh-CN" altLang="en-US" sz="2000" dirty="0"/>
              <a:t>1 1 -1 -1</a:t>
            </a:r>
          </a:p>
        </p:txBody>
      </p:sp>
      <p:sp>
        <p:nvSpPr>
          <p:cNvPr id="5" name="矩形 4"/>
          <p:cNvSpPr/>
          <p:nvPr/>
        </p:nvSpPr>
        <p:spPr>
          <a:xfrm>
            <a:off x="6825888" y="4787631"/>
            <a:ext cx="4985657" cy="1349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5 // 2 = 2              5 % 2 = 1 </a:t>
            </a:r>
          </a:p>
          <a:p>
            <a:r>
              <a:rPr lang="en-US" altLang="zh-CN" sz="2000" dirty="0"/>
              <a:t>-5 // 2 = -3          -5 % 2 = 1 </a:t>
            </a:r>
          </a:p>
          <a:p>
            <a:r>
              <a:rPr lang="en-US" altLang="zh-CN" sz="2000" dirty="0"/>
              <a:t>5 // -2 = -3          5  %-2 = -1 </a:t>
            </a:r>
          </a:p>
          <a:p>
            <a:r>
              <a:rPr lang="en-US" altLang="zh-CN" sz="2000" dirty="0"/>
              <a:t>-5 // -2 = 2          -5 % -2  = -1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809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算术运算符一些特性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165"/>
            <a:ext cx="10953466" cy="52580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</a:rPr>
              <a:t>优先级顺序</a:t>
            </a:r>
            <a:r>
              <a:rPr lang="zh-CN" altLang="en-US" sz="2400" dirty="0">
                <a:latin typeface="Times New Roman" panose="02020603050405020304" pitchFamily="18" charset="0"/>
              </a:rPr>
              <a:t>，下面四组从低到高，同级的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左结合</a:t>
            </a:r>
            <a:r>
              <a:rPr lang="zh-CN" altLang="en-US" sz="2400" dirty="0">
                <a:latin typeface="Times New Roman" panose="02020603050405020304" pitchFamily="18" charset="0"/>
              </a:rPr>
              <a:t>运算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+-  </a:t>
            </a:r>
            <a:r>
              <a:rPr lang="zh-CN" altLang="en-US" sz="2000" dirty="0">
                <a:latin typeface="Times New Roman" panose="02020603050405020304" pitchFamily="18" charset="0"/>
              </a:rPr>
              <a:t> 最低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* /  //  %</a:t>
            </a:r>
            <a:r>
              <a:rPr lang="zh-CN" altLang="en-US" sz="2000" dirty="0">
                <a:latin typeface="Times New Roman" panose="02020603050405020304" pitchFamily="18" charset="0"/>
              </a:rPr>
              <a:t>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一元的</a:t>
            </a:r>
            <a:r>
              <a:rPr lang="en-US" altLang="zh-CN" sz="2000" dirty="0">
                <a:latin typeface="Times New Roman" panose="02020603050405020304" pitchFamily="18" charset="0"/>
              </a:rPr>
              <a:t>+-  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** </a:t>
            </a:r>
            <a:r>
              <a:rPr lang="en-US" altLang="zh-CN" sz="2000" dirty="0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通过小括号改变运算顺序 ，可嵌套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注意：中括号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[ ]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和大括号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{}</a:t>
            </a:r>
            <a:r>
              <a:rPr lang="zh-CN" altLang="en-US" sz="2000" b="1" u="sng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不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用于数学计算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上述运算符支持两个不同的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数字类型</a:t>
            </a:r>
            <a:r>
              <a:rPr lang="zh-CN" altLang="en-US" sz="2400" dirty="0">
                <a:latin typeface="Times New Roman" panose="02020603050405020304" pitchFamily="18" charset="0"/>
              </a:rPr>
              <a:t>的对象之间的运算，即混合运算，比如浮点数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</a:rPr>
              <a:t>整数</a:t>
            </a:r>
            <a:r>
              <a:rPr lang="en-US" altLang="zh-CN" sz="2400" dirty="0" err="1"/>
              <a:t>时会进行</a:t>
            </a:r>
            <a:r>
              <a:rPr lang="en-US" altLang="zh-CN" sz="2400" dirty="0" err="1">
                <a:solidFill>
                  <a:srgbClr val="FF0000"/>
                </a:solidFill>
              </a:rPr>
              <a:t>隐式的类型转换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如果其中包含</a:t>
            </a:r>
            <a:r>
              <a:rPr lang="en-US" altLang="zh-CN" sz="2000" dirty="0">
                <a:latin typeface="Times New Roman" panose="02020603050405020304" pitchFamily="18" charset="0"/>
              </a:rPr>
              <a:t>complex</a:t>
            </a:r>
            <a:r>
              <a:rPr lang="zh-CN" altLang="en-US" sz="2000" dirty="0">
                <a:latin typeface="Times New Roman" panose="02020603050405020304" pitchFamily="18" charset="0"/>
              </a:rPr>
              <a:t>对象，则其他数字类型转换为</a:t>
            </a:r>
            <a:r>
              <a:rPr lang="en-US" altLang="zh-CN" sz="2000" dirty="0">
                <a:latin typeface="Times New Roman" panose="02020603050405020304" pitchFamily="18" charset="0"/>
              </a:rPr>
              <a:t>complex</a:t>
            </a:r>
            <a:r>
              <a:rPr lang="zh-CN" altLang="en-US" sz="2000" dirty="0">
                <a:latin typeface="Times New Roman" panose="02020603050405020304" pitchFamily="18" charset="0"/>
              </a:rPr>
              <a:t>对象，结果为</a:t>
            </a:r>
            <a:r>
              <a:rPr lang="en-US" altLang="zh-CN" sz="2000" dirty="0">
                <a:latin typeface="Times New Roman" panose="02020603050405020304" pitchFamily="18" charset="0"/>
              </a:rPr>
              <a:t>complex</a:t>
            </a:r>
            <a:r>
              <a:rPr lang="zh-CN" altLang="en-US" sz="2000" dirty="0">
                <a:latin typeface="Times New Roman" panose="02020603050405020304" pitchFamily="18" charset="0"/>
              </a:rPr>
              <a:t>对象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如果其中包含</a:t>
            </a:r>
            <a:r>
              <a:rPr lang="en-US" altLang="zh-CN" sz="2000" dirty="0">
                <a:latin typeface="Times New Roman" panose="02020603050405020304" pitchFamily="18" charset="0"/>
              </a:rPr>
              <a:t>float</a:t>
            </a:r>
            <a:r>
              <a:rPr lang="zh-CN" altLang="en-US" sz="2000" dirty="0">
                <a:latin typeface="Times New Roman" panose="02020603050405020304" pitchFamily="18" charset="0"/>
              </a:rPr>
              <a:t>对象，则其他数字类型转换为</a:t>
            </a:r>
            <a:r>
              <a:rPr lang="en-US" altLang="zh-CN" sz="2000" dirty="0">
                <a:latin typeface="Times New Roman" panose="02020603050405020304" pitchFamily="18" charset="0"/>
              </a:rPr>
              <a:t>float</a:t>
            </a:r>
            <a:r>
              <a:rPr lang="zh-CN" altLang="en-US" sz="2000" dirty="0">
                <a:latin typeface="Times New Roman" panose="02020603050405020304" pitchFamily="18" charset="0"/>
              </a:rPr>
              <a:t>对象，结果为</a:t>
            </a:r>
            <a:r>
              <a:rPr lang="en-US" altLang="zh-CN" sz="2000" dirty="0">
                <a:latin typeface="Times New Roman" panose="02020603050405020304" pitchFamily="18" charset="0"/>
              </a:rPr>
              <a:t>float</a:t>
            </a:r>
            <a:r>
              <a:rPr lang="zh-CN" altLang="en-US" sz="2000" dirty="0">
                <a:latin typeface="Times New Roman" panose="02020603050405020304" pitchFamily="18" charset="0"/>
              </a:rPr>
              <a:t>对象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2375" y="6178033"/>
            <a:ext cx="6071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bool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float  complex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AB09B6-7834-493E-97C9-96F51AB6813A}"/>
              </a:ext>
            </a:extLst>
          </p:cNvPr>
          <p:cNvSpPr/>
          <p:nvPr/>
        </p:nvSpPr>
        <p:spPr>
          <a:xfrm>
            <a:off x="3871655" y="2357983"/>
            <a:ext cx="474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3-4**2+10%5+8*6//7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3 – 16 + 0 + 48 // 7 </a:t>
            </a:r>
            <a:r>
              <a:rPr lang="en-US" altLang="zh-CN" dirty="0">
                <a:latin typeface="Times New Roman" panose="02020603050405020304" pitchFamily="18" charset="0"/>
              </a:rPr>
              <a:t>= 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9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zh-CN" altLang="en-US" dirty="0"/>
              <a:t>比较数字对象的值的大小，结果为</a:t>
            </a:r>
            <a:r>
              <a:rPr lang="en-US" altLang="zh-CN" dirty="0"/>
              <a:t>bool</a:t>
            </a:r>
            <a:r>
              <a:rPr lang="zh-CN" altLang="en-US" dirty="0"/>
              <a:t>值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</a:p>
          <a:p>
            <a:pPr lvl="1" fontAlgn="base"/>
            <a:r>
              <a:rPr lang="zh-CN" altLang="zh-CN" dirty="0"/>
              <a:t>x&lt;y；x&lt;=y；x&gt;y；x&gt;=y</a:t>
            </a:r>
            <a:endParaRPr lang="en-US" altLang="zh-CN" dirty="0"/>
          </a:p>
          <a:p>
            <a:pPr lvl="1" fontAlgn="base"/>
            <a:r>
              <a:rPr lang="zh-CN" altLang="en-US" dirty="0"/>
              <a:t>可以连用，连用时</a:t>
            </a:r>
            <a:r>
              <a:rPr lang="zh-CN" altLang="en-US" sz="2800" dirty="0">
                <a:solidFill>
                  <a:srgbClr val="0070C0"/>
                </a:solidFill>
              </a:rPr>
              <a:t>不考虑传递性</a:t>
            </a:r>
            <a:r>
              <a:rPr lang="zh-CN" altLang="en-US" dirty="0"/>
              <a:t>，仅仅相邻数之间的比较</a:t>
            </a:r>
            <a:endParaRPr lang="en-US" altLang="zh-CN" dirty="0"/>
          </a:p>
          <a:p>
            <a:pPr lvl="2" fontAlgn="base"/>
            <a:r>
              <a:rPr lang="en-US" altLang="zh-CN" sz="2400" dirty="0"/>
              <a:t>x&lt;y&lt;z  </a:t>
            </a:r>
            <a:r>
              <a:rPr lang="zh-CN" altLang="en-US" sz="2400" dirty="0"/>
              <a:t>表示  </a:t>
            </a:r>
            <a:r>
              <a:rPr lang="en-US" altLang="zh-CN" sz="2400" dirty="0"/>
              <a:t>x&lt;y </a:t>
            </a:r>
            <a:r>
              <a:rPr lang="zh-CN" altLang="en-US" sz="2400" b="1" dirty="0">
                <a:solidFill>
                  <a:srgbClr val="FF0000"/>
                </a:solidFill>
              </a:rPr>
              <a:t>且</a:t>
            </a:r>
            <a:r>
              <a:rPr lang="zh-CN" altLang="en-US" sz="2400" dirty="0"/>
              <a:t> </a:t>
            </a:r>
            <a:r>
              <a:rPr lang="en-US" altLang="zh-CN" sz="2400" dirty="0"/>
              <a:t>y&lt;z </a:t>
            </a:r>
          </a:p>
          <a:p>
            <a:pPr lvl="2" fontAlgn="base"/>
            <a:r>
              <a:rPr lang="en-US" altLang="zh-CN" sz="2400" dirty="0"/>
              <a:t>x&lt;y&gt;z  </a:t>
            </a:r>
            <a:r>
              <a:rPr lang="zh-CN" altLang="en-US" sz="2400" dirty="0"/>
              <a:t>表示 </a:t>
            </a:r>
            <a:r>
              <a:rPr lang="en-US" altLang="zh-CN" sz="2400" dirty="0"/>
              <a:t>x&lt;y </a:t>
            </a:r>
            <a:r>
              <a:rPr lang="zh-CN" altLang="en-US" sz="2400" b="1" dirty="0">
                <a:solidFill>
                  <a:srgbClr val="FF0000"/>
                </a:solidFill>
              </a:rPr>
              <a:t>且</a:t>
            </a:r>
            <a:r>
              <a:rPr lang="zh-CN" altLang="en-US" sz="2400" dirty="0"/>
              <a:t> </a:t>
            </a:r>
            <a:r>
              <a:rPr lang="en-US" altLang="zh-CN" sz="2400" dirty="0"/>
              <a:t>y&gt;z </a:t>
            </a:r>
          </a:p>
          <a:p>
            <a:pPr marL="914400" lvl="2" indent="0" fontAlgn="base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=12,18,13 </a:t>
            </a:r>
          </a:p>
          <a:p>
            <a:pPr marL="914400" lvl="2" indent="0" fontAlgn="base">
              <a:buNone/>
            </a:pPr>
            <a:r>
              <a:rPr lang="en-US" altLang="zh-CN" sz="2400" dirty="0"/>
              <a:t>&gt;&gt;&gt; x &lt; y, x &lt;= y, x &gt; y, x &gt;= y       # (True, True, False, False)</a:t>
            </a:r>
          </a:p>
          <a:p>
            <a:pPr marL="914400" lvl="2" indent="0" fontAlgn="base">
              <a:buNone/>
            </a:pPr>
            <a:r>
              <a:rPr lang="en-US" altLang="zh-CN" sz="2400" dirty="0"/>
              <a:t>&gt;&gt;&gt; x &lt; y &lt; z,  x &lt; y &gt; z       # (False, True)</a:t>
            </a:r>
            <a:endParaRPr lang="zh-CN" altLang="zh-CN" sz="2400" dirty="0"/>
          </a:p>
          <a:p>
            <a:pPr fontAlgn="base"/>
            <a:r>
              <a:rPr lang="zh-CN" altLang="en-US" dirty="0"/>
              <a:t>比较对象的值是否相等 </a:t>
            </a:r>
            <a:endParaRPr lang="en-US" altLang="zh-CN" dirty="0"/>
          </a:p>
          <a:p>
            <a:pPr lvl="1" fontAlgn="base"/>
            <a:r>
              <a:rPr lang="zh-CN" altLang="zh-CN" dirty="0"/>
              <a:t>x</a:t>
            </a:r>
            <a:r>
              <a:rPr lang="en-US" altLang="zh-CN" dirty="0"/>
              <a:t> </a:t>
            </a:r>
            <a:r>
              <a:rPr lang="zh-CN" altLang="zh-CN" dirty="0"/>
              <a:t>==</a:t>
            </a:r>
            <a:r>
              <a:rPr lang="en-US" altLang="zh-CN" dirty="0"/>
              <a:t> </a:t>
            </a:r>
            <a:r>
              <a:rPr lang="zh-CN" altLang="zh-CN" dirty="0"/>
              <a:t>y</a:t>
            </a:r>
            <a:r>
              <a:rPr lang="en-US" altLang="zh-CN" dirty="0"/>
              <a:t>           &gt;&gt;&gt; x == y   # False </a:t>
            </a:r>
          </a:p>
          <a:p>
            <a:pPr lvl="1" fontAlgn="base"/>
            <a:r>
              <a:rPr lang="zh-CN" altLang="zh-CN" dirty="0"/>
              <a:t>x</a:t>
            </a:r>
            <a:r>
              <a:rPr lang="en-US" altLang="zh-CN" dirty="0"/>
              <a:t> </a:t>
            </a:r>
            <a:r>
              <a:rPr lang="zh-CN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!=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zh-CN" altLang="zh-CN" dirty="0"/>
              <a:t>y</a:t>
            </a:r>
            <a:r>
              <a:rPr lang="zh-CN" altLang="en-US" dirty="0"/>
              <a:t>            </a:t>
            </a:r>
            <a:r>
              <a:rPr lang="en-US" altLang="zh-CN" dirty="0"/>
              <a:t>&gt;&gt;&gt; x != y      # True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328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例子：求模的应用</a:t>
            </a:r>
            <a:r>
              <a:rPr lang="zh-CN" altLang="en-US" sz="2800" dirty="0"/>
              <a:t>（学过循环后要求掌握）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897"/>
            <a:ext cx="10515600" cy="4351338"/>
          </a:xfrm>
        </p:spPr>
        <p:txBody>
          <a:bodyPr/>
          <a:lstStyle/>
          <a:p>
            <a:r>
              <a:rPr lang="zh-CN" altLang="en-US" dirty="0"/>
              <a:t>判别奇偶数： </a:t>
            </a:r>
            <a:r>
              <a:rPr lang="en-US" altLang="zh-CN" dirty="0"/>
              <a:t>n % 2 == 0</a:t>
            </a:r>
          </a:p>
          <a:p>
            <a:r>
              <a:rPr lang="zh-CN" altLang="en-US" dirty="0"/>
              <a:t>判断</a:t>
            </a:r>
            <a:r>
              <a:rPr lang="en-US" altLang="zh-CN" dirty="0"/>
              <a:t>n</a:t>
            </a:r>
            <a:r>
              <a:rPr lang="zh-CN" altLang="en-US" dirty="0"/>
              <a:t>是否能够被</a:t>
            </a:r>
            <a:r>
              <a:rPr lang="en-US" altLang="zh-CN" dirty="0"/>
              <a:t>m</a:t>
            </a:r>
            <a:r>
              <a:rPr lang="zh-CN" altLang="en-US" dirty="0"/>
              <a:t>整除：  </a:t>
            </a:r>
            <a:r>
              <a:rPr lang="en-US" altLang="zh-CN" dirty="0"/>
              <a:t>n % m == 0 </a:t>
            </a:r>
          </a:p>
          <a:p>
            <a:r>
              <a:rPr lang="zh-CN" altLang="en-US" dirty="0"/>
              <a:t>今天星期几</a:t>
            </a:r>
            <a:r>
              <a:rPr lang="en-US" altLang="zh-CN" dirty="0"/>
              <a:t>(start in [0,6])</a:t>
            </a:r>
            <a:r>
              <a:rPr lang="zh-CN" altLang="en-US" dirty="0"/>
              <a:t>，在</a:t>
            </a:r>
            <a:r>
              <a:rPr lang="en-US" altLang="zh-CN" dirty="0"/>
              <a:t>n</a:t>
            </a:r>
            <a:r>
              <a:rPr lang="zh-CN" altLang="en-US" dirty="0"/>
              <a:t>天之后是星期几？  </a:t>
            </a:r>
            <a:r>
              <a:rPr lang="en-US" altLang="zh-CN" dirty="0"/>
              <a:t>(start + n) % 7</a:t>
            </a:r>
          </a:p>
          <a:p>
            <a:r>
              <a:rPr lang="zh-CN" altLang="en-US" dirty="0"/>
              <a:t>每行输出</a:t>
            </a:r>
            <a:r>
              <a:rPr lang="en-US" altLang="zh-CN" dirty="0"/>
              <a:t>m</a:t>
            </a:r>
            <a:r>
              <a:rPr lang="zh-CN" altLang="en-US" dirty="0"/>
              <a:t>个数后换一行：</a:t>
            </a:r>
            <a:endParaRPr lang="en-US" altLang="zh-CN" dirty="0"/>
          </a:p>
          <a:p>
            <a:r>
              <a:rPr lang="zh-CN" altLang="en-US" dirty="0"/>
              <a:t>获得整数</a:t>
            </a:r>
            <a:r>
              <a:rPr lang="en-US" altLang="zh-CN" dirty="0"/>
              <a:t>n</a:t>
            </a:r>
            <a:r>
              <a:rPr lang="zh-CN" altLang="en-US" dirty="0"/>
              <a:t>的各位数字  　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4238292"/>
            <a:ext cx="359228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count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end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'\t'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count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count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6971" y="2952688"/>
            <a:ext cx="6096000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digitalNum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place = 1  # </a:t>
            </a:r>
            <a:r>
              <a:rPr lang="zh-CN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右边数起第几位    </a:t>
            </a:r>
          </a:p>
          <a:p>
            <a:r>
              <a:rPr lang="zh-CN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while True: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digit =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% 10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print('</a:t>
            </a:r>
            <a:r>
              <a:rPr lang="zh-CN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右边数起第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%d</a:t>
            </a:r>
            <a:r>
              <a:rPr lang="zh-CN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位数字为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%d' % 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place,digit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place = place + 1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// 10 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if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== 0:</a:t>
            </a: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        return</a:t>
            </a:r>
          </a:p>
          <a:p>
            <a:endParaRPr lang="en-US" altLang="zh-CN" kern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=134</a:t>
            </a:r>
          </a:p>
          <a:p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digitalNum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394961" y="6276675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每行输出</a:t>
            </a:r>
            <a:r>
              <a:rPr lang="en-US" altLang="zh-CN" dirty="0"/>
              <a:t>m</a:t>
            </a:r>
            <a:r>
              <a:rPr lang="zh-CN" altLang="en-US" dirty="0"/>
              <a:t>个数后换一行</a:t>
            </a:r>
          </a:p>
        </p:txBody>
      </p:sp>
      <p:sp>
        <p:nvSpPr>
          <p:cNvPr id="6" name="矩形 5"/>
          <p:cNvSpPr/>
          <p:nvPr/>
        </p:nvSpPr>
        <p:spPr>
          <a:xfrm>
            <a:off x="9211659" y="6276675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获得整数</a:t>
            </a:r>
            <a:r>
              <a:rPr lang="en-US" altLang="zh-CN" dirty="0"/>
              <a:t>n</a:t>
            </a:r>
            <a:r>
              <a:rPr lang="zh-CN" altLang="en-US" dirty="0"/>
              <a:t>的各位数字 </a:t>
            </a:r>
          </a:p>
        </p:txBody>
      </p:sp>
    </p:spTree>
    <p:extLst>
      <p:ext uri="{BB962C8B-B14F-4D97-AF65-F5344CB8AC3E}">
        <p14:creationId xmlns:p14="http://schemas.microsoft.com/office/powerpoint/2010/main" val="55647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内置数学函数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12170"/>
              </p:ext>
            </p:extLst>
          </p:nvPr>
        </p:nvGraphicFramePr>
        <p:xfrm>
          <a:off x="838200" y="1825625"/>
          <a:ext cx="105156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844711016"/>
                    </a:ext>
                  </a:extLst>
                </a:gridCol>
                <a:gridCol w="2727960">
                  <a:extLst>
                    <a:ext uri="{9D8B030D-6E8A-4147-A177-3AD203B41FA5}">
                      <a16:colId xmlns:a16="http://schemas.microsoft.com/office/drawing/2014/main" val="21689080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59784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980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1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的绝对值。如果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为复数，则返回其模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abs(-1.2)</a:t>
                      </a:r>
                    </a:p>
                    <a:p>
                      <a:r>
                        <a:rPr lang="en-US" altLang="zh-CN" dirty="0"/>
                        <a:t>abs(1-2j)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</a:p>
                    <a:p>
                      <a:r>
                        <a:rPr lang="en-US" altLang="zh-CN" dirty="0"/>
                        <a:t>2.23606797749979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divmod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a,b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除以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的商和余数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divmod</a:t>
                      </a:r>
                      <a:r>
                        <a:rPr lang="en-US" altLang="zh-CN" dirty="0"/>
                        <a:t>(5,3)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pow(</a:t>
                      </a:r>
                      <a:r>
                        <a:rPr lang="en-US" altLang="zh-CN" dirty="0" err="1"/>
                        <a:t>x,y</a:t>
                      </a:r>
                      <a:r>
                        <a:rPr lang="en-US" altLang="zh-CN" dirty="0"/>
                        <a:t>[,z])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x**y</a:t>
                      </a:r>
                      <a:r>
                        <a:rPr lang="zh-CN" altLang="en-US" dirty="0"/>
                        <a:t>。如果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有，则为</a:t>
                      </a:r>
                      <a:r>
                        <a:rPr lang="en-US" altLang="zh-CN" dirty="0"/>
                        <a:t>pow(</a:t>
                      </a:r>
                      <a:r>
                        <a:rPr lang="en-US" altLang="zh-CN" dirty="0" err="1"/>
                        <a:t>x,y</a:t>
                      </a:r>
                      <a:r>
                        <a:rPr lang="en-US" altLang="zh-CN" dirty="0"/>
                        <a:t>)%z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pow(2,10)</a:t>
                      </a:r>
                    </a:p>
                    <a:p>
                      <a:r>
                        <a:rPr lang="en-US" altLang="zh-CN" dirty="0"/>
                        <a:t>pow(2,10,10)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</a:p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round(number[,</a:t>
                      </a:r>
                      <a:r>
                        <a:rPr lang="en-US" altLang="zh-CN" dirty="0" err="1"/>
                        <a:t>ndigits</a:t>
                      </a:r>
                      <a:r>
                        <a:rPr lang="en-US" altLang="zh-CN" dirty="0"/>
                        <a:t>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四舍五入取整，如果</a:t>
                      </a:r>
                      <a:r>
                        <a:rPr lang="en-US" altLang="zh-CN" dirty="0" err="1"/>
                        <a:t>ndigits</a:t>
                      </a:r>
                      <a:r>
                        <a:rPr lang="zh-CN" altLang="en-US" dirty="0"/>
                        <a:t>则保留</a:t>
                      </a:r>
                      <a:r>
                        <a:rPr lang="en-US" altLang="zh-CN" dirty="0" err="1"/>
                        <a:t>ndigits</a:t>
                      </a:r>
                      <a:r>
                        <a:rPr lang="zh-CN" altLang="en-US" dirty="0"/>
                        <a:t>小数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round(3.14159)</a:t>
                      </a:r>
                    </a:p>
                    <a:p>
                      <a:r>
                        <a:rPr lang="en-US" altLang="zh-CN" dirty="0"/>
                        <a:t>round(3.14159,4)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  <a:p>
                      <a:r>
                        <a:rPr lang="en-US" altLang="zh-CN" dirty="0"/>
                        <a:t>3.1416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max(arg1,arg2,*</a:t>
                      </a:r>
                      <a:r>
                        <a:rPr lang="en-US" altLang="zh-CN" dirty="0" err="1"/>
                        <a:t>args</a:t>
                      </a:r>
                      <a:r>
                        <a:rPr lang="en-US" altLang="zh-CN" dirty="0"/>
                        <a:t>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max(1,7,3,15,14)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4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min(arg1,arg2,*</a:t>
                      </a:r>
                      <a:r>
                        <a:rPr lang="en-US" altLang="zh-CN" dirty="0" err="1"/>
                        <a:t>args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取最小值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min(1,7,3,15,14)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3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sum(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[,start])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求和，</a:t>
                      </a:r>
                      <a:r>
                        <a:rPr lang="en-US" altLang="zh-CN" dirty="0"/>
                        <a:t>start</a:t>
                      </a:r>
                      <a:r>
                        <a:rPr lang="zh-CN" altLang="en-US" dirty="0"/>
                        <a:t>如果有，表示加上</a:t>
                      </a:r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sum((1,2,3))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sum((1,2,3),44)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4042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802639" y="490359"/>
            <a:ext cx="41549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m = max(4,5,6)</a:t>
            </a:r>
          </a:p>
          <a:p>
            <a:r>
              <a:rPr lang="en-US" altLang="zh-CN" sz="2400" dirty="0"/>
              <a:t>n = min(4,5,6)</a:t>
            </a: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m,n</a:t>
            </a:r>
            <a:r>
              <a:rPr lang="en-US" altLang="zh-CN" sz="2400" dirty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284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524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zh-CN" altLang="en-US" sz="2400" dirty="0"/>
              <a:t>在实际开发中，有许多操作时完全相同或非常相似的，仅仅是要处理的数据不同，为此需要实现</a:t>
            </a:r>
            <a:r>
              <a:rPr lang="zh-CN" altLang="en-US" sz="2400" dirty="0">
                <a:solidFill>
                  <a:srgbClr val="FF0000"/>
                </a:solidFill>
              </a:rPr>
              <a:t>代码复用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defTabSz="91440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将可能需要反复执行的代码封装为函数，并在需要该功能的地方进行调用，不仅可以实现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代码复用</a:t>
            </a:r>
            <a:r>
              <a:rPr lang="zh-CN" altLang="en-US" sz="2400" dirty="0">
                <a:sym typeface="+mn-ea"/>
              </a:rPr>
              <a:t>，更重要的是可以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保证代码的一致性</a:t>
            </a:r>
            <a:r>
              <a:rPr lang="zh-CN" altLang="en-US" sz="2400" dirty="0">
                <a:sym typeface="+mn-ea"/>
              </a:rPr>
              <a:t>，只需要修改该函数代码则所有调用均受到影响。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en-US" altLang="zh-CN" sz="2400" dirty="0"/>
              <a:t>Python</a:t>
            </a:r>
            <a:r>
              <a:rPr lang="zh-CN" altLang="en-US" sz="2400" dirty="0"/>
              <a:t>提供了许多常用的内置函数我们已学习</a:t>
            </a:r>
            <a:r>
              <a:rPr lang="en-US" altLang="zh-CN" sz="2400" dirty="0"/>
              <a:t>print()</a:t>
            </a:r>
            <a:r>
              <a:rPr lang="zh-CN" altLang="en-US" sz="2400" dirty="0"/>
              <a:t>、</a:t>
            </a:r>
            <a:r>
              <a:rPr lang="en-US" altLang="zh-CN" sz="2400" dirty="0"/>
              <a:t>input()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defTabSz="91440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如何定义自己的函数呢？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20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90500" y="2691230"/>
            <a:ext cx="5837150" cy="3667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ct val="90000"/>
              <a:buFont typeface="Wingdings" panose="05000000000000000000" charset="0"/>
              <a:buChar char="ü"/>
            </a:pPr>
            <a:r>
              <a:rPr lang="zh-CN" altLang="en-US" sz="2400" dirty="0"/>
              <a:t>函数体的开始以</a:t>
            </a:r>
            <a:r>
              <a:rPr lang="en-US" altLang="zh-CN" sz="2400" dirty="0">
                <a:solidFill>
                  <a:srgbClr val="0070C0"/>
                </a:solidFill>
              </a:rPr>
              <a:t>def</a:t>
            </a:r>
            <a:r>
              <a:rPr lang="zh-CN" altLang="en-US" sz="2400" dirty="0"/>
              <a:t>开始，然后是一个空格和函数的名称，接下来是一对圆括号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SzPct val="90000"/>
              <a:buFont typeface="Wingdings" panose="05000000000000000000" charset="0"/>
              <a:buChar char="ü"/>
            </a:pPr>
            <a:r>
              <a:rPr lang="zh-CN" altLang="en-US" sz="2400" dirty="0"/>
              <a:t>圆括号内是形式参数列表，称为</a:t>
            </a:r>
            <a:r>
              <a:rPr lang="zh-CN" altLang="en-US" sz="2400" b="1" dirty="0">
                <a:solidFill>
                  <a:srgbClr val="FF0000"/>
                </a:solidFill>
              </a:rPr>
              <a:t>形参，形参</a:t>
            </a:r>
            <a:r>
              <a:rPr lang="zh-CN" altLang="en-US" sz="2400" dirty="0"/>
              <a:t>如果有多个以逗号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en-US" altLang="zh-CN" sz="2400" dirty="0"/>
              <a:t>)</a:t>
            </a:r>
            <a:r>
              <a:rPr lang="zh-CN" altLang="en-US" sz="2400" dirty="0"/>
              <a:t>隔开，</a:t>
            </a:r>
            <a:r>
              <a:rPr lang="zh-CN" altLang="en-US" sz="2400" dirty="0">
                <a:sym typeface="+mn-ea"/>
              </a:rPr>
              <a:t>参数可以没有，也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必须</a:t>
            </a:r>
            <a:r>
              <a:rPr lang="zh-CN" altLang="en-US" sz="2400" dirty="0">
                <a:sym typeface="+mn-ea"/>
              </a:rPr>
              <a:t>保留一对空的圆括号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SzPct val="90000"/>
              <a:buFont typeface="Wingdings" panose="05000000000000000000" charset="0"/>
              <a:buChar char="ü"/>
            </a:pPr>
            <a:r>
              <a:rPr lang="zh-CN" altLang="en-US" sz="2400" dirty="0"/>
              <a:t>括号后面的</a:t>
            </a:r>
            <a:r>
              <a:rPr lang="zh-CN" altLang="en-US" sz="2400" b="1" dirty="0">
                <a:solidFill>
                  <a:srgbClr val="FF0000"/>
                </a:solidFill>
              </a:rPr>
              <a:t>冒号</a:t>
            </a:r>
            <a:r>
              <a:rPr lang="zh-CN" altLang="en-US" sz="2400" dirty="0"/>
              <a:t>必不可少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与其它语言不同，函数形参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不需要</a:t>
            </a:r>
            <a:r>
              <a:rPr lang="zh-CN" altLang="en-US" sz="2400" dirty="0">
                <a:sym typeface="+mn-ea"/>
              </a:rPr>
              <a:t>声明类型，也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不需要</a:t>
            </a:r>
            <a:r>
              <a:rPr lang="zh-CN" altLang="en-US" sz="2400" dirty="0">
                <a:sym typeface="+mn-ea"/>
              </a:rPr>
              <a:t>指定函数返回值类型</a:t>
            </a:r>
            <a:endParaRPr lang="zh-CN" alt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Python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允许嵌套定义函数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306830" y="1365667"/>
            <a:ext cx="3928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5"/>
                </a:solidFill>
              </a:rPr>
              <a:t>def </a:t>
            </a:r>
            <a:r>
              <a:rPr lang="zh-CN" altLang="en-US" sz="2400" b="1" dirty="0">
                <a:solidFill>
                  <a:srgbClr val="FF5DDE"/>
                </a:solidFill>
              </a:rPr>
              <a:t>函数名</a:t>
            </a:r>
            <a:r>
              <a:rPr lang="zh-CN" altLang="en-US" sz="2400" b="1" dirty="0">
                <a:solidFill>
                  <a:schemeClr val="accent5"/>
                </a:solidFill>
              </a:rPr>
              <a:t>([形参列表]):</a:t>
            </a:r>
            <a:endParaRPr lang="en-US" altLang="zh-CN" sz="2400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5"/>
                </a:solidFill>
              </a:rPr>
              <a:t>    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accent6"/>
                </a:solidFill>
              </a:rPr>
              <a:t>'''注释''' 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5"/>
                </a:solidFill>
              </a:rPr>
              <a:t>    函数体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CEBA49-D2AF-064A-9F8D-5AACDCF8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365667"/>
            <a:ext cx="6057900" cy="19939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D081737-238E-974B-B397-4443D92A7CC0}"/>
              </a:ext>
            </a:extLst>
          </p:cNvPr>
          <p:cNvSpPr/>
          <p:nvPr/>
        </p:nvSpPr>
        <p:spPr>
          <a:xfrm>
            <a:off x="10187156" y="635839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代码在备注中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40BA49-8052-284B-9F42-EC3C4E138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52" y="3425150"/>
            <a:ext cx="5041900" cy="29591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1199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3525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函数定义：文档字符串</a:t>
            </a:r>
            <a:endParaRPr lang="zh-CN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2426" y="1896403"/>
            <a:ext cx="11334148" cy="2615091"/>
          </a:xfrm>
          <a:prstGeom prst="rect">
            <a:avLst/>
          </a:prstGeom>
          <a:noFill/>
        </p:spPr>
        <p:txBody>
          <a:bodyPr vert="horz" lIns="108825" tIns="54412" rIns="108825" bIns="54412" rtlCol="0">
            <a:norm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定义函数（及模块）时，开头部分的</a:t>
            </a:r>
            <a:r>
              <a:rPr lang="zh-CN" altLang="en-US" sz="2400" b="1" dirty="0">
                <a:solidFill>
                  <a:srgbClr val="FF0000"/>
                </a:solidFill>
              </a:rPr>
              <a:t>注释</a:t>
            </a:r>
            <a:r>
              <a:rPr lang="zh-CN" altLang="en-US" sz="2400" dirty="0"/>
              <a:t>并不是必需的，但是如果为函数的定义加上这段注释的话，可以为用户提供友好的提示和使用帮助。 </a:t>
            </a:r>
            <a:endParaRPr lang="en-US" altLang="zh-CN" sz="2400" dirty="0"/>
          </a:p>
          <a:p>
            <a:r>
              <a:rPr lang="zh-CN" altLang="en-US" sz="2400" dirty="0"/>
              <a:t>该字符串保存在函数（及模块）对象的</a:t>
            </a:r>
            <a:r>
              <a:rPr lang="en-US" altLang="zh-CN" sz="2400" dirty="0"/>
              <a:t>__doc__</a:t>
            </a:r>
            <a:r>
              <a:rPr lang="zh-CN" altLang="en-US" sz="2400" dirty="0"/>
              <a:t>属性中，称为</a:t>
            </a:r>
            <a:r>
              <a:rPr lang="en-US" altLang="zh-CN" sz="2400" dirty="0" err="1"/>
              <a:t>docstring</a:t>
            </a:r>
            <a:endParaRPr lang="en-US" altLang="zh-CN" sz="2400" dirty="0"/>
          </a:p>
          <a:p>
            <a:r>
              <a:rPr lang="en-US" altLang="zh-CN" sz="2400" dirty="0"/>
              <a:t>help(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)</a:t>
            </a:r>
            <a:r>
              <a:rPr lang="zh-CN" altLang="en-US" sz="2400" dirty="0"/>
              <a:t>可以查看相应的</a:t>
            </a:r>
            <a:r>
              <a:rPr lang="en-US" altLang="zh-CN" sz="2400" dirty="0"/>
              <a:t>__doc__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r>
              <a:rPr lang="en-US" altLang="zh-CN" sz="2400" dirty="0"/>
              <a:t>IDLE</a:t>
            </a:r>
            <a:r>
              <a:rPr lang="zh-CN" altLang="en-US" sz="2400" dirty="0"/>
              <a:t>界面会在相应的</a:t>
            </a:r>
            <a:r>
              <a:rPr lang="en-US" altLang="zh-CN" sz="2400" dirty="0" err="1"/>
              <a:t>calltip</a:t>
            </a:r>
            <a:r>
              <a:rPr lang="zh-CN" altLang="en-US" sz="2400" dirty="0"/>
              <a:t>给出其注释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90" y="4955754"/>
            <a:ext cx="5368384" cy="15946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1B6B1EE-5DF4-AA45-BA59-90F4A4FF2774}"/>
              </a:ext>
            </a:extLst>
          </p:cNvPr>
          <p:cNvSpPr/>
          <p:nvPr/>
        </p:nvSpPr>
        <p:spPr>
          <a:xfrm>
            <a:off x="6555030" y="253660"/>
            <a:ext cx="3654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5"/>
                </a:solidFill>
              </a:rPr>
              <a:t>def 函数名([形参列表]):</a:t>
            </a:r>
            <a:endParaRPr lang="en-US" altLang="zh-CN" sz="2400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5"/>
                </a:solidFill>
              </a:rPr>
              <a:t>    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accent6"/>
                </a:solidFill>
              </a:rPr>
              <a:t>'''注释''' 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5"/>
                </a:solidFill>
              </a:rPr>
              <a:t>    函数体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D84C4C-71FD-124F-BF73-CF22013B4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11" y="5194299"/>
            <a:ext cx="431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函数定义： 函数体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156" y="1475343"/>
            <a:ext cx="11388587" cy="1200329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zh-CN" altLang="en-US" sz="2200" dirty="0"/>
              <a:t>函数体一般包括多行，相对于</a:t>
            </a:r>
            <a:r>
              <a:rPr lang="en-US" altLang="zh-CN" sz="2200" dirty="0" err="1"/>
              <a:t>def</a:t>
            </a:r>
            <a:r>
              <a:rPr lang="zh-CN" altLang="en-US" sz="2200" dirty="0"/>
              <a:t>关键字必须保持一定的空格缩进，是函数执行的代码块</a:t>
            </a:r>
            <a:endParaRPr lang="en-US" altLang="zh-CN" sz="2200" dirty="0"/>
          </a:p>
          <a:p>
            <a:pPr marL="342900" indent="-342900"/>
            <a:r>
              <a:rPr lang="zh-CN" altLang="en-US" sz="2200" dirty="0"/>
              <a:t>如果函数体比较简单时，也可以与</a:t>
            </a:r>
            <a:r>
              <a:rPr lang="en-US" altLang="zh-CN" sz="2200" dirty="0" err="1"/>
              <a:t>def</a:t>
            </a:r>
            <a:r>
              <a:rPr lang="zh-CN" altLang="en-US" sz="2200" dirty="0"/>
              <a:t>在同一行</a:t>
            </a:r>
            <a:endParaRPr lang="en-US" altLang="zh-CN" sz="2200" dirty="0"/>
          </a:p>
          <a:p>
            <a:pPr marL="342900" indent="-342900"/>
            <a:r>
              <a:rPr lang="zh-CN" altLang="en-US" sz="2200" dirty="0"/>
              <a:t>函数体可以只写一句</a:t>
            </a:r>
            <a:r>
              <a:rPr lang="en-US" altLang="zh-CN" sz="2200" dirty="0">
                <a:solidFill>
                  <a:srgbClr val="FF0000"/>
                </a:solidFill>
              </a:rPr>
              <a:t>pass</a:t>
            </a:r>
            <a:r>
              <a:rPr lang="zh-CN" altLang="en-US" sz="2200" dirty="0"/>
              <a:t>语句为空语句，经常用在定义一个空函数，以后再扩充</a:t>
            </a:r>
            <a:endParaRPr lang="en-US" altLang="zh-CN" sz="22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418194" y="3630553"/>
            <a:ext cx="554355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fahrenheit_from_celsius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celsius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zh-CN" altLang="en-US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摄氏度转换到华氏度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celsius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32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fahrenheit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kern="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cubic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**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 </a:t>
            </a:r>
          </a:p>
          <a:p>
            <a:endParaRPr lang="en-US" altLang="zh-CN" kern="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printName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highlight>
                <a:srgbClr val="FFFFFF"/>
              </a:highlight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“””</a:t>
            </a:r>
            <a:r>
              <a:rPr lang="zh-CN" altLang="en-US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将姓名打印出来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”””</a:t>
            </a:r>
            <a:endParaRPr lang="zh-CN" altLang="zh-CN" sz="2000" kern="100" dirty="0">
              <a:highlight>
                <a:srgbClr val="FFFFFF"/>
              </a:highlight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print(“</a:t>
            </a:r>
            <a:r>
              <a:rPr lang="zh-CN" altLang="en-US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我的名字是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:”,name)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90" y="2788603"/>
            <a:ext cx="5867400" cy="410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函数可以返回值，也可以不返回。</a:t>
            </a:r>
            <a:endParaRPr lang="en-US" altLang="zh-CN" sz="2200" dirty="0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通过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语句返回对象</a:t>
            </a:r>
            <a:endParaRPr lang="en-US" altLang="zh-CN" sz="2000" dirty="0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如果函数体中包含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语句，不论return语句出现在函数的什么位置，一旦得到执行将直接结束函数的执行（即后面的代码不再执行），并同时返回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语句中相应表达式所创建的对象；如果没有</a:t>
            </a:r>
            <a:r>
              <a:rPr lang="en-US" altLang="zh-CN" sz="2000" dirty="0"/>
              <a:t>return</a:t>
            </a:r>
            <a:r>
              <a:rPr lang="zh-CN" altLang="en-US" sz="2000" dirty="0"/>
              <a:t>，返回的值为</a:t>
            </a:r>
            <a:r>
              <a:rPr lang="en-US" altLang="zh-CN" sz="2000" dirty="0"/>
              <a:t>None</a:t>
            </a:r>
            <a:r>
              <a:rPr lang="zh-CN" altLang="en-US" sz="2000" dirty="0"/>
              <a:t>，其类型为</a:t>
            </a:r>
            <a:r>
              <a:rPr lang="en-US" altLang="zh-CN" sz="2000" dirty="0" err="1"/>
              <a:t>NoneType</a:t>
            </a:r>
            <a:r>
              <a:rPr lang="zh-CN" altLang="en-US" sz="2000" dirty="0"/>
              <a:t>（只有一个值即</a:t>
            </a:r>
            <a:r>
              <a:rPr lang="en-US" altLang="zh-CN" sz="2000" b="1" dirty="0">
                <a:solidFill>
                  <a:srgbClr val="FF0000"/>
                </a:solidFill>
              </a:rPr>
              <a:t>None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如果执行到函数结束也无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语句，则等价于 </a:t>
            </a:r>
            <a:r>
              <a:rPr lang="en-US" altLang="zh-CN" sz="2000" dirty="0">
                <a:solidFill>
                  <a:srgbClr val="FF0000"/>
                </a:solidFill>
              </a:rPr>
              <a:t>return None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3F9810-F82C-6D4D-818B-05F91F1EA0F4}"/>
              </a:ext>
            </a:extLst>
          </p:cNvPr>
          <p:cNvSpPr/>
          <p:nvPr/>
        </p:nvSpPr>
        <p:spPr>
          <a:xfrm>
            <a:off x="5763755" y="252968"/>
            <a:ext cx="3654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5"/>
                </a:solidFill>
              </a:rPr>
              <a:t>def 函数名([形参列表]):</a:t>
            </a:r>
            <a:endParaRPr lang="en-US" altLang="zh-CN" sz="2400" b="1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5"/>
                </a:solidFill>
              </a:rPr>
              <a:t>    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accent6"/>
                </a:solidFill>
              </a:rPr>
              <a:t>'''注释''' </a:t>
            </a:r>
            <a:endParaRPr lang="en-US" altLang="zh-CN" sz="2400" b="1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5"/>
                </a:solidFill>
              </a:rPr>
              <a:t>    函数体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语言概述和安装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基础知识：基本的输入输出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基础知识：变量和对象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基础知识：数字类型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基础知识：模块和包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代码编写规范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基础知识：字符串与更多的输出选项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编程快速入门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328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函数：函数调用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313" y="1525796"/>
            <a:ext cx="10515600" cy="44852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函数调用：</a:t>
            </a:r>
            <a:r>
              <a:rPr lang="en-US" altLang="zh-CN" dirty="0"/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0070C0"/>
                </a:solidFill>
              </a:rPr>
              <a:t>函数名([实参列表])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fahrenheit_from_Celsius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temperature_cel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实参</a:t>
            </a:r>
            <a:r>
              <a:rPr lang="en-US" altLang="zh-CN" dirty="0"/>
              <a:t>(argument) </a:t>
            </a:r>
            <a:r>
              <a:rPr lang="zh-CN" altLang="en-US" dirty="0"/>
              <a:t>：应该与形参（函数定义时的参数）对应，如有多个参数之间以逗号分隔，表示传递实参给出的</a:t>
            </a:r>
            <a:r>
              <a:rPr lang="zh-CN" altLang="en-US" dirty="0">
                <a:solidFill>
                  <a:srgbClr val="0070C0"/>
                </a:solidFill>
              </a:rPr>
              <a:t>对象引用</a:t>
            </a:r>
            <a:r>
              <a:rPr lang="zh-CN" altLang="en-US" dirty="0"/>
              <a:t>到相应的形参，即函数调用时向其传递实参，</a:t>
            </a:r>
            <a:r>
              <a:rPr lang="en-US" altLang="zh-CN" dirty="0"/>
              <a:t>python</a:t>
            </a:r>
            <a:r>
              <a:rPr lang="zh-CN" altLang="en-US" dirty="0"/>
              <a:t>采用</a:t>
            </a:r>
            <a:r>
              <a:rPr lang="zh-CN" altLang="en-US" b="1" dirty="0">
                <a:solidFill>
                  <a:srgbClr val="0070C0"/>
                </a:solidFill>
              </a:rPr>
              <a:t>赋值传递</a:t>
            </a:r>
            <a:r>
              <a:rPr lang="en-US" altLang="zh-CN" b="1" dirty="0">
                <a:solidFill>
                  <a:srgbClr val="0070C0"/>
                </a:solidFill>
              </a:rPr>
              <a:t>(pass by assignment)</a:t>
            </a:r>
            <a:r>
              <a:rPr lang="zh-CN" altLang="en-US" dirty="0"/>
              <a:t>的策略</a:t>
            </a:r>
            <a:endParaRPr lang="en-US" altLang="zh-CN" dirty="0"/>
          </a:p>
          <a:p>
            <a:pPr marL="914400" lvl="2" indent="0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形参变量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实参变量</a:t>
            </a:r>
            <a:r>
              <a:rPr lang="zh-CN" altLang="en-US" dirty="0"/>
              <a:t>，即形参变量与实参变量指向同一个对象　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绝大多数情况下，在函数内部直接修改形参的值不会影响实参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lnSpc>
                <a:spcPct val="14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对于不可变对象，显然如此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lnSpc>
                <a:spcPct val="14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对于可变对象，需要小心处理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为了避免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side effect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，函数中的形参（变量）的使用范围为函数体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作用域部分会详细介绍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C6299D-C701-C94E-B303-7401B0CE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84396"/>
            <a:ext cx="6324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4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1554F-F5C0-E747-905A-8628D84D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例：赋值传递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A4F68B-4AB0-D346-BFF5-7117B24E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1690688"/>
            <a:ext cx="5414373" cy="3389312"/>
          </a:xfrm>
          <a:prstGeom prst="rect">
            <a:avLst/>
          </a:prstGeom>
        </p:spPr>
      </p:pic>
      <p:sp>
        <p:nvSpPr>
          <p:cNvPr id="6" name="虚尾箭头 5">
            <a:extLst>
              <a:ext uri="{FF2B5EF4-FFF2-40B4-BE49-F238E27FC236}">
                <a16:creationId xmlns:a16="http://schemas.microsoft.com/office/drawing/2014/main" id="{3F33D8E5-3687-694C-9C1C-4A72A0E680CE}"/>
              </a:ext>
            </a:extLst>
          </p:cNvPr>
          <p:cNvSpPr/>
          <p:nvPr/>
        </p:nvSpPr>
        <p:spPr>
          <a:xfrm>
            <a:off x="5130800" y="3022600"/>
            <a:ext cx="624386" cy="1651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7ACA75-E9A1-064F-9AE2-2618227D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31" y="1690688"/>
            <a:ext cx="5681153" cy="36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2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240" y="136525"/>
            <a:ext cx="10515600" cy="1325563"/>
          </a:xfrm>
        </p:spPr>
        <p:txBody>
          <a:bodyPr/>
          <a:lstStyle/>
          <a:p>
            <a:r>
              <a:rPr lang="zh-CN" altLang="en-US" dirty="0"/>
              <a:t>位置参数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0" y="1176277"/>
            <a:ext cx="11023600" cy="1325562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en-US" sz="2000" dirty="0" err="1">
                <a:sym typeface="+mn-ea"/>
              </a:rPr>
              <a:t>位置参数（positional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arguments）是比较常用的形式，函数定义时</a:t>
            </a:r>
            <a:r>
              <a:rPr lang="zh-CN" altLang="en-US" sz="2000" dirty="0">
                <a:sym typeface="+mn-ea"/>
              </a:rPr>
              <a:t>只</a:t>
            </a:r>
            <a:r>
              <a:rPr lang="zh-CN" altLang="en-US" sz="2000" dirty="0"/>
              <a:t>包含形参名的参数称为</a:t>
            </a:r>
            <a:r>
              <a:rPr lang="zh-CN" alt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位置（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positional</a:t>
            </a:r>
            <a:r>
              <a:rPr lang="zh-CN" alt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）参数</a:t>
            </a:r>
            <a:r>
              <a:rPr lang="zh-CN" altLang="en-US" sz="2000" dirty="0"/>
              <a:t>，</a:t>
            </a:r>
            <a:r>
              <a:rPr lang="en-US" sz="2000" dirty="0" err="1">
                <a:sym typeface="+mn-ea"/>
              </a:rPr>
              <a:t>调用函数时</a:t>
            </a:r>
            <a:r>
              <a:rPr lang="en-US" sz="2000" dirty="0" err="1">
                <a:solidFill>
                  <a:srgbClr val="FF0000"/>
                </a:solidFill>
                <a:sym typeface="+mn-ea"/>
              </a:rPr>
              <a:t>实参和形参的顺序必须严格一致</a:t>
            </a:r>
            <a:r>
              <a:rPr lang="en-US" sz="2000" dirty="0" err="1">
                <a:sym typeface="+mn-ea"/>
              </a:rPr>
              <a:t>，并且</a:t>
            </a:r>
            <a:r>
              <a:rPr lang="en-US" sz="2000" dirty="0" err="1">
                <a:solidFill>
                  <a:srgbClr val="FF0000"/>
                </a:solidFill>
                <a:sym typeface="+mn-ea"/>
              </a:rPr>
              <a:t>实参和形参的数量必须相同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形参</a:t>
            </a:r>
            <a:r>
              <a:rPr lang="zh-CN" altLang="en-US" sz="2000" dirty="0">
                <a:solidFill>
                  <a:srgbClr val="FF0000"/>
                </a:solidFill>
              </a:rPr>
              <a:t>根据其出现的位置顺序来逐个匹配相应的实参</a:t>
            </a:r>
            <a:endParaRPr lang="en-US" sz="2000" dirty="0">
              <a:latin typeface="Consolas" panose="020B0609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27D9AB-C2A3-724A-B036-1AEB5A60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8" y="2803843"/>
            <a:ext cx="4903512" cy="28778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94A1CC-8534-B64A-8E11-5DD0D994DA89}"/>
              </a:ext>
            </a:extLst>
          </p:cNvPr>
          <p:cNvSpPr/>
          <p:nvPr/>
        </p:nvSpPr>
        <p:spPr>
          <a:xfrm>
            <a:off x="5248910" y="2786859"/>
            <a:ext cx="6723379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&gt;&gt;&gt; def demo(a, b, c):</a:t>
            </a:r>
            <a:endParaRPr lang="en-US" altLang="zh-CN" noProof="1">
              <a:latin typeface="Consolas" panose="020B0609020204030204" charset="0"/>
            </a:endParaRPr>
          </a:p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    print(a, b, c)</a:t>
            </a:r>
            <a:endParaRPr lang="en-US" altLang="zh-CN" noProof="1">
              <a:latin typeface="Consolas" panose="020B0609020204030204" charset="0"/>
            </a:endParaRPr>
          </a:p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&gt;&gt;&gt; demo(3, 4, 5)                   #</a:t>
            </a:r>
            <a:r>
              <a:rPr lang="zh-CN" altLang="en-US" dirty="0">
                <a:latin typeface="Consolas" panose="020B0609020204030204" charset="0"/>
                <a:sym typeface="+mn-ea"/>
              </a:rPr>
              <a:t>按位置传递参数</a:t>
            </a:r>
            <a:endParaRPr lang="zh-CN" altLang="en-US" noProof="1">
              <a:latin typeface="Consolas" panose="020B0609020204030204" charset="0"/>
              <a:sym typeface="+mn-ea"/>
            </a:endParaRPr>
          </a:p>
          <a:p>
            <a:pPr fontAlgn="base"/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3 4 5</a:t>
            </a:r>
            <a:endParaRPr lang="en-US" altLang="zh-CN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&gt;&gt;&gt; demo(3, 5, 4)</a:t>
            </a:r>
            <a:endParaRPr lang="en-US" altLang="zh-CN" noProof="1">
              <a:latin typeface="Consolas" panose="020B0609020204030204" charset="0"/>
            </a:endParaRPr>
          </a:p>
          <a:p>
            <a:pPr fontAlgn="base"/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3 5 4</a:t>
            </a:r>
            <a:endParaRPr lang="en-US" altLang="zh-CN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&gt;&gt;&gt; demo(1, 2, 3, 4)                #</a:t>
            </a:r>
            <a:r>
              <a:rPr lang="en-US" altLang="zh-CN" dirty="0" err="1">
                <a:latin typeface="Consolas" panose="020B0609020204030204" charset="0"/>
                <a:sym typeface="+mn-ea"/>
              </a:rPr>
              <a:t>实参与形参数量必须相同</a:t>
            </a:r>
            <a:endParaRPr lang="en-US" altLang="zh-CN" noProof="1">
              <a:latin typeface="Consolas" panose="020B0609020204030204" charset="0"/>
            </a:endParaRPr>
          </a:p>
          <a:p>
            <a:pPr fontAlgn="base"/>
            <a:r>
              <a:rPr lang="en-US" altLang="zh-CN" dirty="0" err="1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TypeError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: demo() takes 3 positional arguments but 4 were given</a:t>
            </a:r>
            <a:endParaRPr lang="zh-CN" altLang="en-US" dirty="0"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70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240" y="136525"/>
            <a:ext cx="10515600" cy="1325563"/>
          </a:xfrm>
        </p:spPr>
        <p:txBody>
          <a:bodyPr/>
          <a:lstStyle/>
          <a:p>
            <a:r>
              <a:rPr lang="zh-CN" altLang="en-US" dirty="0"/>
              <a:t>位置参数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0" y="1176277"/>
            <a:ext cx="11023600" cy="1325562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en-US" sz="2000" dirty="0" err="1">
                <a:sym typeface="+mn-ea"/>
              </a:rPr>
              <a:t>位置参数（positional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arguments）是比较常用的形式，函数定义时</a:t>
            </a:r>
            <a:r>
              <a:rPr lang="zh-CN" altLang="en-US" sz="2000" dirty="0">
                <a:sym typeface="+mn-ea"/>
              </a:rPr>
              <a:t>只</a:t>
            </a:r>
            <a:r>
              <a:rPr lang="zh-CN" altLang="en-US" sz="2000" dirty="0"/>
              <a:t>包含形参名的参数称为</a:t>
            </a:r>
            <a:r>
              <a:rPr lang="zh-CN" alt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位置（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positional</a:t>
            </a:r>
            <a:r>
              <a:rPr lang="zh-CN" alt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）参数</a:t>
            </a:r>
            <a:r>
              <a:rPr lang="zh-CN" altLang="en-US" sz="2000" dirty="0"/>
              <a:t>，</a:t>
            </a:r>
            <a:r>
              <a:rPr lang="en-US" sz="2000" dirty="0" err="1">
                <a:sym typeface="+mn-ea"/>
              </a:rPr>
              <a:t>调用函数时</a:t>
            </a:r>
            <a:r>
              <a:rPr lang="en-US" sz="2000" dirty="0" err="1">
                <a:solidFill>
                  <a:srgbClr val="FF0000"/>
                </a:solidFill>
                <a:sym typeface="+mn-ea"/>
              </a:rPr>
              <a:t>实参和形参的顺序必须严格一致</a:t>
            </a:r>
            <a:r>
              <a:rPr lang="en-US" sz="2000" dirty="0" err="1">
                <a:sym typeface="+mn-ea"/>
              </a:rPr>
              <a:t>，并且</a:t>
            </a:r>
            <a:r>
              <a:rPr lang="en-US" sz="2000" dirty="0" err="1">
                <a:solidFill>
                  <a:srgbClr val="FF0000"/>
                </a:solidFill>
                <a:sym typeface="+mn-ea"/>
              </a:rPr>
              <a:t>实参和形参的数量必须相同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形参</a:t>
            </a:r>
            <a:r>
              <a:rPr lang="zh-CN" altLang="en-US" sz="2000" dirty="0">
                <a:solidFill>
                  <a:srgbClr val="FF0000"/>
                </a:solidFill>
              </a:rPr>
              <a:t>根据其出现的位置顺序来逐个匹配相应的实参</a:t>
            </a:r>
            <a:endParaRPr lang="en-US" sz="2000" dirty="0">
              <a:latin typeface="Consolas" panose="020B0609020204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27D9AB-C2A3-724A-B036-1AEB5A60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8" y="2803843"/>
            <a:ext cx="4903512" cy="28778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94A1CC-8534-B64A-8E11-5DD0D994DA89}"/>
              </a:ext>
            </a:extLst>
          </p:cNvPr>
          <p:cNvSpPr/>
          <p:nvPr/>
        </p:nvSpPr>
        <p:spPr>
          <a:xfrm>
            <a:off x="5248910" y="2786859"/>
            <a:ext cx="6723379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&gt;&gt;&gt; def demo(a, b, c):</a:t>
            </a:r>
            <a:endParaRPr lang="en-US" altLang="zh-CN" noProof="1">
              <a:latin typeface="Consolas" panose="020B0609020204030204" charset="0"/>
            </a:endParaRPr>
          </a:p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    print(a, b, c)</a:t>
            </a:r>
            <a:endParaRPr lang="en-US" altLang="zh-CN" noProof="1">
              <a:latin typeface="Consolas" panose="020B0609020204030204" charset="0"/>
            </a:endParaRPr>
          </a:p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&gt;&gt;&gt; demo(3, 4, 5)                   #</a:t>
            </a:r>
            <a:r>
              <a:rPr lang="zh-CN" altLang="en-US" dirty="0">
                <a:latin typeface="Consolas" panose="020B0609020204030204" charset="0"/>
                <a:sym typeface="+mn-ea"/>
              </a:rPr>
              <a:t>按位置传递参数</a:t>
            </a:r>
            <a:endParaRPr lang="zh-CN" altLang="en-US" noProof="1">
              <a:latin typeface="Consolas" panose="020B0609020204030204" charset="0"/>
              <a:sym typeface="+mn-ea"/>
            </a:endParaRPr>
          </a:p>
          <a:p>
            <a:pPr fontAlgn="base"/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3 4 5</a:t>
            </a:r>
            <a:endParaRPr lang="en-US" altLang="zh-CN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&gt;&gt;&gt; demo(3, 5, 4)</a:t>
            </a:r>
            <a:endParaRPr lang="en-US" altLang="zh-CN" noProof="1">
              <a:latin typeface="Consolas" panose="020B0609020204030204" charset="0"/>
            </a:endParaRPr>
          </a:p>
          <a:p>
            <a:pPr fontAlgn="base"/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3 5 4</a:t>
            </a:r>
            <a:endParaRPr lang="en-US" altLang="zh-CN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fontAlgn="base"/>
            <a:r>
              <a:rPr lang="en-US" altLang="zh-CN" dirty="0">
                <a:latin typeface="Consolas" panose="020B0609020204030204" charset="0"/>
                <a:sym typeface="+mn-ea"/>
              </a:rPr>
              <a:t>&gt;&gt;&gt; demo(1, 2, 3, 4)                #</a:t>
            </a:r>
            <a:r>
              <a:rPr lang="en-US" altLang="zh-CN" dirty="0" err="1">
                <a:latin typeface="Consolas" panose="020B0609020204030204" charset="0"/>
                <a:sym typeface="+mn-ea"/>
              </a:rPr>
              <a:t>实参与形参数量必须相同</a:t>
            </a:r>
            <a:endParaRPr lang="en-US" altLang="zh-CN" noProof="1">
              <a:latin typeface="Consolas" panose="020B0609020204030204" charset="0"/>
            </a:endParaRPr>
          </a:p>
          <a:p>
            <a:pPr fontAlgn="base"/>
            <a:r>
              <a:rPr lang="en-US" altLang="zh-CN" dirty="0" err="1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TypeError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: demo() takes 3 positional arguments but 4 were given</a:t>
            </a:r>
            <a:endParaRPr lang="zh-CN" altLang="en-US" dirty="0"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4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3525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默认值参数</a:t>
            </a:r>
            <a:endParaRPr lang="zh-CN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3525" y="1490755"/>
            <a:ext cx="6229323" cy="4869005"/>
          </a:xfrm>
          <a:prstGeom prst="rect">
            <a:avLst/>
          </a:prstGeom>
          <a:noFill/>
        </p:spPr>
        <p:txBody>
          <a:bodyPr vert="horz" lIns="108825" tIns="54412" rIns="108825" bIns="54412" rtlCol="0">
            <a:no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/>
              <a:t>Python</a:t>
            </a:r>
            <a:r>
              <a:rPr lang="zh-CN" altLang="en-US" sz="2000" dirty="0"/>
              <a:t>在定义函数时，支持</a:t>
            </a:r>
            <a:r>
              <a:rPr lang="zh-CN" altLang="en-US" sz="2000" dirty="0">
                <a:solidFill>
                  <a:srgbClr val="FF0000"/>
                </a:solidFill>
              </a:rPr>
              <a:t>默认值参数</a:t>
            </a:r>
            <a:r>
              <a:rPr lang="zh-CN" altLang="en-US" sz="2000" dirty="0"/>
              <a:t>，即可为形参设置默认值</a:t>
            </a:r>
            <a:r>
              <a:rPr lang="en-US" altLang="zh-CN" sz="2000" dirty="0"/>
              <a:t>(</a:t>
            </a:r>
            <a:r>
              <a:rPr lang="zh-CN" altLang="en-US" sz="2000" dirty="0"/>
              <a:t>缺省值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  <a:defRPr/>
            </a:pPr>
            <a:r>
              <a:rPr lang="zh-CN" altLang="en-US" sz="2000" dirty="0">
                <a:solidFill>
                  <a:schemeClr val="accent5"/>
                </a:solidFill>
              </a:rPr>
              <a:t>def 函数名(……，</a:t>
            </a:r>
            <a:r>
              <a:rPr lang="zh-CN" altLang="en-US" sz="2000" b="1" dirty="0">
                <a:solidFill>
                  <a:srgbClr val="FF0000"/>
                </a:solidFill>
              </a:rPr>
              <a:t>形参名=默认值</a:t>
            </a:r>
            <a:r>
              <a:rPr lang="zh-CN" altLang="en-US" sz="2000" dirty="0">
                <a:solidFill>
                  <a:schemeClr val="accent5"/>
                </a:solidFill>
              </a:rPr>
              <a:t>)</a:t>
            </a:r>
            <a:r>
              <a:rPr lang="en-US" altLang="zh-CN" sz="2000" dirty="0">
                <a:solidFill>
                  <a:schemeClr val="accent5"/>
                </a:solidFill>
              </a:rPr>
              <a:t>:</a:t>
            </a:r>
            <a:endParaRPr lang="zh-CN" altLang="en-US" sz="2000" dirty="0">
              <a:solidFill>
                <a:schemeClr val="accent5"/>
              </a:solidFill>
            </a:endParaRPr>
          </a:p>
          <a:p>
            <a:pPr>
              <a:buNone/>
              <a:defRPr/>
            </a:pPr>
            <a:r>
              <a:rPr lang="zh-CN" altLang="en-US" sz="2000" dirty="0">
                <a:solidFill>
                  <a:schemeClr val="accent5"/>
                </a:solidFill>
              </a:rPr>
              <a:t>        函数体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2000" dirty="0"/>
              <a:t>调用带有</a:t>
            </a:r>
            <a:r>
              <a:rPr lang="zh-CN" alt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默认值参数</a:t>
            </a:r>
            <a:r>
              <a:rPr lang="zh-CN" altLang="en-US" sz="2000" dirty="0"/>
              <a:t>的函数时，可以不对默认值参数进行赋值，也可以赋值，具有较大的灵活性。</a:t>
            </a:r>
            <a:endParaRPr lang="en-US" altLang="zh-CN" sz="2000" dirty="0"/>
          </a:p>
          <a:p>
            <a:pPr>
              <a:lnSpc>
                <a:spcPct val="160000"/>
              </a:lnSpc>
              <a:defRPr/>
            </a:pPr>
            <a:r>
              <a:rPr lang="zh-CN" altLang="en-US" sz="2000" dirty="0"/>
              <a:t>使用“</a:t>
            </a:r>
            <a:r>
              <a:rPr lang="zh-CN" altLang="en-US" sz="2000" b="1" dirty="0">
                <a:solidFill>
                  <a:schemeClr val="accent5"/>
                </a:solidFill>
              </a:rPr>
              <a:t>函数名</a:t>
            </a:r>
            <a:r>
              <a:rPr lang="en-US" altLang="zh-CN" sz="2000" b="1" dirty="0">
                <a:solidFill>
                  <a:schemeClr val="accent5"/>
                </a:solidFill>
                <a:latin typeface="宋体" charset="-122"/>
                <a:sym typeface="Arial" charset="0"/>
              </a:rPr>
              <a:t>.__defaults__</a:t>
            </a:r>
            <a:r>
              <a:rPr lang="en-US" altLang="zh-CN" sz="2000" dirty="0">
                <a:latin typeface="宋体" charset="-122"/>
                <a:sym typeface="Arial" charset="0"/>
              </a:rPr>
              <a:t>”</a:t>
            </a:r>
            <a:r>
              <a:rPr lang="zh-CN" altLang="en-US" sz="2000" dirty="0">
                <a:latin typeface="宋体" charset="-122"/>
                <a:sym typeface="Arial" charset="0"/>
              </a:rPr>
              <a:t>以元组的形式查看函数所有默认值参数的当前值。</a:t>
            </a:r>
            <a:endParaRPr lang="zh-CN" altLang="en-US" sz="2000" dirty="0"/>
          </a:p>
          <a:p>
            <a:pPr marL="544251" lvl="1" indent="0">
              <a:lnSpc>
                <a:spcPct val="100000"/>
              </a:lnSpc>
              <a:buNone/>
            </a:pPr>
            <a:endParaRPr lang="en-US" altLang="zh-CN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72848" y="1027906"/>
            <a:ext cx="5492842" cy="53318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</a:t>
            </a:r>
            <a:r>
              <a:rPr lang="en-US" altLang="zh-CN" sz="2000" dirty="0" err="1">
                <a:latin typeface="宋体" charset="-122"/>
                <a:sym typeface="Arial" charset="0"/>
              </a:rPr>
              <a:t>def</a:t>
            </a:r>
            <a:r>
              <a:rPr lang="en-US" altLang="zh-CN" sz="2000" dirty="0">
                <a:latin typeface="宋体" charset="-122"/>
                <a:sym typeface="Arial" charset="0"/>
              </a:rPr>
              <a:t> say( message, times =1 ):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	        print (message * times)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宋体" charset="-122"/>
              <a:sym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	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say('hello')</a:t>
            </a:r>
            <a:r>
              <a:rPr lang="en-US" altLang="zh-CN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不为默认值参数传值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hello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say('hello',3)</a:t>
            </a:r>
            <a:r>
              <a:rPr lang="en-US" altLang="zh-CN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使用调用者显示传递的值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chemeClr val="accent5"/>
                </a:solidFill>
                <a:latin typeface="宋体" charset="-122"/>
                <a:sym typeface="Arial" charset="0"/>
              </a:rPr>
              <a:t>hellohellohello</a:t>
            </a:r>
            <a:endParaRPr lang="en-US" altLang="zh-CN" sz="2000" dirty="0">
              <a:solidFill>
                <a:schemeClr val="accent5"/>
              </a:solidFill>
              <a:latin typeface="宋体" charset="-122"/>
              <a:sym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say('hi',7)</a:t>
            </a:r>
            <a:r>
              <a:rPr lang="en-US" altLang="zh-CN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宋体" charset="-122"/>
                <a:sym typeface="Arial" charset="0"/>
              </a:rPr>
              <a:t>使用调用者显示传递的值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chemeClr val="accent5"/>
                </a:solidFill>
                <a:latin typeface="宋体" charset="-122"/>
                <a:sym typeface="Arial" charset="0"/>
              </a:rPr>
              <a:t>hihihihihihihi</a:t>
            </a:r>
            <a:endParaRPr lang="en-US" altLang="zh-CN" sz="2000" dirty="0">
              <a:solidFill>
                <a:schemeClr val="accent5"/>
              </a:solidFill>
              <a:latin typeface="宋体" charset="-122"/>
              <a:sym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</a:t>
            </a:r>
            <a:r>
              <a:rPr lang="en-US" altLang="zh-CN" sz="2000" dirty="0" err="1">
                <a:latin typeface="宋体" charset="-122"/>
                <a:sym typeface="Arial" charset="0"/>
              </a:rPr>
              <a:t>say.__defaults</a:t>
            </a:r>
            <a:r>
              <a:rPr lang="en-US" altLang="zh-CN" sz="2000" dirty="0">
                <a:latin typeface="宋体" charset="-122"/>
                <a:sym typeface="Arial" charset="0"/>
              </a:rPr>
              <a:t>__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(1,)</a:t>
            </a:r>
          </a:p>
        </p:txBody>
      </p:sp>
    </p:spTree>
    <p:extLst>
      <p:ext uri="{BB962C8B-B14F-4D97-AF65-F5344CB8AC3E}">
        <p14:creationId xmlns:p14="http://schemas.microsoft.com/office/powerpoint/2010/main" val="41224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3525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默认值参数</a:t>
            </a:r>
            <a:r>
              <a:rPr lang="en-US" altLang="zh-CN" dirty="0"/>
              <a:t>(defaults parameter)</a:t>
            </a:r>
            <a:endParaRPr lang="zh-CN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3524" y="1344296"/>
            <a:ext cx="11848476" cy="1844992"/>
          </a:xfrm>
          <a:prstGeom prst="rect">
            <a:avLst/>
          </a:prstGeom>
          <a:noFill/>
        </p:spPr>
        <p:txBody>
          <a:bodyPr vert="horz" lIns="108825" tIns="54412" rIns="108825" bIns="54412" rtlCol="0">
            <a:norm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400" b="1" dirty="0"/>
              <a:t>函数定义</a:t>
            </a:r>
            <a:r>
              <a:rPr lang="zh-CN" altLang="en-US" sz="2400" dirty="0"/>
              <a:t>时最</a:t>
            </a:r>
            <a:r>
              <a:rPr lang="zh-CN" altLang="en-US" sz="2400" dirty="0">
                <a:solidFill>
                  <a:srgbClr val="FF0000"/>
                </a:solidFill>
              </a:rPr>
              <a:t>前面是位置参数，然后是默认值参数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400" dirty="0"/>
              <a:t>即默认值参数右边不能再有位置参数。</a:t>
            </a:r>
            <a:endParaRPr lang="en-US" altLang="zh-CN" sz="2400" dirty="0"/>
          </a:p>
          <a:p>
            <a:pPr>
              <a:lnSpc>
                <a:spcPct val="10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为什么这样设计？</a:t>
            </a:r>
            <a:r>
              <a:rPr lang="zh-CN" altLang="en-US" sz="2400" dirty="0"/>
              <a:t>调用时</a:t>
            </a:r>
            <a:r>
              <a:rPr lang="en-US" altLang="zh-CN" sz="2400" dirty="0"/>
              <a:t>: </a:t>
            </a:r>
            <a:r>
              <a:rPr lang="zh-CN" altLang="en-US" sz="2400" dirty="0"/>
              <a:t>有默认值的参数可以省略</a:t>
            </a:r>
            <a:r>
              <a:rPr lang="en-US" altLang="zh-CN" sz="2400" dirty="0"/>
              <a:t>; </a:t>
            </a:r>
            <a:r>
              <a:rPr lang="zh-CN" altLang="en-US" sz="2400" dirty="0"/>
              <a:t>这样才好匹配：首先普通的位置参数必须的进行匹配，剩下的如果实参有，则采用实参的值</a:t>
            </a:r>
            <a:r>
              <a:rPr lang="en-US" altLang="zh-CN" sz="2400" dirty="0"/>
              <a:t>; </a:t>
            </a:r>
            <a:r>
              <a:rPr lang="zh-CN" altLang="en-US" sz="2400" dirty="0"/>
              <a:t>如果没有</a:t>
            </a:r>
            <a:r>
              <a:rPr lang="en-US" altLang="zh-CN" sz="2400" dirty="0"/>
              <a:t>,</a:t>
            </a:r>
            <a:r>
              <a:rPr lang="zh-CN" altLang="en-US" sz="2400" dirty="0"/>
              <a:t>则采取默认值 </a:t>
            </a: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endParaRPr lang="zh-CN" altLang="en-US" sz="2400" dirty="0"/>
          </a:p>
          <a:p>
            <a:pPr marL="0" indent="0">
              <a:lnSpc>
                <a:spcPct val="160000"/>
              </a:lnSpc>
              <a:buNone/>
              <a:defRPr/>
            </a:pPr>
            <a:endParaRPr lang="zh-CN" altLang="en-US" sz="2400" dirty="0"/>
          </a:p>
          <a:p>
            <a:pPr marL="544251" lvl="1" indent="0">
              <a:lnSpc>
                <a:spcPct val="100000"/>
              </a:lnSpc>
              <a:buNone/>
            </a:pPr>
            <a:endParaRPr lang="en-US" altLang="zh-CN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5" y="3189288"/>
            <a:ext cx="6684962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15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190857"/>
            <a:ext cx="10515600" cy="1325563"/>
          </a:xfrm>
        </p:spPr>
        <p:txBody>
          <a:bodyPr/>
          <a:lstStyle/>
          <a:p>
            <a:r>
              <a:rPr lang="zh-CN" altLang="en-US" dirty="0"/>
              <a:t>默认值参数</a:t>
            </a:r>
            <a:r>
              <a:rPr lang="en-US" altLang="zh-CN" dirty="0"/>
              <a:t>(defaults parameter):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750" y="1147703"/>
            <a:ext cx="5619750" cy="2523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 </a:t>
            </a:r>
            <a:r>
              <a:rPr lang="zh-CN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求和，从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zh-CN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zh-CN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（不包括），步长为</a:t>
            </a:r>
            <a:r>
              <a:rPr lang="en-US" altLang="zh-CN" sz="14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step"""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start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stop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step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sum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50" y="1690688"/>
            <a:ext cx="11468100" cy="4312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求和，从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start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stop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（不包括），步长为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step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，缺省为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1, 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和最后再加上</a:t>
            </a:r>
            <a:r>
              <a:rPr lang="en-US" altLang="zh-CN" kern="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zh-CN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，缺省为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0"""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start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stop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sum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step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sum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1000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my_sum_default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101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63CA6F-D56B-9A4F-8F92-7F02D86E1C63}"/>
              </a:ext>
            </a:extLst>
          </p:cNvPr>
          <p:cNvSpPr/>
          <p:nvPr/>
        </p:nvSpPr>
        <p:spPr>
          <a:xfrm>
            <a:off x="5198500" y="4606250"/>
            <a:ext cx="6755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如果</a:t>
            </a:r>
            <a:r>
              <a:rPr kumimoji="1" lang="en-US" altLang="zh-CN" sz="2400" dirty="0">
                <a:solidFill>
                  <a:srgbClr val="FF0000"/>
                </a:solidFill>
              </a:rPr>
              <a:t>step</a:t>
            </a:r>
            <a:r>
              <a:rPr kumimoji="1" lang="zh-CN" altLang="en-US" sz="2400" dirty="0">
                <a:solidFill>
                  <a:srgbClr val="FF0000"/>
                </a:solidFill>
              </a:rPr>
              <a:t>取默认值，而想改变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init</a:t>
            </a:r>
            <a:r>
              <a:rPr kumimoji="1" lang="zh-CN" altLang="en-US" sz="2400" dirty="0">
                <a:solidFill>
                  <a:srgbClr val="FF0000"/>
                </a:solidFill>
              </a:rPr>
              <a:t>默认值</a:t>
            </a:r>
            <a:r>
              <a:rPr kumimoji="1" lang="en-US" altLang="zh-CN" sz="2400" dirty="0">
                <a:solidFill>
                  <a:srgbClr val="FF0000"/>
                </a:solidFill>
              </a:rPr>
              <a:t>,</a:t>
            </a:r>
            <a:r>
              <a:rPr kumimoji="1" lang="zh-CN" altLang="en-US" sz="2400" dirty="0">
                <a:solidFill>
                  <a:srgbClr val="FF0000"/>
                </a:solidFill>
              </a:rPr>
              <a:t>怎么办？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8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3525" y="365125"/>
            <a:ext cx="8358515" cy="857742"/>
          </a:xfrm>
        </p:spPr>
        <p:txBody>
          <a:bodyPr>
            <a:noAutofit/>
          </a:bodyPr>
          <a:lstStyle/>
          <a:p>
            <a:r>
              <a:rPr lang="zh-CN" altLang="en-US" dirty="0"/>
              <a:t>关键字参数</a:t>
            </a:r>
            <a:r>
              <a:rPr lang="en-US" altLang="zh-CN" dirty="0"/>
              <a:t>(keyword argument)</a:t>
            </a:r>
            <a:endParaRPr lang="zh-CN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7639" y="1222867"/>
            <a:ext cx="5698749" cy="5270008"/>
          </a:xfrm>
          <a:prstGeom prst="rect">
            <a:avLst/>
          </a:prstGeom>
          <a:noFill/>
        </p:spPr>
        <p:txBody>
          <a:bodyPr vert="horz" lIns="108825" tIns="54412" rIns="108825" bIns="54412" rtlCol="0">
            <a:no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accent5"/>
                </a:solidFill>
              </a:rPr>
              <a:t>关键字参数</a:t>
            </a:r>
            <a:r>
              <a:rPr lang="zh-CN" altLang="en-US" sz="2000" dirty="0"/>
              <a:t>主要指</a:t>
            </a:r>
            <a:r>
              <a:rPr lang="zh-CN" altLang="en-US" sz="2000" b="1" dirty="0">
                <a:solidFill>
                  <a:srgbClr val="FF0000"/>
                </a:solidFill>
              </a:rPr>
              <a:t>实参</a:t>
            </a:r>
            <a:r>
              <a:rPr lang="zh-CN" altLang="en-US" sz="2000" dirty="0"/>
              <a:t>，即</a:t>
            </a:r>
            <a:r>
              <a:rPr lang="zh-CN" altLang="en-US" sz="2000" b="1" dirty="0">
                <a:solidFill>
                  <a:srgbClr val="0070C0"/>
                </a:solidFill>
              </a:rPr>
              <a:t>调用函数时</a:t>
            </a:r>
            <a:r>
              <a:rPr lang="zh-CN" altLang="en-US" sz="2000" dirty="0"/>
              <a:t>的参数传递方式。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dirty="0"/>
              <a:t>通过</a:t>
            </a:r>
            <a:r>
              <a:rPr lang="zh-CN" altLang="en-US" sz="2000" b="1" dirty="0">
                <a:solidFill>
                  <a:schemeClr val="accent5"/>
                </a:solidFill>
              </a:rPr>
              <a:t>关键字参数可以按参数名字</a:t>
            </a:r>
            <a:r>
              <a:rPr lang="zh-CN" altLang="en-US" sz="2000" dirty="0"/>
              <a:t>传递值，实参顺序可以和形参顺序不一致，但不影响传递结果，避免了用户需要牢记位置参数顺序的麻烦。</a:t>
            </a:r>
            <a:endParaRPr lang="en-US" altLang="zh-CN" sz="2000" dirty="0"/>
          </a:p>
          <a:p>
            <a:pPr>
              <a:lnSpc>
                <a:spcPct val="120000"/>
              </a:lnSpc>
              <a:defRPr/>
            </a:pPr>
            <a:r>
              <a:rPr lang="zh-CN" altLang="en-US" sz="2000" dirty="0"/>
              <a:t>注意</a:t>
            </a:r>
            <a:r>
              <a:rPr lang="zh-CN" altLang="en-US" sz="2000" dirty="0">
                <a:solidFill>
                  <a:srgbClr val="0070C0"/>
                </a:solidFill>
              </a:rPr>
              <a:t>关键字参数</a:t>
            </a:r>
            <a:r>
              <a:rPr lang="zh-CN" altLang="en-US" sz="2000" dirty="0"/>
              <a:t>与函数定义时的</a:t>
            </a:r>
            <a:r>
              <a:rPr lang="zh-CN" altLang="en-US" sz="2000" b="1" dirty="0">
                <a:solidFill>
                  <a:srgbClr val="0070C0"/>
                </a:solidFill>
              </a:rPr>
              <a:t>缺省值参数</a:t>
            </a:r>
            <a:r>
              <a:rPr lang="zh-CN" altLang="en-US" sz="2000" dirty="0"/>
              <a:t>的区别，虽然两者形式一致，但两者之间</a:t>
            </a:r>
            <a:r>
              <a:rPr lang="zh-CN" altLang="en-US" sz="2000" b="1" dirty="0">
                <a:solidFill>
                  <a:srgbClr val="0070C0"/>
                </a:solidFill>
              </a:rPr>
              <a:t>并不等同</a:t>
            </a:r>
            <a:r>
              <a:rPr lang="en-US" altLang="zh-CN" sz="2000" b="1" dirty="0">
                <a:solidFill>
                  <a:srgbClr val="0070C0"/>
                </a:solidFill>
              </a:rPr>
              <a:t>:</a:t>
            </a:r>
            <a:r>
              <a:rPr lang="zh-CN" altLang="en-US" sz="2000" b="1" dirty="0">
                <a:solidFill>
                  <a:srgbClr val="FF0000"/>
                </a:solidFill>
              </a:rPr>
              <a:t>一个是在函数调用时，一个是在函数定义的时候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000" dirty="0"/>
              <a:t>调用时可以使用位置参数和关键字来传递参数，但是与函数定义时类似，</a:t>
            </a:r>
            <a:r>
              <a:rPr lang="zh-CN" altLang="en-US" sz="2000" b="1" dirty="0">
                <a:solidFill>
                  <a:srgbClr val="FF0000"/>
                </a:solidFill>
              </a:rPr>
              <a:t>关键字参数右边不能有位置参数 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2000" dirty="0"/>
          </a:p>
          <a:p>
            <a:pPr marL="544251" lvl="1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31519" y="2122027"/>
            <a:ext cx="5492842" cy="30588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</a:t>
            </a:r>
            <a:r>
              <a:rPr lang="en-US" altLang="zh-CN" sz="2000" dirty="0" err="1">
                <a:latin typeface="宋体" charset="-122"/>
                <a:sym typeface="Arial" charset="0"/>
              </a:rPr>
              <a:t>def</a:t>
            </a:r>
            <a:r>
              <a:rPr lang="en-US" altLang="zh-CN" sz="2000" dirty="0">
                <a:latin typeface="宋体" charset="-122"/>
                <a:sym typeface="Arial" charset="0"/>
              </a:rPr>
              <a:t> demo(</a:t>
            </a:r>
            <a:r>
              <a:rPr lang="en-US" altLang="zh-CN" sz="2000" dirty="0" err="1">
                <a:latin typeface="宋体" charset="-122"/>
                <a:sym typeface="Arial" charset="0"/>
              </a:rPr>
              <a:t>a,b,c</a:t>
            </a:r>
            <a:r>
              <a:rPr lang="en-US" altLang="zh-CN" sz="2000" dirty="0">
                <a:latin typeface="宋体" charset="-122"/>
                <a:sym typeface="Arial" charset="0"/>
              </a:rPr>
              <a:t>=5):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	print (</a:t>
            </a:r>
            <a:r>
              <a:rPr lang="en-US" altLang="zh-CN" sz="2000" dirty="0" err="1">
                <a:latin typeface="宋体" charset="-122"/>
                <a:sym typeface="Arial" charset="0"/>
              </a:rPr>
              <a:t>a,b,c</a:t>
            </a:r>
            <a:r>
              <a:rPr lang="en-US" altLang="zh-CN" sz="2000" dirty="0">
                <a:latin typeface="宋体" charset="-122"/>
                <a:sym typeface="Arial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demo(3,7)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3 7 5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demo(a=7,b=3,c=6)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7 3 6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-122"/>
                <a:sym typeface="Arial" charset="0"/>
              </a:rPr>
              <a:t>&gt;&gt;&gt; demo(c=8,a=9,b=0)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chemeClr val="accent5"/>
                </a:solidFill>
                <a:latin typeface="宋体" charset="-122"/>
                <a:sym typeface="Arial" charset="0"/>
              </a:rPr>
              <a:t>9 0 8</a:t>
            </a:r>
          </a:p>
        </p:txBody>
      </p:sp>
    </p:spTree>
    <p:extLst>
      <p:ext uri="{BB962C8B-B14F-4D97-AF65-F5344CB8AC3E}">
        <p14:creationId xmlns:p14="http://schemas.microsoft.com/office/powerpoint/2010/main" val="2747491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3525" y="345646"/>
            <a:ext cx="9973955" cy="857742"/>
          </a:xfrm>
        </p:spPr>
        <p:txBody>
          <a:bodyPr>
            <a:noAutofit/>
          </a:bodyPr>
          <a:lstStyle/>
          <a:p>
            <a:r>
              <a:rPr lang="zh-CN" altLang="en-US" dirty="0"/>
              <a:t>关键字参数</a:t>
            </a:r>
            <a:r>
              <a:rPr lang="en-US" altLang="zh-CN" dirty="0"/>
              <a:t>(keyword argument)</a:t>
            </a:r>
            <a:endParaRPr lang="zh-CN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27061" y="1218056"/>
            <a:ext cx="10187940" cy="1448372"/>
          </a:xfrm>
          <a:prstGeom prst="rect">
            <a:avLst/>
          </a:prstGeom>
          <a:noFill/>
        </p:spPr>
        <p:txBody>
          <a:bodyPr vert="horz" lIns="108825" tIns="54412" rIns="108825" bIns="54412" rtlCol="0">
            <a:noAutofit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dirty="0"/>
              <a:t>在函数定义中有多个缺省值参数时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通过关键字参数来明确传递哪些参数，哪些采用默认值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zh-CN" altLang="en-US" sz="2400" dirty="0"/>
          </a:p>
          <a:p>
            <a:pPr marL="544251" lvl="1" indent="0">
              <a:lnSpc>
                <a:spcPct val="120000"/>
              </a:lnSpc>
              <a:buNone/>
            </a:pP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6909" y="3137493"/>
            <a:ext cx="5691491" cy="22932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宋体" charset="-122"/>
                <a:sym typeface="Arial" charset="0"/>
              </a:rPr>
              <a:t>def</a:t>
            </a:r>
            <a:r>
              <a:rPr lang="en-US" altLang="zh-CN" sz="2000" dirty="0">
                <a:latin typeface="宋体" charset="-122"/>
                <a:sym typeface="Arial" charset="0"/>
              </a:rPr>
              <a:t> </a:t>
            </a:r>
            <a:r>
              <a:rPr lang="en-US" altLang="zh-CN" sz="2000" dirty="0" err="1">
                <a:latin typeface="宋体" charset="-122"/>
                <a:sym typeface="Arial" charset="0"/>
              </a:rPr>
              <a:t>func</a:t>
            </a:r>
            <a:r>
              <a:rPr lang="en-US" altLang="zh-CN" sz="2000" dirty="0">
                <a:latin typeface="宋体" charset="-122"/>
                <a:sym typeface="Arial" charset="0"/>
              </a:rPr>
              <a:t>(</a:t>
            </a:r>
            <a:r>
              <a:rPr lang="en-US" altLang="zh-CN" sz="2000" dirty="0" err="1">
                <a:latin typeface="宋体" charset="-122"/>
                <a:sym typeface="Arial" charset="0"/>
              </a:rPr>
              <a:t>a,b,c</a:t>
            </a:r>
            <a:r>
              <a:rPr lang="en-US" altLang="zh-CN" sz="2000" dirty="0">
                <a:latin typeface="宋体" charset="-122"/>
                <a:sym typeface="Arial" charset="0"/>
              </a:rPr>
              <a:t>=5,d=6): print(</a:t>
            </a:r>
            <a:r>
              <a:rPr lang="en-US" altLang="zh-CN" sz="2000" dirty="0" err="1">
                <a:latin typeface="宋体" charset="-122"/>
                <a:sym typeface="Arial" charset="0"/>
              </a:rPr>
              <a:t>a,b,c,d</a:t>
            </a:r>
            <a:r>
              <a:rPr lang="en-US" altLang="zh-CN" sz="2000" dirty="0">
                <a:latin typeface="宋体" charset="-122"/>
                <a:sym typeface="Arial" charset="0"/>
              </a:rPr>
              <a:t>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宋体" charset="-122"/>
                <a:sym typeface="Arial" charset="0"/>
              </a:rPr>
              <a:t>func</a:t>
            </a:r>
            <a:r>
              <a:rPr lang="en-US" altLang="zh-CN" sz="2000" dirty="0">
                <a:latin typeface="宋体" charset="-122"/>
                <a:sym typeface="Arial" charset="0"/>
              </a:rPr>
              <a:t>(1,2,7)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宋体" charset="-122"/>
                <a:sym typeface="Arial" charset="0"/>
              </a:rPr>
              <a:t>func</a:t>
            </a:r>
            <a:r>
              <a:rPr lang="en-US" altLang="zh-CN" sz="2000" dirty="0">
                <a:latin typeface="宋体" charset="-122"/>
                <a:sym typeface="Arial" charset="0"/>
              </a:rPr>
              <a:t>(1,2,5,8)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宋体" charset="-122"/>
                <a:sym typeface="Arial" charset="0"/>
              </a:rPr>
              <a:t>func</a:t>
            </a:r>
            <a:r>
              <a:rPr lang="en-US" altLang="zh-CN" sz="2000" dirty="0">
                <a:latin typeface="宋体" charset="-122"/>
                <a:sym typeface="Arial" charset="0"/>
              </a:rPr>
              <a:t>(b=1,a=2,c=7)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宋体" charset="-122"/>
                <a:sym typeface="Arial" charset="0"/>
              </a:rPr>
              <a:t>func</a:t>
            </a:r>
            <a:r>
              <a:rPr lang="en-US" altLang="zh-CN" sz="2000" b="1" dirty="0">
                <a:solidFill>
                  <a:srgbClr val="FF0000"/>
                </a:solidFill>
                <a:latin typeface="宋体" charset="-122"/>
                <a:sym typeface="Arial" charset="0"/>
              </a:rPr>
              <a:t>(1,2,d=8)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latin typeface="宋体" charset="-122"/>
                <a:sym typeface="Arial" charset="0"/>
              </a:rPr>
              <a:t>func</a:t>
            </a:r>
            <a:r>
              <a:rPr lang="en-US" altLang="zh-CN" sz="2000" dirty="0">
                <a:latin typeface="宋体" charset="-122"/>
                <a:sym typeface="Arial" charset="0"/>
              </a:rPr>
              <a:t>(1,b=2,d=8)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49BB5B-A580-CE46-A7E8-0D5D19F09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3045872"/>
            <a:ext cx="4724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7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内置数学函数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184796"/>
              </p:ext>
            </p:extLst>
          </p:nvPr>
        </p:nvGraphicFramePr>
        <p:xfrm>
          <a:off x="838200" y="1825625"/>
          <a:ext cx="105156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844711016"/>
                    </a:ext>
                  </a:extLst>
                </a:gridCol>
                <a:gridCol w="2964336">
                  <a:extLst>
                    <a:ext uri="{9D8B030D-6E8A-4147-A177-3AD203B41FA5}">
                      <a16:colId xmlns:a16="http://schemas.microsoft.com/office/drawing/2014/main" val="2168908031"/>
                    </a:ext>
                  </a:extLst>
                </a:gridCol>
                <a:gridCol w="2392524">
                  <a:extLst>
                    <a:ext uri="{9D8B030D-6E8A-4147-A177-3AD203B41FA5}">
                      <a16:colId xmlns:a16="http://schemas.microsoft.com/office/drawing/2014/main" val="8759784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980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1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abs(x)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的绝对值。如果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为复数，则返回其模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abs(-1.2)</a:t>
                      </a:r>
                    </a:p>
                    <a:p>
                      <a:r>
                        <a:rPr lang="en-US" altLang="zh-CN" dirty="0"/>
                        <a:t>abs(1-2j)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</a:p>
                    <a:p>
                      <a:r>
                        <a:rPr lang="en-US" altLang="zh-CN" dirty="0"/>
                        <a:t>2.23606797749979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divmod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a,b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除以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的商和余数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divmod</a:t>
                      </a:r>
                      <a:r>
                        <a:rPr lang="en-US" altLang="zh-CN" dirty="0"/>
                        <a:t>(5,3)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(1,2)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5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pow(</a:t>
                      </a:r>
                      <a:r>
                        <a:rPr lang="en-US" altLang="zh-CN" dirty="0" err="1"/>
                        <a:t>x,y</a:t>
                      </a:r>
                      <a:r>
                        <a:rPr lang="en-US" altLang="zh-CN" dirty="0"/>
                        <a:t>[,z])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x**y</a:t>
                      </a:r>
                      <a:r>
                        <a:rPr lang="zh-CN" altLang="en-US" dirty="0"/>
                        <a:t>。如果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有，则为</a:t>
                      </a:r>
                      <a:r>
                        <a:rPr lang="en-US" altLang="zh-CN" dirty="0"/>
                        <a:t>pow(</a:t>
                      </a:r>
                      <a:r>
                        <a:rPr lang="en-US" altLang="zh-CN" dirty="0" err="1"/>
                        <a:t>x,y</a:t>
                      </a:r>
                      <a:r>
                        <a:rPr lang="en-US" altLang="zh-CN" dirty="0"/>
                        <a:t>)%z</a:t>
                      </a:r>
                    </a:p>
                    <a:p>
                      <a:r>
                        <a:rPr lang="en-US" altLang="zh-CN" dirty="0"/>
                        <a:t>&gt;&gt;&gt; help(pow)</a:t>
                      </a:r>
                    </a:p>
                    <a:p>
                      <a:r>
                        <a:rPr lang="en-US" altLang="zh-CN" dirty="0"/>
                        <a:t>pow(base, exp,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mod=None)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pow(2,10)</a:t>
                      </a:r>
                    </a:p>
                    <a:p>
                      <a:r>
                        <a:rPr lang="en-US" altLang="zh-CN" dirty="0"/>
                        <a:t>pow(2,10,10)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</a:p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round(number[,</a:t>
                      </a:r>
                      <a:r>
                        <a:rPr lang="en-US" altLang="zh-CN" dirty="0" err="1"/>
                        <a:t>ndigits</a:t>
                      </a:r>
                      <a:r>
                        <a:rPr lang="en-US" altLang="zh-CN" dirty="0"/>
                        <a:t>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四舍五入取整，如果</a:t>
                      </a:r>
                      <a:r>
                        <a:rPr lang="en-US" altLang="zh-CN" dirty="0" err="1"/>
                        <a:t>ndigits</a:t>
                      </a:r>
                      <a:r>
                        <a:rPr lang="zh-CN" altLang="en-US" dirty="0"/>
                        <a:t>则保留</a:t>
                      </a:r>
                      <a:r>
                        <a:rPr lang="en-US" altLang="zh-CN" dirty="0" err="1"/>
                        <a:t>ndigits</a:t>
                      </a:r>
                      <a:r>
                        <a:rPr lang="zh-CN" altLang="en-US" dirty="0"/>
                        <a:t>小数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round(3.14159)</a:t>
                      </a:r>
                    </a:p>
                    <a:p>
                      <a:r>
                        <a:rPr lang="en-US" altLang="zh-CN" dirty="0"/>
                        <a:t>round(3.14159,4)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  <a:p>
                      <a:r>
                        <a:rPr lang="en-US" altLang="zh-CN" dirty="0"/>
                        <a:t>3.1416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max(arg1,arg2,*</a:t>
                      </a:r>
                      <a:r>
                        <a:rPr lang="en-US" altLang="zh-CN" dirty="0" err="1"/>
                        <a:t>args</a:t>
                      </a:r>
                      <a:r>
                        <a:rPr lang="en-US" altLang="zh-CN" dirty="0"/>
                        <a:t>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max(1,7,3,15,14)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4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min(arg1,arg2,*</a:t>
                      </a:r>
                      <a:r>
                        <a:rPr lang="en-US" altLang="zh-CN" dirty="0" err="1"/>
                        <a:t>args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取最小值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min(1,7,3,15,14)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73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sum(</a:t>
                      </a:r>
                      <a:r>
                        <a:rPr lang="en-US" altLang="zh-CN" dirty="0" err="1"/>
                        <a:t>iterable</a:t>
                      </a:r>
                      <a:r>
                        <a:rPr lang="en-US" altLang="zh-CN" dirty="0"/>
                        <a:t>[,start])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求和，</a:t>
                      </a:r>
                      <a:r>
                        <a:rPr lang="en-US" altLang="zh-CN" dirty="0"/>
                        <a:t>start</a:t>
                      </a:r>
                      <a:r>
                        <a:rPr lang="zh-CN" altLang="en-US" dirty="0"/>
                        <a:t>如果有，表示加上</a:t>
                      </a:r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sum(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(1,2,3)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sum(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(1,2,3)</a:t>
                      </a:r>
                      <a:r>
                        <a:rPr lang="en-US" altLang="zh-CN" dirty="0"/>
                        <a:t>,44)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</a:p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4042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802639" y="490359"/>
            <a:ext cx="41549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m = max(4,5,6)</a:t>
            </a:r>
          </a:p>
          <a:p>
            <a:r>
              <a:rPr lang="en-US" altLang="zh-CN" sz="2400" dirty="0"/>
              <a:t>n = min(4,5,6)</a:t>
            </a: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m,n</a:t>
            </a:r>
            <a:r>
              <a:rPr lang="en-US" altLang="zh-CN" sz="2400" dirty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7615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1.4.3 </a:t>
            </a:r>
            <a:r>
              <a:rPr lang="zh-CN" altLang="en-US" dirty="0"/>
              <a:t>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017" y="1511726"/>
            <a:ext cx="11117240" cy="466725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数字为</a:t>
            </a:r>
            <a:r>
              <a:rPr lang="zh-CN" altLang="en-US" sz="2400" dirty="0">
                <a:solidFill>
                  <a:srgbClr val="0070C0"/>
                </a:solidFill>
              </a:rPr>
              <a:t>不可变对象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000" dirty="0"/>
              <a:t>包括整数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</a:t>
            </a:r>
            <a:r>
              <a:rPr lang="zh-CN" altLang="en-US" sz="2000" dirty="0"/>
              <a:t>、浮点数</a:t>
            </a:r>
            <a:r>
              <a:rPr lang="en-US" altLang="zh-CN" sz="2000" dirty="0"/>
              <a:t>(float)</a:t>
            </a:r>
            <a:r>
              <a:rPr lang="zh-CN" altLang="en-US" sz="2000" dirty="0"/>
              <a:t>、复数</a:t>
            </a:r>
            <a:r>
              <a:rPr lang="en-US" altLang="zh-CN" sz="2000" dirty="0"/>
              <a:t>(complex)</a:t>
            </a:r>
            <a:r>
              <a:rPr lang="zh-CN" altLang="en-US" sz="2000" dirty="0"/>
              <a:t>、布尔（</a:t>
            </a:r>
            <a:r>
              <a:rPr lang="en-US" altLang="zh-CN" sz="2000" dirty="0"/>
              <a:t>bool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与有些语言不同，整数可以表示</a:t>
            </a:r>
            <a:r>
              <a:rPr lang="zh-CN" altLang="en-US" sz="2400" dirty="0">
                <a:solidFill>
                  <a:srgbClr val="0070C0"/>
                </a:solidFill>
              </a:rPr>
              <a:t>任意大的数值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具体可以大到什么程度仅受内存大小的限制</a:t>
            </a:r>
            <a:r>
              <a:rPr lang="en-US" altLang="zh-CN" sz="2000" dirty="0"/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pt-BR" altLang="zh-CN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9999 ** 99                   #</a:t>
            </a:r>
            <a:r>
              <a:rPr lang="en-US" altLang="zh-CN" sz="2000" dirty="0" err="1">
                <a:latin typeface="Consolas" panose="020B0609020204030204" charset="0"/>
              </a:rPr>
              <a:t>这里</a:t>
            </a:r>
            <a:r>
              <a:rPr lang="en-US" altLang="zh-CN" sz="2000" dirty="0">
                <a:latin typeface="Consolas" panose="020B0609020204030204" charset="0"/>
              </a:rPr>
              <a:t>**</a:t>
            </a:r>
            <a:r>
              <a:rPr lang="en-US" altLang="zh-CN" sz="2000" dirty="0" err="1">
                <a:latin typeface="Consolas" panose="020B0609020204030204" charset="0"/>
              </a:rPr>
              <a:t>是幂乘运算符，等价于内置函数pow</a:t>
            </a:r>
            <a:r>
              <a:rPr lang="en-US" altLang="zh-CN" sz="2000" dirty="0">
                <a:latin typeface="Consolas" panose="020B0609020204030204" charset="0"/>
              </a:rPr>
              <a:t>()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</a:rPr>
              <a:t>990148353526723487602263124753282625570559528895791057324326529121794837894053513464422176826916433932586924386677766244032001623756821400432975051208820204980098735552703841362304669970510691243800218202840374329378800694920309791954185117798434329591212159106298699938669908067573374724331208942425544893910910073205049031656789220889560732962926226305865706593594917896276756396848514900989999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pPr lvl="1"/>
            <a:endParaRPr lang="en-US" altLang="zh-CN" sz="2000" dirty="0"/>
          </a:p>
          <a:p>
            <a:pPr lvl="2"/>
            <a:endParaRPr lang="zh-CN" altLang="en-US" dirty="0"/>
          </a:p>
          <a:p>
            <a:pPr lvl="1"/>
            <a:endParaRPr lang="pt-B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1093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zh-CN" sz="3200" dirty="0">
                <a:latin typeface="宋体" panose="02010600030101010101" pitchFamily="2" charset="-122"/>
              </a:rPr>
              <a:t>max(</a:t>
            </a:r>
            <a:r>
              <a:rPr lang="en-US" altLang="zh-CN" sz="3200" dirty="0" err="1">
                <a:latin typeface="宋体" panose="02010600030101010101" pitchFamily="2" charset="-122"/>
              </a:rPr>
              <a:t>iterable</a:t>
            </a:r>
            <a:r>
              <a:rPr lang="zh-CN" altLang="zh-CN" sz="3200" dirty="0">
                <a:latin typeface="宋体" panose="02010600030101010101" pitchFamily="2" charset="-122"/>
              </a:rPr>
              <a:t>)、min(</a:t>
            </a:r>
            <a:r>
              <a:rPr lang="en-US" altLang="zh-CN" sz="3200" dirty="0" err="1">
                <a:latin typeface="宋体" panose="02010600030101010101" pitchFamily="2" charset="-122"/>
              </a:rPr>
              <a:t>iterable</a:t>
            </a:r>
            <a:r>
              <a:rPr lang="zh-CN" altLang="zh-CN" sz="3200" dirty="0">
                <a:latin typeface="宋体" panose="02010600030101010101" pitchFamily="2" charset="-122"/>
              </a:rPr>
              <a:t>)、sum(</a:t>
            </a:r>
            <a:r>
              <a:rPr lang="en-US" altLang="zh-CN" sz="3200" dirty="0" err="1">
                <a:latin typeface="宋体" panose="02010600030101010101" pitchFamily="2" charset="-122"/>
              </a:rPr>
              <a:t>iterable</a:t>
            </a:r>
            <a:r>
              <a:rPr lang="zh-CN" altLang="zh-CN" sz="3200" dirty="0">
                <a:latin typeface="宋体" panose="02010600030101010101" pitchFamily="2" charset="-122"/>
              </a:rPr>
              <a:t>)计算可迭代对象中所有元素最大值、最小值以及所有元素之和，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 sz="2800" dirty="0">
                <a:latin typeface="宋体" panose="02010600030101010101" pitchFamily="2" charset="-122"/>
              </a:rPr>
              <a:t>sum只支持数值型元素的可迭代对象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zh-CN" sz="2800" dirty="0">
                <a:latin typeface="宋体" panose="02010600030101010101" pitchFamily="2" charset="-122"/>
              </a:rPr>
              <a:t>max和min则要求元素之间可比较大小。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&gt;&gt;&gt; import random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&gt;&gt;&gt; a = [random.randint(1,100) for i in range(10)]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&gt;&gt;&gt; 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 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[72, 26, 80, 65, 34, 86, 19, 74, 52, 40]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&gt;&gt;&gt; print(max(a), min(a), sum(a)</a:t>
            </a:r>
            <a:r>
              <a:rPr lang="en-US" altLang="zh-CN" dirty="0">
                <a:latin typeface="宋体" panose="02010600030101010101" pitchFamily="2" charset="-122"/>
              </a:rPr>
              <a:t>, </a:t>
            </a:r>
            <a:r>
              <a:rPr lang="zh-CN" altLang="zh-CN" dirty="0">
                <a:latin typeface="宋体" panose="02010600030101010101" pitchFamily="2" charset="-122"/>
              </a:rPr>
              <a:t>sum(a)/len(a) 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宋体" panose="02010600030101010101" pitchFamily="2" charset="-122"/>
              </a:rPr>
              <a:t>86 19 548</a:t>
            </a:r>
            <a:r>
              <a:rPr lang="en-US" altLang="zh-CN" dirty="0">
                <a:latin typeface="宋体" panose="02010600030101010101" pitchFamily="2" charset="-122"/>
              </a:rPr>
              <a:t> 54.8</a:t>
            </a:r>
            <a:endParaRPr lang="zh-CN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8862A60-91BD-7E43-A7F6-D5CC7DF2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例子：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33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9BF2A-A06A-554C-BA4C-951319B0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7556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今天学习要求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14AA8-88D1-5F45-9978-B31D0772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088"/>
            <a:ext cx="10515600" cy="4039076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掌握数字类型的处理方式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000" dirty="0"/>
              <a:t>运算符，</a:t>
            </a:r>
            <a:endParaRPr kumimoji="1" lang="en-US" altLang="zh-CN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000" dirty="0"/>
              <a:t>函数（内置函数）</a:t>
            </a:r>
            <a:endParaRPr kumimoji="1" lang="en-US" altLang="zh-CN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000" dirty="0"/>
              <a:t>属性与方法（分数与复数）</a:t>
            </a:r>
            <a:endParaRPr kumimoji="1" lang="en-US" altLang="zh-CN" sz="2000" dirty="0"/>
          </a:p>
          <a:p>
            <a:pPr>
              <a:buFont typeface="Wingdings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</a:rPr>
              <a:t>函数定义与调用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000" dirty="0"/>
              <a:t>形参：位置参数 默认参数</a:t>
            </a:r>
            <a:endParaRPr kumimoji="1" lang="en-US" altLang="zh-CN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000" dirty="0"/>
              <a:t>实参：位置参数 关键字参数</a:t>
            </a:r>
            <a:endParaRPr kumimoji="1" lang="en-US" altLang="zh-CN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C6D1A46-C423-8641-8185-389A812F60BE}"/>
              </a:ext>
            </a:extLst>
          </p:cNvPr>
          <p:cNvSpPr txBox="1">
            <a:spLocks/>
          </p:cNvSpPr>
          <p:nvPr/>
        </p:nvSpPr>
        <p:spPr>
          <a:xfrm>
            <a:off x="838200" y="5318443"/>
            <a:ext cx="10515600" cy="143303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p"/>
            </a:pPr>
            <a:r>
              <a:rPr kumimoji="1" lang="zh-CN" altLang="en-US" sz="2400" dirty="0">
                <a:solidFill>
                  <a:schemeClr val="accent6">
                    <a:lumMod val="50000"/>
                  </a:schemeClr>
                </a:solidFill>
              </a:rPr>
              <a:t>课堂练习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lab0312.txt</a:t>
            </a:r>
            <a:r>
              <a:rPr kumimoji="1" lang="zh-CN" altLang="en-US" sz="2400" dirty="0"/>
              <a:t>  练习</a:t>
            </a:r>
            <a:endParaRPr kumimoji="1" lang="en-US" altLang="zh-CN" sz="2400" dirty="0"/>
          </a:p>
          <a:p>
            <a:pPr>
              <a:lnSpc>
                <a:spcPct val="100000"/>
              </a:lnSpc>
              <a:buFont typeface="Wingdings" pitchFamily="2" charset="2"/>
              <a:buChar char="p"/>
            </a:pPr>
            <a:r>
              <a:rPr kumimoji="1" lang="zh-CN" altLang="en-US" sz="2400" dirty="0">
                <a:solidFill>
                  <a:schemeClr val="accent6">
                    <a:lumMod val="50000"/>
                  </a:schemeClr>
                </a:solidFill>
              </a:rPr>
              <a:t>课后作业</a:t>
            </a:r>
            <a:r>
              <a:rPr kumimoji="1" lang="zh-CN" altLang="en-US" sz="2400" dirty="0"/>
              <a:t>：完成</a:t>
            </a:r>
            <a:r>
              <a:rPr kumimoji="1" lang="en-US" altLang="zh-CN" sz="2400" dirty="0"/>
              <a:t>project1.py</a:t>
            </a:r>
            <a:r>
              <a:rPr kumimoji="1" lang="zh-CN" altLang="en-US" sz="2400" dirty="0"/>
              <a:t>（要求见</a:t>
            </a:r>
            <a:r>
              <a:rPr kumimoji="1" lang="en-US" altLang="zh-CN" sz="2400" dirty="0"/>
              <a:t>1projects0312.docx</a:t>
            </a:r>
            <a:r>
              <a:rPr kumimoji="1" lang="zh-CN" altLang="en-US" sz="2400" dirty="0"/>
              <a:t>，</a:t>
            </a:r>
            <a:r>
              <a:rPr kumimoji="1" lang="en-US" altLang="zh-CN" sz="2400" dirty="0">
                <a:solidFill>
                  <a:srgbClr val="FF0000"/>
                </a:solidFill>
              </a:rPr>
              <a:t>3</a:t>
            </a:r>
            <a:r>
              <a:rPr kumimoji="1" lang="zh-CN" altLang="en-US" sz="2400" dirty="0">
                <a:solidFill>
                  <a:srgbClr val="FF0000"/>
                </a:solidFill>
              </a:rPr>
              <a:t>月</a:t>
            </a:r>
            <a:r>
              <a:rPr kumimoji="1" lang="en-US" altLang="zh-CN" sz="2400" dirty="0">
                <a:solidFill>
                  <a:srgbClr val="FF0000"/>
                </a:solidFill>
              </a:rPr>
              <a:t>18</a:t>
            </a:r>
            <a:r>
              <a:rPr kumimoji="1" lang="zh-CN" altLang="en-US" sz="2400" dirty="0">
                <a:solidFill>
                  <a:srgbClr val="FF0000"/>
                </a:solidFill>
              </a:rPr>
              <a:t>日</a:t>
            </a:r>
            <a:r>
              <a:rPr kumimoji="1" lang="en-US" altLang="zh-CN" sz="2400" dirty="0">
                <a:solidFill>
                  <a:srgbClr val="FF0000"/>
                </a:solidFill>
              </a:rPr>
              <a:t>23:59</a:t>
            </a:r>
            <a:r>
              <a:rPr kumimoji="1" lang="zh-CN" altLang="en-US" sz="2400" dirty="0">
                <a:solidFill>
                  <a:srgbClr val="FF0000"/>
                </a:solidFill>
              </a:rPr>
              <a:t>前</a:t>
            </a:r>
            <a:r>
              <a:rPr kumimoji="1" lang="zh-CN" altLang="en-US" sz="2400" dirty="0"/>
              <a:t>在</a:t>
            </a:r>
            <a:r>
              <a:rPr kumimoji="1" lang="en-US" altLang="zh-CN" sz="2400" dirty="0" err="1"/>
              <a:t>elearning</a:t>
            </a:r>
            <a:r>
              <a:rPr kumimoji="1" lang="zh-CN" altLang="en-US" sz="2400" dirty="0"/>
              <a:t>提交</a:t>
            </a:r>
            <a:r>
              <a:rPr kumimoji="1" lang="en-US" altLang="zh-CN" sz="2400" dirty="0"/>
              <a:t>project1.py 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buFont typeface="Wingdings" pitchFamily="2" charset="2"/>
              <a:buChar char="p"/>
            </a:pPr>
            <a:endParaRPr kumimoji="1"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9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5407"/>
            <a:ext cx="10515600" cy="508879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整数</a:t>
            </a:r>
            <a:r>
              <a:rPr lang="zh-CN" altLang="en-US" dirty="0">
                <a:solidFill>
                  <a:srgbClr val="0070C0"/>
                </a:solidFill>
              </a:rPr>
              <a:t>字面值</a:t>
            </a:r>
            <a:r>
              <a:rPr lang="zh-CN" altLang="en-US" sz="2000" dirty="0"/>
              <a:t>（</a:t>
            </a:r>
            <a:r>
              <a:rPr lang="en-US" altLang="zh-CN" sz="2000" dirty="0"/>
              <a:t>integer literal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十进制整数</a:t>
            </a:r>
            <a:r>
              <a:rPr lang="en-US" altLang="zh-CN" sz="2000" dirty="0">
                <a:latin typeface="Times New Roman" panose="02020603050405020304" pitchFamily="18" charset="0"/>
              </a:rPr>
              <a:t>: 0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-1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123    </a:t>
            </a:r>
            <a:r>
              <a:rPr lang="zh-CN" altLang="en-US" sz="2000" dirty="0">
                <a:latin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007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不可以</a:t>
            </a:r>
            <a:endParaRPr lang="en-GB" altLang="en-US" dirty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十六进制整数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0x</a:t>
            </a:r>
            <a:r>
              <a:rPr lang="zh-CN" altLang="en-US" sz="2000" dirty="0">
                <a:latin typeface="Times New Roman" panose="02020603050405020304" pitchFamily="18" charset="0"/>
              </a:rPr>
              <a:t>开头后面为十六进制数字，即为</a:t>
            </a:r>
            <a:r>
              <a:rPr lang="en-US" altLang="zh-CN" sz="2000" dirty="0">
                <a:latin typeface="Times New Roman" panose="02020603050405020304" pitchFamily="18" charset="0"/>
              </a:rPr>
              <a:t>0-9</a:t>
            </a:r>
            <a:r>
              <a:rPr lang="zh-CN" altLang="en-US" sz="2000" dirty="0">
                <a:latin typeface="Times New Roman" panose="02020603050405020304" pitchFamily="18" charset="0"/>
              </a:rPr>
              <a:t>以及</a:t>
            </a:r>
            <a:r>
              <a:rPr lang="en-US" altLang="zh-CN" sz="2000" dirty="0">
                <a:latin typeface="Times New Roman" panose="02020603050405020304" pitchFamily="18" charset="0"/>
              </a:rPr>
              <a:t>[a-f]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</a:rPr>
              <a:t>）如</a:t>
            </a:r>
            <a:r>
              <a:rPr lang="en-US" altLang="zh-CN" sz="2000" dirty="0">
                <a:latin typeface="Times New Roman" panose="02020603050405020304" pitchFamily="18" charset="0"/>
              </a:rPr>
              <a:t>0x10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0xfa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0xabcdef,</a:t>
            </a:r>
            <a:r>
              <a:rPr lang="zh-CN" altLang="en-US" sz="2000" dirty="0">
                <a:latin typeface="Times New Roman" panose="02020603050405020304" pitchFamily="18" charset="0"/>
              </a:rPr>
              <a:t>注意这些数字的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大写字母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包括前缀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0X)</a:t>
            </a:r>
            <a:r>
              <a:rPr lang="zh-CN" altLang="en-US" sz="2000" dirty="0">
                <a:latin typeface="Times New Roman" panose="02020603050405020304" pitchFamily="18" charset="0"/>
              </a:rPr>
              <a:t>也可以</a:t>
            </a:r>
            <a:endParaRPr lang="en-GB" altLang="en-US" sz="2000" dirty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八进制整数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0o</a:t>
            </a:r>
            <a:r>
              <a:rPr lang="zh-CN" altLang="en-US" sz="2000" dirty="0">
                <a:latin typeface="Times New Roman" panose="02020603050405020304" pitchFamily="18" charset="0"/>
              </a:rPr>
              <a:t>开始后面为八进制数字即</a:t>
            </a:r>
            <a:r>
              <a:rPr lang="en-US" altLang="zh-CN" sz="2000" dirty="0">
                <a:latin typeface="Times New Roman" panose="02020603050405020304" pitchFamily="18" charset="0"/>
              </a:rPr>
              <a:t>0-8</a:t>
            </a:r>
            <a:r>
              <a:rPr lang="zh-CN" altLang="en-US" sz="2000" dirty="0">
                <a:latin typeface="Times New Roman" panose="02020603050405020304" pitchFamily="18" charset="0"/>
              </a:rPr>
              <a:t>，比如</a:t>
            </a:r>
            <a:r>
              <a:rPr lang="en-US" altLang="zh-CN" sz="2000" dirty="0">
                <a:latin typeface="Times New Roman" panose="02020603050405020304" pitchFamily="18" charset="0"/>
              </a:rPr>
              <a:t>0o35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0o11</a:t>
            </a:r>
            <a:endParaRPr lang="en-GB" altLang="en-US" sz="2000" dirty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</a:rPr>
              <a:t>二进制整数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0b</a:t>
            </a:r>
            <a:r>
              <a:rPr lang="zh-CN" altLang="en-US" sz="2000" dirty="0">
                <a:latin typeface="Times New Roman" panose="02020603050405020304" pitchFamily="18" charset="0"/>
              </a:rPr>
              <a:t>开头如，</a:t>
            </a:r>
            <a:r>
              <a:rPr lang="en-US" altLang="zh-CN" sz="2000" dirty="0">
                <a:latin typeface="Times New Roman" panose="02020603050405020304" pitchFamily="18" charset="0"/>
              </a:rPr>
              <a:t>0b101</a:t>
            </a:r>
            <a:r>
              <a:rPr lang="zh-CN" altLang="en-US" sz="2000" dirty="0">
                <a:latin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</a:rPr>
              <a:t>0b100</a:t>
            </a:r>
            <a:r>
              <a:rPr lang="zh-CN" altLang="en-US" sz="2000" dirty="0">
                <a:latin typeface="Times New Roman" panose="02020603050405020304" pitchFamily="18" charset="0"/>
              </a:rPr>
              <a:t> 、 </a:t>
            </a:r>
            <a:r>
              <a:rPr lang="en-US" altLang="zh-CN" sz="2000" dirty="0">
                <a:latin typeface="Times New Roman" panose="02020603050405020304" pitchFamily="18" charset="0"/>
              </a:rPr>
              <a:t>0b10010111</a:t>
            </a: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n-US" altLang="zh-CN" sz="2000" dirty="0"/>
              <a:t>Python 3.6.x支持在数字中间位置使用</a:t>
            </a:r>
            <a:r>
              <a:rPr lang="en-US" altLang="zh-CN" sz="2000" dirty="0">
                <a:solidFill>
                  <a:srgbClr val="FF0000"/>
                </a:solidFill>
              </a:rPr>
              <a:t>单个下划线</a:t>
            </a:r>
            <a:r>
              <a:rPr lang="en-US" altLang="zh-CN" sz="2000" dirty="0"/>
              <a:t>作为分隔来提高数字的可读性，类似于数学上使用逗号作为千位分隔符。数字中单个下划线可以出现</a:t>
            </a:r>
            <a:r>
              <a:rPr lang="en-US" altLang="zh-CN" sz="2000" dirty="0">
                <a:solidFill>
                  <a:srgbClr val="FF0000"/>
                </a:solidFill>
              </a:rPr>
              <a:t>在中间任意位置</a:t>
            </a:r>
            <a:r>
              <a:rPr lang="en-US" altLang="zh-CN" sz="2000" dirty="0"/>
              <a:t>，但不能出现开头和结尾位置，也</a:t>
            </a:r>
            <a:r>
              <a:rPr lang="en-US" altLang="zh-CN" sz="2000" dirty="0">
                <a:solidFill>
                  <a:srgbClr val="FF0000"/>
                </a:solidFill>
              </a:rPr>
              <a:t>不能使用多个连续的下划线</a:t>
            </a:r>
            <a:r>
              <a:rPr lang="en-US" altLang="zh-CN" sz="2000" dirty="0"/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1_000_000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</a:rPr>
              <a:t>1000000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1_2_3_4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</a:rPr>
              <a:t>1234</a:t>
            </a:r>
          </a:p>
          <a:p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pPr lvl="1"/>
            <a:endParaRPr lang="en-US" altLang="zh-CN" sz="2000" dirty="0"/>
          </a:p>
          <a:p>
            <a:pPr lvl="2"/>
            <a:endParaRPr lang="zh-CN" altLang="en-US" dirty="0"/>
          </a:p>
          <a:p>
            <a:pPr lvl="1"/>
            <a:endParaRPr lang="pt-BR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1374C2-5E67-DB44-9519-3A69074FD3F0}"/>
              </a:ext>
            </a:extLst>
          </p:cNvPr>
          <p:cNvSpPr/>
          <p:nvPr/>
        </p:nvSpPr>
        <p:spPr>
          <a:xfrm>
            <a:off x="4685731" y="49138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 panose="020B0609020204030204" charset="0"/>
              </a:rPr>
              <a:t>&gt;&gt;&gt; 1_2.3_45</a:t>
            </a:r>
            <a:r>
              <a:rPr lang="zh-CN" altLang="en-US" dirty="0">
                <a:latin typeface="Consolas" panose="020B0609020204030204" charset="0"/>
              </a:rPr>
              <a:t> </a:t>
            </a:r>
            <a:r>
              <a:rPr lang="en-US" altLang="zh-CN" dirty="0">
                <a:latin typeface="Consolas" panose="020B0609020204030204" charset="0"/>
              </a:rPr>
              <a:t>#</a:t>
            </a:r>
            <a:r>
              <a:rPr lang="zh-CN" altLang="en-US" dirty="0">
                <a:latin typeface="Consolas" panose="020B0609020204030204" charset="0"/>
              </a:rPr>
              <a:t>实数也可以这样写</a:t>
            </a:r>
            <a:endParaRPr lang="en-US" altLang="zh-CN" dirty="0">
              <a:latin typeface="Consolas" panose="020B0609020204030204" charset="0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12.345</a:t>
            </a:r>
          </a:p>
          <a:p>
            <a:r>
              <a:rPr lang="en-US" altLang="zh-CN" dirty="0">
                <a:latin typeface="Consolas" panose="020B0609020204030204" charset="0"/>
              </a:rPr>
              <a:t>&gt;&gt;&gt; 1_2 + 3_4j</a:t>
            </a:r>
            <a:r>
              <a:rPr lang="zh-CN" altLang="en-US" dirty="0">
                <a:latin typeface="Consolas" panose="020B0609020204030204" charset="0"/>
              </a:rPr>
              <a:t> </a:t>
            </a:r>
            <a:r>
              <a:rPr lang="en-US" altLang="zh-CN" dirty="0">
                <a:latin typeface="Consolas" panose="020B0609020204030204" charset="0"/>
              </a:rPr>
              <a:t>#</a:t>
            </a:r>
            <a:r>
              <a:rPr lang="zh-CN" altLang="en-US" dirty="0">
                <a:latin typeface="Consolas" panose="020B0609020204030204" charset="0"/>
              </a:rPr>
              <a:t>复数也可以这样写</a:t>
            </a:r>
            <a:endParaRPr lang="en-US" altLang="zh-CN" dirty="0">
              <a:latin typeface="Consolas" panose="020B0609020204030204" charset="0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(12+34j)</a:t>
            </a:r>
          </a:p>
        </p:txBody>
      </p:sp>
    </p:spTree>
    <p:extLst>
      <p:ext uri="{BB962C8B-B14F-4D97-AF65-F5344CB8AC3E}">
        <p14:creationId xmlns:p14="http://schemas.microsoft.com/office/powerpoint/2010/main" val="5262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723" y="28826"/>
            <a:ext cx="10515600" cy="1325563"/>
          </a:xfrm>
        </p:spPr>
        <p:txBody>
          <a:bodyPr/>
          <a:lstStyle/>
          <a:p>
            <a:r>
              <a:rPr lang="zh-CN" altLang="en-US" dirty="0"/>
              <a:t>（有限精度）浮点数（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354389"/>
            <a:ext cx="11353800" cy="4351338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浮点数字面值</a:t>
            </a:r>
            <a:r>
              <a:rPr lang="zh-CN" altLang="en-US" sz="2000" dirty="0"/>
              <a:t>：浮点数用于表示实数，在内部采用科学计数法表示，因此称为浮点数</a:t>
            </a:r>
            <a:endParaRPr lang="en-US" altLang="zh-CN" sz="2000" dirty="0"/>
          </a:p>
          <a:p>
            <a:pPr marL="685800" lvl="2">
              <a:spcBef>
                <a:spcPts val="1000"/>
              </a:spcBef>
            </a:pPr>
            <a:r>
              <a:rPr lang="zh-CN" altLang="en-US" sz="1800" dirty="0">
                <a:latin typeface="Times New Roman" panose="02020603050405020304" pitchFamily="18" charset="0"/>
              </a:rPr>
              <a:t>小数表示：</a:t>
            </a:r>
            <a:r>
              <a:rPr lang="en-US" altLang="zh-CN" sz="1800" dirty="0">
                <a:latin typeface="Times New Roman" panose="02020603050405020304" pitchFamily="18" charset="0"/>
              </a:rPr>
              <a:t>3.14   10.   .001  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1800" dirty="0">
                <a:latin typeface="Times New Roman" panose="02020603050405020304" pitchFamily="18" charset="0"/>
              </a:rPr>
              <a:t>科学计数法：</a:t>
            </a:r>
            <a:r>
              <a:rPr lang="en-US" altLang="zh-CN" sz="1800" dirty="0">
                <a:latin typeface="Times New Roman" panose="02020603050405020304" pitchFamily="18" charset="0"/>
              </a:rPr>
              <a:t>15e-2 ( =15*10</a:t>
            </a:r>
            <a:r>
              <a:rPr lang="en-US" altLang="zh-CN" sz="1800" baseline="30000" dirty="0">
                <a:latin typeface="Times New Roman" panose="02020603050405020304" pitchFamily="18" charset="0"/>
              </a:rPr>
              <a:t>-2</a:t>
            </a:r>
            <a:r>
              <a:rPr lang="en-US" altLang="zh-CN" sz="1800" dirty="0">
                <a:latin typeface="Times New Roman" panose="02020603050405020304" pitchFamily="18" charset="0"/>
              </a:rPr>
              <a:t> = 0.15)    3.14e-10</a:t>
            </a:r>
            <a:r>
              <a:rPr lang="zh-CN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  1.0E100 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</a:rPr>
              <a:t>需要说明的是由于计算机内部采用二进制表示，与其他语言一样，采用</a:t>
            </a:r>
            <a:r>
              <a:rPr lang="en-US" altLang="zh-CN" sz="1800" dirty="0">
                <a:latin typeface="Times New Roman" panose="02020603050405020304" pitchFamily="18" charset="0"/>
              </a:rPr>
              <a:t>IEEE 574</a:t>
            </a:r>
            <a:r>
              <a:rPr lang="zh-CN" altLang="en-US" sz="1800" dirty="0">
                <a:latin typeface="Times New Roman" panose="02020603050405020304" pitchFamily="18" charset="0"/>
              </a:rPr>
              <a:t>双精度表示浮点数时，有精度误差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0.4 - 0.1                    #</a:t>
            </a:r>
            <a:r>
              <a:rPr lang="en-US" altLang="zh-CN" sz="1800" dirty="0" err="1">
                <a:latin typeface="Consolas" panose="020B0609020204030204" charset="0"/>
              </a:rPr>
              <a:t>实数相减，结果稍微有点偏差</a:t>
            </a:r>
            <a:endParaRPr lang="en-US" altLang="zh-CN" sz="1800" dirty="0">
              <a:latin typeface="Consolas" panose="020B0609020204030204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0.30000000000000004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0.4 - 0.1 == 0.3             #</a:t>
            </a:r>
            <a:r>
              <a:rPr lang="en-US" altLang="zh-CN" sz="1800" b="1" dirty="0" err="1">
                <a:solidFill>
                  <a:srgbClr val="FF0000"/>
                </a:solidFill>
                <a:latin typeface="Consolas" panose="020B0609020204030204" charset="0"/>
              </a:rPr>
              <a:t>应尽量避免直接比较两个实数是否相等</a:t>
            </a:r>
            <a:endParaRPr lang="en-US" altLang="zh-CN" sz="1800" b="1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abs(0.4-0.1 - 0.3) &lt; 1e-6    #这里1e-6表示10的-6次方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True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Python</a:t>
            </a:r>
            <a:r>
              <a:rPr lang="zh-CN" altLang="en-US" sz="2000" dirty="0"/>
              <a:t>提供了</a:t>
            </a:r>
            <a:r>
              <a:rPr lang="en-US" altLang="zh-CN" sz="2000" b="1" dirty="0">
                <a:solidFill>
                  <a:srgbClr val="FF0000"/>
                </a:solidFill>
              </a:rPr>
              <a:t>decimal</a:t>
            </a:r>
            <a:r>
              <a:rPr lang="zh-CN" altLang="en-US" sz="2000" dirty="0"/>
              <a:t>模块（高精度浮点数</a:t>
            </a:r>
            <a:r>
              <a:rPr lang="en-US" altLang="zh-CN" sz="2000" dirty="0"/>
              <a:t>Decimal</a:t>
            </a:r>
            <a:r>
              <a:rPr lang="zh-CN" altLang="en-US" sz="2000" dirty="0"/>
              <a:t>）用于十进制数学计算，来保证用户指定的精度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387307" y="4967063"/>
            <a:ext cx="88621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charset="0"/>
              </a:rPr>
              <a:t>&gt;&gt;&gt; 1 / 9                  #</a:t>
            </a:r>
            <a:r>
              <a:rPr lang="en-US" altLang="zh-CN" dirty="0" err="1">
                <a:latin typeface="Consolas" panose="020B0609020204030204" charset="0"/>
              </a:rPr>
              <a:t>内置的实数类型</a:t>
            </a:r>
            <a:endParaRPr lang="en-US" altLang="zh-CN" dirty="0">
              <a:latin typeface="Consolas" panose="020B0609020204030204" charset="0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0.1111111111111111</a:t>
            </a:r>
          </a:p>
          <a:p>
            <a:r>
              <a:rPr lang="en-US" altLang="zh-CN" dirty="0">
                <a:latin typeface="Consolas" panose="020B0609020204030204" charset="0"/>
              </a:rPr>
              <a:t>&gt;&gt;&gt; Decimal(1/9)           #</a:t>
            </a:r>
            <a:r>
              <a:rPr lang="en-US" altLang="zh-CN" dirty="0" err="1">
                <a:latin typeface="Consolas" panose="020B0609020204030204" charset="0"/>
              </a:rPr>
              <a:t>高精度实数</a:t>
            </a:r>
            <a:endParaRPr lang="en-US" altLang="zh-CN" dirty="0">
              <a:latin typeface="Consolas" panose="020B0609020204030204" charset="0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Decimal('0.111111111111111104943205418749130330979824066162109375')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820AE7-C7FA-4195-A485-5331AEA43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5110027"/>
            <a:ext cx="9305925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11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分数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86981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"/>
            </a:pPr>
            <a:r>
              <a:rPr lang="en-US" sz="2400" dirty="0" err="1"/>
              <a:t>Python标准库fractions中的Fraction对象支持</a:t>
            </a:r>
            <a:r>
              <a:rPr lang="en-US" sz="2400" dirty="0" err="1">
                <a:solidFill>
                  <a:srgbClr val="FF0000"/>
                </a:solidFill>
              </a:rPr>
              <a:t>分数</a:t>
            </a:r>
            <a:r>
              <a:rPr lang="zh-CN" altLang="en-US" sz="2400" dirty="0">
                <a:solidFill>
                  <a:srgbClr val="FF0000"/>
                </a:solidFill>
              </a:rPr>
              <a:t>及其</a:t>
            </a:r>
            <a:r>
              <a:rPr lang="en-US" sz="2400" dirty="0" err="1">
                <a:solidFill>
                  <a:srgbClr val="FF0000"/>
                </a:solidFill>
              </a:rPr>
              <a:t>运算</a:t>
            </a:r>
            <a:r>
              <a:rPr lang="en-US" sz="2400" dirty="0"/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charset="0"/>
              </a:rPr>
              <a:t>from fractions import Fraction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x = Fraction(3, 5)     #</a:t>
            </a:r>
            <a:r>
              <a:rPr lang="en-US" sz="2000" dirty="0" err="1">
                <a:latin typeface="Consolas" panose="020B0609020204030204" charset="0"/>
              </a:rPr>
              <a:t>创建分数对象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y = Fraction(3, 7)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Fraction(3, 5)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x ** 2                 #</a:t>
            </a:r>
            <a:r>
              <a:rPr lang="en-US" sz="2000" dirty="0" err="1">
                <a:latin typeface="Consolas" panose="020B0609020204030204" charset="0"/>
              </a:rPr>
              <a:t>幂运算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Fraction(9, 25)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x.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charset="0"/>
              </a:rPr>
              <a:t>numerator</a:t>
            </a:r>
            <a:r>
              <a:rPr lang="en-US" sz="2000" dirty="0">
                <a:latin typeface="Consolas" panose="020B0609020204030204" charset="0"/>
              </a:rPr>
              <a:t>            #</a:t>
            </a:r>
            <a:r>
              <a:rPr lang="en-US" sz="2000" dirty="0" err="1">
                <a:latin typeface="Consolas" panose="020B0609020204030204" charset="0"/>
              </a:rPr>
              <a:t>查看分子</a:t>
            </a:r>
            <a:r>
              <a:rPr lang="zh-CN" altLang="en-US" sz="2000" dirty="0">
                <a:latin typeface="Consolas" panose="020B0609020204030204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对象的属性</a:t>
            </a:r>
            <a:r>
              <a:rPr lang="zh-CN" altLang="en-US" sz="2000" dirty="0">
                <a:latin typeface="Consolas" panose="020B0609020204030204" charset="0"/>
              </a:rPr>
              <a:t>，格式：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对象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charset="0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属性</a:t>
            </a:r>
            <a:endParaRPr lang="en-US" sz="2000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3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x.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charset="0"/>
              </a:rPr>
              <a:t>denominator</a:t>
            </a:r>
            <a:r>
              <a:rPr lang="en-US" sz="2000" dirty="0">
                <a:latin typeface="Consolas" panose="020B0609020204030204" charset="0"/>
              </a:rPr>
              <a:t>          #</a:t>
            </a:r>
            <a:r>
              <a:rPr lang="en-US" sz="2000" dirty="0" err="1">
                <a:latin typeface="Consolas" panose="020B0609020204030204" charset="0"/>
              </a:rPr>
              <a:t>查看分母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x + y                  #</a:t>
            </a:r>
            <a:r>
              <a:rPr lang="en-US" sz="2000" dirty="0" err="1">
                <a:latin typeface="Consolas" panose="020B0609020204030204" charset="0"/>
              </a:rPr>
              <a:t>支持分数之间的四则运算，自动进行通分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Fraction(36, 35)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0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复数（</a:t>
            </a:r>
            <a:r>
              <a:rPr lang="en-US" altLang="zh-CN" dirty="0"/>
              <a:t>Complex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62335" cy="463994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"/>
            </a:pPr>
            <a:r>
              <a:rPr lang="en-US" sz="2400" dirty="0" err="1">
                <a:latin typeface="Consolas" panose="020B0609020204030204" charset="0"/>
              </a:rPr>
              <a:t>Python内置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charset="0"/>
              </a:rPr>
              <a:t>支持复数类型及其运算</a:t>
            </a:r>
            <a:r>
              <a:rPr lang="en-US" sz="2400" dirty="0" err="1">
                <a:latin typeface="Consolas" panose="020B0609020204030204" charset="0"/>
              </a:rPr>
              <a:t>，并且形式与数学上的复数完全一致</a:t>
            </a:r>
            <a:r>
              <a:rPr lang="en-US" sz="2400" dirty="0">
                <a:latin typeface="Consolas" panose="020B0609020204030204" charset="0"/>
              </a:rPr>
              <a:t>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x = 3 + 4j                 #</a:t>
            </a:r>
            <a:r>
              <a:rPr lang="en-US" sz="2000" dirty="0" err="1">
                <a:latin typeface="Consolas" panose="020B0609020204030204" charset="0"/>
              </a:rPr>
              <a:t>使用j或J表示复数虚部</a:t>
            </a:r>
            <a:r>
              <a:rPr lang="zh-CN" altLang="en-US" sz="2000" dirty="0">
                <a:latin typeface="Consolas" panose="020B0609020204030204" charset="0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注意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4*j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都不是复数</a:t>
            </a:r>
            <a:r>
              <a:rPr lang="zh-CN" altLang="en-US" sz="2000" dirty="0">
                <a:latin typeface="宋体" panose="02010600030101010101" pitchFamily="2" charset="-122"/>
              </a:rPr>
              <a:t> 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y = 6j</a:t>
            </a:r>
            <a:r>
              <a:rPr lang="zh-CN" altLang="en-US" sz="2000" dirty="0">
                <a:latin typeface="Consolas" panose="020B0609020204030204" charset="0"/>
              </a:rPr>
              <a:t> </a:t>
            </a:r>
            <a:r>
              <a:rPr lang="en-US" altLang="zh-CN" sz="2000" dirty="0">
                <a:latin typeface="Consolas" panose="020B0609020204030204" charset="0"/>
              </a:rPr>
              <a:t>+</a:t>
            </a:r>
            <a:r>
              <a:rPr lang="zh-CN" altLang="en-US" sz="2000" dirty="0">
                <a:latin typeface="Consolas" panose="020B0609020204030204" charset="0"/>
              </a:rPr>
              <a:t> </a:t>
            </a:r>
            <a:r>
              <a:rPr lang="en-US" altLang="zh-CN" sz="2000" dirty="0">
                <a:latin typeface="Consolas" panose="020B0609020204030204" charset="0"/>
              </a:rPr>
              <a:t>5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x + y                      #</a:t>
            </a:r>
            <a:r>
              <a:rPr lang="en-US" sz="2000" dirty="0" err="1">
                <a:latin typeface="Consolas" panose="020B0609020204030204" charset="0"/>
              </a:rPr>
              <a:t>支持复数之间的加、减、乘、除以及幂乘等运算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(8+10j)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x * y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(-9+38j)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abs(x)                     #</a:t>
            </a:r>
            <a:r>
              <a:rPr lang="en-US" sz="2000" dirty="0" err="1">
                <a:latin typeface="Consolas" panose="020B0609020204030204" charset="0"/>
              </a:rPr>
              <a:t>内置函数abs</a:t>
            </a:r>
            <a:r>
              <a:rPr lang="en-US" sz="2000" dirty="0">
                <a:latin typeface="Consolas" panose="020B0609020204030204" charset="0"/>
              </a:rPr>
              <a:t>()</a:t>
            </a:r>
            <a:r>
              <a:rPr lang="en-US" sz="2000" dirty="0" err="1">
                <a:latin typeface="Consolas" panose="020B0609020204030204" charset="0"/>
              </a:rPr>
              <a:t>可用来计算复数的模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5.0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x.imag</a:t>
            </a:r>
            <a:r>
              <a:rPr lang="en-US" sz="2000" dirty="0">
                <a:latin typeface="Consolas" panose="020B0609020204030204" charset="0"/>
              </a:rPr>
              <a:t>                     #</a:t>
            </a:r>
            <a:r>
              <a:rPr lang="en-US" sz="2000" dirty="0" err="1">
                <a:latin typeface="Consolas" panose="020B0609020204030204" charset="0"/>
              </a:rPr>
              <a:t>虚部</a:t>
            </a:r>
            <a:r>
              <a:rPr lang="zh-CN" altLang="en-US" sz="2000" dirty="0">
                <a:latin typeface="Consolas" panose="020B0609020204030204" charset="0"/>
              </a:rPr>
              <a:t>   对象的属性，格式：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对象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charset="0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属性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4.0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x.real</a:t>
            </a:r>
            <a:r>
              <a:rPr lang="en-US" sz="2000" dirty="0">
                <a:latin typeface="Consolas" panose="020B0609020204030204" charset="0"/>
              </a:rPr>
              <a:t>                     #</a:t>
            </a:r>
            <a:r>
              <a:rPr lang="en-US" sz="2000" dirty="0" err="1">
                <a:latin typeface="Consolas" panose="020B0609020204030204" charset="0"/>
              </a:rPr>
              <a:t>实部</a:t>
            </a:r>
            <a:r>
              <a:rPr lang="zh-CN" altLang="en-US" sz="2000" dirty="0">
                <a:latin typeface="Consolas" panose="020B0609020204030204" charset="0"/>
              </a:rPr>
              <a:t>   对象的属性，格式：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对象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charset="0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属性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3.0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x.conjugate</a:t>
            </a:r>
            <a:r>
              <a:rPr lang="en-US" sz="2000" dirty="0">
                <a:latin typeface="Consolas" panose="020B0609020204030204" charset="0"/>
              </a:rPr>
              <a:t>()              #</a:t>
            </a:r>
            <a:r>
              <a:rPr lang="en-US" sz="2000" dirty="0" err="1">
                <a:latin typeface="Consolas" panose="020B0609020204030204" charset="0"/>
              </a:rPr>
              <a:t>共轭复数</a:t>
            </a:r>
            <a:r>
              <a:rPr lang="zh-CN" altLang="en-US" sz="2000" dirty="0">
                <a:latin typeface="Consolas" panose="020B0609020204030204" charset="0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对象的方法</a:t>
            </a:r>
            <a:r>
              <a:rPr lang="zh-CN" altLang="en-US" sz="2000" dirty="0">
                <a:latin typeface="Consolas" panose="020B0609020204030204" charset="0"/>
              </a:rPr>
              <a:t>，格式：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对象</a:t>
            </a:r>
            <a:r>
              <a:rPr lang="en-US" altLang="zh-CN" sz="2000" u="sng" dirty="0">
                <a:solidFill>
                  <a:srgbClr val="FF0000"/>
                </a:solidFill>
                <a:latin typeface="Consolas" panose="020B0609020204030204" charset="0"/>
              </a:rPr>
              <a:t>.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方法</a:t>
            </a:r>
            <a:endParaRPr 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(3-4j)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9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布尔（</a:t>
            </a:r>
            <a:r>
              <a:rPr lang="en-US" altLang="zh-CN" dirty="0"/>
              <a:t>bool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8079"/>
            <a:ext cx="10515600" cy="4351338"/>
          </a:xfrm>
        </p:spPr>
        <p:txBody>
          <a:bodyPr/>
          <a:lstStyle/>
          <a:p>
            <a:r>
              <a:rPr lang="zh-CN" altLang="en-US" dirty="0"/>
              <a:t>整数类型的特例，取值为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，分别对应整数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实际上所有非</a:t>
            </a:r>
            <a:r>
              <a:rPr lang="en-US" altLang="zh-CN" dirty="0"/>
              <a:t>0</a:t>
            </a:r>
            <a:r>
              <a:rPr lang="zh-CN" altLang="en-US" dirty="0"/>
              <a:t>的整数转变为</a:t>
            </a:r>
            <a:r>
              <a:rPr lang="en-US" altLang="zh-CN" dirty="0"/>
              <a:t>bool</a:t>
            </a:r>
            <a:r>
              <a:rPr lang="zh-CN" altLang="en-US" dirty="0"/>
              <a:t>时都是</a:t>
            </a:r>
            <a:r>
              <a:rPr lang="en-US" altLang="zh-CN" dirty="0"/>
              <a:t>True </a:t>
            </a:r>
          </a:p>
          <a:p>
            <a:r>
              <a:rPr lang="en-US" altLang="zh-CN" dirty="0"/>
              <a:t>True </a:t>
            </a:r>
            <a:r>
              <a:rPr lang="zh-CN" altLang="en-US" dirty="0"/>
              <a:t>等价于 非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等价于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(True)=1,  </a:t>
            </a:r>
            <a:r>
              <a:rPr lang="en-US" altLang="zh-CN" dirty="0" err="1"/>
              <a:t>int</a:t>
            </a:r>
            <a:r>
              <a:rPr lang="en-US" altLang="zh-CN" dirty="0"/>
              <a:t>(False) = 0 </a:t>
            </a:r>
          </a:p>
          <a:p>
            <a:r>
              <a:rPr lang="en-US" altLang="zh-CN" dirty="0"/>
              <a:t>bool(4)=True,  bool(0) = False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58095" y="4826674"/>
            <a:ext cx="326571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&gt;&gt;&gt; True + 1</a:t>
            </a:r>
          </a:p>
          <a:p>
            <a:r>
              <a:rPr lang="zh-CN" altLang="en-US" dirty="0"/>
              <a:t>2</a:t>
            </a:r>
          </a:p>
          <a:p>
            <a:r>
              <a:rPr lang="zh-CN" altLang="en-US" dirty="0"/>
              <a:t>&gt;&gt;&gt; False * 4</a:t>
            </a:r>
          </a:p>
          <a:p>
            <a:r>
              <a:rPr lang="zh-CN" alt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76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4</a:t>
            </a:r>
            <a:r>
              <a:rPr lang="en-US" altLang="zh-CN" dirty="0"/>
              <a:t>.5  </a:t>
            </a:r>
            <a:r>
              <a:rPr lang="zh-CN" altLang="en-US" dirty="0"/>
              <a:t>运算符和表达式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90754"/>
              </p:ext>
            </p:extLst>
          </p:nvPr>
        </p:nvGraphicFramePr>
        <p:xfrm>
          <a:off x="2894463" y="1536629"/>
          <a:ext cx="8723194" cy="5160962"/>
        </p:xfrm>
        <a:graphic>
          <a:graphicData uri="http://schemas.openxmlformats.org/drawingml/2006/table">
            <a:tbl>
              <a:tblPr/>
              <a:tblGrid>
                <a:gridCol w="3502439">
                  <a:extLst>
                    <a:ext uri="{9D8B030D-6E8A-4147-A177-3AD203B41FA5}">
                      <a16:colId xmlns:a16="http://schemas.microsoft.com/office/drawing/2014/main" val="915699907"/>
                    </a:ext>
                  </a:extLst>
                </a:gridCol>
                <a:gridCol w="5220755">
                  <a:extLst>
                    <a:ext uri="{9D8B030D-6E8A-4147-A177-3AD203B41FA5}">
                      <a16:colId xmlns:a16="http://schemas.microsoft.com/office/drawing/2014/main" val="697721908"/>
                    </a:ext>
                  </a:extLst>
                </a:gridCol>
              </a:tblGrid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运算符示例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功能说明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426863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x+y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算术加法，列表、元组、字符串合并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3402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x-y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算术减法，集合差集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02457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x*y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乘法，序列重复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31919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x/y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除法（在Python 3.x中叫做真除法）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32023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x//y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求整商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93622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相反数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20984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x%y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余数（对实数也可以进行余数运算），字符串格式化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429158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x**y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幂运算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48002"/>
                  </a:ext>
                </a:extLst>
              </a:tr>
              <a:tr h="423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x&lt;y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x&lt;=y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x&gt;y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x&gt;=y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大小比较（可以连用），集合的包含关系比较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356496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x==y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x!=y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相等（值）比较，不等（值）比较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74590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or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逻辑或 (只有x为假才会计算y)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05089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and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逻辑与(只有x为真才会计算y)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47813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not 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逻辑非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8918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in 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not in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成员测试运算符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1460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is y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x is not 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对象实体同一性测试（地址）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（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已经学了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5339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|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^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&lt;&lt;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&gt;&gt;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~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位运算符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（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不作要求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）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42599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&amp;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|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 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^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集合交集、并集、对称差集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8592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8E2B8A6-E4F9-1F4C-9B79-CF16E4308A0F}"/>
              </a:ext>
            </a:extLst>
          </p:cNvPr>
          <p:cNvSpPr txBox="1"/>
          <p:nvPr/>
        </p:nvSpPr>
        <p:spPr>
          <a:xfrm>
            <a:off x="688855" y="24078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算术运算符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91E8F-95B0-5246-8282-64C16A50DD42}"/>
              </a:ext>
            </a:extLst>
          </p:cNvPr>
          <p:cNvSpPr txBox="1"/>
          <p:nvPr/>
        </p:nvSpPr>
        <p:spPr>
          <a:xfrm>
            <a:off x="674427" y="4233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69016C-D101-6D40-B97E-47214CE29AA8}"/>
              </a:ext>
            </a:extLst>
          </p:cNvPr>
          <p:cNvSpPr txBox="1"/>
          <p:nvPr/>
        </p:nvSpPr>
        <p:spPr>
          <a:xfrm>
            <a:off x="674427" y="500850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逻辑运算符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22A351A-0AB9-7E43-852B-3058673D8EC8}"/>
              </a:ext>
            </a:extLst>
          </p:cNvPr>
          <p:cNvCxnSpPr/>
          <p:nvPr/>
        </p:nvCxnSpPr>
        <p:spPr>
          <a:xfrm>
            <a:off x="1732015" y="2679215"/>
            <a:ext cx="1102804" cy="387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6955936-32B6-484A-8FEF-D4E0935D753D}"/>
              </a:ext>
            </a:extLst>
          </p:cNvPr>
          <p:cNvCxnSpPr/>
          <p:nvPr/>
        </p:nvCxnSpPr>
        <p:spPr>
          <a:xfrm>
            <a:off x="1897039" y="4420862"/>
            <a:ext cx="9377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8F4F3E8-5D05-C84F-9DE2-A9E94C702C18}"/>
              </a:ext>
            </a:extLst>
          </p:cNvPr>
          <p:cNvCxnSpPr/>
          <p:nvPr/>
        </p:nvCxnSpPr>
        <p:spPr>
          <a:xfrm>
            <a:off x="1897039" y="5193174"/>
            <a:ext cx="9377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C2C814F-C65A-7F47-9DBE-67C46A7B067C}"/>
              </a:ext>
            </a:extLst>
          </p:cNvPr>
          <p:cNvSpPr txBox="1"/>
          <p:nvPr/>
        </p:nvSpPr>
        <p:spPr>
          <a:xfrm>
            <a:off x="744939" y="57887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序列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BA5C44D-D111-B442-9F1E-D7AB1420479D}"/>
              </a:ext>
            </a:extLst>
          </p:cNvPr>
          <p:cNvCxnSpPr>
            <a:cxnSpLocks/>
          </p:cNvCxnSpPr>
          <p:nvPr/>
        </p:nvCxnSpPr>
        <p:spPr>
          <a:xfrm>
            <a:off x="1391270" y="5973373"/>
            <a:ext cx="1443549" cy="536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1241E55-293E-614C-B2A9-465D8042BFA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391270" y="5783885"/>
            <a:ext cx="1443549" cy="18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82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1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28809</TotalTime>
  <Words>5478</Words>
  <Application>Microsoft Macintosh PowerPoint</Application>
  <PresentationFormat>宽屏</PresentationFormat>
  <Paragraphs>632</Paragraphs>
  <Slides>31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宋体</vt:lpstr>
      <vt:lpstr>Arial</vt:lpstr>
      <vt:lpstr>Consolas</vt:lpstr>
      <vt:lpstr>Courier New</vt:lpstr>
      <vt:lpstr>Times New Roman</vt:lpstr>
      <vt:lpstr>Wingdings</vt:lpstr>
      <vt:lpstr>Office 主题​​</vt:lpstr>
      <vt:lpstr>Python程序设计 一、基础知识</vt:lpstr>
      <vt:lpstr>大纲</vt:lpstr>
      <vt:lpstr>1.4.3 数字</vt:lpstr>
      <vt:lpstr>整数</vt:lpstr>
      <vt:lpstr>（有限精度）浮点数（float）</vt:lpstr>
      <vt:lpstr>分数</vt:lpstr>
      <vt:lpstr>复数（Complex）</vt:lpstr>
      <vt:lpstr>布尔（bool）</vt:lpstr>
      <vt:lpstr>1.4.5  运算符和表达式</vt:lpstr>
      <vt:lpstr>算术运算符</vt:lpstr>
      <vt:lpstr>求模  VS.  求余运算: %</vt:lpstr>
      <vt:lpstr>算术运算符一些特性</vt:lpstr>
      <vt:lpstr>比较运算符</vt:lpstr>
      <vt:lpstr>例子：求模的应用（学过循环后要求掌握）</vt:lpstr>
      <vt:lpstr>内置数学函数</vt:lpstr>
      <vt:lpstr>第5章  函数</vt:lpstr>
      <vt:lpstr>函数定义</vt:lpstr>
      <vt:lpstr>函数定义：文档字符串</vt:lpstr>
      <vt:lpstr>函数定义： 函数体</vt:lpstr>
      <vt:lpstr>函数：函数调用</vt:lpstr>
      <vt:lpstr>例：赋值传递</vt:lpstr>
      <vt:lpstr>位置参数</vt:lpstr>
      <vt:lpstr>位置参数</vt:lpstr>
      <vt:lpstr>默认值参数</vt:lpstr>
      <vt:lpstr>默认值参数(defaults parameter)</vt:lpstr>
      <vt:lpstr>默认值参数(defaults parameter):示例</vt:lpstr>
      <vt:lpstr>关键字参数(keyword argument)</vt:lpstr>
      <vt:lpstr>关键字参数(keyword argument)</vt:lpstr>
      <vt:lpstr>内置数学函数</vt:lpstr>
      <vt:lpstr>例子：</vt:lpstr>
      <vt:lpstr>今天学习要求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Python程序设计基础：基础知识</dc:title>
  <dc:creator/>
  <cp:lastModifiedBy>Microsoft Office User</cp:lastModifiedBy>
  <cp:revision>683</cp:revision>
  <dcterms:created xsi:type="dcterms:W3CDTF">2016-02-24T06:16:00Z</dcterms:created>
  <dcterms:modified xsi:type="dcterms:W3CDTF">2021-03-11T15:29:27Z</dcterms:modified>
</cp:coreProperties>
</file>