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55" r:id="rId4"/>
    <p:sldId id="441" r:id="rId5"/>
    <p:sldId id="2160" r:id="rId7"/>
    <p:sldId id="443" r:id="rId8"/>
    <p:sldId id="444" r:id="rId9"/>
    <p:sldId id="445" r:id="rId10"/>
    <p:sldId id="450" r:id="rId11"/>
    <p:sldId id="446" r:id="rId12"/>
    <p:sldId id="447" r:id="rId13"/>
    <p:sldId id="288" r:id="rId14"/>
    <p:sldId id="289" r:id="rId15"/>
    <p:sldId id="422" r:id="rId16"/>
    <p:sldId id="442" r:id="rId17"/>
    <p:sldId id="1762" r:id="rId18"/>
    <p:sldId id="1763" r:id="rId19"/>
    <p:sldId id="1764" r:id="rId20"/>
    <p:sldId id="451" r:id="rId21"/>
    <p:sldId id="452" r:id="rId22"/>
    <p:sldId id="448" r:id="rId23"/>
    <p:sldId id="2158" r:id="rId24"/>
    <p:sldId id="453" r:id="rId25"/>
    <p:sldId id="454" r:id="rId26"/>
    <p:sldId id="2161" r:id="rId27"/>
    <p:sldId id="403" r:id="rId28"/>
    <p:sldId id="404" r:id="rId29"/>
    <p:sldId id="405" r:id="rId30"/>
    <p:sldId id="209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3"/>
    <a:srgbClr val="FF5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 autoAdjust="0"/>
    <p:restoredTop sz="56538" autoAdjust="0"/>
  </p:normalViewPr>
  <p:slideViewPr>
    <p:cSldViewPr snapToGrid="0">
      <p:cViewPr varScale="1">
        <p:scale>
          <a:sx n="58" d="100"/>
          <a:sy n="58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4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sys</a:t>
            </a:r>
            <a:endParaRPr lang="en-US" altLang="zh-CN" dirty="0"/>
          </a:p>
          <a:p>
            <a:r>
              <a:rPr lang="en-US" altLang="zh-CN" dirty="0" err="1"/>
              <a:t>sys.modules.keys</a:t>
            </a:r>
            <a:r>
              <a:rPr lang="en-US" altLang="zh-CN" dirty="0"/>
              <a:t>()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file that contains a collection of related functions  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sorted(</a:t>
            </a:r>
            <a:r>
              <a:rPr lang="en-US" altLang="zh-CN" dirty="0" err="1"/>
              <a:t>sys.modules.keys</a:t>
            </a:r>
            <a:r>
              <a:rPr lang="en-US" altLang="zh-CN" dirty="0"/>
              <a:t>())   # </a:t>
            </a:r>
            <a:r>
              <a:rPr lang="zh-CN" altLang="en-US" dirty="0"/>
              <a:t>模块名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textwrap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names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en-US" altLang="zh-CN" dirty="0"/>
              <a:t>(</a:t>
            </a:r>
            <a:r>
              <a:rPr lang="en-US" altLang="zh-CN" dirty="0" err="1"/>
              <a:t>sys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/>
              <a:t>modules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/>
              <a:t>keys</a:t>
            </a:r>
            <a:r>
              <a:rPr lang="en-US" altLang="zh-CN" dirty="0"/>
              <a:t>()) </a:t>
            </a:r>
            <a:endParaRPr lang="en-US" altLang="zh-CN" dirty="0"/>
          </a:p>
          <a:p>
            <a:r>
              <a:rPr lang="en-US" altLang="zh-CN" dirty="0" err="1"/>
              <a:t>name_text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'.</a:t>
            </a:r>
            <a:r>
              <a:rPr lang="en-US" altLang="zh-CN" dirty="0"/>
              <a:t>join(names) </a:t>
            </a:r>
            <a:endParaRPr lang="en-US" altLang="zh-CN" dirty="0"/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textwrap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/>
              <a:t>fill</a:t>
            </a:r>
            <a:r>
              <a:rPr lang="en-US" altLang="zh-CN" dirty="0"/>
              <a:t>(</a:t>
            </a:r>
            <a:r>
              <a:rPr lang="en-US" altLang="zh-CN" dirty="0" err="1"/>
              <a:t>name_text</a:t>
            </a:r>
            <a:r>
              <a:rPr lang="en-US" altLang="zh-CN" dirty="0"/>
              <a:t>))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math   # creates a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object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math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object  contains the functions and variables defined in the module. To access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functions, you have to specify the name of the module and the name of the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separated by a dot (also known as a period). This format is called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notation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def </a:t>
            </a:r>
            <a:r>
              <a:rPr kumimoji="1" lang="en-US" altLang="zh-CN" dirty="0" err="1"/>
              <a:t>fahrenheit_from_Celsius</a:t>
            </a:r>
            <a:r>
              <a:rPr kumimoji="1" lang="en-US" altLang="zh-CN" dirty="0"/>
              <a:t>(Celsius):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"""</a:t>
            </a:r>
            <a:r>
              <a:rPr kumimoji="1" lang="zh-CN" altLang="en-US" dirty="0"/>
              <a:t>摄氏度转换到华氏度</a:t>
            </a:r>
            <a:r>
              <a:rPr kumimoji="1" lang="en-US" altLang="zh-CN" dirty="0"/>
              <a:t>"""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Fahrenheit = (9 / 5) * Celsius + 32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return Fahrenheit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</a:t>
            </a:r>
            <a:r>
              <a:rPr kumimoji="1" lang="zh-CN" altLang="en-US" dirty="0"/>
              <a:t>主程序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 err="1"/>
              <a:t>temperature_cel</a:t>
            </a:r>
            <a:r>
              <a:rPr kumimoji="1" lang="en-US" altLang="zh-CN" dirty="0"/>
              <a:t> = 35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temperature_fah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fahrenheit_from_Celsius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temperature_cel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print(</a:t>
            </a:r>
            <a:r>
              <a:rPr kumimoji="1" lang="en-US" altLang="zh-CN" dirty="0" err="1"/>
              <a:t>temperature_fah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print("</a:t>
            </a:r>
            <a:r>
              <a:rPr kumimoji="1" lang="en-US" altLang="zh-CN" dirty="0" err="1"/>
              <a:t>myModule</a:t>
            </a:r>
            <a:r>
              <a:rPr kumimoji="1" lang="zh-CN" altLang="en-US" dirty="0"/>
              <a:t>的名字是：</a:t>
            </a:r>
            <a:r>
              <a:rPr kumimoji="1" lang="en-US" altLang="zh-CN" dirty="0"/>
              <a:t>",__name__)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import </a:t>
            </a:r>
            <a:r>
              <a:rPr kumimoji="1" lang="en-US" altLang="zh-CN" dirty="0" err="1"/>
              <a:t>myModule</a:t>
            </a:r>
            <a:r>
              <a:rPr kumimoji="1" lang="en-US" altLang="zh-CN" dirty="0"/>
              <a:t> #</a:t>
            </a:r>
            <a:r>
              <a:rPr kumimoji="1" lang="zh-CN" altLang="en-US" dirty="0"/>
              <a:t>我想用一下你编好的函数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 err="1"/>
              <a:t>inputCel</a:t>
            </a:r>
            <a:r>
              <a:rPr kumimoji="1" lang="en-US" altLang="zh-CN" dirty="0"/>
              <a:t> = float(input("Please input Celsius:"))</a:t>
            </a:r>
            <a:endParaRPr kumimoji="1" lang="en-US" altLang="zh-CN" dirty="0"/>
          </a:p>
          <a:p>
            <a:r>
              <a:rPr kumimoji="1" lang="en-US" altLang="zh-CN" dirty="0" err="1"/>
              <a:t>resultFah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myModule.fahrenheit_from_Celsius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inputCel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print(</a:t>
            </a:r>
            <a:r>
              <a:rPr kumimoji="1" lang="en-US" altLang="zh-CN" dirty="0" err="1"/>
              <a:t>inputCel</a:t>
            </a:r>
            <a:r>
              <a:rPr kumimoji="1" lang="en-US" altLang="zh-CN" dirty="0"/>
              <a:t>,"</a:t>
            </a:r>
            <a:r>
              <a:rPr kumimoji="1" lang="zh-CN" altLang="en-US" dirty="0"/>
              <a:t>摄氏度 为 </a:t>
            </a:r>
            <a:r>
              <a:rPr kumimoji="1" lang="en-US" altLang="zh-CN" dirty="0"/>
              <a:t>",</a:t>
            </a:r>
            <a:r>
              <a:rPr kumimoji="1" lang="en-US" altLang="zh-CN" dirty="0" err="1"/>
              <a:t>resultFah</a:t>
            </a:r>
            <a:r>
              <a:rPr kumimoji="1" lang="en-US" altLang="zh-CN" dirty="0"/>
              <a:t>,"</a:t>
            </a:r>
            <a:r>
              <a:rPr kumimoji="1" lang="zh-CN" altLang="en-US" dirty="0"/>
              <a:t>华氏度</a:t>
            </a:r>
            <a:r>
              <a:rPr kumimoji="1" lang="en-US" altLang="zh-CN" dirty="0"/>
              <a:t>")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#test3.py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printName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    print(__name__)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#test4.py</a:t>
            </a:r>
            <a:endParaRPr lang="en-US" altLang="zh-CN" dirty="0"/>
          </a:p>
          <a:p>
            <a:r>
              <a:rPr lang="en-US" altLang="zh-CN" dirty="0"/>
              <a:t>import test3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test3.printName()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直接运行</a:t>
            </a:r>
            <a:r>
              <a:rPr lang="en-US" altLang="zh-CN" dirty="0"/>
              <a:t>test3.py</a:t>
            </a:r>
            <a:endParaRPr lang="en-US" altLang="zh-CN" dirty="0"/>
          </a:p>
          <a:p>
            <a:r>
              <a:rPr lang="en-US" altLang="zh-CN" dirty="0"/>
              <a:t>================ RESTART: C:/Users/xxiaochun/Desktop/test3.py ================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printName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__main__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en-US" altLang="zh-CN" dirty="0"/>
          </a:p>
          <a:p>
            <a:r>
              <a:rPr lang="en-US" altLang="zh-CN" dirty="0"/>
              <a:t>================ RESTART: C:/Users/xxiaochun/Desktop/test4.py ================</a:t>
            </a:r>
            <a:endParaRPr lang="en-US" altLang="zh-CN" dirty="0"/>
          </a:p>
          <a:p>
            <a:r>
              <a:rPr lang="en-US" altLang="zh-CN" dirty="0"/>
              <a:t>test3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#test3.py</a:t>
            </a: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fahrenheit_from_Celsius</a:t>
            </a:r>
            <a:r>
              <a:rPr lang="en-US" altLang="zh-CN" dirty="0"/>
              <a:t>(Celsius):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"""</a:t>
            </a:r>
            <a:r>
              <a:rPr lang="zh-CN" altLang="en-US" dirty="0"/>
              <a:t>摄氏度转换到华氏度</a:t>
            </a:r>
            <a:r>
              <a:rPr lang="en-US" altLang="zh-CN" dirty="0"/>
              <a:t>"""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Fahrenheit = (9 / 5) * Celsius + 32</a:t>
            </a:r>
            <a:endParaRPr lang="en-US" altLang="zh-CN" dirty="0"/>
          </a:p>
          <a:p>
            <a:r>
              <a:rPr lang="en-US" altLang="zh-CN" dirty="0"/>
              <a:t>    return Fahrenheit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主程序</a:t>
            </a:r>
            <a:endParaRPr lang="zh-CN" altLang="en-US" dirty="0"/>
          </a:p>
          <a:p>
            <a:r>
              <a:rPr lang="en-US" altLang="zh-CN" dirty="0" err="1"/>
              <a:t>temperature_cel</a:t>
            </a:r>
            <a:r>
              <a:rPr lang="en-US" altLang="zh-CN" dirty="0"/>
              <a:t> = 35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temperature_fah</a:t>
            </a:r>
            <a:r>
              <a:rPr lang="en-US" altLang="zh-CN" dirty="0"/>
              <a:t> = </a:t>
            </a:r>
            <a:r>
              <a:rPr lang="en-US" altLang="zh-CN" dirty="0" err="1"/>
              <a:t>fahrenheit_from_Celsius</a:t>
            </a:r>
            <a:r>
              <a:rPr lang="en-US" altLang="zh-CN" dirty="0"/>
              <a:t>(</a:t>
            </a:r>
            <a:r>
              <a:rPr lang="en-US" altLang="zh-CN" dirty="0" err="1"/>
              <a:t>temperature_cel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temperature_fah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print("</a:t>
            </a:r>
            <a:r>
              <a:rPr lang="en-US" altLang="zh-CN" dirty="0" err="1"/>
              <a:t>myModule</a:t>
            </a:r>
            <a:r>
              <a:rPr lang="zh-CN" altLang="en-US" dirty="0"/>
              <a:t>的名字是：</a:t>
            </a:r>
            <a:r>
              <a:rPr lang="en-US" altLang="zh-CN" dirty="0"/>
              <a:t>",__name__)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#test4.py</a:t>
            </a:r>
            <a:endParaRPr lang="en-US" altLang="zh-CN" dirty="0"/>
          </a:p>
          <a:p>
            <a:r>
              <a:rPr lang="en-US" altLang="zh-CN" dirty="0"/>
              <a:t>import test3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test3.printName()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直接运行</a:t>
            </a:r>
            <a:r>
              <a:rPr lang="en-US" altLang="zh-CN" dirty="0"/>
              <a:t>test3.py</a:t>
            </a:r>
            <a:endParaRPr lang="en-US" altLang="zh-CN" dirty="0"/>
          </a:p>
          <a:p>
            <a:r>
              <a:rPr lang="en-US" altLang="zh-CN" dirty="0"/>
              <a:t>================ RESTART: C:/Users/xxiaochun/Desktop/test3.py ================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printName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__main__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en-US" altLang="zh-CN" dirty="0"/>
          </a:p>
          <a:p>
            <a:r>
              <a:rPr lang="en-US" altLang="zh-CN" dirty="0"/>
              <a:t>================ RESTART: C:/Users/xxiaochun/Desktop/test4.py ================</a:t>
            </a:r>
            <a:endParaRPr lang="en-US" altLang="zh-CN" dirty="0"/>
          </a:p>
          <a:p>
            <a:r>
              <a:rPr lang="en-US" altLang="zh-CN" dirty="0"/>
              <a:t>test3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def </a:t>
            </a:r>
            <a:r>
              <a:rPr kumimoji="1" lang="en-US" altLang="zh-CN" dirty="0" err="1"/>
              <a:t>fahrenheit_from_Celsius</a:t>
            </a:r>
            <a:r>
              <a:rPr kumimoji="1" lang="en-US" altLang="zh-CN" dirty="0"/>
              <a:t>(Celsius):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"""</a:t>
            </a:r>
            <a:r>
              <a:rPr kumimoji="1" lang="zh-CN" altLang="en-US" dirty="0"/>
              <a:t>摄氏度转换到华氏度</a:t>
            </a:r>
            <a:r>
              <a:rPr kumimoji="1" lang="en-US" altLang="zh-CN" dirty="0"/>
              <a:t>"""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Fahrenheit = (9 / 5) * Celsius + 32</a:t>
            </a:r>
            <a:endParaRPr kumimoji="1" lang="en-US" altLang="zh-CN" dirty="0"/>
          </a:p>
          <a:p>
            <a:r>
              <a:rPr kumimoji="1" lang="en-US" altLang="zh-CN" dirty="0"/>
              <a:t>    return Fahrenheit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</a:t>
            </a:r>
            <a:r>
              <a:rPr kumimoji="1" lang="zh-CN" altLang="en-US" dirty="0"/>
              <a:t>我来测试一下我写的函数对吗</a:t>
            </a:r>
            <a:endParaRPr kumimoji="1" lang="zh-CN" altLang="en-US" dirty="0"/>
          </a:p>
          <a:p>
            <a:r>
              <a:rPr kumimoji="1" lang="en-US" altLang="zh-CN" dirty="0"/>
              <a:t>def main():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temperature_cel</a:t>
            </a:r>
            <a:r>
              <a:rPr kumimoji="1" lang="en-US" altLang="zh-CN" dirty="0"/>
              <a:t> = 35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temperature_fah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fahrenheit_from_Celsius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temperature_cel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print(</a:t>
            </a:r>
            <a:r>
              <a:rPr kumimoji="1" lang="en-US" altLang="zh-CN" dirty="0" err="1"/>
              <a:t>temperature_fah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    print("</a:t>
            </a:r>
            <a:r>
              <a:rPr kumimoji="1" lang="en-US" altLang="zh-CN" dirty="0" err="1"/>
              <a:t>myModule</a:t>
            </a:r>
            <a:r>
              <a:rPr kumimoji="1" lang="zh-CN" altLang="en-US" dirty="0"/>
              <a:t>的名字是：</a:t>
            </a:r>
            <a:r>
              <a:rPr kumimoji="1" lang="en-US" altLang="zh-CN" dirty="0"/>
              <a:t>",__name__)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 __name__ == "__main__":#</a:t>
            </a:r>
            <a:r>
              <a:rPr kumimoji="1" lang="zh-CN" altLang="en-US" dirty="0"/>
              <a:t>有条件执行，就是作为主程序时才运行</a:t>
            </a:r>
            <a:endParaRPr kumimoji="1" lang="zh-CN" altLang="en-US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main()#</a:t>
            </a:r>
            <a:r>
              <a:rPr kumimoji="1" lang="zh-CN" altLang="en-US" dirty="0"/>
              <a:t>函数只有调用才能执行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math   # creates a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object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math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object  contains the functions and variables defined in the module. To access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functions, you have to specify the name of the module and the name of the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separated by a dot (also known as a period). This format is called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notation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this ,math </a:t>
            </a:r>
            <a:r>
              <a:rPr lang="zh-CN" altLang="en-US" dirty="0"/>
              <a:t>之后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['__annotations__', '__</a:t>
            </a:r>
            <a:r>
              <a:rPr lang="en-US" altLang="zh-CN" dirty="0" err="1"/>
              <a:t>builtins</a:t>
            </a:r>
            <a:r>
              <a:rPr lang="en-US" altLang="zh-CN" dirty="0"/>
              <a:t>__', '__doc__', '__loader__', '__name__', '__package__', '__spec__', 'math', 'sys', 'this’]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dir</a:t>
            </a:r>
            <a:r>
              <a:rPr lang="en-US" altLang="zh-CN" dirty="0"/>
              <a:t>(math)</a:t>
            </a:r>
            <a:endParaRPr lang="en-US" altLang="zh-CN" dirty="0"/>
          </a:p>
          <a:p>
            <a:r>
              <a:rPr lang="en-US" altLang="zh-CN" dirty="0"/>
              <a:t>['__doc__', '__file__', '__loader__', '__name__', '__package__', '__spec__', '</a:t>
            </a:r>
            <a:r>
              <a:rPr lang="en-US" altLang="zh-CN" dirty="0" err="1"/>
              <a:t>acos</a:t>
            </a:r>
            <a:r>
              <a:rPr lang="en-US" altLang="zh-CN" dirty="0"/>
              <a:t>', '</a:t>
            </a:r>
            <a:r>
              <a:rPr lang="en-US" altLang="zh-CN" dirty="0" err="1"/>
              <a:t>acosh</a:t>
            </a:r>
            <a:r>
              <a:rPr lang="en-US" altLang="zh-CN" dirty="0"/>
              <a:t>', '</a:t>
            </a:r>
            <a:r>
              <a:rPr lang="en-US" altLang="zh-CN" dirty="0" err="1"/>
              <a:t>asin</a:t>
            </a:r>
            <a:r>
              <a:rPr lang="en-US" altLang="zh-CN" dirty="0"/>
              <a:t>', '</a:t>
            </a:r>
            <a:r>
              <a:rPr lang="en-US" altLang="zh-CN" dirty="0" err="1"/>
              <a:t>asinh</a:t>
            </a:r>
            <a:r>
              <a:rPr lang="en-US" altLang="zh-CN" dirty="0"/>
              <a:t>', '</a:t>
            </a:r>
            <a:r>
              <a:rPr lang="en-US" altLang="zh-CN" dirty="0" err="1"/>
              <a:t>atan</a:t>
            </a:r>
            <a:r>
              <a:rPr lang="en-US" altLang="zh-CN" dirty="0"/>
              <a:t>', 'atan2', '</a:t>
            </a:r>
            <a:r>
              <a:rPr lang="en-US" altLang="zh-CN" dirty="0" err="1"/>
              <a:t>atanh</a:t>
            </a:r>
            <a:r>
              <a:rPr lang="en-US" altLang="zh-CN" dirty="0"/>
              <a:t>', 'ceil', '</a:t>
            </a:r>
            <a:r>
              <a:rPr lang="en-US" altLang="zh-CN" dirty="0" err="1"/>
              <a:t>copysign</a:t>
            </a:r>
            <a:r>
              <a:rPr lang="en-US" altLang="zh-CN" dirty="0"/>
              <a:t>', 'cos', '</a:t>
            </a:r>
            <a:r>
              <a:rPr lang="en-US" altLang="zh-CN" dirty="0" err="1"/>
              <a:t>cosh</a:t>
            </a:r>
            <a:r>
              <a:rPr lang="en-US" altLang="zh-CN" dirty="0"/>
              <a:t>', 'degrees', 'e', 'erf', '</a:t>
            </a:r>
            <a:r>
              <a:rPr lang="en-US" altLang="zh-CN" dirty="0" err="1"/>
              <a:t>erfc</a:t>
            </a:r>
            <a:r>
              <a:rPr lang="en-US" altLang="zh-CN" dirty="0"/>
              <a:t>', 'exp', 'expm1', 'fabs', 'factorial', 'floor', '</a:t>
            </a:r>
            <a:r>
              <a:rPr lang="en-US" altLang="zh-CN" dirty="0" err="1"/>
              <a:t>fmod</a:t>
            </a:r>
            <a:r>
              <a:rPr lang="en-US" altLang="zh-CN" dirty="0"/>
              <a:t>', '</a:t>
            </a:r>
            <a:r>
              <a:rPr lang="en-US" altLang="zh-CN" dirty="0" err="1"/>
              <a:t>frexp</a:t>
            </a:r>
            <a:r>
              <a:rPr lang="en-US" altLang="zh-CN" dirty="0"/>
              <a:t>', '</a:t>
            </a:r>
            <a:r>
              <a:rPr lang="en-US" altLang="zh-CN" dirty="0" err="1"/>
              <a:t>fsum</a:t>
            </a:r>
            <a:r>
              <a:rPr lang="en-US" altLang="zh-CN" dirty="0"/>
              <a:t>', 'gamma', '</a:t>
            </a:r>
            <a:r>
              <a:rPr lang="en-US" altLang="zh-CN" dirty="0" err="1"/>
              <a:t>gcd</a:t>
            </a:r>
            <a:r>
              <a:rPr lang="en-US" altLang="zh-CN" dirty="0"/>
              <a:t>', '</a:t>
            </a:r>
            <a:r>
              <a:rPr lang="en-US" altLang="zh-CN" dirty="0" err="1"/>
              <a:t>hypot</a:t>
            </a:r>
            <a:r>
              <a:rPr lang="en-US" altLang="zh-CN" dirty="0"/>
              <a:t>', 'inf', '</a:t>
            </a:r>
            <a:r>
              <a:rPr lang="en-US" altLang="zh-CN" dirty="0" err="1"/>
              <a:t>isclose</a:t>
            </a:r>
            <a:r>
              <a:rPr lang="en-US" altLang="zh-CN" dirty="0"/>
              <a:t>', '</a:t>
            </a:r>
            <a:r>
              <a:rPr lang="en-US" altLang="zh-CN" dirty="0" err="1"/>
              <a:t>isfinite</a:t>
            </a:r>
            <a:r>
              <a:rPr lang="en-US" altLang="zh-CN" dirty="0"/>
              <a:t>', '</a:t>
            </a:r>
            <a:r>
              <a:rPr lang="en-US" altLang="zh-CN" dirty="0" err="1"/>
              <a:t>isinf</a:t>
            </a:r>
            <a:r>
              <a:rPr lang="en-US" altLang="zh-CN" dirty="0"/>
              <a:t>', '</a:t>
            </a:r>
            <a:r>
              <a:rPr lang="en-US" altLang="zh-CN" dirty="0" err="1"/>
              <a:t>isnan</a:t>
            </a:r>
            <a:r>
              <a:rPr lang="en-US" altLang="zh-CN" dirty="0"/>
              <a:t>', '</a:t>
            </a:r>
            <a:r>
              <a:rPr lang="en-US" altLang="zh-CN" dirty="0" err="1"/>
              <a:t>ldexp</a:t>
            </a:r>
            <a:r>
              <a:rPr lang="en-US" altLang="zh-CN" dirty="0"/>
              <a:t>', '</a:t>
            </a:r>
            <a:r>
              <a:rPr lang="en-US" altLang="zh-CN" dirty="0" err="1"/>
              <a:t>lgamma</a:t>
            </a:r>
            <a:r>
              <a:rPr lang="en-US" altLang="zh-CN" dirty="0"/>
              <a:t>', 'log', 'log10', 'log1p', 'log2', '</a:t>
            </a:r>
            <a:r>
              <a:rPr lang="en-US" altLang="zh-CN" dirty="0" err="1"/>
              <a:t>modf</a:t>
            </a:r>
            <a:r>
              <a:rPr lang="en-US" altLang="zh-CN" dirty="0"/>
              <a:t>', 'nan', 'pi', 'pow', 'radians', 'sin', '</a:t>
            </a:r>
            <a:r>
              <a:rPr lang="en-US" altLang="zh-CN" dirty="0" err="1"/>
              <a:t>sinh</a:t>
            </a:r>
            <a:r>
              <a:rPr lang="en-US" altLang="zh-CN" dirty="0"/>
              <a:t>', 'sqrt', 'tan', 'tanh', 'tau', '</a:t>
            </a:r>
            <a:r>
              <a:rPr lang="en-US" altLang="zh-CN" dirty="0" err="1"/>
              <a:t>trunc</a:t>
            </a:r>
            <a:r>
              <a:rPr lang="en-US" altLang="zh-CN" dirty="0"/>
              <a:t>’]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.module import  </a:t>
            </a:r>
            <a:r>
              <a:rPr lang="en-US" altLang="zh-CN" dirty="0" err="1"/>
              <a:t>obj</a:t>
            </a:r>
            <a:r>
              <a:rPr lang="en-US" altLang="zh-CN" dirty="0"/>
              <a:t>     # </a:t>
            </a:r>
            <a:r>
              <a:rPr lang="zh-CN" altLang="en-US" dirty="0"/>
              <a:t>表示从当前目录中查找</a:t>
            </a:r>
            <a:r>
              <a:rPr lang="en-US" altLang="zh-CN" dirty="0"/>
              <a:t>module.py </a:t>
            </a:r>
            <a:endParaRPr lang="en-US" altLang="zh-CN" dirty="0"/>
          </a:p>
          <a:p>
            <a:r>
              <a:rPr lang="en-US" altLang="zh-CN" dirty="0"/>
              <a:t>from . import module  </a:t>
            </a:r>
            <a:r>
              <a:rPr lang="zh-CN" altLang="en-US" dirty="0"/>
              <a:t>当前目录查找</a:t>
            </a:r>
            <a:r>
              <a:rPr lang="en-US" altLang="zh-CN" dirty="0"/>
              <a:t>module.py </a:t>
            </a:r>
            <a:endParaRPr lang="en-US" altLang="zh-CN" dirty="0"/>
          </a:p>
          <a:p>
            <a:r>
              <a:rPr lang="en-US" altLang="zh-CN" dirty="0"/>
              <a:t>from .. import module </a:t>
            </a:r>
            <a:r>
              <a:rPr lang="zh-CN" altLang="en-US" dirty="0"/>
              <a:t>当前目录的父目录</a:t>
            </a:r>
            <a:r>
              <a:rPr lang="en-US" altLang="zh-CN" dirty="0"/>
              <a:t>import module </a:t>
            </a:r>
            <a:endParaRPr lang="en-US" altLang="zh-CN" dirty="0"/>
          </a:p>
          <a:p>
            <a:r>
              <a:rPr lang="en-US" altLang="zh-CN" dirty="0"/>
              <a:t>from ..module import 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zh-CN" altLang="en-US" dirty="0"/>
              <a:t>当前目录的父目录下的</a:t>
            </a:r>
            <a:r>
              <a:rPr lang="en-US" altLang="zh-CN" dirty="0"/>
              <a:t>module</a:t>
            </a:r>
            <a:r>
              <a:rPr lang="zh-CN" altLang="en-US" dirty="0"/>
              <a:t>的</a:t>
            </a:r>
            <a:r>
              <a:rPr lang="en-US" altLang="zh-CN" dirty="0" err="1"/>
              <a:t>obj</a:t>
            </a:r>
            <a:r>
              <a:rPr lang="zh-CN" altLang="en-US" dirty="0"/>
              <a:t>导入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.module import  </a:t>
            </a:r>
            <a:r>
              <a:rPr lang="en-US" altLang="zh-CN" dirty="0" err="1"/>
              <a:t>obj</a:t>
            </a:r>
            <a:r>
              <a:rPr lang="en-US" altLang="zh-CN" dirty="0"/>
              <a:t>     # </a:t>
            </a:r>
            <a:r>
              <a:rPr lang="zh-CN" altLang="en-US" dirty="0"/>
              <a:t>表示从当前目录中查找</a:t>
            </a:r>
            <a:r>
              <a:rPr lang="en-US" altLang="zh-CN" dirty="0"/>
              <a:t>module.py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math</a:t>
            </a:r>
            <a:r>
              <a:rPr lang="en-US" altLang="zh-CN" baseline="0" dirty="0"/>
              <a:t> import </a:t>
            </a:r>
            <a:r>
              <a:rPr lang="en-US" altLang="zh-CN" baseline="0" dirty="0" err="1"/>
              <a:t>pi,e</a:t>
            </a:r>
            <a:r>
              <a:rPr lang="en-US" altLang="zh-CN" baseline="0" dirty="0"/>
              <a:t>       # </a:t>
            </a:r>
            <a:r>
              <a:rPr lang="zh-CN" altLang="en-US" baseline="0" dirty="0"/>
              <a:t>可以访问</a:t>
            </a:r>
            <a:r>
              <a:rPr lang="en-US" altLang="zh-CN" baseline="0" dirty="0"/>
              <a:t>pi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</a:t>
            </a:r>
            <a:r>
              <a:rPr lang="zh-CN" altLang="en-US" baseline="0" dirty="0"/>
              <a:t>，但是注意 </a:t>
            </a:r>
            <a:r>
              <a:rPr lang="en-US" altLang="zh-CN" baseline="0" dirty="0" err="1"/>
              <a:t>math.sqrt</a:t>
            </a:r>
            <a:r>
              <a:rPr lang="zh-CN" altLang="en-US" baseline="0" dirty="0"/>
              <a:t>等不可用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内置函数相当于调用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from __</a:t>
            </a:r>
            <a:r>
              <a:rPr lang="en-US" altLang="zh-CN" dirty="0" err="1"/>
              <a:t>builtin</a:t>
            </a:r>
            <a:r>
              <a:rPr lang="en-US" altLang="zh-CN" dirty="0"/>
              <a:t>__ import 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aseline="0" dirty="0"/>
              <a:t>&gt;&gt;&gt; from math import sin</a:t>
            </a:r>
            <a:endParaRPr lang="en-US" altLang="zh-CN" baseline="0" dirty="0"/>
          </a:p>
          <a:p>
            <a:r>
              <a:rPr lang="en-US" altLang="zh-CN" baseline="0" dirty="0"/>
              <a:t>&gt;&gt;&gt; sin(0)</a:t>
            </a:r>
            <a:endParaRPr lang="en-US" altLang="zh-CN" baseline="0" dirty="0"/>
          </a:p>
          <a:p>
            <a:r>
              <a:rPr lang="en-US" altLang="zh-CN" baseline="0" dirty="0"/>
              <a:t>0.0</a:t>
            </a:r>
            <a:endParaRPr lang="en-US" altLang="zh-CN" baseline="0" dirty="0"/>
          </a:p>
          <a:p>
            <a:r>
              <a:rPr lang="en-US" altLang="zh-CN" baseline="0" dirty="0"/>
              <a:t>&gt;&gt;&gt; cos(0)</a:t>
            </a:r>
            <a:endParaRPr lang="en-US" altLang="zh-CN" baseline="0" dirty="0"/>
          </a:p>
          <a:p>
            <a:r>
              <a:rPr lang="en-US" altLang="zh-CN" baseline="0" dirty="0" err="1"/>
              <a:t>Traceback</a:t>
            </a:r>
            <a:r>
              <a:rPr lang="en-US" altLang="zh-CN" baseline="0" dirty="0"/>
              <a:t> (most recent call last):  File "&lt;pyshell#2&gt;", line 1, in &lt;module&gt;    cos(0)</a:t>
            </a:r>
            <a:r>
              <a:rPr lang="en-US" altLang="zh-CN" baseline="0" dirty="0" err="1"/>
              <a:t>NameError</a:t>
            </a:r>
            <a:r>
              <a:rPr lang="en-US" altLang="zh-CN" baseline="0" dirty="0"/>
              <a:t>: name 'cos' is not defined</a:t>
            </a:r>
            <a:endParaRPr lang="en-US" altLang="zh-CN" baseline="0" dirty="0"/>
          </a:p>
          <a:p>
            <a:r>
              <a:rPr lang="en-US" altLang="zh-CN" baseline="0" dirty="0"/>
              <a:t>&gt;&gt;&gt; import math</a:t>
            </a:r>
            <a:endParaRPr lang="en-US" altLang="zh-CN" baseline="0" dirty="0"/>
          </a:p>
          <a:p>
            <a:r>
              <a:rPr lang="en-US" altLang="zh-CN" baseline="0" dirty="0"/>
              <a:t>&gt;&gt;&gt; sin(0)</a:t>
            </a:r>
            <a:endParaRPr lang="en-US" altLang="zh-CN" baseline="0" dirty="0"/>
          </a:p>
          <a:p>
            <a:r>
              <a:rPr lang="en-US" altLang="zh-CN" baseline="0" dirty="0"/>
              <a:t>0.0</a:t>
            </a:r>
            <a:endParaRPr lang="en-US" altLang="zh-CN" baseline="0" dirty="0"/>
          </a:p>
          <a:p>
            <a:r>
              <a:rPr lang="en-US" altLang="zh-CN" baseline="0" dirty="0"/>
              <a:t>&gt;&gt;&gt; cos(0)</a:t>
            </a:r>
            <a:endParaRPr lang="en-US" altLang="zh-CN" baseline="0" dirty="0"/>
          </a:p>
          <a:p>
            <a:r>
              <a:rPr lang="en-US" altLang="zh-CN" baseline="0" dirty="0" err="1"/>
              <a:t>Traceback</a:t>
            </a:r>
            <a:r>
              <a:rPr lang="en-US" altLang="zh-CN" baseline="0" dirty="0"/>
              <a:t> (most recent call last):  File "&lt;pyshell#5&gt;", line 1, in &lt;module&gt;    cos(0)</a:t>
            </a:r>
            <a:r>
              <a:rPr lang="en-US" altLang="zh-CN" baseline="0" dirty="0" err="1"/>
              <a:t>NameError</a:t>
            </a:r>
            <a:r>
              <a:rPr lang="en-US" altLang="zh-CN" baseline="0" dirty="0"/>
              <a:t>: name 'cos' is not defined</a:t>
            </a:r>
            <a:endParaRPr lang="en-US" altLang="zh-CN" baseline="0" dirty="0"/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math.cos</a:t>
            </a:r>
            <a:r>
              <a:rPr lang="en-US" altLang="zh-CN" baseline="0" dirty="0"/>
              <a:t>(0)</a:t>
            </a:r>
            <a:endParaRPr lang="en-US" altLang="zh-CN" baseline="0" dirty="0"/>
          </a:p>
          <a:p>
            <a:r>
              <a:rPr lang="en-US" altLang="zh-CN" baseline="0" dirty="0"/>
              <a:t>1.0</a:t>
            </a:r>
            <a:endParaRPr lang="en-US" altLang="zh-CN" baseline="0" dirty="0"/>
          </a:p>
          <a:p>
            <a:r>
              <a:rPr lang="en-US" altLang="zh-CN" baseline="0" dirty="0"/>
              <a:t>&gt;&gt;&gt; from math import *</a:t>
            </a:r>
            <a:endParaRPr lang="en-US" altLang="zh-CN" baseline="0" dirty="0"/>
          </a:p>
          <a:p>
            <a:r>
              <a:rPr lang="en-US" altLang="zh-CN" baseline="0" dirty="0"/>
              <a:t>&gt;&gt;&gt; cos(0)</a:t>
            </a:r>
            <a:endParaRPr lang="en-US" altLang="zh-CN" baseline="0" dirty="0"/>
          </a:p>
          <a:p>
            <a:r>
              <a:rPr lang="en-US" altLang="zh-CN" baseline="0" dirty="0"/>
              <a:t>1.0</a:t>
            </a:r>
            <a:endParaRPr lang="en-US" altLang="zh-CN" baseline="0" dirty="0"/>
          </a:p>
          <a:p>
            <a:r>
              <a:rPr lang="en-US" altLang="zh-CN" baseline="0" dirty="0"/>
              <a:t>&gt;&gt;&gt; </a:t>
            </a:r>
            <a:endParaRPr lang="en-US" altLang="zh-CN" baseline="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.module import  </a:t>
            </a:r>
            <a:r>
              <a:rPr lang="en-US" altLang="zh-CN" dirty="0" err="1"/>
              <a:t>obj</a:t>
            </a:r>
            <a:r>
              <a:rPr lang="en-US" altLang="zh-CN" dirty="0"/>
              <a:t>     # </a:t>
            </a:r>
            <a:r>
              <a:rPr lang="zh-CN" altLang="en-US" dirty="0"/>
              <a:t>表示从当前目录中查找</a:t>
            </a:r>
            <a:r>
              <a:rPr lang="en-US" altLang="zh-CN" dirty="0"/>
              <a:t>module.py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import __</a:t>
            </a:r>
            <a:r>
              <a:rPr lang="en-US" altLang="zh-CN" dirty="0" err="1"/>
              <a:t>builtin</a:t>
            </a:r>
            <a:r>
              <a:rPr lang="en-US" altLang="zh-CN" dirty="0"/>
              <a:t>__    # 2.7 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builtins</a:t>
            </a:r>
            <a:r>
              <a:rPr lang="en-US" altLang="zh-CN" dirty="0"/>
              <a:t>   # 3.0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os</a:t>
            </a:r>
            <a:endParaRPr kumimoji="1" lang="en-US" altLang="zh-CN" baseline="0" dirty="0"/>
          </a:p>
          <a:p>
            <a:r>
              <a:rPr kumimoji="1" lang="en-US" altLang="zh-CN" baseline="0" dirty="0" err="1"/>
              <a:t>os.getcwd</a:t>
            </a:r>
            <a:r>
              <a:rPr kumimoji="1" lang="en-US" altLang="zh-CN" baseline="0" dirty="0"/>
              <a:t>()#</a:t>
            </a:r>
            <a:r>
              <a:rPr kumimoji="1" lang="zh-CN" altLang="en-US" baseline="0" dirty="0"/>
              <a:t>获得当前文件夹</a:t>
            </a:r>
            <a:endParaRPr kumimoji="1" lang="en-US" altLang="zh-CN" baseline="0" dirty="0"/>
          </a:p>
          <a:p>
            <a:r>
              <a:rPr kumimoji="1" lang="en-US" altLang="zh-CN" baseline="0" dirty="0" err="1"/>
              <a:t>os.chdir</a:t>
            </a:r>
            <a:r>
              <a:rPr kumimoji="1" lang="en-US" altLang="zh-CN" baseline="0" dirty="0"/>
              <a:t>(</a:t>
            </a:r>
            <a:r>
              <a:rPr kumimoji="1" lang="zh-CN" altLang="en-US" baseline="0" dirty="0"/>
              <a:t>“</a:t>
            </a:r>
            <a:r>
              <a:rPr kumimoji="1" lang="en-US" altLang="zh-CN" baseline="0" dirty="0"/>
              <a:t>d:\\Python</a:t>
            </a:r>
            <a:r>
              <a:rPr kumimoji="1" lang="zh-CN" altLang="en-US" baseline="0" dirty="0"/>
              <a:t>程序”）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en-US" altLang="zh-CN" dirty="0" err="1"/>
              <a:t>sys.path.append</a:t>
            </a:r>
            <a:r>
              <a:rPr kumimoji="1" lang="en-US" altLang="zh-CN" dirty="0"/>
              <a:t>(‘c:\\</a:t>
            </a:r>
            <a:r>
              <a:rPr kumimoji="1" lang="en-US" altLang="zh-CN" dirty="0" err="1"/>
              <a:t>MyPythonLib</a:t>
            </a:r>
            <a:r>
              <a:rPr kumimoji="1" lang="en-US" altLang="zh-CN" dirty="0"/>
              <a:t>’)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四舍五入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&lt;x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ceil: &gt;x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接近原点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tan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tændʒənt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reɪdɪən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表示一个有序类型。这里要说明 一下：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不是一种特定的类型，而是泛指一系列的类型。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tuple,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字符串都属于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JGood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"is", "a", "handsome", "boy"])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(("Tuple", "List",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random.randrange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(10, 100, 2)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在结果上与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(range(10, 100,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zh-CN" altLang="en-US" dirty="0"/>
              <a:t>一、基础知识</a:t>
            </a:r>
            <a:endParaRPr lang="zh-CN" altLang="en-US" dirty="0"/>
          </a:p>
        </p:txBody>
      </p:sp>
      <p:pic>
        <p:nvPicPr>
          <p:cNvPr id="4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501650"/>
            <a:ext cx="31432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 txBox="1"/>
          <p:nvPr/>
        </p:nvSpPr>
        <p:spPr>
          <a:xfrm>
            <a:off x="1581807" y="3700976"/>
            <a:ext cx="9144000" cy="2636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/>
              <a:t>学习内容：</a:t>
            </a:r>
            <a:endParaRPr lang="en-US" altLang="zh-CN" sz="2800" b="1" dirty="0"/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</a:rPr>
              <a:t>模块和包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Import</a:t>
            </a:r>
            <a:r>
              <a:rPr lang="zh-CN" altLang="en-US" sz="2400" dirty="0"/>
              <a:t>使用：</a:t>
            </a:r>
            <a:r>
              <a:rPr lang="en-US" altLang="zh-CN" sz="2400" dirty="0">
                <a:solidFill>
                  <a:srgbClr val="FF0000"/>
                </a:solidFill>
              </a:rPr>
              <a:t>math</a:t>
            </a:r>
            <a:r>
              <a:rPr lang="zh-CN" altLang="en-US" sz="2400" dirty="0"/>
              <a:t>模块，</a:t>
            </a:r>
            <a:r>
              <a:rPr lang="en-US" altLang="zh-CN" sz="2400" dirty="0">
                <a:solidFill>
                  <a:srgbClr val="FF0000"/>
                </a:solidFill>
              </a:rPr>
              <a:t>random</a:t>
            </a:r>
            <a:r>
              <a:rPr lang="zh-CN" altLang="en-US" sz="2400" dirty="0"/>
              <a:t>模块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2. main</a:t>
            </a:r>
            <a:r>
              <a:rPr lang="zh-CN" altLang="en-US" sz="2800" dirty="0"/>
              <a:t>函数结构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查看和改变</a:t>
            </a:r>
            <a:r>
              <a:rPr lang="en-US" altLang="zh-CN" dirty="0"/>
              <a:t>path</a:t>
            </a:r>
            <a:r>
              <a:rPr lang="zh-CN" altLang="en-US" dirty="0"/>
              <a:t>变量</a:t>
            </a:r>
            <a:r>
              <a:rPr lang="en-US" altLang="zh-CN" dirty="0"/>
              <a:t>?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不作要求）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56792"/>
            <a:ext cx="8318805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math</a:t>
            </a:r>
            <a:r>
              <a:rPr lang="zh-CN" altLang="en-US" b="1" dirty="0"/>
              <a:t>模块 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5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</a:rPr>
                  <a:t>import math  </a:t>
                </a:r>
                <a:r>
                  <a:rPr lang="zh-CN" altLang="en-US" sz="2000" dirty="0"/>
                  <a:t>或者   </a:t>
                </a:r>
                <a:r>
                  <a:rPr lang="en-US" altLang="zh-CN" sz="2000" dirty="0"/>
                  <a:t>from math import * 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math.pi</a:t>
                </a:r>
                <a:r>
                  <a:rPr lang="en-US" altLang="zh-CN" sz="2000" dirty="0"/>
                  <a:t>: </a:t>
                </a:r>
                <a:r>
                  <a:rPr lang="zh-CN" altLang="en-US" sz="2000" dirty="0"/>
                  <a:t>数学常量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/>
                  <a:t>     </a:t>
                </a:r>
                <a:r>
                  <a:rPr lang="en-US" altLang="zh-CN" sz="2000" dirty="0"/>
                  <a:t>print(</a:t>
                </a:r>
                <a:r>
                  <a:rPr lang="en-US" altLang="zh-CN" sz="2000" dirty="0" err="1"/>
                  <a:t>math.pi</a:t>
                </a:r>
                <a:r>
                  <a:rPr lang="en-US" altLang="zh-CN" sz="2000" dirty="0"/>
                  <a:t>)  = 3.141592653589793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math.e</a:t>
                </a:r>
                <a:r>
                  <a:rPr lang="en-US" altLang="zh-CN" sz="2000" dirty="0"/>
                  <a:t>:  </a:t>
                </a:r>
                <a:r>
                  <a:rPr lang="zh-CN" altLang="en-US" sz="2000" dirty="0"/>
                  <a:t>数学常量</a:t>
                </a:r>
                <a:r>
                  <a:rPr lang="en-US" altLang="zh-CN" sz="2000" dirty="0"/>
                  <a:t>e       </a:t>
                </a:r>
                <a:r>
                  <a:rPr lang="en-US" altLang="zh-CN" sz="2000" dirty="0" err="1"/>
                  <a:t>math.e</a:t>
                </a:r>
                <a:r>
                  <a:rPr lang="en-US" altLang="zh-CN" sz="2000" dirty="0"/>
                  <a:t> = 2.718281828459045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52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82980" y="2732088"/>
          <a:ext cx="987044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/>
                <a:gridCol w="3220231"/>
                <a:gridCol w="2557780"/>
                <a:gridCol w="2377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绝对值，返回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fabs</a:t>
                      </a:r>
                      <a:r>
                        <a:rPr lang="en-US" altLang="zh-CN" dirty="0"/>
                        <a:t>(-3)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的最小的整数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ceil(1.2),ceil(-1.6)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(2,-1)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floor(1.8),floor(-2.1)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(1,-3)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trunc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截取为</a:t>
                      </a: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最接近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zh-CN" altLang="en-US" dirty="0"/>
                        <a:t>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trunc</a:t>
                      </a:r>
                      <a:r>
                        <a:rPr lang="en-US" altLang="zh-CN" dirty="0"/>
                        <a:t>(1.2),</a:t>
                      </a:r>
                      <a:r>
                        <a:rPr lang="en-US" altLang="zh-CN" dirty="0" err="1"/>
                        <a:t>trunc</a:t>
                      </a:r>
                      <a:r>
                        <a:rPr lang="en-US" altLang="zh-CN" dirty="0"/>
                        <a:t>(-2.8)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(1,-2)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factorial(x)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</a:t>
                      </a:r>
                      <a:r>
                        <a:rPr lang="en-US" altLang="zh-CN" dirty="0"/>
                        <a:t>x(&gt;=0)</a:t>
                      </a:r>
                      <a:r>
                        <a:rPr lang="zh-CN" altLang="en-US" dirty="0"/>
                        <a:t>的阶乘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factorial(5)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x(&gt;=0)</a:t>
                      </a:r>
                      <a:r>
                        <a:rPr lang="zh-CN" altLang="en-US" dirty="0"/>
                        <a:t>的平方根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1.4142135623730951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e**x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148.4131591025766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log(x[,base])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base</a:t>
                      </a:r>
                      <a:r>
                        <a:rPr lang="zh-CN" altLang="en-US" dirty="0"/>
                        <a:t>为底的对数，</a:t>
                      </a:r>
                      <a:r>
                        <a:rPr lang="en-US" altLang="zh-CN" dirty="0"/>
                        <a:t>base</a:t>
                      </a:r>
                      <a:r>
                        <a:rPr lang="zh-CN" altLang="en-US" dirty="0"/>
                        <a:t>没有则为以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为底的自然对数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log(</a:t>
                      </a:r>
                      <a:r>
                        <a:rPr lang="en-US" altLang="zh-CN" dirty="0" err="1"/>
                        <a:t>math.e</a:t>
                      </a:r>
                      <a:r>
                        <a:rPr lang="en-US" altLang="zh-CN" dirty="0"/>
                        <a:t>**2), log(4,2)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(2.0,2.0)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math</a:t>
            </a:r>
            <a:r>
              <a:rPr lang="zh-CN" altLang="en-US" b="1" dirty="0"/>
              <a:t>模块</a:t>
            </a:r>
            <a:r>
              <a:rPr lang="en-US" altLang="zh-CN" dirty="0"/>
              <a:t>:</a:t>
            </a:r>
            <a:r>
              <a:rPr lang="zh-CN" altLang="en-US" dirty="0"/>
              <a:t>三角函数和角度转换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60120" y="2328545"/>
          <a:ext cx="987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/>
                <a:gridCol w="3220231"/>
                <a:gridCol w="2557780"/>
                <a:gridCol w="2377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sin(pi/2)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的余弦</a:t>
                      </a:r>
                      <a:r>
                        <a:rPr lang="zh-CN" altLang="en-US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cos(2*pi)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tan(pi/4)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0.9999999999999999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asin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的反正弦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asin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acos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的反余弦</a:t>
                      </a:r>
                      <a:r>
                        <a:rPr lang="zh-CN" altLang="en-US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acos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atan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的反正切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atan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0.7853981633974483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从弧度转换为角度</a:t>
                      </a:r>
                      <a:r>
                        <a:rPr lang="zh-CN" altLang="en-US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degrees(pi)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radians(x)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从角度转换为弧度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radians(90)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779" y="0"/>
            <a:ext cx="10515600" cy="875763"/>
          </a:xfrm>
        </p:spPr>
        <p:txBody>
          <a:bodyPr/>
          <a:lstStyle/>
          <a:p>
            <a:r>
              <a:rPr lang="en-US" altLang="zh-CN" b="1" dirty="0"/>
              <a:t>random</a:t>
            </a:r>
            <a:r>
              <a:rPr lang="zh-CN" altLang="en-US" b="1" dirty="0"/>
              <a:t>模块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85" y="709181"/>
            <a:ext cx="13528189" cy="280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random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2000" dirty="0"/>
              <a:t>r=random.randint(0,25)</a:t>
            </a:r>
            <a:r>
              <a:rPr lang="en-US" altLang="zh-CN" sz="2000" dirty="0"/>
              <a:t> </a:t>
            </a:r>
            <a:r>
              <a:rPr lang="zh-CN" altLang="en-US" sz="2000" dirty="0"/>
              <a:t> </a:t>
            </a:r>
            <a:r>
              <a:rPr lang="en-US" altLang="zh-CN" sz="2000" dirty="0"/>
              <a:t># </a:t>
            </a:r>
            <a:r>
              <a:rPr lang="zh-CN" altLang="en-US" sz="2000" dirty="0"/>
              <a:t>生成的随机数 </a:t>
            </a:r>
            <a:r>
              <a:rPr lang="en-US" altLang="zh-CN" sz="2000" dirty="0"/>
              <a:t>n: 0 &lt;= n &lt;= 25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/>
              <a:t>print("The character is",chr(r+ord('a')))</a:t>
            </a:r>
            <a:r>
              <a:rPr lang="en-US" altLang="zh-CN" sz="2000" dirty="0"/>
              <a:t>  # </a:t>
            </a:r>
            <a:r>
              <a:rPr lang="zh-CN" altLang="en-US" sz="2000" dirty="0"/>
              <a:t>随机小写英文字母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string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/>
              <a:t>print("The character is",random.choice(string.ascii_lowercase))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random.sample</a:t>
            </a:r>
            <a:r>
              <a:rPr lang="en-US" altLang="zh-CN" sz="2000" dirty="0"/>
              <a:t>(range(1,100),4))  #1</a:t>
            </a:r>
            <a:r>
              <a:rPr lang="zh-CN" altLang="en-US" sz="2000" dirty="0"/>
              <a:t>到</a:t>
            </a:r>
            <a:r>
              <a:rPr lang="en-US" altLang="zh-CN" sz="2000" dirty="0"/>
              <a:t>100</a:t>
            </a:r>
            <a:r>
              <a:rPr lang="zh-CN" altLang="en-US" sz="2000" dirty="0"/>
              <a:t>之间随机</a:t>
            </a:r>
            <a:r>
              <a:rPr lang="en-US" altLang="zh-CN" sz="2000" dirty="0"/>
              <a:t>4</a:t>
            </a:r>
            <a:r>
              <a:rPr lang="zh-CN" altLang="en-US" sz="2000" dirty="0"/>
              <a:t>个不同的整数 </a:t>
            </a:r>
            <a:endParaRPr lang="x-none" altLang="zh-CN" sz="2000" dirty="0"/>
          </a:p>
          <a:p>
            <a:pPr marL="0" indent="0">
              <a:buNone/>
            </a:pPr>
            <a:r>
              <a:rPr lang="en-US" altLang="zh-CN" sz="2000" dirty="0" err="1"/>
              <a:t>random.randrange</a:t>
            </a:r>
            <a:r>
              <a:rPr lang="en-US" altLang="zh-CN" sz="2000" dirty="0"/>
              <a:t>(10, 100, 2)</a:t>
            </a:r>
            <a:r>
              <a:rPr lang="zh-CN" altLang="en-US" sz="2000" dirty="0"/>
              <a:t>，结果相当于从</a:t>
            </a:r>
            <a:r>
              <a:rPr lang="en-US" altLang="zh-CN" sz="2000" dirty="0"/>
              <a:t>[10, 12, 14, 16, ... 96, 98]</a:t>
            </a:r>
            <a:r>
              <a:rPr lang="zh-CN" altLang="en-US" sz="2000" dirty="0"/>
              <a:t>序列中获取一个随机数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8504" y="3586337"/>
          <a:ext cx="1045657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156"/>
                <a:gridCol w="72624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ea typeface="Calibri" panose="020F0502020204030204" pitchFamily="34" charset="0"/>
                        </a:rPr>
                        <a:t>函数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effectLst/>
                          <a:ea typeface="Calibri" panose="020F0502020204030204" pitchFamily="34" charset="0"/>
                        </a:rPr>
                        <a:t>含义</a:t>
                      </a:r>
                      <a:endParaRPr lang="en-US" altLang="zh-CN" sz="20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x-none" altLang="zh-CN" sz="2000" dirty="0">
                          <a:effectLst/>
                          <a:ea typeface="Calibri" panose="020F0502020204030204" pitchFamily="34" charset="0"/>
                        </a:rPr>
                        <a:t>random() </a:t>
                      </a:r>
                      <a:endParaRPr lang="x-none" altLang="zh-CN" sz="20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返回在</a:t>
                      </a:r>
                      <a:r>
                        <a:rPr lang="en-US" altLang="zh-CN" sz="2000" dirty="0"/>
                        <a:t>[0,1</a:t>
                      </a:r>
                      <a:r>
                        <a:rPr lang="zh-CN" altLang="en-US" sz="2000" dirty="0"/>
                        <a:t>）区间的随机实数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uniform(</a:t>
                      </a:r>
                      <a:r>
                        <a:rPr lang="en-US" altLang="zh-CN" sz="2000" dirty="0" err="1"/>
                        <a:t>a,b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返回在</a:t>
                      </a:r>
                      <a:r>
                        <a:rPr lang="en-US" altLang="zh-CN" sz="2000" dirty="0"/>
                        <a:t>[</a:t>
                      </a:r>
                      <a:r>
                        <a:rPr lang="en-US" altLang="zh-CN" sz="2000" dirty="0" err="1"/>
                        <a:t>a,b</a:t>
                      </a:r>
                      <a:r>
                        <a:rPr lang="en-US" altLang="zh-CN" sz="2000" dirty="0"/>
                        <a:t>]</a:t>
                      </a:r>
                      <a:r>
                        <a:rPr lang="zh-CN" altLang="en-US" sz="2000" dirty="0"/>
                        <a:t>区间的随机实数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70C0"/>
                          </a:solidFill>
                        </a:rPr>
                        <a:t>randint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70C0"/>
                          </a:solidFill>
                        </a:rPr>
                        <a:t>a,b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返回在</a:t>
                      </a:r>
                      <a:r>
                        <a:rPr lang="en-US" altLang="zh-CN" sz="2000" dirty="0"/>
                        <a:t>[</a:t>
                      </a:r>
                      <a:r>
                        <a:rPr lang="en-US" altLang="zh-CN" sz="2000" dirty="0" err="1"/>
                        <a:t>a,b</a:t>
                      </a:r>
                      <a:r>
                        <a:rPr lang="en-US" altLang="zh-CN" sz="2000" dirty="0"/>
                        <a:t>]</a:t>
                      </a:r>
                      <a:r>
                        <a:rPr lang="zh-CN" altLang="en-US" sz="2000" dirty="0"/>
                        <a:t>区间的随机整数</a:t>
                      </a:r>
                      <a:r>
                        <a:rPr lang="en-US" altLang="zh-CN" sz="2000" dirty="0"/>
                        <a:t>,</a:t>
                      </a:r>
                      <a:r>
                        <a:rPr lang="zh-CN" altLang="en-US" sz="2000" dirty="0"/>
                        <a:t>包括</a:t>
                      </a:r>
                      <a:r>
                        <a:rPr lang="en-US" altLang="zh-CN" sz="2000" dirty="0" err="1"/>
                        <a:t>a,b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choice(</a:t>
                      </a:r>
                      <a:r>
                        <a:rPr lang="en-US" altLang="zh-CN" sz="2000" b="1" dirty="0" err="1">
                          <a:solidFill>
                            <a:srgbClr val="0070C0"/>
                          </a:solidFill>
                        </a:rPr>
                        <a:t>seq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返回序列</a:t>
                      </a:r>
                      <a:r>
                        <a:rPr lang="en-US" altLang="zh-CN" sz="2000" baseline="0" dirty="0" err="1"/>
                        <a:t>seq</a:t>
                      </a:r>
                      <a:r>
                        <a:rPr lang="zh-CN" altLang="en-US" sz="2000" baseline="0" dirty="0"/>
                        <a:t>中的随机一个元素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sample(</a:t>
                      </a:r>
                      <a:r>
                        <a:rPr lang="en-US" altLang="zh-CN" sz="2000" b="1" dirty="0" err="1">
                          <a:solidFill>
                            <a:srgbClr val="0070C0"/>
                          </a:solidFill>
                        </a:rPr>
                        <a:t>seq,n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从 序列</a:t>
                      </a:r>
                      <a:r>
                        <a:rPr lang="en-US" altLang="zh-CN" sz="2000" dirty="0" err="1"/>
                        <a:t>seq</a:t>
                      </a:r>
                      <a:r>
                        <a:rPr lang="zh-CN" altLang="en-US" sz="2000" dirty="0"/>
                        <a:t>中随机选择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baseline="0" dirty="0"/>
                        <a:t>n</a:t>
                      </a:r>
                      <a:r>
                        <a:rPr lang="zh-CN" altLang="en-US" sz="2000" baseline="0" dirty="0"/>
                        <a:t>个不同的元素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rgbClr val="0070C0"/>
                          </a:solidFill>
                        </a:rPr>
                        <a:t>random.randrange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([start], stop[, step])</a:t>
                      </a:r>
                      <a:r>
                        <a:rPr lang="zh-CN" altLang="en-US" sz="2000" b="1" dirty="0">
                          <a:solidFill>
                            <a:srgbClr val="0070C0"/>
                          </a:solidFill>
                        </a:rPr>
                        <a:t>，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从指定范围内，按指定基数递增的集合中 获取一个随机数</a:t>
                      </a:r>
                      <a:r>
                        <a:rPr lang="en-US" altLang="zh-CN" sz="2000" dirty="0"/>
                        <a:t>,</a:t>
                      </a:r>
                      <a:r>
                        <a:rPr lang="zh-CN" altLang="en-US" sz="2000" dirty="0"/>
                        <a:t>不包括</a:t>
                      </a:r>
                      <a:r>
                        <a:rPr lang="en-US" altLang="zh-CN" sz="2000" dirty="0"/>
                        <a:t>stop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start</a:t>
                      </a:r>
                      <a:r>
                        <a:rPr lang="zh-CN" altLang="en-US" sz="2000" dirty="0"/>
                        <a:t>默认为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5260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math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random as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模块名 import 对象名[ as 别名]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math import sin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sin(3)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math import sin as f 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f(3)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模块名 import *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math import *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sin(3)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cos(3)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303530"/>
            <a:ext cx="10515600" cy="1325563"/>
          </a:xfrm>
        </p:spPr>
        <p:txBody>
          <a:bodyPr/>
          <a:lstStyle/>
          <a:p>
            <a:r>
              <a:rPr lang="zh-CN" altLang="en-US" dirty="0"/>
              <a:t>练习一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165080" cy="4271645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math                    #导入标准库math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math.sin(0.5)                  #求0.5（单位是弧度）的正弦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</a:rPr>
              <a:t>0.479425538604203</a:t>
            </a:r>
            <a:endParaRPr lang="zh-CN" altLang="en-US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random                  #导入标准库random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random.random()            #获得[0,1) 内的随机小数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random.randint(1,100)      #获得[1,100]区间上的随机整数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random.randrange(1, 100)   #返回[1, 100)区间中的随机整数</a:t>
            </a:r>
            <a:endParaRPr lang="zh-CN" altLang="en-US" dirty="0">
              <a:latin typeface="Consolas" panose="020B0609020204030204" charset="0"/>
            </a:endParaRPr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sin         #只导入模块中的指定对象，访问速度略快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sin(3)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sin as f    #给导入的对象起个别名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f(3)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*         #导入标准库math中所有对象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sin(3)                     #求正弦值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gcd(36, 18)                #最大公约数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18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pi                         #常数π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e                          #常数e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2.718281828459045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log2(8)                    #计算以2为底的对数值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3.0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log10(100)                 #计算以10为底的对数值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2.0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radians(180)               #把角度转换为弧度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32" y="684746"/>
            <a:ext cx="808638" cy="531460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编写模块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4063" y="71100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43236" y="3180522"/>
            <a:ext cx="3003600" cy="1640711"/>
            <a:chOff x="9292611" y="2819002"/>
            <a:chExt cx="2621059" cy="2002231"/>
          </a:xfrm>
        </p:grpSpPr>
        <p:grpSp>
          <p:nvGrpSpPr>
            <p:cNvPr id="7" name="组合 6"/>
            <p:cNvGrpSpPr/>
            <p:nvPr/>
          </p:nvGrpSpPr>
          <p:grpSpPr>
            <a:xfrm>
              <a:off x="9292611" y="2819002"/>
              <a:ext cx="477865" cy="2002231"/>
              <a:chOff x="3491880" y="3266465"/>
              <a:chExt cx="544771" cy="3384376"/>
            </a:xfrm>
          </p:grpSpPr>
          <p:sp>
            <p:nvSpPr>
              <p:cNvPr id="4" name="左大括号 3"/>
              <p:cNvSpPr/>
              <p:nvPr/>
            </p:nvSpPr>
            <p:spPr>
              <a:xfrm flipH="1">
                <a:off x="3491880" y="3266465"/>
                <a:ext cx="360040" cy="3384376"/>
              </a:xfrm>
              <a:prstGeom prst="leftBrace">
                <a:avLst>
                  <a:gd name="adj1" fmla="val 119927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51920" y="4150570"/>
                <a:ext cx="184731" cy="44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2" name="左箭头 11"/>
            <p:cNvSpPr/>
            <p:nvPr/>
          </p:nvSpPr>
          <p:spPr>
            <a:xfrm>
              <a:off x="9689454" y="3060119"/>
              <a:ext cx="2224216" cy="1519995"/>
            </a:xfrm>
            <a:prstGeom prst="leftArrow">
              <a:avLst>
                <a:gd name="adj1" fmla="val 77497"/>
                <a:gd name="adj2" fmla="val 24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这里的主程序</a:t>
              </a:r>
              <a:endParaRPr lang="en-US" altLang="zh-CN" dirty="0"/>
            </a:p>
            <a:p>
              <a:r>
                <a:rPr lang="zh-CN" altLang="en-US" dirty="0"/>
                <a:t>也可以看成自己测试代码</a:t>
              </a:r>
              <a:endParaRPr lang="zh-CN" altLang="en-US" dirty="0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5091859"/>
            <a:ext cx="8089900" cy="685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64069" y="5920072"/>
            <a:ext cx="19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果然正确！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152105"/>
            <a:ext cx="6375400" cy="3276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479" y="1484166"/>
            <a:ext cx="1263925" cy="36628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/>
              <a:t>别人可能希望使用你编写函数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389" y="1387953"/>
            <a:ext cx="5638800" cy="1790700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0" y="59213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callmyModule.py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71537" y="580258"/>
            <a:ext cx="5999748" cy="807695"/>
            <a:chOff x="2903621" y="838459"/>
            <a:chExt cx="5999748" cy="807695"/>
          </a:xfrm>
        </p:grpSpPr>
        <p:sp>
          <p:nvSpPr>
            <p:cNvPr id="5" name="矩形 4"/>
            <p:cNvSpPr/>
            <p:nvPr/>
          </p:nvSpPr>
          <p:spPr>
            <a:xfrm>
              <a:off x="5158953" y="838459"/>
              <a:ext cx="3744416" cy="341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# </a:t>
              </a:r>
              <a:r>
                <a:rPr lang="zh-CN" altLang="en-US" dirty="0"/>
                <a:t>因为模块文件名为 </a:t>
              </a:r>
              <a:r>
                <a:rPr lang="en-US" altLang="zh-CN" b="1" dirty="0">
                  <a:solidFill>
                    <a:schemeClr val="bg1"/>
                  </a:solidFill>
                </a:rPr>
                <a:t>MyModule.py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线箭头连接符 7"/>
            <p:cNvCxnSpPr/>
            <p:nvPr/>
          </p:nvCxnSpPr>
          <p:spPr>
            <a:xfrm flipH="1">
              <a:off x="2903621" y="902473"/>
              <a:ext cx="2209448" cy="7436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85" y="3965126"/>
            <a:ext cx="8216900" cy="12954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399185" y="4086281"/>
            <a:ext cx="9157236" cy="2437771"/>
            <a:chOff x="1399185" y="4086281"/>
            <a:chExt cx="9157236" cy="2437771"/>
          </a:xfrm>
        </p:grpSpPr>
        <p:cxnSp>
          <p:nvCxnSpPr>
            <p:cNvPr id="9" name="直接箭头连接符 8"/>
            <p:cNvCxnSpPr/>
            <p:nvPr/>
          </p:nvCxnSpPr>
          <p:spPr>
            <a:xfrm flipH="1" flipV="1">
              <a:off x="2044149" y="4443663"/>
              <a:ext cx="3944866" cy="140669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0" y="5569945"/>
              <a:ext cx="4460421" cy="954107"/>
            </a:xfrm>
            <a:prstGeom prst="rect">
              <a:avLst/>
            </a:prstGeom>
            <a:ln w="50800">
              <a:noFill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这里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myModule</a:t>
              </a:r>
              <a:r>
                <a:rPr lang="zh-CN" altLang="en-US" sz="2800" dirty="0">
                  <a:solidFill>
                    <a:srgbClr val="FF0000"/>
                  </a:solidFill>
                </a:rPr>
                <a:t>运行的内容就显得显得很突兀了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99185" y="4086281"/>
              <a:ext cx="644964" cy="357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语言概述和安装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基础知识：基本的输入输出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基础知识：变量和对象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基础知识：数字类型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基础知识：模块和包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基础知识：字符串与更多的输出选项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编程快速入门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__name__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每个Python</a:t>
            </a:r>
            <a:r>
              <a:rPr lang="zh-CN" altLang="en-US" sz="2000" dirty="0">
                <a:latin typeface="宋体" panose="02010600030101010101" pitchFamily="2" charset="-122"/>
              </a:rPr>
              <a:t>程序</a:t>
            </a:r>
            <a:r>
              <a:rPr lang="zh-CN" altLang="zh-CN" sz="2000" dirty="0">
                <a:latin typeface="宋体" panose="02010600030101010101" pitchFamily="2" charset="-122"/>
              </a:rPr>
              <a:t>在运行时都有一个“__name__”属性。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</a:rPr>
              <a:t>程序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</a:rPr>
              <a:t>作为模块</a:t>
            </a:r>
            <a:r>
              <a:rPr lang="zh-CN" altLang="zh-CN" sz="1600" dirty="0">
                <a:latin typeface="宋体" panose="02010600030101010101" pitchFamily="2" charset="-122"/>
              </a:rPr>
              <a:t>被导入，则其“__name__”属性的值被自动设置为模块名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</a:rPr>
              <a:t>程序</a:t>
            </a:r>
            <a:r>
              <a:rPr lang="zh-CN" altLang="zh-CN" sz="1600" dirty="0">
                <a:latin typeface="宋体" panose="02010600030101010101" pitchFamily="2" charset="-122"/>
              </a:rPr>
              <a:t>独立运行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</a:rPr>
              <a:t>称为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</a:rPr>
              <a:t>脚本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</a:rPr>
              <a:t>(script)</a:t>
            </a:r>
            <a:r>
              <a:rPr lang="zh-CN" altLang="zh-CN" sz="1600" dirty="0">
                <a:latin typeface="宋体" panose="02010600030101010101" pitchFamily="2" charset="-122"/>
              </a:rPr>
              <a:t>，则其“__name__”属性值被自动设置为“__main__”。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6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例如，假设文件nametest.py中只包含下面一行代码：</a:t>
            </a:r>
            <a:endParaRPr lang="zh-CN" altLang="zh-CN" sz="16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print(__name__)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000" b="1" dirty="0">
                <a:latin typeface="宋体" panose="02010600030101010101" pitchFamily="2" charset="-122"/>
              </a:rPr>
              <a:t>直接运行时</a:t>
            </a:r>
            <a:r>
              <a:rPr lang="zh-CN" altLang="zh-CN" sz="2000" dirty="0">
                <a:latin typeface="宋体" panose="02010600030101010101" pitchFamily="2" charset="-122"/>
              </a:rPr>
              <a:t>：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__main__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000" b="1" dirty="0">
                <a:latin typeface="宋体" panose="02010600030101010101" pitchFamily="2" charset="-122"/>
              </a:rPr>
              <a:t>而将该文件作为模块导入时得到如下执行结果</a:t>
            </a:r>
            <a:r>
              <a:rPr lang="zh-CN" altLang="zh-CN" sz="2000" dirty="0">
                <a:latin typeface="宋体" panose="02010600030101010101" pitchFamily="2" charset="-122"/>
              </a:rPr>
              <a:t>：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import nametest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nametest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460342" y="3798094"/>
            <a:ext cx="348342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if __name__ == '__main__':</a:t>
            </a:r>
            <a:endParaRPr lang="en-US" altLang="zh-CN" sz="2000" dirty="0"/>
          </a:p>
          <a:p>
            <a:r>
              <a:rPr lang="en-US" altLang="zh-CN" sz="2000" dirty="0"/>
              <a:t>    main()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171" y="-18303"/>
            <a:ext cx="10515600" cy="1325563"/>
          </a:xfrm>
        </p:spPr>
        <p:txBody>
          <a:bodyPr/>
          <a:lstStyle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54" y="1396411"/>
            <a:ext cx="5807846" cy="2813739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04865" y="3870662"/>
            <a:ext cx="3882189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7"/>
          <p:cNvSpPr txBox="1"/>
          <p:nvPr/>
        </p:nvSpPr>
        <p:spPr>
          <a:xfrm>
            <a:off x="444214" y="93792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77" y="1327012"/>
            <a:ext cx="5550569" cy="1762681"/>
          </a:xfrm>
          <a:prstGeom prst="rect">
            <a:avLst/>
          </a:prstGeom>
          <a:ln>
            <a:noFill/>
          </a:ln>
        </p:spPr>
      </p:pic>
      <p:sp>
        <p:nvSpPr>
          <p:cNvPr id="14" name="TextBox 7"/>
          <p:cNvSpPr txBox="1"/>
          <p:nvPr/>
        </p:nvSpPr>
        <p:spPr>
          <a:xfrm>
            <a:off x="6406159" y="84880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callmyModule.py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8154" y="4210150"/>
            <a:ext cx="8178800" cy="1299276"/>
            <a:chOff x="288154" y="4210150"/>
            <a:chExt cx="8178800" cy="129927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154" y="4683926"/>
              <a:ext cx="8178800" cy="825500"/>
            </a:xfrm>
            <a:prstGeom prst="rect">
              <a:avLst/>
            </a:prstGeom>
          </p:spPr>
        </p:pic>
        <p:cxnSp>
          <p:nvCxnSpPr>
            <p:cNvPr id="16" name="直线箭头连接符 15"/>
            <p:cNvCxnSpPr>
              <a:stCxn id="7" idx="2"/>
            </p:cNvCxnSpPr>
            <p:nvPr/>
          </p:nvCxnSpPr>
          <p:spPr>
            <a:xfrm flipH="1">
              <a:off x="2839455" y="4210150"/>
              <a:ext cx="352622" cy="108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01260" y="4224605"/>
            <a:ext cx="8178800" cy="2400590"/>
            <a:chOff x="201260" y="4224605"/>
            <a:chExt cx="8178800" cy="240059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260" y="5558395"/>
              <a:ext cx="8178800" cy="10668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01260" y="5776001"/>
              <a:ext cx="4089400" cy="528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箭头连接符 19"/>
            <p:cNvCxnSpPr/>
            <p:nvPr/>
          </p:nvCxnSpPr>
          <p:spPr>
            <a:xfrm flipH="1">
              <a:off x="2081201" y="4224605"/>
              <a:ext cx="1110876" cy="1855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7112" y="152232"/>
            <a:ext cx="6059016" cy="1143000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/>
              <a:t>修改模块 </a:t>
            </a:r>
            <a:r>
              <a:rPr lang="en-US" altLang="zh-CN" sz="3600" dirty="0"/>
              <a:t>myModule.py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45" y="1477859"/>
            <a:ext cx="7150034" cy="4395741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449944" y="984399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86931" y="2528409"/>
            <a:ext cx="9839250" cy="1239421"/>
            <a:chOff x="2086931" y="2528409"/>
            <a:chExt cx="9839250" cy="1239421"/>
          </a:xfrm>
        </p:grpSpPr>
        <p:sp>
          <p:nvSpPr>
            <p:cNvPr id="4" name="矩形 3"/>
            <p:cNvSpPr/>
            <p:nvPr/>
          </p:nvSpPr>
          <p:spPr>
            <a:xfrm>
              <a:off x="7718032" y="2528409"/>
              <a:ext cx="4208149" cy="1239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1.</a:t>
              </a:r>
              <a:r>
                <a:rPr lang="zh-CN" altLang="en-US" sz="2400" dirty="0"/>
                <a:t>将所有测试代码放在一个函数中，通常命名为</a:t>
              </a:r>
              <a:r>
                <a:rPr lang="en-US" altLang="zh-CN" sz="2400" dirty="0"/>
                <a:t>main()</a:t>
              </a:r>
              <a:r>
                <a:rPr lang="zh-CN" altLang="en-US" sz="2400" dirty="0"/>
                <a:t>。</a:t>
              </a:r>
              <a:endParaRPr lang="en-US" altLang="zh-CN" sz="2400" dirty="0"/>
            </a:p>
          </p:txBody>
        </p:sp>
        <p:cxnSp>
          <p:nvCxnSpPr>
            <p:cNvPr id="17" name="直接连接符 6"/>
            <p:cNvCxnSpPr/>
            <p:nvPr/>
          </p:nvCxnSpPr>
          <p:spPr>
            <a:xfrm flipV="1">
              <a:off x="2086931" y="3148119"/>
              <a:ext cx="5631101" cy="57362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73445" y="4215315"/>
            <a:ext cx="11252736" cy="1626990"/>
            <a:chOff x="673445" y="4215315"/>
            <a:chExt cx="11252736" cy="1626990"/>
          </a:xfrm>
        </p:grpSpPr>
        <p:sp>
          <p:nvSpPr>
            <p:cNvPr id="5" name="矩形 4"/>
            <p:cNvSpPr/>
            <p:nvPr/>
          </p:nvSpPr>
          <p:spPr>
            <a:xfrm>
              <a:off x="673445" y="5137506"/>
              <a:ext cx="6481334" cy="7047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154779" y="4810038"/>
              <a:ext cx="563253" cy="57010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718033" y="4215315"/>
              <a:ext cx="4208148" cy="1557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2.</a:t>
              </a:r>
              <a:r>
                <a:rPr lang="zh-CN" altLang="en-US" sz="2400" dirty="0"/>
                <a:t>将</a:t>
              </a:r>
              <a:r>
                <a:rPr lang="en-US" altLang="zh-CN" sz="2400" dirty="0"/>
                <a:t>main()</a:t>
              </a:r>
              <a:r>
                <a:rPr lang="zh-CN" altLang="en-US" sz="2400" dirty="0"/>
                <a:t>放在条件语句中，既不影响执行自测功能，也不影响该模块被调用。</a:t>
              </a:r>
              <a:endParaRPr lang="zh-CN" altLang="en-US" sz="2400" dirty="0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5" y="5967009"/>
            <a:ext cx="8102600" cy="80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8600" y="1365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再次运行</a:t>
            </a:r>
            <a:r>
              <a:rPr lang="en-US" altLang="zh-CN" sz="3600" b="1" dirty="0" err="1">
                <a:solidFill>
                  <a:srgbClr val="FF0000"/>
                </a:solidFill>
              </a:rPr>
              <a:t>callmyModule</a:t>
            </a:r>
            <a:r>
              <a:rPr lang="zh-CN" altLang="en-US" sz="3600" b="1" dirty="0"/>
              <a:t>模块：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36" y="1512471"/>
            <a:ext cx="9259505" cy="267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7" y="4617787"/>
            <a:ext cx="80645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函数的程序结构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044" y="1489075"/>
            <a:ext cx="3403600" cy="5003800"/>
          </a:xfrm>
          <a:prstGeom prst="rect">
            <a:avLst/>
          </a:prstGeom>
        </p:spPr>
      </p:pic>
      <p:sp>
        <p:nvSpPr>
          <p:cNvPr id="4" name="标题 3"/>
          <p:cNvSpPr txBox="1"/>
          <p:nvPr/>
        </p:nvSpPr>
        <p:spPr>
          <a:xfrm>
            <a:off x="4605684" y="2043492"/>
            <a:ext cx="6057347" cy="2048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sz="3200" b="1" i="1" dirty="0">
                <a:solidFill>
                  <a:srgbClr val="FF0000"/>
                </a:solidFill>
              </a:rPr>
              <a:t>我们以后的作业都希望使用这种具有</a:t>
            </a:r>
            <a:r>
              <a:rPr lang="en-US" altLang="zh-CN" sz="3200" b="1" i="1" dirty="0">
                <a:solidFill>
                  <a:srgbClr val="FF0000"/>
                </a:solidFill>
              </a:rPr>
              <a:t>main</a:t>
            </a:r>
            <a:r>
              <a:rPr lang="zh-CN" altLang="en-US" sz="3200" b="1" i="1" dirty="0">
                <a:solidFill>
                  <a:srgbClr val="FF0000"/>
                </a:solidFill>
              </a:rPr>
              <a:t>函数的格式！！！</a:t>
            </a:r>
            <a:endParaRPr lang="zh-CN" altLang="en-US" sz="3200" b="1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编写自己的包（</a:t>
            </a:r>
            <a:r>
              <a:rPr lang="en-US" altLang="zh-CN" dirty="0"/>
              <a:t>package)(</a:t>
            </a:r>
            <a:r>
              <a:rPr lang="zh-CN" altLang="en-US" b="1" dirty="0">
                <a:solidFill>
                  <a:srgbClr val="FF0000"/>
                </a:solidFill>
              </a:rPr>
              <a:t>不作要求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7478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按照目录来组织模块，称为包</a:t>
            </a:r>
            <a:r>
              <a:rPr lang="en-US" altLang="zh-CN" sz="2400" dirty="0"/>
              <a:t>(package)</a:t>
            </a:r>
            <a:endParaRPr lang="en-US" altLang="zh-CN" sz="2400" dirty="0"/>
          </a:p>
          <a:p>
            <a:pPr lvl="1"/>
            <a:r>
              <a:rPr lang="zh-CN" altLang="en-US" sz="2000" dirty="0"/>
              <a:t>避免模块名字相同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维护模块之间的联系</a:t>
            </a:r>
            <a:endParaRPr lang="en-US" altLang="zh-CN" sz="2000" dirty="0"/>
          </a:p>
          <a:p>
            <a:r>
              <a:rPr lang="zh-CN" altLang="en-US" sz="2400" dirty="0"/>
              <a:t>包的每个目录（比如</a:t>
            </a:r>
            <a:r>
              <a:rPr lang="en-US" altLang="zh-CN" sz="2400" dirty="0"/>
              <a:t>foo)</a:t>
            </a:r>
            <a:r>
              <a:rPr lang="zh-CN" altLang="en-US" sz="2400" dirty="0"/>
              <a:t>中都必须包含一个</a:t>
            </a:r>
            <a:r>
              <a:rPr lang="en-US" altLang="zh-CN" sz="2400" dirty="0"/>
              <a:t>__init__.py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/>
            <a:r>
              <a:rPr lang="zh-CN" altLang="en-US" sz="2000" dirty="0"/>
              <a:t>用于表示该目录是一个包。如果没有，被当作一个普通的目录</a:t>
            </a:r>
            <a:endParaRPr lang="en-US" altLang="zh-CN" sz="2000" dirty="0"/>
          </a:p>
          <a:p>
            <a:pPr lvl="1"/>
            <a:r>
              <a:rPr lang="zh-CN" altLang="en-US" sz="2000" dirty="0"/>
              <a:t>该文件甚至可以是一个空文件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__init__.py</a:t>
            </a:r>
            <a:r>
              <a:rPr lang="zh-CN" altLang="en-US" sz="2000" dirty="0"/>
              <a:t>也是一个模块，模块名为</a:t>
            </a:r>
            <a:r>
              <a:rPr lang="en-US" altLang="zh-CN" sz="2000" dirty="0"/>
              <a:t>foo </a:t>
            </a:r>
            <a:endParaRPr lang="en-US" altLang="zh-CN" sz="2000" dirty="0"/>
          </a:p>
          <a:p>
            <a:pPr lvl="1"/>
            <a:r>
              <a:rPr lang="zh-CN" altLang="en-US" sz="2000" dirty="0"/>
              <a:t>一般</a:t>
            </a:r>
            <a:r>
              <a:rPr lang="en-US" altLang="zh-CN" sz="2000" dirty="0"/>
              <a:t>__init__.py</a:t>
            </a:r>
            <a:r>
              <a:rPr lang="zh-CN" altLang="en-US" sz="2000" dirty="0"/>
              <a:t>文件的主要用途是设置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变量以及所包含的包初始化所需的代码。其中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变量中定义的对象可以在使用</a:t>
            </a:r>
            <a:r>
              <a:rPr lang="en-US" altLang="zh-CN" sz="2000" dirty="0"/>
              <a:t>from … import *</a:t>
            </a:r>
            <a:r>
              <a:rPr lang="zh-CN" altLang="en-US" sz="2000" dirty="0"/>
              <a:t>时全部正确导入。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可以有多级目录，组成多级层次的包结构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编写自己的包（</a:t>
            </a:r>
            <a:r>
              <a:rPr lang="en-US" altLang="zh-CN" dirty="0"/>
              <a:t>package) )(</a:t>
            </a:r>
            <a:r>
              <a:rPr lang="zh-CN" altLang="en-US" b="1" dirty="0">
                <a:solidFill>
                  <a:srgbClr val="FF0000"/>
                </a:solidFill>
              </a:rPr>
              <a:t>不作要求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0571" y="1690688"/>
            <a:ext cx="9419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foo/ 		                                                   </a:t>
            </a:r>
            <a:r>
              <a:rPr lang="zh-CN" altLang="en-US" sz="2000" dirty="0"/>
              <a:t>模块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r>
              <a:rPr lang="en-US" altLang="zh-CN" sz="2000" dirty="0"/>
              <a:t>     __init__.py                   -------------------    foo</a:t>
            </a:r>
            <a:endParaRPr lang="en-US" altLang="zh-CN" sz="2000" dirty="0"/>
          </a:p>
          <a:p>
            <a:r>
              <a:rPr lang="en-US" altLang="zh-CN" sz="2000" dirty="0"/>
              <a:t>     abc.py                        -------------------    </a:t>
            </a:r>
            <a:r>
              <a:rPr lang="en-US" altLang="zh-CN" sz="2000" dirty="0" err="1"/>
              <a:t>foo.abc</a:t>
            </a:r>
            <a:endParaRPr lang="en-US" altLang="zh-CN" sz="2000" dirty="0"/>
          </a:p>
          <a:p>
            <a:r>
              <a:rPr lang="en-US" altLang="zh-CN" sz="2000" dirty="0"/>
              <a:t>     rst.py                          -------------------    </a:t>
            </a:r>
            <a:r>
              <a:rPr lang="en-US" altLang="zh-CN" sz="2000" dirty="0" err="1"/>
              <a:t>foo.rst</a:t>
            </a:r>
            <a:endParaRPr lang="en-US" altLang="zh-CN" sz="2000" dirty="0"/>
          </a:p>
          <a:p>
            <a:r>
              <a:rPr lang="en-US" altLang="zh-CN" sz="2000" dirty="0"/>
              <a:t>     bar1/</a:t>
            </a:r>
            <a:endParaRPr lang="en-US" altLang="zh-CN" sz="2000" dirty="0"/>
          </a:p>
          <a:p>
            <a:r>
              <a:rPr lang="en-US" altLang="zh-CN" sz="2000" dirty="0"/>
              <a:t>              __init__.py          -------------------    foo.bar1</a:t>
            </a:r>
            <a:endParaRPr lang="en-US" altLang="zh-CN" sz="2000" dirty="0"/>
          </a:p>
          <a:p>
            <a:r>
              <a:rPr lang="en-US" altLang="zh-CN" sz="2000" dirty="0"/>
              <a:t>              abc.py               -------------------    foo.bar1.abc</a:t>
            </a:r>
            <a:endParaRPr lang="en-US" altLang="zh-CN" sz="2000" dirty="0"/>
          </a:p>
          <a:p>
            <a:r>
              <a:rPr lang="en-US" altLang="zh-CN" sz="2000" dirty="0"/>
              <a:t>              uvw.py              -------------------    foo.bar1.uvw</a:t>
            </a:r>
            <a:endParaRPr lang="en-US" altLang="zh-CN" sz="2000" dirty="0"/>
          </a:p>
          <a:p>
            <a:r>
              <a:rPr lang="en-US" altLang="zh-CN" sz="2000" dirty="0"/>
              <a:t>     bar2/</a:t>
            </a:r>
            <a:endParaRPr lang="en-US" altLang="zh-CN" sz="2000" dirty="0"/>
          </a:p>
          <a:p>
            <a:r>
              <a:rPr lang="en-US" altLang="zh-CN" sz="2000" dirty="0"/>
              <a:t>              __init__.py         -------------------    foo.bar2</a:t>
            </a:r>
            <a:endParaRPr lang="en-US" altLang="zh-CN" sz="2000" dirty="0"/>
          </a:p>
          <a:p>
            <a:r>
              <a:rPr lang="en-US" altLang="zh-CN" sz="2000" dirty="0"/>
              <a:t>              abc.py              -------------------    foo.bar2.abc</a:t>
            </a:r>
            <a:endParaRPr lang="en-US" altLang="zh-CN" sz="2000" dirty="0"/>
          </a:p>
          <a:p>
            <a:r>
              <a:rPr lang="en-US" altLang="zh-CN" sz="2000" dirty="0"/>
              <a:t>              xyz.py               -------------------    foo.bar2.xyz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594655" y="5653487"/>
            <a:ext cx="399483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import  foo.bar2.xyz</a:t>
            </a:r>
            <a:endParaRPr lang="en-US" altLang="zh-CN" sz="2400" dirty="0"/>
          </a:p>
          <a:p>
            <a:r>
              <a:rPr lang="en-US" altLang="zh-CN" sz="2400" dirty="0"/>
              <a:t>foo.bar2.xyz.func1(…)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</a:t>
            </a:r>
            <a:r>
              <a:rPr lang="en-US" altLang="zh-CN" dirty="0"/>
              <a:t>6 Python</a:t>
            </a:r>
            <a:r>
              <a:rPr lang="zh-CN" altLang="en-US" dirty="0"/>
              <a:t>文件名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py</a:t>
            </a:r>
            <a:r>
              <a:rPr lang="zh-CN" altLang="zh-CN" dirty="0">
                <a:latin typeface="宋体" panose="02010600030101010101" pitchFamily="2" charset="-122"/>
              </a:rPr>
              <a:t>：Python源文件，由Python解释器负责解释执行。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.pyw：Python源文件，常用于图形界面程序文件。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.pyc：Python字节码文件，可用于隐藏Python源代码和提高运行速度。对于Python模块，第一次被导入时将被编译成字节码的形式，并在以后再次导入时优先使用“.pyc”文件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.pyo：优化的Python字节码文件，使用“python –O -m py_compile file.py”或“python –OO -m py_compile file.py”进行优化编译。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.pyd：一般是由其他语言编写并编译的二进制文件，常用于实现某些软件工具的Python编程接口插件或Python动态链接库。</a:t>
            </a:r>
            <a:endParaRPr lang="zh-CN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7556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今天学习要求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1088"/>
            <a:ext cx="10515600" cy="403907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模块和包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/>
              <a:t>使用：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zh-CN" altLang="en-US" dirty="0"/>
              <a:t>模块，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zh-CN" altLang="en-US" dirty="0"/>
              <a:t>模块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掌握具有</a:t>
            </a:r>
            <a:r>
              <a:rPr kumimoji="1" lang="en-US" altLang="zh-CN" dirty="0">
                <a:solidFill>
                  <a:srgbClr val="FF0000"/>
                </a:solidFill>
              </a:rPr>
              <a:t>main()</a:t>
            </a:r>
            <a:r>
              <a:rPr kumimoji="1" lang="zh-CN" altLang="en-US" dirty="0">
                <a:solidFill>
                  <a:srgbClr val="FF0000"/>
                </a:solidFill>
              </a:rPr>
              <a:t>函数程序结构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2000" dirty="0"/>
              <a:t>def main():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………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if __name__ == '__main__':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main()</a:t>
            </a:r>
            <a:endParaRPr lang="zh-CN" altLang="en-US" sz="2000" dirty="0"/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5318443"/>
            <a:ext cx="10515600" cy="143303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课堂练习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lab0319.txt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19</a:t>
            </a:r>
            <a:r>
              <a:rPr kumimoji="1" lang="zh-CN" altLang="en-US" sz="2400" dirty="0"/>
              <a:t>号第四节课练习）</a:t>
            </a:r>
            <a:endParaRPr kumimoji="1"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课后作业</a:t>
            </a:r>
            <a:r>
              <a:rPr kumimoji="1" lang="zh-CN" altLang="en-US" sz="2400" dirty="0"/>
              <a:t>：完成</a:t>
            </a:r>
            <a:r>
              <a:rPr kumimoji="1" lang="en-US" altLang="zh-CN" sz="2400" dirty="0"/>
              <a:t>project2.py</a:t>
            </a:r>
            <a:r>
              <a:rPr kumimoji="1" lang="zh-CN" altLang="en-US" sz="2400" dirty="0"/>
              <a:t>（要求见</a:t>
            </a:r>
            <a:r>
              <a:rPr kumimoji="1" lang="en-US" altLang="zh-CN" sz="2400" dirty="0"/>
              <a:t>2projects0319.docx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25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日前</a:t>
            </a:r>
            <a:r>
              <a:rPr kumimoji="1" lang="zh-CN" altLang="en-US" sz="2400" dirty="0"/>
              <a:t>在</a:t>
            </a:r>
            <a:r>
              <a:rPr kumimoji="1" lang="en-US" altLang="zh-CN" sz="2400" dirty="0" err="1"/>
              <a:t>elearning</a:t>
            </a:r>
            <a:r>
              <a:rPr kumimoji="1" lang="zh-CN" altLang="en-US" sz="2400"/>
              <a:t>提交）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1.4.9 </a:t>
            </a:r>
            <a:r>
              <a:rPr lang="zh-CN" altLang="en-US" dirty="0"/>
              <a:t>模块</a:t>
            </a:r>
            <a:r>
              <a:rPr lang="en-US" altLang="zh-CN" dirty="0"/>
              <a:t>(modules)</a:t>
            </a:r>
            <a:r>
              <a:rPr lang="zh-CN" altLang="en-US" dirty="0"/>
              <a:t>导入与使用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76" y="1374101"/>
            <a:ext cx="11394852" cy="52395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相互之间有相应联系的一些函数以及变量组织在一起，放到同一个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源文件（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r>
              <a:rPr lang="en-US" altLang="zh-CN" sz="2400" dirty="0"/>
              <a:t>)</a:t>
            </a:r>
            <a:r>
              <a:rPr lang="zh-CN" altLang="en-US" sz="2400" dirty="0"/>
              <a:t>，这个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r>
              <a:rPr lang="zh-CN" altLang="en-US" sz="2400" dirty="0"/>
              <a:t>文件就是一个</a:t>
            </a:r>
            <a:r>
              <a:rPr lang="zh-CN" altLang="en-US" sz="2400" b="1" dirty="0">
                <a:solidFill>
                  <a:srgbClr val="FF0000"/>
                </a:solidFill>
              </a:rPr>
              <a:t>模块（</a:t>
            </a:r>
            <a:r>
              <a:rPr lang="en-US" altLang="zh-CN" sz="2400" b="1" dirty="0">
                <a:solidFill>
                  <a:srgbClr val="FF0000"/>
                </a:solidFill>
              </a:rPr>
              <a:t>module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提高了代码的可维护性和可重用性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不同模块属于不同的名字空间，可以避免函数名和变量名冲突。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启动时，Python默认安装仅包含基本或核心模块，启动时也仅加载了基本模块，仅加载了很少的一部分模块，在需要时由程序员显式地加载（可能需要先安装）其他模块。 如在需要时再</a:t>
            </a:r>
            <a:r>
              <a:rPr lang="zh-CN" altLang="en-US" sz="2400" dirty="0">
                <a:solidFill>
                  <a:srgbClr val="FF0000"/>
                </a:solidFill>
              </a:rPr>
              <a:t>显式地导入和加载</a:t>
            </a:r>
            <a:r>
              <a:rPr lang="zh-CN" altLang="en-US" sz="2400" dirty="0"/>
              <a:t>标准库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math</a:t>
            </a:r>
            <a:r>
              <a:rPr lang="zh-CN" altLang="en-US" sz="2400" dirty="0"/>
              <a:t>，</a:t>
            </a:r>
            <a:r>
              <a:rPr lang="en-US" altLang="zh-CN" sz="2400" dirty="0"/>
              <a:t>random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这样做的目的是减小运行的压力，仅加载真正需要的模块和功能，且具有很强的可扩展性。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可以使用</a:t>
            </a:r>
            <a:r>
              <a:rPr lang="zh-CN" altLang="en-US" sz="2400" b="1" dirty="0">
                <a:solidFill>
                  <a:srgbClr val="0070C0"/>
                </a:solidFill>
              </a:rPr>
              <a:t>sys.modules.items()</a:t>
            </a:r>
            <a:r>
              <a:rPr lang="zh-CN" altLang="en-US" sz="2400" dirty="0"/>
              <a:t>显示所有预加载模块的相关信息。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0070C0"/>
                </a:solidFill>
              </a:rPr>
              <a:t>sys.builtin_module_names</a:t>
            </a:r>
            <a:r>
              <a:rPr lang="zh-CN" altLang="en-US" sz="2400" dirty="0"/>
              <a:t>给出了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解释器内置的模块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需要使用</a:t>
            </a:r>
            <a:r>
              <a:rPr lang="en-US" altLang="zh-CN" sz="2400" b="1" dirty="0">
                <a:solidFill>
                  <a:srgbClr val="FF0000"/>
                </a:solidFill>
              </a:rPr>
              <a:t>import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sys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访问模块中的对象，采用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对象方式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math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random as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如果</a:t>
            </a:r>
            <a:r>
              <a:rPr lang="zh-CN" altLang="en-US" b="1" dirty="0">
                <a:solidFill>
                  <a:srgbClr val="0070C0"/>
                </a:solidFill>
              </a:rPr>
              <a:t>第一次</a:t>
            </a:r>
            <a:r>
              <a:rPr lang="zh-CN" altLang="en-US" dirty="0"/>
              <a:t>导入，则寻找模块源文件，</a:t>
            </a:r>
            <a:r>
              <a:rPr lang="zh-CN" altLang="en-US" b="1" dirty="0">
                <a:solidFill>
                  <a:srgbClr val="0070C0"/>
                </a:solidFill>
              </a:rPr>
              <a:t>加载</a:t>
            </a:r>
            <a:r>
              <a:rPr lang="zh-CN" altLang="en-US" dirty="0"/>
              <a:t>模块，保存</a:t>
            </a:r>
            <a:r>
              <a:rPr lang="zh-CN" altLang="en-US" b="1" dirty="0">
                <a:solidFill>
                  <a:srgbClr val="0070C0"/>
                </a:solidFill>
              </a:rPr>
              <a:t>模块对象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导入的模块保存在字典</a:t>
            </a:r>
            <a:r>
              <a:rPr lang="zh-CN" altLang="en-US" b="1" dirty="0">
                <a:solidFill>
                  <a:srgbClr val="FF0000"/>
                </a:solidFill>
              </a:rPr>
              <a:t>sys.modules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只导入一次</a:t>
            </a:r>
            <a:r>
              <a:rPr lang="zh-CN" altLang="en-US" dirty="0"/>
              <a:t>，再次</a:t>
            </a:r>
            <a:r>
              <a:rPr lang="en-US" altLang="zh-CN" dirty="0"/>
              <a:t>import</a:t>
            </a:r>
            <a:r>
              <a:rPr lang="zh-CN" altLang="en-US" dirty="0"/>
              <a:t>时仅仅添加相应的（模块等）对象引用。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7317" y="2438400"/>
            <a:ext cx="4419600" cy="198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440"/>
            <a:ext cx="10460502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可以使用</a:t>
            </a:r>
            <a:r>
              <a:rPr lang="en-US" altLang="zh-CN" sz="3200" dirty="0" err="1"/>
              <a:t>dir</a:t>
            </a:r>
            <a:r>
              <a:rPr lang="zh-CN" altLang="en-US" sz="3200" dirty="0"/>
              <a:t>函数查看任意模块中所有的对象列表，如果调用不带参数的</a:t>
            </a:r>
            <a:r>
              <a:rPr lang="en-US" altLang="zh-CN" sz="3200" dirty="0" err="1"/>
              <a:t>dir</a:t>
            </a:r>
            <a:r>
              <a:rPr lang="en-US" altLang="zh-CN" sz="3200" dirty="0"/>
              <a:t>()</a:t>
            </a:r>
            <a:r>
              <a:rPr lang="zh-CN" altLang="en-US" sz="3200" dirty="0"/>
              <a:t>函数，则返回当前脚本的所有对象列表。</a:t>
            </a:r>
            <a:endParaRPr lang="en-US" altLang="zh-CN" sz="3200" dirty="0"/>
          </a:p>
          <a:p>
            <a:r>
              <a:rPr lang="zh-CN" altLang="en-US" sz="3200" dirty="0"/>
              <a:t>可以使用</a:t>
            </a:r>
            <a:r>
              <a:rPr lang="en-US" altLang="zh-CN" sz="3200" dirty="0"/>
              <a:t>help</a:t>
            </a:r>
            <a:r>
              <a:rPr lang="zh-CN" altLang="en-US" sz="3200" dirty="0"/>
              <a:t>函数查看任意模块或函数的使用帮助。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import sys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(sys)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help(sys)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765" y="3854450"/>
            <a:ext cx="8511951" cy="196254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267" y="1490133"/>
            <a:ext cx="10659533" cy="46868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from 模块名 import 对象名[ as 别名]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仅仅从模块中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</a:rPr>
              <a:t>导入特定的对象</a:t>
            </a:r>
            <a:r>
              <a:rPr lang="zh-CN" altLang="en-US" dirty="0">
                <a:latin typeface="宋体" panose="02010600030101010101" pitchFamily="2" charset="-122"/>
              </a:rPr>
              <a:t>，访问对象时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</a:rPr>
              <a:t>不再需要</a:t>
            </a:r>
            <a:r>
              <a:rPr lang="zh-CN" altLang="en-US" dirty="0">
                <a:latin typeface="宋体" panose="02010600030101010101" pitchFamily="2" charset="-122"/>
              </a:rPr>
              <a:t>包括模块名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可以减少查询次数，提高执行速度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from math import sin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sin(3)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from math import sin as f #</a:t>
            </a:r>
            <a:r>
              <a:rPr lang="zh-CN" altLang="en-US" sz="2200" dirty="0">
                <a:latin typeface="宋体" panose="02010600030101010101" pitchFamily="2" charset="-122"/>
              </a:rPr>
              <a:t>别名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f(3)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7603" y="2378075"/>
            <a:ext cx="44577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203" y="14035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from math import *  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从模块中导入所有的对象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多个模块中有同样的对象名时造成混乱，因此谨慎使用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内置模块</a:t>
            </a:r>
            <a:r>
              <a:rPr lang="en-US" altLang="zh-CN" dirty="0" err="1">
                <a:latin typeface="宋体" panose="02010600030101010101" pitchFamily="2" charset="-122"/>
              </a:rPr>
              <a:t>builtins</a:t>
            </a:r>
            <a:r>
              <a:rPr lang="zh-CN" altLang="en-US" dirty="0">
                <a:latin typeface="宋体" panose="02010600030101010101" pitchFamily="2" charset="-122"/>
              </a:rPr>
              <a:t>定义了解释器支持的内置函数，但是并不需要额外</a:t>
            </a:r>
            <a:r>
              <a:rPr lang="en-US" altLang="zh-CN" dirty="0">
                <a:latin typeface="宋体" panose="02010600030101010101" pitchFamily="2" charset="-122"/>
              </a:rPr>
              <a:t>import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解释器内置执行了下述语句：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 as __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__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from 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 import * 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78" y="3206841"/>
            <a:ext cx="7305420" cy="308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36160" y="310402"/>
            <a:ext cx="2808312" cy="3293650"/>
            <a:chOff x="5724128" y="1714501"/>
            <a:chExt cx="2520280" cy="3082651"/>
          </a:xfrm>
        </p:grpSpPr>
        <p:sp>
          <p:nvSpPr>
            <p:cNvPr id="5" name="竖卷形 4"/>
            <p:cNvSpPr/>
            <p:nvPr/>
          </p:nvSpPr>
          <p:spPr>
            <a:xfrm>
              <a:off x="5724128" y="1772816"/>
              <a:ext cx="2520280" cy="3024336"/>
            </a:xfrm>
            <a:prstGeom prst="verticalScroll">
              <a:avLst>
                <a:gd name="adj" fmla="val 10071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(x):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(x):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3466" y="1714501"/>
              <a:ext cx="1018811" cy="374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</a:rPr>
                <a:t>math</a:t>
              </a:r>
              <a:r>
                <a:rPr lang="en-US" altLang="zh-CN" sz="2000" b="1" i="1" dirty="0"/>
                <a:t>.py</a:t>
              </a:r>
              <a:endParaRPr lang="zh-CN" altLang="en-US" sz="2000" b="1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44989" y="2127836"/>
            <a:ext cx="3114907" cy="3452558"/>
            <a:chOff x="971600" y="1920658"/>
            <a:chExt cx="2880320" cy="3452558"/>
          </a:xfrm>
        </p:grpSpPr>
        <p:sp>
          <p:nvSpPr>
            <p:cNvPr id="9" name="竖卷形 8"/>
            <p:cNvSpPr/>
            <p:nvPr/>
          </p:nvSpPr>
          <p:spPr>
            <a:xfrm>
              <a:off x="971600" y="1920658"/>
              <a:ext cx="2880320" cy="3452558"/>
            </a:xfrm>
            <a:prstGeom prst="verticalScroll">
              <a:avLst>
                <a:gd name="adj" fmla="val 100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angle = 2.6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b="1" dirty="0">
                  <a:solidFill>
                    <a:srgbClr val="0000FF"/>
                  </a:solidFill>
                </a:rPr>
                <a:t>import  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math</a:t>
              </a:r>
              <a:endParaRPr lang="en-US" altLang="zh-CN" sz="2000" b="1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y = 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math.sin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(</a:t>
              </a:r>
              <a:r>
                <a:rPr lang="en-US" altLang="zh-CN" sz="2000" dirty="0">
                  <a:solidFill>
                    <a:schemeClr val="tx1"/>
                  </a:solidFill>
                </a:rPr>
                <a:t>angle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)</a:t>
              </a:r>
              <a:endParaRPr lang="en-US" altLang="zh-CN" sz="2000" b="1" dirty="0">
                <a:solidFill>
                  <a:srgbClr val="7030A0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18751" y="1920658"/>
              <a:ext cx="139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i="1" dirty="0"/>
                <a:t>自己写的程序</a:t>
              </a:r>
              <a:r>
                <a:rPr lang="en-US" altLang="zh-CN" sz="1400" b="1" i="1" dirty="0"/>
                <a:t>.</a:t>
              </a:r>
              <a:r>
                <a:rPr lang="en-US" altLang="zh-CN" sz="1400" b="1" i="1" dirty="0" err="1"/>
                <a:t>py</a:t>
              </a:r>
              <a:endParaRPr lang="zh-CN" altLang="en-US" sz="1400" b="1" i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7768" y="1484784"/>
            <a:ext cx="3744416" cy="2357548"/>
            <a:chOff x="2483768" y="1484784"/>
            <a:chExt cx="3744416" cy="2357548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483768" y="1484784"/>
              <a:ext cx="3744416" cy="2357548"/>
            </a:xfrm>
            <a:prstGeom prst="straightConnector1">
              <a:avLst/>
            </a:prstGeom>
            <a:ln w="25400"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 rot="19672897">
              <a:off x="3463422" y="2152908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运行</a:t>
              </a:r>
              <a:r>
                <a:rPr lang="en-US" altLang="zh-CN" sz="2400" dirty="0"/>
                <a:t> math.py</a:t>
              </a:r>
              <a:endParaRPr lang="zh-CN" altLang="en-US" sz="2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83832" y="4280133"/>
            <a:ext cx="5976664" cy="1015663"/>
            <a:chOff x="3059832" y="3983418"/>
            <a:chExt cx="5976664" cy="1015663"/>
          </a:xfrm>
        </p:grpSpPr>
        <p:cxnSp>
          <p:nvCxnSpPr>
            <p:cNvPr id="20" name="直接箭头连接符 19"/>
            <p:cNvCxnSpPr/>
            <p:nvPr/>
          </p:nvCxnSpPr>
          <p:spPr>
            <a:xfrm flipH="1" flipV="1">
              <a:off x="3059832" y="4179013"/>
              <a:ext cx="792088" cy="1"/>
            </a:xfrm>
            <a:prstGeom prst="straightConnector1">
              <a:avLst/>
            </a:prstGeom>
            <a:ln w="25400"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887711" y="3983418"/>
              <a:ext cx="51487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由于之前的</a:t>
              </a:r>
              <a:r>
                <a:rPr lang="zh-CN" altLang="en-US" sz="2000" b="1" dirty="0"/>
                <a:t> 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import </a:t>
              </a:r>
              <a:r>
                <a:rPr lang="zh-CN" altLang="en-US" sz="2000" dirty="0"/>
                <a:t>语句，</a:t>
              </a:r>
              <a:endParaRPr lang="en-US" altLang="zh-CN" sz="2000" dirty="0"/>
            </a:p>
            <a:p>
              <a:r>
                <a:rPr lang="zh-CN" altLang="en-US" sz="2000" dirty="0"/>
                <a:t>函数 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math.sin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(</a:t>
              </a:r>
              <a:r>
                <a:rPr lang="en-US" altLang="zh-CN" sz="2000" dirty="0"/>
                <a:t>.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) </a:t>
              </a:r>
              <a:r>
                <a:rPr lang="zh-CN" altLang="en-US" sz="2000" dirty="0"/>
                <a:t>在自己的程序中就有了定义，</a:t>
              </a:r>
              <a:endParaRPr lang="en-US" altLang="zh-CN" sz="2000" dirty="0"/>
            </a:p>
            <a:p>
              <a:r>
                <a:rPr lang="zh-CN" altLang="en-US" sz="2000" dirty="0"/>
                <a:t>现在就能使用该函数。</a:t>
              </a:r>
              <a:endParaRPr lang="zh-CN" altLang="en-US" sz="2000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91744" y="5804186"/>
            <a:ext cx="301784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导入模块的另一种写法：</a:t>
            </a:r>
            <a:endParaRPr lang="en-US" altLang="zh-CN" sz="16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from  </a:t>
            </a:r>
            <a:r>
              <a:rPr lang="en-US" altLang="zh-CN" sz="2000" b="1" dirty="0">
                <a:solidFill>
                  <a:srgbClr val="C00000"/>
                </a:solidFill>
              </a:rPr>
              <a:t>math</a:t>
            </a:r>
            <a:r>
              <a:rPr lang="en-US" altLang="zh-CN" sz="2000" b="1" dirty="0">
                <a:solidFill>
                  <a:srgbClr val="0000FF"/>
                </a:solidFill>
              </a:rPr>
              <a:t>  import 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y =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r>
              <a:rPr lang="en-US" altLang="zh-CN" sz="2000" b="1" dirty="0">
                <a:solidFill>
                  <a:srgbClr val="7030A0"/>
                </a:solidFill>
              </a:rPr>
              <a:t>(</a:t>
            </a:r>
            <a:r>
              <a:rPr lang="en-US" altLang="zh-CN" sz="2000" dirty="0"/>
              <a:t>angle</a:t>
            </a:r>
            <a:r>
              <a:rPr lang="en-US" altLang="zh-CN" sz="2000" b="1" dirty="0">
                <a:solidFill>
                  <a:srgbClr val="7030A0"/>
                </a:solidFill>
              </a:rPr>
              <a:t>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34" name="爆炸形 1 33"/>
          <p:cNvSpPr/>
          <p:nvPr/>
        </p:nvSpPr>
        <p:spPr>
          <a:xfrm>
            <a:off x="2365243" y="150144"/>
            <a:ext cx="2952328" cy="1944216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到哪里去找到</a:t>
            </a:r>
            <a:r>
              <a:rPr lang="en-US" altLang="zh-CN" dirty="0">
                <a:solidFill>
                  <a:srgbClr val="7030A0"/>
                </a:solidFill>
              </a:rPr>
              <a:t>math.py </a:t>
            </a:r>
            <a:r>
              <a:rPr lang="zh-CN" altLang="en-US" dirty="0">
                <a:solidFill>
                  <a:srgbClr val="7030A0"/>
                </a:solidFill>
              </a:rPr>
              <a:t>文件？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导入时到哪里查找模块文件</a:t>
            </a:r>
            <a:r>
              <a:rPr lang="en-US" altLang="zh-CN" dirty="0"/>
              <a:t>?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不作要求）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08" y="1492898"/>
            <a:ext cx="11513976" cy="5225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b="1" dirty="0"/>
              <a:t>首先，在</a:t>
            </a:r>
            <a:r>
              <a:rPr lang="zh-CN" altLang="en-US" b="1" dirty="0">
                <a:solidFill>
                  <a:srgbClr val="FF0000"/>
                </a:solidFill>
              </a:rPr>
              <a:t>当前文件</a:t>
            </a:r>
            <a:r>
              <a:rPr lang="zh-CN" altLang="en-US" b="1" dirty="0"/>
              <a:t>夹中查找模块文件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/>
              <a:t>import </a:t>
            </a:r>
            <a:r>
              <a:rPr kumimoji="1" lang="en-US" altLang="zh-CN" dirty="0" err="1"/>
              <a:t>os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 err="1"/>
              <a:t>os.getcwd</a:t>
            </a:r>
            <a:r>
              <a:rPr kumimoji="1" lang="en-US" altLang="zh-CN" dirty="0"/>
              <a:t>()#</a:t>
            </a:r>
            <a:r>
              <a:rPr kumimoji="1" lang="zh-CN" altLang="en-US" dirty="0"/>
              <a:t>获得当前文件夹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 err="1"/>
              <a:t>os.chdir</a:t>
            </a:r>
            <a:r>
              <a:rPr kumimoji="1" lang="en-US" altLang="zh-CN" dirty="0"/>
              <a:t>(</a:t>
            </a:r>
            <a:r>
              <a:rPr kumimoji="1" lang="zh-CN" altLang="en-US" dirty="0"/>
              <a:t>“</a:t>
            </a:r>
            <a:r>
              <a:rPr kumimoji="1" lang="en-US" altLang="zh-CN" dirty="0"/>
              <a:t>d:\\Python</a:t>
            </a:r>
            <a:r>
              <a:rPr kumimoji="1" lang="zh-CN" altLang="en-US" dirty="0"/>
              <a:t>程序”</a:t>
            </a:r>
            <a:r>
              <a:rPr kumimoji="1" lang="en-US" altLang="zh-CN" dirty="0"/>
              <a:t> )#</a:t>
            </a:r>
            <a:r>
              <a:rPr kumimoji="1" lang="zh-CN" altLang="en-US" dirty="0"/>
              <a:t>改变当前文件夹</a:t>
            </a:r>
            <a:endParaRPr kumimoji="1" lang="en-US" altLang="zh-CN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导入模块时会从</a:t>
            </a:r>
            <a:r>
              <a:rPr lang="en-US" altLang="zh-CN" b="1" dirty="0" err="1">
                <a:solidFill>
                  <a:srgbClr val="FF0000"/>
                </a:solidFill>
              </a:rPr>
              <a:t>sys.path</a:t>
            </a:r>
            <a:r>
              <a:rPr lang="zh-CN" altLang="en-US" b="1" dirty="0"/>
              <a:t>给出的目录列表中查找</a:t>
            </a:r>
            <a:endParaRPr lang="en-US" altLang="zh-CN" b="1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/>
              <a:t>&gt;&gt;&gt; import sys</a:t>
            </a:r>
            <a:endParaRPr lang="en-US" altLang="zh-CN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sys.path</a:t>
            </a:r>
            <a:endParaRPr lang="en-US" altLang="zh-CN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/>
              <a:t>['', 'C:\\Program Files (x86)\\Python35\\python35.zip', 'C:\\Program Files  (x86)\\Python35\\DLLs', 'C:\\Program Files (x86)\\Python35\\lib', 'C:\\Program Files (x86)\\Python35', 'C:\\Program Files (x86)\\Python35\\lib\\site-packages']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append</a:t>
            </a:r>
            <a:r>
              <a:rPr lang="zh-CN" altLang="en-US" b="1" dirty="0"/>
              <a:t>自定义的目录到</a:t>
            </a:r>
            <a:r>
              <a:rPr lang="en-US" altLang="zh-CN" b="1" dirty="0" err="1"/>
              <a:t>sys.path</a:t>
            </a:r>
            <a:r>
              <a:rPr lang="zh-CN" altLang="en-US" b="1" dirty="0"/>
              <a:t>可以扩展搜索路径</a:t>
            </a:r>
            <a:endParaRPr lang="en-US" altLang="zh-CN" b="1" dirty="0"/>
          </a:p>
          <a:p>
            <a:r>
              <a:rPr lang="en-US" altLang="zh-CN" dirty="0"/>
              <a:t>&gt;&gt;&gt;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sys.path.append</a:t>
            </a:r>
            <a:r>
              <a:rPr kumimoji="1" lang="en-US" altLang="zh-CN" dirty="0"/>
              <a:t>(‘c:\\</a:t>
            </a:r>
            <a:r>
              <a:rPr kumimoji="1" lang="en-US" altLang="zh-CN" dirty="0" err="1"/>
              <a:t>MyPythonLib</a:t>
            </a:r>
            <a:r>
              <a:rPr kumimoji="1" lang="en-US" altLang="zh-CN" dirty="0"/>
              <a:t>’)</a:t>
            </a:r>
            <a:endParaRPr kumimoji="1" lang="en-US" altLang="zh-CN" dirty="0"/>
          </a:p>
          <a:p>
            <a:pPr>
              <a:lnSpc>
                <a:spcPct val="95000"/>
              </a:lnSpc>
            </a:pPr>
            <a:r>
              <a:rPr lang="zh-CN" altLang="en-US" dirty="0"/>
              <a:t>注意搜索顺序可能导致没有导入正确的模块 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zh-CN" altLang="en-US" dirty="0"/>
              <a:t>在导入模块时，会优先导入相应的</a:t>
            </a:r>
            <a:r>
              <a:rPr lang="en-US" altLang="zh-CN" dirty="0" err="1"/>
              <a:t>pyc</a:t>
            </a:r>
            <a:r>
              <a:rPr lang="zh-CN" altLang="en-US" dirty="0"/>
              <a:t>文件，如果相应的</a:t>
            </a:r>
            <a:r>
              <a:rPr lang="en-US" altLang="zh-CN" dirty="0" err="1"/>
              <a:t>pyc</a:t>
            </a:r>
            <a:r>
              <a:rPr lang="zh-CN" altLang="en-US" dirty="0"/>
              <a:t>文件与</a:t>
            </a:r>
            <a:r>
              <a:rPr lang="en-US" altLang="zh-CN" dirty="0" err="1"/>
              <a:t>py</a:t>
            </a:r>
            <a:r>
              <a:rPr lang="zh-CN" altLang="en-US" dirty="0"/>
              <a:t>文件时间不相符，则导入</a:t>
            </a:r>
            <a:r>
              <a:rPr lang="en-US" altLang="zh-CN" dirty="0" err="1"/>
              <a:t>py</a:t>
            </a:r>
            <a:r>
              <a:rPr lang="zh-CN" altLang="en-US" dirty="0"/>
              <a:t>文件并重新编译该模块。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208"/>
</p:tagLst>
</file>

<file path=ppt/tags/tag10.xml><?xml version="1.0" encoding="utf-8"?>
<p:tagLst xmlns:p="http://schemas.openxmlformats.org/presentationml/2006/main">
  <p:tag name="TIMING" val="|8.1|270.5"/>
</p:tagLst>
</file>

<file path=ppt/tags/tag11.xml><?xml version="1.0" encoding="utf-8"?>
<p:tagLst xmlns:p="http://schemas.openxmlformats.org/presentationml/2006/main">
  <p:tag name="TIMING" val="|19.6"/>
</p:tagLst>
</file>

<file path=ppt/tags/tag2.xml><?xml version="1.0" encoding="utf-8"?>
<p:tagLst xmlns:p="http://schemas.openxmlformats.org/presentationml/2006/main">
  <p:tag name="TIMING" val="|133.6"/>
</p:tagLst>
</file>

<file path=ppt/tags/tag3.xml><?xml version="1.0" encoding="utf-8"?>
<p:tagLst xmlns:p="http://schemas.openxmlformats.org/presentationml/2006/main">
  <p:tag name="TIMING" val="|74.2"/>
</p:tagLst>
</file>

<file path=ppt/tags/tag4.xml><?xml version="1.0" encoding="utf-8"?>
<p:tagLst xmlns:p="http://schemas.openxmlformats.org/presentationml/2006/main">
  <p:tag name="TIMING" val="|185"/>
</p:tagLst>
</file>

<file path=ppt/tags/tag5.xml><?xml version="1.0" encoding="utf-8"?>
<p:tagLst xmlns:p="http://schemas.openxmlformats.org/presentationml/2006/main">
  <p:tag name="TIMING" val="|26.8|12.8|22.7|14.6"/>
</p:tagLst>
</file>

<file path=ppt/tags/tag6.xml><?xml version="1.0" encoding="utf-8"?>
<p:tagLst xmlns:p="http://schemas.openxmlformats.org/presentationml/2006/main">
  <p:tag name="TIMING" val="|133.6"/>
</p:tagLst>
</file>

<file path=ppt/tags/tag7.xml><?xml version="1.0" encoding="utf-8"?>
<p:tagLst xmlns:p="http://schemas.openxmlformats.org/presentationml/2006/main">
  <p:tag name="TIMING" val="|114.4|2.4|3.6|3.4"/>
</p:tagLst>
</file>

<file path=ppt/tags/tag8.xml><?xml version="1.0" encoding="utf-8"?>
<p:tagLst xmlns:p="http://schemas.openxmlformats.org/presentationml/2006/main">
  <p:tag name="TIMING" val="|39.6|75.5|26.3"/>
</p:tagLst>
</file>

<file path=ppt/tags/tag9.xml><?xml version="1.0" encoding="utf-8"?>
<p:tagLst xmlns:p="http://schemas.openxmlformats.org/presentationml/2006/main">
  <p:tag name="TIMING" val="|54.3|34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6764</Words>
  <Application>WPS 演示</Application>
  <PresentationFormat>宽屏</PresentationFormat>
  <Paragraphs>508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Cambria Math</vt:lpstr>
      <vt:lpstr>Calibri</vt:lpstr>
      <vt:lpstr>Consolas</vt:lpstr>
      <vt:lpstr>Office 主题​​</vt:lpstr>
      <vt:lpstr>Python程序设计 一、基础知识</vt:lpstr>
      <vt:lpstr>大纲</vt:lpstr>
      <vt:lpstr>1.4.9 模块(modules)导入与使用</vt:lpstr>
      <vt:lpstr>模块的使用</vt:lpstr>
      <vt:lpstr>模块的使用</vt:lpstr>
      <vt:lpstr>模块的使用</vt:lpstr>
      <vt:lpstr>模块的使用</vt:lpstr>
      <vt:lpstr>PowerPoint 演示文稿</vt:lpstr>
      <vt:lpstr>导入时到哪里查找模块文件?(不作要求）</vt:lpstr>
      <vt:lpstr>查看和改变path变量?(不作要求）</vt:lpstr>
      <vt:lpstr>math模块 </vt:lpstr>
      <vt:lpstr>math模块:三角函数和角度转换 </vt:lpstr>
      <vt:lpstr>random模块</vt:lpstr>
      <vt:lpstr>模块的使用</vt:lpstr>
      <vt:lpstr>练习一</vt:lpstr>
      <vt:lpstr>练习二</vt:lpstr>
      <vt:lpstr>练习三</vt:lpstr>
      <vt:lpstr>编写模块      </vt:lpstr>
      <vt:lpstr>别人可能希望使用你编写函数 </vt:lpstr>
      <vt:lpstr>1.7  __name__属性</vt:lpstr>
      <vt:lpstr>例子：</vt:lpstr>
      <vt:lpstr>修改模块 myModule.py</vt:lpstr>
      <vt:lpstr>再次运行callmyModule模块：</vt:lpstr>
      <vt:lpstr>使用main函数的程序结构</vt:lpstr>
      <vt:lpstr>1.8 编写自己的包（package)(不作要求）</vt:lpstr>
      <vt:lpstr>1.8 编写自己的包（package) )(不作要求）</vt:lpstr>
      <vt:lpstr>1.6 Python文件名</vt:lpstr>
      <vt:lpstr>今天学习要求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Vanadium.</cp:lastModifiedBy>
  <cp:revision>585</cp:revision>
  <dcterms:created xsi:type="dcterms:W3CDTF">2016-02-24T06:16:00Z</dcterms:created>
  <dcterms:modified xsi:type="dcterms:W3CDTF">2021-03-19T02:07:23Z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BF81A957FC9440ADB238538D0F836B70</vt:lpwstr>
  </property>
  <property fmtid="{D5CDD505-2E9C-101B-9397-08002B2CF9AE}" pid="3" name="KSOProductBuildVer">
    <vt:lpwstr>2052-11.1.0.10356</vt:lpwstr>
  </property>
</Properties>
</file>