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456" r:id="rId4"/>
    <p:sldId id="407" r:id="rId5"/>
    <p:sldId id="1753" r:id="rId7"/>
    <p:sldId id="1754" r:id="rId8"/>
    <p:sldId id="1755" r:id="rId9"/>
    <p:sldId id="409" r:id="rId10"/>
    <p:sldId id="1756" r:id="rId11"/>
    <p:sldId id="1774" r:id="rId12"/>
    <p:sldId id="1775" r:id="rId13"/>
    <p:sldId id="1765" r:id="rId14"/>
    <p:sldId id="1776" r:id="rId15"/>
    <p:sldId id="366" r:id="rId16"/>
    <p:sldId id="290" r:id="rId17"/>
    <p:sldId id="291" r:id="rId18"/>
    <p:sldId id="417" r:id="rId19"/>
    <p:sldId id="351" r:id="rId20"/>
    <p:sldId id="293" r:id="rId21"/>
    <p:sldId id="292" r:id="rId22"/>
    <p:sldId id="2158" r:id="rId23"/>
    <p:sldId id="2159" r:id="rId24"/>
    <p:sldId id="2161" r:id="rId25"/>
    <p:sldId id="2160" r:id="rId26"/>
    <p:sldId id="295" r:id="rId27"/>
    <p:sldId id="2142" r:id="rId28"/>
    <p:sldId id="419" r:id="rId29"/>
    <p:sldId id="412" r:id="rId30"/>
    <p:sldId id="2156" r:id="rId31"/>
    <p:sldId id="2157" r:id="rId32"/>
    <p:sldId id="413" r:id="rId33"/>
    <p:sldId id="414" r:id="rId34"/>
    <p:sldId id="512" r:id="rId35"/>
    <p:sldId id="209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3"/>
    <a:srgbClr val="FF5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9" autoAdjust="0"/>
    <p:restoredTop sz="64201" autoAdjust="0"/>
  </p:normalViewPr>
  <p:slideViewPr>
    <p:cSldViewPr snapToGrid="0">
      <p:cViewPr varScale="1">
        <p:scale>
          <a:sx n="57" d="100"/>
          <a:sy n="57" d="100"/>
        </p:scale>
        <p:origin x="1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46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9C429-6529-49CC-AB7B-4852A0082C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/>
              <a:t>PEP 8 -- Style Guide for Python Code  https://www.python.org/dev/peps/pep-0008/ </a:t>
            </a:r>
            <a:endParaRPr lang="en-US" altLang="zh-CN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/>
              <a:t>Google Python Style Guide     http://google.github.io/styleguide/pyguide.html </a:t>
            </a:r>
            <a:endParaRPr lang="en-US" altLang="zh-CN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/>
              <a:t>Python Enhancement Proposals</a:t>
            </a:r>
            <a:endParaRPr lang="en-US" altLang="zh-CN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/>
              <a:t> </a:t>
            </a:r>
            <a:endParaRPr lang="en-US" altLang="zh-CN" b="1" dirty="0"/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ɪn'dent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/>
              <a:t>当标志为</a:t>
            </a:r>
            <a:r>
              <a:rPr lang="en-US" altLang="zh-CN" sz="1400" dirty="0"/>
              <a:t>#</a:t>
            </a:r>
            <a:r>
              <a:rPr lang="zh-CN" altLang="en-US" sz="1400" dirty="0"/>
              <a:t>时，对于</a:t>
            </a:r>
            <a:r>
              <a:rPr lang="en-US" altLang="zh-CN" sz="1400" dirty="0" err="1"/>
              <a:t>xXo</a:t>
            </a:r>
            <a:r>
              <a:rPr lang="zh-CN" altLang="en-US" sz="1400" dirty="0"/>
              <a:t>等表示加上相应的进制表示前缀，对于浮点类型表示总是带小数点</a:t>
            </a:r>
            <a:endParaRPr lang="en-US" altLang="zh-CN" sz="1400" dirty="0"/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x =8</a:t>
            </a:r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"%d"%x</a:t>
            </a:r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'8'</a:t>
            </a:r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"%#o"%x</a:t>
            </a:r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'0o10'</a:t>
            </a:r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"%o"%x</a:t>
            </a:r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'10‘</a:t>
            </a:r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r>
              <a:rPr lang="en-US" altLang="zh-CN" sz="1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("%#010o"%1235)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0o00002323</a:t>
            </a:r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'%-6.2f' % 3.1415</a:t>
            </a:r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'3.14  '</a:t>
            </a:r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'%6.2f' % 3.1415</a:t>
            </a:r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  3.14'</a:t>
            </a:r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'%06.2f' % 3.1415</a:t>
            </a:r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'003.14</a:t>
            </a:r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r>
              <a:rPr lang="en-US" altLang="zh-CN" sz="1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("%#010o"%1235)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0o00002323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r>
              <a:rPr lang="en-US" altLang="zh-CN" sz="1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("%-#10o"%1235)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0o2323   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r>
              <a:rPr lang="en-US" altLang="zh-CN" sz="1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("%-#10o%-#10o"%(1235,1235))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0o2323    0o2323   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r>
              <a:rPr lang="en-US" altLang="zh-CN" sz="1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("%-#010o%-#010o"%(1235,1235))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0o2323    0o2323   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("%6.3f" % 2.3)</a:t>
            </a:r>
            <a:endParaRPr lang="en-US" altLang="zh-CN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</a:t>
            </a:r>
            <a:r>
              <a:rPr lang="en-US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为两个整数。我们可以利用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，来动态代入这两个量。比如</a:t>
            </a:r>
            <a:endParaRPr lang="zh-CN" alt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("%.*</a:t>
            </a:r>
            <a:r>
              <a:rPr lang="en-US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% (4, 1.2))</a:t>
            </a:r>
            <a:endParaRPr lang="en-US" altLang="zh-CN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实际上用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来替换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。所以实际的模板为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"%.4f"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("%.*</a:t>
            </a:r>
            <a:r>
              <a:rPr lang="en-US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% (4, 1.2))</a:t>
            </a:r>
            <a:endParaRPr lang="en-US" altLang="zh-CN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1.2000</a:t>
            </a:r>
            <a:endParaRPr lang="en-US" altLang="zh-CN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</a:t>
            </a:r>
            <a:r>
              <a:rPr lang="en-US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daaaaa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%*.*</a:t>
            </a:r>
            <a:r>
              <a:rPr lang="en-US" altLang="zh-CN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% (10,10,4, 1.2))</a:t>
            </a:r>
            <a:endParaRPr lang="en-US" altLang="zh-CN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10aaaaa    1.2000</a:t>
            </a:r>
            <a:endParaRPr lang="en-US" altLang="zh-CN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40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140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'%*.*f'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3.1415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 3.14‘</a:t>
            </a:r>
            <a:endParaRPr lang="en-US" altLang="zh-CN" sz="1400" kern="0" dirty="0">
              <a:solidFill>
                <a:srgbClr val="808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1400" kern="0" dirty="0">
              <a:solidFill>
                <a:srgbClr val="808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print("%*.*f another:%*.*f" % (10,4, 1.2,10,4, 3.2))</a:t>
            </a:r>
            <a:endParaRPr lang="en-US" altLang="zh-CN" sz="1400" kern="0" dirty="0">
              <a:solidFill>
                <a:srgbClr val="808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1.2000 another:    3.2000</a:t>
            </a:r>
            <a:endParaRPr lang="en-US" altLang="zh-CN" sz="1400" kern="0" dirty="0">
              <a:solidFill>
                <a:srgbClr val="808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pt-BR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"%6.2s" %"python lesson"</a:t>
            </a:r>
            <a:endParaRPr lang="pt-BR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    py'</a:t>
            </a:r>
            <a:endParaRPr lang="pt-BR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&gt;&gt;&gt;"%6.2s" % 65333</a:t>
            </a:r>
            <a:endParaRPr lang="pt-BR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    65‘</a:t>
            </a:r>
            <a:endParaRPr lang="pt-BR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"%+10.2f" % 3.1415</a:t>
            </a:r>
            <a:endParaRPr lang="pt-BR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     +3.14'</a:t>
            </a:r>
            <a:endParaRPr lang="pt-BR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"%+010.2f" % 3.1415</a:t>
            </a:r>
            <a:endParaRPr lang="pt-BR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'+000003.14'</a:t>
            </a:r>
            <a:endParaRPr lang="pt-BR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endParaRPr lang="pt-BR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pt-BR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pt-BR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result = [ ] </a:t>
            </a:r>
            <a:endParaRPr lang="en-US" altLang="zh-CN" dirty="0"/>
          </a:p>
          <a:p>
            <a:r>
              <a:rPr lang="en-US" altLang="zh-CN" dirty="0"/>
              <a:t>while  x &gt; 0:</a:t>
            </a:r>
            <a:endParaRPr lang="en-US" altLang="zh-CN" dirty="0"/>
          </a:p>
          <a:p>
            <a:r>
              <a:rPr lang="en-US" altLang="zh-CN" baseline="0" dirty="0"/>
              <a:t>    t = x % 10 </a:t>
            </a:r>
            <a:endParaRPr lang="en-US" altLang="zh-CN" baseline="0" dirty="0"/>
          </a:p>
          <a:p>
            <a:r>
              <a:rPr lang="en-US" altLang="zh-CN" baseline="0" dirty="0"/>
              <a:t>    </a:t>
            </a:r>
            <a:r>
              <a:rPr lang="en-US" altLang="zh-CN" baseline="0" dirty="0" err="1"/>
              <a:t>result.append</a:t>
            </a:r>
            <a:r>
              <a:rPr lang="en-US" altLang="zh-CN" baseline="0" dirty="0"/>
              <a:t>(t) </a:t>
            </a:r>
            <a:endParaRPr lang="en-US" altLang="zh-CN" baseline="0" dirty="0"/>
          </a:p>
          <a:p>
            <a:r>
              <a:rPr lang="en-US" altLang="zh-CN" baseline="0" dirty="0"/>
              <a:t>    x = x // 10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baseline="0" dirty="0"/>
              <a:t>print(''.join(result)) 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math.radians</a:t>
            </a:r>
            <a:r>
              <a:rPr lang="en-US" altLang="zh-CN" dirty="0"/>
              <a:t>(</a:t>
            </a:r>
            <a:r>
              <a:rPr lang="en-US" altLang="zh-CN" dirty="0" err="1"/>
              <a:t>sita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 dirty="0"/>
              <a:t>&gt;&gt;&gt; print('\\\'\t\106\t\x61\t\c')</a:t>
            </a:r>
            <a:endParaRPr lang="fr-FR" altLang="zh-CN" dirty="0"/>
          </a:p>
          <a:p>
            <a:r>
              <a:rPr lang="fr-FR" altLang="zh-CN" dirty="0"/>
              <a:t>\'	F	a	\c</a:t>
            </a:r>
            <a:endParaRPr lang="fr-FR" altLang="zh-CN" dirty="0"/>
          </a:p>
          <a:p>
            <a:endParaRPr lang="en-US" altLang="zh-CN" dirty="0"/>
          </a:p>
          <a:p>
            <a:r>
              <a:rPr lang="en-US" altLang="zh-CN" dirty="0"/>
              <a:t>\106</a:t>
            </a:r>
            <a:r>
              <a:rPr lang="en-US" altLang="zh-CN" baseline="0" dirty="0"/>
              <a:t>  </a:t>
            </a:r>
            <a:r>
              <a:rPr lang="en-US" altLang="zh-CN" baseline="0" dirty="0">
                <a:sym typeface="Wingdings" panose="05000000000000000000" pitchFamily="2" charset="2"/>
              </a:rPr>
              <a:t> F </a:t>
            </a:r>
            <a:endParaRPr lang="en-US" altLang="zh-CN" baseline="0" dirty="0">
              <a:sym typeface="Wingdings" panose="05000000000000000000" pitchFamily="2" charset="2"/>
            </a:endParaRPr>
          </a:p>
          <a:p>
            <a:r>
              <a:rPr lang="en-US" altLang="zh-CN" baseline="0" dirty="0">
                <a:sym typeface="Wingdings" panose="05000000000000000000" pitchFamily="2" charset="2"/>
              </a:rPr>
              <a:t>\x61   a </a:t>
            </a:r>
            <a:endParaRPr lang="en-US" altLang="zh-CN" baseline="0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交互式</a:t>
            </a:r>
            <a:r>
              <a:rPr lang="en-US" altLang="zh-CN" dirty="0"/>
              <a:t>console</a:t>
            </a:r>
            <a:r>
              <a:rPr lang="zh-CN" altLang="en-US" dirty="0"/>
              <a:t>中</a:t>
            </a:r>
            <a:r>
              <a:rPr lang="zh-CN" altLang="en-US" baseline="0" dirty="0"/>
              <a:t>   表达式输出的实际上是  </a:t>
            </a:r>
            <a:r>
              <a:rPr lang="en-US" altLang="zh-CN" baseline="0" dirty="0"/>
              <a:t>print(</a:t>
            </a:r>
            <a:r>
              <a:rPr lang="en-US" altLang="zh-CN" baseline="0" dirty="0" err="1"/>
              <a:t>repr</a:t>
            </a:r>
            <a:r>
              <a:rPr lang="en-US" altLang="zh-CN" baseline="0" dirty="0"/>
              <a:t>(expression)) </a:t>
            </a:r>
            <a:r>
              <a:rPr lang="zh-CN" altLang="en-US" baseline="0" dirty="0"/>
              <a:t>，一般可以通过</a:t>
            </a:r>
            <a:r>
              <a:rPr lang="en-US" altLang="zh-CN" baseline="0" dirty="0" err="1"/>
              <a:t>eval</a:t>
            </a:r>
            <a:r>
              <a:rPr lang="en-US" altLang="zh-CN" baseline="0" dirty="0"/>
              <a:t>()</a:t>
            </a:r>
            <a:r>
              <a:rPr lang="zh-CN" altLang="en-US" baseline="0" dirty="0"/>
              <a:t>得到原来的对象</a:t>
            </a:r>
            <a:endParaRPr lang="en-US" altLang="zh-CN" baseline="0" dirty="0"/>
          </a:p>
          <a:p>
            <a:r>
              <a:rPr lang="en-US" altLang="zh-CN" baseline="0" dirty="0"/>
              <a:t>print(a):  </a:t>
            </a:r>
            <a:r>
              <a:rPr lang="zh-CN" altLang="en-US" baseline="0" dirty="0"/>
              <a:t>输出的用户友好的字符串 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dirty="0">
                <a:cs typeface="Courier New" panose="02070309020205020404" pitchFamily="49" charset="0"/>
              </a:rPr>
              <a:t>The escape character “\” says to Python, “treat the next symbol specially, not in the normal way”.</a:t>
            </a:r>
            <a:endParaRPr lang="en-US" altLang="zh-CN" dirty="0">
              <a:cs typeface="Courier New" panose="02070309020205020404" pitchFamily="49" charset="0"/>
            </a:endParaRPr>
          </a:p>
          <a:p>
            <a:endParaRPr lang="en-US" altLang="zh-CN" dirty="0">
              <a:cs typeface="Courier New" panose="02070309020205020404" pitchFamily="49" charset="0"/>
            </a:endParaRPr>
          </a:p>
          <a:p>
            <a:r>
              <a:rPr lang="en-US" altLang="zh-CN" dirty="0">
                <a:cs typeface="Courier New" panose="02070309020205020404" pitchFamily="49" charset="0"/>
              </a:rPr>
              <a:t>raw string:    '</a:t>
            </a:r>
            <a:r>
              <a:rPr lang="en-US" altLang="zh-CN" dirty="0" err="1">
                <a:cs typeface="Courier New" panose="02070309020205020404" pitchFamily="49" charset="0"/>
              </a:rPr>
              <a:t>xxxxxx</a:t>
            </a:r>
            <a:r>
              <a:rPr lang="en-US" altLang="zh-CN" dirty="0">
                <a:cs typeface="Courier New" panose="02070309020205020404" pitchFamily="49" charset="0"/>
              </a:rPr>
              <a:t>'</a:t>
            </a:r>
            <a:r>
              <a:rPr lang="en-US" altLang="zh-CN" baseline="0" dirty="0">
                <a:cs typeface="Courier New" panose="02070309020205020404" pitchFamily="49" charset="0"/>
              </a:rPr>
              <a:t>   </a:t>
            </a:r>
            <a:r>
              <a:rPr lang="zh-CN" altLang="en-US" baseline="0" dirty="0">
                <a:cs typeface="Courier New" panose="02070309020205020404" pitchFamily="49" charset="0"/>
              </a:rPr>
              <a:t>里面的</a:t>
            </a:r>
            <a:r>
              <a:rPr lang="en-US" altLang="zh-CN" baseline="0" dirty="0">
                <a:cs typeface="Courier New" panose="02070309020205020404" pitchFamily="49" charset="0"/>
              </a:rPr>
              <a:t>\</a:t>
            </a:r>
            <a:r>
              <a:rPr lang="zh-CN" altLang="en-US" baseline="0" dirty="0">
                <a:cs typeface="Courier New" panose="02070309020205020404" pitchFamily="49" charset="0"/>
              </a:rPr>
              <a:t>都不起作用了，但是如果里面有</a:t>
            </a:r>
            <a:r>
              <a:rPr lang="en-US" altLang="zh-CN" baseline="0" dirty="0">
                <a:cs typeface="Courier New" panose="02070309020205020404" pitchFamily="49" charset="0"/>
              </a:rPr>
              <a:t>'</a:t>
            </a:r>
            <a:r>
              <a:rPr lang="zh-CN" altLang="en-US" baseline="0" dirty="0">
                <a:cs typeface="Courier New" panose="02070309020205020404" pitchFamily="49" charset="0"/>
              </a:rPr>
              <a:t>，前面必须添加一个</a:t>
            </a:r>
            <a:r>
              <a:rPr lang="en-US" altLang="zh-CN" baseline="0" dirty="0">
                <a:cs typeface="Courier New" panose="02070309020205020404" pitchFamily="49" charset="0"/>
              </a:rPr>
              <a:t>\</a:t>
            </a:r>
            <a:r>
              <a:rPr lang="zh-CN" altLang="en-US" baseline="0" dirty="0">
                <a:cs typeface="Courier New" panose="02070309020205020404" pitchFamily="49" charset="0"/>
              </a:rPr>
              <a:t>表示不是字符串的结束，但是 </a:t>
            </a:r>
            <a:endParaRPr lang="en-US" altLang="zh-CN" baseline="0" dirty="0">
              <a:cs typeface="Courier New" panose="02070309020205020404" pitchFamily="49" charset="0"/>
            </a:endParaRPr>
          </a:p>
          <a:p>
            <a:r>
              <a:rPr lang="zh-CN" altLang="en-US" baseline="0" dirty="0">
                <a:cs typeface="Courier New" panose="02070309020205020404" pitchFamily="49" charset="0"/>
              </a:rPr>
              <a:t>一旦说明其不是字符串的结束，则</a:t>
            </a:r>
            <a:r>
              <a:rPr lang="en-US" altLang="zh-CN" baseline="0" dirty="0">
                <a:cs typeface="Courier New" panose="02070309020205020404" pitchFamily="49" charset="0"/>
              </a:rPr>
              <a:t>\</a:t>
            </a:r>
            <a:r>
              <a:rPr lang="zh-CN" altLang="en-US" baseline="0" dirty="0">
                <a:cs typeface="Courier New" panose="02070309020205020404" pitchFamily="49" charset="0"/>
              </a:rPr>
              <a:t>又失去转义的功能，当成原始的</a:t>
            </a:r>
            <a:r>
              <a:rPr lang="en-US" altLang="zh-CN" baseline="0" dirty="0">
                <a:cs typeface="Courier New" panose="02070309020205020404" pitchFamily="49" charset="0"/>
              </a:rPr>
              <a:t>\</a:t>
            </a:r>
            <a:r>
              <a:rPr lang="zh-CN" altLang="en-US" baseline="0" dirty="0">
                <a:cs typeface="Courier New" panose="02070309020205020404" pitchFamily="49" charset="0"/>
              </a:rPr>
              <a:t>来看待</a:t>
            </a:r>
            <a:endParaRPr lang="en-US" altLang="zh-CN" baseline="0" dirty="0">
              <a:cs typeface="Courier New" panose="02070309020205020404" pitchFamily="49" charset="0"/>
            </a:endParaRPr>
          </a:p>
          <a:p>
            <a:endParaRPr lang="en-US" altLang="zh-CN" baseline="0" dirty="0">
              <a:cs typeface="Courier New" panose="02070309020205020404" pitchFamily="49" charset="0"/>
            </a:endParaRPr>
          </a:p>
          <a:p>
            <a:r>
              <a:rPr lang="en-US" altLang="zh-CN" baseline="0" dirty="0">
                <a:cs typeface="Courier New" panose="02070309020205020404" pitchFamily="49" charset="0"/>
              </a:rPr>
              <a:t>s= </a:t>
            </a:r>
            <a:r>
              <a:rPr lang="en-US" altLang="zh-CN" baseline="0" dirty="0" err="1">
                <a:cs typeface="Courier New" panose="02070309020205020404" pitchFamily="49" charset="0"/>
              </a:rPr>
              <a:t>r'C</a:t>
            </a:r>
            <a:r>
              <a:rPr lang="en-US" altLang="zh-CN" baseline="0" dirty="0">
                <a:cs typeface="Courier New" panose="02070309020205020404" pitchFamily="49" charset="0"/>
              </a:rPr>
              <a:t>:\Windows\'new'</a:t>
            </a:r>
            <a:endParaRPr lang="en-US" altLang="zh-CN" baseline="0" dirty="0">
              <a:cs typeface="Courier New" panose="02070309020205020404" pitchFamily="49" charset="0"/>
            </a:endParaRPr>
          </a:p>
          <a:p>
            <a:r>
              <a:rPr lang="en-US" altLang="zh-CN" baseline="0" dirty="0">
                <a:cs typeface="Courier New" panose="02070309020205020404" pitchFamily="49" charset="0"/>
              </a:rPr>
              <a:t>&gt;&gt;&gt; print(s)</a:t>
            </a:r>
            <a:endParaRPr lang="en-US" altLang="zh-CN" baseline="0" dirty="0">
              <a:cs typeface="Courier New" panose="02070309020205020404" pitchFamily="49" charset="0"/>
            </a:endParaRPr>
          </a:p>
          <a:p>
            <a:r>
              <a:rPr lang="en-US" altLang="zh-CN" baseline="0" dirty="0">
                <a:cs typeface="Courier New" panose="02070309020205020404" pitchFamily="49" charset="0"/>
              </a:rPr>
              <a:t>C:\Windows\'new</a:t>
            </a:r>
            <a:endParaRPr lang="en-US" altLang="zh-CN" baseline="0" dirty="0">
              <a:cs typeface="Courier New" panose="02070309020205020404" pitchFamily="49" charset="0"/>
            </a:endParaRPr>
          </a:p>
          <a:p>
            <a:endParaRPr lang="en-US" altLang="zh-CN" baseline="0" dirty="0">
              <a:cs typeface="Courier New" panose="02070309020205020404" pitchFamily="49" charset="0"/>
            </a:endParaRPr>
          </a:p>
          <a:p>
            <a:r>
              <a:rPr lang="zh-CN" altLang="en-US" baseline="0" dirty="0">
                <a:cs typeface="Courier New" panose="02070309020205020404" pitchFamily="49" charset="0"/>
              </a:rPr>
              <a:t>即我们期待的 </a:t>
            </a:r>
            <a:r>
              <a:rPr lang="en-US" altLang="zh-CN" baseline="0" dirty="0">
                <a:cs typeface="Courier New" panose="02070309020205020404" pitchFamily="49" charset="0"/>
              </a:rPr>
              <a:t>C:\windows'new </a:t>
            </a:r>
            <a:r>
              <a:rPr lang="zh-CN" altLang="en-US" baseline="0" dirty="0">
                <a:cs typeface="Courier New" panose="02070309020205020404" pitchFamily="49" charset="0"/>
              </a:rPr>
              <a:t>不能成功</a:t>
            </a:r>
            <a:endParaRPr lang="en-US" altLang="zh-CN" baseline="0" dirty="0">
              <a:cs typeface="Courier New" panose="02070309020205020404" pitchFamily="49" charset="0"/>
            </a:endParaRPr>
          </a:p>
          <a:p>
            <a:endParaRPr lang="en-US" altLang="zh-CN" baseline="0" dirty="0">
              <a:cs typeface="Courier New" panose="02070309020205020404" pitchFamily="49" charset="0"/>
            </a:endParaRPr>
          </a:p>
          <a:p>
            <a:endParaRPr lang="en-US" altLang="zh-CN" baseline="0" dirty="0">
              <a:cs typeface="Courier New" panose="02070309020205020404" pitchFamily="49" charset="0"/>
            </a:endParaRPr>
          </a:p>
          <a:p>
            <a:endParaRPr lang="en-US" altLang="zh-CN" dirty="0">
              <a:cs typeface="Courier New" panose="02070309020205020404" pitchFamily="49" charset="0"/>
            </a:endParaRPr>
          </a:p>
          <a:p>
            <a:r>
              <a:rPr lang="zh-CN" altLang="en-US" dirty="0">
                <a:cs typeface="Courier New" panose="02070309020205020404" pitchFamily="49" charset="0"/>
              </a:rPr>
              <a:t>为什么最后一个字符不能为 </a:t>
            </a:r>
            <a:r>
              <a:rPr lang="en-US" altLang="zh-CN" dirty="0">
                <a:cs typeface="Courier New" panose="02070309020205020404" pitchFamily="49" charset="0"/>
              </a:rPr>
              <a:t>\ </a:t>
            </a:r>
            <a:endParaRPr lang="en-US" altLang="zh-CN" dirty="0">
              <a:cs typeface="Courier New" panose="02070309020205020404" pitchFamily="49" charset="0"/>
            </a:endParaRPr>
          </a:p>
          <a:p>
            <a:r>
              <a:rPr lang="en-US" altLang="zh-CN" dirty="0" err="1">
                <a:cs typeface="Courier New" panose="02070309020205020404" pitchFamily="49" charset="0"/>
              </a:rPr>
              <a:t>r'c</a:t>
            </a:r>
            <a:r>
              <a:rPr lang="en-US" altLang="zh-CN" dirty="0">
                <a:cs typeface="Courier New" panose="02070309020205020404" pitchFamily="49" charset="0"/>
              </a:rPr>
              <a:t>:\dlmao\'</a:t>
            </a:r>
            <a:r>
              <a:rPr lang="en-US" altLang="zh-CN" baseline="0" dirty="0">
                <a:cs typeface="Courier New" panose="02070309020205020404" pitchFamily="49" charset="0"/>
              </a:rPr>
              <a:t>       </a:t>
            </a:r>
            <a:r>
              <a:rPr lang="zh-CN" altLang="en-US" baseline="0" dirty="0">
                <a:cs typeface="Courier New" panose="02070309020205020404" pitchFamily="49" charset="0"/>
              </a:rPr>
              <a:t>最后的</a:t>
            </a:r>
            <a:r>
              <a:rPr lang="en-US" altLang="zh-CN" baseline="0" dirty="0">
                <a:cs typeface="Courier New" panose="02070309020205020404" pitchFamily="49" charset="0"/>
              </a:rPr>
              <a:t>\'</a:t>
            </a:r>
            <a:r>
              <a:rPr lang="zh-CN" altLang="en-US" baseline="0" dirty="0">
                <a:cs typeface="Courier New" panose="02070309020205020404" pitchFamily="49" charset="0"/>
              </a:rPr>
              <a:t>转义起作用了，这样缺一个引号</a:t>
            </a:r>
            <a:endParaRPr lang="en-US" altLang="zh-CN" baseline="0" dirty="0">
              <a:cs typeface="Courier New" panose="02070309020205020404" pitchFamily="49" charset="0"/>
            </a:endParaRPr>
          </a:p>
          <a:p>
            <a:r>
              <a:rPr lang="pt-BR" altLang="zh-CN" baseline="0" dirty="0">
                <a:cs typeface="Courier New" panose="02070309020205020404" pitchFamily="49" charset="0"/>
              </a:rPr>
              <a:t>&gt;&gt;&gt; r=r'c:\dlmao\''</a:t>
            </a:r>
            <a:endParaRPr lang="pt-BR" altLang="zh-CN" baseline="0" dirty="0">
              <a:cs typeface="Courier New" panose="02070309020205020404" pitchFamily="49" charset="0"/>
            </a:endParaRPr>
          </a:p>
          <a:p>
            <a:r>
              <a:rPr lang="pt-BR" altLang="zh-CN" baseline="0" dirty="0">
                <a:cs typeface="Courier New" panose="02070309020205020404" pitchFamily="49" charset="0"/>
              </a:rPr>
              <a:t>&gt;&gt;&gt; r</a:t>
            </a:r>
            <a:endParaRPr lang="pt-BR" altLang="zh-CN" baseline="0" dirty="0">
              <a:cs typeface="Courier New" panose="02070309020205020404" pitchFamily="49" charset="0"/>
            </a:endParaRPr>
          </a:p>
          <a:p>
            <a:r>
              <a:rPr lang="pt-BR" altLang="zh-CN" baseline="0" dirty="0">
                <a:cs typeface="Courier New" panose="02070309020205020404" pitchFamily="49" charset="0"/>
              </a:rPr>
              <a:t>"c:\\dlmao\\'"</a:t>
            </a:r>
            <a:endParaRPr lang="pt-BR" altLang="zh-CN" baseline="0" dirty="0">
              <a:cs typeface="Courier New" panose="02070309020205020404" pitchFamily="49" charset="0"/>
            </a:endParaRPr>
          </a:p>
          <a:p>
            <a:endParaRPr lang="pt-BR" altLang="zh-CN" baseline="0" dirty="0">
              <a:cs typeface="Courier New" panose="02070309020205020404" pitchFamily="49" charset="0"/>
            </a:endParaRPr>
          </a:p>
          <a:p>
            <a:r>
              <a:rPr lang="pt-BR" altLang="zh-CN" baseline="0" dirty="0">
                <a:cs typeface="Courier New" panose="02070309020205020404" pitchFamily="49" charset="0"/>
              </a:rPr>
              <a:t>&gt;&gt;&gt; r=r'c:\dlmao\\'</a:t>
            </a:r>
            <a:endParaRPr lang="pt-BR" altLang="zh-CN" baseline="0" dirty="0">
              <a:cs typeface="Courier New" panose="02070309020205020404" pitchFamily="49" charset="0"/>
            </a:endParaRPr>
          </a:p>
          <a:p>
            <a:r>
              <a:rPr lang="pt-BR" altLang="zh-CN" baseline="0" dirty="0">
                <a:cs typeface="Courier New" panose="02070309020205020404" pitchFamily="49" charset="0"/>
              </a:rPr>
              <a:t>&gt;&gt;&gt; r</a:t>
            </a:r>
            <a:endParaRPr lang="pt-BR" altLang="zh-CN" baseline="0" dirty="0">
              <a:cs typeface="Courier New" panose="02070309020205020404" pitchFamily="49" charset="0"/>
            </a:endParaRPr>
          </a:p>
          <a:p>
            <a:r>
              <a:rPr lang="pt-BR" altLang="zh-CN" baseline="0" dirty="0">
                <a:cs typeface="Courier New" panose="02070309020205020404" pitchFamily="49" charset="0"/>
              </a:rPr>
              <a:t>'c:\\dlmao\\\\'</a:t>
            </a:r>
            <a:endParaRPr lang="pt-BR" altLang="zh-CN" baseline="0" dirty="0">
              <a:cs typeface="Courier New" panose="02070309020205020404" pitchFamily="49" charset="0"/>
            </a:endParaRPr>
          </a:p>
          <a:p>
            <a:endParaRPr lang="en-US" altLang="zh-CN" baseline="0" dirty="0">
              <a:cs typeface="Courier New" panose="02070309020205020404" pitchFamily="49" charset="0"/>
            </a:endParaRPr>
          </a:p>
          <a:p>
            <a:endParaRPr lang="en-US" altLang="zh-CN" baseline="0" dirty="0">
              <a:cs typeface="Courier New" panose="02070309020205020404" pitchFamily="49" charset="0"/>
            </a:endParaRPr>
          </a:p>
          <a:p>
            <a:r>
              <a:rPr lang="en-US" altLang="zh-CN" baseline="0" dirty="0" err="1">
                <a:cs typeface="Courier New" panose="02070309020205020404" pitchFamily="49" charset="0"/>
              </a:rPr>
              <a:t>r'c</a:t>
            </a:r>
            <a:r>
              <a:rPr lang="en-US" altLang="zh-CN" baseline="0" dirty="0">
                <a:cs typeface="Courier New" panose="02070309020205020404" pitchFamily="49" charset="0"/>
              </a:rPr>
              <a:t>:\dlmao\''   </a:t>
            </a:r>
            <a:r>
              <a:rPr lang="zh-CN" altLang="en-US" baseline="0" dirty="0">
                <a:cs typeface="Courier New" panose="02070309020205020404" pitchFamily="49" charset="0"/>
              </a:rPr>
              <a:t>希望内容是</a:t>
            </a:r>
            <a:r>
              <a:rPr lang="en-US" altLang="zh-CN" baseline="0" dirty="0">
                <a:cs typeface="Courier New" panose="02070309020205020404" pitchFamily="49" charset="0"/>
              </a:rPr>
              <a:t>\' </a:t>
            </a:r>
            <a:r>
              <a:rPr lang="zh-CN" altLang="en-US" baseline="0" dirty="0">
                <a:cs typeface="Courier New" panose="02070309020205020404" pitchFamily="49" charset="0"/>
              </a:rPr>
              <a:t>但是到 </a:t>
            </a:r>
            <a:r>
              <a:rPr lang="en-US" altLang="zh-CN" baseline="0" dirty="0">
                <a:cs typeface="Courier New" panose="02070309020205020404" pitchFamily="49" charset="0"/>
              </a:rPr>
              <a:t>'</a:t>
            </a:r>
            <a:r>
              <a:rPr lang="zh-CN" altLang="en-US" baseline="0" dirty="0">
                <a:cs typeface="Courier New" panose="02070309020205020404" pitchFamily="49" charset="0"/>
              </a:rPr>
              <a:t>就结束了 后面的为</a:t>
            </a:r>
            <a:r>
              <a:rPr lang="en-US" altLang="zh-CN" baseline="0" dirty="0">
                <a:cs typeface="Courier New" panose="02070309020205020404" pitchFamily="49" charset="0"/>
              </a:rPr>
              <a:t>' </a:t>
            </a:r>
            <a:endParaRPr lang="en-US" altLang="zh-CN" baseline="0" dirty="0"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print('\t\g\t\g')</a:t>
            </a:r>
            <a:endParaRPr lang="en-US" altLang="zh-CN" dirty="0"/>
          </a:p>
          <a:p>
            <a:r>
              <a:rPr lang="en-US" altLang="zh-CN" dirty="0"/>
              <a:t>	\g	\g</a:t>
            </a:r>
            <a:endParaRPr lang="en-US" altLang="zh-CN" dirty="0"/>
          </a:p>
          <a:p>
            <a:r>
              <a:rPr lang="en-US" altLang="zh-CN" dirty="0"/>
              <a:t>&gt;&gt;&gt; print(r'\t\g\t\g')</a:t>
            </a:r>
            <a:endParaRPr lang="en-US" altLang="zh-CN" dirty="0"/>
          </a:p>
          <a:p>
            <a:r>
              <a:rPr lang="en-US" altLang="zh-CN" dirty="0"/>
              <a:t>\t\g\t\g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宋体" panose="02010600030101010101" pitchFamily="2" charset="-122"/>
              </a:rPr>
              <a:t>Unicode</a:t>
            </a:r>
            <a:r>
              <a:rPr lang="zh-CN" altLang="en-US" sz="1200" dirty="0">
                <a:latin typeface="宋体" panose="02010600030101010101" pitchFamily="2" charset="-122"/>
              </a:rPr>
              <a:t>字符在字符串字面量定义中可以通过</a:t>
            </a:r>
            <a:r>
              <a:rPr lang="en-US" altLang="zh-CN" sz="1200" dirty="0">
                <a:latin typeface="宋体" panose="02010600030101010101" pitchFamily="2" charset="-122"/>
              </a:rPr>
              <a:t>\</a:t>
            </a:r>
            <a:r>
              <a:rPr lang="en-US" altLang="zh-CN" sz="1200" dirty="0" err="1">
                <a:latin typeface="宋体" panose="02010600030101010101" pitchFamily="2" charset="-122"/>
              </a:rPr>
              <a:t>uxxxx</a:t>
            </a:r>
            <a:r>
              <a:rPr lang="zh-CN" altLang="en-US" sz="1200" dirty="0">
                <a:latin typeface="宋体" panose="02010600030101010101" pitchFamily="2" charset="-122"/>
              </a:rPr>
              <a:t>来描述码点</a:t>
            </a:r>
            <a:r>
              <a:rPr lang="en-US" altLang="zh-CN" sz="1200" dirty="0" err="1">
                <a:latin typeface="宋体" panose="02010600030101010101" pitchFamily="2" charset="-122"/>
              </a:rPr>
              <a:t>xxxx</a:t>
            </a:r>
            <a:r>
              <a:rPr lang="zh-CN" altLang="en-US" sz="1200" dirty="0">
                <a:latin typeface="宋体" panose="02010600030101010101" pitchFamily="2" charset="-122"/>
              </a:rPr>
              <a:t>对应的字符，比如： </a:t>
            </a:r>
            <a:r>
              <a:rPr lang="en-US" altLang="zh-CN" sz="1200" dirty="0">
                <a:latin typeface="宋体" panose="02010600030101010101" pitchFamily="2" charset="-122"/>
              </a:rPr>
              <a:t>'</a:t>
            </a:r>
            <a:r>
              <a:rPr lang="zh-CN" altLang="en-US" sz="1200" dirty="0">
                <a:latin typeface="宋体" panose="02010600030101010101" pitchFamily="2" charset="-122"/>
              </a:rPr>
              <a:t>中</a:t>
            </a:r>
            <a:r>
              <a:rPr lang="en-US" altLang="zh-CN" sz="1200" dirty="0">
                <a:latin typeface="宋体" panose="02010600030101010101" pitchFamily="2" charset="-122"/>
              </a:rPr>
              <a:t>\u56fd'</a:t>
            </a:r>
            <a:r>
              <a:rPr lang="zh-CN" altLang="en-US" sz="1200" dirty="0">
                <a:latin typeface="宋体" panose="02010600030101010101" pitchFamily="2" charset="-122"/>
              </a:rPr>
              <a:t>实际上是</a:t>
            </a:r>
            <a:r>
              <a:rPr lang="en-US" altLang="zh-CN" sz="1200" dirty="0">
                <a:latin typeface="宋体" panose="02010600030101010101" pitchFamily="2" charset="-122"/>
              </a:rPr>
              <a:t>'</a:t>
            </a:r>
            <a:r>
              <a:rPr lang="zh-CN" altLang="en-US" sz="1200" dirty="0">
                <a:latin typeface="宋体" panose="02010600030101010101" pitchFamily="2" charset="-122"/>
              </a:rPr>
              <a:t>国</a:t>
            </a:r>
            <a:r>
              <a:rPr lang="en-US" altLang="zh-CN" sz="1200" dirty="0">
                <a:latin typeface="宋体" panose="02010600030101010101" pitchFamily="2" charset="-122"/>
              </a:rPr>
              <a:t>’</a:t>
            </a:r>
            <a:r>
              <a:rPr lang="zh-CN" altLang="en-US" sz="1200" dirty="0">
                <a:latin typeface="宋体" panose="02010600030101010101" pitchFamily="2" charset="-122"/>
              </a:rPr>
              <a:t> 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宋体" panose="02010600030101010101" pitchFamily="2" charset="-122"/>
              </a:rPr>
              <a:t>&gt;&gt;&gt; </a:t>
            </a:r>
            <a:r>
              <a:rPr lang="en-US" altLang="zh-CN" sz="1200" dirty="0" err="1">
                <a:latin typeface="宋体" panose="02010600030101010101" pitchFamily="2" charset="-122"/>
              </a:rPr>
              <a:t>ord</a:t>
            </a:r>
            <a:r>
              <a:rPr lang="en-US" altLang="zh-CN" sz="1200" dirty="0">
                <a:latin typeface="宋体" panose="02010600030101010101" pitchFamily="2" charset="-122"/>
              </a:rPr>
              <a:t>('</a:t>
            </a:r>
            <a:r>
              <a:rPr lang="zh-CN" altLang="en-US" sz="1200" dirty="0">
                <a:latin typeface="宋体" panose="02010600030101010101" pitchFamily="2" charset="-122"/>
              </a:rPr>
              <a:t>中</a:t>
            </a:r>
            <a:r>
              <a:rPr lang="en-US" altLang="zh-CN" sz="1200" dirty="0">
                <a:latin typeface="宋体" panose="02010600030101010101" pitchFamily="2" charset="-122"/>
              </a:rPr>
              <a:t>')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宋体" panose="02010600030101010101" pitchFamily="2" charset="-122"/>
              </a:rPr>
              <a:t>20013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宋体" panose="02010600030101010101" pitchFamily="2" charset="-122"/>
              </a:rPr>
              <a:t>&gt;&gt;&gt; hex(20013)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宋体" panose="02010600030101010101" pitchFamily="2" charset="-122"/>
              </a:rPr>
              <a:t>'0x4e2d'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宋体" panose="02010600030101010101" pitchFamily="2" charset="-122"/>
              </a:rPr>
              <a:t>&gt;&gt;&gt; '\u4e2d'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宋体" panose="02010600030101010101" pitchFamily="2" charset="-122"/>
              </a:rPr>
              <a:t>'</a:t>
            </a:r>
            <a:r>
              <a:rPr lang="zh-CN" altLang="en-US" sz="1200" dirty="0">
                <a:latin typeface="宋体" panose="02010600030101010101" pitchFamily="2" charset="-122"/>
              </a:rPr>
              <a:t>中</a:t>
            </a:r>
            <a:r>
              <a:rPr lang="en-US" altLang="zh-CN" sz="1200" dirty="0">
                <a:latin typeface="宋体" panose="02010600030101010101" pitchFamily="2" charset="-122"/>
              </a:rPr>
              <a:t>'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宋体" panose="02010600030101010101" pitchFamily="2" charset="-122"/>
              </a:rPr>
              <a:t>&gt;&gt;&gt; '\u56fd'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宋体" panose="02010600030101010101" pitchFamily="2" charset="-122"/>
              </a:rPr>
              <a:t>'</a:t>
            </a:r>
            <a:r>
              <a:rPr lang="zh-CN" altLang="en-US" sz="1200" dirty="0">
                <a:latin typeface="宋体" panose="02010600030101010101" pitchFamily="2" charset="-122"/>
              </a:rPr>
              <a:t>国</a:t>
            </a:r>
            <a:r>
              <a:rPr lang="en-US" altLang="zh-CN" sz="1200" dirty="0">
                <a:latin typeface="宋体" panose="02010600030101010101" pitchFamily="2" charset="-122"/>
              </a:rPr>
              <a:t>'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a=</a:t>
            </a:r>
            <a:r>
              <a:rPr lang="en-US" altLang="zh-CN" dirty="0" err="1"/>
              <a:t>r"C</a:t>
            </a:r>
            <a:r>
              <a:rPr lang="en-US" altLang="zh-CN" dirty="0"/>
              <a:t>:\Users\</a:t>
            </a:r>
            <a:r>
              <a:rPr lang="en-US" altLang="zh-CN" dirty="0" err="1"/>
              <a:t>xiaochunxiao</a:t>
            </a:r>
            <a:r>
              <a:rPr lang="en-US" altLang="zh-CN" dirty="0"/>
              <a:t>\Desktop"</a:t>
            </a:r>
            <a:endParaRPr lang="en-US" altLang="zh-CN" dirty="0"/>
          </a:p>
          <a:p>
            <a:r>
              <a:rPr lang="en-US" altLang="zh-CN" dirty="0"/>
              <a:t>&gt;&gt;&gt; a</a:t>
            </a:r>
            <a:endParaRPr lang="en-US" altLang="zh-CN" dirty="0"/>
          </a:p>
          <a:p>
            <a:r>
              <a:rPr lang="en-US" altLang="zh-CN" dirty="0"/>
              <a:t>'C:\\Users\\</a:t>
            </a:r>
            <a:r>
              <a:rPr lang="en-US" altLang="zh-CN" dirty="0" err="1"/>
              <a:t>xiaochunxiao</a:t>
            </a:r>
            <a:r>
              <a:rPr lang="en-US" altLang="zh-CN" dirty="0"/>
              <a:t>\\Desktop'</a:t>
            </a:r>
            <a:endParaRPr lang="en-US" altLang="zh-CN" dirty="0"/>
          </a:p>
          <a:p>
            <a:r>
              <a:rPr lang="en-US" altLang="zh-CN" dirty="0"/>
              <a:t>&gt;&gt;&gt; print(a)</a:t>
            </a:r>
            <a:endParaRPr lang="en-US" altLang="zh-CN" dirty="0"/>
          </a:p>
          <a:p>
            <a:r>
              <a:rPr lang="en-US" altLang="zh-CN" dirty="0"/>
              <a:t>C:\Users\</a:t>
            </a:r>
            <a:r>
              <a:rPr lang="en-US" altLang="zh-CN" dirty="0" err="1"/>
              <a:t>xiaochunxiao</a:t>
            </a:r>
            <a:r>
              <a:rPr lang="en-US" altLang="zh-CN" dirty="0"/>
              <a:t>\Desktop</a:t>
            </a:r>
            <a:endParaRPr lang="en-US" altLang="zh-CN" dirty="0"/>
          </a:p>
          <a:p>
            <a:r>
              <a:rPr lang="en-US" altLang="zh-CN" dirty="0"/>
              <a:t>&gt;&gt;&gt; 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交互式</a:t>
            </a:r>
            <a:r>
              <a:rPr lang="en-US" altLang="zh-CN" dirty="0"/>
              <a:t>console</a:t>
            </a:r>
            <a:r>
              <a:rPr lang="zh-CN" altLang="en-US" dirty="0"/>
              <a:t>中</a:t>
            </a:r>
            <a:r>
              <a:rPr lang="zh-CN" altLang="en-US" baseline="0" dirty="0"/>
              <a:t>   表达式输出的实际上是  </a:t>
            </a:r>
            <a:r>
              <a:rPr lang="en-US" altLang="zh-CN" baseline="0" dirty="0"/>
              <a:t>print(</a:t>
            </a:r>
            <a:r>
              <a:rPr lang="en-US" altLang="zh-CN" baseline="0" dirty="0" err="1"/>
              <a:t>repr</a:t>
            </a:r>
            <a:r>
              <a:rPr lang="en-US" altLang="zh-CN" baseline="0" dirty="0"/>
              <a:t>(expression)) </a:t>
            </a:r>
            <a:r>
              <a:rPr lang="zh-CN" altLang="en-US" baseline="0" dirty="0"/>
              <a:t>，一般可以通过</a:t>
            </a:r>
            <a:r>
              <a:rPr lang="en-US" altLang="zh-CN" baseline="0" dirty="0" err="1"/>
              <a:t>eval</a:t>
            </a:r>
            <a:r>
              <a:rPr lang="en-US" altLang="zh-CN" baseline="0" dirty="0"/>
              <a:t>()</a:t>
            </a:r>
            <a:r>
              <a:rPr lang="zh-CN" altLang="en-US" baseline="0" dirty="0"/>
              <a:t>得到原来的对象</a:t>
            </a:r>
            <a:endParaRPr lang="en-US" altLang="zh-CN" baseline="0" dirty="0"/>
          </a:p>
          <a:p>
            <a:r>
              <a:rPr lang="en-US" altLang="zh-CN" baseline="0" dirty="0"/>
              <a:t>print(a):  </a:t>
            </a:r>
            <a:r>
              <a:rPr lang="zh-CN" altLang="en-US" baseline="0" dirty="0"/>
              <a:t>输出的用户友好的字符串 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dirty="0">
                <a:cs typeface="Courier New" panose="02070309020205020404" pitchFamily="49" charset="0"/>
              </a:rPr>
              <a:t>The escape character “\” says to Python, “treat the next symbol specially, not in the normal way”.</a:t>
            </a:r>
            <a:endParaRPr lang="en-US" altLang="zh-CN" dirty="0">
              <a:cs typeface="Courier New" panose="02070309020205020404" pitchFamily="49" charset="0"/>
            </a:endParaRPr>
          </a:p>
          <a:p>
            <a:endParaRPr lang="en-US" altLang="zh-CN" dirty="0">
              <a:cs typeface="Courier New" panose="02070309020205020404" pitchFamily="49" charset="0"/>
            </a:endParaRPr>
          </a:p>
          <a:p>
            <a:endParaRPr lang="en-US" altLang="zh-CN" baseline="0" dirty="0">
              <a:cs typeface="Courier New" panose="02070309020205020404" pitchFamily="49" charset="0"/>
            </a:endParaRPr>
          </a:p>
          <a:p>
            <a:endParaRPr lang="en-US" altLang="zh-CN" dirty="0"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序数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(American Standard Code for Information Interchange):  7bit, 0-127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x-none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r=random.randint(0,25)</a:t>
            </a:r>
            <a:endParaRPr lang="x-none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x-none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print("The character is",chr(r+ord('a')))</a:t>
            </a:r>
            <a:endParaRPr lang="x-none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x-none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x-none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x-none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print("The character is",random.choice(string.ascii_lowercase))</a:t>
            </a:r>
            <a:endParaRPr lang="x-none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cs typeface="Courier New" panose="02070309020205020404" pitchFamily="49" charset="0"/>
              </a:rPr>
              <a:t>Concatenate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kən'kætɪneɪt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任意对象，一定有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%d: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数字类型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%c: 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char 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%f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：数字类型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flags: </a:t>
            </a:r>
            <a:r>
              <a:rPr lang="zh-CN" altLang="en-US" sz="1200" dirty="0"/>
              <a:t>对齐和填充等，</a:t>
            </a:r>
            <a:r>
              <a:rPr lang="zh-CN" altLang="en-US" sz="1200" dirty="0">
                <a:solidFill>
                  <a:srgbClr val="0070C0"/>
                </a:solidFill>
              </a:rPr>
              <a:t>默认右对齐</a:t>
            </a:r>
            <a:r>
              <a:rPr lang="zh-CN" altLang="en-US" sz="1200" dirty="0"/>
              <a:t>。当标志为</a:t>
            </a:r>
            <a:r>
              <a:rPr lang="en-US" altLang="zh-CN" sz="1200" dirty="0"/>
              <a:t>#</a:t>
            </a:r>
            <a:r>
              <a:rPr lang="zh-CN" altLang="en-US" sz="1200" dirty="0"/>
              <a:t>时，对于</a:t>
            </a:r>
            <a:r>
              <a:rPr lang="en-US" altLang="zh-CN" sz="1200" dirty="0" err="1"/>
              <a:t>xXo</a:t>
            </a:r>
            <a:r>
              <a:rPr lang="zh-CN" altLang="en-US" sz="1200" dirty="0"/>
              <a:t>等表示加上相应的进制表示前缀，对于浮点类型表示总是带小数点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宽度和精度可选，为</a:t>
            </a:r>
            <a:r>
              <a:rPr lang="en-US" altLang="zh-CN" sz="1200" dirty="0"/>
              <a:t>*</a:t>
            </a:r>
            <a:r>
              <a:rPr lang="zh-CN" altLang="en-US" sz="1200" dirty="0"/>
              <a:t>时表示具体的取值从后面的</a:t>
            </a:r>
            <a:r>
              <a:rPr lang="en-US" altLang="zh-CN" sz="1200" dirty="0"/>
              <a:t>value</a:t>
            </a:r>
            <a:r>
              <a:rPr lang="zh-CN" altLang="en-US" sz="1200" dirty="0"/>
              <a:t>元组中获得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Flag:+#-0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%f ——</a:t>
            </a:r>
            <a:r>
              <a:rPr kumimoji="1" lang="zh-CN" altLang="en-US" dirty="0"/>
              <a:t>保留小数点后面六位有效数字，</a:t>
            </a:r>
            <a:r>
              <a:rPr kumimoji="1" lang="en-US" altLang="zh-CN" dirty="0"/>
              <a:t>%.3f</a:t>
            </a:r>
            <a:r>
              <a:rPr kumimoji="1" lang="zh-CN" altLang="en-US" dirty="0"/>
              <a:t>，保留</a:t>
            </a:r>
            <a:r>
              <a:rPr kumimoji="1" lang="en-US" altLang="zh-CN" dirty="0"/>
              <a:t>3</a:t>
            </a:r>
            <a:r>
              <a:rPr kumimoji="1" lang="zh-CN" altLang="en-US" dirty="0"/>
              <a:t>位小数位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%e ——</a:t>
            </a:r>
            <a:r>
              <a:rPr kumimoji="1" lang="zh-CN" altLang="en-US" dirty="0"/>
              <a:t>保留小数点后面六位有效数字，指数形式输出，</a:t>
            </a:r>
            <a:r>
              <a:rPr kumimoji="1" lang="en-US" altLang="zh-CN" dirty="0"/>
              <a:t>%.3e</a:t>
            </a:r>
            <a:r>
              <a:rPr kumimoji="1" lang="zh-CN" altLang="en-US" dirty="0"/>
              <a:t>，保留</a:t>
            </a:r>
            <a:r>
              <a:rPr kumimoji="1" lang="en-US" altLang="zh-CN" dirty="0"/>
              <a:t>3</a:t>
            </a:r>
            <a:r>
              <a:rPr kumimoji="1" lang="zh-CN" altLang="en-US" dirty="0"/>
              <a:t>位小数位，使用科学计数法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%g ——</a:t>
            </a:r>
            <a:r>
              <a:rPr kumimoji="1" lang="zh-CN" altLang="en-US" dirty="0"/>
              <a:t>在保证六位有效数字的前提下，使用小数方式，否则使用科学计数法，</a:t>
            </a:r>
            <a:r>
              <a:rPr kumimoji="1" lang="en-US" altLang="zh-CN" dirty="0"/>
              <a:t>%.3g</a:t>
            </a:r>
            <a:r>
              <a:rPr kumimoji="1" lang="zh-CN" altLang="en-US" dirty="0"/>
              <a:t>，保留</a:t>
            </a:r>
            <a:r>
              <a:rPr kumimoji="1" lang="en-US" altLang="zh-CN" dirty="0"/>
              <a:t>3</a:t>
            </a:r>
            <a:r>
              <a:rPr kumimoji="1" lang="zh-CN" altLang="en-US" dirty="0"/>
              <a:t>位有效数字，使用小数或科学计数法</a:t>
            </a:r>
            <a:r>
              <a:rPr kumimoji="1" lang="en-US" altLang="zh-CN" dirty="0"/>
              <a:t>&gt;&gt;&gt; print('%f' % 1.11) # </a:t>
            </a:r>
            <a:r>
              <a:rPr kumimoji="1" lang="zh-CN" altLang="en-US" dirty="0"/>
              <a:t>默认保留</a:t>
            </a:r>
            <a:r>
              <a:rPr kumimoji="1" lang="en-US" altLang="zh-CN" dirty="0"/>
              <a:t>6</a:t>
            </a:r>
            <a:r>
              <a:rPr kumimoji="1" lang="zh-CN" altLang="en-US" dirty="0"/>
              <a:t>位小数</a:t>
            </a:r>
            <a:endParaRPr kumimoji="1" lang="zh-CN" altLang="en-US" dirty="0"/>
          </a:p>
          <a:p>
            <a:r>
              <a:rPr kumimoji="1" lang="en-US" altLang="zh-CN" dirty="0"/>
              <a:t>1.110000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&gt;&gt;&gt; print('%.1f' % 1.11) # </a:t>
            </a:r>
            <a:r>
              <a:rPr kumimoji="1" lang="zh-CN" altLang="en-US" dirty="0"/>
              <a:t>取</a:t>
            </a:r>
            <a:r>
              <a:rPr kumimoji="1" lang="en-US" altLang="zh-CN" dirty="0"/>
              <a:t>1</a:t>
            </a:r>
            <a:r>
              <a:rPr kumimoji="1" lang="zh-CN" altLang="en-US" dirty="0"/>
              <a:t>位小数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1.1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&gt;&gt;&gt; print('%e' % 1.11) # </a:t>
            </a:r>
            <a:r>
              <a:rPr kumimoji="1" lang="zh-CN" altLang="en-US" dirty="0"/>
              <a:t>默认</a:t>
            </a:r>
            <a:r>
              <a:rPr kumimoji="1" lang="en-US" altLang="zh-CN" dirty="0"/>
              <a:t>6</a:t>
            </a:r>
            <a:r>
              <a:rPr kumimoji="1" lang="zh-CN" altLang="en-US" dirty="0"/>
              <a:t>位小数，用科学计数法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1.110000e+00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&gt;&gt;&gt; print('%.3e' % 1.11) # </a:t>
            </a:r>
            <a:r>
              <a:rPr kumimoji="1" lang="zh-CN" altLang="en-US" dirty="0"/>
              <a:t>取</a:t>
            </a:r>
            <a:r>
              <a:rPr kumimoji="1" lang="en-US" altLang="zh-CN" dirty="0"/>
              <a:t>3</a:t>
            </a:r>
            <a:r>
              <a:rPr kumimoji="1" lang="zh-CN" altLang="en-US" dirty="0"/>
              <a:t>位小数，用科学计数法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1.110e+00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&gt;&gt;&gt; print('%g' % 1111.1111) # </a:t>
            </a:r>
            <a:r>
              <a:rPr kumimoji="1" lang="zh-CN" altLang="en-US" dirty="0"/>
              <a:t>默认</a:t>
            </a:r>
            <a:r>
              <a:rPr kumimoji="1" lang="en-US" altLang="zh-CN" dirty="0"/>
              <a:t>6</a:t>
            </a:r>
            <a:r>
              <a:rPr kumimoji="1" lang="zh-CN" altLang="en-US" dirty="0"/>
              <a:t>位有效数字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1111.11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&gt;&gt;&gt; print('%.7g' % 1111.1111) # </a:t>
            </a:r>
            <a:r>
              <a:rPr kumimoji="1" lang="zh-CN" altLang="en-US" dirty="0"/>
              <a:t>取</a:t>
            </a:r>
            <a:r>
              <a:rPr kumimoji="1" lang="en-US" altLang="zh-CN" dirty="0"/>
              <a:t>7</a:t>
            </a:r>
            <a:r>
              <a:rPr kumimoji="1" lang="zh-CN" altLang="en-US" dirty="0"/>
              <a:t>位有效数字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1111.111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&gt;&gt;&gt; print('%.2g' % 1111.1111) # </a:t>
            </a:r>
            <a:r>
              <a:rPr kumimoji="1" lang="zh-CN" altLang="en-US" dirty="0"/>
              <a:t>取</a:t>
            </a:r>
            <a:r>
              <a:rPr kumimoji="1" lang="en-US" altLang="zh-CN" dirty="0"/>
              <a:t>2</a:t>
            </a:r>
            <a:r>
              <a:rPr kumimoji="1" lang="zh-CN" altLang="en-US" dirty="0"/>
              <a:t>位有效数字，自动转换为科学计数法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1.1e+03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&gt;&gt;&gt; '%10.2s' % 'hello world'</a:t>
            </a:r>
            <a:endParaRPr kumimoji="1" lang="en-US" altLang="zh-CN" dirty="0"/>
          </a:p>
          <a:p>
            <a:r>
              <a:rPr kumimoji="1" lang="en-US" altLang="zh-CN" dirty="0"/>
              <a:t>'        he'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47D58-1A54-4BED-AE48-739F43CCC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3970-F629-4164-8ED3-C6E3D19F5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F02A-5DFD-446D-8B83-A8486F512C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hyperlink" Target="http://google.github.io/styleguide/pyguide.html" TargetMode="External"/><Relationship Id="rId1" Type="http://schemas.openxmlformats.org/officeDocument/2006/relationships/hyperlink" Target="https://www.python.org/dev/peps/pep-0008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zh-CN" altLang="en-US" dirty="0"/>
              <a:t>一、基础知识</a:t>
            </a:r>
            <a:endParaRPr lang="zh-CN" altLang="en-US" dirty="0"/>
          </a:p>
        </p:txBody>
      </p:sp>
      <p:pic>
        <p:nvPicPr>
          <p:cNvPr id="4" name="Picture 4" descr="http://cms.csdnimg.cn/article/201407/14/53c341011b72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501650"/>
            <a:ext cx="31432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副标题 2"/>
          <p:cNvSpPr txBox="1"/>
          <p:nvPr/>
        </p:nvSpPr>
        <p:spPr>
          <a:xfrm>
            <a:off x="1581807" y="3700976"/>
            <a:ext cx="9144000" cy="26363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/>
              <a:t>学习内容：</a:t>
            </a:r>
            <a:endParaRPr lang="en-US" altLang="zh-CN" sz="2800" b="1" dirty="0"/>
          </a:p>
          <a:p>
            <a:pPr algn="l">
              <a:lnSpc>
                <a:spcPct val="100000"/>
              </a:lnSpc>
            </a:pPr>
            <a:r>
              <a:rPr lang="en-US" altLang="zh-CN" sz="2800" dirty="0"/>
              <a:t>1. Python</a:t>
            </a:r>
            <a:r>
              <a:rPr lang="zh-CN" altLang="en-US" sz="2800" dirty="0"/>
              <a:t>代码</a:t>
            </a:r>
            <a:r>
              <a:rPr lang="zh-CN" altLang="en-US" sz="2800" dirty="0">
                <a:solidFill>
                  <a:srgbClr val="FF0000"/>
                </a:solidFill>
              </a:rPr>
              <a:t>编写规范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zh-CN" sz="2800" dirty="0"/>
              <a:t>2.</a:t>
            </a:r>
            <a:r>
              <a:rPr lang="zh-CN" altLang="en-US" sz="2800" dirty="0">
                <a:solidFill>
                  <a:srgbClr val="FF0000"/>
                </a:solidFill>
              </a:rPr>
              <a:t>字符串</a:t>
            </a:r>
            <a:r>
              <a:rPr lang="zh-CN" altLang="en-US" sz="2800" dirty="0"/>
              <a:t>与更多的</a:t>
            </a:r>
            <a:r>
              <a:rPr lang="zh-CN" altLang="en-US" sz="2800" dirty="0">
                <a:solidFill>
                  <a:srgbClr val="FF0000"/>
                </a:solidFill>
              </a:rPr>
              <a:t>输出选项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zh-CN" sz="2800" dirty="0"/>
              <a:t>3.Python</a:t>
            </a:r>
            <a:r>
              <a:rPr lang="zh-CN" altLang="en-US" sz="2800" dirty="0"/>
              <a:t>编程快速入门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代码优化建议</a:t>
            </a:r>
            <a:r>
              <a:rPr lang="en-US" altLang="zh-CN" b="1" dirty="0">
                <a:sym typeface="+mn-ea"/>
              </a:rPr>
              <a:t>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（9）</a:t>
            </a:r>
            <a:r>
              <a:rPr lang="en-US" sz="2400" dirty="0"/>
              <a:t>充分利用关系运算符以及逻辑运算符and和or的</a:t>
            </a:r>
            <a:r>
              <a:rPr lang="en-US" sz="2400" dirty="0">
                <a:solidFill>
                  <a:srgbClr val="FF0000"/>
                </a:solidFill>
              </a:rPr>
              <a:t>惰性求值</a:t>
            </a:r>
            <a:r>
              <a:rPr lang="en-US" sz="2400" dirty="0"/>
              <a:t>特点，合理组织条件表达式中多个条件的先后顺序，</a:t>
            </a:r>
            <a:r>
              <a:rPr lang="en-US" sz="2400" dirty="0">
                <a:solidFill>
                  <a:srgbClr val="FF0000"/>
                </a:solidFill>
              </a:rPr>
              <a:t>减少不必要的计算</a:t>
            </a:r>
            <a:r>
              <a:rPr lang="en-US" sz="2400" dirty="0"/>
              <a:t>。</a:t>
            </a:r>
            <a:endParaRPr lang="en-US" sz="2400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（10）</a:t>
            </a:r>
            <a:r>
              <a:rPr lang="en-US" sz="2400" dirty="0"/>
              <a:t>充分利用生成器对象或类似迭代对象的</a:t>
            </a:r>
            <a:r>
              <a:rPr lang="en-US" sz="2400" dirty="0">
                <a:solidFill>
                  <a:srgbClr val="FF0000"/>
                </a:solidFill>
              </a:rPr>
              <a:t>惰性计算特点</a:t>
            </a:r>
            <a:r>
              <a:rPr lang="en-US" sz="2400" dirty="0"/>
              <a:t>，尽量避免将其转换为列表、元组等类型，这样可以减少对内存的占用，</a:t>
            </a:r>
            <a:r>
              <a:rPr lang="en-US" sz="2400" dirty="0">
                <a:solidFill>
                  <a:srgbClr val="FF0000"/>
                </a:solidFill>
              </a:rPr>
              <a:t>降低空间复杂度</a:t>
            </a:r>
            <a:r>
              <a:rPr lang="en-US" sz="2400" dirty="0"/>
              <a:t>。</a:t>
            </a:r>
            <a:endParaRPr lang="en-US" sz="2400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（11）</a:t>
            </a:r>
            <a:r>
              <a:rPr lang="en-US" sz="2400" dirty="0"/>
              <a:t>减少内循环中的无关计算，</a:t>
            </a:r>
            <a:r>
              <a:rPr lang="en-US" sz="2400" dirty="0">
                <a:solidFill>
                  <a:srgbClr val="FF0000"/>
                </a:solidFill>
              </a:rPr>
              <a:t>尽量往外层提取</a:t>
            </a:r>
            <a:r>
              <a:rPr lang="en-US" sz="2400" dirty="0"/>
              <a:t>。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1.3  Python编程规范与代码优化建议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468" y="1506418"/>
            <a:ext cx="6633292" cy="4940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1.3  Python编程规范与代码优化建议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2280" indent="-462280"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以动手实践为荣，以只看不练为耻。 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462280" indent="-462280" fontAlgn="auto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以打印日志为荣，以单步跟踪为耻。 </a:t>
            </a:r>
            <a:endParaRPr lang="zh-CN" altLang="en-US" sz="2400" dirty="0"/>
          </a:p>
          <a:p>
            <a:pPr marL="462280" indent="-462280" fontAlgn="auto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以空格分隔为荣，以制表分隔为耻。 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462280" indent="-462280" fontAlgn="auto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以单元测试为荣，以手工测试为耻。 </a:t>
            </a:r>
            <a:endParaRPr lang="zh-CN" altLang="en-US" sz="2400" dirty="0"/>
          </a:p>
          <a:p>
            <a:pPr marL="462280" indent="-462280" fontAlgn="auto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以代码重用为荣，以复制粘贴为耻。 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462280" indent="-462280" fontAlgn="auto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以多态应用为荣，以分支判断为耻。 </a:t>
            </a:r>
            <a:endParaRPr lang="zh-CN" altLang="en-US" sz="2400" dirty="0"/>
          </a:p>
          <a:p>
            <a:pPr marL="462280" indent="-462280" fontAlgn="auto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 以Pythonic为荣，以冗余拖沓为耻。 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462280" indent="-462280" fontAlgn="auto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以总结思考为荣，以不求甚解为耻。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语言概述和安装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基础知识：基本的输入输出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基础知识：数字类型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基础知识：变量和对象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基础知识：模块和包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代码编写规范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基础知识：字符串与更多的输出选项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Python</a:t>
            </a:r>
            <a:r>
              <a:rPr lang="zh-CN" altLang="en-US" dirty="0"/>
              <a:t>编程快速入门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497" y="36706"/>
            <a:ext cx="10515600" cy="1325563"/>
          </a:xfrm>
        </p:spPr>
        <p:txBody>
          <a:bodyPr/>
          <a:lstStyle/>
          <a:p>
            <a:r>
              <a:rPr lang="en-US" altLang="zh-CN" dirty="0"/>
              <a:t>1.4.4 </a:t>
            </a:r>
            <a:r>
              <a:rPr lang="zh-CN" altLang="en-US" dirty="0"/>
              <a:t>字符串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364" y="1021653"/>
            <a:ext cx="11833636" cy="4814694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与其他语言一般用双引号来定义字符串字面值不同，</a:t>
            </a:r>
            <a:r>
              <a:rPr lang="en-US" altLang="zh-CN" sz="2400" dirty="0">
                <a:latin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</a:rPr>
              <a:t>可以使用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单引号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双引号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Python3</a:t>
            </a:r>
            <a:r>
              <a:rPr lang="zh-CN" altLang="en-US" sz="2000" dirty="0">
                <a:latin typeface="Times New Roman" panose="02020603050405020304" pitchFamily="18" charset="0"/>
              </a:rPr>
              <a:t>的字符串默认为</a:t>
            </a:r>
            <a:r>
              <a:rPr lang="en-US" altLang="zh-CN" sz="2000" dirty="0">
                <a:latin typeface="Times New Roman" panose="02020603050405020304" pitchFamily="18" charset="0"/>
              </a:rPr>
              <a:t>Unicode</a:t>
            </a:r>
            <a:r>
              <a:rPr lang="zh-CN" altLang="en-US" sz="2000" dirty="0">
                <a:latin typeface="Times New Roman" panose="02020603050405020304" pitchFamily="18" charset="0"/>
              </a:rPr>
              <a:t>字符串，从而可以包含中文字符串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如果字符串中有双引号，则使用单引号定义，反之亦然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'</a:t>
            </a:r>
            <a:r>
              <a:rPr lang="en-US" altLang="zh-CN" sz="2000" dirty="0" err="1">
                <a:latin typeface="Times New Roman" panose="02020603050405020304" pitchFamily="18" charset="0"/>
              </a:rPr>
              <a:t>abc</a:t>
            </a:r>
            <a:r>
              <a:rPr lang="en-US" altLang="zh-CN" sz="2000" dirty="0">
                <a:latin typeface="Times New Roman" panose="02020603050405020304" pitchFamily="18" charset="0"/>
              </a:rPr>
              <a:t>'  "Python</a:t>
            </a:r>
            <a:r>
              <a:rPr lang="zh-CN" altLang="en-US" sz="2000" dirty="0">
                <a:latin typeface="Times New Roman" panose="02020603050405020304" pitchFamily="18" charset="0"/>
              </a:rPr>
              <a:t>程序设计基础</a:t>
            </a:r>
            <a:r>
              <a:rPr lang="en-US" altLang="zh-CN" sz="2000" dirty="0">
                <a:latin typeface="Times New Roman" panose="02020603050405020304" pitchFamily="18" charset="0"/>
              </a:rPr>
              <a:t>"   "What's your name?"   '"Thank you!" she said. ‘	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单引号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双引号</a:t>
            </a:r>
            <a:r>
              <a:rPr lang="zh-CN" altLang="en-US" sz="2400" dirty="0">
                <a:latin typeface="Times New Roman" panose="02020603050405020304" pitchFamily="18" charset="0"/>
              </a:rPr>
              <a:t>定义的字符串不能跨越多行，字符串中想要有换行需要使用字符转义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70C0"/>
                </a:solidFill>
              </a:rPr>
              <a:t>三引号</a:t>
            </a:r>
            <a:r>
              <a:rPr lang="zh-CN" altLang="en-US" sz="2400" dirty="0"/>
              <a:t>'''或"""表示的字符串可以换行，用于长字符串，也用于在程序中表示较长的注释。</a:t>
            </a:r>
            <a:endParaRPr lang="en-US" altLang="zh-CN" sz="2400" dirty="0"/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字符串属于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不可变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序列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空串表示为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zh-CN" altLang="en-US" sz="2400" dirty="0">
                <a:latin typeface="Times New Roman" panose="02020603050405020304" pitchFamily="18" charset="0"/>
              </a:rPr>
              <a:t>或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altLang="en-US" sz="2400" dirty="0">
                <a:solidFill>
                  <a:srgbClr val="FF0000"/>
                </a:solidFill>
              </a:rPr>
              <a:t> </a:t>
            </a:r>
            <a:endParaRPr lang="en-GB" alt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altLang="en-US" sz="2000" dirty="0"/>
          </a:p>
          <a:p>
            <a:endParaRPr lang="zh-CN" altLang="en-US" sz="2000" dirty="0"/>
          </a:p>
          <a:p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486888"/>
            <a:ext cx="330054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&gt;&gt;&gt; a = '''first line</a:t>
            </a:r>
            <a:endParaRPr lang="en-US" altLang="zh-CN" sz="1600" dirty="0"/>
          </a:p>
          <a:p>
            <a:r>
              <a:rPr lang="en-US" altLang="zh-CN" sz="1600" dirty="0"/>
              <a:t>line 2</a:t>
            </a:r>
            <a:endParaRPr lang="en-US" altLang="zh-CN" sz="1600" dirty="0"/>
          </a:p>
          <a:p>
            <a:r>
              <a:rPr lang="en-US" altLang="zh-CN" sz="1600" dirty="0"/>
              <a:t>line 3</a:t>
            </a:r>
            <a:endParaRPr lang="en-US" altLang="zh-CN" sz="1600" dirty="0"/>
          </a:p>
          <a:p>
            <a:r>
              <a:rPr lang="en-US" altLang="zh-CN" sz="1600" dirty="0"/>
              <a:t>last line.'''</a:t>
            </a:r>
            <a:endParaRPr lang="en-GB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950" y="3938394"/>
            <a:ext cx="3983803" cy="269947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359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字符串转义符</a:t>
            </a:r>
            <a:r>
              <a:rPr lang="en-US" altLang="zh-CN" dirty="0">
                <a:latin typeface="Times New Roman" panose="02020603050405020304" pitchFamily="18" charset="0"/>
              </a:rPr>
              <a:t>\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7366"/>
            <a:ext cx="10241280" cy="51079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转义符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表示需要后面的字符需要特别对待，不是它本来的意思了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如一个字符串内容有单双引号，则需要通过在引号前加上转义字符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</a:rPr>
              <a:t>表示引号为字符串的一部分，而不是字符串的结束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&gt;&gt;&gt; s = 'he </a:t>
            </a:r>
            <a:r>
              <a:rPr lang="en-US" altLang="zh-CN" sz="2000" b="1" dirty="0" err="1"/>
              <a:t>said:"I</a:t>
            </a:r>
            <a:r>
              <a:rPr lang="en-US" altLang="zh-CN" sz="2000" b="1" dirty="0"/>
              <a:t>\'m superman.”’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b="1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&gt;&gt;&gt; s2 = "No.\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tname</a:t>
            </a:r>
            <a:r>
              <a:rPr lang="en-US" altLang="zh-CN" sz="2000" b="1" dirty="0">
                <a:latin typeface="Times New Roman" panose="02020603050405020304" pitchFamily="18" charset="0"/>
              </a:rPr>
              <a:t>\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tage</a:t>
            </a:r>
            <a:r>
              <a:rPr lang="en-US" altLang="zh-CN" sz="2000" b="1" dirty="0">
                <a:latin typeface="Times New Roman" panose="02020603050405020304" pitchFamily="18" charset="0"/>
              </a:rPr>
              <a:t>\t\n1\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tTom</a:t>
            </a:r>
            <a:r>
              <a:rPr lang="en-US" altLang="zh-CN" sz="2000" b="1" dirty="0">
                <a:latin typeface="Times New Roman" panose="02020603050405020304" pitchFamily="18" charset="0"/>
              </a:rPr>
              <a:t>\t21"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94840" y="179546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特殊字符</a:t>
                      </a:r>
                      <a:r>
                        <a:rPr lang="zh-CN" altLang="en-US" baseline="0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特殊字符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\'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/>
                        <a:t>一个单引号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\"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/>
                        <a:t>一个双引号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/>
                        <a:t>一个</a:t>
                      </a:r>
                      <a:r>
                        <a:rPr lang="en-US" altLang="zh-CN" b="1" dirty="0"/>
                        <a:t>\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\t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/>
                        <a:t>制表符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\n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换行符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\r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/>
                        <a:t>回车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8480" y="5372100"/>
            <a:ext cx="4191000" cy="1485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480" y="4006850"/>
            <a:ext cx="36068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2014780" y="6176963"/>
            <a:ext cx="0" cy="4563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726981" y="1549512"/>
            <a:ext cx="355600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&gt;&gt;&gt; a= '\'\t\106\t\x61\t\c'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989206" y="2438201"/>
            <a:ext cx="1791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\106  </a:t>
            </a:r>
            <a:r>
              <a:rPr lang="en-US" altLang="zh-CN" dirty="0">
                <a:sym typeface="Wingdings" panose="05000000000000000000" pitchFamily="2" charset="2"/>
              </a:rPr>
              <a:t> F 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\x61   a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\c      \c 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3681" y="3592783"/>
            <a:ext cx="3022600" cy="2590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524" y="5237174"/>
            <a:ext cx="553238" cy="37853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62" y="296353"/>
            <a:ext cx="6355397" cy="63369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92" y="7315"/>
            <a:ext cx="10515600" cy="1325563"/>
          </a:xfrm>
        </p:spPr>
        <p:txBody>
          <a:bodyPr/>
          <a:lstStyle/>
          <a:p>
            <a:r>
              <a:rPr lang="zh-CN" altLang="en-US" dirty="0"/>
              <a:t>原始字符串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176855" y="2185854"/>
            <a:ext cx="11587480" cy="88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字符串界定符前面加字母r或</a:t>
            </a:r>
            <a:r>
              <a:rPr lang="en-US" altLang="zh-CN" sz="2400" dirty="0"/>
              <a:t>R</a:t>
            </a:r>
            <a:r>
              <a:rPr lang="zh-CN" altLang="en-US" sz="2400" dirty="0"/>
              <a:t>表示原始字符串，表示字符串</a:t>
            </a:r>
            <a:r>
              <a:rPr lang="zh-CN" altLang="en-US" sz="2400" dirty="0">
                <a:cs typeface="Courier New" panose="02070309020205020404" pitchFamily="49" charset="0"/>
              </a:rPr>
              <a:t>里面的</a:t>
            </a:r>
            <a:r>
              <a:rPr lang="en-US" altLang="zh-CN" sz="2400" dirty="0">
                <a:cs typeface="Courier New" panose="02070309020205020404" pitchFamily="49" charset="0"/>
              </a:rPr>
              <a:t>\</a:t>
            </a:r>
            <a:r>
              <a:rPr lang="zh-CN" altLang="en-US" sz="2400" dirty="0">
                <a:cs typeface="Courier New" panose="02070309020205020404" pitchFamily="49" charset="0"/>
              </a:rPr>
              <a:t>都不起作用了，即</a:t>
            </a:r>
            <a:r>
              <a:rPr lang="zh-CN" altLang="en-US" sz="2400" dirty="0"/>
              <a:t>其中的特殊字符不进行转义，但字符串的最后一个字符不能是</a:t>
            </a:r>
            <a:r>
              <a:rPr lang="en-US" altLang="zh-CN" sz="2400" dirty="0"/>
              <a:t>\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652595" y="5702054"/>
            <a:ext cx="50251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a=</a:t>
            </a:r>
            <a:r>
              <a:rPr lang="en-US" altLang="zh-CN" dirty="0" err="1"/>
              <a:t>r"C</a:t>
            </a:r>
            <a:r>
              <a:rPr lang="en-US" altLang="zh-CN" dirty="0"/>
              <a:t>:\Users\</a:t>
            </a:r>
            <a:r>
              <a:rPr lang="en-US" altLang="zh-CN" dirty="0" err="1"/>
              <a:t>xiaochunxiao</a:t>
            </a:r>
            <a:r>
              <a:rPr lang="en-US" altLang="zh-CN" dirty="0"/>
              <a:t>\Desktop"</a:t>
            </a:r>
            <a:endParaRPr lang="en-US" altLang="zh-CN" dirty="0"/>
          </a:p>
          <a:p>
            <a:r>
              <a:rPr lang="zh-CN" altLang="en-US" dirty="0"/>
              <a:t>print(a)</a:t>
            </a:r>
            <a:endParaRPr lang="zh-CN" altLang="en-US" dirty="0"/>
          </a:p>
          <a:p>
            <a:r>
              <a:rPr lang="zh-CN" altLang="en-US" dirty="0"/>
              <a:t>print(repr(a))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7230" y="2867070"/>
            <a:ext cx="6005403" cy="6672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77" y="1155946"/>
            <a:ext cx="6515100" cy="8001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735" y="1328042"/>
            <a:ext cx="4546600" cy="520700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0" name="右箭头 9"/>
          <p:cNvSpPr/>
          <p:nvPr/>
        </p:nvSpPr>
        <p:spPr>
          <a:xfrm>
            <a:off x="6807200" y="1453711"/>
            <a:ext cx="395705" cy="16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67" y="2937933"/>
            <a:ext cx="4454891" cy="128666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490136" y="2968662"/>
            <a:ext cx="101600" cy="302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397065" y="2867140"/>
            <a:ext cx="118535" cy="302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153958" y="3573352"/>
            <a:ext cx="9132110" cy="1046440"/>
            <a:chOff x="2221690" y="4004728"/>
            <a:chExt cx="9132110" cy="1046440"/>
          </a:xfrm>
        </p:grpSpPr>
        <p:sp>
          <p:nvSpPr>
            <p:cNvPr id="6" name="文本框 5"/>
            <p:cNvSpPr txBox="1"/>
            <p:nvPr/>
          </p:nvSpPr>
          <p:spPr>
            <a:xfrm>
              <a:off x="5099265" y="4004728"/>
              <a:ext cx="6254535" cy="10464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70C0"/>
                  </a:solidFill>
                </a:rPr>
                <a:t>交互式</a:t>
              </a:r>
              <a:r>
                <a:rPr lang="en-US" altLang="zh-CN" sz="2000" dirty="0">
                  <a:solidFill>
                    <a:srgbClr val="0070C0"/>
                  </a:solidFill>
                </a:rPr>
                <a:t>console</a:t>
              </a:r>
              <a:r>
                <a:rPr lang="zh-CN" altLang="en-US" dirty="0"/>
                <a:t>在计算表达式时：如果表达式</a:t>
              </a:r>
              <a:r>
                <a:rPr lang="en-US" altLang="zh-CN" dirty="0" err="1"/>
                <a:t>obj</a:t>
              </a:r>
              <a:r>
                <a:rPr lang="zh-CN" altLang="en-US" dirty="0"/>
                <a:t>的值</a:t>
              </a:r>
              <a:r>
                <a:rPr lang="zh-CN" altLang="en-US" sz="2000" dirty="0">
                  <a:solidFill>
                    <a:srgbClr val="0070C0"/>
                  </a:solidFill>
                </a:rPr>
                <a:t>不为</a:t>
              </a:r>
              <a:r>
                <a:rPr lang="en-US" altLang="zh-CN" sz="2000" dirty="0">
                  <a:solidFill>
                    <a:srgbClr val="0070C0"/>
                  </a:solidFill>
                </a:rPr>
                <a:t>None</a:t>
              </a:r>
              <a:r>
                <a:rPr lang="zh-CN" altLang="en-US" dirty="0"/>
                <a:t>时调用</a:t>
              </a:r>
              <a:r>
                <a:rPr lang="en-US" altLang="zh-CN" sz="2400" dirty="0">
                  <a:solidFill>
                    <a:srgbClr val="0070C0"/>
                  </a:solidFill>
                </a:rPr>
                <a:t>print(</a:t>
              </a:r>
              <a:r>
                <a:rPr lang="en-US" altLang="zh-CN" sz="2400" dirty="0" err="1">
                  <a:solidFill>
                    <a:srgbClr val="0070C0"/>
                  </a:solidFill>
                </a:rPr>
                <a:t>repr</a:t>
              </a:r>
              <a:r>
                <a:rPr lang="en-US" altLang="zh-CN" sz="2400" dirty="0">
                  <a:solidFill>
                    <a:srgbClr val="0070C0"/>
                  </a:solidFill>
                </a:rPr>
                <a:t>(</a:t>
              </a:r>
              <a:r>
                <a:rPr lang="en-US" altLang="zh-CN" sz="2400" dirty="0" err="1">
                  <a:solidFill>
                    <a:srgbClr val="0070C0"/>
                  </a:solidFill>
                </a:rPr>
                <a:t>obj</a:t>
              </a:r>
              <a:r>
                <a:rPr lang="en-US" altLang="zh-CN" sz="2400" dirty="0">
                  <a:solidFill>
                    <a:srgbClr val="0070C0"/>
                  </a:solidFill>
                </a:rPr>
                <a:t>)) </a:t>
              </a:r>
              <a:r>
                <a:rPr lang="zh-CN" altLang="en-US" dirty="0"/>
                <a:t>。对于字符串而言，输出结果为</a:t>
              </a:r>
              <a:r>
                <a:rPr lang="zh-CN" altLang="en-US" dirty="0">
                  <a:solidFill>
                    <a:srgbClr val="0070C0"/>
                  </a:solidFill>
                </a:rPr>
                <a:t>转义的字符串</a:t>
              </a:r>
              <a:endParaRPr lang="en-US" altLang="zh-CN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 flipV="1">
              <a:off x="2221690" y="4126305"/>
              <a:ext cx="2877576" cy="8023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308777" y="5151963"/>
            <a:ext cx="6096000" cy="4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/>
              <a:t>repr</a:t>
            </a:r>
            <a:r>
              <a:rPr lang="en-US" altLang="zh-CN" sz="2400" dirty="0"/>
              <a:t>(obj):  </a:t>
            </a:r>
            <a:r>
              <a:rPr lang="zh-CN" altLang="en-US" sz="2400" dirty="0"/>
              <a:t>内部表示字符串</a:t>
            </a:r>
            <a:endParaRPr lang="en-US" altLang="zh-CN" sz="24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153958" y="4216128"/>
            <a:ext cx="8818181" cy="1148201"/>
            <a:chOff x="2223063" y="4824717"/>
            <a:chExt cx="8818181" cy="1148201"/>
          </a:xfrm>
        </p:grpSpPr>
        <p:sp>
          <p:nvSpPr>
            <p:cNvPr id="19" name="矩形 18"/>
            <p:cNvSpPr/>
            <p:nvPr/>
          </p:nvSpPr>
          <p:spPr>
            <a:xfrm>
              <a:off x="5103400" y="5446493"/>
              <a:ext cx="5937844" cy="40011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</a:rPr>
                <a:t>print(obj):</a:t>
              </a:r>
              <a:r>
                <a:rPr lang="en-US" altLang="zh-CN" dirty="0"/>
                <a:t> </a:t>
              </a:r>
              <a:r>
                <a:rPr lang="zh-CN" altLang="en-US" dirty="0"/>
                <a:t>用户友好的输出，对于字符串而言，一串字符</a:t>
              </a:r>
              <a:endParaRPr lang="zh-CN" altLang="en-US" dirty="0"/>
            </a:p>
          </p:txBody>
        </p:sp>
        <p:cxnSp>
          <p:nvCxnSpPr>
            <p:cNvPr id="20" name="直线箭头连接符 19"/>
            <p:cNvCxnSpPr/>
            <p:nvPr/>
          </p:nvCxnSpPr>
          <p:spPr>
            <a:xfrm flipH="1" flipV="1">
              <a:off x="2223063" y="4824717"/>
              <a:ext cx="3071400" cy="114820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500" y="5619859"/>
            <a:ext cx="4038600" cy="12065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字符串相关内置函数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等待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41400" y="1370514"/>
          <a:ext cx="10911840" cy="538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681"/>
                <a:gridCol w="3607990"/>
                <a:gridCol w="3102073"/>
                <a:gridCol w="263609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bin(x)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把数字x转换为二进制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字符</a:t>
                      </a: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串</a:t>
                      </a:r>
                      <a:endParaRPr lang="zh-CN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bin(4)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'0b100'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x-none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x-none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把数字x转换为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八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进制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字符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串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(25)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'0o31'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hex(x)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把数字x转换为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十六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进制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字符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串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hex(75)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'0x4b'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str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obj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把对象</a:t>
                      </a:r>
                      <a:r>
                        <a:rPr lang="x-none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转换为字符串</a:t>
                      </a:r>
                      <a:endParaRPr lang="zh-CN" altLang="zh-C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(16),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(1/2)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('16', '0.5')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(x[,d])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截取为整数，或将基数为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的</a:t>
                      </a:r>
                      <a:r>
                        <a:rPr lang="zh-CN" altLang="en-US" sz="20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数字型字符串</a:t>
                      </a:r>
                      <a:r>
                        <a:rPr lang="en-US" altLang="zh-CN" sz="20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转换为整数，如果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没有缺省为十进制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(3.14),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('314')</a:t>
                      </a:r>
                      <a:endParaRPr lang="en-US" altLang="zh-CN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('ff',16)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(3,314)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float(x)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将对象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数字或字符串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)x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转换为浮点数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float(3),float('3.14')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float('12e-2')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(3.0,3.14)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len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obj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返回序列类对象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obj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包含的元素个数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('Hello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World'),</a:t>
                      </a:r>
                      <a:r>
                        <a:rPr lang="en-US" altLang="zh-CN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('')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(11, 0)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x-none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ord(s)</a:t>
                      </a:r>
                      <a:endParaRPr lang="x-none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zh-CN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长度为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的字符串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字符</a:t>
                      </a:r>
                      <a:r>
                        <a:rPr lang="zh-CN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对应的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码</a:t>
                      </a:r>
                      <a:r>
                        <a:rPr lang="zh-CN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r>
                        <a:rPr lang="zh-CN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码是其子集）</a:t>
                      </a:r>
                      <a:endParaRPr lang="zh-CN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('a'),</a:t>
                      </a:r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('A'),</a:t>
                      </a:r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zh-CN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你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altLang="zh-CN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('0'), </a:t>
                      </a:r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('\n')</a:t>
                      </a:r>
                      <a:endParaRPr lang="zh-CN" altLang="en-US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(97, 65, 20320)</a:t>
                      </a:r>
                      <a:endParaRPr lang="en-US" altLang="zh-CN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(48, 10)</a:t>
                      </a:r>
                      <a:endParaRPr lang="en-US" altLang="zh-CN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en-US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编码为</a:t>
                      </a:r>
                      <a:r>
                        <a:rPr lang="x-none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的字符</a:t>
                      </a:r>
                      <a:r>
                        <a:rPr lang="zh-CN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串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=1)</a:t>
                      </a:r>
                      <a:endParaRPr lang="zh-CN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(65),</a:t>
                      </a:r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(10),</a:t>
                      </a:r>
                      <a:r>
                        <a:rPr lang="en-US" altLang="zh-CN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(20320)</a:t>
                      </a:r>
                      <a:endParaRPr lang="en-US" altLang="zh-CN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('d')-</a:t>
                      </a:r>
                      <a:r>
                        <a:rPr lang="en-US" altLang="zh-CN" sz="18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('a')+</a:t>
                      </a:r>
                      <a:r>
                        <a:rPr lang="en-US" altLang="zh-CN" sz="18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('A'))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('A', '\n', '</a:t>
                      </a:r>
                      <a:r>
                        <a:rPr lang="zh-CN" alt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你</a:t>
                      </a: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altLang="zh-CN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'D'</a:t>
                      </a:r>
                      <a:endParaRPr lang="en-US" altLang="zh-CN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9536" y="1646284"/>
            <a:ext cx="738664" cy="17210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转换为字符串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9536" y="3135085"/>
            <a:ext cx="738664" cy="17210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转换为数字类型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97320" y="365125"/>
            <a:ext cx="5455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英文字母的</a:t>
            </a:r>
            <a:r>
              <a:rPr lang="x-none" altLang="zh-CN" dirty="0">
                <a:solidFill>
                  <a:srgbClr val="FF0000"/>
                </a:solidFill>
              </a:rPr>
              <a:t>ASCII</a:t>
            </a:r>
            <a:r>
              <a:rPr lang="zh-CN" altLang="en-US" dirty="0">
                <a:solidFill>
                  <a:srgbClr val="FF0000"/>
                </a:solidFill>
              </a:rPr>
              <a:t>码是连续的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包括小写英文字母</a:t>
            </a:r>
            <a:r>
              <a:rPr lang="en-US" altLang="zh-CN" dirty="0" err="1">
                <a:solidFill>
                  <a:srgbClr val="FF0000"/>
                </a:solidFill>
              </a:rPr>
              <a:t>a..z</a:t>
            </a:r>
            <a:r>
              <a:rPr lang="zh-CN" altLang="en-US" dirty="0">
                <a:solidFill>
                  <a:srgbClr val="FF0000"/>
                </a:solidFill>
              </a:rPr>
              <a:t>、大写英文字母，十进制数字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字符串支持的运算符 </a:t>
            </a:r>
            <a:r>
              <a:rPr lang="en-US" altLang="zh-CN" b="1" dirty="0">
                <a:solidFill>
                  <a:srgbClr val="FF0000"/>
                </a:solidFill>
              </a:rPr>
              <a:t>+ * 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07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+</a:t>
            </a:r>
            <a:r>
              <a:rPr lang="zh-CN" altLang="en-US" sz="2400" b="1" dirty="0">
                <a:latin typeface="宋体" panose="02010600030101010101" pitchFamily="2" charset="-122"/>
              </a:rPr>
              <a:t> 字符串合并成新的字符串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&gt;&gt;&gt; a='</a:t>
            </a:r>
            <a:r>
              <a:rPr lang="en-US" altLang="zh-CN" sz="2400" dirty="0" err="1">
                <a:latin typeface="宋体" panose="02010600030101010101" pitchFamily="2" charset="-122"/>
              </a:rPr>
              <a:t>abc</a:t>
            </a:r>
            <a:r>
              <a:rPr lang="en-US" altLang="zh-CN" sz="2400" dirty="0">
                <a:latin typeface="宋体" panose="02010600030101010101" pitchFamily="2" charset="-122"/>
              </a:rPr>
              <a:t>' + '123</a:t>
            </a:r>
            <a:r>
              <a:rPr lang="zh-CN" altLang="en-US" sz="2400" dirty="0">
                <a:latin typeface="宋体" panose="02010600030101010101" pitchFamily="2" charset="-122"/>
              </a:rPr>
              <a:t>'     #生成新对象  </a:t>
            </a:r>
            <a:r>
              <a:rPr lang="en-US" altLang="zh-CN" sz="2400" dirty="0">
                <a:latin typeface="宋体" panose="02010600030101010101" pitchFamily="2" charset="-122"/>
              </a:rPr>
              <a:t>'abc123'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&gt;&gt;&gt; b='\141b\x61' + '123'  # 'aba123',  </a:t>
            </a:r>
            <a:r>
              <a:rPr lang="en-US" altLang="zh-CN" sz="2400" dirty="0" err="1">
                <a:latin typeface="宋体" panose="02010600030101010101" pitchFamily="2" charset="-122"/>
              </a:rPr>
              <a:t>ord</a:t>
            </a:r>
            <a:r>
              <a:rPr lang="en-US" altLang="zh-CN" sz="2400" dirty="0">
                <a:latin typeface="宋体" panose="02010600030101010101" pitchFamily="2" charset="-122"/>
              </a:rPr>
              <a:t>('\a')=97</a:t>
            </a:r>
            <a:r>
              <a:rPr lang="zh-CN" altLang="en-US" sz="2400" dirty="0">
                <a:latin typeface="宋体" panose="02010600030101010101" pitchFamily="2" charset="-122"/>
              </a:rPr>
              <a:t>，八进制为</a:t>
            </a:r>
            <a:r>
              <a:rPr lang="en-US" altLang="zh-CN" sz="2400" dirty="0">
                <a:latin typeface="宋体" panose="02010600030101010101" pitchFamily="2" charset="-122"/>
              </a:rPr>
              <a:t>141</a:t>
            </a:r>
            <a:r>
              <a:rPr lang="zh-CN" altLang="en-US" sz="2400" dirty="0">
                <a:latin typeface="宋体" panose="02010600030101010101" pitchFamily="2" charset="-122"/>
              </a:rPr>
              <a:t>，十六进制为</a:t>
            </a:r>
            <a:r>
              <a:rPr lang="en-US" altLang="zh-CN" sz="2400" dirty="0">
                <a:latin typeface="宋体" panose="02010600030101010101" pitchFamily="2" charset="-122"/>
              </a:rPr>
              <a:t>61  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* </a:t>
            </a:r>
            <a:r>
              <a:rPr lang="zh-CN" altLang="en-US" sz="2400" dirty="0">
                <a:latin typeface="宋体" panose="02010600030101010101" pitchFamily="2" charset="-122"/>
              </a:rPr>
              <a:t>字符串和整数相乘相当于字符串的内容重复多次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</a:rPr>
              <a:t>整数小于等于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时生成空字符串 </a:t>
            </a:r>
            <a:r>
              <a:rPr lang="en-US" altLang="zh-CN" sz="2400" dirty="0">
                <a:latin typeface="宋体" panose="02010600030101010101" pitchFamily="2" charset="-122"/>
              </a:rPr>
              <a:t>''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&gt;&gt;&gt; a='*-' * 30  # '*-*-*-*-*-*-*-*-*-*-*-*-*-*-*-*-*-*-*-*-*-*-*-*-*-*-*-*-*-*-'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&gt;&gt;&gt; a= 4*'NE'   # 'NENENENE'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format_string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 % 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obj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把对象</a:t>
            </a:r>
            <a:r>
              <a:rPr lang="en-US" altLang="zh-CN" sz="2400" dirty="0" err="1">
                <a:latin typeface="宋体" panose="02010600030101010101" pitchFamily="2" charset="-122"/>
              </a:rPr>
              <a:t>obj</a:t>
            </a:r>
            <a:r>
              <a:rPr lang="zh-CN" altLang="en-US" sz="2400" dirty="0">
                <a:latin typeface="宋体" panose="02010600030101010101" pitchFamily="2" charset="-122"/>
              </a:rPr>
              <a:t>按格式要求</a:t>
            </a:r>
            <a:r>
              <a:rPr lang="en-US" altLang="zh-CN" sz="2400" dirty="0" err="1">
                <a:latin typeface="宋体" panose="02010600030101010101" pitchFamily="2" charset="-122"/>
              </a:rPr>
              <a:t>format_string</a:t>
            </a:r>
            <a:r>
              <a:rPr lang="zh-CN" altLang="en-US" sz="2400" dirty="0">
                <a:latin typeface="宋体" panose="02010600030101010101" pitchFamily="2" charset="-122"/>
              </a:rPr>
              <a:t>转换为字符串。 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语言概述和安装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基础知识：基本的输入输出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基础知识：变量和对象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基础知识：数字类型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基础知识：模块和包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代码编写规范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基础知识：字符串与更多的输出选项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编程快速入门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050" y="334456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字符串格式化  </a:t>
            </a:r>
            <a:r>
              <a:rPr lang="en-US" altLang="zh-CN" dirty="0">
                <a:latin typeface="宋体" panose="02010600030101010101" pitchFamily="2" charset="-122"/>
              </a:rPr>
              <a:t>%</a:t>
            </a:r>
            <a:r>
              <a:rPr lang="zh-CN" altLang="en-US" dirty="0">
                <a:latin typeface="宋体" panose="02010600030101010101" pitchFamily="2" charset="-122"/>
              </a:rPr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849" y="1412322"/>
            <a:ext cx="6106297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类似</a:t>
            </a:r>
            <a:r>
              <a:rPr lang="en-US" altLang="zh-CN" sz="2400" dirty="0"/>
              <a:t>C</a:t>
            </a:r>
            <a:r>
              <a:rPr lang="zh-CN" altLang="en-US" sz="2400" dirty="0"/>
              <a:t>语言的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格式化输出：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format_string</a:t>
            </a:r>
            <a:r>
              <a:rPr lang="en-US" altLang="zh-CN" sz="2400" dirty="0"/>
              <a:t> % (value1, value2, …) 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格式化字符串由固定文本以及格式说明符混合而成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格式说明符： </a:t>
            </a:r>
            <a:r>
              <a:rPr lang="en-US" altLang="zh-CN" sz="2400" dirty="0">
                <a:solidFill>
                  <a:srgbClr val="0070C0"/>
                </a:solidFill>
              </a:rPr>
              <a:t>%</a:t>
            </a:r>
            <a:r>
              <a:rPr lang="zh-CN" altLang="zh-CN" sz="2400" dirty="0">
                <a:solidFill>
                  <a:srgbClr val="0070C0"/>
                </a:solidFill>
              </a:rPr>
              <a:t>[</a:t>
            </a:r>
            <a:r>
              <a:rPr lang="en-US" altLang="zh-CN" sz="2400" dirty="0">
                <a:solidFill>
                  <a:srgbClr val="0070C0"/>
                </a:solidFill>
              </a:rPr>
              <a:t>flags</a:t>
            </a:r>
            <a:r>
              <a:rPr lang="zh-CN" altLang="zh-CN" sz="2400" dirty="0">
                <a:solidFill>
                  <a:srgbClr val="0070C0"/>
                </a:solidFill>
              </a:rPr>
              <a:t>][width][.precision]typecode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5" name="Picture 3" descr="P8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9" y="4021715"/>
            <a:ext cx="8155173" cy="2699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598508" y="883477"/>
            <a:ext cx="5593492" cy="304698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flags: </a:t>
            </a:r>
            <a:r>
              <a:rPr lang="zh-CN" altLang="en-US" sz="2400" dirty="0"/>
              <a:t>对齐和填充等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70C0"/>
                </a:solidFill>
                <a:highlight>
                  <a:srgbClr val="FFFF00"/>
                </a:highlight>
              </a:rPr>
              <a:t>[align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</a:rPr>
              <a:t>-</a:t>
            </a:r>
            <a:r>
              <a:rPr lang="zh-CN" altLang="zh-CN" sz="2400" dirty="0">
                <a:solidFill>
                  <a:srgbClr val="0070C0"/>
                </a:solidFill>
                <a:highlight>
                  <a:srgbClr val="FFFF00"/>
                </a:highlight>
              </a:rPr>
              <a:t>][sign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</a:rPr>
              <a:t>+</a:t>
            </a:r>
            <a:r>
              <a:rPr lang="zh-CN" altLang="zh-CN" sz="2400" dirty="0">
                <a:solidFill>
                  <a:srgbClr val="0070C0"/>
                </a:solidFill>
                <a:highlight>
                  <a:srgbClr val="FFFF00"/>
                </a:highlight>
              </a:rPr>
              <a:t>][#][0]</a:t>
            </a:r>
            <a:r>
              <a:rPr lang="zh-CN" alt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  次序不规定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0C0"/>
                </a:solidFill>
              </a:rPr>
              <a:t>默认右对齐</a:t>
            </a:r>
            <a:r>
              <a:rPr lang="zh-CN" altLang="en-US" sz="2400" dirty="0"/>
              <a:t>。如果为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zh-CN" altLang="en-US" sz="2400" dirty="0"/>
              <a:t>表示左对齐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highlight>
                  <a:srgbClr val="FFFF00"/>
                </a:highlight>
              </a:rPr>
              <a:t>#</a:t>
            </a:r>
            <a:r>
              <a:rPr lang="zh-CN" altLang="en-US" sz="2400" dirty="0"/>
              <a:t>标志：</a:t>
            </a:r>
            <a:r>
              <a:rPr lang="en-US" altLang="zh-CN" sz="2400" dirty="0"/>
              <a:t>type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xXo</a:t>
            </a:r>
            <a:r>
              <a:rPr lang="zh-CN" altLang="en-US" sz="2400" dirty="0"/>
              <a:t>等时前面加上相应的进制表示前缀，对于浮点类型则要带小数点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宽度和精度可选，没有设置时采用系统缺省值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字符串格式化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常用格式字符</a:t>
            </a:r>
            <a:r>
              <a:rPr lang="en-US" altLang="zh-CN" sz="2800" dirty="0"/>
              <a:t>——</a:t>
            </a:r>
            <a:r>
              <a:rPr lang="zh-CN" altLang="en-US" sz="2800" dirty="0"/>
              <a:t>与待格式化的表达式类型匹配</a:t>
            </a:r>
            <a:endParaRPr lang="zh-CN" altLang="en-US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59179" y="2525160"/>
          <a:ext cx="11447814" cy="370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471"/>
                <a:gridCol w="3682855"/>
                <a:gridCol w="1727357"/>
                <a:gridCol w="4359131"/>
              </a:tblGrid>
              <a:tr h="4627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格式字符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格式字符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 marL="121920" marR="121920" anchor="ctr"/>
                </a:tc>
              </a:tr>
              <a:tr h="462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%s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字符串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采用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的显示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%x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十六进制整数</a:t>
                      </a:r>
                      <a:endParaRPr lang="zh-CN" altLang="en-US" dirty="0"/>
                    </a:p>
                  </a:txBody>
                  <a:tcPr marL="121920" marR="121920" anchor="ctr"/>
                </a:tc>
              </a:tr>
              <a:tr h="462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%r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字符串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采用</a:t>
                      </a:r>
                      <a:r>
                        <a:rPr lang="en-US" altLang="zh-CN" dirty="0" err="1"/>
                        <a:t>repr</a:t>
                      </a:r>
                      <a:r>
                        <a:rPr lang="en-US" altLang="zh-CN" dirty="0"/>
                        <a:t>()</a:t>
                      </a:r>
                      <a:r>
                        <a:rPr lang="zh-CN" altLang="en-US" dirty="0"/>
                        <a:t>的显示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%e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指数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基底写为</a:t>
                      </a:r>
                      <a:r>
                        <a:rPr lang="en-US" altLang="zh-CN" dirty="0"/>
                        <a:t>e)</a:t>
                      </a:r>
                      <a:endParaRPr lang="zh-CN" altLang="en-US" dirty="0"/>
                    </a:p>
                  </a:txBody>
                  <a:tcPr marL="121920" marR="121920" anchor="ctr"/>
                </a:tc>
              </a:tr>
              <a:tr h="462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%c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单个字符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%E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指数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基底写为</a:t>
                      </a:r>
                      <a:r>
                        <a:rPr lang="en-US" altLang="zh-CN" dirty="0"/>
                        <a:t>E)</a:t>
                      </a:r>
                      <a:endParaRPr lang="zh-CN" altLang="en-US" dirty="0"/>
                    </a:p>
                  </a:txBody>
                  <a:tcPr marL="121920" marR="121920" anchor="ctr"/>
                </a:tc>
              </a:tr>
              <a:tr h="462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%b</a:t>
                      </a:r>
                      <a:endParaRPr lang="zh-CN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trike="sngStrike" dirty="0">
                          <a:solidFill>
                            <a:srgbClr val="FF0000"/>
                          </a:solidFill>
                        </a:rPr>
                        <a:t>二进制整数</a:t>
                      </a:r>
                      <a:endParaRPr lang="zh-CN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%f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%F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浮点数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anchor="ctr"/>
                </a:tc>
              </a:tr>
              <a:tr h="462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%d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十进制整数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%g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指数</a:t>
                      </a:r>
                      <a:r>
                        <a:rPr lang="en-US" altLang="zh-CN" dirty="0"/>
                        <a:t>(e)</a:t>
                      </a:r>
                      <a:r>
                        <a:rPr lang="zh-CN" altLang="en-US" dirty="0"/>
                        <a:t>或浮点数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根据显示长度</a:t>
                      </a:r>
                      <a:r>
                        <a:rPr lang="en-US" altLang="zh-CN" dirty="0"/>
                        <a:t>) </a:t>
                      </a:r>
                      <a:endParaRPr lang="zh-CN" altLang="en-US" dirty="0"/>
                    </a:p>
                  </a:txBody>
                  <a:tcPr marL="121920" marR="121920" anchor="ctr"/>
                </a:tc>
              </a:tr>
              <a:tr h="462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十进制整数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%G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指数</a:t>
                      </a:r>
                      <a:r>
                        <a:rPr lang="en-US" altLang="zh-CN" dirty="0"/>
                        <a:t>(E)</a:t>
                      </a:r>
                      <a:r>
                        <a:rPr lang="zh-CN" altLang="en-US" dirty="0"/>
                        <a:t>或浮点数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根据显示长度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marL="121920" marR="121920" anchor="ctr"/>
                </a:tc>
              </a:tr>
              <a:tr h="462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%o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八进制整数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%%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字符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 marL="121920" marR="121920" anchor="ctr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62600" y="43366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注意：除了%s对应的值是任意类型外，其他格式字符都要求值为相应的类型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字符串格式化例子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11456" y="2013432"/>
            <a:ext cx="6096000" cy="4462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"%s"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65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"65"</a:t>
            </a:r>
            <a:endParaRPr lang="en-US" altLang="zh-CN" sz="2000" kern="0" dirty="0">
              <a:solidFill>
                <a:srgbClr val="808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"%10s"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65</a:t>
            </a:r>
            <a:endParaRPr lang="en-US" altLang="zh-CN" sz="2000" kern="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        65"</a:t>
            </a:r>
            <a:endParaRPr lang="zh-CN" altLang="zh-CN" sz="2000" kern="0" dirty="0">
              <a:solidFill>
                <a:srgbClr val="80808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"%s"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65333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"65333"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"%d"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"555"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Traceback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most recent call last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):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File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"&lt;pyshell#19&gt;"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line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module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"%d"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"555"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TypeError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 format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 number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is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required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not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8716" y="2003260"/>
            <a:ext cx="4777563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1235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'%d'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'1235'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"%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o"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  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0o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2323'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"%04x"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'04d3'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"%e"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"1.235000e+03"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'%-6.2f'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3.1415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'3.14  '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9679" y="2013432"/>
            <a:ext cx="20066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%</a:t>
            </a:r>
            <a:r>
              <a:rPr lang="zh-CN" altLang="en-US" dirty="0"/>
              <a:t>常用格式举例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646043" y="1600194"/>
          <a:ext cx="10936357" cy="493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842"/>
                <a:gridCol w="9666515"/>
              </a:tblGrid>
              <a:tr h="448294"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 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 marL="121920" marR="121920" anchor="ctr"/>
                </a:tc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dirty="0"/>
                        <a:t>10.2f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格式化浮点数，总宽度为至少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，四舍五入到小数点后第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位</a:t>
                      </a:r>
                      <a:endParaRPr lang="zh-CN" altLang="en-US" dirty="0"/>
                    </a:p>
                  </a:txBody>
                  <a:tcPr marL="121920" marR="121920" anchor="ctr"/>
                </a:tc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dirty="0"/>
                        <a:t>10.2e</a:t>
                      </a:r>
                      <a:endParaRPr lang="en-US" altLang="zh-CN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以科学计数法表示浮点数，总宽度至少为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，系数保留到小数点后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位</a:t>
                      </a:r>
                      <a:endParaRPr lang="zh-CN" altLang="en-US" dirty="0"/>
                    </a:p>
                  </a:txBody>
                  <a:tcPr marL="121920" marR="121920" anchor="ctr"/>
                </a:tc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dirty="0"/>
                        <a:t>5d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将整数格式化为总宽度至少为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的十进制形式，不够填充空格</a:t>
                      </a:r>
                      <a:endParaRPr lang="zh-CN" altLang="en-US" dirty="0"/>
                    </a:p>
                  </a:txBody>
                  <a:tcPr marL="121920" marR="121920" anchor="ctr"/>
                </a:tc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dirty="0"/>
                        <a:t>05x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将整数格式化为总宽度至少为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的十六进制形式，不够填充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 anchor="ctr"/>
                </a:tc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dirty="0"/>
                        <a:t>05o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将整数格式化为总宽度至少为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的八进制形式，不够填充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 anchor="ctr"/>
                </a:tc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5b</a:t>
                      </a:r>
                      <a:endParaRPr lang="zh-CN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solidFill>
                            <a:srgbClr val="FF0000"/>
                          </a:solidFill>
                        </a:rPr>
                        <a:t>将整数格式化为总宽度为</a:t>
                      </a:r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CN" altLang="en-US" strike="sngStrike" dirty="0">
                          <a:solidFill>
                            <a:srgbClr val="FF0000"/>
                          </a:solidFill>
                        </a:rPr>
                        <a:t>的二进制形式</a:t>
                      </a:r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altLang="zh-CN" strike="noStrike" dirty="0">
                          <a:solidFill>
                            <a:srgbClr val="FF0000"/>
                          </a:solidFill>
                        </a:rPr>
                        <a:t>      </a:t>
                      </a:r>
                      <a:r>
                        <a:rPr lang="zh-CN" altLang="en-US" strike="noStrike" dirty="0">
                          <a:solidFill>
                            <a:srgbClr val="FF0000"/>
                          </a:solidFill>
                        </a:rPr>
                        <a:t>新的</a:t>
                      </a:r>
                      <a:r>
                        <a:rPr lang="en-US" altLang="zh-CN" strike="noStrike" dirty="0">
                          <a:solidFill>
                            <a:srgbClr val="FF0000"/>
                          </a:solidFill>
                        </a:rPr>
                        <a:t>format</a:t>
                      </a:r>
                      <a:r>
                        <a:rPr lang="zh-CN" altLang="en-US" strike="noStrike" dirty="0">
                          <a:solidFill>
                            <a:srgbClr val="FF0000"/>
                          </a:solidFill>
                        </a:rPr>
                        <a:t>方法支持</a:t>
                      </a:r>
                      <a:endParaRPr lang="zh-CN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anchor="ctr"/>
                </a:tc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dirty="0"/>
                        <a:t>50s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将字符串格式化为总宽度至少为</a:t>
                      </a:r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的字符串，不足则补上空格</a:t>
                      </a:r>
                      <a:endParaRPr lang="zh-CN" altLang="en-US" dirty="0"/>
                    </a:p>
                  </a:txBody>
                  <a:tcPr marL="121920" marR="121920" anchor="ctr"/>
                </a:tc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dirty="0"/>
                        <a:t>50.2s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截取字符串的前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位，将其格式化为总宽度为</a:t>
                      </a:r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的字符串，不足补空格</a:t>
                      </a:r>
                      <a:endParaRPr lang="zh-CN" altLang="en-US" dirty="0"/>
                    </a:p>
                  </a:txBody>
                  <a:tcPr marL="121920" marR="121920" anchor="ctr"/>
                </a:tc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dirty="0"/>
                        <a:t>-10.2f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向左对齐格式化对象，默认右对齐</a:t>
                      </a:r>
                      <a:endParaRPr lang="zh-CN" altLang="en-US" dirty="0"/>
                    </a:p>
                  </a:txBody>
                  <a:tcPr marL="121920" marR="121920" anchor="ctr"/>
                </a:tc>
              </a:tr>
              <a:tr h="448294">
                <a:tc>
                  <a:txBody>
                    <a:bodyPr/>
                    <a:lstStyle/>
                    <a:p>
                      <a:r>
                        <a:rPr lang="en-US" altLang="zh-CN" dirty="0"/>
                        <a:t>+10.2f</a:t>
                      </a:r>
                      <a:endParaRPr lang="zh-CN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格式化浮点数，如果是正数，则自动加上正号</a:t>
                      </a:r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 marL="121920" marR="121920" anchor="ctr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009-CF97-1F4A-9399-55F1A7A4B45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8575" y="119750"/>
            <a:ext cx="3819525" cy="1457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5609743"/>
            <a:ext cx="2617304" cy="108861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练习：字符串格式化例子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82" y="1416424"/>
            <a:ext cx="10815918" cy="476053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zh-CN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&gt;&gt;&gt;a = 3.6674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&gt;&gt;&gt;'%7.3f' % a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'  3.667'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 "%d:%c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"%(65,65)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'65:A'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 """My name is %s, and my age is %d"""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%('Dong Fuguo',38)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'My name is Dong </a:t>
            </a:r>
            <a:r>
              <a:rPr lang="en-US" altLang="zh-CN" dirty="0" err="1">
                <a:latin typeface="宋体" panose="02010600030101010101" pitchFamily="2" charset="-122"/>
              </a:rPr>
              <a:t>Fuguo</a:t>
            </a:r>
            <a:r>
              <a:rPr lang="en-US" altLang="zh-CN" dirty="0">
                <a:latin typeface="宋体" panose="02010600030101010101" pitchFamily="2" charset="-122"/>
              </a:rPr>
              <a:t>, and my age is 38'</a:t>
            </a:r>
            <a:endParaRPr lang="zh-CN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+mn-ea"/>
              </a:rPr>
              <a:t>输出</a:t>
            </a:r>
            <a:r>
              <a:rPr lang="zh-CN" altLang="en-US" dirty="0">
                <a:sym typeface="+mn-ea"/>
              </a:rPr>
              <a:t>语句</a:t>
            </a:r>
            <a:r>
              <a:rPr lang="en-US" altLang="zh-CN" dirty="0">
                <a:sym typeface="+mn-ea"/>
              </a:rPr>
              <a:t>print</a:t>
            </a:r>
            <a:r>
              <a:rPr lang="zh-CN" altLang="en-US" dirty="0">
                <a:sym typeface="+mn-ea"/>
              </a:rPr>
              <a:t>更多选项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420177"/>
            <a:ext cx="11168380" cy="5118735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"/>
            </a:pPr>
            <a:r>
              <a:rPr lang="en-US" sz="2400" dirty="0" err="1"/>
              <a:t>内置函数print</a:t>
            </a:r>
            <a:r>
              <a:rPr lang="en-US" sz="2400" dirty="0"/>
              <a:t>()</a:t>
            </a:r>
            <a:r>
              <a:rPr lang="en-US" sz="2400" dirty="0" err="1"/>
              <a:t>用于输出信息到标准控制台或指定文件，语法格式为</a:t>
            </a:r>
            <a:r>
              <a:rPr lang="en-US" sz="2400" dirty="0"/>
              <a:t>：</a:t>
            </a:r>
            <a:endParaRPr lang="en-US" sz="2400" dirty="0"/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print(value1, value2, ...,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charset="0"/>
              </a:rPr>
              <a:t>sep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charset="0"/>
              </a:rPr>
              <a:t>=' '</a:t>
            </a:r>
            <a:r>
              <a:rPr lang="en-US" sz="2000" dirty="0">
                <a:latin typeface="Consolas" panose="020B060902020403020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charset="0"/>
              </a:rPr>
              <a:t>end='\n', </a:t>
            </a:r>
            <a:r>
              <a:rPr lang="en-US" sz="2000" dirty="0">
                <a:latin typeface="Consolas" panose="020B0609020204030204" charset="0"/>
              </a:rPr>
              <a:t>file=</a:t>
            </a:r>
            <a:r>
              <a:rPr lang="en-US" sz="2000" dirty="0" err="1">
                <a:latin typeface="Consolas" panose="020B0609020204030204" charset="0"/>
              </a:rPr>
              <a:t>sys.stdout</a:t>
            </a:r>
            <a:r>
              <a:rPr lang="en-US" sz="2000" dirty="0">
                <a:latin typeface="Consolas" panose="020B0609020204030204" charset="0"/>
              </a:rPr>
              <a:t>, flush=False)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"/>
            </a:pPr>
            <a:r>
              <a:rPr lang="en-US" sz="2400" dirty="0" err="1"/>
              <a:t>sep参数之前为需要输出的内容（可以有多个</a:t>
            </a:r>
            <a:r>
              <a:rPr lang="en-US" sz="2400" dirty="0"/>
              <a:t>）；</a:t>
            </a:r>
            <a:endParaRPr lang="en-US" sz="24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"/>
            </a:pPr>
            <a:r>
              <a:rPr lang="en-US" sz="2400" dirty="0" err="1"/>
              <a:t>sep参数用于指定数据之间的分隔符，默认为空格</a:t>
            </a:r>
            <a:r>
              <a:rPr lang="en-US" sz="2400" dirty="0"/>
              <a:t>；</a:t>
            </a:r>
            <a:endParaRPr lang="en-US" sz="24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"/>
            </a:pPr>
            <a:r>
              <a:rPr lang="en-US" sz="2400" dirty="0"/>
              <a:t>end</a:t>
            </a:r>
            <a:r>
              <a:rPr lang="zh-CN" altLang="en-US" sz="2400" dirty="0"/>
              <a:t>参数用于指定输出完数据之后再输出什么字符；</a:t>
            </a:r>
            <a:endParaRPr lang="zh-CN" altLang="en-US" sz="24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"/>
            </a:pPr>
            <a:r>
              <a:rPr lang="en-US" sz="2400" dirty="0" err="1"/>
              <a:t>file参数用于指定输出位置，默认为标准控制台，也可以重定向输出到文件</a:t>
            </a:r>
            <a:r>
              <a:rPr lang="en-US" sz="2400" dirty="0"/>
              <a:t>。</a:t>
            </a:r>
            <a:endParaRPr 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print(1, 3, 5, 7, </a:t>
            </a:r>
            <a:r>
              <a:rPr lang="en-US" sz="2000" dirty="0" err="1">
                <a:latin typeface="Consolas" panose="020B0609020204030204" charset="0"/>
              </a:rPr>
              <a:t>sep</a:t>
            </a:r>
            <a:r>
              <a:rPr lang="en-US" sz="2000" dirty="0">
                <a:latin typeface="Consolas" panose="020B0609020204030204" charset="0"/>
              </a:rPr>
              <a:t>='\t')       #</a:t>
            </a:r>
            <a:r>
              <a:rPr lang="en-US" sz="2000" dirty="0" err="1">
                <a:latin typeface="Consolas" panose="020B0609020204030204" charset="0"/>
              </a:rPr>
              <a:t>修改默认分隔符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</a:rPr>
              <a:t>1	3	5	7</a:t>
            </a:r>
            <a:endParaRPr lang="en-US" sz="20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for i in range(10):               #</a:t>
            </a:r>
            <a:r>
              <a:rPr lang="en-US" sz="2000" dirty="0" err="1">
                <a:latin typeface="Consolas" panose="020B0609020204030204" charset="0"/>
              </a:rPr>
              <a:t>修改end参数，每个输出之后不换行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    print(i, end=' ')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</a:rPr>
              <a:t>0 1 2 3 4 5 6 7 8 9 </a:t>
            </a:r>
            <a:endParaRPr lang="en-US" sz="20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with open('test.txt', 'a+') as </a:t>
            </a:r>
            <a:r>
              <a:rPr lang="en-US" sz="2000" dirty="0" err="1">
                <a:latin typeface="Consolas" panose="020B0609020204030204" charset="0"/>
              </a:rPr>
              <a:t>fp</a:t>
            </a:r>
            <a:r>
              <a:rPr lang="en-US" sz="2000" dirty="0">
                <a:latin typeface="Consolas" panose="020B0609020204030204" charset="0"/>
              </a:rPr>
              <a:t>: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    </a:t>
            </a:r>
            <a:r>
              <a:rPr lang="en-US" sz="2000" dirty="0">
                <a:solidFill>
                  <a:schemeClr val="tx1"/>
                </a:solidFill>
                <a:latin typeface="Consolas" panose="020B0609020204030204" charset="0"/>
              </a:rPr>
              <a:t>print('Hello world!', file=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charset="0"/>
              </a:rPr>
              <a:t>fp</a:t>
            </a:r>
            <a:r>
              <a:rPr lang="en-US" sz="2000" dirty="0">
                <a:solidFill>
                  <a:schemeClr val="tx1"/>
                </a:solidFill>
                <a:latin typeface="Consolas" panose="020B0609020204030204" charset="0"/>
              </a:rPr>
              <a:t>)</a:t>
            </a:r>
            <a:r>
              <a:rPr lang="en-US" sz="2000" dirty="0">
                <a:latin typeface="Consolas" panose="020B0609020204030204" charset="0"/>
              </a:rPr>
              <a:t>    #</a:t>
            </a:r>
            <a:r>
              <a:rPr lang="en-US" sz="2000" dirty="0" err="1">
                <a:latin typeface="Consolas" panose="020B0609020204030204" charset="0"/>
              </a:rPr>
              <a:t>重定向，将内容输出到文件中</a:t>
            </a:r>
            <a:endParaRPr lang="en-US" sz="2000" dirty="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8436" y="136525"/>
            <a:ext cx="3799862" cy="145815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语言概述和安装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基础知识：基本的输入输出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基础知识：变量和对象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基础知识：数字类型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基础知识：模块和包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代码编写规范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基础知识：字符串与更多的输出选项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编程快速入门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1.9 Python</a:t>
            </a:r>
            <a:r>
              <a:rPr lang="zh-CN" altLang="en-US" dirty="0"/>
              <a:t>编程快速入门</a:t>
            </a:r>
            <a:endParaRPr lang="zh-CN" alt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问题1：用户输入一个三位自然数，计算并输出其佰位、十位和个位上的数字。</a:t>
            </a:r>
            <a:endParaRPr lang="zh-CN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1371600" y="2772097"/>
            <a:ext cx="6096000" cy="20867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SzPct val="90000"/>
            </a:pPr>
            <a:r>
              <a:rPr lang="en-US" altLang="zh-CN" sz="2400" dirty="0">
                <a:latin typeface="Consolas" panose="020B0609020204030204" charset="0"/>
                <a:sym typeface="+mn-ea"/>
              </a:rPr>
              <a:t>x = input('</a:t>
            </a:r>
            <a:r>
              <a:rPr lang="zh-CN" altLang="en-US" sz="2400" dirty="0">
                <a:latin typeface="Consolas" panose="020B0609020204030204" charset="0"/>
                <a:sym typeface="+mn-ea"/>
              </a:rPr>
              <a:t>请输入一个三位数：</a:t>
            </a:r>
            <a:r>
              <a:rPr lang="en-US" altLang="zh-CN" sz="2400" dirty="0">
                <a:latin typeface="Consolas" panose="020B0609020204030204" charset="0"/>
                <a:sym typeface="+mn-ea"/>
              </a:rPr>
              <a:t>')</a:t>
            </a:r>
            <a:endParaRPr lang="en-US" altLang="zh-CN" sz="2400" dirty="0">
              <a:latin typeface="Consolas" panose="020B0609020204030204" charset="0"/>
            </a:endParaRPr>
          </a:p>
          <a:p>
            <a:pPr>
              <a:lnSpc>
                <a:spcPct val="90000"/>
              </a:lnSpc>
              <a:buSzPct val="90000"/>
            </a:pPr>
            <a:r>
              <a:rPr lang="en-US" altLang="zh-CN" sz="2400" dirty="0">
                <a:latin typeface="Consolas" panose="020B0609020204030204" charset="0"/>
                <a:sym typeface="+mn-ea"/>
              </a:rPr>
              <a:t>x = int(x)</a:t>
            </a:r>
            <a:endParaRPr lang="en-US" altLang="zh-CN" sz="2400" dirty="0">
              <a:latin typeface="Consolas" panose="020B0609020204030204" charset="0"/>
            </a:endParaRPr>
          </a:p>
          <a:p>
            <a:pPr>
              <a:lnSpc>
                <a:spcPct val="90000"/>
              </a:lnSpc>
              <a:buSzPct val="90000"/>
            </a:pPr>
            <a:r>
              <a:rPr lang="en-US" altLang="zh-CN" sz="2400" dirty="0">
                <a:latin typeface="Consolas" panose="020B0609020204030204" charset="0"/>
                <a:sym typeface="+mn-ea"/>
              </a:rPr>
              <a:t>a = x // 100</a:t>
            </a:r>
            <a:endParaRPr lang="en-US" altLang="zh-CN" sz="2400" dirty="0">
              <a:latin typeface="Consolas" panose="020B0609020204030204" charset="0"/>
            </a:endParaRPr>
          </a:p>
          <a:p>
            <a:pPr>
              <a:lnSpc>
                <a:spcPct val="90000"/>
              </a:lnSpc>
              <a:buSzPct val="90000"/>
            </a:pPr>
            <a:r>
              <a:rPr lang="en-US" altLang="zh-CN" sz="2400" dirty="0">
                <a:latin typeface="Consolas" panose="020B0609020204030204" charset="0"/>
                <a:sym typeface="+mn-ea"/>
              </a:rPr>
              <a:t>b = x // 10 % 10</a:t>
            </a:r>
            <a:endParaRPr lang="en-US" altLang="zh-CN" sz="2400" dirty="0">
              <a:latin typeface="Consolas" panose="020B0609020204030204" charset="0"/>
            </a:endParaRPr>
          </a:p>
          <a:p>
            <a:pPr>
              <a:lnSpc>
                <a:spcPct val="90000"/>
              </a:lnSpc>
              <a:buSzPct val="90000"/>
            </a:pPr>
            <a:r>
              <a:rPr lang="en-US" altLang="zh-CN" sz="2400" dirty="0">
                <a:latin typeface="Consolas" panose="020B0609020204030204" charset="0"/>
                <a:sym typeface="+mn-ea"/>
              </a:rPr>
              <a:t>c = x % 10</a:t>
            </a:r>
            <a:endParaRPr lang="en-US" altLang="zh-CN" sz="2400" dirty="0">
              <a:latin typeface="Consolas" panose="020B0609020204030204" charset="0"/>
            </a:endParaRPr>
          </a:p>
          <a:p>
            <a:pPr>
              <a:lnSpc>
                <a:spcPct val="90000"/>
              </a:lnSpc>
              <a:buSzPct val="90000"/>
            </a:pPr>
            <a:r>
              <a:rPr lang="en-US" altLang="zh-CN" sz="2400" dirty="0">
                <a:latin typeface="Consolas" panose="020B0609020204030204" charset="0"/>
                <a:sym typeface="+mn-ea"/>
              </a:rPr>
              <a:t>print(a, b, c)</a:t>
            </a:r>
            <a:endParaRPr lang="en-US" altLang="zh-CN" sz="2400" dirty="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2.5  </a:t>
            </a:r>
            <a:r>
              <a:rPr lang="zh-CN" altLang="en-US" dirty="0">
                <a:sym typeface="+mn-ea"/>
              </a:rPr>
              <a:t>精彩案例赏析（第二版）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zh-CN" altLang="en-US" sz="2400">
                <a:sym typeface="+mn-ea"/>
              </a:rPr>
              <a:t>还可以这样写</a:t>
            </a:r>
            <a:endParaRPr lang="zh-CN" altLang="en-US" sz="2400"/>
          </a:p>
          <a:p>
            <a:pPr>
              <a:buNone/>
            </a:pPr>
            <a:endParaRPr lang="zh-CN" altLang="en-US" sz="2400"/>
          </a:p>
          <a:p>
            <a:pPr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x = input('请输入一个三位数：')</a:t>
            </a:r>
            <a:endParaRPr lang="zh-CN" altLang="en-US" sz="20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x = int(x)</a:t>
            </a:r>
            <a:endParaRPr lang="zh-CN" altLang="en-US" sz="20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a, b = divmod(x, 100)</a:t>
            </a:r>
            <a:endParaRPr lang="zh-CN" altLang="en-US" sz="20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b, c = divmod(b, 10)</a:t>
            </a:r>
            <a:endParaRPr lang="zh-CN" altLang="en-US" sz="20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print(a, b, c)</a:t>
            </a:r>
            <a:endParaRPr lang="zh-CN" altLang="en-US" sz="2000">
              <a:latin typeface="Consolas" panose="020B0609020204030204" charset="0"/>
            </a:endParaRPr>
          </a:p>
          <a:p>
            <a:pPr>
              <a:buNone/>
            </a:pPr>
            <a:endParaRPr lang="zh-CN" altLang="en-US" sz="2400"/>
          </a:p>
          <a:p>
            <a:pPr>
              <a:buNone/>
            </a:pPr>
            <a:r>
              <a:rPr lang="zh-CN" altLang="en-US" sz="2400">
                <a:sym typeface="+mn-ea"/>
              </a:rPr>
              <a:t>还可以再简单些吗？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1661" y="3193510"/>
            <a:ext cx="2562225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2.5  </a:t>
            </a:r>
            <a:r>
              <a:rPr lang="zh-CN" altLang="en-US">
                <a:sym typeface="+mn-ea"/>
              </a:rPr>
              <a:t>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zh-CN" altLang="en-US" sz="2400" dirty="0">
                <a:sym typeface="+mn-ea"/>
              </a:rPr>
              <a:t>居然可以这样？</a:t>
            </a:r>
            <a:r>
              <a:rPr lang="en-US" altLang="zh-CN" sz="2400" dirty="0">
                <a:sym typeface="+mn-ea"/>
              </a:rPr>
              <a:t>OMG</a:t>
            </a:r>
            <a:endParaRPr lang="en-US" altLang="zh-CN" sz="2400" dirty="0"/>
          </a:p>
          <a:p>
            <a:pPr>
              <a:buNone/>
            </a:pPr>
            <a:endParaRPr lang="zh-CN" altLang="en-US" sz="2400" dirty="0"/>
          </a:p>
          <a:p>
            <a:pPr>
              <a:buNone/>
            </a:pPr>
            <a:r>
              <a:rPr lang="zh-CN" altLang="en-US" sz="2000" dirty="0">
                <a:latin typeface="Consolas" panose="020B0609020204030204" charset="0"/>
                <a:sym typeface="+mn-ea"/>
              </a:rPr>
              <a:t>x = input('请输入一个三位数：')</a:t>
            </a:r>
            <a:endParaRPr lang="zh-CN" altLang="en-US" sz="2000" dirty="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000" dirty="0">
                <a:latin typeface="Consolas" panose="020B0609020204030204" charset="0"/>
                <a:sym typeface="+mn-ea"/>
              </a:rPr>
              <a:t>a, b, c = map(int, x)</a:t>
            </a:r>
            <a:endParaRPr lang="zh-CN" altLang="en-US" sz="2000" dirty="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000" dirty="0">
                <a:latin typeface="Consolas" panose="020B0609020204030204" charset="0"/>
                <a:sym typeface="+mn-ea"/>
              </a:rPr>
              <a:t>print(a, b, c)</a:t>
            </a:r>
            <a:endParaRPr lang="zh-CN" altLang="en-US" sz="2000" dirty="0">
              <a:latin typeface="Consolas" panose="020B060902020403020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 flipH="1">
            <a:off x="3870960" y="2575560"/>
            <a:ext cx="3337560" cy="853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208520" y="2224257"/>
            <a:ext cx="228600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函数式编程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051" y="389618"/>
            <a:ext cx="10515600" cy="1325563"/>
          </a:xfrm>
        </p:spPr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5</a:t>
            </a:r>
            <a:r>
              <a:rPr lang="en-US" altLang="zh-CN" b="1" dirty="0"/>
              <a:t>  Python</a:t>
            </a:r>
            <a:r>
              <a:rPr lang="zh-CN" altLang="en-US" b="1" dirty="0"/>
              <a:t>代码编写规范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4436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x-none" b="1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 b="1" dirty="0">
                <a:sym typeface="+mn-ea"/>
              </a:rPr>
              <a:t>缩进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程序是依靠代码块的</a:t>
            </a:r>
            <a:r>
              <a:rPr lang="zh-CN" altLang="en-US" sz="3200" dirty="0">
                <a:solidFill>
                  <a:srgbClr val="0070C0"/>
                </a:solidFill>
              </a:rPr>
              <a:t>缩进</a:t>
            </a:r>
            <a:r>
              <a:rPr lang="zh-CN" altLang="en-US" dirty="0"/>
              <a:t>来体现代码之间的逻辑关系的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sz="2600" dirty="0">
                <a:solidFill>
                  <a:srgbClr val="0070C0"/>
                </a:solidFill>
              </a:rPr>
              <a:t>代码块的开始</a:t>
            </a:r>
            <a:r>
              <a:rPr lang="zh-CN" altLang="en-US" dirty="0"/>
              <a:t>：类定义、函数定义、选择结构、循环结构等，行尾出现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en-US" altLang="zh-CN" sz="2000" dirty="0"/>
              <a:t>--</a:t>
            </a:r>
            <a:r>
              <a:rPr lang="zh-CN" altLang="en-US" sz="2400" dirty="0">
                <a:solidFill>
                  <a:srgbClr val="0070C0"/>
                </a:solidFill>
              </a:rPr>
              <a:t>行尾的冒号</a:t>
            </a:r>
            <a:r>
              <a:rPr lang="zh-CN" altLang="en-US" dirty="0"/>
              <a:t>表示缩进的开始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sz="2600" dirty="0">
                <a:solidFill>
                  <a:srgbClr val="0070C0"/>
                </a:solidFill>
              </a:rPr>
              <a:t>缩进结束</a:t>
            </a:r>
            <a:r>
              <a:rPr lang="zh-CN" altLang="en-US" dirty="0"/>
              <a:t>表示</a:t>
            </a:r>
            <a:r>
              <a:rPr lang="zh-CN" altLang="en-US" dirty="0">
                <a:sym typeface="+mn-ea"/>
              </a:rPr>
              <a:t>一个</a:t>
            </a:r>
            <a:r>
              <a:rPr lang="zh-CN" altLang="en-US" dirty="0"/>
              <a:t>代码块的结束了 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sz="2600" dirty="0">
                <a:solidFill>
                  <a:srgbClr val="0070C0"/>
                </a:solidFill>
              </a:rPr>
              <a:t>同一个级别</a:t>
            </a:r>
            <a:r>
              <a:rPr lang="zh-CN" altLang="en-US" dirty="0"/>
              <a:t>的代码块的缩进量必须相同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建议以</a:t>
            </a:r>
            <a:r>
              <a:rPr lang="en-US" altLang="zh-CN" dirty="0"/>
              <a:t>4</a:t>
            </a:r>
            <a:r>
              <a:rPr lang="zh-CN" altLang="en-US" dirty="0"/>
              <a:t>个空格为基本缩进单位，不建议采用制表符来缩进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IDLE</a:t>
            </a:r>
            <a:r>
              <a:rPr lang="zh-CN" altLang="en-US" dirty="0"/>
              <a:t>可以通过下面的方法进行代码块的缩进和反缩进：</a:t>
            </a:r>
            <a:endParaRPr lang="zh-CN" altLang="en-US" dirty="0"/>
          </a:p>
          <a:p>
            <a:pPr lvl="1">
              <a:lnSpc>
                <a:spcPct val="110000"/>
              </a:lnSpc>
              <a:buNone/>
            </a:pPr>
            <a:r>
              <a:rPr lang="en-US" altLang="zh-CN" dirty="0" err="1"/>
              <a:t>Format</a:t>
            </a:r>
            <a:r>
              <a:rPr lang="en-US" altLang="zh-CN" dirty="0" err="1">
                <a:sym typeface="Wingdings" panose="05000000000000000000" pitchFamily="2" charset="2"/>
              </a:rPr>
              <a:t>Indent</a:t>
            </a:r>
            <a:r>
              <a:rPr lang="en-US" altLang="zh-CN" dirty="0">
                <a:sym typeface="Wingdings" panose="05000000000000000000" pitchFamily="2" charset="2"/>
              </a:rPr>
              <a:t> Region/</a:t>
            </a:r>
            <a:r>
              <a:rPr lang="en-US" altLang="zh-CN" dirty="0" err="1">
                <a:sym typeface="Wingdings" panose="05000000000000000000" pitchFamily="2" charset="2"/>
              </a:rPr>
              <a:t>Dedent</a:t>
            </a:r>
            <a:r>
              <a:rPr lang="en-US" altLang="zh-CN" dirty="0">
                <a:sym typeface="Wingdings" panose="05000000000000000000" pitchFamily="2" charset="2"/>
              </a:rPr>
              <a:t> Region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None/>
            </a:pPr>
            <a:r>
              <a:rPr lang="zh-CN" altLang="en-US" dirty="0">
                <a:sym typeface="Wingdings" panose="05000000000000000000" pitchFamily="2" charset="2"/>
              </a:rPr>
              <a:t>快捷键为 </a:t>
            </a:r>
            <a:r>
              <a:rPr lang="en-US" altLang="zh-CN" dirty="0">
                <a:sym typeface="Wingdings" panose="05000000000000000000" pitchFamily="2" charset="2"/>
              </a:rPr>
              <a:t>Ctrl + [ </a:t>
            </a:r>
            <a:r>
              <a:rPr lang="zh-CN" altLang="en-US" dirty="0">
                <a:sym typeface="Wingdings" panose="05000000000000000000" pitchFamily="2" charset="2"/>
              </a:rPr>
              <a:t>和 </a:t>
            </a:r>
            <a:r>
              <a:rPr lang="en-US" altLang="zh-CN" dirty="0">
                <a:sym typeface="Wingdings" panose="05000000000000000000" pitchFamily="2" charset="2"/>
              </a:rPr>
              <a:t>Ctrl + ] 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51320" y="5525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/>
              <a:t>PEP 8 -- Style Guide for Python Code  </a:t>
            </a:r>
            <a:r>
              <a:rPr lang="en-US" altLang="zh-CN" b="1" dirty="0">
                <a:hlinkClick r:id="rId1"/>
              </a:rPr>
              <a:t>https://www.python.org/dev/peps/pep-0008/</a:t>
            </a:r>
            <a:r>
              <a:rPr lang="en-US" altLang="zh-CN" b="1" dirty="0"/>
              <a:t>  </a:t>
            </a:r>
            <a:endParaRPr lang="en-US" altLang="zh-CN" b="1" dirty="0"/>
          </a:p>
          <a:p>
            <a:pPr>
              <a:defRPr/>
            </a:pPr>
            <a:r>
              <a:rPr lang="en-US" altLang="zh-CN" b="1" dirty="0"/>
              <a:t>Google Python Style Guide     </a:t>
            </a:r>
            <a:r>
              <a:rPr lang="en-US" altLang="zh-CN" b="1" dirty="0">
                <a:hlinkClick r:id="rId2"/>
              </a:rPr>
              <a:t>http://google.github.io/styleguide/pyguide.html</a:t>
            </a:r>
            <a:r>
              <a:rPr lang="en-US" altLang="zh-CN" b="1" dirty="0"/>
              <a:t>  </a:t>
            </a:r>
            <a:endParaRPr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20" y="3429000"/>
            <a:ext cx="4602480" cy="11506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1.9 Python</a:t>
            </a:r>
            <a:r>
              <a:rPr lang="zh-CN" altLang="en-US"/>
              <a:t>快速入门</a:t>
            </a:r>
            <a:endParaRPr lang="zh-CN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428038" cy="4530725"/>
          </a:xfrm>
        </p:spPr>
        <p:txBody>
          <a:bodyPr/>
          <a:lstStyle/>
          <a:p>
            <a:r>
              <a:rPr lang="zh-CN" altLang="en-US" sz="2400" dirty="0"/>
              <a:t>问题2：已知三角形的两边长及其夹角，求第三边长。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924783" y="2081680"/>
                <a:ext cx="6342434" cy="8386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𝑎𝑏𝑐𝑜𝑠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rad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783" y="2081680"/>
                <a:ext cx="6342434" cy="838691"/>
              </a:xfrm>
              <a:prstGeom prst="rect">
                <a:avLst/>
              </a:prstGeom>
              <a:blipFill rotWithShape="1">
                <a:blip r:embed="rId1"/>
                <a:stretch>
                  <a:fillRect l="-10" t="-18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508919" y="3556152"/>
            <a:ext cx="937260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import math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x = input(‘</a:t>
            </a:r>
            <a:r>
              <a:rPr lang="zh-CN" altLang="en-US" sz="2400" dirty="0"/>
              <a:t>输入两边长及夹角</a:t>
            </a:r>
            <a:r>
              <a:rPr lang="en-US" altLang="zh-CN" sz="2400" dirty="0"/>
              <a:t>(</a:t>
            </a:r>
            <a:r>
              <a:rPr lang="zh-CN" altLang="en-US" sz="2400" dirty="0"/>
              <a:t>度</a:t>
            </a:r>
            <a:r>
              <a:rPr lang="en-US" altLang="zh-CN" sz="2400" dirty="0"/>
              <a:t>)</a:t>
            </a:r>
            <a:r>
              <a:rPr lang="zh-CN" altLang="en-US" sz="2400" dirty="0"/>
              <a:t>，以</a:t>
            </a:r>
            <a:r>
              <a:rPr lang="zh-CN" altLang="en-US" sz="2400" dirty="0">
                <a:solidFill>
                  <a:srgbClr val="FF0000"/>
                </a:solidFill>
              </a:rPr>
              <a:t>英文逗号</a:t>
            </a:r>
            <a:r>
              <a:rPr lang="zh-CN" altLang="en-US" sz="2400" dirty="0"/>
              <a:t>分隔：</a:t>
            </a:r>
            <a:r>
              <a:rPr lang="en-US" altLang="zh-CN" sz="2400" dirty="0"/>
              <a:t>')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a, b, </a:t>
            </a:r>
            <a:r>
              <a:rPr lang="en-US" altLang="zh-CN" sz="2400" dirty="0" err="1">
                <a:solidFill>
                  <a:srgbClr val="FF0000"/>
                </a:solidFill>
              </a:rPr>
              <a:t>sita</a:t>
            </a:r>
            <a:r>
              <a:rPr lang="en-US" altLang="zh-CN" sz="2400" dirty="0">
                <a:solidFill>
                  <a:srgbClr val="FF0000"/>
                </a:solidFill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</a:rPr>
              <a:t>eval</a:t>
            </a:r>
            <a:r>
              <a:rPr lang="en-US" altLang="zh-CN" sz="2400" dirty="0">
                <a:solidFill>
                  <a:srgbClr val="FF0000"/>
                </a:solidFill>
              </a:rPr>
              <a:t>(x)    #</a:t>
            </a:r>
            <a:r>
              <a:rPr lang="zh-CN" altLang="en-US" sz="2400" dirty="0">
                <a:solidFill>
                  <a:srgbClr val="FF0000"/>
                </a:solidFill>
              </a:rPr>
              <a:t>序列解包 字符串那章学后就可以理解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c = </a:t>
            </a:r>
            <a:r>
              <a:rPr lang="en-US" altLang="zh-CN" sz="2400" dirty="0" err="1"/>
              <a:t>math.sqrt</a:t>
            </a:r>
            <a:r>
              <a:rPr lang="en-US" altLang="zh-CN" sz="2400" dirty="0"/>
              <a:t>(a**2 + b**2 - 2*a*b*</a:t>
            </a:r>
            <a:r>
              <a:rPr lang="en-US" altLang="zh-CN" sz="2400" dirty="0" err="1"/>
              <a:t>math.cos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sita</a:t>
            </a:r>
            <a:r>
              <a:rPr lang="en-US" altLang="zh-CN" sz="2400" dirty="0"/>
              <a:t>*</a:t>
            </a:r>
            <a:r>
              <a:rPr lang="en-US" altLang="zh-CN" sz="2400" dirty="0" err="1"/>
              <a:t>math.pi</a:t>
            </a:r>
            <a:r>
              <a:rPr lang="en-US" altLang="zh-CN" sz="2400" dirty="0"/>
              <a:t>/180))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print('c=', c)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1.9 Python</a:t>
            </a:r>
            <a:r>
              <a:rPr lang="zh-CN" altLang="en-US" dirty="0"/>
              <a:t>快速入门 </a:t>
            </a:r>
            <a:endParaRPr lang="zh-CN" alt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400" dirty="0"/>
              <a:t>问题3：任意输入三个英文单词，按字典顺序输出。</a:t>
            </a:r>
            <a:endParaRPr lang="zh-CN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2856412" y="2403933"/>
            <a:ext cx="8132430" cy="31947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s = input('x,y,z=')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x, y, z = s.split(',') </a:t>
            </a:r>
            <a:r>
              <a:rPr lang="en-US" altLang="zh-CN" sz="2800" dirty="0">
                <a:latin typeface="Times New Roman" panose="02020603050405020304" pitchFamily="18" charset="0"/>
              </a:rPr>
              <a:t>#</a:t>
            </a:r>
            <a:r>
              <a:rPr lang="zh-CN" altLang="en-US" sz="2800" dirty="0">
                <a:solidFill>
                  <a:srgbClr val="FF0000"/>
                </a:solidFill>
              </a:rPr>
              <a:t>字符串那章学后就可以理解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if x &gt; y: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 	x, y = y, x 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if x &gt; z: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    x, z = z, x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if y &gt; z: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    y, z = z, y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print(x, y, z)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0243" y="3254813"/>
            <a:ext cx="365760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8</a:t>
            </a:r>
            <a:r>
              <a:rPr lang="en-US" dirty="0"/>
              <a:t>.</a:t>
            </a:r>
            <a:r>
              <a:rPr lang="zh-CN" altLang="en-US" dirty="0"/>
              <a:t>6</a:t>
            </a:r>
            <a:r>
              <a:rPr lang="en-US" dirty="0"/>
              <a:t> </a:t>
            </a:r>
            <a:r>
              <a:rPr lang="zh-CN" altLang="en-US" dirty="0"/>
              <a:t>使用</a:t>
            </a:r>
            <a:r>
              <a:rPr lang="en-US" dirty="0"/>
              <a:t>IDLE</a:t>
            </a:r>
            <a:r>
              <a:rPr lang="zh-CN" altLang="en-US" dirty="0"/>
              <a:t>调试代码</a:t>
            </a:r>
            <a:r>
              <a:rPr lang="zh-CN" altLang="en-US" sz="2800" dirty="0"/>
              <a:t>（第一版</a:t>
            </a:r>
            <a:r>
              <a:rPr lang="en-US" altLang="zh-CN" sz="2800" dirty="0"/>
              <a:t>p202</a:t>
            </a:r>
            <a:r>
              <a:rPr lang="zh-CN" altLang="en-US" sz="2800" dirty="0"/>
              <a:t>）</a:t>
            </a:r>
            <a:endParaRPr lang="zh-CN" altLang="en-US" sz="28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74" y="1460578"/>
            <a:ext cx="10511798" cy="4349764"/>
          </a:xfrm>
        </p:spPr>
        <p:txBody>
          <a:bodyPr/>
          <a:lstStyle/>
          <a:p>
            <a:r>
              <a:rPr lang="zh-CN" altLang="en-US" sz="2400" dirty="0"/>
              <a:t>首先单击菜单“</a:t>
            </a:r>
            <a:r>
              <a:rPr lang="en-US" sz="2400" dirty="0" err="1"/>
              <a:t>Debug”</a:t>
            </a:r>
            <a:r>
              <a:rPr lang="en-US" sz="2400" dirty="0" err="1">
                <a:sym typeface="Wingdings" panose="05000000000000000000" pitchFamily="2" charset="2"/>
              </a:rPr>
              <a:t>”Debugger</a:t>
            </a:r>
            <a:r>
              <a:rPr lang="en-US" sz="2400" dirty="0">
                <a:sym typeface="Wingdings" panose="05000000000000000000" pitchFamily="2" charset="2"/>
              </a:rPr>
              <a:t>”</a:t>
            </a:r>
            <a:r>
              <a:rPr lang="zh-CN" altLang="en-US" sz="2400" dirty="0">
                <a:sym typeface="Wingdings" panose="05000000000000000000" pitchFamily="2" charset="2"/>
              </a:rPr>
              <a:t>打开调试器窗口</a:t>
            </a:r>
            <a:endParaRPr lang="zh-CN" altLang="en-US" sz="2400" dirty="0">
              <a:sym typeface="Wingdings" panose="05000000000000000000" pitchFamily="2" charset="2"/>
            </a:endParaRPr>
          </a:p>
          <a:p>
            <a:r>
              <a:rPr lang="zh-CN" altLang="en-US" sz="2400" dirty="0">
                <a:sym typeface="Wingdings" panose="05000000000000000000" pitchFamily="2" charset="2"/>
              </a:rPr>
              <a:t>然后打开并运行要调试的程序</a:t>
            </a:r>
            <a:endParaRPr lang="zh-CN" altLang="en-US" sz="2400" dirty="0">
              <a:sym typeface="Wingdings" panose="05000000000000000000" pitchFamily="2" charset="2"/>
            </a:endParaRPr>
          </a:p>
          <a:p>
            <a:r>
              <a:rPr lang="zh-CN" altLang="en-US" sz="2400" dirty="0">
                <a:sym typeface="Wingdings" panose="05000000000000000000" pitchFamily="2" charset="2"/>
              </a:rPr>
              <a:t>切换到调试器窗口进行调试</a:t>
            </a:r>
            <a:endParaRPr lang="zh-CN" altLang="en-US" sz="2400" dirty="0">
              <a:sym typeface="Wingdings" panose="05000000000000000000" pitchFamily="2" charset="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91" y="1896146"/>
            <a:ext cx="5554241" cy="444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362335" y="1485823"/>
            <a:ext cx="2284000" cy="410988"/>
          </a:xfrm>
          <a:prstGeom prst="rect">
            <a:avLst/>
          </a:prstGeom>
        </p:spPr>
        <p:txBody>
          <a:bodyPr vert="horz" lIns="91407" tIns="45703" rIns="91407" bIns="45703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IDEL</a:t>
            </a:r>
            <a:r>
              <a:rPr lang="zh-CN" altLang="en-US" sz="2400" dirty="0"/>
              <a:t>调试器窗口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61974" y="3102546"/>
            <a:ext cx="4475131" cy="230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Go:  </a:t>
            </a:r>
            <a:r>
              <a:rPr lang="zh-CN" altLang="en-US" dirty="0"/>
              <a:t>继续执行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Step: </a:t>
            </a:r>
            <a:r>
              <a:rPr lang="zh-CN" altLang="en-US" dirty="0"/>
              <a:t>按顺序执行代码，如果为函数，则进入函数体内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Over:</a:t>
            </a:r>
            <a:r>
              <a:rPr lang="zh-CN" altLang="en-US" dirty="0"/>
              <a:t> 按顺序执行代码，如果为函数，则不进入函数体内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Out</a:t>
            </a:r>
            <a:r>
              <a:rPr lang="zh-CN" altLang="en-US" dirty="0"/>
              <a:t>：执行代码直到跳出当前函数体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在源代码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文件中鼠标右键弹出上下文菜单后可以设置和清除当前行的断点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880" y="7556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今天学习要求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1088"/>
            <a:ext cx="10515600" cy="4039076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Python</a:t>
            </a:r>
            <a:r>
              <a:rPr kumimoji="1" lang="zh-CN" altLang="en-US" dirty="0">
                <a:solidFill>
                  <a:srgbClr val="FF0000"/>
                </a:solidFill>
              </a:rPr>
              <a:t>编码规范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>
                <a:solidFill>
                  <a:srgbClr val="FF0000"/>
                </a:solidFill>
              </a:rPr>
              <a:t>字符串类型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000" dirty="0"/>
              <a:t>转义符</a:t>
            </a:r>
            <a:endParaRPr kumimoji="1"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000" dirty="0"/>
              <a:t>内置函数</a:t>
            </a:r>
            <a:endParaRPr kumimoji="1"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000" dirty="0"/>
              <a:t>格式化字符串</a:t>
            </a:r>
            <a:endParaRPr kumimoji="1"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zh-CN" sz="2000" dirty="0"/>
              <a:t>print</a:t>
            </a:r>
            <a:r>
              <a:rPr kumimoji="1" lang="zh-CN" altLang="en-US" sz="2000" dirty="0"/>
              <a:t>函数更多选项</a:t>
            </a:r>
            <a:endParaRPr kumimoji="1" lang="en-US" altLang="zh-CN" sz="2000" dirty="0"/>
          </a:p>
          <a:p>
            <a:pPr>
              <a:buFont typeface="Wingdings" panose="05000000000000000000" pitchFamily="2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IDLE</a:t>
            </a:r>
            <a:r>
              <a:rPr kumimoji="1" lang="zh-CN" altLang="en-US" dirty="0">
                <a:solidFill>
                  <a:srgbClr val="FF0000"/>
                </a:solidFill>
              </a:rPr>
              <a:t>调试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5318443"/>
            <a:ext cx="10515600" cy="143303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solidFill>
                  <a:schemeClr val="accent6">
                    <a:lumMod val="50000"/>
                  </a:schemeClr>
                </a:solidFill>
              </a:rPr>
              <a:t>课堂练习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lab0326.txt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月</a:t>
            </a:r>
            <a:r>
              <a:rPr kumimoji="1" lang="en-US" altLang="zh-CN" sz="2400" dirty="0"/>
              <a:t>26</a:t>
            </a:r>
            <a:r>
              <a:rPr kumimoji="1" lang="zh-CN" altLang="en-US" sz="2400" dirty="0"/>
              <a:t>号第四节课练习）</a:t>
            </a:r>
            <a:endParaRPr kumimoji="1" lang="en-US" altLang="zh-CN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solidFill>
                  <a:schemeClr val="accent6">
                    <a:lumMod val="50000"/>
                  </a:schemeClr>
                </a:solidFill>
              </a:rPr>
              <a:t>课后作业</a:t>
            </a:r>
            <a:r>
              <a:rPr kumimoji="1" lang="zh-CN" altLang="en-US" sz="2400" dirty="0"/>
              <a:t>：完成</a:t>
            </a:r>
            <a:r>
              <a:rPr kumimoji="1" lang="en-US" altLang="zh-CN" sz="2400" dirty="0"/>
              <a:t>project3.py</a:t>
            </a:r>
            <a:r>
              <a:rPr kumimoji="1" lang="zh-CN" altLang="en-US" sz="2400" dirty="0"/>
              <a:t>（要求见</a:t>
            </a:r>
            <a:r>
              <a:rPr kumimoji="1" lang="en-US" altLang="zh-CN" sz="2400" dirty="0"/>
              <a:t>3projects0326.docx</a:t>
            </a:r>
            <a:r>
              <a:rPr kumimoji="1" lang="zh-CN" altLang="en-US" sz="2400" dirty="0"/>
              <a:t>，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</a:rPr>
              <a:t>月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</a:rPr>
              <a:t>日前</a:t>
            </a:r>
            <a:r>
              <a:rPr kumimoji="1" lang="zh-CN" altLang="en-US" sz="2400" dirty="0"/>
              <a:t>在</a:t>
            </a:r>
            <a:r>
              <a:rPr kumimoji="1" lang="en-US" altLang="zh-CN" sz="2400" dirty="0" err="1"/>
              <a:t>elearning</a:t>
            </a:r>
            <a:r>
              <a:rPr kumimoji="1" lang="zh-CN" altLang="en-US" sz="2400" dirty="0"/>
              <a:t>提交）</a:t>
            </a:r>
            <a:endParaRPr kumimoji="1"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endParaRPr kumimoji="1" lang="zh-CN" alt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代码编写规范（</a:t>
            </a:r>
            <a:r>
              <a:rPr lang="en-US" altLang="zh-CN" b="1" dirty="0"/>
              <a:t>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（2）</a:t>
            </a:r>
            <a:r>
              <a:rPr lang="zh-CN" altLang="en-US" sz="2400" dirty="0"/>
              <a:t>每个</a:t>
            </a:r>
            <a:r>
              <a:rPr lang="zh-CN" altLang="en-US" sz="2400" b="1" dirty="0">
                <a:solidFill>
                  <a:srgbClr val="FF0000"/>
                </a:solidFill>
              </a:rPr>
              <a:t>import语句</a:t>
            </a:r>
            <a:r>
              <a:rPr lang="zh-CN" altLang="en-US" sz="2400" dirty="0"/>
              <a:t>只导入一个模块，最好按</a:t>
            </a:r>
            <a:r>
              <a:rPr lang="zh-CN" altLang="en-US" sz="2400" dirty="0">
                <a:solidFill>
                  <a:srgbClr val="FF0000"/>
                </a:solidFill>
              </a:rPr>
              <a:t>标准库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扩展库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自定义库</a:t>
            </a:r>
            <a:r>
              <a:rPr lang="zh-CN" altLang="en-US" sz="2400" dirty="0"/>
              <a:t>的顺序依次导入。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568" y="3270726"/>
            <a:ext cx="4561205" cy="14611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代码编写规范（</a:t>
            </a:r>
            <a:r>
              <a:rPr lang="en-US" altLang="zh-CN" b="1" dirty="0"/>
              <a:t>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8985"/>
            <a:ext cx="3829334" cy="4351338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（3）必要的空格与空行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最好在每个函数、类定义、 不同功能</a:t>
            </a:r>
            <a:r>
              <a:rPr lang="zh-CN" altLang="en-US" sz="2400" dirty="0">
                <a:solidFill>
                  <a:srgbClr val="0070C0"/>
                </a:solidFill>
              </a:rPr>
              <a:t>的</a:t>
            </a:r>
            <a:r>
              <a:rPr lang="zh-CN" altLang="en-US" sz="2400" dirty="0"/>
              <a:t>代码块之间增加</a:t>
            </a:r>
            <a:r>
              <a:rPr lang="zh-CN" altLang="en-US" sz="2400" dirty="0">
                <a:solidFill>
                  <a:srgbClr val="FF0000"/>
                </a:solidFill>
              </a:rPr>
              <a:t>空行</a:t>
            </a:r>
            <a:r>
              <a:rPr lang="zh-CN" altLang="en-US" sz="2400" dirty="0"/>
              <a:t>，以提高可读性。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运算符两侧</a:t>
            </a:r>
            <a:r>
              <a:rPr lang="zh-CN" altLang="en-US" sz="2400" dirty="0"/>
              <a:t>各增加一个</a:t>
            </a:r>
            <a:r>
              <a:rPr lang="zh-CN" altLang="en-US" sz="2400" dirty="0">
                <a:solidFill>
                  <a:srgbClr val="FF0000"/>
                </a:solidFill>
              </a:rPr>
              <a:t>空格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逗号后面</a:t>
            </a:r>
            <a:r>
              <a:rPr lang="zh-CN" altLang="en-US" sz="2400" dirty="0"/>
              <a:t>增加一个空格。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4884" y="1634611"/>
            <a:ext cx="6171565" cy="4161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代码编写规范（</a:t>
            </a:r>
            <a:r>
              <a:rPr lang="en-US" altLang="zh-CN" b="1" dirty="0"/>
              <a:t>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（4）尽量不要写过长的语句</a:t>
            </a:r>
            <a:r>
              <a:rPr lang="zh-CN" altLang="en-US" sz="2400" dirty="0"/>
              <a:t>。如果语句过长，可以考虑拆分成多个短一些的语句，以保证代码具有较好的</a:t>
            </a:r>
            <a:r>
              <a:rPr lang="zh-CN" altLang="en-US" sz="2400" dirty="0">
                <a:solidFill>
                  <a:srgbClr val="FF0000"/>
                </a:solidFill>
              </a:rPr>
              <a:t>可读性</a:t>
            </a:r>
            <a:r>
              <a:rPr lang="zh-CN" altLang="en-US" sz="2400" dirty="0"/>
              <a:t>。如果语句确实太长而超过屏幕宽度，最好使用</a:t>
            </a:r>
            <a:r>
              <a:rPr lang="zh-CN" altLang="en-US" sz="2400" dirty="0">
                <a:solidFill>
                  <a:srgbClr val="FF0000"/>
                </a:solidFill>
              </a:rPr>
              <a:t>续行符</a:t>
            </a:r>
            <a:r>
              <a:rPr lang="zh-CN" altLang="en-US" sz="2400" dirty="0"/>
              <a:t>（line continuation character）“\”，或者使用圆括号将多行代码括起来表示是一条语句。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8990" y="3949584"/>
            <a:ext cx="2721610" cy="2349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代码编写规范（</a:t>
            </a:r>
            <a:r>
              <a:rPr lang="en-US" altLang="zh-CN" b="1" dirty="0"/>
              <a:t>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1727"/>
            <a:ext cx="1109472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>
                <a:solidFill>
                  <a:srgbClr val="FF0000"/>
                </a:solidFill>
              </a:rPr>
              <a:t>）注释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zh-CN" altLang="en-US" dirty="0"/>
              <a:t>一个好的、可读性强的程序一般包含</a:t>
            </a:r>
            <a:r>
              <a:rPr lang="en-US" altLang="zh-CN" dirty="0"/>
              <a:t>30%</a:t>
            </a:r>
            <a:r>
              <a:rPr lang="zh-CN" altLang="en-US" dirty="0"/>
              <a:t>以上的注释。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以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符号#</a:t>
            </a:r>
            <a:r>
              <a:rPr lang="zh-CN" altLang="en-US" b="1" dirty="0">
                <a:sym typeface="+mn-ea"/>
              </a:rPr>
              <a:t>开始，表示本行#之后的内容为注释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400" dirty="0"/>
              <a:t>在IDLE开发环境中，可以通过下面的操作快速注释/解除注释大段内容：</a:t>
            </a:r>
            <a:endParaRPr lang="zh-CN" altLang="en-US" sz="1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 err="1"/>
              <a:t>Format</a:t>
            </a:r>
            <a:r>
              <a:rPr lang="en-US" altLang="zh-CN" sz="1800" dirty="0" err="1">
                <a:sym typeface="Wingdings" panose="05000000000000000000" pitchFamily="2" charset="2"/>
              </a:rPr>
              <a:t>Comment</a:t>
            </a:r>
            <a:r>
              <a:rPr lang="en-US" altLang="zh-CN" sz="1800" dirty="0">
                <a:sym typeface="Wingdings" panose="05000000000000000000" pitchFamily="2" charset="2"/>
              </a:rPr>
              <a:t> Out Region/Uncomment Region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>
                <a:sym typeface="Wingdings" panose="05000000000000000000" pitchFamily="2" charset="2"/>
              </a:rPr>
              <a:t>快捷键：  </a:t>
            </a:r>
            <a:r>
              <a:rPr lang="en-US" altLang="zh-CN" sz="1800" dirty="0">
                <a:sym typeface="Wingdings" panose="05000000000000000000" pitchFamily="2" charset="2"/>
              </a:rPr>
              <a:t>ALT+3   ALT+4 </a:t>
            </a:r>
            <a:endParaRPr lang="zh-CN" altLang="en-US" sz="1400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包含在一对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三引号</a:t>
            </a:r>
            <a:r>
              <a:rPr lang="zh-CN" altLang="en-US" b="1" dirty="0">
                <a:sym typeface="+mn-ea"/>
              </a:rPr>
              <a:t>'''...'''或"""..."""之间且不属于任何语句的内容将被解释器认为是注释</a:t>
            </a:r>
            <a:r>
              <a:rPr lang="zh-CN" altLang="en-US" b="1" dirty="0"/>
              <a:t>，经常在函数体开始处添加长注释（三引号），作为</a:t>
            </a:r>
            <a:r>
              <a:rPr lang="en-US" altLang="zh-CN" b="1" dirty="0"/>
              <a:t>docstring</a:t>
            </a:r>
            <a:r>
              <a:rPr lang="zh-CN" altLang="en-US" b="1" dirty="0"/>
              <a:t> </a:t>
            </a:r>
            <a:endParaRPr lang="zh-CN" altLang="en-US" b="1" dirty="0"/>
          </a:p>
          <a:p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4091485" y="5226784"/>
            <a:ext cx="6629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isclosed</a:t>
            </a:r>
            <a:r>
              <a:rPr lang="en-US" altLang="zh-CN" dirty="0"/>
              <a:t>(self):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7030A0"/>
                </a:solidFill>
              </a:rPr>
              <a:t>    </a:t>
            </a:r>
            <a:r>
              <a:rPr lang="en-US" altLang="zh-CN" dirty="0">
                <a:solidFill>
                  <a:srgbClr val="98178D"/>
                </a:solidFill>
              </a:rPr>
              <a:t>"""True if the connection is closed."""</a:t>
            </a:r>
            <a:endParaRPr lang="en-US" altLang="zh-CN" dirty="0">
              <a:solidFill>
                <a:srgbClr val="98178D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self.fp</a:t>
            </a:r>
            <a:r>
              <a:rPr lang="en-US" altLang="zh-CN" dirty="0"/>
              <a:t> is None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&gt;&gt;&gt; print(</a:t>
            </a:r>
            <a:r>
              <a:rPr lang="en-US" altLang="zh-CN" dirty="0" err="1"/>
              <a:t>isclosed</a:t>
            </a:r>
            <a:r>
              <a:rPr lang="en-US" altLang="zh-CN" dirty="0"/>
              <a:t>.__doc__)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True if the connection is closed.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9312" y="2565423"/>
            <a:ext cx="4061602" cy="11684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代码编写规范（</a:t>
            </a:r>
            <a:r>
              <a:rPr lang="en-US" altLang="zh-CN" b="1" dirty="0"/>
              <a:t>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4351338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虽然Python运算符有明确的优先级，但对于复杂的表达式建议在适当的位置使用</a:t>
            </a:r>
            <a:r>
              <a:rPr lang="zh-CN" altLang="en-US" sz="2400" dirty="0">
                <a:solidFill>
                  <a:srgbClr val="FF0000"/>
                </a:solidFill>
              </a:rPr>
              <a:t>括号</a:t>
            </a:r>
            <a:r>
              <a:rPr lang="zh-CN" altLang="en-US" sz="2400" dirty="0"/>
              <a:t>使得各种运算的隶属关系和顺序更加明确、清晰。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Content Placeholder 2"/>
          <p:cNvSpPr txBox="1"/>
          <p:nvPr/>
        </p:nvSpPr>
        <p:spPr>
          <a:xfrm>
            <a:off x="990600" y="3429000"/>
            <a:ext cx="10363200" cy="3060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（7）</a:t>
            </a:r>
            <a:r>
              <a:rPr lang="en-US" sz="2400" dirty="0"/>
              <a:t>在开发速度和运行速度之间尽量取得</a:t>
            </a:r>
            <a:r>
              <a:rPr lang="en-US" sz="2400" dirty="0">
                <a:solidFill>
                  <a:srgbClr val="FF0000"/>
                </a:solidFill>
              </a:rPr>
              <a:t>最佳平衡</a:t>
            </a:r>
            <a:r>
              <a:rPr lang="en-US" sz="2400" dirty="0"/>
              <a:t>。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sz="2400" dirty="0" err="1">
                <a:solidFill>
                  <a:srgbClr val="FF0000"/>
                </a:solidFill>
              </a:rPr>
              <a:t>内置对象运行速度最快</a:t>
            </a:r>
            <a:r>
              <a:rPr lang="en-US" sz="2400" dirty="0" err="1"/>
              <a:t>，标准库对象次之，用C或Fortran编写的扩展库速度也比较快，而纯Python的扩展库往往速度慢一些</a:t>
            </a:r>
            <a:r>
              <a:rPr lang="en-US" sz="2400" dirty="0"/>
              <a:t>。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sz="2400" dirty="0" err="1"/>
              <a:t>在开发项目时，应</a:t>
            </a:r>
            <a:r>
              <a:rPr lang="en-US" sz="2400" dirty="0" err="1">
                <a:solidFill>
                  <a:srgbClr val="FF0000"/>
                </a:solidFill>
              </a:rPr>
              <a:t>优先使用Python内置对象</a:t>
            </a:r>
            <a:r>
              <a:rPr lang="en-US" sz="2400" dirty="0" err="1"/>
              <a:t>，其次考虑使用Python标准库提供的对象，最后考虑使用第三方扩展库</a:t>
            </a:r>
            <a:r>
              <a:rPr lang="en-US" sz="2400" dirty="0"/>
              <a:t>。</a:t>
            </a:r>
            <a:endParaRPr 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38200" y="2812504"/>
            <a:ext cx="44390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latin typeface="+mj-lt"/>
                <a:ea typeface="+mj-ea"/>
                <a:cs typeface="+mj-cs"/>
                <a:sym typeface="+mn-ea"/>
              </a:rPr>
              <a:t>PS. </a:t>
            </a:r>
            <a:r>
              <a:rPr lang="zh-CN" altLang="en-US" sz="4400" b="1" dirty="0">
                <a:latin typeface="+mj-lt"/>
                <a:ea typeface="+mj-ea"/>
                <a:cs typeface="+mj-cs"/>
                <a:sym typeface="+mn-ea"/>
              </a:rPr>
              <a:t>代码优化建议</a:t>
            </a:r>
            <a:endParaRPr lang="zh-CN" altLang="en-US" sz="44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代码优化建议</a:t>
            </a:r>
            <a:r>
              <a:rPr lang="en-US" altLang="zh-CN" b="1" dirty="0">
                <a:sym typeface="+mn-ea"/>
              </a:rPr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（8）</a:t>
            </a:r>
            <a:r>
              <a:rPr lang="en-US" sz="2400" dirty="0"/>
              <a:t>根据运算特点选择</a:t>
            </a:r>
            <a:r>
              <a:rPr lang="en-US" sz="2400" dirty="0">
                <a:solidFill>
                  <a:srgbClr val="FF0000"/>
                </a:solidFill>
              </a:rPr>
              <a:t>最合适的数据类型</a:t>
            </a:r>
            <a:r>
              <a:rPr lang="en-US" sz="2400" dirty="0"/>
              <a:t>来提高程序的运行效率。</a:t>
            </a:r>
            <a:endParaRPr lang="en-US" sz="2400" dirty="0"/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sz="2400" dirty="0" err="1"/>
              <a:t>如果定义一些数据只是用来频繁遍历</a:t>
            </a:r>
            <a:r>
              <a:rPr lang="zh-CN" altLang="en-US" sz="2400" dirty="0"/>
              <a:t>并且关心顺序</a:t>
            </a:r>
            <a:r>
              <a:rPr lang="en-US" sz="2400" dirty="0"/>
              <a:t>，</a:t>
            </a:r>
            <a:r>
              <a:rPr lang="en-US" sz="2400" dirty="0" err="1"/>
              <a:t>最好优先考虑</a:t>
            </a:r>
            <a:r>
              <a:rPr lang="en-US" sz="2400" dirty="0" err="1">
                <a:solidFill>
                  <a:srgbClr val="FF0000"/>
                </a:solidFill>
              </a:rPr>
              <a:t>元组</a:t>
            </a:r>
            <a:r>
              <a:rPr lang="en-US" sz="2400" dirty="0"/>
              <a:t>。</a:t>
            </a:r>
            <a:endParaRPr lang="en-US" sz="2400" dirty="0"/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sz="2400" dirty="0" err="1"/>
              <a:t>如果需要频繁地测试一个元素是否存在于一个序列中并且不关心其</a:t>
            </a:r>
            <a:r>
              <a:rPr lang="zh-CN" altLang="en-US" sz="2400" dirty="0"/>
              <a:t>顺序</a:t>
            </a:r>
            <a:r>
              <a:rPr lang="en-US" sz="2400" dirty="0"/>
              <a:t>，</a:t>
            </a:r>
            <a:r>
              <a:rPr lang="en-US" sz="2400" dirty="0" err="1"/>
              <a:t>尽量采用</a:t>
            </a:r>
            <a:r>
              <a:rPr lang="en-US" sz="2400" dirty="0" err="1">
                <a:solidFill>
                  <a:srgbClr val="FF0000"/>
                </a:solidFill>
              </a:rPr>
              <a:t>集合</a:t>
            </a:r>
            <a:r>
              <a:rPr lang="en-US" sz="2400" dirty="0"/>
              <a:t>。</a:t>
            </a:r>
            <a:endParaRPr lang="en-US" sz="2400" dirty="0"/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sz="2400" dirty="0" err="1">
                <a:solidFill>
                  <a:srgbClr val="FF0000"/>
                </a:solidFill>
              </a:rPr>
              <a:t>列表和元组的in操作的时间复杂度是线性的，而对于集合和字典却是常数级的</a:t>
            </a:r>
            <a:r>
              <a:rPr lang="en-US" sz="2400" dirty="0" err="1"/>
              <a:t>，与问题规模几乎无关</a:t>
            </a:r>
            <a:r>
              <a:rPr lang="en-US" sz="2400" dirty="0"/>
              <a:t>。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IMING" val="|210.7"/>
</p:tagLst>
</file>

<file path=ppt/tags/tag2.xml><?xml version="1.0" encoding="utf-8"?>
<p:tagLst xmlns:p="http://schemas.openxmlformats.org/presentationml/2006/main">
  <p:tag name="TIMING" val="|160.4|72.5"/>
</p:tagLst>
</file>

<file path=ppt/tags/tag3.xml><?xml version="1.0" encoding="utf-8"?>
<p:tagLst xmlns:p="http://schemas.openxmlformats.org/presentationml/2006/main">
  <p:tag name="KSO_WM_UNIT_TABLE_BEAUTIFY" val="smartTable{ca32952c-65a5-45ac-a055-eb60d669dc32}"/>
</p:tagLst>
</file>

<file path=ppt/tags/tag4.xml><?xml version="1.0" encoding="utf-8"?>
<p:tagLst xmlns:p="http://schemas.openxmlformats.org/presentationml/2006/main">
  <p:tag name="TIMING" val="|19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7061</Words>
  <Application>WPS 演示</Application>
  <PresentationFormat>宽屏</PresentationFormat>
  <Paragraphs>645</Paragraphs>
  <Slides>33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Arial</vt:lpstr>
      <vt:lpstr>宋体</vt:lpstr>
      <vt:lpstr>Wingdings</vt:lpstr>
      <vt:lpstr>Wingdings</vt:lpstr>
      <vt:lpstr>等线 Light</vt:lpstr>
      <vt:lpstr>等线</vt:lpstr>
      <vt:lpstr>微软雅黑</vt:lpstr>
      <vt:lpstr>Arial Unicode MS</vt:lpstr>
      <vt:lpstr>Times New Roman</vt:lpstr>
      <vt:lpstr>Courier New</vt:lpstr>
      <vt:lpstr>Consolas</vt:lpstr>
      <vt:lpstr>Cambria Math</vt:lpstr>
      <vt:lpstr>Arial</vt:lpstr>
      <vt:lpstr>Calibri</vt:lpstr>
      <vt:lpstr>Office 主题​​</vt:lpstr>
      <vt:lpstr>Python程序设计 一、基础知识</vt:lpstr>
      <vt:lpstr>大纲</vt:lpstr>
      <vt:lpstr>1.5  Python代码编写规范</vt:lpstr>
      <vt:lpstr>Python代码编写规范（cont.)</vt:lpstr>
      <vt:lpstr>Python代码编写规范（cont.)</vt:lpstr>
      <vt:lpstr>Python代码编写规范（cont.)</vt:lpstr>
      <vt:lpstr>Python代码编写规范（cont.)</vt:lpstr>
      <vt:lpstr>Python代码编写规范（cont.)</vt:lpstr>
      <vt:lpstr>代码优化建议(cont.)</vt:lpstr>
      <vt:lpstr>代码优化建议(cont.)</vt:lpstr>
      <vt:lpstr>1.3  Python编程规范与代码优化建议</vt:lpstr>
      <vt:lpstr>1.3  Python编程规范与代码优化建议</vt:lpstr>
      <vt:lpstr>大纲</vt:lpstr>
      <vt:lpstr>1.4.4 字符串(str) </vt:lpstr>
      <vt:lpstr>字符串转义符\</vt:lpstr>
      <vt:lpstr>PowerPoint 演示文稿</vt:lpstr>
      <vt:lpstr>原始字符串</vt:lpstr>
      <vt:lpstr>字符串相关内置函数</vt:lpstr>
      <vt:lpstr>字符串支持的运算符 + * %</vt:lpstr>
      <vt:lpstr>字符串格式化  %运算符</vt:lpstr>
      <vt:lpstr>字符串格式化</vt:lpstr>
      <vt:lpstr>字符串格式化例子</vt:lpstr>
      <vt:lpstr>%常用格式举例</vt:lpstr>
      <vt:lpstr>练习：字符串格式化例子</vt:lpstr>
      <vt:lpstr>输出语句print更多选项</vt:lpstr>
      <vt:lpstr>大纲</vt:lpstr>
      <vt:lpstr>1.9 Python编程快速入门</vt:lpstr>
      <vt:lpstr>2.5  精彩案例赏析（第二版）</vt:lpstr>
      <vt:lpstr>2.5  精彩案例赏析</vt:lpstr>
      <vt:lpstr>1.9 Python快速入门</vt:lpstr>
      <vt:lpstr>1.9 Python快速入门 </vt:lpstr>
      <vt:lpstr>8.6 使用IDLE调试代码（第一版p202）</vt:lpstr>
      <vt:lpstr>今天学习要求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Python程序设计基础：基础知识</dc:title>
  <dc:creator>Dilin Mao</dc:creator>
  <cp:lastModifiedBy>Vanadium.</cp:lastModifiedBy>
  <cp:revision>594</cp:revision>
  <dcterms:created xsi:type="dcterms:W3CDTF">2016-02-24T06:16:00Z</dcterms:created>
  <dcterms:modified xsi:type="dcterms:W3CDTF">2021-03-26T02:06:19Z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389099A3C3F74CC6B4BB20309CE0B620</vt:lpwstr>
  </property>
  <property fmtid="{D5CDD505-2E9C-101B-9397-08002B2CF9AE}" pid="3" name="KSOProductBuildVer">
    <vt:lpwstr>2052-11.1.0.10356</vt:lpwstr>
  </property>
</Properties>
</file>