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20" r:id="rId8"/>
  </p:sldMasterIdLst>
  <p:notesMasterIdLst>
    <p:notesMasterId r:id="rId10"/>
  </p:notesMasterIdLst>
  <p:handoutMasterIdLst>
    <p:handoutMasterId r:id="rId52"/>
  </p:handoutMasterIdLst>
  <p:sldIdLst>
    <p:sldId id="256" r:id="rId9"/>
    <p:sldId id="460" r:id="rId11"/>
    <p:sldId id="257" r:id="rId12"/>
    <p:sldId id="470" r:id="rId13"/>
    <p:sldId id="258" r:id="rId14"/>
    <p:sldId id="259" r:id="rId15"/>
    <p:sldId id="462" r:id="rId16"/>
    <p:sldId id="519" r:id="rId17"/>
    <p:sldId id="477" r:id="rId18"/>
    <p:sldId id="478" r:id="rId19"/>
    <p:sldId id="1778" r:id="rId20"/>
    <p:sldId id="479" r:id="rId21"/>
    <p:sldId id="356" r:id="rId22"/>
    <p:sldId id="552" r:id="rId23"/>
    <p:sldId id="556" r:id="rId24"/>
    <p:sldId id="518" r:id="rId25"/>
    <p:sldId id="358" r:id="rId26"/>
    <p:sldId id="516" r:id="rId27"/>
    <p:sldId id="520" r:id="rId28"/>
    <p:sldId id="521" r:id="rId29"/>
    <p:sldId id="522" r:id="rId30"/>
    <p:sldId id="523" r:id="rId31"/>
    <p:sldId id="262" r:id="rId32"/>
    <p:sldId id="263" r:id="rId33"/>
    <p:sldId id="363" r:id="rId34"/>
    <p:sldId id="364" r:id="rId35"/>
    <p:sldId id="367" r:id="rId36"/>
    <p:sldId id="465" r:id="rId37"/>
    <p:sldId id="270" r:id="rId38"/>
    <p:sldId id="268" r:id="rId39"/>
    <p:sldId id="550" r:id="rId40"/>
    <p:sldId id="551" r:id="rId41"/>
    <p:sldId id="548" r:id="rId42"/>
    <p:sldId id="329" r:id="rId43"/>
    <p:sldId id="330" r:id="rId44"/>
    <p:sldId id="549" r:id="rId45"/>
    <p:sldId id="553" r:id="rId46"/>
    <p:sldId id="260" r:id="rId47"/>
    <p:sldId id="264" r:id="rId48"/>
    <p:sldId id="265" r:id="rId49"/>
    <p:sldId id="266" r:id="rId50"/>
    <p:sldId id="267" r:id="rId51"/>
  </p:sldIdLst>
  <p:sldSz cx="12190095" cy="685927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544195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08839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632585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17678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720975" algn="l" defTabSz="108839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3265805" algn="l" defTabSz="108839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810000" algn="l" defTabSz="108839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4354195" algn="l" defTabSz="108839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000000"/>
    <a:srgbClr val="CD13C9"/>
    <a:srgbClr val="53EA0A"/>
    <a:srgbClr val="1B04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19"/>
    <p:restoredTop sz="66045" autoAdjust="0"/>
  </p:normalViewPr>
  <p:slideViewPr>
    <p:cSldViewPr snapToGrid="0" snapToObjects="1">
      <p:cViewPr varScale="1">
        <p:scale>
          <a:sx n="80" d="100"/>
          <a:sy n="80" d="100"/>
        </p:scale>
        <p:origin x="2464" y="176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78" d="100"/>
          <a:sy n="78" d="100"/>
        </p:scale>
        <p:origin x="2772" y="33"/>
      </p:cViewPr>
      <p:guideLst/>
    </p:cSldViewPr>
  </p:notes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handoutMaster" Target="handoutMasters/handoutMaster1.xml"/><Relationship Id="rId51" Type="http://schemas.openxmlformats.org/officeDocument/2006/relationships/slide" Target="slides/slide42.xml"/><Relationship Id="rId50" Type="http://schemas.openxmlformats.org/officeDocument/2006/relationships/slide" Target="slides/slide41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0.xml"/><Relationship Id="rId48" Type="http://schemas.openxmlformats.org/officeDocument/2006/relationships/slide" Target="slides/slide39.xml"/><Relationship Id="rId47" Type="http://schemas.openxmlformats.org/officeDocument/2006/relationships/slide" Target="slides/slide38.xml"/><Relationship Id="rId46" Type="http://schemas.openxmlformats.org/officeDocument/2006/relationships/slide" Target="slides/slide37.xml"/><Relationship Id="rId45" Type="http://schemas.openxmlformats.org/officeDocument/2006/relationships/slide" Target="slides/slide36.xml"/><Relationship Id="rId44" Type="http://schemas.openxmlformats.org/officeDocument/2006/relationships/slide" Target="slides/slide35.xml"/><Relationship Id="rId43" Type="http://schemas.openxmlformats.org/officeDocument/2006/relationships/slide" Target="slides/slide34.xml"/><Relationship Id="rId42" Type="http://schemas.openxmlformats.org/officeDocument/2006/relationships/slide" Target="slides/slide33.xml"/><Relationship Id="rId41" Type="http://schemas.openxmlformats.org/officeDocument/2006/relationships/slide" Target="slides/slide32.xml"/><Relationship Id="rId40" Type="http://schemas.openxmlformats.org/officeDocument/2006/relationships/slide" Target="slides/slide31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0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0" Type="http://schemas.openxmlformats.org/officeDocument/2006/relationships/slide" Target="slides/slide11.xml"/><Relationship Id="rId2" Type="http://schemas.openxmlformats.org/officeDocument/2006/relationships/theme" Target="theme/theme1.xml"/><Relationship Id="rId19" Type="http://schemas.openxmlformats.org/officeDocument/2006/relationships/slide" Target="slides/slide10.xml"/><Relationship Id="rId18" Type="http://schemas.openxmlformats.org/officeDocument/2006/relationships/slide" Target="slides/slide9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1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8FFDC-3EB4-4876-B147-77BCBE6535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44779-32AC-4D00-A532-3C96AA54B8B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fld id="{59EF9BA3-35E8-4077-9DE6-D8BF214FDD9C}" type="datetimeFigureOut">
              <a:rPr lang="zh-CN" altLang="en-US"/>
            </a:fld>
            <a:endParaRPr lang="en-US" altLang="zh-CN"/>
          </a:p>
        </p:txBody>
      </p:sp>
      <p:sp>
        <p:nvSpPr>
          <p:cNvPr id="819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0818A744-BA09-4F75-BF38-4BDA85B5E1FF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54419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08839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63258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17678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6" Type="http://schemas.openxmlformats.org/officeDocument/2006/relationships/hyperlink" Target="https://baike.baidu.com/item/%E6%95%B0%E6%8D%AE%E5%85%83%E7%B4%A0/715313" TargetMode="External"/><Relationship Id="rId5" Type="http://schemas.openxmlformats.org/officeDocument/2006/relationships/hyperlink" Target="https://baike.baidu.com/item/%E6%95%B0%E6%8D%AE" TargetMode="External"/><Relationship Id="rId4" Type="http://schemas.openxmlformats.org/officeDocument/2006/relationships/hyperlink" Target="https://baike.baidu.com/item/%E8%AE%A1%E7%AE%97%E6%9C%BA/140338" TargetMode="External"/><Relationship Id="rId3" Type="http://schemas.openxmlformats.org/officeDocument/2006/relationships/hyperlink" Target="https://baike.baidu.com/item/%E6%95%B0%E6%8D%AE/5947370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400" b="0" i="0" u="none" strike="noStrike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  <a:hlinkClick r:id="rId3"/>
              </a:rPr>
              <a:t>数据</a:t>
            </a:r>
            <a:r>
              <a:rPr lang="zh-CN" altLang="en-US" sz="1400" b="0" i="0" u="none" strike="noStrike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结构是</a:t>
            </a:r>
            <a:r>
              <a:rPr lang="zh-CN" altLang="en-US" sz="1400" b="0" i="0" u="none" strike="noStrike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  <a:hlinkClick r:id="rId4"/>
              </a:rPr>
              <a:t>计算机</a:t>
            </a:r>
            <a:r>
              <a:rPr lang="zh-CN" altLang="en-US" sz="1400" b="0" i="0" u="none" strike="noStrike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存储、组织</a:t>
            </a:r>
            <a:r>
              <a:rPr lang="zh-CN" altLang="en-US" sz="1400" b="0" i="0" u="none" strike="noStrike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  <a:hlinkClick r:id="rId5"/>
              </a:rPr>
              <a:t>数据</a:t>
            </a:r>
            <a:r>
              <a:rPr lang="zh-CN" altLang="en-US" sz="1400" b="0" i="0" u="none" strike="noStrike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的方式。数据结构是指相互之间存在一种或多种特定关系的</a:t>
            </a:r>
            <a:r>
              <a:rPr lang="zh-CN" altLang="en-US" sz="1400" b="0" i="0" u="none" strike="noStrike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  <a:hlinkClick r:id="rId6"/>
              </a:rPr>
              <a:t>数据元素</a:t>
            </a:r>
            <a:r>
              <a:rPr lang="zh-CN" altLang="en-US" sz="1400" b="0" i="0" u="none" strike="noStrike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的集合。</a:t>
            </a:r>
            <a:endParaRPr lang="zh-CN" altLang="en-US" sz="1400" b="0" i="0" u="none" strike="noStrike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zh-CN" dirty="0"/>
              <a:t>&gt;&gt;&gt; li=[125,"123",[1,2]]</a:t>
            </a:r>
            <a:endParaRPr lang="it-IT" altLang="zh-CN" dirty="0"/>
          </a:p>
          <a:p>
            <a:r>
              <a:rPr lang="it-IT" altLang="zh-CN" dirty="0"/>
              <a:t>&gt;&gt;&gt; id(li[0])</a:t>
            </a:r>
            <a:endParaRPr lang="it-IT" altLang="zh-CN" dirty="0"/>
          </a:p>
          <a:p>
            <a:r>
              <a:rPr lang="it-IT" altLang="zh-CN" dirty="0"/>
              <a:t>4500350784</a:t>
            </a:r>
            <a:endParaRPr lang="it-IT" altLang="zh-CN" dirty="0"/>
          </a:p>
          <a:p>
            <a:r>
              <a:rPr lang="it-IT" altLang="zh-CN" dirty="0"/>
              <a:t>&gt;&gt;&gt; id(125)</a:t>
            </a:r>
            <a:endParaRPr lang="it-IT" altLang="zh-CN" dirty="0"/>
          </a:p>
          <a:p>
            <a:r>
              <a:rPr lang="it-IT" altLang="zh-CN" dirty="0"/>
              <a:t>4500350784</a:t>
            </a:r>
            <a:endParaRPr lang="it-IT" altLang="zh-CN" dirty="0"/>
          </a:p>
          <a:p>
            <a:r>
              <a:rPr lang="it-IT" altLang="zh-CN" dirty="0"/>
              <a:t>&gt;&gt;&gt; li=[125,"123",456,"789"]</a:t>
            </a:r>
            <a:endParaRPr lang="it-IT" altLang="zh-CN" dirty="0"/>
          </a:p>
          <a:p>
            <a:r>
              <a:rPr lang="it-IT" altLang="zh-CN" dirty="0"/>
              <a:t>&gt;&gt;&gt; id(li)</a:t>
            </a:r>
            <a:endParaRPr lang="it-IT" altLang="zh-CN" dirty="0"/>
          </a:p>
          <a:p>
            <a:r>
              <a:rPr lang="it-IT" altLang="zh-CN" dirty="0"/>
              <a:t>50926472</a:t>
            </a:r>
            <a:endParaRPr lang="it-IT" altLang="zh-CN" dirty="0"/>
          </a:p>
          <a:p>
            <a:r>
              <a:rPr lang="it-IT" altLang="zh-CN" dirty="0"/>
              <a:t>&gt;&gt;&gt; li[0]=2000</a:t>
            </a:r>
            <a:endParaRPr lang="it-IT" altLang="zh-CN" dirty="0"/>
          </a:p>
          <a:p>
            <a:r>
              <a:rPr lang="it-IT" altLang="zh-CN" dirty="0"/>
              <a:t>&gt;&gt;&gt; id(li)</a:t>
            </a:r>
            <a:endParaRPr lang="it-IT" altLang="zh-CN" dirty="0"/>
          </a:p>
          <a:p>
            <a:r>
              <a:rPr lang="it-IT" altLang="zh-CN" dirty="0"/>
              <a:t>50926472</a:t>
            </a:r>
            <a:endParaRPr lang="it-IT" altLang="zh-CN" dirty="0"/>
          </a:p>
          <a:p>
            <a:r>
              <a:rPr lang="it-IT" altLang="zh-CN" dirty="0"/>
              <a:t>&gt;&gt;&gt; del li[0]</a:t>
            </a:r>
            <a:endParaRPr lang="it-IT" altLang="zh-CN" dirty="0"/>
          </a:p>
          <a:p>
            <a:r>
              <a:rPr lang="it-IT" altLang="zh-CN" dirty="0"/>
              <a:t>&gt;&gt;&gt; id(li)</a:t>
            </a:r>
            <a:endParaRPr lang="it-IT" altLang="zh-CN" dirty="0"/>
          </a:p>
          <a:p>
            <a:r>
              <a:rPr lang="it-IT" altLang="zh-CN" dirty="0"/>
              <a:t>50926472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+=</a:t>
            </a:r>
            <a:r>
              <a:rPr lang="zh-CN" altLang="en-US" dirty="0"/>
              <a:t>不一样，没有创建新列表</a:t>
            </a:r>
            <a:endParaRPr lang="en-US" altLang="zh-CN" dirty="0"/>
          </a:p>
          <a:p>
            <a:r>
              <a:rPr lang="en-US" altLang="zh-CN" dirty="0"/>
              <a:t>&gt;&gt;&gt; id(</a:t>
            </a:r>
            <a:r>
              <a:rPr lang="en-US" altLang="zh-CN" dirty="0" err="1"/>
              <a:t>aList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51054280</a:t>
            </a:r>
            <a:endParaRPr lang="en-US" altLang="zh-CN" dirty="0"/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aList</a:t>
            </a:r>
            <a:r>
              <a:rPr lang="en-US" altLang="zh-CN" dirty="0"/>
              <a:t> += [7,8]</a:t>
            </a:r>
            <a:endParaRPr lang="en-US" altLang="zh-CN" dirty="0"/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aList</a:t>
            </a:r>
            <a:endParaRPr lang="en-US" altLang="zh-CN" dirty="0"/>
          </a:p>
          <a:p>
            <a:r>
              <a:rPr lang="en-US" altLang="zh-CN" dirty="0"/>
              <a:t>[3, 4, 5, 7, 8]</a:t>
            </a:r>
            <a:endParaRPr lang="en-US" altLang="zh-CN" dirty="0"/>
          </a:p>
          <a:p>
            <a:r>
              <a:rPr lang="en-US" altLang="zh-CN" dirty="0"/>
              <a:t>&gt;&gt;&gt; id(</a:t>
            </a:r>
            <a:r>
              <a:rPr lang="en-US" altLang="zh-CN" dirty="0" err="1"/>
              <a:t>aList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51054280</a:t>
            </a:r>
            <a:endParaRPr lang="en-US" altLang="zh-CN" dirty="0"/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aList</a:t>
            </a:r>
            <a:r>
              <a:rPr lang="en-US" altLang="zh-CN" dirty="0"/>
              <a:t> =</a:t>
            </a:r>
            <a:r>
              <a:rPr lang="en-US" altLang="zh-CN" dirty="0" err="1"/>
              <a:t>aList</a:t>
            </a:r>
            <a:r>
              <a:rPr lang="en-US" altLang="zh-CN" dirty="0"/>
              <a:t> + [9]</a:t>
            </a:r>
            <a:endParaRPr lang="en-US" altLang="zh-CN" dirty="0"/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aList</a:t>
            </a:r>
            <a:endParaRPr lang="en-US" altLang="zh-CN" dirty="0"/>
          </a:p>
          <a:p>
            <a:r>
              <a:rPr lang="en-US" altLang="zh-CN" dirty="0"/>
              <a:t>[3, 4, 5, 7, 8, 9]</a:t>
            </a:r>
            <a:endParaRPr lang="en-US" altLang="zh-CN" dirty="0"/>
          </a:p>
          <a:p>
            <a:r>
              <a:rPr lang="en-US" altLang="zh-CN" dirty="0"/>
              <a:t>&gt;&gt;&gt; id(</a:t>
            </a:r>
            <a:r>
              <a:rPr lang="en-US" altLang="zh-CN" dirty="0" err="1"/>
              <a:t>aList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3225928</a:t>
            </a:r>
            <a:endParaRPr lang="en-US" altLang="zh-CN" dirty="0"/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aList</a:t>
            </a:r>
            <a:r>
              <a:rPr lang="en-US" altLang="zh-CN" dirty="0"/>
              <a:t> += [7,8]</a:t>
            </a:r>
            <a:endParaRPr lang="en-US" altLang="zh-CN" dirty="0"/>
          </a:p>
          <a:p>
            <a:r>
              <a:rPr lang="en-US" altLang="zh-CN" dirty="0"/>
              <a:t>&gt;&gt;&gt; id(</a:t>
            </a:r>
            <a:r>
              <a:rPr lang="en-US" altLang="zh-CN" dirty="0" err="1"/>
              <a:t>aList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3225928</a:t>
            </a:r>
            <a:endParaRPr lang="en-US" altLang="zh-CN" dirty="0"/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aList</a:t>
            </a:r>
            <a:endParaRPr lang="en-US" altLang="zh-CN" dirty="0"/>
          </a:p>
          <a:p>
            <a:r>
              <a:rPr lang="en-US" altLang="zh-CN" dirty="0"/>
              <a:t>[3, 4, 5, 7, 8, 9, 7, 8]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aList.append</a:t>
            </a:r>
            <a:r>
              <a:rPr lang="en-US" altLang="zh-CN" dirty="0"/>
              <a:t>(</a:t>
            </a:r>
            <a:r>
              <a:rPr lang="en-US" altLang="zh-CN" dirty="0" err="1"/>
              <a:t>aList</a:t>
            </a:r>
            <a:r>
              <a:rPr lang="en-US" altLang="zh-CN" dirty="0"/>
              <a:t>) ?  </a:t>
            </a:r>
            <a:endParaRPr lang="en-US" altLang="zh-CN" dirty="0"/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aList.append</a:t>
            </a:r>
            <a:r>
              <a:rPr lang="en-US" altLang="zh-CN" dirty="0"/>
              <a:t>([7,8])</a:t>
            </a:r>
            <a:endParaRPr lang="en-US" altLang="zh-CN" dirty="0"/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aList</a:t>
            </a:r>
            <a:endParaRPr lang="en-US" altLang="zh-CN" dirty="0"/>
          </a:p>
          <a:p>
            <a:r>
              <a:rPr lang="en-US" altLang="zh-CN" dirty="0"/>
              <a:t>[3, 4, 5, 7, 8, 9, 7, 8, [7, 8]]</a:t>
            </a:r>
            <a:endParaRPr lang="en-US" altLang="zh-CN" dirty="0"/>
          </a:p>
          <a:p>
            <a:r>
              <a:rPr lang="en-US" altLang="zh-CN" dirty="0"/>
              <a:t>&gt;&gt;&gt; id(</a:t>
            </a:r>
            <a:r>
              <a:rPr lang="en-US" altLang="zh-CN" dirty="0" err="1"/>
              <a:t>aList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3225928</a:t>
            </a:r>
            <a:endParaRPr lang="en-US" altLang="zh-CN" dirty="0"/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aList.append</a:t>
            </a:r>
            <a:r>
              <a:rPr lang="en-US" altLang="zh-CN" dirty="0"/>
              <a:t>(</a:t>
            </a:r>
            <a:r>
              <a:rPr lang="en-US" altLang="zh-CN" dirty="0" err="1"/>
              <a:t>aList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aList</a:t>
            </a:r>
            <a:endParaRPr lang="en-US" altLang="zh-CN" dirty="0"/>
          </a:p>
          <a:p>
            <a:r>
              <a:rPr lang="en-US" altLang="zh-CN" dirty="0"/>
              <a:t>[3, 4, 5, 7, 8, 9, 7, 8, [7, 8], [...]]</a:t>
            </a: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8.</a:t>
            </a:r>
            <a:r>
              <a:rPr lang="zh-CN" altLang="en-US" dirty="0"/>
              <a:t>当一个复合对象包含指向自身的引用时（如 </a:t>
            </a:r>
            <a:r>
              <a:rPr lang="en-US" altLang="zh-CN" dirty="0" err="1"/>
              <a:t>L.append</a:t>
            </a:r>
            <a:r>
              <a:rPr lang="en-US" altLang="zh-CN" dirty="0"/>
              <a:t>(L) </a:t>
            </a:r>
            <a:r>
              <a:rPr lang="zh-CN" altLang="en-US" dirty="0"/>
              <a:t>），称为循环对象。当</a:t>
            </a:r>
            <a:r>
              <a:rPr lang="en-US" altLang="zh-CN" dirty="0"/>
              <a:t>Python</a:t>
            </a:r>
            <a:r>
              <a:rPr lang="zh-CN" altLang="en-US" dirty="0"/>
              <a:t>在对象中检测到循环时，会打印成 </a:t>
            </a:r>
            <a:r>
              <a:rPr lang="en-US" altLang="zh-CN" dirty="0"/>
              <a:t>[...] </a:t>
            </a:r>
            <a:r>
              <a:rPr lang="zh-CN" altLang="en-US" dirty="0"/>
              <a:t>而不会 陷入无限循环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&gt;&gt;&gt; </a:t>
            </a:r>
            <a:r>
              <a:rPr lang="en-US" altLang="zh-CN" dirty="0" err="1"/>
              <a:t>aList.extend</a:t>
            </a:r>
            <a:r>
              <a:rPr lang="en-US" altLang="zh-CN" dirty="0"/>
              <a:t>('python')</a:t>
            </a:r>
            <a:endParaRPr lang="en-US" altLang="zh-CN" dirty="0"/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aList</a:t>
            </a:r>
            <a:endParaRPr lang="en-US" altLang="zh-CN" dirty="0"/>
          </a:p>
          <a:p>
            <a:r>
              <a:rPr lang="en-US" altLang="zh-CN" dirty="0"/>
              <a:t>[3, 4, 5, 7, 8, 9, 7, 8, [7, 8], [...], 3, 4, 5, 'p', 'y', 't', 'h', 'o', 'n']</a:t>
            </a:r>
            <a:endParaRPr lang="en-US" altLang="zh-CN" dirty="0"/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aList.extend</a:t>
            </a:r>
            <a:r>
              <a:rPr lang="en-US" altLang="zh-CN" dirty="0"/>
              <a:t>(range(1,10,1))</a:t>
            </a:r>
            <a:endParaRPr lang="en-US" altLang="zh-CN" dirty="0"/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aList</a:t>
            </a:r>
            <a:endParaRPr lang="en-US" altLang="zh-CN" dirty="0"/>
          </a:p>
          <a:p>
            <a:r>
              <a:rPr lang="en-US" altLang="zh-CN" dirty="0"/>
              <a:t>[3, 4, 5, 7, 8, 9, 7, 8, [7, 8], [...], 3, 4, 5, 'p', 'y', 't', 'h', 'o', 'n', 1, 2, 3, 4, 5, 6, 7, 8, 9]</a:t>
            </a:r>
            <a:endParaRPr lang="en-US" altLang="zh-CN" dirty="0"/>
          </a:p>
          <a:p>
            <a:r>
              <a:rPr lang="en-US" altLang="zh-CN" dirty="0"/>
              <a:t>&gt;&gt;&gt;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新插入的对象的下标为</a:t>
            </a:r>
            <a:r>
              <a:rPr lang="en-US" altLang="zh-CN" dirty="0"/>
              <a:t>index</a:t>
            </a:r>
            <a:r>
              <a:rPr lang="zh-CN" altLang="en-US" dirty="0"/>
              <a:t>，而原有的以及其后面的元素下标 </a:t>
            </a:r>
            <a:r>
              <a:rPr lang="en-US" altLang="zh-CN" dirty="0"/>
              <a:t>+ 1 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&gt;&gt;&gt; </a:t>
            </a:r>
            <a:r>
              <a:rPr lang="en-US" altLang="zh-CN" dirty="0" err="1"/>
              <a:t>aList</a:t>
            </a:r>
            <a:r>
              <a:rPr lang="en-US" altLang="zh-CN" dirty="0"/>
              <a:t>=[1,2,3]</a:t>
            </a:r>
            <a:endParaRPr lang="en-US" altLang="zh-CN" dirty="0"/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aList</a:t>
            </a:r>
            <a:endParaRPr lang="en-US" altLang="zh-CN" dirty="0"/>
          </a:p>
          <a:p>
            <a:r>
              <a:rPr lang="en-US" altLang="zh-CN" dirty="0"/>
              <a:t>[1, 2, 3]</a:t>
            </a:r>
            <a:endParaRPr lang="en-US" altLang="zh-CN" dirty="0"/>
          </a:p>
          <a:p>
            <a:r>
              <a:rPr lang="en-US" altLang="zh-CN" dirty="0"/>
              <a:t>&gt;&gt;&gt; id(</a:t>
            </a:r>
            <a:r>
              <a:rPr lang="en-US" altLang="zh-CN" dirty="0" err="1"/>
              <a:t>aList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51649736</a:t>
            </a:r>
            <a:endParaRPr lang="en-US" altLang="zh-CN" dirty="0"/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aList</a:t>
            </a:r>
            <a:r>
              <a:rPr lang="en-US" altLang="zh-CN" dirty="0"/>
              <a:t>  *=3</a:t>
            </a:r>
            <a:endParaRPr lang="en-US" altLang="zh-CN" dirty="0"/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aList</a:t>
            </a:r>
            <a:endParaRPr lang="en-US" altLang="zh-CN" dirty="0"/>
          </a:p>
          <a:p>
            <a:r>
              <a:rPr lang="en-US" altLang="zh-CN" dirty="0"/>
              <a:t>[1, 2, 3, 1, 2, 3, 1, 2, 3]</a:t>
            </a:r>
            <a:endParaRPr lang="en-US" altLang="zh-CN" dirty="0"/>
          </a:p>
          <a:p>
            <a:r>
              <a:rPr lang="en-US" altLang="zh-CN" dirty="0"/>
              <a:t>&gt;&gt;&gt; id(</a:t>
            </a:r>
            <a:r>
              <a:rPr lang="en-US" altLang="zh-CN" dirty="0" err="1"/>
              <a:t>aList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51649736</a:t>
            </a:r>
            <a:endParaRPr lang="en-US" altLang="zh-CN" dirty="0"/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aList</a:t>
            </a:r>
            <a:r>
              <a:rPr lang="en-US" altLang="zh-CN" dirty="0"/>
              <a:t> =</a:t>
            </a:r>
            <a:r>
              <a:rPr lang="en-US" altLang="zh-CN" dirty="0" err="1"/>
              <a:t>aList</a:t>
            </a:r>
            <a:r>
              <a:rPr lang="en-US" altLang="zh-CN" dirty="0"/>
              <a:t>*2</a:t>
            </a:r>
            <a:endParaRPr lang="en-US" altLang="zh-CN" dirty="0"/>
          </a:p>
          <a:p>
            <a:r>
              <a:rPr lang="en-US" altLang="zh-CN" dirty="0"/>
              <a:t>[1, 2, 3, 1, 2, 3, 1, 2, 3, 1, 2, 3, 1, 2, 3, 1, 2, 3]</a:t>
            </a:r>
            <a:endParaRPr lang="en-US" altLang="zh-CN" dirty="0"/>
          </a:p>
          <a:p>
            <a:r>
              <a:rPr lang="en-US" altLang="zh-CN" dirty="0"/>
              <a:t>&gt;&gt;&gt; id(</a:t>
            </a:r>
            <a:r>
              <a:rPr lang="en-US" altLang="zh-CN" dirty="0" err="1"/>
              <a:t>aList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51647560</a:t>
            </a:r>
            <a:endParaRPr lang="en-US" altLang="zh-CN" dirty="0"/>
          </a:p>
          <a:p>
            <a:r>
              <a:rPr lang="en-US" altLang="zh-CN" dirty="0"/>
              <a:t>“p39</a:t>
            </a:r>
            <a:r>
              <a:rPr lang="zh-CN" altLang="en-US" dirty="0"/>
              <a:t>当使用*运算符将包含列表的进行重复并创建新列表时，并不创建元素的复制，而是创建已有对象的引用”</a:t>
            </a:r>
            <a:endParaRPr lang="en-US" altLang="zh-CN" dirty="0"/>
          </a:p>
          <a:p>
            <a:r>
              <a:rPr lang="en-US" altLang="zh-CN" dirty="0"/>
              <a:t>&gt;&gt;&gt; [None]*2 </a:t>
            </a:r>
            <a:endParaRPr lang="en-US" altLang="zh-CN" dirty="0"/>
          </a:p>
          <a:p>
            <a:r>
              <a:rPr lang="en-US" altLang="zh-CN" dirty="0"/>
              <a:t>[None, None]</a:t>
            </a:r>
            <a:endParaRPr lang="en-US" altLang="zh-CN" dirty="0"/>
          </a:p>
          <a:p>
            <a:r>
              <a:rPr lang="en-US" altLang="zh-CN" dirty="0"/>
              <a:t>&gt;&gt;&gt; [[None]*2]</a:t>
            </a:r>
            <a:endParaRPr lang="en-US" altLang="zh-CN" dirty="0"/>
          </a:p>
          <a:p>
            <a:r>
              <a:rPr lang="en-US" altLang="zh-CN" dirty="0"/>
              <a:t>[[None, None]]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a, b = eval(input("</a:t>
            </a:r>
            <a:r>
              <a:rPr lang="zh-CN" altLang="en-US" dirty="0"/>
              <a:t>请输入两个数（以英文逗号分隔）</a:t>
            </a:r>
            <a:r>
              <a:rPr lang="en-US" altLang="zh-CN" dirty="0"/>
              <a:t>:"))</a:t>
            </a:r>
            <a:endParaRPr lang="en-US" altLang="zh-CN" dirty="0"/>
          </a:p>
          <a:p>
            <a:r>
              <a:rPr lang="en-US" altLang="zh-CN" dirty="0"/>
              <a:t>if a&gt;b: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a,b</a:t>
            </a:r>
            <a:r>
              <a:rPr lang="en-US" altLang="zh-CN" dirty="0"/>
              <a:t>=</a:t>
            </a:r>
            <a:r>
              <a:rPr lang="en-US" altLang="zh-CN" dirty="0" err="1"/>
              <a:t>b,a</a:t>
            </a:r>
            <a:endParaRPr lang="en-US" altLang="zh-CN" dirty="0"/>
          </a:p>
          <a:p>
            <a:r>
              <a:rPr lang="en-US" altLang="zh-CN" dirty="0"/>
              <a:t>print(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第一个例子容易理解：  </a:t>
            </a:r>
            <a:r>
              <a:rPr lang="en-US" altLang="zh-CN" dirty="0"/>
              <a:t>True  False </a:t>
            </a:r>
            <a:endParaRPr lang="en-US" altLang="zh-CN" dirty="0"/>
          </a:p>
          <a:p>
            <a:r>
              <a:rPr lang="zh-CN" altLang="en-US" dirty="0"/>
              <a:t>第二个例子 </a:t>
            </a:r>
            <a:r>
              <a:rPr lang="en-US" altLang="zh-CN" dirty="0"/>
              <a:t>if </a:t>
            </a:r>
            <a:r>
              <a:rPr lang="en-US" altLang="zh-CN" dirty="0" err="1"/>
              <a:t>obj</a:t>
            </a:r>
            <a:r>
              <a:rPr lang="en-US" altLang="zh-CN" dirty="0"/>
              <a:t>:    </a:t>
            </a:r>
            <a:endParaRPr lang="en-US" altLang="zh-CN" dirty="0"/>
          </a:p>
          <a:p>
            <a:r>
              <a:rPr lang="en-US" altLang="zh-CN" dirty="0" err="1"/>
              <a:t>obj</a:t>
            </a:r>
            <a:r>
              <a:rPr lang="en-US" altLang="zh-CN" dirty="0"/>
              <a:t> =</a:t>
            </a:r>
            <a:r>
              <a:rPr lang="zh-CN" altLang="en-US" dirty="0"/>
              <a:t>某个列表，可以尝试 调用 </a:t>
            </a:r>
            <a:r>
              <a:rPr lang="en-US" altLang="zh-CN" dirty="0" err="1"/>
              <a:t>test_nonempty</a:t>
            </a:r>
            <a:r>
              <a:rPr lang="en-US" altLang="zh-CN" dirty="0"/>
              <a:t>(3)  </a:t>
            </a:r>
            <a:endParaRPr lang="en-US" altLang="zh-CN" dirty="0"/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test_nonempty</a:t>
            </a:r>
            <a:r>
              <a:rPr lang="en-US" altLang="zh-CN" dirty="0"/>
              <a:t>(3)</a:t>
            </a:r>
            <a:endParaRPr lang="en-US" altLang="zh-CN" dirty="0"/>
          </a:p>
          <a:p>
            <a:r>
              <a:rPr lang="en-US" altLang="zh-CN" dirty="0"/>
              <a:t>3</a:t>
            </a:r>
            <a:endParaRPr lang="en-US" altLang="zh-CN" dirty="0"/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test_nonempty</a:t>
            </a:r>
            <a:r>
              <a:rPr lang="en-US" altLang="zh-CN" dirty="0"/>
              <a:t>(4.5)</a:t>
            </a:r>
            <a:endParaRPr lang="en-US" altLang="zh-CN" dirty="0"/>
          </a:p>
          <a:p>
            <a:r>
              <a:rPr lang="en-US" altLang="zh-CN" dirty="0"/>
              <a:t>4.5</a:t>
            </a:r>
            <a:endParaRPr lang="en-US" altLang="zh-CN" dirty="0"/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test_nonempty</a:t>
            </a:r>
            <a:r>
              <a:rPr lang="en-US" altLang="zh-CN" dirty="0"/>
              <a:t>(0)</a:t>
            </a:r>
            <a:endParaRPr lang="en-US" altLang="zh-CN" dirty="0"/>
          </a:p>
          <a:p>
            <a:r>
              <a:rPr lang="en-US" altLang="zh-CN" dirty="0"/>
              <a:t>Empty</a:t>
            </a:r>
            <a:endParaRPr lang="en-US" altLang="zh-CN" dirty="0"/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test_nonempty</a:t>
            </a:r>
            <a:r>
              <a:rPr lang="en-US" altLang="zh-CN" dirty="0"/>
              <a:t>(-1)</a:t>
            </a:r>
            <a:endParaRPr lang="en-US" altLang="zh-CN" dirty="0"/>
          </a:p>
          <a:p>
            <a:r>
              <a:rPr lang="en-US" altLang="zh-CN" dirty="0"/>
              <a:t>-1</a:t>
            </a:r>
            <a:endParaRPr lang="en-US" altLang="zh-CN" dirty="0"/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test_nonempty</a:t>
            </a:r>
            <a:r>
              <a:rPr lang="en-US" altLang="zh-CN" dirty="0"/>
              <a:t>(set())</a:t>
            </a:r>
            <a:endParaRPr lang="en-US" altLang="zh-CN" dirty="0"/>
          </a:p>
          <a:p>
            <a:r>
              <a:rPr lang="en-US" altLang="zh-CN" dirty="0"/>
              <a:t>Empty</a:t>
            </a:r>
            <a:endParaRPr lang="en-US" altLang="zh-CN" dirty="0"/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test_nonempty</a:t>
            </a:r>
            <a:r>
              <a:rPr lang="en-US" altLang="zh-CN" dirty="0"/>
              <a:t>((1,2,3))</a:t>
            </a:r>
            <a:endParaRPr lang="en-US" altLang="zh-CN" dirty="0"/>
          </a:p>
          <a:p>
            <a:r>
              <a:rPr lang="en-US" altLang="zh-CN" dirty="0"/>
              <a:t>(1, 2, 3)</a:t>
            </a:r>
            <a:endParaRPr lang="en-US" altLang="zh-CN" dirty="0"/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test_nonempty</a:t>
            </a:r>
            <a:r>
              <a:rPr lang="en-US" altLang="zh-CN" dirty="0"/>
              <a:t>('</a:t>
            </a:r>
            <a:r>
              <a:rPr lang="en-US" altLang="zh-CN" dirty="0" err="1"/>
              <a:t>abc</a:t>
            </a:r>
            <a:r>
              <a:rPr lang="en-US" altLang="zh-CN" dirty="0"/>
              <a:t>')</a:t>
            </a:r>
            <a:endParaRPr lang="en-US" altLang="zh-CN" dirty="0"/>
          </a:p>
          <a:p>
            <a:r>
              <a:rPr lang="en-US" altLang="zh-CN" dirty="0" err="1"/>
              <a:t>abc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6D0C7-0EE7-452E-BAFD-B22A574E55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6D0C7-0EE7-452E-BAFD-B22A574E55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aseline="0" dirty="0">
                <a:sym typeface="Wingdings" panose="05000000000000000000" pitchFamily="2" charset="2"/>
              </a:rPr>
              <a:t> 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&gt;&gt;&gt; x = [1,2,1,2,1,1,1]</a:t>
            </a:r>
            <a:endParaRPr lang="en-US" altLang="zh-CN" dirty="0"/>
          </a:p>
          <a:p>
            <a:r>
              <a:rPr lang="en-US" altLang="zh-CN" dirty="0"/>
              <a:t>&gt;&gt;&gt; for </a:t>
            </a:r>
            <a:r>
              <a:rPr lang="en-US" altLang="zh-CN" dirty="0" err="1"/>
              <a:t>i</a:t>
            </a:r>
            <a:r>
              <a:rPr lang="en-US" altLang="zh-CN" dirty="0"/>
              <a:t> in </a:t>
            </a:r>
            <a:r>
              <a:rPr lang="en-US" altLang="zh-CN" dirty="0" err="1"/>
              <a:t>x.copy</a:t>
            </a:r>
            <a:r>
              <a:rPr lang="en-US" altLang="zh-CN" dirty="0"/>
              <a:t>():</a:t>
            </a:r>
            <a:endParaRPr lang="en-US" altLang="zh-CN" dirty="0"/>
          </a:p>
          <a:p>
            <a:r>
              <a:rPr lang="en-US" altLang="zh-CN" dirty="0"/>
              <a:t>	if </a:t>
            </a:r>
            <a:r>
              <a:rPr lang="en-US" altLang="zh-CN" dirty="0" err="1"/>
              <a:t>i</a:t>
            </a:r>
            <a:r>
              <a:rPr lang="en-US" altLang="zh-CN" dirty="0"/>
              <a:t> == 1: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x.remove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	</a:t>
            </a:r>
            <a:endParaRPr lang="en-US" altLang="zh-CN" dirty="0"/>
          </a:p>
          <a:p>
            <a:r>
              <a:rPr lang="en-US" altLang="zh-CN" dirty="0"/>
              <a:t>&gt;&gt;&gt; x</a:t>
            </a:r>
            <a:endParaRPr lang="en-US" altLang="zh-CN" dirty="0"/>
          </a:p>
          <a:p>
            <a:r>
              <a:rPr lang="en-US" altLang="zh-CN" dirty="0"/>
              <a:t>[2, 2]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&gt;&gt;&gt; </a:t>
            </a:r>
            <a:r>
              <a:rPr lang="en-US" altLang="zh-CN" dirty="0" err="1"/>
              <a:t>x</a:t>
            </a:r>
            <a:r>
              <a:rPr lang="en-US" altLang="zh-CN" dirty="0"/>
              <a:t>[2, 2]</a:t>
            </a:r>
            <a:endParaRPr lang="en-US" altLang="zh-CN" dirty="0"/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c</a:t>
            </a:r>
            <a:r>
              <a:rPr lang="en-US" altLang="zh-CN" dirty="0"/>
              <a:t>=1</a:t>
            </a:r>
            <a:endParaRPr lang="en-US" altLang="zh-CN" dirty="0"/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x</a:t>
            </a:r>
            <a:r>
              <a:rPr lang="en-US" altLang="zh-CN" dirty="0"/>
              <a:t>[</a:t>
            </a:r>
            <a:r>
              <a:rPr lang="en-US" altLang="zh-CN" dirty="0" err="1"/>
              <a:t>c</a:t>
            </a:r>
            <a:r>
              <a:rPr lang="en-US" altLang="zh-CN" dirty="0"/>
              <a:t>]</a:t>
            </a:r>
            <a:endParaRPr lang="en-US" altLang="zh-CN" dirty="0"/>
          </a:p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mystring.find</a:t>
            </a:r>
            <a:r>
              <a:rPr lang="en-US" altLang="zh-CN" dirty="0"/>
              <a:t>(...) returns -1 F </a:t>
            </a:r>
            <a:r>
              <a:rPr lang="en-US" altLang="zh-CN" dirty="0" err="1"/>
              <a:t>mylist.index</a:t>
            </a:r>
            <a:r>
              <a:rPr lang="en-US" altLang="zh-CN" dirty="0"/>
              <a:t>(...) gives a run-time error! F To be safe you can use in first: </a:t>
            </a:r>
            <a:r>
              <a:rPr lang="en-US" altLang="zh-CN" dirty="0" err="1"/>
              <a:t>pos</a:t>
            </a:r>
            <a:r>
              <a:rPr lang="en-US" altLang="zh-CN" dirty="0"/>
              <a:t> = -1 if thing in list: </a:t>
            </a:r>
            <a:r>
              <a:rPr lang="en-US" altLang="zh-CN" dirty="0" err="1"/>
              <a:t>pos</a:t>
            </a:r>
            <a:r>
              <a:rPr lang="en-US" altLang="zh-CN" dirty="0"/>
              <a:t> = </a:t>
            </a:r>
            <a:r>
              <a:rPr lang="en-US" altLang="zh-CN" dirty="0" err="1"/>
              <a:t>list.index</a:t>
            </a:r>
            <a:r>
              <a:rPr lang="en-US" altLang="zh-CN" dirty="0"/>
              <a:t>(thing) 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 Use a counter to track the index.</a:t>
            </a:r>
            <a:endParaRPr lang="en-US" altLang="zh-CN" dirty="0"/>
          </a:p>
          <a:p>
            <a:r>
              <a:rPr lang="en-US" altLang="zh-CN" dirty="0"/>
              <a:t> I Use a range loop with subscripting.</a:t>
            </a:r>
            <a:endParaRPr lang="en-US" altLang="zh-CN" dirty="0"/>
          </a:p>
          <a:p>
            <a:r>
              <a:rPr lang="en-US" altLang="zh-CN" dirty="0"/>
              <a:t> I Use enumerate(</a:t>
            </a:r>
            <a:r>
              <a:rPr lang="en-US" altLang="zh-CN" dirty="0" err="1"/>
              <a:t>mylist</a:t>
            </a:r>
            <a:r>
              <a:rPr lang="en-US" altLang="zh-CN" dirty="0"/>
              <a:t>).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元素下标： </a:t>
            </a:r>
            <a:r>
              <a:rPr lang="en-US" altLang="zh-CN" dirty="0"/>
              <a:t>[0,len())</a:t>
            </a:r>
            <a:r>
              <a:rPr lang="en-US" altLang="zh-CN" baseline="0" dirty="0"/>
              <a:t> = [0, </a:t>
            </a:r>
            <a:r>
              <a:rPr lang="en-US" altLang="zh-CN" baseline="0" dirty="0" err="1"/>
              <a:t>len</a:t>
            </a:r>
            <a:r>
              <a:rPr lang="en-US" altLang="zh-CN" baseline="0" dirty="0"/>
              <a:t>() - 1]       [-</a:t>
            </a:r>
            <a:r>
              <a:rPr lang="en-US" altLang="zh-CN" baseline="0" dirty="0" err="1"/>
              <a:t>len</a:t>
            </a:r>
            <a:r>
              <a:rPr lang="en-US" altLang="zh-CN" baseline="0" dirty="0"/>
              <a:t>(),-1]     [</a:t>
            </a:r>
            <a:r>
              <a:rPr lang="en-US" altLang="zh-CN" baseline="0" dirty="0" err="1"/>
              <a:t>len</a:t>
            </a:r>
            <a:r>
              <a:rPr lang="en-US" altLang="zh-CN" baseline="0" dirty="0"/>
              <a:t>() – </a:t>
            </a:r>
            <a:r>
              <a:rPr lang="en-US" altLang="zh-CN" baseline="0" dirty="0" err="1"/>
              <a:t>len</a:t>
            </a:r>
            <a:r>
              <a:rPr lang="en-US" altLang="zh-CN" baseline="0" dirty="0"/>
              <a:t>(), </a:t>
            </a:r>
            <a:r>
              <a:rPr lang="en-US" altLang="zh-CN" baseline="0" dirty="0" err="1"/>
              <a:t>len</a:t>
            </a:r>
            <a:r>
              <a:rPr lang="en-US" altLang="zh-CN" baseline="0" dirty="0"/>
              <a:t>() -(</a:t>
            </a:r>
            <a:r>
              <a:rPr lang="en-US" altLang="zh-CN" baseline="0" dirty="0" err="1"/>
              <a:t>len</a:t>
            </a:r>
            <a:r>
              <a:rPr lang="en-US" altLang="zh-CN" baseline="0" dirty="0"/>
              <a:t>() -1,) ….  </a:t>
            </a:r>
            <a:r>
              <a:rPr lang="en-US" altLang="zh-CN" baseline="0" dirty="0" err="1"/>
              <a:t>len</a:t>
            </a:r>
            <a:r>
              <a:rPr lang="en-US" altLang="zh-CN" baseline="0" dirty="0"/>
              <a:t>() -1 ]  </a:t>
            </a:r>
            <a:endParaRPr lang="en-US" altLang="zh-CN" baseline="0" dirty="0"/>
          </a:p>
          <a:p>
            <a:endParaRPr lang="en-US" altLang="zh-CN" dirty="0"/>
          </a:p>
          <a:p>
            <a:r>
              <a:rPr lang="zh-CN" altLang="en-US" dirty="0"/>
              <a:t>左结合  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monthNames</a:t>
            </a:r>
            <a:r>
              <a:rPr kumimoji="1" lang="en-US" altLang="zh-CN" dirty="0"/>
              <a:t> =['</a:t>
            </a:r>
            <a:r>
              <a:rPr kumimoji="1" lang="en-US" altLang="zh-CN" dirty="0" err="1"/>
              <a:t>January','February','March</a:t>
            </a:r>
            <a:r>
              <a:rPr kumimoji="1" lang="en-US" altLang="zh-CN" dirty="0"/>
              <a:t>',</a:t>
            </a:r>
            <a:endParaRPr kumimoji="1" lang="en-US" altLang="zh-CN" dirty="0"/>
          </a:p>
          <a:p>
            <a:r>
              <a:rPr kumimoji="1" lang="en-US" altLang="zh-CN" dirty="0"/>
              <a:t>             '</a:t>
            </a:r>
            <a:r>
              <a:rPr kumimoji="1" lang="en-US" altLang="zh-CN" dirty="0" err="1"/>
              <a:t>April','May','June','July','August</a:t>
            </a:r>
            <a:r>
              <a:rPr kumimoji="1" lang="en-US" altLang="zh-CN" dirty="0"/>
              <a:t>',</a:t>
            </a:r>
            <a:endParaRPr kumimoji="1" lang="en-US" altLang="zh-CN" dirty="0"/>
          </a:p>
          <a:p>
            <a:r>
              <a:rPr kumimoji="1" lang="en-US" altLang="zh-CN" dirty="0"/>
              <a:t>             '</a:t>
            </a:r>
            <a:r>
              <a:rPr kumimoji="1" lang="en-US" altLang="zh-CN" dirty="0" err="1"/>
              <a:t>September','October','November','December</a:t>
            </a:r>
            <a:r>
              <a:rPr kumimoji="1" lang="en-US" altLang="zh-CN" dirty="0"/>
              <a:t>']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month =int(input('</a:t>
            </a:r>
            <a:r>
              <a:rPr kumimoji="1" lang="zh-CN" altLang="en-US" dirty="0"/>
              <a:t>请输入月份数</a:t>
            </a:r>
            <a:r>
              <a:rPr kumimoji="1" lang="en-US" altLang="zh-CN" dirty="0"/>
              <a:t>(1</a:t>
            </a:r>
            <a:r>
              <a:rPr kumimoji="1" lang="zh-CN" altLang="en-US" dirty="0"/>
              <a:t>～</a:t>
            </a:r>
            <a:r>
              <a:rPr kumimoji="1" lang="en-US" altLang="zh-CN" dirty="0"/>
              <a:t>12):'))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print('The month is',</a:t>
            </a:r>
            <a:r>
              <a:rPr kumimoji="1" lang="en-US" altLang="zh-CN" dirty="0" err="1"/>
              <a:t>monthNames</a:t>
            </a:r>
            <a:r>
              <a:rPr kumimoji="1" lang="en-US" altLang="zh-CN" dirty="0"/>
              <a:t>[month-1])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&gt;&gt;&gt; </a:t>
            </a:r>
            <a:r>
              <a:rPr lang="en-US" altLang="zh-CN" sz="1400" b="0" i="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a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=[1,1,2,2]</a:t>
            </a:r>
            <a:endParaRPr lang="en-US" altLang="zh-CN" sz="1400" b="0" i="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&gt;&gt;&gt; </a:t>
            </a:r>
            <a:r>
              <a:rPr lang="en-US" altLang="zh-CN" sz="1400" b="0" i="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id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lang="en-US" altLang="zh-CN" sz="1400" b="0" i="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a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[0])</a:t>
            </a:r>
            <a:endParaRPr lang="en-US" altLang="zh-CN" sz="1400" b="0" i="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4297537888</a:t>
            </a:r>
            <a:endParaRPr lang="en-US" altLang="zh-CN" sz="1400" b="0" i="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&gt;&gt;&gt; </a:t>
            </a:r>
            <a:r>
              <a:rPr lang="en-US" altLang="zh-CN" sz="1400" b="0" i="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id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lang="en-US" altLang="zh-CN" sz="1400" b="0" i="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a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[1])</a:t>
            </a:r>
            <a:endParaRPr lang="en-US" altLang="zh-CN" sz="1400" b="0" i="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4297537888</a:t>
            </a:r>
            <a:endParaRPr lang="en-US" altLang="zh-CN" sz="1400" b="0" i="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&gt;&gt;&gt; </a:t>
            </a:r>
            <a:r>
              <a:rPr lang="en-US" altLang="zh-CN" sz="1400" b="0" i="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a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=10</a:t>
            </a:r>
            <a:endParaRPr lang="en-US" altLang="zh-CN" sz="1400" b="0" i="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&gt;&gt;&gt; </a:t>
            </a:r>
            <a:r>
              <a:rPr lang="en-US" altLang="zh-CN" sz="1400" b="0" i="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b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=20</a:t>
            </a:r>
            <a:endParaRPr lang="en-US" altLang="zh-CN" sz="1400" b="0" i="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&gt;&gt;&gt; </a:t>
            </a:r>
            <a:r>
              <a:rPr lang="en-US" altLang="zh-CN" sz="1400" b="0" i="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c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=[</a:t>
            </a:r>
            <a:r>
              <a:rPr lang="en-US" altLang="zh-CN" sz="1400" b="0" i="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a,b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]</a:t>
            </a:r>
            <a:endParaRPr lang="en-US" altLang="zh-CN" sz="1400" b="0" i="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&gt;&gt;&gt; </a:t>
            </a:r>
            <a:r>
              <a:rPr lang="en-US" altLang="zh-CN" sz="1400" b="0" i="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c</a:t>
            </a:r>
            <a:endParaRPr lang="en-US" altLang="zh-CN" sz="1400" b="0" i="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[10, 20]</a:t>
            </a:r>
            <a:endParaRPr lang="en-US" altLang="zh-CN" sz="1400" b="0" i="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&gt;&gt;&gt; </a:t>
            </a:r>
            <a:r>
              <a:rPr lang="en-US" altLang="zh-CN" sz="1400" b="0" i="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id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lang="en-US" altLang="zh-CN" sz="1400" b="0" i="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a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)</a:t>
            </a:r>
            <a:endParaRPr lang="en-US" altLang="zh-CN" sz="1400" b="0" i="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4297538176</a:t>
            </a:r>
            <a:endParaRPr lang="en-US" altLang="zh-CN" sz="1400" b="0" i="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&gt;&gt;&gt; </a:t>
            </a:r>
            <a:r>
              <a:rPr lang="en-US" altLang="zh-CN" sz="1400" b="0" i="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id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(10)</a:t>
            </a:r>
            <a:endParaRPr lang="en-US" altLang="zh-CN" sz="1400" b="0" i="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4297538176</a:t>
            </a:r>
            <a:endParaRPr lang="en-US" altLang="zh-CN" sz="1400" b="0" i="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&gt;&gt;&gt; </a:t>
            </a:r>
            <a:r>
              <a:rPr lang="en-US" altLang="zh-CN" sz="1400" b="0" i="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id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lang="en-US" altLang="zh-CN" sz="1400" b="0" i="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c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[0])</a:t>
            </a:r>
            <a:endParaRPr lang="en-US" altLang="zh-CN" sz="1400" b="0" i="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4297538176 </a:t>
            </a:r>
            <a:endParaRPr lang="en-US" altLang="zh-CN" sz="1400" b="0" i="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Python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中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list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是用下边的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C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语言的结构来表示的。</a:t>
            </a:r>
            <a:r>
              <a:rPr lang="en-US" altLang="zh-CN" dirty="0" err="1"/>
              <a:t>ob_item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是用来保存元素的指针数组，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allocated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是</a:t>
            </a:r>
            <a:r>
              <a:rPr lang="en-US" altLang="zh-CN" dirty="0" err="1"/>
              <a:t>ob_item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预先分配的内存总容量</a:t>
            </a:r>
            <a:endParaRPr lang="en-US" altLang="zh-CN" sz="1400" b="0" i="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40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typedef</a:t>
            </a:r>
            <a:r>
              <a:rPr lang="en-US" altLang="zh-CN" dirty="0"/>
              <a:t> </a:t>
            </a:r>
            <a:r>
              <a:rPr lang="en-US" altLang="zh-CN" sz="140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struct</a:t>
            </a:r>
            <a:r>
              <a:rPr lang="en-US" altLang="zh-CN" dirty="0"/>
              <a:t> { </a:t>
            </a:r>
            <a:endParaRPr lang="en-US" altLang="zh-CN" dirty="0"/>
          </a:p>
          <a:p>
            <a:r>
              <a:rPr lang="en-US" altLang="zh-CN" dirty="0" err="1"/>
              <a:t>PyObject_VAR_HEAD</a:t>
            </a:r>
            <a:endParaRPr lang="en-US" altLang="zh-CN" dirty="0"/>
          </a:p>
          <a:p>
            <a:r>
              <a:rPr lang="en-US" altLang="zh-CN" dirty="0" err="1"/>
              <a:t>PyObject</a:t>
            </a:r>
            <a:r>
              <a:rPr lang="en-US" altLang="zh-CN" dirty="0"/>
              <a:t> **</a:t>
            </a:r>
            <a:r>
              <a:rPr lang="en-US" altLang="zh-CN" dirty="0" err="1"/>
              <a:t>ob_item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 err="1"/>
              <a:t>Py_ssize_t</a:t>
            </a:r>
            <a:r>
              <a:rPr lang="en-US" altLang="zh-CN" dirty="0"/>
              <a:t> allocated; </a:t>
            </a:r>
            <a:endParaRPr lang="en-US" altLang="zh-CN" dirty="0"/>
          </a:p>
          <a:p>
            <a:r>
              <a:rPr lang="en-US" altLang="zh-CN" dirty="0"/>
              <a:t>} </a:t>
            </a:r>
            <a:r>
              <a:rPr lang="en-US" altLang="zh-CN" dirty="0" err="1"/>
              <a:t>PyListObject</a:t>
            </a:r>
            <a:r>
              <a:rPr lang="en-US" altLang="zh-CN" dirty="0"/>
              <a:t>;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注意和</a:t>
            </a:r>
            <a:r>
              <a:rPr lang="en-US" altLang="zh-CN" dirty="0" err="1"/>
              <a:t>list_b</a:t>
            </a:r>
            <a:r>
              <a:rPr lang="en-US" altLang="zh-CN" dirty="0"/>
              <a:t>=</a:t>
            </a:r>
            <a:r>
              <a:rPr lang="en-US" altLang="zh-CN" dirty="0" err="1"/>
              <a:t>list_a</a:t>
            </a:r>
            <a:r>
              <a:rPr lang="zh-CN" altLang="en-US" dirty="0"/>
              <a:t>的区别</a:t>
            </a:r>
            <a:endParaRPr lang="en-US" altLang="zh-CN" dirty="0"/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list_a</a:t>
            </a:r>
            <a:r>
              <a:rPr lang="en-US" altLang="zh-CN" dirty="0"/>
              <a:t>=[1,2,[-3,4]]</a:t>
            </a:r>
            <a:endParaRPr lang="en-US" altLang="zh-CN" dirty="0"/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list_b</a:t>
            </a:r>
            <a:r>
              <a:rPr lang="en-US" altLang="zh-CN" dirty="0"/>
              <a:t>=</a:t>
            </a:r>
            <a:r>
              <a:rPr lang="en-US" altLang="zh-CN" dirty="0" err="1"/>
              <a:t>list_a</a:t>
            </a:r>
            <a:endParaRPr lang="en-US" altLang="zh-CN" dirty="0"/>
          </a:p>
          <a:p>
            <a:r>
              <a:rPr lang="en-US" altLang="zh-CN" dirty="0"/>
              <a:t>&gt;&gt;&gt; id(</a:t>
            </a:r>
            <a:r>
              <a:rPr lang="en-US" altLang="zh-CN" dirty="0" err="1"/>
              <a:t>list_a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50924104</a:t>
            </a:r>
            <a:endParaRPr lang="en-US" altLang="zh-CN" dirty="0"/>
          </a:p>
          <a:p>
            <a:r>
              <a:rPr lang="en-US" altLang="zh-CN" dirty="0"/>
              <a:t>&gt;&gt;&gt; id(</a:t>
            </a:r>
            <a:r>
              <a:rPr lang="en-US" altLang="zh-CN" dirty="0" err="1"/>
              <a:t>list_b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50924104</a:t>
            </a:r>
            <a:endParaRPr lang="en-US" altLang="zh-CN" dirty="0"/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list_b</a:t>
            </a:r>
            <a:r>
              <a:rPr lang="en-US" altLang="zh-CN" dirty="0"/>
              <a:t>[0]=2</a:t>
            </a:r>
            <a:endParaRPr lang="en-US" altLang="zh-CN" dirty="0"/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list_a</a:t>
            </a:r>
            <a:endParaRPr lang="en-US" altLang="zh-CN" dirty="0"/>
          </a:p>
          <a:p>
            <a:r>
              <a:rPr lang="en-US" altLang="zh-CN" dirty="0"/>
              <a:t>[2, 2, [-3, 4]]</a:t>
            </a:r>
            <a:endParaRPr lang="en-US" altLang="zh-CN" dirty="0"/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list_b</a:t>
            </a:r>
            <a:r>
              <a:rPr lang="en-US" altLang="zh-CN" dirty="0"/>
              <a:t> = list(</a:t>
            </a:r>
            <a:r>
              <a:rPr lang="en-US" altLang="zh-CN" dirty="0" err="1"/>
              <a:t>list_a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list_b</a:t>
            </a:r>
            <a:endParaRPr lang="en-US" altLang="zh-CN" dirty="0"/>
          </a:p>
          <a:p>
            <a:r>
              <a:rPr lang="en-US" altLang="zh-CN" dirty="0"/>
              <a:t>[2, 2, [-3, 4]]</a:t>
            </a:r>
            <a:endParaRPr lang="en-US" altLang="zh-CN" dirty="0"/>
          </a:p>
          <a:p>
            <a:r>
              <a:rPr lang="en-US" altLang="zh-CN" dirty="0"/>
              <a:t>&gt;&gt;&gt; id(</a:t>
            </a:r>
            <a:r>
              <a:rPr lang="en-US" altLang="zh-CN" dirty="0" err="1"/>
              <a:t>list_b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51588296</a:t>
            </a:r>
            <a:endParaRPr lang="en-US" altLang="zh-CN" dirty="0"/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list_a</a:t>
            </a:r>
            <a:r>
              <a:rPr lang="en-US" altLang="zh-CN" dirty="0"/>
              <a:t> == </a:t>
            </a:r>
            <a:r>
              <a:rPr lang="en-US" altLang="zh-CN" dirty="0" err="1"/>
              <a:t>list_b</a:t>
            </a:r>
            <a:endParaRPr lang="en-US" altLang="zh-CN" dirty="0"/>
          </a:p>
          <a:p>
            <a:r>
              <a:rPr lang="en-US" altLang="zh-CN" dirty="0"/>
              <a:t>True</a:t>
            </a:r>
            <a:endParaRPr lang="en-US" altLang="zh-CN" dirty="0"/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list_a</a:t>
            </a:r>
            <a:r>
              <a:rPr lang="en-US" altLang="zh-CN" dirty="0"/>
              <a:t> is </a:t>
            </a:r>
            <a:r>
              <a:rPr lang="en-US" altLang="zh-CN" dirty="0" err="1"/>
              <a:t>list_b</a:t>
            </a:r>
            <a:endParaRPr lang="en-US" altLang="zh-CN" dirty="0"/>
          </a:p>
          <a:p>
            <a:r>
              <a:rPr lang="en-US" altLang="zh-CN" dirty="0"/>
              <a:t>False</a:t>
            </a:r>
            <a:endParaRPr lang="en-US" altLang="zh-CN" dirty="0"/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list_b</a:t>
            </a:r>
            <a:r>
              <a:rPr lang="en-US" altLang="zh-CN" dirty="0"/>
              <a:t>[0] = 100</a:t>
            </a:r>
            <a:endParaRPr lang="en-US" altLang="zh-CN" dirty="0"/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list_b</a:t>
            </a:r>
            <a:endParaRPr lang="en-US" altLang="zh-CN" dirty="0"/>
          </a:p>
          <a:p>
            <a:r>
              <a:rPr lang="en-US" altLang="zh-CN" dirty="0"/>
              <a:t>[100, 2, [-3, 4]]</a:t>
            </a:r>
            <a:endParaRPr lang="en-US" altLang="zh-CN" dirty="0"/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list_a</a:t>
            </a:r>
            <a:endParaRPr lang="en-US" altLang="zh-CN" dirty="0"/>
          </a:p>
          <a:p>
            <a:r>
              <a:rPr lang="en-US" altLang="zh-CN" dirty="0"/>
              <a:t>[2, 2, [-3, 4]]</a:t>
            </a:r>
            <a:endParaRPr lang="en-US" altLang="zh-CN" dirty="0"/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list_a</a:t>
            </a:r>
            <a:r>
              <a:rPr lang="en-US" altLang="zh-CN" dirty="0"/>
              <a:t>[2] is </a:t>
            </a:r>
            <a:r>
              <a:rPr lang="en-US" altLang="zh-CN" dirty="0" err="1"/>
              <a:t>list_b</a:t>
            </a:r>
            <a:r>
              <a:rPr lang="en-US" altLang="zh-CN" dirty="0"/>
              <a:t>[2]</a:t>
            </a:r>
            <a:endParaRPr lang="en-US" altLang="zh-CN" dirty="0"/>
          </a:p>
          <a:p>
            <a:r>
              <a:rPr lang="en-US" altLang="zh-CN" dirty="0"/>
              <a:t>True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400" dirty="0"/>
              <a:t>在Python 2.x中返回一个包含若干整数的列表。另外，Python 2.x还提供了一个内置函数xrange()（Python 3.x中不提供该函数），语法与range()函数一样，但是返回xrange可迭代对象，类似于Python 3.x的range()函数，其特点为惰性求值，而不是像range()函数一样返回列表。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8A744-BA09-4F75-BF38-4BDA85B5E1F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25"/>
            <a:ext cx="10361851" cy="147036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/>
            </a:lvl1pPr>
            <a:lvl2pPr marL="544195" indent="0" algn="ctr">
              <a:buNone/>
              <a:defRPr/>
            </a:lvl2pPr>
            <a:lvl3pPr marL="1088390" indent="0" algn="ctr">
              <a:buNone/>
              <a:defRPr/>
            </a:lvl3pPr>
            <a:lvl4pPr marL="1632585" indent="0" algn="ctr">
              <a:buNone/>
              <a:defRPr/>
            </a:lvl4pPr>
            <a:lvl5pPr marL="2176780" indent="0" algn="ctr">
              <a:buNone/>
              <a:defRPr/>
            </a:lvl5pPr>
            <a:lvl6pPr marL="2720975" indent="0" algn="ctr">
              <a:buNone/>
              <a:defRPr/>
            </a:lvl6pPr>
            <a:lvl7pPr marL="3265805" indent="0" algn="ctr">
              <a:buNone/>
              <a:defRPr/>
            </a:lvl7pPr>
            <a:lvl8pPr marL="3810000" indent="0" algn="ctr">
              <a:buNone/>
              <a:defRPr/>
            </a:lvl8pPr>
            <a:lvl9pPr marL="4354195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E4561B-296C-4C49-9E9B-46ADA4EE9AB7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6F64B3-6EDE-4368-AEEA-7821BD78820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7990B7-C8A2-44A9-90AD-4815586FAB96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91CE39-3207-46D3-A14D-C39535F13A1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8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8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DCAF63-3395-4F42-B2EA-D785D96653B0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53B262-8C79-431F-B1E6-7541A657969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25"/>
            <a:ext cx="10361851" cy="147036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/>
            </a:lvl1pPr>
            <a:lvl2pPr marL="544195" indent="0" algn="ctr">
              <a:buNone/>
              <a:defRPr/>
            </a:lvl2pPr>
            <a:lvl3pPr marL="1088390" indent="0" algn="ctr">
              <a:buNone/>
              <a:defRPr/>
            </a:lvl3pPr>
            <a:lvl4pPr marL="1632585" indent="0" algn="ctr">
              <a:buNone/>
              <a:defRPr/>
            </a:lvl4pPr>
            <a:lvl5pPr marL="2176780" indent="0" algn="ctr">
              <a:buNone/>
              <a:defRPr/>
            </a:lvl5pPr>
            <a:lvl6pPr marL="2720975" indent="0" algn="ctr">
              <a:buNone/>
              <a:defRPr/>
            </a:lvl6pPr>
            <a:lvl7pPr marL="3265805" indent="0" algn="ctr">
              <a:buNone/>
              <a:defRPr/>
            </a:lvl7pPr>
            <a:lvl8pPr marL="3810000" indent="0" algn="ctr">
              <a:buNone/>
              <a:defRPr/>
            </a:lvl8pPr>
            <a:lvl9pPr marL="4354195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3C1489-E97B-41E0-830C-EB11992B7F84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0D31DD-AE41-4736-A024-4CBF4980131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25CA7C-4D79-4EF9-B696-404D4D6E179D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C8130F-103F-4268-8D1C-63C9F550EB1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7"/>
            <a:ext cx="10361851" cy="136239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7"/>
            <a:ext cx="10361851" cy="1500534"/>
          </a:xfrm>
        </p:spPr>
        <p:txBody>
          <a:bodyPr anchor="b"/>
          <a:lstStyle>
            <a:lvl1pPr marL="0" indent="0">
              <a:buNone/>
              <a:defRPr sz="2400"/>
            </a:lvl1pPr>
            <a:lvl2pPr marL="544195" indent="0">
              <a:buNone/>
              <a:defRPr sz="2100"/>
            </a:lvl2pPr>
            <a:lvl3pPr marL="1088390" indent="0">
              <a:buNone/>
              <a:defRPr sz="1900"/>
            </a:lvl3pPr>
            <a:lvl4pPr marL="1632585" indent="0">
              <a:buNone/>
              <a:defRPr sz="1700"/>
            </a:lvl4pPr>
            <a:lvl5pPr marL="2176780" indent="0">
              <a:buNone/>
              <a:defRPr sz="1700"/>
            </a:lvl5pPr>
            <a:lvl6pPr marL="2720975" indent="0">
              <a:buNone/>
              <a:defRPr sz="1700"/>
            </a:lvl6pPr>
            <a:lvl7pPr marL="3265805" indent="0">
              <a:buNone/>
              <a:defRPr sz="1700"/>
            </a:lvl7pPr>
            <a:lvl8pPr marL="3810000" indent="0">
              <a:buNone/>
              <a:defRPr sz="1700"/>
            </a:lvl8pPr>
            <a:lvl9pPr marL="4354195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CB4C40-8ACD-4581-B634-2B918E98FF7A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91C0D4-A5F9-4ACB-9040-368413B86B7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7"/>
            <a:ext cx="5384099" cy="452701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7"/>
            <a:ext cx="5384099" cy="452701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947069-0CD9-42FC-A0C7-3E4576CB9BCC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D25C83-30A7-4E8C-B066-EE02AE55703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5" y="1535469"/>
            <a:ext cx="5388332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5" y="2175379"/>
            <a:ext cx="5388332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EDA979-1D08-4CA6-AA91-616B9104C104}" type="datetime1">
              <a:rPr lang="zh-CN" altLang="en-US"/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53A4D3-3FE2-43A3-ACB2-09A920932BA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31F111-1E43-4E9D-A4DD-427A6B7DB757}" type="datetime1">
              <a:rPr lang="zh-CN" altLang="en-US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891E3A-9891-4A46-B68A-51E00CE7D48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FDD7CE-0373-47E8-93B9-04FBE3449B27}" type="datetime1">
              <a:rPr lang="zh-CN" altLang="en-US"/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5B9209-6279-4866-BC7D-6E0942D5310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4" y="273113"/>
            <a:ext cx="4010562" cy="116231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20"/>
            <a:ext cx="6814779" cy="5854468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4" y="1435436"/>
            <a:ext cx="4010562" cy="4692149"/>
          </a:xfrm>
        </p:spPr>
        <p:txBody>
          <a:bodyPr/>
          <a:lstStyle>
            <a:lvl1pPr marL="0" indent="0">
              <a:buNone/>
              <a:defRPr sz="1700"/>
            </a:lvl1pPr>
            <a:lvl2pPr marL="544195" indent="0">
              <a:buNone/>
              <a:defRPr sz="1400"/>
            </a:lvl2pPr>
            <a:lvl3pPr marL="1088390" indent="0">
              <a:buNone/>
              <a:defRPr sz="1200"/>
            </a:lvl3pPr>
            <a:lvl4pPr marL="1632585" indent="0">
              <a:buNone/>
              <a:defRPr sz="1100"/>
            </a:lvl4pPr>
            <a:lvl5pPr marL="2176780" indent="0">
              <a:buNone/>
              <a:defRPr sz="1100"/>
            </a:lvl5pPr>
            <a:lvl6pPr marL="2720975" indent="0">
              <a:buNone/>
              <a:defRPr sz="1100"/>
            </a:lvl6pPr>
            <a:lvl7pPr marL="3265805" indent="0">
              <a:buNone/>
              <a:defRPr sz="1100"/>
            </a:lvl7pPr>
            <a:lvl8pPr marL="3810000" indent="0">
              <a:buNone/>
              <a:defRPr sz="1100"/>
            </a:lvl8pPr>
            <a:lvl9pPr marL="4354195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96760-9E30-45E2-AC5C-C31B9F5AC3C8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A86A9D-7158-4E5D-BC57-969678309F0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129313-8900-4E06-A865-11F8362A3EE9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C9D3E4-E4D3-4692-B61D-511D506EFCB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6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800"/>
            </a:lvl1pPr>
            <a:lvl2pPr marL="544195" indent="0">
              <a:buNone/>
              <a:defRPr sz="3300"/>
            </a:lvl2pPr>
            <a:lvl3pPr marL="1088390" indent="0">
              <a:buNone/>
              <a:defRPr sz="2900"/>
            </a:lvl3pPr>
            <a:lvl4pPr marL="1632585" indent="0">
              <a:buNone/>
              <a:defRPr sz="2400"/>
            </a:lvl4pPr>
            <a:lvl5pPr marL="2176780" indent="0">
              <a:buNone/>
              <a:defRPr sz="2400"/>
            </a:lvl5pPr>
            <a:lvl6pPr marL="2720975" indent="0">
              <a:buNone/>
              <a:defRPr sz="2400"/>
            </a:lvl6pPr>
            <a:lvl7pPr marL="3265805" indent="0">
              <a:buNone/>
              <a:defRPr sz="2400"/>
            </a:lvl7pPr>
            <a:lvl8pPr marL="3810000" indent="0">
              <a:buNone/>
              <a:defRPr sz="2400"/>
            </a:lvl8pPr>
            <a:lvl9pPr marL="4354195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8"/>
          </a:xfrm>
        </p:spPr>
        <p:txBody>
          <a:bodyPr/>
          <a:lstStyle>
            <a:lvl1pPr marL="0" indent="0">
              <a:buNone/>
              <a:defRPr sz="1700"/>
            </a:lvl1pPr>
            <a:lvl2pPr marL="544195" indent="0">
              <a:buNone/>
              <a:defRPr sz="1400"/>
            </a:lvl2pPr>
            <a:lvl3pPr marL="1088390" indent="0">
              <a:buNone/>
              <a:defRPr sz="1200"/>
            </a:lvl3pPr>
            <a:lvl4pPr marL="1632585" indent="0">
              <a:buNone/>
              <a:defRPr sz="1100"/>
            </a:lvl4pPr>
            <a:lvl5pPr marL="2176780" indent="0">
              <a:buNone/>
              <a:defRPr sz="1100"/>
            </a:lvl5pPr>
            <a:lvl6pPr marL="2720975" indent="0">
              <a:buNone/>
              <a:defRPr sz="1100"/>
            </a:lvl6pPr>
            <a:lvl7pPr marL="3265805" indent="0">
              <a:buNone/>
              <a:defRPr sz="1100"/>
            </a:lvl7pPr>
            <a:lvl8pPr marL="3810000" indent="0">
              <a:buNone/>
              <a:defRPr sz="1100"/>
            </a:lvl8pPr>
            <a:lvl9pPr marL="4354195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854EF9-23DB-4DF6-BD03-79602DA03F3E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063DDA-CE0B-4BCB-890E-EF2C547CCC3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12BC3E-243E-4538-80EA-F232CCE5F07A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CCEC9B-B2DA-4750-A414-A437E83071F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8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8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87FDF3-24A2-4F25-9001-9EA36BFCB42F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7765A4-8A37-43FC-91DD-4F4F7131CB4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/>
          <p:nvPr/>
        </p:nvGrpSpPr>
        <p:grpSpPr bwMode="auto">
          <a:xfrm>
            <a:off x="0" y="6"/>
            <a:ext cx="12190413" cy="6858001"/>
            <a:chOff x="0" y="0"/>
            <a:chExt cx="5760" cy="4319"/>
          </a:xfrm>
        </p:grpSpPr>
        <p:sp>
          <p:nvSpPr>
            <p:cNvPr id="4099" name="Freeform 3"/>
            <p:cNvSpPr/>
            <p:nvPr/>
          </p:nvSpPr>
          <p:spPr bwMode="auto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0" name="Freeform 4"/>
            <p:cNvSpPr/>
            <p:nvPr/>
          </p:nvSpPr>
          <p:spPr bwMode="auto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" name="Freeform 5"/>
            <p:cNvSpPr/>
            <p:nvPr/>
          </p:nvSpPr>
          <p:spPr bwMode="auto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2" name="Freeform 6"/>
            <p:cNvSpPr/>
            <p:nvPr/>
          </p:nvSpPr>
          <p:spPr bwMode="auto">
            <a:xfrm>
              <a:off x="4038" y="3577"/>
              <a:ext cx="1720" cy="65"/>
            </a:xfrm>
            <a:custGeom>
              <a:avLst/>
              <a:gdLst>
                <a:gd name="T0" fmla="*/ 1722 w 1722"/>
                <a:gd name="T1" fmla="*/ 66 h 66"/>
                <a:gd name="T2" fmla="*/ 1722 w 1722"/>
                <a:gd name="T3" fmla="*/ 60 h 66"/>
                <a:gd name="T4" fmla="*/ 0 w 1722"/>
                <a:gd name="T5" fmla="*/ 0 h 66"/>
                <a:gd name="T6" fmla="*/ 0 w 1722"/>
                <a:gd name="T7" fmla="*/ 48 h 66"/>
                <a:gd name="T8" fmla="*/ 1722 w 1722"/>
                <a:gd name="T9" fmla="*/ 66 h 66"/>
                <a:gd name="T10" fmla="*/ 1722 w 1722"/>
                <a:gd name="T1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3" name="Freeform 7"/>
            <p:cNvSpPr/>
            <p:nvPr/>
          </p:nvSpPr>
          <p:spPr bwMode="auto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4" name="Freeform 8"/>
            <p:cNvSpPr/>
            <p:nvPr/>
          </p:nvSpPr>
          <p:spPr bwMode="auto">
            <a:xfrm>
              <a:off x="4784" y="3702"/>
              <a:ext cx="974" cy="101"/>
            </a:xfrm>
            <a:custGeom>
              <a:avLst/>
              <a:gdLst>
                <a:gd name="T0" fmla="*/ 975 w 975"/>
                <a:gd name="T1" fmla="*/ 48 h 101"/>
                <a:gd name="T2" fmla="*/ 975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5 w 975"/>
                <a:gd name="T9" fmla="*/ 48 h 101"/>
                <a:gd name="T10" fmla="*/ 975 w 975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5" name="Freeform 9"/>
            <p:cNvSpPr/>
            <p:nvPr/>
          </p:nvSpPr>
          <p:spPr bwMode="auto">
            <a:xfrm>
              <a:off x="3619" y="3815"/>
              <a:ext cx="2139" cy="198"/>
            </a:xfrm>
            <a:custGeom>
              <a:avLst/>
              <a:gdLst>
                <a:gd name="T0" fmla="*/ 2141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41 w 2141"/>
                <a:gd name="T7" fmla="*/ 0 h 198"/>
                <a:gd name="T8" fmla="*/ 2141 w 2141"/>
                <a:gd name="T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6" name="Freeform 10"/>
            <p:cNvSpPr/>
            <p:nvPr/>
          </p:nvSpPr>
          <p:spPr bwMode="auto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7" name="Freeform 11"/>
            <p:cNvSpPr/>
            <p:nvPr/>
          </p:nvSpPr>
          <p:spPr bwMode="auto">
            <a:xfrm>
              <a:off x="2097" y="4043"/>
              <a:ext cx="2514" cy="276"/>
            </a:xfrm>
            <a:custGeom>
              <a:avLst/>
              <a:gdLst>
                <a:gd name="T0" fmla="*/ 2182 w 2517"/>
                <a:gd name="T1" fmla="*/ 276 h 276"/>
                <a:gd name="T2" fmla="*/ 2517 w 2517"/>
                <a:gd name="T3" fmla="*/ 204 h 276"/>
                <a:gd name="T4" fmla="*/ 2260 w 2517"/>
                <a:gd name="T5" fmla="*/ 0 h 276"/>
                <a:gd name="T6" fmla="*/ 0 w 2517"/>
                <a:gd name="T7" fmla="*/ 276 h 276"/>
                <a:gd name="T8" fmla="*/ 2182 w 2517"/>
                <a:gd name="T9" fmla="*/ 276 h 276"/>
                <a:gd name="T10" fmla="*/ 2182 w 2517"/>
                <a:gd name="T11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8" name="Freeform 12"/>
            <p:cNvSpPr/>
            <p:nvPr/>
          </p:nvSpPr>
          <p:spPr bwMode="auto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9" name="Freeform 13"/>
            <p:cNvSpPr/>
            <p:nvPr/>
          </p:nvSpPr>
          <p:spPr bwMode="auto">
            <a:xfrm>
              <a:off x="5030" y="3151"/>
              <a:ext cx="728" cy="240"/>
            </a:xfrm>
            <a:custGeom>
              <a:avLst/>
              <a:gdLst>
                <a:gd name="T0" fmla="*/ 729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9 w 729"/>
                <a:gd name="T7" fmla="*/ 240 h 240"/>
                <a:gd name="T8" fmla="*/ 729 w 729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0" name="Freeform 14"/>
            <p:cNvSpPr/>
            <p:nvPr/>
          </p:nvSpPr>
          <p:spPr bwMode="auto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1" name="Freeform 15"/>
            <p:cNvSpPr/>
            <p:nvPr/>
          </p:nvSpPr>
          <p:spPr bwMode="auto">
            <a:xfrm>
              <a:off x="5030" y="3049"/>
              <a:ext cx="728" cy="318"/>
            </a:xfrm>
            <a:custGeom>
              <a:avLst/>
              <a:gdLst>
                <a:gd name="T0" fmla="*/ 729 w 729"/>
                <a:gd name="T1" fmla="*/ 318 h 318"/>
                <a:gd name="T2" fmla="*/ 729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9 w 729"/>
                <a:gd name="T9" fmla="*/ 318 h 318"/>
                <a:gd name="T10" fmla="*/ 729 w 729"/>
                <a:gd name="T11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2" name="Freeform 16"/>
            <p:cNvSpPr/>
            <p:nvPr/>
          </p:nvSpPr>
          <p:spPr bwMode="auto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3" name="Freeform 17"/>
            <p:cNvSpPr/>
            <p:nvPr/>
          </p:nvSpPr>
          <p:spPr bwMode="auto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4" name="Freeform 18"/>
            <p:cNvSpPr/>
            <p:nvPr/>
          </p:nvSpPr>
          <p:spPr bwMode="auto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5" name="Freeform 19"/>
            <p:cNvSpPr/>
            <p:nvPr/>
          </p:nvSpPr>
          <p:spPr bwMode="auto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" name="Freeform 20"/>
            <p:cNvSpPr/>
            <p:nvPr/>
          </p:nvSpPr>
          <p:spPr bwMode="auto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7" name="Freeform 21"/>
            <p:cNvSpPr/>
            <p:nvPr/>
          </p:nvSpPr>
          <p:spPr bwMode="auto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" name="Freeform 22"/>
            <p:cNvSpPr/>
            <p:nvPr/>
          </p:nvSpPr>
          <p:spPr bwMode="auto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9" name="Freeform 23"/>
            <p:cNvSpPr/>
            <p:nvPr/>
          </p:nvSpPr>
          <p:spPr bwMode="auto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0" name="Freeform 24"/>
            <p:cNvSpPr/>
            <p:nvPr/>
          </p:nvSpPr>
          <p:spPr bwMode="auto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1" name="Freeform 25"/>
            <p:cNvSpPr/>
            <p:nvPr/>
          </p:nvSpPr>
          <p:spPr bwMode="auto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2" name="Freeform 26"/>
            <p:cNvSpPr/>
            <p:nvPr/>
          </p:nvSpPr>
          <p:spPr bwMode="auto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3" name="Freeform 27"/>
            <p:cNvSpPr/>
            <p:nvPr/>
          </p:nvSpPr>
          <p:spPr bwMode="auto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4" name="Freeform 28"/>
            <p:cNvSpPr/>
            <p:nvPr/>
          </p:nvSpPr>
          <p:spPr bwMode="auto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12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5" name="Freeform 29"/>
            <p:cNvSpPr/>
            <p:nvPr/>
          </p:nvSpPr>
          <p:spPr bwMode="auto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6" name="Freeform 30"/>
            <p:cNvSpPr/>
            <p:nvPr/>
          </p:nvSpPr>
          <p:spPr bwMode="auto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7" name="Freeform 31"/>
            <p:cNvSpPr/>
            <p:nvPr/>
          </p:nvSpPr>
          <p:spPr bwMode="auto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8" name="Freeform 32"/>
            <p:cNvSpPr/>
            <p:nvPr/>
          </p:nvSpPr>
          <p:spPr bwMode="auto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9" name="Freeform 33"/>
            <p:cNvSpPr/>
            <p:nvPr/>
          </p:nvSpPr>
          <p:spPr bwMode="auto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0" name="Freeform 34"/>
            <p:cNvSpPr/>
            <p:nvPr/>
          </p:nvSpPr>
          <p:spPr bwMode="auto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1" name="Freeform 35"/>
            <p:cNvSpPr/>
            <p:nvPr/>
          </p:nvSpPr>
          <p:spPr bwMode="auto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2" name="Freeform 36"/>
            <p:cNvSpPr/>
            <p:nvPr/>
          </p:nvSpPr>
          <p:spPr bwMode="auto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3" name="Freeform 37"/>
            <p:cNvSpPr/>
            <p:nvPr/>
          </p:nvSpPr>
          <p:spPr bwMode="auto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4" name="Freeform 38"/>
            <p:cNvSpPr/>
            <p:nvPr/>
          </p:nvSpPr>
          <p:spPr bwMode="auto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135" name="Group 39"/>
            <p:cNvGrpSpPr/>
            <p:nvPr userDrawn="1"/>
          </p:nvGrpSpPr>
          <p:grpSpPr bwMode="auto">
            <a:xfrm>
              <a:off x="0" y="1632"/>
              <a:ext cx="5758" cy="1858"/>
              <a:chOff x="0" y="0"/>
              <a:chExt cx="5758" cy="1858"/>
            </a:xfrm>
          </p:grpSpPr>
          <p:sp>
            <p:nvSpPr>
              <p:cNvPr id="4136" name="Freeform 40"/>
              <p:cNvSpPr/>
              <p:nvPr/>
            </p:nvSpPr>
            <p:spPr bwMode="auto">
              <a:xfrm>
                <a:off x="0" y="0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7" name="Freeform 41"/>
              <p:cNvSpPr/>
              <p:nvPr/>
            </p:nvSpPr>
            <p:spPr bwMode="auto">
              <a:xfrm>
                <a:off x="3646" y="1163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138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609521" y="1600571"/>
            <a:ext cx="10971372" cy="1829223"/>
          </a:xfrm>
        </p:spPr>
        <p:txBody>
          <a:bodyPr/>
          <a:lstStyle>
            <a:lvl1pPr>
              <a:defRPr sz="5700"/>
            </a:lvl1pPr>
          </a:lstStyle>
          <a:p>
            <a:pPr lvl="0"/>
            <a:r>
              <a:rPr lang="zh-CN" altLang="zh-CN" noProof="0"/>
              <a:t>单击此处编辑母版标题样式</a:t>
            </a:r>
            <a:endParaRPr lang="zh-CN" altLang="zh-CN" noProof="0"/>
          </a:p>
        </p:txBody>
      </p:sp>
      <p:sp>
        <p:nvSpPr>
          <p:cNvPr id="4139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4300"/>
            </a:lvl1pPr>
          </a:lstStyle>
          <a:p>
            <a:pPr lvl="0"/>
            <a:r>
              <a:rPr lang="zh-CN" altLang="zh-CN" noProof="0"/>
              <a:t>单击此处编辑母版副标题样式</a:t>
            </a:r>
            <a:endParaRPr lang="zh-CN" altLang="zh-CN" noProof="0"/>
          </a:p>
        </p:txBody>
      </p:sp>
      <p:sp>
        <p:nvSpPr>
          <p:cNvPr id="4140" name="Rectangle 4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E0E6B484-172E-47A8-BF0D-838B5F3AF0AA}" type="datetime1">
              <a:rPr lang="zh-CN" altLang="en-US"/>
            </a:fld>
            <a:endParaRPr lang="en-US" altLang="zh-CN"/>
          </a:p>
        </p:txBody>
      </p:sp>
      <p:sp>
        <p:nvSpPr>
          <p:cNvPr id="4141" name="Rectangle 4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142" name="Rectangle 4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8A8035D-F7DE-432A-8572-6A8F3531D2F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03E173-0B2D-4025-B92C-FD9B750E8B85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53793D-C845-4249-BF79-C0AF045B499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7"/>
            <a:ext cx="10361851" cy="136239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7"/>
            <a:ext cx="10361851" cy="1500534"/>
          </a:xfrm>
        </p:spPr>
        <p:txBody>
          <a:bodyPr anchor="b"/>
          <a:lstStyle>
            <a:lvl1pPr marL="0" indent="0">
              <a:buNone/>
              <a:defRPr sz="2400"/>
            </a:lvl1pPr>
            <a:lvl2pPr marL="544195" indent="0">
              <a:buNone/>
              <a:defRPr sz="2100"/>
            </a:lvl2pPr>
            <a:lvl3pPr marL="1088390" indent="0">
              <a:buNone/>
              <a:defRPr sz="1900"/>
            </a:lvl3pPr>
            <a:lvl4pPr marL="1632585" indent="0">
              <a:buNone/>
              <a:defRPr sz="1700"/>
            </a:lvl4pPr>
            <a:lvl5pPr marL="2176780" indent="0">
              <a:buNone/>
              <a:defRPr sz="1700"/>
            </a:lvl5pPr>
            <a:lvl6pPr marL="2720975" indent="0">
              <a:buNone/>
              <a:defRPr sz="1700"/>
            </a:lvl6pPr>
            <a:lvl7pPr marL="3265805" indent="0">
              <a:buNone/>
              <a:defRPr sz="1700"/>
            </a:lvl7pPr>
            <a:lvl8pPr marL="3810000" indent="0">
              <a:buNone/>
              <a:defRPr sz="1700"/>
            </a:lvl8pPr>
            <a:lvl9pPr marL="4354195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D6C3AC-16D2-4F49-B6FB-C9CE936E8E4E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7EF64D-22B7-43F2-8A34-A3ECED55567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7"/>
            <a:ext cx="5384099" cy="4531774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7"/>
            <a:ext cx="5384099" cy="4531774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B47ACC-DA93-4047-858E-C2243BCD069F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144057-3836-4BB2-ADC0-959238F2F75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5" y="1535469"/>
            <a:ext cx="5388332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5" y="2175379"/>
            <a:ext cx="5388332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2616D0-0E6E-4FEF-8AA4-8CB15D47B32C}" type="datetime1">
              <a:rPr lang="zh-CN" altLang="en-US"/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066C78-9683-429D-A323-79456ADA0E6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F8F151-6426-46FE-9AC0-64F4F0A7CF4C}" type="datetime1">
              <a:rPr lang="zh-CN" altLang="en-US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004495-235F-49CA-B4BF-E1A4592E18A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A851EF-8D4A-4011-B260-994D3E237537}" type="datetime1">
              <a:rPr lang="zh-CN" altLang="en-US"/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981007-703D-4D52-A296-B72FB5AD56E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7"/>
            <a:ext cx="10361851" cy="136239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7"/>
            <a:ext cx="10361851" cy="1500534"/>
          </a:xfrm>
        </p:spPr>
        <p:txBody>
          <a:bodyPr anchor="b"/>
          <a:lstStyle>
            <a:lvl1pPr marL="0" indent="0">
              <a:buNone/>
              <a:defRPr sz="2400"/>
            </a:lvl1pPr>
            <a:lvl2pPr marL="544195" indent="0">
              <a:buNone/>
              <a:defRPr sz="2100"/>
            </a:lvl2pPr>
            <a:lvl3pPr marL="1088390" indent="0">
              <a:buNone/>
              <a:defRPr sz="1900"/>
            </a:lvl3pPr>
            <a:lvl4pPr marL="1632585" indent="0">
              <a:buNone/>
              <a:defRPr sz="1700"/>
            </a:lvl4pPr>
            <a:lvl5pPr marL="2176780" indent="0">
              <a:buNone/>
              <a:defRPr sz="1700"/>
            </a:lvl5pPr>
            <a:lvl6pPr marL="2720975" indent="0">
              <a:buNone/>
              <a:defRPr sz="1700"/>
            </a:lvl6pPr>
            <a:lvl7pPr marL="3265805" indent="0">
              <a:buNone/>
              <a:defRPr sz="1700"/>
            </a:lvl7pPr>
            <a:lvl8pPr marL="3810000" indent="0">
              <a:buNone/>
              <a:defRPr sz="1700"/>
            </a:lvl8pPr>
            <a:lvl9pPr marL="4354195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B044FC-E3FC-4718-A5BD-51F68866EBAD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1B5D83-8900-4BE1-B049-02C681206A5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4" y="273113"/>
            <a:ext cx="4010562" cy="116231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20"/>
            <a:ext cx="6814779" cy="5854468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4" y="1435436"/>
            <a:ext cx="4010562" cy="4692149"/>
          </a:xfrm>
        </p:spPr>
        <p:txBody>
          <a:bodyPr/>
          <a:lstStyle>
            <a:lvl1pPr marL="0" indent="0">
              <a:buNone/>
              <a:defRPr sz="1700"/>
            </a:lvl1pPr>
            <a:lvl2pPr marL="544195" indent="0">
              <a:buNone/>
              <a:defRPr sz="1400"/>
            </a:lvl2pPr>
            <a:lvl3pPr marL="1088390" indent="0">
              <a:buNone/>
              <a:defRPr sz="1200"/>
            </a:lvl3pPr>
            <a:lvl4pPr marL="1632585" indent="0">
              <a:buNone/>
              <a:defRPr sz="1100"/>
            </a:lvl4pPr>
            <a:lvl5pPr marL="2176780" indent="0">
              <a:buNone/>
              <a:defRPr sz="1100"/>
            </a:lvl5pPr>
            <a:lvl6pPr marL="2720975" indent="0">
              <a:buNone/>
              <a:defRPr sz="1100"/>
            </a:lvl6pPr>
            <a:lvl7pPr marL="3265805" indent="0">
              <a:buNone/>
              <a:defRPr sz="1100"/>
            </a:lvl7pPr>
            <a:lvl8pPr marL="3810000" indent="0">
              <a:buNone/>
              <a:defRPr sz="1100"/>
            </a:lvl8pPr>
            <a:lvl9pPr marL="4354195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CD65DC-9CF4-4FE8-A76B-77712F874E0A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13358C-2900-442A-804D-D815BCD2320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6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800"/>
            </a:lvl1pPr>
            <a:lvl2pPr marL="544195" indent="0">
              <a:buNone/>
              <a:defRPr sz="3300"/>
            </a:lvl2pPr>
            <a:lvl3pPr marL="1088390" indent="0">
              <a:buNone/>
              <a:defRPr sz="2900"/>
            </a:lvl3pPr>
            <a:lvl4pPr marL="1632585" indent="0">
              <a:buNone/>
              <a:defRPr sz="2400"/>
            </a:lvl4pPr>
            <a:lvl5pPr marL="2176780" indent="0">
              <a:buNone/>
              <a:defRPr sz="2400"/>
            </a:lvl5pPr>
            <a:lvl6pPr marL="2720975" indent="0">
              <a:buNone/>
              <a:defRPr sz="2400"/>
            </a:lvl6pPr>
            <a:lvl7pPr marL="3265805" indent="0">
              <a:buNone/>
              <a:defRPr sz="2400"/>
            </a:lvl7pPr>
            <a:lvl8pPr marL="3810000" indent="0">
              <a:buNone/>
              <a:defRPr sz="2400"/>
            </a:lvl8pPr>
            <a:lvl9pPr marL="4354195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8"/>
          </a:xfrm>
        </p:spPr>
        <p:txBody>
          <a:bodyPr/>
          <a:lstStyle>
            <a:lvl1pPr marL="0" indent="0">
              <a:buNone/>
              <a:defRPr sz="1700"/>
            </a:lvl1pPr>
            <a:lvl2pPr marL="544195" indent="0">
              <a:buNone/>
              <a:defRPr sz="1400"/>
            </a:lvl2pPr>
            <a:lvl3pPr marL="1088390" indent="0">
              <a:buNone/>
              <a:defRPr sz="1200"/>
            </a:lvl3pPr>
            <a:lvl4pPr marL="1632585" indent="0">
              <a:buNone/>
              <a:defRPr sz="1100"/>
            </a:lvl4pPr>
            <a:lvl5pPr marL="2176780" indent="0">
              <a:buNone/>
              <a:defRPr sz="1100"/>
            </a:lvl5pPr>
            <a:lvl6pPr marL="2720975" indent="0">
              <a:buNone/>
              <a:defRPr sz="1100"/>
            </a:lvl6pPr>
            <a:lvl7pPr marL="3265805" indent="0">
              <a:buNone/>
              <a:defRPr sz="1100"/>
            </a:lvl7pPr>
            <a:lvl8pPr marL="3810000" indent="0">
              <a:buNone/>
              <a:defRPr sz="1100"/>
            </a:lvl8pPr>
            <a:lvl9pPr marL="4354195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E22BFE-2029-4BAC-BA21-056C26D4D579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9E6E10-7211-448B-AF87-C194A7F1BE1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CB15DC-A3DA-40F4-8435-F342F8D0DE2C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78F34F-8AB2-4D72-842E-3D6C38D147A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7877"/>
            <a:ext cx="2742843" cy="585446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7877"/>
            <a:ext cx="8025355" cy="585446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CF48FD-FB27-420E-8B13-5703562EB571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9D1F78-847A-40D9-BE4B-D3284399D9C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25"/>
            <a:ext cx="10361851" cy="147036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/>
            </a:lvl1pPr>
            <a:lvl2pPr marL="544195" indent="0" algn="ctr">
              <a:buNone/>
              <a:defRPr/>
            </a:lvl2pPr>
            <a:lvl3pPr marL="1088390" indent="0" algn="ctr">
              <a:buNone/>
              <a:defRPr/>
            </a:lvl3pPr>
            <a:lvl4pPr marL="1632585" indent="0" algn="ctr">
              <a:buNone/>
              <a:defRPr/>
            </a:lvl4pPr>
            <a:lvl5pPr marL="2176780" indent="0" algn="ctr">
              <a:buNone/>
              <a:defRPr/>
            </a:lvl5pPr>
            <a:lvl6pPr marL="2720975" indent="0" algn="ctr">
              <a:buNone/>
              <a:defRPr/>
            </a:lvl6pPr>
            <a:lvl7pPr marL="3265805" indent="0" algn="ctr">
              <a:buNone/>
              <a:defRPr/>
            </a:lvl7pPr>
            <a:lvl8pPr marL="3810000" indent="0" algn="ctr">
              <a:buNone/>
              <a:defRPr/>
            </a:lvl8pPr>
            <a:lvl9pPr marL="4354195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E8A406-D0BA-4AF5-B8DE-8F05BF1FF6D9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AB38DA-C8FF-4762-A412-9DAD7260097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AA8EC5-9FD1-4432-A1E0-D33519232006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1C3A0D-7182-4FED-BA90-BCE3E1924D1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7"/>
            <a:ext cx="10361851" cy="136239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7"/>
            <a:ext cx="10361851" cy="1500534"/>
          </a:xfrm>
        </p:spPr>
        <p:txBody>
          <a:bodyPr anchor="b"/>
          <a:lstStyle>
            <a:lvl1pPr marL="0" indent="0">
              <a:buNone/>
              <a:defRPr sz="2400"/>
            </a:lvl1pPr>
            <a:lvl2pPr marL="544195" indent="0">
              <a:buNone/>
              <a:defRPr sz="2100"/>
            </a:lvl2pPr>
            <a:lvl3pPr marL="1088390" indent="0">
              <a:buNone/>
              <a:defRPr sz="1900"/>
            </a:lvl3pPr>
            <a:lvl4pPr marL="1632585" indent="0">
              <a:buNone/>
              <a:defRPr sz="1700"/>
            </a:lvl4pPr>
            <a:lvl5pPr marL="2176780" indent="0">
              <a:buNone/>
              <a:defRPr sz="1700"/>
            </a:lvl5pPr>
            <a:lvl6pPr marL="2720975" indent="0">
              <a:buNone/>
              <a:defRPr sz="1700"/>
            </a:lvl6pPr>
            <a:lvl7pPr marL="3265805" indent="0">
              <a:buNone/>
              <a:defRPr sz="1700"/>
            </a:lvl7pPr>
            <a:lvl8pPr marL="3810000" indent="0">
              <a:buNone/>
              <a:defRPr sz="1700"/>
            </a:lvl8pPr>
            <a:lvl9pPr marL="4354195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1F2926-D15C-40AE-8552-EB0AC46795D1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CDB30-BFDD-4096-ABAE-F50C8512C62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7"/>
            <a:ext cx="5384099" cy="452701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7"/>
            <a:ext cx="5384099" cy="452701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33138E-04D0-44DF-BF71-6CAD73F5CDC2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35D568-575E-4345-B0EE-E8A31155841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5" y="1535469"/>
            <a:ext cx="5388332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5" y="2175379"/>
            <a:ext cx="5388332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BA35A9-32C6-405D-990D-C18D62B3B4E7}" type="datetime1">
              <a:rPr lang="zh-CN" altLang="en-US"/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36071B-1619-4C79-B704-F8DFAA7F792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BD9DDB-0BFB-4A5C-B4B8-57B27A1AB231}" type="datetime1">
              <a:rPr lang="zh-CN" altLang="en-US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E1A068-B03B-4CBF-93EA-E4CA9349555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7"/>
            <a:ext cx="5384099" cy="452701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7"/>
            <a:ext cx="5384099" cy="452701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5299D5-0D27-4ED7-BCEF-1AA6A85DEB14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3A5490-7C30-4B12-A69A-8B3D44E4040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C28005-A145-418F-ACC7-9EF4B1AAE4F2}" type="datetime1">
              <a:rPr lang="zh-CN" altLang="en-US"/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A04A05-1B3C-4E22-918E-092C24FFD9A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4" y="273113"/>
            <a:ext cx="4010562" cy="116231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20"/>
            <a:ext cx="6814779" cy="5854468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4" y="1435436"/>
            <a:ext cx="4010562" cy="4692149"/>
          </a:xfrm>
        </p:spPr>
        <p:txBody>
          <a:bodyPr/>
          <a:lstStyle>
            <a:lvl1pPr marL="0" indent="0">
              <a:buNone/>
              <a:defRPr sz="1700"/>
            </a:lvl1pPr>
            <a:lvl2pPr marL="544195" indent="0">
              <a:buNone/>
              <a:defRPr sz="1400"/>
            </a:lvl2pPr>
            <a:lvl3pPr marL="1088390" indent="0">
              <a:buNone/>
              <a:defRPr sz="1200"/>
            </a:lvl3pPr>
            <a:lvl4pPr marL="1632585" indent="0">
              <a:buNone/>
              <a:defRPr sz="1100"/>
            </a:lvl4pPr>
            <a:lvl5pPr marL="2176780" indent="0">
              <a:buNone/>
              <a:defRPr sz="1100"/>
            </a:lvl5pPr>
            <a:lvl6pPr marL="2720975" indent="0">
              <a:buNone/>
              <a:defRPr sz="1100"/>
            </a:lvl6pPr>
            <a:lvl7pPr marL="3265805" indent="0">
              <a:buNone/>
              <a:defRPr sz="1100"/>
            </a:lvl7pPr>
            <a:lvl8pPr marL="3810000" indent="0">
              <a:buNone/>
              <a:defRPr sz="1100"/>
            </a:lvl8pPr>
            <a:lvl9pPr marL="4354195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D16CAB-3F8B-404E-BD51-263232D51E30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4739DD-F79D-4C97-B1A7-279122E0C45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6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800"/>
            </a:lvl1pPr>
            <a:lvl2pPr marL="544195" indent="0">
              <a:buNone/>
              <a:defRPr sz="3300"/>
            </a:lvl2pPr>
            <a:lvl3pPr marL="1088390" indent="0">
              <a:buNone/>
              <a:defRPr sz="2900"/>
            </a:lvl3pPr>
            <a:lvl4pPr marL="1632585" indent="0">
              <a:buNone/>
              <a:defRPr sz="2400"/>
            </a:lvl4pPr>
            <a:lvl5pPr marL="2176780" indent="0">
              <a:buNone/>
              <a:defRPr sz="2400"/>
            </a:lvl5pPr>
            <a:lvl6pPr marL="2720975" indent="0">
              <a:buNone/>
              <a:defRPr sz="2400"/>
            </a:lvl6pPr>
            <a:lvl7pPr marL="3265805" indent="0">
              <a:buNone/>
              <a:defRPr sz="2400"/>
            </a:lvl7pPr>
            <a:lvl8pPr marL="3810000" indent="0">
              <a:buNone/>
              <a:defRPr sz="2400"/>
            </a:lvl8pPr>
            <a:lvl9pPr marL="4354195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8"/>
          </a:xfrm>
        </p:spPr>
        <p:txBody>
          <a:bodyPr/>
          <a:lstStyle>
            <a:lvl1pPr marL="0" indent="0">
              <a:buNone/>
              <a:defRPr sz="1700"/>
            </a:lvl1pPr>
            <a:lvl2pPr marL="544195" indent="0">
              <a:buNone/>
              <a:defRPr sz="1400"/>
            </a:lvl2pPr>
            <a:lvl3pPr marL="1088390" indent="0">
              <a:buNone/>
              <a:defRPr sz="1200"/>
            </a:lvl3pPr>
            <a:lvl4pPr marL="1632585" indent="0">
              <a:buNone/>
              <a:defRPr sz="1100"/>
            </a:lvl4pPr>
            <a:lvl5pPr marL="2176780" indent="0">
              <a:buNone/>
              <a:defRPr sz="1100"/>
            </a:lvl5pPr>
            <a:lvl6pPr marL="2720975" indent="0">
              <a:buNone/>
              <a:defRPr sz="1100"/>
            </a:lvl6pPr>
            <a:lvl7pPr marL="3265805" indent="0">
              <a:buNone/>
              <a:defRPr sz="1100"/>
            </a:lvl7pPr>
            <a:lvl8pPr marL="3810000" indent="0">
              <a:buNone/>
              <a:defRPr sz="1100"/>
            </a:lvl8pPr>
            <a:lvl9pPr marL="4354195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C02C49-9FFA-492E-B279-541039640A88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564823-5B7B-4DF7-8867-491D8548964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AE7D9F-0654-4857-8ED8-811BC3C4B4A8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49BD62-8E30-4DB0-B402-7635B2C5067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8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8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6B329D-2099-48FD-91B5-90DBAC107006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F21E5D-0E0F-459D-8BAE-ACD95E3B924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3"/>
            <a:ext cx="9142810" cy="2388153"/>
          </a:xfrm>
        </p:spPr>
        <p:txBody>
          <a:bodyPr anchor="b"/>
          <a:lstStyle>
            <a:lvl1pPr algn="ctr">
              <a:defRPr sz="71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3802" y="3602872"/>
            <a:ext cx="9142810" cy="1656145"/>
          </a:xfrm>
        </p:spPr>
        <p:txBody>
          <a:bodyPr/>
          <a:lstStyle>
            <a:lvl1pPr marL="0" indent="0" algn="ctr">
              <a:buNone/>
              <a:defRPr sz="2900"/>
            </a:lvl1pPr>
            <a:lvl2pPr marL="544195" indent="0" algn="ctr">
              <a:buNone/>
              <a:defRPr sz="2400"/>
            </a:lvl2pPr>
            <a:lvl3pPr marL="1088390" indent="0" algn="ctr">
              <a:buNone/>
              <a:defRPr sz="2100"/>
            </a:lvl3pPr>
            <a:lvl4pPr marL="1632585" indent="0" algn="ctr">
              <a:buNone/>
              <a:defRPr sz="1900"/>
            </a:lvl4pPr>
            <a:lvl5pPr marL="2176780" indent="0" algn="ctr">
              <a:buNone/>
              <a:defRPr sz="1900"/>
            </a:lvl5pPr>
            <a:lvl6pPr marL="2720975" indent="0" algn="ctr">
              <a:buNone/>
              <a:defRPr sz="1900"/>
            </a:lvl6pPr>
            <a:lvl7pPr marL="3265805" indent="0" algn="ctr">
              <a:buNone/>
              <a:defRPr sz="1900"/>
            </a:lvl7pPr>
            <a:lvl8pPr marL="3810000" indent="0" algn="ctr">
              <a:buNone/>
              <a:defRPr sz="1900"/>
            </a:lvl8pPr>
            <a:lvl9pPr marL="4354195" indent="0" algn="ctr">
              <a:buNone/>
              <a:defRPr sz="19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8988-9077-4BAE-9E32-DA506EC8B9F3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D9CD-8678-4402-9723-F61D729A49A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53483-A18C-4314-8560-B2F7641C34C5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E687-30CD-4881-81FD-836A4B2BF14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2" y="1710141"/>
            <a:ext cx="10514231" cy="2853398"/>
          </a:xfrm>
        </p:spPr>
        <p:txBody>
          <a:bodyPr anchor="b"/>
          <a:lstStyle>
            <a:lvl1pPr>
              <a:defRPr sz="71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742" y="4590533"/>
            <a:ext cx="10514231" cy="150053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419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8839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6325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767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209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6580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10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541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4D69-B82B-46A1-B10F-A1DD92205005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338C-9166-4DC0-8390-43DFCF870B7B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65B7-F34A-41FE-A868-C0627FB9F1C1}" type="datetime1">
              <a:rPr lang="zh-CN" altLang="en-US" smtClean="0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534B-A076-41EC-9626-876637058D69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365214"/>
            <a:ext cx="10514231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680" y="1681552"/>
            <a:ext cx="5157115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680" y="2505655"/>
            <a:ext cx="5157115" cy="3685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1400" y="1681552"/>
            <a:ext cx="5182513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1400" y="2505655"/>
            <a:ext cx="5182513" cy="3685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A367-207A-4AF7-A44C-53FE4F808BDE}" type="datetime1">
              <a:rPr lang="zh-CN" altLang="en-US" smtClean="0"/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6244-97E4-4F2C-AFA6-D0669A6CF6F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5" y="1535469"/>
            <a:ext cx="5388332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5" y="2175379"/>
            <a:ext cx="5388332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1F4DFE-44B4-47D7-8317-C3E163DFD4FB}" type="datetime1">
              <a:rPr lang="zh-CN" altLang="en-US"/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A8D142-72B8-4D0A-B717-FED43298D8F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0933-2297-4F97-B10E-87B14CDB7BBD}" type="datetime1">
              <a:rPr lang="zh-CN" altLang="en-US" smtClean="0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6B1-6F59-4861-8359-B94C4FA2D5A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9E8D-BE2E-4664-996A-D58B5E1C7B47}" type="datetime1">
              <a:rPr lang="zh-CN" altLang="en-US" smtClean="0"/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BD92F-07BE-4679-8096-3E55C54DBBE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2513" y="987661"/>
            <a:ext cx="6171397" cy="4874754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195" indent="0">
              <a:buNone/>
              <a:defRPr sz="1700"/>
            </a:lvl2pPr>
            <a:lvl3pPr marL="1088390" indent="0">
              <a:buNone/>
              <a:defRPr sz="1400"/>
            </a:lvl3pPr>
            <a:lvl4pPr marL="1632585" indent="0">
              <a:buNone/>
              <a:defRPr sz="1200"/>
            </a:lvl4pPr>
            <a:lvl5pPr marL="2176780" indent="0">
              <a:buNone/>
              <a:defRPr sz="1200"/>
            </a:lvl5pPr>
            <a:lvl6pPr marL="2720975" indent="0">
              <a:buNone/>
              <a:defRPr sz="1200"/>
            </a:lvl6pPr>
            <a:lvl7pPr marL="3265805" indent="0">
              <a:buNone/>
              <a:defRPr sz="1200"/>
            </a:lvl7pPr>
            <a:lvl8pPr marL="3810000" indent="0">
              <a:buNone/>
              <a:defRPr sz="1200"/>
            </a:lvl8pPr>
            <a:lvl9pPr marL="4354195" indent="0">
              <a:buNone/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C2EC-E445-453B-8E3A-F435FAEC4940}" type="datetime1">
              <a:rPr lang="zh-CN" altLang="en-US" smtClean="0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DD161-5D87-48B8-AF15-31E10FBFB41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61"/>
            <a:ext cx="6171397" cy="4874754"/>
          </a:xfrm>
        </p:spPr>
        <p:txBody>
          <a:bodyPr/>
          <a:lstStyle>
            <a:lvl1pPr marL="0" indent="0">
              <a:buNone/>
              <a:defRPr sz="3800"/>
            </a:lvl1pPr>
            <a:lvl2pPr marL="544195" indent="0">
              <a:buNone/>
              <a:defRPr sz="3300"/>
            </a:lvl2pPr>
            <a:lvl3pPr marL="1088390" indent="0">
              <a:buNone/>
              <a:defRPr sz="2900"/>
            </a:lvl3pPr>
            <a:lvl4pPr marL="1632585" indent="0">
              <a:buNone/>
              <a:defRPr sz="2400"/>
            </a:lvl4pPr>
            <a:lvl5pPr marL="2176780" indent="0">
              <a:buNone/>
              <a:defRPr sz="2400"/>
            </a:lvl5pPr>
            <a:lvl6pPr marL="2720975" indent="0">
              <a:buNone/>
              <a:defRPr sz="2400"/>
            </a:lvl6pPr>
            <a:lvl7pPr marL="3265805" indent="0">
              <a:buNone/>
              <a:defRPr sz="2400"/>
            </a:lvl7pPr>
            <a:lvl8pPr marL="3810000" indent="0">
              <a:buNone/>
              <a:defRPr sz="2400"/>
            </a:lvl8pPr>
            <a:lvl9pPr marL="4354195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195" indent="0">
              <a:buNone/>
              <a:defRPr sz="1700"/>
            </a:lvl2pPr>
            <a:lvl3pPr marL="1088390" indent="0">
              <a:buNone/>
              <a:defRPr sz="1400"/>
            </a:lvl3pPr>
            <a:lvl4pPr marL="1632585" indent="0">
              <a:buNone/>
              <a:defRPr sz="1200"/>
            </a:lvl4pPr>
            <a:lvl5pPr marL="2176780" indent="0">
              <a:buNone/>
              <a:defRPr sz="1200"/>
            </a:lvl5pPr>
            <a:lvl6pPr marL="2720975" indent="0">
              <a:buNone/>
              <a:defRPr sz="1200"/>
            </a:lvl6pPr>
            <a:lvl7pPr marL="3265805" indent="0">
              <a:buNone/>
              <a:defRPr sz="1200"/>
            </a:lvl7pPr>
            <a:lvl8pPr marL="3810000" indent="0">
              <a:buNone/>
              <a:defRPr sz="1200"/>
            </a:lvl8pPr>
            <a:lvl9pPr marL="4354195" indent="0">
              <a:buNone/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CCA6-E287-4DFA-AC9B-7903935909A4}" type="datetime1">
              <a:rPr lang="zh-CN" altLang="en-US" smtClean="0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7D28-4A02-471D-9D72-3181A519A6D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B35A-B9B3-4F03-AE7D-2DBC4A7584C4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1172-627B-41C5-9364-3F4F6A9C168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6" y="365209"/>
            <a:ext cx="2628558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094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4C31D-2EEC-403F-B465-F001172BD1F2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0BD81-E89B-4EC0-B7A0-E06812791C0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3"/>
            <a:ext cx="9142810" cy="2388153"/>
          </a:xfrm>
        </p:spPr>
        <p:txBody>
          <a:bodyPr anchor="b"/>
          <a:lstStyle>
            <a:lvl1pPr algn="ctr">
              <a:defRPr sz="71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3802" y="3602872"/>
            <a:ext cx="9142810" cy="1656145"/>
          </a:xfrm>
        </p:spPr>
        <p:txBody>
          <a:bodyPr/>
          <a:lstStyle>
            <a:lvl1pPr marL="0" indent="0" algn="ctr">
              <a:buNone/>
              <a:defRPr sz="2900"/>
            </a:lvl1pPr>
            <a:lvl2pPr marL="544195" indent="0" algn="ctr">
              <a:buNone/>
              <a:defRPr sz="2400"/>
            </a:lvl2pPr>
            <a:lvl3pPr marL="1088390" indent="0" algn="ctr">
              <a:buNone/>
              <a:defRPr sz="2100"/>
            </a:lvl3pPr>
            <a:lvl4pPr marL="1632585" indent="0" algn="ctr">
              <a:buNone/>
              <a:defRPr sz="1900"/>
            </a:lvl4pPr>
            <a:lvl5pPr marL="2176780" indent="0" algn="ctr">
              <a:buNone/>
              <a:defRPr sz="1900"/>
            </a:lvl5pPr>
            <a:lvl6pPr marL="2720975" indent="0" algn="ctr">
              <a:buNone/>
              <a:defRPr sz="1900"/>
            </a:lvl6pPr>
            <a:lvl7pPr marL="3265805" indent="0" algn="ctr">
              <a:buNone/>
              <a:defRPr sz="1900"/>
            </a:lvl7pPr>
            <a:lvl8pPr marL="3810000" indent="0" algn="ctr">
              <a:buNone/>
              <a:defRPr sz="1900"/>
            </a:lvl8pPr>
            <a:lvl9pPr marL="4354195" indent="0" algn="ctr">
              <a:buNone/>
              <a:defRPr sz="19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8988-9077-4BAE-9E32-DA506EC8B9F3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D9CD-8678-4402-9723-F61D729A49A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53483-A18C-4314-8560-B2F7641C34C5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E687-30CD-4881-81FD-836A4B2BF14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2" y="1710141"/>
            <a:ext cx="10514231" cy="2853398"/>
          </a:xfrm>
        </p:spPr>
        <p:txBody>
          <a:bodyPr anchor="b"/>
          <a:lstStyle>
            <a:lvl1pPr>
              <a:defRPr sz="71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742" y="4590533"/>
            <a:ext cx="10514231" cy="150053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419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8839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6325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767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209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6580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10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541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4D69-B82B-46A1-B10F-A1DD92205005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338C-9166-4DC0-8390-43DFCF870B7B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65B7-F34A-41FE-A868-C0627FB9F1C1}" type="datetime1">
              <a:rPr lang="zh-CN" altLang="en-US" smtClean="0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534B-A076-41EC-9626-876637058D69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DD8E8D-7F1A-4962-A874-3BEB280434F7}" type="datetime1">
              <a:rPr lang="zh-CN" altLang="en-US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C1ABBD-A2B3-460F-9845-DB4B2F4A3B7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365214"/>
            <a:ext cx="10514231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680" y="1681552"/>
            <a:ext cx="5157115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680" y="2505655"/>
            <a:ext cx="5157115" cy="3685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1400" y="1681552"/>
            <a:ext cx="5182513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1400" y="2505655"/>
            <a:ext cx="5182513" cy="3685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A367-207A-4AF7-A44C-53FE4F808BDE}" type="datetime1">
              <a:rPr lang="zh-CN" altLang="en-US" smtClean="0"/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6244-97E4-4F2C-AFA6-D0669A6CF6F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0933-2297-4F97-B10E-87B14CDB7BBD}" type="datetime1">
              <a:rPr lang="zh-CN" altLang="en-US" smtClean="0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6B1-6F59-4861-8359-B94C4FA2D5A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9E8D-BE2E-4664-996A-D58B5E1C7B47}" type="datetime1">
              <a:rPr lang="zh-CN" altLang="en-US" smtClean="0"/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BD92F-07BE-4679-8096-3E55C54DBBE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2513" y="987661"/>
            <a:ext cx="6171397" cy="4874754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195" indent="0">
              <a:buNone/>
              <a:defRPr sz="1700"/>
            </a:lvl2pPr>
            <a:lvl3pPr marL="1088390" indent="0">
              <a:buNone/>
              <a:defRPr sz="1400"/>
            </a:lvl3pPr>
            <a:lvl4pPr marL="1632585" indent="0">
              <a:buNone/>
              <a:defRPr sz="1200"/>
            </a:lvl4pPr>
            <a:lvl5pPr marL="2176780" indent="0">
              <a:buNone/>
              <a:defRPr sz="1200"/>
            </a:lvl5pPr>
            <a:lvl6pPr marL="2720975" indent="0">
              <a:buNone/>
              <a:defRPr sz="1200"/>
            </a:lvl6pPr>
            <a:lvl7pPr marL="3265805" indent="0">
              <a:buNone/>
              <a:defRPr sz="1200"/>
            </a:lvl7pPr>
            <a:lvl8pPr marL="3810000" indent="0">
              <a:buNone/>
              <a:defRPr sz="1200"/>
            </a:lvl8pPr>
            <a:lvl9pPr marL="4354195" indent="0">
              <a:buNone/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C2EC-E445-453B-8E3A-F435FAEC4940}" type="datetime1">
              <a:rPr lang="zh-CN" altLang="en-US" smtClean="0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DD161-5D87-48B8-AF15-31E10FBFB41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61"/>
            <a:ext cx="6171397" cy="4874754"/>
          </a:xfrm>
        </p:spPr>
        <p:txBody>
          <a:bodyPr/>
          <a:lstStyle>
            <a:lvl1pPr marL="0" indent="0">
              <a:buNone/>
              <a:defRPr sz="3800"/>
            </a:lvl1pPr>
            <a:lvl2pPr marL="544195" indent="0">
              <a:buNone/>
              <a:defRPr sz="3300"/>
            </a:lvl2pPr>
            <a:lvl3pPr marL="1088390" indent="0">
              <a:buNone/>
              <a:defRPr sz="2900"/>
            </a:lvl3pPr>
            <a:lvl4pPr marL="1632585" indent="0">
              <a:buNone/>
              <a:defRPr sz="2400"/>
            </a:lvl4pPr>
            <a:lvl5pPr marL="2176780" indent="0">
              <a:buNone/>
              <a:defRPr sz="2400"/>
            </a:lvl5pPr>
            <a:lvl6pPr marL="2720975" indent="0">
              <a:buNone/>
              <a:defRPr sz="2400"/>
            </a:lvl6pPr>
            <a:lvl7pPr marL="3265805" indent="0">
              <a:buNone/>
              <a:defRPr sz="2400"/>
            </a:lvl7pPr>
            <a:lvl8pPr marL="3810000" indent="0">
              <a:buNone/>
              <a:defRPr sz="2400"/>
            </a:lvl8pPr>
            <a:lvl9pPr marL="4354195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195" indent="0">
              <a:buNone/>
              <a:defRPr sz="1700"/>
            </a:lvl2pPr>
            <a:lvl3pPr marL="1088390" indent="0">
              <a:buNone/>
              <a:defRPr sz="1400"/>
            </a:lvl3pPr>
            <a:lvl4pPr marL="1632585" indent="0">
              <a:buNone/>
              <a:defRPr sz="1200"/>
            </a:lvl4pPr>
            <a:lvl5pPr marL="2176780" indent="0">
              <a:buNone/>
              <a:defRPr sz="1200"/>
            </a:lvl5pPr>
            <a:lvl6pPr marL="2720975" indent="0">
              <a:buNone/>
              <a:defRPr sz="1200"/>
            </a:lvl6pPr>
            <a:lvl7pPr marL="3265805" indent="0">
              <a:buNone/>
              <a:defRPr sz="1200"/>
            </a:lvl7pPr>
            <a:lvl8pPr marL="3810000" indent="0">
              <a:buNone/>
              <a:defRPr sz="1200"/>
            </a:lvl8pPr>
            <a:lvl9pPr marL="4354195" indent="0">
              <a:buNone/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CCA6-E287-4DFA-AC9B-7903935909A4}" type="datetime1">
              <a:rPr lang="zh-CN" altLang="en-US" smtClean="0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7D28-4A02-471D-9D72-3181A519A6D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B35A-B9B3-4F03-AE7D-2DBC4A7584C4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1172-627B-41C5-9364-3F4F6A9C168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6" y="365209"/>
            <a:ext cx="2628558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094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4C31D-2EEC-403F-B465-F001172BD1F2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0BD81-E89B-4EC0-B7A0-E06812791C0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3"/>
            <a:ext cx="9142810" cy="2388153"/>
          </a:xfrm>
        </p:spPr>
        <p:txBody>
          <a:bodyPr anchor="b"/>
          <a:lstStyle>
            <a:lvl1pPr algn="ctr">
              <a:defRPr sz="71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3802" y="3602872"/>
            <a:ext cx="9142810" cy="1656145"/>
          </a:xfrm>
        </p:spPr>
        <p:txBody>
          <a:bodyPr/>
          <a:lstStyle>
            <a:lvl1pPr marL="0" indent="0" algn="ctr">
              <a:buNone/>
              <a:defRPr sz="2900"/>
            </a:lvl1pPr>
            <a:lvl2pPr marL="544195" indent="0" algn="ctr">
              <a:buNone/>
              <a:defRPr sz="2400"/>
            </a:lvl2pPr>
            <a:lvl3pPr marL="1088390" indent="0" algn="ctr">
              <a:buNone/>
              <a:defRPr sz="2100"/>
            </a:lvl3pPr>
            <a:lvl4pPr marL="1632585" indent="0" algn="ctr">
              <a:buNone/>
              <a:defRPr sz="1900"/>
            </a:lvl4pPr>
            <a:lvl5pPr marL="2176780" indent="0" algn="ctr">
              <a:buNone/>
              <a:defRPr sz="1900"/>
            </a:lvl5pPr>
            <a:lvl6pPr marL="2720975" indent="0" algn="ctr">
              <a:buNone/>
              <a:defRPr sz="1900"/>
            </a:lvl6pPr>
            <a:lvl7pPr marL="3265805" indent="0" algn="ctr">
              <a:buNone/>
              <a:defRPr sz="1900"/>
            </a:lvl7pPr>
            <a:lvl8pPr marL="3810000" indent="0" algn="ctr">
              <a:buNone/>
              <a:defRPr sz="1900"/>
            </a:lvl8pPr>
            <a:lvl9pPr marL="4354195" indent="0" algn="ctr">
              <a:buNone/>
              <a:defRPr sz="19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8988-9077-4BAE-9E32-DA506EC8B9F3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D9CD-8678-4402-9723-F61D729A49A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53483-A18C-4314-8560-B2F7641C34C5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E687-30CD-4881-81FD-836A4B2BF14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2" y="1710139"/>
            <a:ext cx="10514231" cy="2853398"/>
          </a:xfrm>
        </p:spPr>
        <p:txBody>
          <a:bodyPr anchor="b"/>
          <a:lstStyle>
            <a:lvl1pPr>
              <a:defRPr sz="71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742" y="4590531"/>
            <a:ext cx="10514231" cy="150053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419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8839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6325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767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209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6580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10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541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4D69-B82B-46A1-B10F-A1DD92205005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338C-9166-4DC0-8390-43DFCF870B7B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C5B50F-07A5-4867-BFBA-8298FD13490A}" type="datetime1">
              <a:rPr lang="zh-CN" altLang="en-US"/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648CE0-2E42-48EF-946E-FF1425F5219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65B7-F34A-41FE-A868-C0627FB9F1C1}" type="datetime1">
              <a:rPr lang="zh-CN" altLang="en-US" smtClean="0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534B-A076-41EC-9626-876637058D69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365214"/>
            <a:ext cx="10514231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680" y="1681552"/>
            <a:ext cx="5157115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680" y="2505655"/>
            <a:ext cx="5157115" cy="3685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1400" y="1681552"/>
            <a:ext cx="5182513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1400" y="2505655"/>
            <a:ext cx="5182513" cy="3685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A367-207A-4AF7-A44C-53FE4F808BDE}" type="datetime1">
              <a:rPr lang="zh-CN" altLang="en-US" smtClean="0"/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6244-97E4-4F2C-AFA6-D0669A6CF6F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0933-2297-4F97-B10E-87B14CDB7BBD}" type="datetime1">
              <a:rPr lang="zh-CN" altLang="en-US" smtClean="0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6B1-6F59-4861-8359-B94C4FA2D5A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9E8D-BE2E-4664-996A-D58B5E1C7B47}" type="datetime1">
              <a:rPr lang="zh-CN" altLang="en-US" smtClean="0"/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BD92F-07BE-4679-8096-3E55C54DBBE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2513" y="987659"/>
            <a:ext cx="6171397" cy="4874754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195" indent="0">
              <a:buNone/>
              <a:defRPr sz="1700"/>
            </a:lvl2pPr>
            <a:lvl3pPr marL="1088390" indent="0">
              <a:buNone/>
              <a:defRPr sz="1400"/>
            </a:lvl3pPr>
            <a:lvl4pPr marL="1632585" indent="0">
              <a:buNone/>
              <a:defRPr sz="1200"/>
            </a:lvl4pPr>
            <a:lvl5pPr marL="2176780" indent="0">
              <a:buNone/>
              <a:defRPr sz="1200"/>
            </a:lvl5pPr>
            <a:lvl6pPr marL="2720975" indent="0">
              <a:buNone/>
              <a:defRPr sz="1200"/>
            </a:lvl6pPr>
            <a:lvl7pPr marL="3265805" indent="0">
              <a:buNone/>
              <a:defRPr sz="1200"/>
            </a:lvl7pPr>
            <a:lvl8pPr marL="3810000" indent="0">
              <a:buNone/>
              <a:defRPr sz="1200"/>
            </a:lvl8pPr>
            <a:lvl9pPr marL="4354195" indent="0">
              <a:buNone/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C2EC-E445-453B-8E3A-F435FAEC4940}" type="datetime1">
              <a:rPr lang="zh-CN" altLang="en-US" smtClean="0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DD161-5D87-48B8-AF15-31E10FBFB41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9"/>
            <a:ext cx="6171397" cy="4874754"/>
          </a:xfrm>
        </p:spPr>
        <p:txBody>
          <a:bodyPr/>
          <a:lstStyle>
            <a:lvl1pPr marL="0" indent="0">
              <a:buNone/>
              <a:defRPr sz="3800"/>
            </a:lvl1pPr>
            <a:lvl2pPr marL="544195" indent="0">
              <a:buNone/>
              <a:defRPr sz="3300"/>
            </a:lvl2pPr>
            <a:lvl3pPr marL="1088390" indent="0">
              <a:buNone/>
              <a:defRPr sz="2900"/>
            </a:lvl3pPr>
            <a:lvl4pPr marL="1632585" indent="0">
              <a:buNone/>
              <a:defRPr sz="2400"/>
            </a:lvl4pPr>
            <a:lvl5pPr marL="2176780" indent="0">
              <a:buNone/>
              <a:defRPr sz="2400"/>
            </a:lvl5pPr>
            <a:lvl6pPr marL="2720975" indent="0">
              <a:buNone/>
              <a:defRPr sz="2400"/>
            </a:lvl6pPr>
            <a:lvl7pPr marL="3265805" indent="0">
              <a:buNone/>
              <a:defRPr sz="2400"/>
            </a:lvl7pPr>
            <a:lvl8pPr marL="3810000" indent="0">
              <a:buNone/>
              <a:defRPr sz="2400"/>
            </a:lvl8pPr>
            <a:lvl9pPr marL="4354195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195" indent="0">
              <a:buNone/>
              <a:defRPr sz="1700"/>
            </a:lvl2pPr>
            <a:lvl3pPr marL="1088390" indent="0">
              <a:buNone/>
              <a:defRPr sz="1400"/>
            </a:lvl3pPr>
            <a:lvl4pPr marL="1632585" indent="0">
              <a:buNone/>
              <a:defRPr sz="1200"/>
            </a:lvl4pPr>
            <a:lvl5pPr marL="2176780" indent="0">
              <a:buNone/>
              <a:defRPr sz="1200"/>
            </a:lvl5pPr>
            <a:lvl6pPr marL="2720975" indent="0">
              <a:buNone/>
              <a:defRPr sz="1200"/>
            </a:lvl6pPr>
            <a:lvl7pPr marL="3265805" indent="0">
              <a:buNone/>
              <a:defRPr sz="1200"/>
            </a:lvl7pPr>
            <a:lvl8pPr marL="3810000" indent="0">
              <a:buNone/>
              <a:defRPr sz="1200"/>
            </a:lvl8pPr>
            <a:lvl9pPr marL="4354195" indent="0">
              <a:buNone/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CCA6-E287-4DFA-AC9B-7903935909A4}" type="datetime1">
              <a:rPr lang="zh-CN" altLang="en-US" smtClean="0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7D28-4A02-471D-9D72-3181A519A6D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B35A-B9B3-4F03-AE7D-2DBC4A7584C4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1172-627B-41C5-9364-3F4F6A9C168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6" y="365209"/>
            <a:ext cx="2628558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094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4C31D-2EEC-403F-B465-F001172BD1F2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0BD81-E89B-4EC0-B7A0-E06812791C0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7877"/>
            <a:ext cx="10971372" cy="114326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521" y="1600577"/>
            <a:ext cx="10971372" cy="453177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1" y="6245084"/>
            <a:ext cx="2844430" cy="457306"/>
          </a:xfrm>
        </p:spPr>
        <p:txBody>
          <a:bodyPr/>
          <a:lstStyle>
            <a:lvl1pPr>
              <a:defRPr/>
            </a:lvl1pPr>
          </a:lstStyle>
          <a:p>
            <a:fld id="{50C932D1-F04A-4939-8DA8-E92AB9F1619A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249847"/>
            <a:ext cx="3860297" cy="457306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245084"/>
            <a:ext cx="2844430" cy="457306"/>
          </a:xfrm>
        </p:spPr>
        <p:txBody>
          <a:bodyPr/>
          <a:lstStyle>
            <a:lvl1pPr>
              <a:defRPr/>
            </a:lvl1pPr>
          </a:lstStyle>
          <a:p>
            <a:fld id="{76A1CA2B-E933-42CB-8298-4C97ABB312D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4" y="273113"/>
            <a:ext cx="4010562" cy="116231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20"/>
            <a:ext cx="6814779" cy="5854468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4" y="1435436"/>
            <a:ext cx="4010562" cy="4692149"/>
          </a:xfrm>
        </p:spPr>
        <p:txBody>
          <a:bodyPr/>
          <a:lstStyle>
            <a:lvl1pPr marL="0" indent="0">
              <a:buNone/>
              <a:defRPr sz="1700"/>
            </a:lvl1pPr>
            <a:lvl2pPr marL="544195" indent="0">
              <a:buNone/>
              <a:defRPr sz="1400"/>
            </a:lvl2pPr>
            <a:lvl3pPr marL="1088390" indent="0">
              <a:buNone/>
              <a:defRPr sz="1200"/>
            </a:lvl3pPr>
            <a:lvl4pPr marL="1632585" indent="0">
              <a:buNone/>
              <a:defRPr sz="1100"/>
            </a:lvl4pPr>
            <a:lvl5pPr marL="2176780" indent="0">
              <a:buNone/>
              <a:defRPr sz="1100"/>
            </a:lvl5pPr>
            <a:lvl6pPr marL="2720975" indent="0">
              <a:buNone/>
              <a:defRPr sz="1100"/>
            </a:lvl6pPr>
            <a:lvl7pPr marL="3265805" indent="0">
              <a:buNone/>
              <a:defRPr sz="1100"/>
            </a:lvl7pPr>
            <a:lvl8pPr marL="3810000" indent="0">
              <a:buNone/>
              <a:defRPr sz="1100"/>
            </a:lvl8pPr>
            <a:lvl9pPr marL="4354195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FF2F0D-E2D9-42FD-9B97-96A56C7281F5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F2435F-41B1-445E-96BC-C974880E3CC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6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800"/>
            </a:lvl1pPr>
            <a:lvl2pPr marL="544195" indent="0">
              <a:buNone/>
              <a:defRPr sz="3300"/>
            </a:lvl2pPr>
            <a:lvl3pPr marL="1088390" indent="0">
              <a:buNone/>
              <a:defRPr sz="2900"/>
            </a:lvl3pPr>
            <a:lvl4pPr marL="1632585" indent="0">
              <a:buNone/>
              <a:defRPr sz="2400"/>
            </a:lvl4pPr>
            <a:lvl5pPr marL="2176780" indent="0">
              <a:buNone/>
              <a:defRPr sz="2400"/>
            </a:lvl5pPr>
            <a:lvl6pPr marL="2720975" indent="0">
              <a:buNone/>
              <a:defRPr sz="2400"/>
            </a:lvl6pPr>
            <a:lvl7pPr marL="3265805" indent="0">
              <a:buNone/>
              <a:defRPr sz="2400"/>
            </a:lvl7pPr>
            <a:lvl8pPr marL="3810000" indent="0">
              <a:buNone/>
              <a:defRPr sz="2400"/>
            </a:lvl8pPr>
            <a:lvl9pPr marL="4354195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8"/>
          </a:xfrm>
        </p:spPr>
        <p:txBody>
          <a:bodyPr/>
          <a:lstStyle>
            <a:lvl1pPr marL="0" indent="0">
              <a:buNone/>
              <a:defRPr sz="1700"/>
            </a:lvl1pPr>
            <a:lvl2pPr marL="544195" indent="0">
              <a:buNone/>
              <a:defRPr sz="1400"/>
            </a:lvl2pPr>
            <a:lvl3pPr marL="1088390" indent="0">
              <a:buNone/>
              <a:defRPr sz="1200"/>
            </a:lvl3pPr>
            <a:lvl4pPr marL="1632585" indent="0">
              <a:buNone/>
              <a:defRPr sz="1100"/>
            </a:lvl4pPr>
            <a:lvl5pPr marL="2176780" indent="0">
              <a:buNone/>
              <a:defRPr sz="1100"/>
            </a:lvl5pPr>
            <a:lvl6pPr marL="2720975" indent="0">
              <a:buNone/>
              <a:defRPr sz="1100"/>
            </a:lvl6pPr>
            <a:lvl7pPr marL="3265805" indent="0">
              <a:buNone/>
              <a:defRPr sz="1100"/>
            </a:lvl7pPr>
            <a:lvl8pPr marL="3810000" indent="0">
              <a:buNone/>
              <a:defRPr sz="1100"/>
            </a:lvl8pPr>
            <a:lvl9pPr marL="4354195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16660D-D236-470E-9A1A-1473F05F4EF9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10B656-795B-4461-941E-AC6AE4F673C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5" Type="http://schemas.openxmlformats.org/officeDocument/2006/relationships/theme" Target="../theme/theme3.xml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2" Type="http://schemas.openxmlformats.org/officeDocument/2006/relationships/theme" Target="../theme/theme6.xml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3" Type="http://schemas.openxmlformats.org/officeDocument/2006/relationships/theme" Target="../theme/theme7.xml"/><Relationship Id="rId12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21" y="274701"/>
            <a:ext cx="10971372" cy="1143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21" y="1600577"/>
            <a:ext cx="10971372" cy="4527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第二级</a:t>
            </a:r>
            <a:endParaRPr lang="zh-CN" altLang="zh-CN"/>
          </a:p>
          <a:p>
            <a:pPr lvl="2"/>
            <a:r>
              <a:rPr lang="zh-CN" altLang="zh-CN"/>
              <a:t>第三级</a:t>
            </a:r>
            <a:endParaRPr lang="zh-CN" altLang="zh-CN"/>
          </a:p>
          <a:p>
            <a:pPr lvl="3"/>
            <a:r>
              <a:rPr lang="zh-CN" altLang="zh-CN"/>
              <a:t>第四级</a:t>
            </a:r>
            <a:endParaRPr lang="zh-CN" altLang="zh-CN"/>
          </a:p>
          <a:p>
            <a:pPr lvl="4"/>
            <a:r>
              <a:rPr lang="zh-CN" altLang="zh-CN"/>
              <a:t>第五级</a:t>
            </a:r>
            <a:endParaRPr lang="zh-CN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521" y="6246671"/>
            <a:ext cx="2844430" cy="47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t" anchorCtr="0" compatLnSpc="1"/>
          <a:lstStyle>
            <a:lvl1pPr>
              <a:defRPr sz="1700"/>
            </a:lvl1pPr>
          </a:lstStyle>
          <a:p>
            <a:fld id="{BA2F4515-556D-4F35-87E6-44EAAF565065}" type="datetime1">
              <a:rPr lang="zh-CN" altLang="en-US"/>
            </a:fld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058" y="6246671"/>
            <a:ext cx="3860297" cy="47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t" anchorCtr="0" compatLnSpc="1"/>
          <a:lstStyle>
            <a:lvl1pPr algn="ctr">
              <a:defRPr sz="17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6463" y="6246671"/>
            <a:ext cx="2844430" cy="47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t" anchorCtr="0" compatLnSpc="1"/>
          <a:lstStyle>
            <a:lvl1pPr algn="r">
              <a:defRPr sz="1700"/>
            </a:lvl1pPr>
          </a:lstStyle>
          <a:p>
            <a:fld id="{66C220B3-2E01-4312-8668-73797E88C8ED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544195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1088390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632585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2176780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408305" indent="-408305" algn="l" rtl="0" fontAlgn="base">
        <a:spcBef>
          <a:spcPct val="20000"/>
        </a:spcBef>
        <a:spcAft>
          <a:spcPct val="0"/>
        </a:spcAft>
        <a:buChar char="•"/>
        <a:defRPr sz="38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rtl="0" eaLnBrk="0" fontAlgn="base" hangingPunct="0">
        <a:spcBef>
          <a:spcPct val="20000"/>
        </a:spcBef>
        <a:spcAft>
          <a:spcPct val="0"/>
        </a:spcAft>
        <a:buChar char="–"/>
        <a:defRPr sz="3300">
          <a:solidFill>
            <a:schemeClr val="tx1"/>
          </a:solidFill>
          <a:latin typeface="+mn-lt"/>
          <a:ea typeface="+mn-ea"/>
        </a:defRPr>
      </a:lvl2pPr>
      <a:lvl3pPr marL="1360805" indent="-272415" algn="l" rtl="0" eaLnBrk="0" fontAlgn="base" hangingPunct="0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</a:defRPr>
      </a:lvl3pPr>
      <a:lvl4pPr marL="1905000" indent="-272415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449195" indent="-272415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5pPr>
      <a:lvl6pPr marL="2993390" indent="-272415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3537585" indent="-272415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4081780" indent="-272415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4625975" indent="-272415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21" y="274701"/>
            <a:ext cx="10971372" cy="1143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21" y="1600577"/>
            <a:ext cx="10971372" cy="4527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第二级</a:t>
            </a:r>
            <a:endParaRPr lang="zh-CN" altLang="zh-CN"/>
          </a:p>
          <a:p>
            <a:pPr lvl="2"/>
            <a:r>
              <a:rPr lang="zh-CN" altLang="zh-CN"/>
              <a:t>第三级</a:t>
            </a:r>
            <a:endParaRPr lang="zh-CN" altLang="zh-CN"/>
          </a:p>
          <a:p>
            <a:pPr lvl="3"/>
            <a:r>
              <a:rPr lang="zh-CN" altLang="zh-CN"/>
              <a:t>第四级</a:t>
            </a:r>
            <a:endParaRPr lang="zh-CN" altLang="zh-CN"/>
          </a:p>
          <a:p>
            <a:pPr lvl="4"/>
            <a:r>
              <a:rPr lang="zh-CN" altLang="zh-CN"/>
              <a:t>第五级</a:t>
            </a:r>
            <a:endParaRPr lang="zh-CN" altLang="zh-CN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521" y="6246671"/>
            <a:ext cx="2844430" cy="47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t" anchorCtr="0" compatLnSpc="1"/>
          <a:lstStyle>
            <a:lvl1pPr>
              <a:defRPr sz="1700"/>
            </a:lvl1pPr>
          </a:lstStyle>
          <a:p>
            <a:fld id="{F33C9EB0-5DD0-4F2F-BFBA-5442F273AF45}" type="datetime1">
              <a:rPr lang="zh-CN" altLang="en-US"/>
            </a:fld>
            <a:endParaRPr lang="en-US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058" y="6246671"/>
            <a:ext cx="3860297" cy="47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t" anchorCtr="0" compatLnSpc="1"/>
          <a:lstStyle>
            <a:lvl1pPr algn="ctr">
              <a:defRPr sz="1700"/>
            </a:lvl1pPr>
          </a:lstStyle>
          <a:p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6463" y="6246671"/>
            <a:ext cx="2844430" cy="47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t" anchorCtr="0" compatLnSpc="1"/>
          <a:lstStyle>
            <a:lvl1pPr algn="r">
              <a:defRPr sz="1700"/>
            </a:lvl1pPr>
          </a:lstStyle>
          <a:p>
            <a:fld id="{5DF2642F-9B3B-49E3-8C29-ACB1F7C0F583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544195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1088390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632585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2176780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408305" indent="-408305" algn="l" rtl="0" fontAlgn="base">
        <a:spcBef>
          <a:spcPct val="20000"/>
        </a:spcBef>
        <a:spcAft>
          <a:spcPct val="0"/>
        </a:spcAft>
        <a:buChar char="•"/>
        <a:defRPr sz="38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rtl="0" eaLnBrk="0" fontAlgn="base" hangingPunct="0">
        <a:spcBef>
          <a:spcPct val="20000"/>
        </a:spcBef>
        <a:spcAft>
          <a:spcPct val="0"/>
        </a:spcAft>
        <a:buChar char="–"/>
        <a:defRPr sz="3300">
          <a:solidFill>
            <a:schemeClr val="tx1"/>
          </a:solidFill>
          <a:latin typeface="+mn-lt"/>
          <a:ea typeface="+mn-ea"/>
        </a:defRPr>
      </a:lvl2pPr>
      <a:lvl3pPr marL="1360805" indent="-272415" algn="l" rtl="0" eaLnBrk="0" fontAlgn="base" hangingPunct="0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</a:defRPr>
      </a:lvl3pPr>
      <a:lvl4pPr marL="1905000" indent="-272415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449195" indent="-272415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5pPr>
      <a:lvl6pPr marL="2993390" indent="-272415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3537585" indent="-272415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4081780" indent="-272415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4625975" indent="-272415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chemeClr val="bg1">
                <a:gamma/>
                <a:shade val="57647"/>
                <a:invGamma/>
              </a:schemeClr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6"/>
            <a:ext cx="12190413" cy="6858001"/>
            <a:chOff x="0" y="0"/>
            <a:chExt cx="5760" cy="4319"/>
          </a:xfrm>
        </p:grpSpPr>
        <p:sp>
          <p:nvSpPr>
            <p:cNvPr id="3075" name="Freeform 3"/>
            <p:cNvSpPr/>
            <p:nvPr/>
          </p:nvSpPr>
          <p:spPr bwMode="auto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" name="Freeform 4"/>
            <p:cNvSpPr/>
            <p:nvPr/>
          </p:nvSpPr>
          <p:spPr bwMode="auto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" name="Freeform 5"/>
            <p:cNvSpPr/>
            <p:nvPr/>
          </p:nvSpPr>
          <p:spPr bwMode="auto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" name="Freeform 6"/>
            <p:cNvSpPr/>
            <p:nvPr/>
          </p:nvSpPr>
          <p:spPr bwMode="auto">
            <a:xfrm>
              <a:off x="4038" y="3577"/>
              <a:ext cx="1720" cy="65"/>
            </a:xfrm>
            <a:custGeom>
              <a:avLst/>
              <a:gdLst>
                <a:gd name="T0" fmla="*/ 1722 w 1722"/>
                <a:gd name="T1" fmla="*/ 66 h 66"/>
                <a:gd name="T2" fmla="*/ 1722 w 1722"/>
                <a:gd name="T3" fmla="*/ 60 h 66"/>
                <a:gd name="T4" fmla="*/ 0 w 1722"/>
                <a:gd name="T5" fmla="*/ 0 h 66"/>
                <a:gd name="T6" fmla="*/ 0 w 1722"/>
                <a:gd name="T7" fmla="*/ 48 h 66"/>
                <a:gd name="T8" fmla="*/ 1722 w 1722"/>
                <a:gd name="T9" fmla="*/ 66 h 66"/>
                <a:gd name="T10" fmla="*/ 1722 w 1722"/>
                <a:gd name="T1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" name="Freeform 7"/>
            <p:cNvSpPr/>
            <p:nvPr/>
          </p:nvSpPr>
          <p:spPr bwMode="auto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" name="Freeform 8"/>
            <p:cNvSpPr/>
            <p:nvPr/>
          </p:nvSpPr>
          <p:spPr bwMode="auto">
            <a:xfrm>
              <a:off x="4784" y="3702"/>
              <a:ext cx="974" cy="101"/>
            </a:xfrm>
            <a:custGeom>
              <a:avLst/>
              <a:gdLst>
                <a:gd name="T0" fmla="*/ 975 w 975"/>
                <a:gd name="T1" fmla="*/ 48 h 101"/>
                <a:gd name="T2" fmla="*/ 975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5 w 975"/>
                <a:gd name="T9" fmla="*/ 48 h 101"/>
                <a:gd name="T10" fmla="*/ 975 w 975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" name="Freeform 9"/>
            <p:cNvSpPr/>
            <p:nvPr/>
          </p:nvSpPr>
          <p:spPr bwMode="auto">
            <a:xfrm>
              <a:off x="3619" y="3815"/>
              <a:ext cx="2139" cy="198"/>
            </a:xfrm>
            <a:custGeom>
              <a:avLst/>
              <a:gdLst>
                <a:gd name="T0" fmla="*/ 2141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41 w 2141"/>
                <a:gd name="T7" fmla="*/ 0 h 198"/>
                <a:gd name="T8" fmla="*/ 2141 w 2141"/>
                <a:gd name="T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" name="Freeform 10"/>
            <p:cNvSpPr/>
            <p:nvPr/>
          </p:nvSpPr>
          <p:spPr bwMode="auto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" name="Freeform 11"/>
            <p:cNvSpPr/>
            <p:nvPr/>
          </p:nvSpPr>
          <p:spPr bwMode="auto">
            <a:xfrm>
              <a:off x="2097" y="4043"/>
              <a:ext cx="2514" cy="276"/>
            </a:xfrm>
            <a:custGeom>
              <a:avLst/>
              <a:gdLst>
                <a:gd name="T0" fmla="*/ 2182 w 2517"/>
                <a:gd name="T1" fmla="*/ 276 h 276"/>
                <a:gd name="T2" fmla="*/ 2517 w 2517"/>
                <a:gd name="T3" fmla="*/ 204 h 276"/>
                <a:gd name="T4" fmla="*/ 2260 w 2517"/>
                <a:gd name="T5" fmla="*/ 0 h 276"/>
                <a:gd name="T6" fmla="*/ 0 w 2517"/>
                <a:gd name="T7" fmla="*/ 276 h 276"/>
                <a:gd name="T8" fmla="*/ 2182 w 2517"/>
                <a:gd name="T9" fmla="*/ 276 h 276"/>
                <a:gd name="T10" fmla="*/ 2182 w 2517"/>
                <a:gd name="T11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" name="Freeform 12"/>
            <p:cNvSpPr/>
            <p:nvPr/>
          </p:nvSpPr>
          <p:spPr bwMode="auto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" name="Freeform 13"/>
            <p:cNvSpPr/>
            <p:nvPr/>
          </p:nvSpPr>
          <p:spPr bwMode="auto">
            <a:xfrm>
              <a:off x="5030" y="3151"/>
              <a:ext cx="728" cy="240"/>
            </a:xfrm>
            <a:custGeom>
              <a:avLst/>
              <a:gdLst>
                <a:gd name="T0" fmla="*/ 729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9 w 729"/>
                <a:gd name="T7" fmla="*/ 240 h 240"/>
                <a:gd name="T8" fmla="*/ 729 w 729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" name="Freeform 14"/>
            <p:cNvSpPr/>
            <p:nvPr/>
          </p:nvSpPr>
          <p:spPr bwMode="auto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" name="Freeform 15"/>
            <p:cNvSpPr/>
            <p:nvPr/>
          </p:nvSpPr>
          <p:spPr bwMode="auto">
            <a:xfrm>
              <a:off x="5030" y="3049"/>
              <a:ext cx="728" cy="318"/>
            </a:xfrm>
            <a:custGeom>
              <a:avLst/>
              <a:gdLst>
                <a:gd name="T0" fmla="*/ 729 w 729"/>
                <a:gd name="T1" fmla="*/ 318 h 318"/>
                <a:gd name="T2" fmla="*/ 729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9 w 729"/>
                <a:gd name="T9" fmla="*/ 318 h 318"/>
                <a:gd name="T10" fmla="*/ 729 w 729"/>
                <a:gd name="T11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" name="Freeform 16"/>
            <p:cNvSpPr/>
            <p:nvPr/>
          </p:nvSpPr>
          <p:spPr bwMode="auto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" name="Freeform 17"/>
            <p:cNvSpPr/>
            <p:nvPr/>
          </p:nvSpPr>
          <p:spPr bwMode="auto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" name="Freeform 18"/>
            <p:cNvSpPr/>
            <p:nvPr/>
          </p:nvSpPr>
          <p:spPr bwMode="auto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" name="Freeform 19"/>
            <p:cNvSpPr/>
            <p:nvPr/>
          </p:nvSpPr>
          <p:spPr bwMode="auto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" name="Freeform 20"/>
            <p:cNvSpPr/>
            <p:nvPr/>
          </p:nvSpPr>
          <p:spPr bwMode="auto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3" name="Freeform 21"/>
            <p:cNvSpPr/>
            <p:nvPr/>
          </p:nvSpPr>
          <p:spPr bwMode="auto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4" name="Freeform 22"/>
            <p:cNvSpPr/>
            <p:nvPr/>
          </p:nvSpPr>
          <p:spPr bwMode="auto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5" name="Freeform 23"/>
            <p:cNvSpPr/>
            <p:nvPr/>
          </p:nvSpPr>
          <p:spPr bwMode="auto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6" name="Freeform 24"/>
            <p:cNvSpPr/>
            <p:nvPr/>
          </p:nvSpPr>
          <p:spPr bwMode="auto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7" name="Freeform 25"/>
            <p:cNvSpPr/>
            <p:nvPr/>
          </p:nvSpPr>
          <p:spPr bwMode="auto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" name="Freeform 26"/>
            <p:cNvSpPr/>
            <p:nvPr/>
          </p:nvSpPr>
          <p:spPr bwMode="auto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" name="Freeform 27"/>
            <p:cNvSpPr/>
            <p:nvPr/>
          </p:nvSpPr>
          <p:spPr bwMode="auto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0" name="Freeform 28"/>
            <p:cNvSpPr/>
            <p:nvPr/>
          </p:nvSpPr>
          <p:spPr bwMode="auto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12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1" name="Freeform 29"/>
            <p:cNvSpPr/>
            <p:nvPr/>
          </p:nvSpPr>
          <p:spPr bwMode="auto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2" name="Freeform 30"/>
            <p:cNvSpPr/>
            <p:nvPr/>
          </p:nvSpPr>
          <p:spPr bwMode="auto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" name="Freeform 31"/>
            <p:cNvSpPr/>
            <p:nvPr/>
          </p:nvSpPr>
          <p:spPr bwMode="auto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4" name="Freeform 32"/>
            <p:cNvSpPr/>
            <p:nvPr/>
          </p:nvSpPr>
          <p:spPr bwMode="auto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5" name="Freeform 33"/>
            <p:cNvSpPr/>
            <p:nvPr/>
          </p:nvSpPr>
          <p:spPr bwMode="auto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6" name="Freeform 34"/>
            <p:cNvSpPr/>
            <p:nvPr/>
          </p:nvSpPr>
          <p:spPr bwMode="auto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7" name="Freeform 35"/>
            <p:cNvSpPr/>
            <p:nvPr/>
          </p:nvSpPr>
          <p:spPr bwMode="auto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8" name="Freeform 36"/>
            <p:cNvSpPr/>
            <p:nvPr/>
          </p:nvSpPr>
          <p:spPr bwMode="auto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9" name="Freeform 37"/>
            <p:cNvSpPr/>
            <p:nvPr/>
          </p:nvSpPr>
          <p:spPr bwMode="auto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0" name="Freeform 38"/>
            <p:cNvSpPr/>
            <p:nvPr/>
          </p:nvSpPr>
          <p:spPr bwMode="auto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111" name="Group 39"/>
            <p:cNvGrpSpPr/>
            <p:nvPr userDrawn="1"/>
          </p:nvGrpSpPr>
          <p:grpSpPr bwMode="auto">
            <a:xfrm>
              <a:off x="0" y="1632"/>
              <a:ext cx="5758" cy="1858"/>
              <a:chOff x="0" y="0"/>
              <a:chExt cx="5758" cy="1858"/>
            </a:xfrm>
          </p:grpSpPr>
          <p:sp>
            <p:nvSpPr>
              <p:cNvPr id="3112" name="Freeform 40"/>
              <p:cNvSpPr/>
              <p:nvPr/>
            </p:nvSpPr>
            <p:spPr bwMode="auto">
              <a:xfrm>
                <a:off x="0" y="0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3" name="Freeform 41"/>
              <p:cNvSpPr/>
              <p:nvPr/>
            </p:nvSpPr>
            <p:spPr bwMode="auto">
              <a:xfrm>
                <a:off x="3646" y="1163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114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609521" y="277877"/>
            <a:ext cx="10971372" cy="1143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850" tIns="54425" rIns="108850" bIns="54425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3115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21" y="1600577"/>
            <a:ext cx="10971372" cy="453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850" tIns="54425" rIns="108850" bIns="54425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第二级</a:t>
            </a:r>
            <a:endParaRPr lang="zh-CN" altLang="zh-CN"/>
          </a:p>
          <a:p>
            <a:pPr lvl="2"/>
            <a:r>
              <a:rPr lang="zh-CN" altLang="zh-CN"/>
              <a:t>第三级</a:t>
            </a:r>
            <a:endParaRPr lang="zh-CN" altLang="zh-CN"/>
          </a:p>
          <a:p>
            <a:pPr lvl="3"/>
            <a:r>
              <a:rPr lang="zh-CN" altLang="zh-CN"/>
              <a:t>第四级</a:t>
            </a:r>
            <a:endParaRPr lang="zh-CN" altLang="zh-CN"/>
          </a:p>
          <a:p>
            <a:pPr lvl="4"/>
            <a:r>
              <a:rPr lang="zh-CN" altLang="zh-CN"/>
              <a:t>第五级</a:t>
            </a:r>
            <a:endParaRPr lang="zh-CN" altLang="zh-CN"/>
          </a:p>
        </p:txBody>
      </p:sp>
      <p:sp>
        <p:nvSpPr>
          <p:cNvPr id="3116" name="Rectangle 4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521" y="6245084"/>
            <a:ext cx="2844430" cy="457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850" tIns="54425" rIns="108850" bIns="54425" numCol="1" anchor="b" anchorCtr="0" compatLnSpc="1"/>
          <a:lstStyle>
            <a:lvl1pPr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F9CCC8D8-77B7-4175-A01D-9DB56CD1257A}" type="datetime1">
              <a:rPr lang="zh-CN" altLang="en-US"/>
            </a:fld>
            <a:endParaRPr lang="en-US" altLang="zh-CN"/>
          </a:p>
        </p:txBody>
      </p:sp>
      <p:sp>
        <p:nvSpPr>
          <p:cNvPr id="3117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058" y="6249847"/>
            <a:ext cx="3860297" cy="457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850" tIns="54425" rIns="108850" bIns="54425" numCol="1" anchor="b" anchorCtr="0" compatLnSpc="1"/>
          <a:lstStyle>
            <a:lvl1pPr algn="ctr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 altLang="zh-CN"/>
          </a:p>
        </p:txBody>
      </p:sp>
      <p:sp>
        <p:nvSpPr>
          <p:cNvPr id="3118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6463" y="6245084"/>
            <a:ext cx="2844430" cy="457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850" tIns="54425" rIns="108850" bIns="54425" numCol="1" anchor="b" anchorCtr="0" compatLnSpc="1"/>
          <a:lstStyle>
            <a:lvl1pPr algn="r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CFE78C2B-C274-45F2-99DE-8CFB01BA064A}" type="slidenum">
              <a:rPr lang="zh-CN" altLang="en-US"/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544195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1088390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632585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2176780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408305" indent="-408305" algn="l" rtl="0" fontAlgn="base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Blip>
          <a:blip r:embed="rId12"/>
        </a:buBlip>
        <a:defRPr sz="3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884555" indent="-34036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33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360805" indent="-272415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3"/>
        </a:buBlip>
        <a:defRPr sz="29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905000" indent="-272415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449195" indent="-27241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4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993390" indent="-27241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4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3537585" indent="-27241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4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4081780" indent="-27241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4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4625975" indent="-27241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4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21" y="274701"/>
            <a:ext cx="10971372" cy="1143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21" y="1600577"/>
            <a:ext cx="10971372" cy="4527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第二级</a:t>
            </a:r>
            <a:endParaRPr lang="zh-CN" altLang="zh-CN"/>
          </a:p>
          <a:p>
            <a:pPr lvl="2"/>
            <a:r>
              <a:rPr lang="zh-CN" altLang="zh-CN"/>
              <a:t>第三级</a:t>
            </a:r>
            <a:endParaRPr lang="zh-CN" altLang="zh-CN"/>
          </a:p>
          <a:p>
            <a:pPr lvl="3"/>
            <a:r>
              <a:rPr lang="zh-CN" altLang="zh-CN"/>
              <a:t>第四级</a:t>
            </a:r>
            <a:endParaRPr lang="zh-CN" altLang="zh-CN"/>
          </a:p>
          <a:p>
            <a:pPr lvl="4"/>
            <a:r>
              <a:rPr lang="zh-CN" altLang="zh-CN"/>
              <a:t>第五级</a:t>
            </a:r>
            <a:endParaRPr lang="zh-CN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521" y="6246671"/>
            <a:ext cx="2844430" cy="47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t" anchorCtr="0" compatLnSpc="1"/>
          <a:lstStyle>
            <a:lvl1pPr>
              <a:defRPr sz="1700"/>
            </a:lvl1pPr>
          </a:lstStyle>
          <a:p>
            <a:fld id="{CF8ED55B-8EDF-423D-972F-E69CBEA64856}" type="datetime1">
              <a:rPr lang="zh-CN" altLang="en-US"/>
            </a:fld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058" y="6246671"/>
            <a:ext cx="3860297" cy="47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t" anchorCtr="0" compatLnSpc="1"/>
          <a:lstStyle>
            <a:lvl1pPr algn="ctr">
              <a:defRPr sz="1700"/>
            </a:lvl1pPr>
          </a:lstStyle>
          <a:p>
            <a:endParaRPr lang="en-US" altLang="zh-CN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6463" y="6246671"/>
            <a:ext cx="2844430" cy="47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t" anchorCtr="0" compatLnSpc="1"/>
          <a:lstStyle>
            <a:lvl1pPr algn="r">
              <a:defRPr sz="1700"/>
            </a:lvl1pPr>
          </a:lstStyle>
          <a:p>
            <a:fld id="{6FD98B1E-3DB2-4976-8F16-A1E362D5765F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544195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1088390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632585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2176780" algn="ctr" rtl="0" fontAlgn="base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408305" indent="-408305" algn="l" rtl="0" fontAlgn="base">
        <a:spcBef>
          <a:spcPct val="20000"/>
        </a:spcBef>
        <a:spcAft>
          <a:spcPct val="0"/>
        </a:spcAft>
        <a:buChar char="•"/>
        <a:defRPr sz="38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rtl="0" eaLnBrk="0" fontAlgn="base" hangingPunct="0">
        <a:spcBef>
          <a:spcPct val="20000"/>
        </a:spcBef>
        <a:spcAft>
          <a:spcPct val="0"/>
        </a:spcAft>
        <a:buChar char="–"/>
        <a:defRPr sz="3300">
          <a:solidFill>
            <a:schemeClr val="tx1"/>
          </a:solidFill>
          <a:latin typeface="+mn-lt"/>
          <a:ea typeface="+mn-ea"/>
        </a:defRPr>
      </a:lvl2pPr>
      <a:lvl3pPr marL="1360805" indent="-272415" algn="l" rtl="0" eaLnBrk="0" fontAlgn="base" hangingPunct="0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</a:defRPr>
      </a:lvl3pPr>
      <a:lvl4pPr marL="1905000" indent="-272415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449195" indent="-272415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5pPr>
      <a:lvl6pPr marL="2993390" indent="-272415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3537585" indent="-272415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4081780" indent="-272415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4625975" indent="-272415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1" y="365214"/>
            <a:ext cx="10514231" cy="1325870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1" y="1826048"/>
            <a:ext cx="10514231" cy="4352346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1" y="6357829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F4515-556D-4F35-87E6-44EAAF565065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9"/>
            <a:ext cx="4114264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9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220B3-2E01-4312-8668-73797E88C8ED}" type="slidenum">
              <a:rPr lang="zh-CN" altLang="en-US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88390" rtl="0" eaLnBrk="1" latinLnBrk="0" hangingPunct="1">
        <a:lnSpc>
          <a:spcPct val="90000"/>
        </a:lnSpc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2415" indent="-272415" algn="l" defTabSz="1088390" rtl="0" eaLnBrk="1" latinLnBrk="0" hangingPunct="1">
        <a:lnSpc>
          <a:spcPct val="90000"/>
        </a:lnSpc>
        <a:spcBef>
          <a:spcPts val="119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1661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1" y="365214"/>
            <a:ext cx="10514231" cy="1325870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1" y="1826048"/>
            <a:ext cx="10514231" cy="4352346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1" y="6357829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F4515-556D-4F35-87E6-44EAAF565065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9"/>
            <a:ext cx="4114264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9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220B3-2E01-4312-8668-73797E88C8ED}" type="slidenum">
              <a:rPr lang="zh-CN" altLang="en-US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088390" rtl="0" eaLnBrk="1" latinLnBrk="0" hangingPunct="1">
        <a:lnSpc>
          <a:spcPct val="90000"/>
        </a:lnSpc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2415" indent="-272415" algn="l" defTabSz="1088390" rtl="0" eaLnBrk="1" latinLnBrk="0" hangingPunct="1">
        <a:lnSpc>
          <a:spcPct val="90000"/>
        </a:lnSpc>
        <a:spcBef>
          <a:spcPts val="119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1661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1" y="365214"/>
            <a:ext cx="10514231" cy="1325870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1" y="1826048"/>
            <a:ext cx="10514231" cy="4352346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1" y="6357827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F4515-556D-4F35-87E6-44EAAF565065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7"/>
            <a:ext cx="4114264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7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220B3-2E01-4312-8668-73797E88C8ED}" type="slidenum">
              <a:rPr lang="zh-CN" altLang="en-US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</p:sldLayoutIdLst>
  <p:txStyles>
    <p:titleStyle>
      <a:lvl1pPr algn="l" defTabSz="1088390" rtl="0" eaLnBrk="1" latinLnBrk="0" hangingPunct="1">
        <a:lnSpc>
          <a:spcPct val="90000"/>
        </a:lnSpc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2415" indent="-272415" algn="l" defTabSz="1088390" rtl="0" eaLnBrk="1" latinLnBrk="0" hangingPunct="1">
        <a:lnSpc>
          <a:spcPct val="90000"/>
        </a:lnSpc>
        <a:spcBef>
          <a:spcPts val="119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1661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5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8.xml"/><Relationship Id="rId1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8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8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8.xml"/><Relationship Id="rId2" Type="http://schemas.openxmlformats.org/officeDocument/2006/relationships/tags" Target="../tags/tag3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8.xml"/><Relationship Id="rId1" Type="http://schemas.openxmlformats.org/officeDocument/2006/relationships/tags" Target="../tags/tag4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8.xml"/><Relationship Id="rId3" Type="http://schemas.openxmlformats.org/officeDocument/2006/relationships/tags" Target="../tags/tag5.xml"/><Relationship Id="rId2" Type="http://schemas.openxmlformats.org/officeDocument/2006/relationships/image" Target="../media/image9.png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68.xml"/><Relationship Id="rId2" Type="http://schemas.openxmlformats.org/officeDocument/2006/relationships/tags" Target="../tags/tag6.xml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8.xml"/><Relationship Id="rId1" Type="http://schemas.openxmlformats.org/officeDocument/2006/relationships/tags" Target="../tags/tag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8.xml"/><Relationship Id="rId2" Type="http://schemas.openxmlformats.org/officeDocument/2006/relationships/tags" Target="../tags/tag8.xml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7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8.xml"/><Relationship Id="rId2" Type="http://schemas.openxmlformats.org/officeDocument/2006/relationships/tags" Target="../tags/tag9.xml"/><Relationship Id="rId1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8.xml"/><Relationship Id="rId1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8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68.xml"/><Relationship Id="rId2" Type="http://schemas.openxmlformats.org/officeDocument/2006/relationships/tags" Target="../tags/tag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8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68.xml"/><Relationship Id="rId3" Type="http://schemas.openxmlformats.org/officeDocument/2006/relationships/tags" Target="../tags/tag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8.xml"/><Relationship Id="rId1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04727" y="551123"/>
            <a:ext cx="9142810" cy="2388153"/>
          </a:xfrm>
        </p:spPr>
        <p:txBody>
          <a:bodyPr/>
          <a:lstStyle/>
          <a:p>
            <a:r>
              <a:rPr lang="zh-CN" altLang="zh-CN" dirty="0"/>
              <a:t>第2章 Python序列</a:t>
            </a:r>
            <a:endParaRPr lang="zh-CN" altLang="zh-CN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400" dirty="0"/>
              <a:t>学习主要内容</a:t>
            </a:r>
            <a:endParaRPr lang="en-US" altLang="zh-CN" sz="2400" dirty="0"/>
          </a:p>
          <a:p>
            <a:pPr algn="l"/>
            <a:r>
              <a:rPr lang="en-US" altLang="zh-CN" sz="2400" dirty="0"/>
              <a:t>1.</a:t>
            </a:r>
            <a:r>
              <a:rPr lang="zh-CN" altLang="en-US" sz="2400" dirty="0">
                <a:solidFill>
                  <a:srgbClr val="FF0000"/>
                </a:solidFill>
              </a:rPr>
              <a:t>列表对象</a:t>
            </a:r>
            <a:r>
              <a:rPr lang="en-US" altLang="zh-CN" sz="2400" dirty="0">
                <a:solidFill>
                  <a:srgbClr val="FF0000"/>
                </a:solidFill>
              </a:rPr>
              <a:t>list</a:t>
            </a:r>
            <a:r>
              <a:rPr lang="zh-CN" altLang="en-US" sz="2400" dirty="0">
                <a:solidFill>
                  <a:srgbClr val="FF0000"/>
                </a:solidFill>
              </a:rPr>
              <a:t>的创建与删除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algn="l"/>
            <a:r>
              <a:rPr lang="en-US" altLang="zh-CN" sz="2400" dirty="0"/>
              <a:t>2.</a:t>
            </a:r>
            <a:r>
              <a:rPr lang="zh-CN" altLang="en-US" sz="2400" dirty="0">
                <a:solidFill>
                  <a:srgbClr val="FF0000"/>
                </a:solidFill>
              </a:rPr>
              <a:t>列表对象方法应用</a:t>
            </a:r>
            <a:endParaRPr lang="zh-CN" altLang="zh-CN" sz="2400" dirty="0">
              <a:solidFill>
                <a:srgbClr val="FF00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1954" y="86103"/>
            <a:ext cx="8231404" cy="532261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734599" y="5265485"/>
            <a:ext cx="10470214" cy="151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600" b="1" dirty="0">
                <a:solidFill>
                  <a:srgbClr val="C00000"/>
                </a:solidFill>
              </a:rPr>
              <a:t>注意：</a:t>
            </a:r>
            <a:endParaRPr lang="en-US" altLang="zh-CN" sz="1600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列表和列表元素是不同的对象。</a:t>
            </a:r>
            <a:r>
              <a:rPr lang="zh-CN" altLang="zh-CN" sz="1600" dirty="0"/>
              <a:t>列表中包含的是</a:t>
            </a:r>
            <a:r>
              <a:rPr lang="zh-CN" altLang="zh-CN" sz="2000" b="1" dirty="0">
                <a:solidFill>
                  <a:srgbClr val="0070C0"/>
                </a:solidFill>
              </a:rPr>
              <a:t>元素值</a:t>
            </a:r>
            <a:r>
              <a:rPr lang="zh-CN" altLang="en-US" sz="2000" b="1" dirty="0">
                <a:solidFill>
                  <a:srgbClr val="0070C0"/>
                </a:solidFill>
              </a:rPr>
              <a:t>（对象）</a:t>
            </a:r>
            <a:r>
              <a:rPr lang="zh-CN" altLang="zh-CN" sz="2000" b="1" dirty="0">
                <a:solidFill>
                  <a:srgbClr val="0070C0"/>
                </a:solidFill>
              </a:rPr>
              <a:t>的引用</a:t>
            </a:r>
            <a:r>
              <a:rPr lang="zh-CN" altLang="zh-CN" sz="1600" dirty="0"/>
              <a:t>，而不是直接包含元素值。</a:t>
            </a:r>
            <a:r>
              <a:rPr lang="zh-CN" altLang="en-US" sz="1600" dirty="0"/>
              <a:t>从上述例子可以看出。</a:t>
            </a:r>
            <a:endParaRPr lang="en-US" altLang="zh-CN" sz="1600" dirty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当列表元素增加或删除时，列表对象自动进行扩展或收缩内存，保证元素之间没有缝隙；（准确的说：元素对象的引用是连续存放的，例如图例的</a:t>
            </a:r>
            <a:r>
              <a:rPr lang="en-US" altLang="zh-CN" sz="1600" dirty="0" err="1"/>
              <a:t>list_a</a:t>
            </a:r>
            <a:r>
              <a:rPr lang="en-US" altLang="zh-CN" sz="1600" dirty="0"/>
              <a:t>[0]</a:t>
            </a:r>
            <a:r>
              <a:rPr lang="zh-CN" altLang="en-US" sz="1600" dirty="0"/>
              <a:t>和</a:t>
            </a:r>
            <a:r>
              <a:rPr lang="en-US" altLang="zh-CN" sz="1600" dirty="0" err="1"/>
              <a:t>list_a</a:t>
            </a:r>
            <a:r>
              <a:rPr lang="en-US" altLang="zh-CN" sz="1600" dirty="0"/>
              <a:t>[1]</a:t>
            </a:r>
            <a:r>
              <a:rPr lang="zh-CN" altLang="en-US" sz="1600" dirty="0"/>
              <a:t>，即使增删，也会保证元素对象的引用是连续存放的。）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886635" y="1321728"/>
            <a:ext cx="3608241" cy="378565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C00000"/>
                </a:solidFill>
                <a:latin typeface="Calibri" panose="020F0502020204030204" pitchFamily="34" charset="0"/>
              </a:rPr>
              <a:t>&gt;&gt;&gt;</a:t>
            </a:r>
            <a:r>
              <a:rPr lang="en-US" altLang="zh-CN" sz="1600" dirty="0">
                <a:latin typeface="Calibri" panose="020F0502020204030204" pitchFamily="34" charset="0"/>
              </a:rPr>
              <a:t> </a:t>
            </a:r>
            <a:r>
              <a:rPr lang="en-US" altLang="zh-CN" sz="1600" dirty="0" err="1">
                <a:latin typeface="Calibri" panose="020F0502020204030204" pitchFamily="34" charset="0"/>
              </a:rPr>
              <a:t>var_a</a:t>
            </a:r>
            <a:r>
              <a:rPr lang="en-US" altLang="zh-CN" sz="1600" dirty="0">
                <a:latin typeface="Calibri" panose="020F0502020204030204" pitchFamily="34" charset="0"/>
              </a:rPr>
              <a:t> = 1024</a:t>
            </a:r>
            <a:endParaRPr lang="en-US" altLang="zh-CN" sz="1600" dirty="0">
              <a:latin typeface="Calibri" panose="020F0502020204030204" pitchFamily="34" charset="0"/>
            </a:endParaRPr>
          </a:p>
          <a:p>
            <a:r>
              <a:rPr lang="en-US" altLang="zh-CN" sz="1600" dirty="0">
                <a:solidFill>
                  <a:srgbClr val="C00000"/>
                </a:solidFill>
                <a:latin typeface="Calibri" panose="020F0502020204030204" pitchFamily="34" charset="0"/>
              </a:rPr>
              <a:t>&gt;&gt;&gt;</a:t>
            </a:r>
            <a:r>
              <a:rPr lang="en-US" altLang="zh-CN" sz="1600" dirty="0">
                <a:latin typeface="Calibri" panose="020F0502020204030204" pitchFamily="34" charset="0"/>
              </a:rPr>
              <a:t> </a:t>
            </a:r>
            <a:r>
              <a:rPr lang="en-US" altLang="zh-CN" sz="1600" dirty="0" err="1">
                <a:latin typeface="Calibri" panose="020F0502020204030204" pitchFamily="34" charset="0"/>
              </a:rPr>
              <a:t>var_b</a:t>
            </a:r>
            <a:r>
              <a:rPr lang="en-US" altLang="zh-CN" sz="1600" dirty="0">
                <a:latin typeface="Calibri" panose="020F0502020204030204" pitchFamily="34" charset="0"/>
              </a:rPr>
              <a:t> =</a:t>
            </a:r>
            <a:r>
              <a:rPr lang="en-US" altLang="zh-CN" sz="1600" dirty="0">
                <a:solidFill>
                  <a:srgbClr val="00B050"/>
                </a:solidFill>
                <a:latin typeface="Calibri" panose="020F0502020204030204" pitchFamily="34" charset="0"/>
              </a:rPr>
              <a:t>"hello"</a:t>
            </a:r>
            <a:endParaRPr lang="en-US" altLang="zh-CN" sz="1600" dirty="0">
              <a:solidFill>
                <a:srgbClr val="00B050"/>
              </a:solidFill>
              <a:latin typeface="Calibri" panose="020F0502020204030204" pitchFamily="34" charset="0"/>
            </a:endParaRPr>
          </a:p>
          <a:p>
            <a:r>
              <a:rPr lang="en-US" altLang="zh-CN" sz="1600" dirty="0">
                <a:solidFill>
                  <a:srgbClr val="C00000"/>
                </a:solidFill>
                <a:latin typeface="Calibri" panose="020F0502020204030204" pitchFamily="34" charset="0"/>
              </a:rPr>
              <a:t>&gt;&gt;&gt;</a:t>
            </a:r>
            <a:r>
              <a:rPr lang="en-US" altLang="zh-CN" sz="1600" dirty="0">
                <a:latin typeface="Calibri" panose="020F0502020204030204" pitchFamily="34" charset="0"/>
              </a:rPr>
              <a:t> </a:t>
            </a:r>
            <a:r>
              <a:rPr lang="en-US" altLang="zh-CN" sz="1600" dirty="0" err="1">
                <a:latin typeface="Calibri" panose="020F0502020204030204" pitchFamily="34" charset="0"/>
              </a:rPr>
              <a:t>var_c</a:t>
            </a:r>
            <a:r>
              <a:rPr lang="en-US" altLang="zh-CN" sz="1600" dirty="0">
                <a:latin typeface="Calibri" panose="020F0502020204030204" pitchFamily="34" charset="0"/>
              </a:rPr>
              <a:t> = [1,2]</a:t>
            </a:r>
            <a:endParaRPr lang="en-US" altLang="zh-CN" sz="1600" dirty="0">
              <a:latin typeface="Calibri" panose="020F0502020204030204" pitchFamily="34" charset="0"/>
            </a:endParaRPr>
          </a:p>
          <a:p>
            <a:r>
              <a:rPr lang="en-US" altLang="zh-CN" sz="1600" dirty="0">
                <a:solidFill>
                  <a:srgbClr val="C00000"/>
                </a:solidFill>
                <a:latin typeface="Calibri" panose="020F0502020204030204" pitchFamily="34" charset="0"/>
              </a:rPr>
              <a:t>&gt;&gt;&gt;</a:t>
            </a:r>
            <a:r>
              <a:rPr lang="en-US" altLang="zh-CN" sz="1600" dirty="0">
                <a:latin typeface="Calibri" panose="020F0502020204030204" pitchFamily="34" charset="0"/>
              </a:rPr>
              <a:t> </a:t>
            </a:r>
            <a:r>
              <a:rPr lang="en-US" altLang="zh-CN" sz="1600" dirty="0" err="1">
                <a:latin typeface="Calibri" panose="020F0502020204030204" pitchFamily="34" charset="0"/>
              </a:rPr>
              <a:t>list_a</a:t>
            </a:r>
            <a:r>
              <a:rPr lang="en-US" altLang="zh-CN" sz="1600" dirty="0">
                <a:latin typeface="Calibri" panose="020F0502020204030204" pitchFamily="34" charset="0"/>
              </a:rPr>
              <a:t> =[</a:t>
            </a:r>
            <a:r>
              <a:rPr lang="en-US" altLang="zh-CN" sz="1600" dirty="0" err="1">
                <a:latin typeface="Calibri" panose="020F0502020204030204" pitchFamily="34" charset="0"/>
              </a:rPr>
              <a:t>var_a,var_b,var_c</a:t>
            </a:r>
            <a:r>
              <a:rPr lang="en-US" altLang="zh-CN" sz="1600" dirty="0">
                <a:latin typeface="Calibri" panose="020F0502020204030204" pitchFamily="34" charset="0"/>
              </a:rPr>
              <a:t>]</a:t>
            </a:r>
            <a:endParaRPr lang="en-US" altLang="zh-CN" sz="1600" dirty="0">
              <a:latin typeface="Calibri" panose="020F0502020204030204" pitchFamily="34" charset="0"/>
            </a:endParaRPr>
          </a:p>
          <a:p>
            <a:r>
              <a:rPr lang="en-US" altLang="zh-CN" sz="1600" dirty="0">
                <a:solidFill>
                  <a:srgbClr val="C00000"/>
                </a:solidFill>
                <a:latin typeface="Calibri" panose="020F0502020204030204" pitchFamily="34" charset="0"/>
              </a:rPr>
              <a:t>&gt;&gt;&gt;</a:t>
            </a:r>
            <a:r>
              <a:rPr lang="en-US" altLang="zh-CN" sz="1600" dirty="0">
                <a:latin typeface="Calibri" panose="020F0502020204030204" pitchFamily="34" charset="0"/>
              </a:rPr>
              <a:t> </a:t>
            </a:r>
            <a:r>
              <a:rPr lang="en-US" altLang="zh-CN" sz="1600" dirty="0" err="1">
                <a:latin typeface="Calibri" panose="020F0502020204030204" pitchFamily="34" charset="0"/>
              </a:rPr>
              <a:t>list_a</a:t>
            </a:r>
            <a:endParaRPr lang="en-US" altLang="zh-CN" sz="1600" dirty="0">
              <a:latin typeface="Calibri" panose="020F0502020204030204" pitchFamily="34" charset="0"/>
            </a:endParaRPr>
          </a:p>
          <a:p>
            <a:r>
              <a:rPr lang="en-US" altLang="zh-CN" sz="1600" dirty="0">
                <a:solidFill>
                  <a:srgbClr val="1B04F9"/>
                </a:solidFill>
                <a:latin typeface="Calibri" panose="020F0502020204030204" pitchFamily="34" charset="0"/>
              </a:rPr>
              <a:t>[1024, 'hello', [1, 2]]</a:t>
            </a:r>
            <a:endParaRPr lang="en-US" altLang="zh-CN" sz="1600" dirty="0">
              <a:solidFill>
                <a:srgbClr val="1B04F9"/>
              </a:solidFill>
              <a:latin typeface="Calibri" panose="020F0502020204030204" pitchFamily="34" charset="0"/>
            </a:endParaRPr>
          </a:p>
          <a:p>
            <a:r>
              <a:rPr lang="en-US" altLang="zh-CN" sz="1600" dirty="0">
                <a:solidFill>
                  <a:srgbClr val="C00000"/>
                </a:solidFill>
                <a:latin typeface="Calibri" panose="020F0502020204030204" pitchFamily="34" charset="0"/>
              </a:rPr>
              <a:t>&gt;&gt;&gt;</a:t>
            </a:r>
            <a:r>
              <a:rPr lang="en-US" altLang="zh-CN" sz="1600" dirty="0">
                <a:latin typeface="Calibri" panose="020F0502020204030204" pitchFamily="34" charset="0"/>
              </a:rPr>
              <a:t> id(</a:t>
            </a:r>
            <a:r>
              <a:rPr lang="en-US" altLang="zh-CN" sz="1600" dirty="0" err="1">
                <a:latin typeface="Calibri" panose="020F0502020204030204" pitchFamily="34" charset="0"/>
              </a:rPr>
              <a:t>list_a</a:t>
            </a:r>
            <a:r>
              <a:rPr lang="en-US" altLang="zh-CN" sz="1600" dirty="0">
                <a:latin typeface="Calibri" panose="020F0502020204030204" pitchFamily="34" charset="0"/>
              </a:rPr>
              <a:t>)</a:t>
            </a:r>
            <a:endParaRPr lang="en-US" altLang="zh-CN" sz="1600" dirty="0">
              <a:latin typeface="Calibri" panose="020F0502020204030204" pitchFamily="34" charset="0"/>
            </a:endParaRPr>
          </a:p>
          <a:p>
            <a:r>
              <a:rPr lang="en-US" altLang="zh-CN" sz="1600" dirty="0">
                <a:solidFill>
                  <a:srgbClr val="1B04F9"/>
                </a:solidFill>
                <a:latin typeface="Calibri" panose="020F0502020204030204" pitchFamily="34" charset="0"/>
              </a:rPr>
              <a:t>4443189704</a:t>
            </a:r>
            <a:endParaRPr lang="en-US" altLang="zh-CN" sz="1600" dirty="0">
              <a:solidFill>
                <a:srgbClr val="1B04F9"/>
              </a:solidFill>
              <a:latin typeface="Calibri" panose="020F0502020204030204" pitchFamily="34" charset="0"/>
            </a:endParaRPr>
          </a:p>
          <a:p>
            <a:r>
              <a:rPr lang="en-US" altLang="zh-CN" sz="1600" dirty="0">
                <a:solidFill>
                  <a:srgbClr val="C00000"/>
                </a:solidFill>
                <a:latin typeface="Calibri" panose="020F0502020204030204" pitchFamily="34" charset="0"/>
              </a:rPr>
              <a:t>&gt;&gt;&gt;</a:t>
            </a:r>
            <a:r>
              <a:rPr lang="en-US" altLang="zh-CN" sz="1600" dirty="0">
                <a:latin typeface="Calibri" panose="020F0502020204030204" pitchFamily="34" charset="0"/>
              </a:rPr>
              <a:t> id(</a:t>
            </a:r>
            <a:r>
              <a:rPr lang="en-US" altLang="zh-CN" sz="1600" dirty="0" err="1">
                <a:latin typeface="Calibri" panose="020F0502020204030204" pitchFamily="34" charset="0"/>
              </a:rPr>
              <a:t>list_a</a:t>
            </a:r>
            <a:r>
              <a:rPr lang="en-US" altLang="zh-CN" sz="1600" dirty="0">
                <a:latin typeface="Calibri" panose="020F0502020204030204" pitchFamily="34" charset="0"/>
              </a:rPr>
              <a:t>[0])</a:t>
            </a:r>
            <a:endParaRPr lang="en-US" altLang="zh-CN" sz="1600" dirty="0">
              <a:latin typeface="Calibri" panose="020F0502020204030204" pitchFamily="34" charset="0"/>
            </a:endParaRPr>
          </a:p>
          <a:p>
            <a:r>
              <a:rPr lang="en-US" altLang="zh-CN" sz="1600" dirty="0">
                <a:solidFill>
                  <a:srgbClr val="1B04F9"/>
                </a:solidFill>
                <a:latin typeface="Calibri" panose="020F0502020204030204" pitchFamily="34" charset="0"/>
              </a:rPr>
              <a:t>4415353168</a:t>
            </a:r>
            <a:endParaRPr lang="en-US" altLang="zh-CN" sz="1600" dirty="0">
              <a:solidFill>
                <a:srgbClr val="1B04F9"/>
              </a:solidFill>
              <a:latin typeface="Calibri" panose="020F0502020204030204" pitchFamily="34" charset="0"/>
            </a:endParaRPr>
          </a:p>
          <a:p>
            <a:r>
              <a:rPr lang="en-US" altLang="zh-CN" sz="1600" dirty="0">
                <a:solidFill>
                  <a:srgbClr val="C00000"/>
                </a:solidFill>
                <a:latin typeface="Calibri" panose="020F0502020204030204" pitchFamily="34" charset="0"/>
              </a:rPr>
              <a:t>&gt;&gt;&gt; </a:t>
            </a:r>
            <a:r>
              <a:rPr lang="en-US" altLang="zh-CN" sz="1600" dirty="0">
                <a:latin typeface="Calibri" panose="020F0502020204030204" pitchFamily="34" charset="0"/>
              </a:rPr>
              <a:t>id(</a:t>
            </a:r>
            <a:r>
              <a:rPr lang="en-US" altLang="zh-CN" sz="1600" dirty="0" err="1">
                <a:latin typeface="Calibri" panose="020F0502020204030204" pitchFamily="34" charset="0"/>
              </a:rPr>
              <a:t>var_a</a:t>
            </a:r>
            <a:r>
              <a:rPr lang="en-US" altLang="zh-CN" sz="1600" dirty="0">
                <a:latin typeface="Calibri" panose="020F0502020204030204" pitchFamily="34" charset="0"/>
              </a:rPr>
              <a:t>)</a:t>
            </a:r>
            <a:endParaRPr lang="en-US" altLang="zh-CN" sz="1600" dirty="0">
              <a:latin typeface="Calibri" panose="020F0502020204030204" pitchFamily="34" charset="0"/>
            </a:endParaRPr>
          </a:p>
          <a:p>
            <a:r>
              <a:rPr lang="en-US" altLang="zh-CN" sz="1600" dirty="0">
                <a:solidFill>
                  <a:srgbClr val="1B04F9"/>
                </a:solidFill>
                <a:latin typeface="Calibri" panose="020F0502020204030204" pitchFamily="34" charset="0"/>
              </a:rPr>
              <a:t>4415353168</a:t>
            </a:r>
            <a:endParaRPr lang="en-US" altLang="zh-CN" sz="1600" dirty="0">
              <a:solidFill>
                <a:srgbClr val="1B04F9"/>
              </a:solidFill>
              <a:latin typeface="Calibri" panose="020F0502020204030204" pitchFamily="34" charset="0"/>
            </a:endParaRPr>
          </a:p>
          <a:p>
            <a:r>
              <a:rPr lang="en-US" altLang="zh-CN" sz="1600" dirty="0">
                <a:solidFill>
                  <a:srgbClr val="C00000"/>
                </a:solidFill>
                <a:latin typeface="Calibri" panose="020F0502020204030204" pitchFamily="34" charset="0"/>
              </a:rPr>
              <a:t>&gt;&gt;&gt;</a:t>
            </a:r>
            <a:r>
              <a:rPr lang="en-US" altLang="zh-CN" sz="1600" dirty="0">
                <a:latin typeface="Calibri" panose="020F0502020204030204" pitchFamily="34" charset="0"/>
              </a:rPr>
              <a:t> </a:t>
            </a:r>
            <a:r>
              <a:rPr lang="en-US" altLang="zh-CN" sz="1600" dirty="0" err="1">
                <a:latin typeface="Calibri" panose="020F0502020204030204" pitchFamily="34" charset="0"/>
              </a:rPr>
              <a:t>var_b</a:t>
            </a:r>
            <a:r>
              <a:rPr lang="en-US" altLang="zh-CN" sz="1600" dirty="0">
                <a:latin typeface="Calibri" panose="020F0502020204030204" pitchFamily="34" charset="0"/>
              </a:rPr>
              <a:t> is </a:t>
            </a:r>
            <a:r>
              <a:rPr lang="en-US" altLang="zh-CN" sz="1600" dirty="0" err="1">
                <a:latin typeface="Calibri" panose="020F0502020204030204" pitchFamily="34" charset="0"/>
              </a:rPr>
              <a:t>list_a</a:t>
            </a:r>
            <a:r>
              <a:rPr lang="en-US" altLang="zh-CN" sz="1600" dirty="0">
                <a:latin typeface="Calibri" panose="020F0502020204030204" pitchFamily="34" charset="0"/>
              </a:rPr>
              <a:t>[1]</a:t>
            </a:r>
            <a:endParaRPr lang="en-US" altLang="zh-CN" sz="1600" dirty="0">
              <a:latin typeface="Calibri" panose="020F0502020204030204" pitchFamily="34" charset="0"/>
            </a:endParaRPr>
          </a:p>
          <a:p>
            <a:r>
              <a:rPr lang="en-US" altLang="zh-CN" sz="1600" dirty="0">
                <a:solidFill>
                  <a:srgbClr val="1B04F9"/>
                </a:solidFill>
                <a:latin typeface="Calibri" panose="020F0502020204030204" pitchFamily="34" charset="0"/>
              </a:rPr>
              <a:t>True</a:t>
            </a:r>
            <a:endParaRPr lang="en-US" altLang="zh-CN" sz="1600" dirty="0">
              <a:solidFill>
                <a:srgbClr val="1B04F9"/>
              </a:solidFill>
              <a:latin typeface="Calibri" panose="020F0502020204030204" pitchFamily="34" charset="0"/>
            </a:endParaRPr>
          </a:p>
          <a:p>
            <a:endParaRPr lang="en-US" altLang="zh-CN" sz="1600" dirty="0">
              <a:solidFill>
                <a:srgbClr val="1B04F9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985656" y="4519559"/>
            <a:ext cx="3017851" cy="88915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70C0"/>
                </a:solidFill>
              </a:rPr>
              <a:t>+ </a:t>
            </a:r>
            <a:r>
              <a:rPr lang="zh-CN" altLang="en-US" sz="1200" dirty="0">
                <a:solidFill>
                  <a:srgbClr val="0070C0"/>
                </a:solidFill>
              </a:rPr>
              <a:t>延伸阅读：</a:t>
            </a:r>
            <a:endParaRPr lang="en-US" altLang="zh-CN" sz="12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70C0"/>
                </a:solidFill>
              </a:rPr>
              <a:t>Python</a:t>
            </a:r>
            <a:r>
              <a:rPr lang="zh-CN" altLang="en-US" sz="1200" dirty="0">
                <a:solidFill>
                  <a:srgbClr val="0070C0"/>
                </a:solidFill>
              </a:rPr>
              <a:t>中</a:t>
            </a:r>
            <a:r>
              <a:rPr lang="en-US" altLang="zh-CN" sz="1200" dirty="0">
                <a:solidFill>
                  <a:srgbClr val="0070C0"/>
                </a:solidFill>
              </a:rPr>
              <a:t>list</a:t>
            </a:r>
            <a:r>
              <a:rPr lang="zh-CN" altLang="en-US" sz="1200" dirty="0">
                <a:solidFill>
                  <a:srgbClr val="0070C0"/>
                </a:solidFill>
              </a:rPr>
              <a:t>的实现</a:t>
            </a:r>
            <a:endParaRPr lang="zh-CN" altLang="en-US" sz="12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70C0"/>
                </a:solidFill>
              </a:rPr>
              <a:t>http://www.jianshu.com/p/J4U6rR</a:t>
            </a:r>
            <a:endParaRPr lang="en-US" altLang="zh-CN" sz="1200" dirty="0">
              <a:solidFill>
                <a:srgbClr val="0070C0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-4142"/>
            <a:ext cx="10514231" cy="1325870"/>
          </a:xfrm>
        </p:spPr>
        <p:txBody>
          <a:bodyPr>
            <a:normAutofit/>
          </a:bodyPr>
          <a:lstStyle/>
          <a:p>
            <a:r>
              <a:rPr lang="zh-CN" altLang="zh-CN" sz="2800" dirty="0"/>
              <a:t>列表包含的是</a:t>
            </a:r>
            <a:r>
              <a:rPr lang="zh-CN" altLang="zh-CN" sz="2800" b="1" dirty="0">
                <a:solidFill>
                  <a:srgbClr val="C00000"/>
                </a:solidFill>
              </a:rPr>
              <a:t>元素值</a:t>
            </a:r>
            <a:r>
              <a:rPr lang="zh-CN" altLang="en-US" sz="2800" b="1" dirty="0">
                <a:solidFill>
                  <a:srgbClr val="C00000"/>
                </a:solidFill>
              </a:rPr>
              <a:t>（对象）</a:t>
            </a:r>
            <a:r>
              <a:rPr lang="zh-CN" altLang="zh-CN" sz="2800" b="1" dirty="0">
                <a:solidFill>
                  <a:srgbClr val="C00000"/>
                </a:solidFill>
              </a:rPr>
              <a:t>的引用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.1.1  列表创建与删除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090" y="1356623"/>
            <a:ext cx="10514231" cy="5366414"/>
          </a:xfrm>
        </p:spPr>
        <p:txBody>
          <a:bodyPr>
            <a:normAutofit lnSpcReduction="10000"/>
          </a:bodyPr>
          <a:lstStyle/>
          <a:p>
            <a:pPr indent="-208280"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/>
              <a:t>也可以使用</a:t>
            </a:r>
            <a:r>
              <a:rPr lang="zh-CN" altLang="en-US" sz="2000" b="1" dirty="0">
                <a:solidFill>
                  <a:srgbClr val="FF0000"/>
                </a:solidFill>
              </a:rPr>
              <a:t>list()函数</a:t>
            </a:r>
            <a:r>
              <a:rPr lang="zh-CN" altLang="en-US" sz="2000" dirty="0"/>
              <a:t>把元组、range对象、字符串、字典、集合或其他可迭代对象转换为列表。创建一个新的</a:t>
            </a:r>
            <a:r>
              <a:rPr lang="en-US" altLang="zh-CN" sz="2000" dirty="0"/>
              <a:t>list</a:t>
            </a:r>
            <a:r>
              <a:rPr lang="zh-CN" altLang="en-US" sz="2000" dirty="0"/>
              <a:t>对象，列表中的元素就是</a:t>
            </a:r>
            <a:r>
              <a:rPr lang="en-US" altLang="zh-CN" sz="2000" dirty="0" err="1"/>
              <a:t>iterable</a:t>
            </a:r>
            <a:r>
              <a:rPr lang="zh-CN" altLang="en-US" sz="2000" dirty="0"/>
              <a:t>对象中的各个元素（即分别保存了那些元素的引用）。</a:t>
            </a:r>
            <a:endParaRPr lang="zh-CN" alt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Consolas" panose="020B0609020204030204" charset="0"/>
              </a:rPr>
              <a:t>&gt;&gt;&gt; list((3,5,7,9,11))                #将元组转换为列表</a:t>
            </a:r>
            <a:endParaRPr lang="zh-CN" altLang="en-US" sz="1800" dirty="0">
              <a:latin typeface="Consolas" panose="020B060902020403020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00B0F0"/>
                </a:solidFill>
                <a:latin typeface="Consolas" panose="020B0609020204030204" charset="0"/>
              </a:rPr>
              <a:t>[3, 5, 7, 9, 11]</a:t>
            </a:r>
            <a:endParaRPr lang="zh-CN" altLang="en-US" sz="1800" dirty="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Consolas" panose="020B0609020204030204" charset="0"/>
              </a:rPr>
              <a:t>&gt;&gt;&gt; list(range(1, 10, 2))             #将range对象转换为列表</a:t>
            </a:r>
            <a:endParaRPr lang="zh-CN" altLang="en-US" sz="1800" dirty="0">
              <a:latin typeface="Consolas" panose="020B060902020403020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00B0F0"/>
                </a:solidFill>
                <a:latin typeface="Consolas" panose="020B0609020204030204" charset="0"/>
              </a:rPr>
              <a:t>[1, 3, 5, 7, 9]</a:t>
            </a:r>
            <a:endParaRPr lang="zh-CN" altLang="en-US" sz="1800" dirty="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Consolas" panose="020B0609020204030204" charset="0"/>
              </a:rPr>
              <a:t>&gt;&gt;&gt; list('hello world')               #将字符串转换为列表</a:t>
            </a:r>
            <a:endParaRPr lang="zh-CN" altLang="en-US" sz="1800" dirty="0">
              <a:latin typeface="Consolas" panose="020B060902020403020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00B0F0"/>
                </a:solidFill>
                <a:latin typeface="Consolas" panose="020B0609020204030204" charset="0"/>
              </a:rPr>
              <a:t>['h', 'e', 'l', 'l', 'o', ' ', 'w', 'o', 'r', 'l', 'd']</a:t>
            </a:r>
            <a:endParaRPr lang="zh-CN" altLang="en-US" sz="1800" dirty="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Consolas" panose="020B0609020204030204" charset="0"/>
              </a:rPr>
              <a:t>&gt;&gt;&gt; list({3,7,5})                     #将集合转换为列表</a:t>
            </a:r>
            <a:endParaRPr lang="zh-CN" altLang="en-US" sz="1800" dirty="0">
              <a:latin typeface="Consolas" panose="020B060902020403020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00B0F0"/>
                </a:solidFill>
                <a:latin typeface="Consolas" panose="020B0609020204030204" charset="0"/>
              </a:rPr>
              <a:t>[3, 5, 7]</a:t>
            </a:r>
            <a:endParaRPr lang="zh-CN" altLang="en-US" sz="1800" dirty="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Consolas" panose="020B0609020204030204" charset="0"/>
              </a:rPr>
              <a:t>&gt;&gt;&gt; list({'a':3, 'b':9, 'c':78})      #将字典的“键”转换为列表</a:t>
            </a:r>
            <a:endParaRPr lang="zh-CN" altLang="en-US" sz="1800" dirty="0">
              <a:latin typeface="Consolas" panose="020B060902020403020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00B0F0"/>
                </a:solidFill>
                <a:latin typeface="Consolas" panose="020B0609020204030204" charset="0"/>
              </a:rPr>
              <a:t>['a', 'c', 'b']</a:t>
            </a:r>
            <a:endParaRPr lang="zh-CN" altLang="en-US" sz="1800" dirty="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Consolas" panose="020B0609020204030204" charset="0"/>
              </a:rPr>
              <a:t>&gt;&gt;&gt; list({'a':3, 'b':9, 'c':78}.items())#将字典的“键:值”对转换为列表</a:t>
            </a:r>
            <a:endParaRPr lang="zh-CN" altLang="en-US" sz="1800" dirty="0">
              <a:latin typeface="Consolas" panose="020B060902020403020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00B0F0"/>
                </a:solidFill>
                <a:latin typeface="Consolas" panose="020B0609020204030204" charset="0"/>
              </a:rPr>
              <a:t>[('b', 9), ('c', 78), ('a', 3)]</a:t>
            </a:r>
            <a:endParaRPr lang="zh-CN" altLang="en-US" sz="1800" dirty="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Consolas" panose="020B0609020204030204" charset="0"/>
              </a:rPr>
              <a:t>&gt;&gt;&gt; x = list()                          #创建空列表</a:t>
            </a:r>
            <a:endParaRPr lang="en-US" altLang="zh-CN" sz="1800" dirty="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zh-CN" sz="1800" dirty="0">
                <a:latin typeface="Consolas" panose="020B0609020204030204" charset="0"/>
              </a:rPr>
              <a:t>&gt;&gt;&gt; x</a:t>
            </a:r>
            <a:endParaRPr lang="zh-CN" altLang="zh-CN" sz="1800" dirty="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zh-CN" sz="1800" dirty="0">
                <a:latin typeface="Consolas" panose="020B0609020204030204" charset="0"/>
              </a:rPr>
              <a:t>[]</a:t>
            </a:r>
            <a:endParaRPr lang="zh-CN" altLang="zh-CN" sz="1800" dirty="0">
              <a:latin typeface="Consolas" panose="020B060902020403020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 dirty="0"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03938" y="327459"/>
            <a:ext cx="6086475" cy="61817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List()</a:t>
            </a:r>
            <a:r>
              <a:rPr lang="zh-CN" altLang="en-US" dirty="0"/>
              <a:t>构造新的列表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091" y="1477704"/>
            <a:ext cx="5188340" cy="4683137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list(</a:t>
            </a:r>
            <a:r>
              <a:rPr lang="en-US" altLang="zh-CN" sz="2400" dirty="0" err="1"/>
              <a:t>iterable</a:t>
            </a:r>
            <a:r>
              <a:rPr lang="en-US" altLang="zh-CN" sz="2400" dirty="0"/>
              <a:t>)</a:t>
            </a:r>
            <a:r>
              <a:rPr lang="zh-CN" altLang="en-US" sz="2400" dirty="0"/>
              <a:t>：创建一个新的对象，同时每个元素指向可迭代对象中各个元素指向的对象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err="1"/>
              <a:t>list_a</a:t>
            </a:r>
            <a:r>
              <a:rPr lang="en-US" altLang="zh-CN" sz="2400" dirty="0"/>
              <a:t>=[1,2,[-3,4]]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err="1"/>
              <a:t>list_b</a:t>
            </a:r>
            <a:r>
              <a:rPr lang="en-US" altLang="zh-CN" sz="2400" dirty="0"/>
              <a:t> = list(</a:t>
            </a:r>
            <a:r>
              <a:rPr lang="en-US" altLang="zh-CN" sz="2400" dirty="0" err="1"/>
              <a:t>list_a</a:t>
            </a:r>
            <a:r>
              <a:rPr lang="en-US" altLang="zh-CN" sz="2400" dirty="0"/>
              <a:t>)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err="1"/>
              <a:t>list_b</a:t>
            </a:r>
            <a:r>
              <a:rPr lang="en-US" altLang="zh-CN" sz="2400" dirty="0"/>
              <a:t>[0] = -1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err="1"/>
              <a:t>list_b</a:t>
            </a:r>
            <a:r>
              <a:rPr lang="en-US" altLang="zh-CN" sz="2400" dirty="0"/>
              <a:t>[2][0] = 3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print(</a:t>
            </a:r>
            <a:r>
              <a:rPr lang="en-US" altLang="zh-CN" sz="2400" dirty="0" err="1"/>
              <a:t>list_b</a:t>
            </a:r>
            <a:r>
              <a:rPr lang="en-US" altLang="zh-CN" sz="2400" dirty="0"/>
              <a:t>)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&gt;&gt;&gt; [</a:t>
            </a:r>
            <a:r>
              <a:rPr lang="en-US" altLang="zh-CN" sz="2400" b="1" dirty="0">
                <a:solidFill>
                  <a:srgbClr val="0070C0"/>
                </a:solidFill>
              </a:rPr>
              <a:t>-1</a:t>
            </a:r>
            <a:r>
              <a:rPr lang="en-US" altLang="zh-CN" sz="2400" dirty="0"/>
              <a:t>, 2, [</a:t>
            </a:r>
            <a:r>
              <a:rPr lang="en-US" altLang="zh-CN" sz="2400" b="1" dirty="0">
                <a:solidFill>
                  <a:srgbClr val="0070C0"/>
                </a:solidFill>
              </a:rPr>
              <a:t>3</a:t>
            </a:r>
            <a:r>
              <a:rPr lang="en-US" altLang="zh-CN" sz="2400" dirty="0"/>
              <a:t>, 4]]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print(</a:t>
            </a:r>
            <a:r>
              <a:rPr lang="en-US" altLang="zh-CN" sz="2400" dirty="0" err="1"/>
              <a:t>list_a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&gt;&gt;&gt; [1, 2, [</a:t>
            </a:r>
            <a:r>
              <a:rPr lang="en-US" altLang="zh-CN" sz="2400" b="1" dirty="0">
                <a:solidFill>
                  <a:srgbClr val="0070C0"/>
                </a:solidFill>
              </a:rPr>
              <a:t>3</a:t>
            </a:r>
            <a:r>
              <a:rPr lang="en-US" altLang="zh-CN" sz="2400" dirty="0"/>
              <a:t>, 4]]</a:t>
            </a:r>
            <a:endParaRPr lang="en-US" altLang="zh-CN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4114798" y="4853349"/>
            <a:ext cx="450166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70C0"/>
                </a:solidFill>
              </a:rPr>
              <a:t>在列表中的元素所指对象为</a:t>
            </a:r>
            <a:r>
              <a:rPr lang="zh-CN" altLang="en-US" sz="4000" b="1" u="sng" dirty="0">
                <a:solidFill>
                  <a:srgbClr val="FF0000"/>
                </a:solidFill>
              </a:rPr>
              <a:t>可变对象</a:t>
            </a:r>
            <a:r>
              <a:rPr lang="zh-CN" altLang="en-US" sz="2800" b="1" dirty="0">
                <a:solidFill>
                  <a:srgbClr val="0070C0"/>
                </a:solidFill>
              </a:rPr>
              <a:t>时需要小心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5334" y="0"/>
            <a:ext cx="10514231" cy="1325870"/>
          </a:xfrm>
        </p:spPr>
        <p:txBody>
          <a:bodyPr/>
          <a:lstStyle/>
          <a:p>
            <a:r>
              <a:rPr lang="zh-CN" altLang="zh-CN" dirty="0"/>
              <a:t>2.1.1 列表创建与删除</a:t>
            </a:r>
            <a:endParaRPr lang="zh-CN" altLang="zh-CN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757110" y="1156177"/>
            <a:ext cx="6477109" cy="540743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可以用</a:t>
            </a:r>
            <a:r>
              <a:rPr lang="en-US" altLang="zh-CN" sz="2400" dirty="0"/>
              <a:t>list()</a:t>
            </a:r>
            <a:r>
              <a:rPr lang="zh-CN" altLang="en-US" sz="2400" dirty="0"/>
              <a:t>函数将</a:t>
            </a:r>
            <a:r>
              <a:rPr lang="en-US" altLang="zh-CN" sz="2400" dirty="0"/>
              <a:t>range</a:t>
            </a:r>
            <a:r>
              <a:rPr lang="zh-CN" altLang="en-US" sz="2400" dirty="0"/>
              <a:t>对象转化为列表</a:t>
            </a:r>
            <a:r>
              <a:rPr lang="en-US" altLang="zh-CN" sz="2400" dirty="0"/>
              <a:t>,</a:t>
            </a:r>
            <a:r>
              <a:rPr lang="zh-CN" altLang="zh-CN" sz="2400" dirty="0"/>
              <a:t>上面的代码中用到了</a:t>
            </a:r>
            <a:r>
              <a:rPr lang="zh-CN" altLang="zh-CN" sz="2400" b="1" dirty="0">
                <a:solidFill>
                  <a:srgbClr val="0070C0"/>
                </a:solidFill>
              </a:rPr>
              <a:t>内置函数range()</a:t>
            </a:r>
            <a:endParaRPr lang="zh-CN" altLang="zh-CN" sz="24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24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zh-CN" altLang="zh-CN" sz="2400" b="1" dirty="0">
                <a:solidFill>
                  <a:srgbClr val="0070C0"/>
                </a:solidFill>
              </a:rPr>
              <a:t>内置函数range()</a:t>
            </a:r>
            <a:r>
              <a:rPr lang="zh-CN" altLang="zh-CN" sz="2400" dirty="0"/>
              <a:t>是一个非常有用的函数，后面会多次用到，该函数语法为</a:t>
            </a:r>
            <a:endParaRPr lang="zh-CN" altLang="zh-CN" sz="24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2400" dirty="0"/>
              <a:t>range(stop)</a:t>
            </a:r>
            <a:endParaRPr lang="zh-CN" altLang="zh-CN" sz="24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2400" dirty="0"/>
              <a:t>range(start, stop[, step])</a:t>
            </a:r>
            <a:endParaRPr lang="en-US" altLang="zh-CN" sz="2400" dirty="0"/>
          </a:p>
          <a:p>
            <a:pPr lvl="1">
              <a:lnSpc>
                <a:spcPct val="120000"/>
              </a:lnSpc>
            </a:pPr>
            <a:r>
              <a:rPr lang="zh-CN" altLang="zh-CN" sz="2000" dirty="0"/>
              <a:t>该函数在Python 3.x中</a:t>
            </a:r>
            <a:r>
              <a:rPr lang="zh-CN" altLang="zh-CN" sz="2000" u="sng" dirty="0">
                <a:solidFill>
                  <a:srgbClr val="0070C0"/>
                </a:solidFill>
              </a:rPr>
              <a:t>返回一个range可迭代对象</a:t>
            </a:r>
            <a:r>
              <a:rPr lang="zh-CN" altLang="en-US" sz="2000" u="sng" baseline="30000" dirty="0">
                <a:solidFill>
                  <a:srgbClr val="C00000"/>
                </a:solidFill>
              </a:rPr>
              <a:t>*</a:t>
            </a:r>
            <a:r>
              <a:rPr lang="zh-CN" altLang="zh-CN" sz="2000" dirty="0"/>
              <a:t> </a:t>
            </a:r>
            <a:r>
              <a:rPr lang="zh-CN" altLang="en-US" sz="2000" dirty="0"/>
              <a:t>，产生一系列的整数</a:t>
            </a:r>
            <a:endParaRPr lang="en-US" altLang="zh-CN" sz="2000" dirty="0"/>
          </a:p>
          <a:p>
            <a:pPr lvl="1">
              <a:lnSpc>
                <a:spcPct val="120000"/>
              </a:lnSpc>
            </a:pPr>
            <a:r>
              <a:rPr lang="zh-CN" altLang="zh-CN" sz="2000" dirty="0"/>
              <a:t>参数</a:t>
            </a:r>
            <a:r>
              <a:rPr lang="en-US" altLang="zh-CN" sz="2000" dirty="0"/>
              <a:t>start</a:t>
            </a:r>
            <a:r>
              <a:rPr lang="zh-CN" altLang="zh-CN" sz="2000" dirty="0"/>
              <a:t>表示起始值（默认为0）</a:t>
            </a:r>
            <a:endParaRPr lang="en-US" altLang="zh-CN" sz="2000" dirty="0"/>
          </a:p>
          <a:p>
            <a:pPr lvl="1">
              <a:lnSpc>
                <a:spcPct val="120000"/>
              </a:lnSpc>
            </a:pPr>
            <a:r>
              <a:rPr lang="zh-CN" altLang="zh-CN" sz="2000" dirty="0"/>
              <a:t>参数</a:t>
            </a:r>
            <a:r>
              <a:rPr lang="en-US" altLang="zh-CN" sz="2000" dirty="0"/>
              <a:t>stop</a:t>
            </a:r>
            <a:r>
              <a:rPr lang="zh-CN" altLang="zh-CN" sz="2000" dirty="0"/>
              <a:t>表示终止值（结果中不包括这个值）</a:t>
            </a:r>
            <a:endParaRPr lang="en-US" altLang="zh-CN" sz="2000" dirty="0"/>
          </a:p>
          <a:p>
            <a:pPr lvl="1">
              <a:lnSpc>
                <a:spcPct val="120000"/>
              </a:lnSpc>
            </a:pPr>
            <a:r>
              <a:rPr lang="zh-CN" altLang="zh-CN" sz="2000" dirty="0"/>
              <a:t>参数</a:t>
            </a:r>
            <a:r>
              <a:rPr lang="en-US" altLang="zh-CN" sz="2000" dirty="0"/>
              <a:t>step</a:t>
            </a:r>
            <a:r>
              <a:rPr lang="zh-CN" altLang="en-US" sz="2000" dirty="0"/>
              <a:t>可选，</a:t>
            </a:r>
            <a:r>
              <a:rPr lang="zh-CN" altLang="zh-CN" sz="2000" dirty="0"/>
              <a:t>表示步长（默认为1）</a:t>
            </a:r>
            <a:endParaRPr lang="en-US" altLang="zh-CN" sz="2000" dirty="0"/>
          </a:p>
          <a:p>
            <a:pPr lvl="1">
              <a:lnSpc>
                <a:spcPct val="120000"/>
              </a:lnSpc>
            </a:pPr>
            <a:endParaRPr lang="en-US" altLang="zh-CN" sz="2000" u="sng" baseline="30000" dirty="0">
              <a:solidFill>
                <a:srgbClr val="C0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747460" y="906268"/>
            <a:ext cx="3823961" cy="294946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&gt;&gt;&gt; </a:t>
            </a:r>
            <a:r>
              <a:rPr lang="en-US" altLang="zh-CN" dirty="0"/>
              <a:t>x = </a:t>
            </a:r>
            <a:r>
              <a:rPr lang="zh-CN" altLang="zh-CN" dirty="0"/>
              <a:t>range(10)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&gt;&gt;&gt; </a:t>
            </a:r>
            <a:r>
              <a:rPr lang="en-US" altLang="zh-CN" dirty="0"/>
              <a:t>x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range(0, 10)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&gt;&gt;&gt; </a:t>
            </a:r>
            <a:r>
              <a:rPr lang="en-US" altLang="zh-CN" dirty="0"/>
              <a:t>x[2] #range</a:t>
            </a:r>
            <a:r>
              <a:rPr lang="zh-CN" altLang="en-US" dirty="0"/>
              <a:t>也是一个有序序列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&gt;&gt;&gt; list(range(10))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[0, 1, 2, 3, 4, 5, 6, 7, 8, 9]</a:t>
            </a:r>
            <a:endParaRPr lang="zh-CN" altLang="zh-CN" dirty="0"/>
          </a:p>
        </p:txBody>
      </p:sp>
      <p:sp>
        <p:nvSpPr>
          <p:cNvPr id="6" name="矩形 5"/>
          <p:cNvSpPr/>
          <p:nvPr/>
        </p:nvSpPr>
        <p:spPr>
          <a:xfrm>
            <a:off x="7747460" y="4109278"/>
            <a:ext cx="4086985" cy="2585323"/>
          </a:xfrm>
          <a:prstGeom prst="rect">
            <a:avLst/>
          </a:prstGeom>
          <a:ln>
            <a:solidFill>
              <a:srgbClr val="C00000"/>
            </a:solidFill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* </a:t>
            </a:r>
            <a:r>
              <a:rPr lang="en-US" altLang="zh-CN" dirty="0">
                <a:solidFill>
                  <a:srgbClr val="C00000"/>
                </a:solidFill>
              </a:rPr>
              <a:t>range</a:t>
            </a:r>
            <a:r>
              <a:rPr lang="zh-CN" altLang="en-US" dirty="0">
                <a:solidFill>
                  <a:srgbClr val="C00000"/>
                </a:solidFill>
              </a:rPr>
              <a:t>对象的访问效率比转化后的</a:t>
            </a:r>
            <a:r>
              <a:rPr lang="en-US" altLang="zh-CN" dirty="0">
                <a:solidFill>
                  <a:srgbClr val="C00000"/>
                </a:solidFill>
              </a:rPr>
              <a:t>list</a:t>
            </a:r>
            <a:r>
              <a:rPr lang="zh-CN" altLang="en-US" dirty="0">
                <a:solidFill>
                  <a:srgbClr val="C00000"/>
                </a:solidFill>
              </a:rPr>
              <a:t>对象高</a:t>
            </a:r>
            <a:endParaRPr lang="zh-CN" altLang="en-US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Python2.x</a:t>
            </a:r>
            <a:r>
              <a:rPr lang="zh-CN" altLang="en-US" dirty="0"/>
              <a:t>有</a:t>
            </a:r>
            <a:r>
              <a:rPr lang="en-US" altLang="zh-CN" dirty="0"/>
              <a:t>range</a:t>
            </a:r>
            <a:r>
              <a:rPr lang="zh-CN" altLang="en-US" dirty="0"/>
              <a:t>和</a:t>
            </a:r>
            <a:r>
              <a:rPr lang="en-US" altLang="zh-CN" dirty="0" err="1"/>
              <a:t>xrange</a:t>
            </a:r>
            <a:r>
              <a:rPr lang="zh-CN" altLang="en-US" dirty="0"/>
              <a:t>两个函数，</a:t>
            </a:r>
            <a:r>
              <a:rPr lang="en-US" altLang="zh-CN" dirty="0"/>
              <a:t>range</a:t>
            </a:r>
            <a:r>
              <a:rPr lang="zh-CN" altLang="en-US" dirty="0"/>
              <a:t>返回一个</a:t>
            </a:r>
            <a:r>
              <a:rPr lang="en-US" altLang="zh-CN" dirty="0"/>
              <a:t>list</a:t>
            </a:r>
            <a:r>
              <a:rPr lang="zh-CN" altLang="en-US" dirty="0"/>
              <a:t>，而</a:t>
            </a:r>
            <a:r>
              <a:rPr lang="en-US" altLang="zh-CN" dirty="0" err="1"/>
              <a:t>xrange</a:t>
            </a:r>
            <a:r>
              <a:rPr lang="zh-CN" altLang="en-US" dirty="0"/>
              <a:t>返回一个</a:t>
            </a:r>
            <a:r>
              <a:rPr lang="en-US" altLang="zh-CN" dirty="0" err="1"/>
              <a:t>iterable</a:t>
            </a:r>
            <a:r>
              <a:rPr lang="zh-CN" altLang="en-US" dirty="0"/>
              <a:t>对象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Python3</a:t>
            </a:r>
            <a:r>
              <a:rPr lang="zh-CN" altLang="en-US" dirty="0"/>
              <a:t>的</a:t>
            </a:r>
            <a:r>
              <a:rPr lang="en-US" altLang="zh-CN" dirty="0"/>
              <a:t>range</a:t>
            </a:r>
            <a:r>
              <a:rPr lang="zh-CN" altLang="en-US" dirty="0"/>
              <a:t>相当于</a:t>
            </a:r>
            <a:r>
              <a:rPr lang="en-US" altLang="zh-CN" dirty="0" err="1"/>
              <a:t>xrange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2166" y="2209608"/>
            <a:ext cx="2755900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latin typeface="宋体" panose="02010600030101010101" pitchFamily="2" charset="-122"/>
              </a:rPr>
              <a:t>for</a:t>
            </a:r>
            <a:r>
              <a:rPr lang="zh-CN" altLang="en-US" dirty="0">
                <a:latin typeface="宋体" panose="02010600030101010101" pitchFamily="2" charset="-122"/>
              </a:rPr>
              <a:t>循环流程</a:t>
            </a:r>
            <a:r>
              <a:rPr lang="en-US" altLang="zh-CN" dirty="0">
                <a:latin typeface="宋体" panose="02010600030101010101" pitchFamily="2" charset="-122"/>
              </a:rPr>
              <a:t>(1)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hangingPunct="0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for</a:t>
            </a:r>
            <a:r>
              <a:rPr lang="en-US" altLang="zh-CN" dirty="0">
                <a:latin typeface="宋体" panose="02010600030101010101" pitchFamily="2" charset="-122"/>
                <a:sym typeface="Arial" panose="020B0604020202020204" pitchFamily="34" charset="0"/>
              </a:rPr>
              <a:t> x</a:t>
            </a:r>
            <a:r>
              <a:rPr lang="zh-CN" altLang="en-US" dirty="0">
                <a:latin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in</a:t>
            </a:r>
            <a:r>
              <a:rPr lang="en-US" altLang="zh-CN" dirty="0">
                <a:latin typeface="宋体" panose="02010600030101010101" pitchFamily="2" charset="-122"/>
                <a:sym typeface="Arial" panose="020B0604020202020204" pitchFamily="34" charset="0"/>
              </a:rPr>
              <a:t> sequence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:</a:t>
            </a:r>
            <a:endParaRPr lang="zh-CN" altLang="en-US" b="1" dirty="0">
              <a:solidFill>
                <a:srgbClr val="FF0000"/>
              </a:solidFill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 eaLnBrk="0" hangingPunct="0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  <a:sym typeface="Arial" panose="020B0604020202020204" pitchFamily="34" charset="0"/>
              </a:rPr>
              <a:t>	 循环体</a:t>
            </a:r>
            <a:endParaRPr lang="zh-CN" altLang="en-US" dirty="0"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 eaLnBrk="0" hangingPunct="0">
              <a:spcBef>
                <a:spcPct val="10000"/>
              </a:spcBef>
              <a:buFont typeface="Wingdings" panose="05000000000000000000" pitchFamily="2" charset="2"/>
              <a:buNone/>
            </a:pPr>
            <a:endParaRPr lang="zh-CN" altLang="en-US" dirty="0"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 eaLnBrk="0" hangingPunct="0">
              <a:spcBef>
                <a:spcPct val="10000"/>
              </a:spcBef>
              <a:buFont typeface="Wingdings" panose="05000000000000000000" pitchFamily="2" charset="2"/>
              <a:buNone/>
            </a:pPr>
            <a:endParaRPr lang="zh-CN" altLang="en-US" dirty="0">
              <a:latin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" name="菱形 1"/>
          <p:cNvSpPr/>
          <p:nvPr/>
        </p:nvSpPr>
        <p:spPr>
          <a:xfrm>
            <a:off x="6417940" y="1911240"/>
            <a:ext cx="3055952" cy="882942"/>
          </a:xfrm>
          <a:prstGeom prst="diamond">
            <a:avLst/>
          </a:prstGeom>
          <a:solidFill>
            <a:schemeClr val="bg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i="1" dirty="0" err="1">
                <a:solidFill>
                  <a:schemeClr val="tx1"/>
                </a:solidFill>
              </a:rPr>
              <a:t>pos</a:t>
            </a:r>
            <a:r>
              <a:rPr lang="en-US" altLang="zh-CN" sz="1600" b="1" dirty="0">
                <a:solidFill>
                  <a:schemeClr val="tx1"/>
                </a:solidFill>
              </a:rPr>
              <a:t> &lt; </a:t>
            </a:r>
            <a:r>
              <a:rPr lang="en-US" altLang="zh-CN" sz="1600" b="1" dirty="0" err="1">
                <a:solidFill>
                  <a:schemeClr val="tx1"/>
                </a:solidFill>
              </a:rPr>
              <a:t>len</a:t>
            </a:r>
            <a:r>
              <a:rPr lang="en-US" altLang="zh-CN" sz="1600" b="1" dirty="0">
                <a:solidFill>
                  <a:schemeClr val="tx1"/>
                </a:solidFill>
              </a:rPr>
              <a:t>(sequence)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7930487" y="339401"/>
            <a:ext cx="5" cy="651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065250" y="3898068"/>
            <a:ext cx="1761336" cy="68571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循环体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(</a:t>
            </a:r>
            <a:r>
              <a:rPr lang="zh-CN" altLang="en-US" b="1" dirty="0">
                <a:solidFill>
                  <a:schemeClr val="tx1"/>
                </a:solidFill>
              </a:rPr>
              <a:t>使用</a:t>
            </a:r>
            <a:r>
              <a:rPr lang="en-US" altLang="zh-CN" b="1" dirty="0">
                <a:solidFill>
                  <a:schemeClr val="tx1"/>
                </a:solidFill>
              </a:rPr>
              <a:t>x)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9" name="肘形连接符 8"/>
          <p:cNvCxnSpPr>
            <a:stCxn id="66" idx="2"/>
            <a:endCxn id="2" idx="1"/>
          </p:cNvCxnSpPr>
          <p:nvPr/>
        </p:nvCxnSpPr>
        <p:spPr>
          <a:xfrm rot="5400000" flipH="1">
            <a:off x="5710009" y="3060642"/>
            <a:ext cx="2943840" cy="1527977"/>
          </a:xfrm>
          <a:prstGeom prst="bentConnector4">
            <a:avLst>
              <a:gd name="adj1" fmla="val -7764"/>
              <a:gd name="adj2" fmla="val 1313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2" idx="2"/>
            <a:endCxn id="150" idx="0"/>
          </p:cNvCxnSpPr>
          <p:nvPr/>
        </p:nvCxnSpPr>
        <p:spPr>
          <a:xfrm>
            <a:off x="7945917" y="2794181"/>
            <a:ext cx="1" cy="372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049824" y="6154881"/>
            <a:ext cx="1761336" cy="45594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5" name="肘形连接符 14"/>
          <p:cNvCxnSpPr>
            <a:stCxn id="2" idx="3"/>
            <a:endCxn id="16" idx="0"/>
          </p:cNvCxnSpPr>
          <p:nvPr/>
        </p:nvCxnSpPr>
        <p:spPr>
          <a:xfrm flipH="1">
            <a:off x="7930491" y="2352712"/>
            <a:ext cx="1543401" cy="3802170"/>
          </a:xfrm>
          <a:prstGeom prst="bentConnector4">
            <a:avLst>
              <a:gd name="adj1" fmla="val -45646"/>
              <a:gd name="adj2" fmla="val 907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7326821" y="2772016"/>
            <a:ext cx="671955" cy="369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/>
              <a:t>True</a:t>
            </a:r>
            <a:endParaRPr lang="zh-CN" altLang="en-US" sz="1800" b="1" dirty="0"/>
          </a:p>
        </p:txBody>
      </p:sp>
      <p:sp>
        <p:nvSpPr>
          <p:cNvPr id="32" name="Text Box 15"/>
          <p:cNvSpPr txBox="1">
            <a:spLocks noChangeArrowheads="1"/>
          </p:cNvSpPr>
          <p:nvPr/>
        </p:nvSpPr>
        <p:spPr bwMode="auto">
          <a:xfrm>
            <a:off x="9409953" y="2008420"/>
            <a:ext cx="774470" cy="369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/>
              <a:t>False</a:t>
            </a:r>
            <a:endParaRPr lang="zh-CN" altLang="en-US" sz="1800" b="1" dirty="0"/>
          </a:p>
        </p:txBody>
      </p:sp>
      <p:sp>
        <p:nvSpPr>
          <p:cNvPr id="17" name="矩形 16"/>
          <p:cNvSpPr/>
          <p:nvPr/>
        </p:nvSpPr>
        <p:spPr>
          <a:xfrm>
            <a:off x="6926558" y="991225"/>
            <a:ext cx="2038718" cy="577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 err="1">
                <a:solidFill>
                  <a:schemeClr val="tx1"/>
                </a:solidFill>
              </a:rPr>
              <a:t>pos</a:t>
            </a:r>
            <a:r>
              <a:rPr lang="en-US" altLang="zh-CN" b="1" i="1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= 0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/>
          <p:cNvCxnSpPr>
            <a:stCxn id="17" idx="2"/>
            <a:endCxn id="2" idx="0"/>
          </p:cNvCxnSpPr>
          <p:nvPr/>
        </p:nvCxnSpPr>
        <p:spPr>
          <a:xfrm>
            <a:off x="7945916" y="1569124"/>
            <a:ext cx="0" cy="3421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7030576" y="4813611"/>
            <a:ext cx="1830682" cy="48293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 err="1">
                <a:solidFill>
                  <a:schemeClr val="tx1"/>
                </a:solidFill>
              </a:rPr>
              <a:t>pos</a:t>
            </a:r>
            <a:r>
              <a:rPr lang="en-US" altLang="zh-CN" b="1" i="1" dirty="0">
                <a:solidFill>
                  <a:schemeClr val="tx1"/>
                </a:solidFill>
              </a:rPr>
              <a:t> = </a:t>
            </a:r>
            <a:r>
              <a:rPr lang="en-US" altLang="zh-CN" b="1" i="1" dirty="0" err="1">
                <a:solidFill>
                  <a:schemeClr val="tx1"/>
                </a:solidFill>
              </a:rPr>
              <a:t>pos</a:t>
            </a:r>
            <a:r>
              <a:rPr lang="en-US" altLang="zh-CN" b="1" i="1" dirty="0">
                <a:solidFill>
                  <a:schemeClr val="tx1"/>
                </a:solidFill>
              </a:rPr>
              <a:t> +1</a:t>
            </a:r>
            <a:endParaRPr lang="zh-CN" altLang="en-US" b="1" i="1" dirty="0">
              <a:solidFill>
                <a:schemeClr val="tx1"/>
              </a:solidFill>
            </a:endParaRPr>
          </a:p>
        </p:txBody>
      </p:sp>
      <p:cxnSp>
        <p:nvCxnSpPr>
          <p:cNvPr id="93" name="直接箭头连接符 92"/>
          <p:cNvCxnSpPr>
            <a:stCxn id="7" idx="2"/>
            <a:endCxn id="66" idx="0"/>
          </p:cNvCxnSpPr>
          <p:nvPr/>
        </p:nvCxnSpPr>
        <p:spPr>
          <a:xfrm>
            <a:off x="7945917" y="4583779"/>
            <a:ext cx="0" cy="229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圆角矩形标注 100"/>
          <p:cNvSpPr/>
          <p:nvPr/>
        </p:nvSpPr>
        <p:spPr>
          <a:xfrm>
            <a:off x="3001680" y="5135464"/>
            <a:ext cx="2605075" cy="1247387"/>
          </a:xfrm>
          <a:prstGeom prst="wedgeRoundRectCallout">
            <a:avLst>
              <a:gd name="adj1" fmla="val 53392"/>
              <a:gd name="adj2" fmla="val -115939"/>
              <a:gd name="adj3" fmla="val 16667"/>
            </a:avLst>
          </a:prstGeom>
          <a:solidFill>
            <a:schemeClr val="bg2">
              <a:lumMod val="75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zh-CN" sz="1400" dirty="0" err="1">
                <a:solidFill>
                  <a:schemeClr val="tx1"/>
                </a:solidFill>
              </a:rPr>
              <a:t>pos</a:t>
            </a:r>
            <a:r>
              <a:rPr lang="zh-CN" altLang="en-US" sz="1400" dirty="0">
                <a:solidFill>
                  <a:schemeClr val="tx1"/>
                </a:solidFill>
              </a:rPr>
              <a:t>表示内部隐含变量，灰色框表示内部隐含操作；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400" dirty="0">
                <a:solidFill>
                  <a:schemeClr val="tx1"/>
                </a:solidFill>
              </a:rPr>
              <a:t>每次比较时都是重新计算</a:t>
            </a:r>
            <a:r>
              <a:rPr lang="en-US" altLang="zh-CN" sz="1400" dirty="0" err="1">
                <a:solidFill>
                  <a:schemeClr val="tx1"/>
                </a:solidFill>
              </a:rPr>
              <a:t>len</a:t>
            </a:r>
            <a:r>
              <a:rPr lang="en-US" altLang="zh-CN" sz="1400" dirty="0">
                <a:solidFill>
                  <a:schemeClr val="tx1"/>
                </a:solidFill>
              </a:rPr>
              <a:t>(sequence)</a:t>
            </a:r>
            <a:r>
              <a:rPr lang="zh-CN" altLang="en-US" sz="1400" dirty="0">
                <a:solidFill>
                  <a:schemeClr val="tx1"/>
                </a:solidFill>
              </a:rPr>
              <a:t>；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sz="1400" dirty="0">
                <a:solidFill>
                  <a:schemeClr val="tx1"/>
                </a:solidFill>
              </a:rPr>
              <a:t>x</a:t>
            </a:r>
            <a:r>
              <a:rPr lang="zh-CN" altLang="en-US" sz="1400" dirty="0">
                <a:solidFill>
                  <a:schemeClr val="tx1"/>
                </a:solidFill>
              </a:rPr>
              <a:t>可以是任意合法变量名。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6995903" y="3166348"/>
            <a:ext cx="1900027" cy="48293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x = sequence[</a:t>
            </a:r>
            <a:r>
              <a:rPr lang="en-US" altLang="zh-CN" sz="1600" b="1" i="1" dirty="0" err="1">
                <a:solidFill>
                  <a:schemeClr val="tx1"/>
                </a:solidFill>
              </a:rPr>
              <a:t>pos</a:t>
            </a:r>
            <a:r>
              <a:rPr lang="en-US" altLang="zh-CN" sz="1600" b="1" dirty="0">
                <a:solidFill>
                  <a:schemeClr val="tx1"/>
                </a:solidFill>
              </a:rPr>
              <a:t>]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57" name="直接箭头连接符 156"/>
          <p:cNvCxnSpPr>
            <a:stCxn id="150" idx="2"/>
            <a:endCxn id="7" idx="0"/>
          </p:cNvCxnSpPr>
          <p:nvPr/>
        </p:nvCxnSpPr>
        <p:spPr>
          <a:xfrm>
            <a:off x="7945917" y="3649289"/>
            <a:ext cx="0" cy="248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31263" y="61107"/>
            <a:ext cx="10514231" cy="1325870"/>
          </a:xfrm>
        </p:spPr>
        <p:txBody>
          <a:bodyPr/>
          <a:lstStyle/>
          <a:p>
            <a:pPr algn="l"/>
            <a:r>
              <a:rPr lang="zh-CN" altLang="en-US" dirty="0">
                <a:latin typeface="宋体" panose="02010600030101010101" pitchFamily="2" charset="-122"/>
              </a:rPr>
              <a:t>利用</a:t>
            </a:r>
            <a:r>
              <a:rPr lang="en-US" altLang="zh-CN" dirty="0">
                <a:latin typeface="宋体" panose="02010600030101010101" pitchFamily="2" charset="-122"/>
              </a:rPr>
              <a:t>for</a:t>
            </a:r>
            <a:r>
              <a:rPr lang="zh-CN" altLang="en-US" dirty="0">
                <a:latin typeface="宋体" panose="02010600030101010101" pitchFamily="2" charset="-122"/>
              </a:rPr>
              <a:t>循环流程遍历列表元素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6289" y="1090001"/>
            <a:ext cx="8743666" cy="3139321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monthNames =[</a:t>
            </a: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'January'</a:t>
            </a:r>
            <a:r>
              <a:rPr lang="zh-CN" altLang="en-US" dirty="0"/>
              <a:t>,</a:t>
            </a: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'February'</a:t>
            </a:r>
            <a:r>
              <a:rPr lang="zh-CN" altLang="en-US" dirty="0"/>
              <a:t>,</a:t>
            </a: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'March'</a:t>
            </a:r>
            <a:r>
              <a:rPr lang="zh-CN" altLang="en-US" dirty="0"/>
              <a:t>,</a:t>
            </a:r>
            <a:endParaRPr lang="zh-CN" altLang="en-US" dirty="0"/>
          </a:p>
          <a:p>
            <a:endParaRPr lang="zh-CN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'April'</a:t>
            </a:r>
            <a:r>
              <a:rPr lang="zh-CN" altLang="en-US" dirty="0"/>
              <a:t>,</a:t>
            </a: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'May'</a:t>
            </a:r>
            <a:r>
              <a:rPr lang="zh-CN" altLang="en-US" dirty="0"/>
              <a:t>,</a:t>
            </a: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'June'</a:t>
            </a:r>
            <a:r>
              <a:rPr lang="zh-CN" altLang="en-US" dirty="0"/>
              <a:t>,</a:t>
            </a: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'July'</a:t>
            </a:r>
            <a:r>
              <a:rPr lang="zh-CN" altLang="en-US" dirty="0"/>
              <a:t>,</a:t>
            </a: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'August'</a:t>
            </a:r>
            <a:r>
              <a:rPr lang="zh-CN" altLang="en-US" dirty="0"/>
              <a:t>,</a:t>
            </a:r>
            <a:endParaRPr lang="zh-CN" altLang="en-US" dirty="0"/>
          </a:p>
          <a:p>
            <a:endParaRPr lang="zh-CN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'September'</a:t>
            </a:r>
            <a:r>
              <a:rPr lang="zh-CN" altLang="en-US" dirty="0"/>
              <a:t>,</a:t>
            </a: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'October'</a:t>
            </a:r>
            <a:r>
              <a:rPr lang="zh-CN" altLang="en-US" dirty="0"/>
              <a:t>,</a:t>
            </a: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'November'</a:t>
            </a:r>
            <a:r>
              <a:rPr lang="zh-CN" altLang="en-US" dirty="0"/>
              <a:t>,</a:t>
            </a: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'December'</a:t>
            </a:r>
            <a:r>
              <a:rPr lang="zh-CN" altLang="en-US" dirty="0"/>
              <a:t>]</a:t>
            </a:r>
            <a:endParaRPr lang="zh-CN" altLang="en-US" dirty="0"/>
          </a:p>
          <a:p>
            <a:r>
              <a:rPr lang="zh-CN" altLang="en-US" dirty="0"/>
              <a:t>month = 1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for</a:t>
            </a:r>
            <a:r>
              <a:rPr lang="zh-CN" altLang="en-US" dirty="0"/>
              <a:t> name 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in</a:t>
            </a:r>
            <a:r>
              <a:rPr lang="zh-CN" altLang="en-US" dirty="0"/>
              <a:t> monthNames: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#</a:t>
            </a:r>
            <a:r>
              <a:rPr lang="zh-CN" altLang="en-US" dirty="0">
                <a:solidFill>
                  <a:srgbClr val="CD13C9"/>
                </a:solidFill>
              </a:rPr>
              <a:t>print</a:t>
            </a:r>
            <a:r>
              <a:rPr lang="zh-CN" altLang="en-US" dirty="0"/>
              <a:t>(</a:t>
            </a:r>
            <a:r>
              <a:rPr lang="zh-CN" altLang="en-US" dirty="0">
                <a:solidFill>
                  <a:srgbClr val="92D050"/>
                </a:solidFill>
              </a:rPr>
              <a:t>"%2d月的英文是%s" </a:t>
            </a:r>
            <a:r>
              <a:rPr lang="zh-CN" altLang="en-US" dirty="0"/>
              <a:t>% (month,monthNames[month-1]))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>
                <a:solidFill>
                  <a:srgbClr val="CD13C9"/>
                </a:solidFill>
              </a:rPr>
              <a:t>print</a:t>
            </a:r>
            <a:r>
              <a:rPr lang="zh-CN" altLang="en-US" dirty="0"/>
              <a:t>(</a:t>
            </a:r>
            <a:r>
              <a:rPr lang="zh-CN" altLang="en-US" dirty="0">
                <a:solidFill>
                  <a:srgbClr val="92D050"/>
                </a:solidFill>
              </a:rPr>
              <a:t>"%2d月的英文是%s" </a:t>
            </a:r>
            <a:r>
              <a:rPr lang="zh-CN" altLang="en-US" dirty="0"/>
              <a:t>% (month,</a:t>
            </a:r>
            <a:r>
              <a:rPr lang="en-US" altLang="zh-CN" dirty="0"/>
              <a:t>name</a:t>
            </a:r>
            <a:r>
              <a:rPr lang="zh-CN" altLang="en-US" dirty="0"/>
              <a:t>)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FF0000"/>
                </a:solidFill>
              </a:rPr>
              <a:t>#</a:t>
            </a:r>
            <a:r>
              <a:rPr lang="zh-CN" altLang="en-US" dirty="0">
                <a:solidFill>
                  <a:srgbClr val="FF0000"/>
                </a:solidFill>
              </a:rPr>
              <a:t>更好的写法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    month = month + 1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856289" y="2978727"/>
            <a:ext cx="10033384" cy="3683765"/>
            <a:chOff x="856289" y="2978727"/>
            <a:chExt cx="10033384" cy="3683765"/>
          </a:xfrm>
        </p:grpSpPr>
        <p:sp>
          <p:nvSpPr>
            <p:cNvPr id="6" name="矩形 5"/>
            <p:cNvSpPr/>
            <p:nvPr/>
          </p:nvSpPr>
          <p:spPr>
            <a:xfrm>
              <a:off x="856289" y="4354168"/>
              <a:ext cx="8707270" cy="2308324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monthNames =[</a:t>
              </a:r>
              <a:r>
                <a:rPr lang="zh-CN" altLang="en-US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'January'</a:t>
              </a:r>
              <a:r>
                <a:rPr lang="zh-CN" altLang="en-US" dirty="0"/>
                <a:t>,</a:t>
              </a:r>
              <a:r>
                <a:rPr lang="zh-CN" altLang="en-US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'February'</a:t>
              </a:r>
              <a:r>
                <a:rPr lang="zh-CN" altLang="en-US" dirty="0"/>
                <a:t>,</a:t>
              </a:r>
              <a:r>
                <a:rPr lang="zh-CN" altLang="en-US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'March'</a:t>
              </a:r>
              <a:r>
                <a:rPr lang="zh-CN" altLang="en-US" dirty="0"/>
                <a:t>,</a:t>
              </a:r>
              <a:endParaRPr lang="zh-CN" altLang="en-US" dirty="0"/>
            </a:p>
            <a:p>
              <a:endPara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  <a:p>
              <a:r>
                <a:rPr lang="zh-CN" altLang="en-US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            'April'</a:t>
              </a:r>
              <a:r>
                <a:rPr lang="zh-CN" altLang="en-US" dirty="0"/>
                <a:t>,</a:t>
              </a:r>
              <a:r>
                <a:rPr lang="zh-CN" altLang="en-US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'May'</a:t>
              </a:r>
              <a:r>
                <a:rPr lang="zh-CN" altLang="en-US" dirty="0"/>
                <a:t>,</a:t>
              </a:r>
              <a:r>
                <a:rPr lang="zh-CN" altLang="en-US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'June'</a:t>
              </a:r>
              <a:r>
                <a:rPr lang="zh-CN" altLang="en-US" dirty="0"/>
                <a:t>,</a:t>
              </a:r>
              <a:r>
                <a:rPr lang="zh-CN" altLang="en-US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'July'</a:t>
              </a:r>
              <a:r>
                <a:rPr lang="zh-CN" altLang="en-US" dirty="0"/>
                <a:t>,</a:t>
              </a:r>
              <a:r>
                <a:rPr lang="zh-CN" altLang="en-US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'August'</a:t>
              </a:r>
              <a:r>
                <a:rPr lang="zh-CN" altLang="en-US" dirty="0"/>
                <a:t>,</a:t>
              </a:r>
              <a:endParaRPr lang="zh-CN" altLang="en-US" dirty="0"/>
            </a:p>
            <a:p>
              <a:endPara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  <a:p>
              <a:r>
                <a:rPr lang="zh-CN" altLang="en-US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            'September'</a:t>
              </a:r>
              <a:r>
                <a:rPr lang="zh-CN" altLang="en-US" dirty="0"/>
                <a:t>,</a:t>
              </a:r>
              <a:r>
                <a:rPr lang="zh-CN" altLang="en-US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'October'</a:t>
              </a:r>
              <a:r>
                <a:rPr lang="zh-CN" altLang="en-US" dirty="0"/>
                <a:t>,</a:t>
              </a:r>
              <a:r>
                <a:rPr lang="zh-CN" altLang="en-US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'November'</a:t>
              </a:r>
              <a:r>
                <a:rPr lang="zh-CN" altLang="en-US" dirty="0"/>
                <a:t>,</a:t>
              </a:r>
              <a:r>
                <a:rPr lang="zh-CN" altLang="en-US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'December'</a:t>
              </a:r>
              <a:r>
                <a:rPr lang="zh-CN" altLang="en-US" dirty="0"/>
                <a:t>]</a:t>
              </a:r>
              <a:endParaRPr lang="zh-CN" altLang="en-US" dirty="0"/>
            </a:p>
            <a:p>
              <a:endParaRPr lang="zh-CN" altLang="en-US" dirty="0"/>
            </a:p>
            <a:p>
              <a:r>
                <a:rPr lang="zh-CN" altLang="en-US" dirty="0">
                  <a:solidFill>
                    <a:schemeClr val="accent2">
                      <a:lumMod val="75000"/>
                    </a:schemeClr>
                  </a:solidFill>
                </a:rPr>
                <a:t>for</a:t>
              </a:r>
              <a:r>
                <a:rPr lang="zh-CN" altLang="en-US" dirty="0"/>
                <a:t> index </a:t>
              </a:r>
              <a:r>
                <a:rPr lang="zh-CN" altLang="en-US" dirty="0">
                  <a:solidFill>
                    <a:schemeClr val="accent2">
                      <a:lumMod val="75000"/>
                    </a:schemeClr>
                  </a:solidFill>
                </a:rPr>
                <a:t>in</a:t>
              </a:r>
              <a:r>
                <a:rPr lang="zh-CN" altLang="en-US" dirty="0"/>
                <a:t> </a:t>
              </a:r>
              <a:r>
                <a:rPr lang="zh-CN" altLang="en-US" dirty="0">
                  <a:solidFill>
                    <a:srgbClr val="CD13C9"/>
                  </a:solidFill>
                </a:rPr>
                <a:t>range</a:t>
              </a:r>
              <a:r>
                <a:rPr lang="zh-CN" altLang="en-US" dirty="0"/>
                <a:t>(12): </a:t>
              </a:r>
              <a:r>
                <a:rPr lang="en-US" altLang="zh-CN" dirty="0">
                  <a:solidFill>
                    <a:srgbClr val="FF0000"/>
                  </a:solidFill>
                </a:rPr>
                <a:t>#</a:t>
              </a:r>
              <a:r>
                <a:rPr lang="zh-CN" altLang="en-US" dirty="0">
                  <a:solidFill>
                    <a:srgbClr val="FF0000"/>
                  </a:solidFill>
                </a:rPr>
                <a:t>当然也可以用</a:t>
              </a:r>
              <a:r>
                <a:rPr lang="en-US" altLang="zh-CN" dirty="0">
                  <a:solidFill>
                    <a:srgbClr val="FF0000"/>
                  </a:solidFill>
                </a:rPr>
                <a:t>range</a:t>
              </a:r>
              <a:r>
                <a:rPr lang="zh-CN" altLang="en-US" dirty="0">
                  <a:solidFill>
                    <a:srgbClr val="FF0000"/>
                  </a:solidFill>
                </a:rPr>
                <a:t>对象</a:t>
              </a:r>
              <a:endParaRPr lang="zh-CN" altLang="en-US" dirty="0">
                <a:solidFill>
                  <a:srgbClr val="FF0000"/>
                </a:solidFill>
              </a:endParaRPr>
            </a:p>
            <a:p>
              <a:r>
                <a:rPr lang="zh-CN" altLang="en-US" dirty="0"/>
                <a:t>    </a:t>
              </a:r>
              <a:r>
                <a:rPr lang="zh-CN" altLang="en-US" dirty="0">
                  <a:solidFill>
                    <a:srgbClr val="CD13C9"/>
                  </a:solidFill>
                </a:rPr>
                <a:t>print</a:t>
              </a:r>
              <a:r>
                <a:rPr lang="zh-CN" altLang="en-US" dirty="0"/>
                <a:t>(</a:t>
              </a:r>
              <a:r>
                <a:rPr lang="zh-CN" altLang="en-US" dirty="0">
                  <a:solidFill>
                    <a:srgbClr val="92D050"/>
                  </a:solidFill>
                </a:rPr>
                <a:t>"%2d月的英文是%s" </a:t>
              </a:r>
              <a:r>
                <a:rPr lang="zh-CN" altLang="en-US" dirty="0"/>
                <a:t>% (index+1,monthNames[index]))</a:t>
              </a:r>
              <a:endParaRPr lang="zh-CN" altLang="en-US" dirty="0"/>
            </a:p>
          </p:txBody>
        </p:sp>
        <p:sp>
          <p:nvSpPr>
            <p:cNvPr id="2" name="左弧形箭头 1"/>
            <p:cNvSpPr/>
            <p:nvPr/>
          </p:nvSpPr>
          <p:spPr>
            <a:xfrm>
              <a:off x="10072255" y="2978727"/>
              <a:ext cx="817418" cy="2220897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47782" y="1422696"/>
            <a:ext cx="2342392" cy="2078536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090" y="39754"/>
            <a:ext cx="10514231" cy="1325870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1</a:t>
            </a:r>
            <a:r>
              <a:rPr lang="en-US" altLang="zh-CN" dirty="0"/>
              <a:t>  </a:t>
            </a:r>
            <a:r>
              <a:rPr lang="zh-CN" altLang="en-US" dirty="0"/>
              <a:t>列表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697469" y="996292"/>
            <a:ext cx="10514231" cy="4352346"/>
          </a:xfrm>
        </p:spPr>
        <p:txBody>
          <a:bodyPr/>
          <a:lstStyle/>
          <a:p>
            <a:r>
              <a:rPr lang="zh-CN" altLang="en-US" sz="2900" dirty="0">
                <a:solidFill>
                  <a:srgbClr val="FF0000"/>
                </a:solidFill>
              </a:rPr>
              <a:t>列表元素</a:t>
            </a:r>
            <a:r>
              <a:rPr lang="zh-CN" altLang="en-US" sz="2900" dirty="0"/>
              <a:t>的修改：</a:t>
            </a:r>
            <a:endParaRPr lang="en-US" altLang="zh-CN" sz="2900" dirty="0"/>
          </a:p>
          <a:p>
            <a:pPr lvl="1"/>
            <a:r>
              <a:rPr lang="zh-CN" altLang="en-US" sz="2500" dirty="0"/>
              <a:t>可以</a:t>
            </a:r>
            <a:r>
              <a:rPr lang="zh-CN" altLang="zh-CN" sz="2500" dirty="0"/>
              <a:t>通过下标来修改序列中元素的值</a:t>
            </a:r>
            <a:r>
              <a:rPr lang="zh-CN" altLang="en-US" sz="2500" dirty="0"/>
              <a:t>。</a:t>
            </a:r>
            <a:endParaRPr lang="en-US" altLang="zh-CN" sz="2500" dirty="0"/>
          </a:p>
          <a:p>
            <a:pPr lvl="1"/>
            <a:r>
              <a:rPr lang="en-US" altLang="zh-CN" sz="2500" dirty="0"/>
              <a:t>del</a:t>
            </a:r>
            <a:r>
              <a:rPr lang="zh-CN" altLang="en-US" sz="2500" dirty="0"/>
              <a:t>语句来删除元素</a:t>
            </a:r>
            <a:endParaRPr lang="en-US" altLang="zh-CN" sz="2500" dirty="0"/>
          </a:p>
          <a:p>
            <a:pPr lvl="1"/>
            <a:r>
              <a:rPr lang="zh-CN" altLang="zh-CN" sz="2500" dirty="0"/>
              <a:t>通过可变序列对象自身提供的方法来增加和删除元素。</a:t>
            </a:r>
            <a:endParaRPr lang="en-US" altLang="zh-CN" sz="2500" dirty="0"/>
          </a:p>
        </p:txBody>
      </p:sp>
      <p:sp>
        <p:nvSpPr>
          <p:cNvPr id="4" name="矩形 3"/>
          <p:cNvSpPr/>
          <p:nvPr/>
        </p:nvSpPr>
        <p:spPr>
          <a:xfrm>
            <a:off x="1168788" y="2787961"/>
            <a:ext cx="3608241" cy="353943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  <a:effectLst/>
        </p:spPr>
        <p:txBody>
          <a:bodyPr wrap="square">
            <a:spAutoFit/>
          </a:bodyPr>
          <a:lstStyle/>
          <a:p>
            <a:r>
              <a:rPr lang="it-IT" altLang="zh-CN" sz="1600" dirty="0"/>
              <a:t>&gt;&gt;&gt; li=[1000,"123",[1,2]]</a:t>
            </a:r>
            <a:endParaRPr lang="it-IT" altLang="zh-CN" sz="1600" dirty="0"/>
          </a:p>
          <a:p>
            <a:r>
              <a:rPr lang="it-IT" altLang="zh-CN" sz="1600" dirty="0"/>
              <a:t>&gt;&gt;&gt; id(li[0])</a:t>
            </a:r>
            <a:endParaRPr lang="it-IT" altLang="zh-CN" sz="1600" dirty="0"/>
          </a:p>
          <a:p>
            <a:r>
              <a:rPr lang="it-IT" altLang="zh-CN" sz="1600" dirty="0">
                <a:solidFill>
                  <a:schemeClr val="accent1"/>
                </a:solidFill>
              </a:rPr>
              <a:t>4524020720</a:t>
            </a:r>
            <a:endParaRPr lang="it-IT" altLang="zh-CN" sz="1600" dirty="0">
              <a:solidFill>
                <a:schemeClr val="accent1"/>
              </a:solidFill>
            </a:endParaRPr>
          </a:p>
          <a:p>
            <a:r>
              <a:rPr lang="it-IT" altLang="zh-CN" sz="1600" dirty="0"/>
              <a:t>&gt;&gt;&gt; li=[1000,"123",456,"789"]</a:t>
            </a:r>
            <a:endParaRPr lang="it-IT" altLang="zh-CN" sz="1600" dirty="0"/>
          </a:p>
          <a:p>
            <a:r>
              <a:rPr lang="it-IT" altLang="zh-CN" sz="1600" dirty="0"/>
              <a:t>&gt;&gt;&gt; id(li)</a:t>
            </a:r>
            <a:endParaRPr lang="it-IT" altLang="zh-CN" sz="1600" dirty="0"/>
          </a:p>
          <a:p>
            <a:r>
              <a:rPr lang="it-IT" altLang="zh-CN" sz="1600" dirty="0">
                <a:solidFill>
                  <a:schemeClr val="accent1"/>
                </a:solidFill>
              </a:rPr>
              <a:t>50926472</a:t>
            </a:r>
            <a:endParaRPr lang="it-IT" altLang="zh-CN" sz="1600" dirty="0">
              <a:solidFill>
                <a:schemeClr val="accent1"/>
              </a:solidFill>
            </a:endParaRPr>
          </a:p>
          <a:p>
            <a:r>
              <a:rPr lang="it-IT" altLang="zh-CN" sz="1600" dirty="0"/>
              <a:t>&gt;&gt;&gt; li[0]=2000</a:t>
            </a:r>
            <a:endParaRPr lang="it-IT" altLang="zh-CN" sz="1600" dirty="0"/>
          </a:p>
          <a:p>
            <a:r>
              <a:rPr lang="it-IT" altLang="zh-CN" sz="1600" dirty="0"/>
              <a:t>&gt;&gt;&gt; id(li)</a:t>
            </a:r>
            <a:endParaRPr lang="it-IT" altLang="zh-CN" sz="1600" dirty="0"/>
          </a:p>
          <a:p>
            <a:r>
              <a:rPr lang="it-IT" altLang="zh-CN" sz="1600" dirty="0">
                <a:solidFill>
                  <a:schemeClr val="accent1"/>
                </a:solidFill>
              </a:rPr>
              <a:t>50926472</a:t>
            </a:r>
            <a:endParaRPr lang="it-IT" altLang="zh-CN" sz="1600" dirty="0">
              <a:solidFill>
                <a:schemeClr val="accent1"/>
              </a:solidFill>
            </a:endParaRPr>
          </a:p>
          <a:p>
            <a:r>
              <a:rPr lang="it-IT" altLang="zh-CN" sz="1600" dirty="0"/>
              <a:t>&gt;&gt;&gt; li</a:t>
            </a:r>
            <a:endParaRPr lang="it-IT" altLang="zh-CN" sz="1600" dirty="0"/>
          </a:p>
          <a:p>
            <a:r>
              <a:rPr lang="it-IT" altLang="zh-CN" sz="1600" dirty="0">
                <a:solidFill>
                  <a:schemeClr val="accent1"/>
                </a:solidFill>
              </a:rPr>
              <a:t>[2000, '123', 456, '789']</a:t>
            </a:r>
            <a:endParaRPr lang="it-IT" altLang="zh-CN" sz="1600" dirty="0">
              <a:solidFill>
                <a:schemeClr val="accent1"/>
              </a:solidFill>
            </a:endParaRPr>
          </a:p>
          <a:p>
            <a:r>
              <a:rPr lang="it-IT" altLang="zh-CN" sz="1600" dirty="0"/>
              <a:t>&gt;&gt;&gt; del li[0]</a:t>
            </a:r>
            <a:endParaRPr lang="it-IT" altLang="zh-CN" sz="1600" dirty="0"/>
          </a:p>
          <a:p>
            <a:r>
              <a:rPr lang="it-IT" altLang="zh-CN" sz="1600" dirty="0"/>
              <a:t>&gt;&gt;&gt; li</a:t>
            </a:r>
            <a:endParaRPr lang="it-IT" altLang="zh-CN" sz="1600" dirty="0"/>
          </a:p>
          <a:p>
            <a:r>
              <a:rPr lang="it-IT" altLang="zh-CN" sz="1600" dirty="0">
                <a:solidFill>
                  <a:schemeClr val="accent1"/>
                </a:solidFill>
              </a:rPr>
              <a:t>['123', 456, '789']</a:t>
            </a:r>
            <a:endParaRPr lang="zh-CN" altLang="en-US" sz="1600" dirty="0">
              <a:solidFill>
                <a:schemeClr val="accent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91681" y="3172465"/>
            <a:ext cx="5605367" cy="2534027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C00000"/>
                </a:solidFill>
              </a:rPr>
              <a:t>注意：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dirty="0"/>
              <a:t>如果是通过下标来</a:t>
            </a:r>
            <a:r>
              <a:rPr lang="zh-CN" altLang="zh-CN" dirty="0">
                <a:solidFill>
                  <a:srgbClr val="FF0000"/>
                </a:solidFill>
              </a:rPr>
              <a:t>修改</a:t>
            </a:r>
            <a:r>
              <a:rPr lang="zh-CN" altLang="zh-CN" dirty="0"/>
              <a:t>序列中元素的值或通过可变序列对象自身提供的方法来</a:t>
            </a:r>
            <a:r>
              <a:rPr lang="zh-CN" altLang="zh-CN" dirty="0">
                <a:solidFill>
                  <a:srgbClr val="C00000"/>
                </a:solidFill>
              </a:rPr>
              <a:t>增加和删除元素</a:t>
            </a:r>
            <a:r>
              <a:rPr lang="zh-CN" altLang="zh-CN" dirty="0"/>
              <a:t>时，序列对象在内存中的起始地址是不变的</a:t>
            </a:r>
            <a:r>
              <a:rPr lang="en-US" altLang="zh-CN" dirty="0"/>
              <a:t>,</a:t>
            </a:r>
            <a:r>
              <a:rPr lang="zh-CN" altLang="en-US" b="1" dirty="0">
                <a:solidFill>
                  <a:srgbClr val="0070C0"/>
                </a:solidFill>
              </a:rPr>
              <a:t>变的是对应的元素所指向对象或者序列对象的元素增删。</a:t>
            </a:r>
            <a:endParaRPr lang="zh-CN" altLang="zh-CN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zh-CN" altLang="zh-CN" i="1" dirty="0">
              <a:solidFill>
                <a:srgbClr val="C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503669" y="902057"/>
            <a:ext cx="270803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del </a:t>
            </a:r>
            <a:r>
              <a:rPr lang="en-US" altLang="zh-CN" sz="2400" dirty="0" err="1"/>
              <a:t>list_var</a:t>
            </a:r>
            <a:r>
              <a:rPr lang="en-US" altLang="zh-CN" sz="2400" dirty="0"/>
              <a:t>[index]</a:t>
            </a:r>
            <a:endParaRPr lang="en-US" altLang="zh-CN" sz="2400" dirty="0"/>
          </a:p>
          <a:p>
            <a:r>
              <a:rPr lang="en-US" altLang="zh-CN" sz="2400" dirty="0"/>
              <a:t>del </a:t>
            </a:r>
            <a:r>
              <a:rPr lang="en-US" altLang="zh-CN" sz="2400" dirty="0" err="1"/>
              <a:t>list_var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2.1.1 列表创建与删除</a:t>
            </a:r>
            <a:endParaRPr lang="zh-CN" altLang="zh-CN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zh-CN" sz="2400" dirty="0"/>
              <a:t>当不再使用时，</a:t>
            </a:r>
            <a:r>
              <a:rPr lang="zh-CN" altLang="zh-CN" sz="2400" b="1" u="sng" dirty="0">
                <a:solidFill>
                  <a:srgbClr val="0070C0"/>
                </a:solidFill>
              </a:rPr>
              <a:t>使用del命令删除整个列表</a:t>
            </a:r>
            <a:r>
              <a:rPr lang="zh-CN" altLang="zh-CN" sz="2400" dirty="0"/>
              <a:t>，如果列表对象</a:t>
            </a:r>
            <a:r>
              <a:rPr lang="zh-CN" altLang="en-US" sz="3100" dirty="0">
                <a:solidFill>
                  <a:srgbClr val="FF0000"/>
                </a:solidFill>
              </a:rPr>
              <a:t>变量</a:t>
            </a:r>
            <a:r>
              <a:rPr lang="zh-CN" altLang="zh-CN" sz="2400" dirty="0"/>
              <a:t>所指向的值</a:t>
            </a:r>
            <a:r>
              <a:rPr lang="zh-CN" altLang="en-US" sz="2400" dirty="0"/>
              <a:t>（对象）</a:t>
            </a:r>
            <a:r>
              <a:rPr lang="zh-CN" altLang="zh-CN" sz="2400" dirty="0"/>
              <a:t>不再有其他</a:t>
            </a:r>
            <a:r>
              <a:rPr lang="zh-CN" altLang="zh-CN" sz="2400" strike="sngStrike" dirty="0">
                <a:solidFill>
                  <a:srgbClr val="FF0000"/>
                </a:solidFill>
              </a:rPr>
              <a:t>对象</a:t>
            </a:r>
            <a:r>
              <a:rPr lang="zh-CN" altLang="en-US" sz="3100" dirty="0">
                <a:solidFill>
                  <a:srgbClr val="FF0000"/>
                </a:solidFill>
              </a:rPr>
              <a:t>变量</a:t>
            </a:r>
            <a:r>
              <a:rPr lang="zh-CN" altLang="zh-CN" sz="2400" dirty="0"/>
              <a:t>指向</a:t>
            </a:r>
            <a:r>
              <a:rPr lang="zh-CN" altLang="en-US" sz="2400" dirty="0"/>
              <a:t>它</a:t>
            </a:r>
            <a:r>
              <a:rPr lang="zh-CN" altLang="zh-CN" sz="2400" dirty="0"/>
              <a:t>，Python将同时删除该值</a:t>
            </a:r>
            <a:r>
              <a:rPr lang="zh-CN" altLang="en-US" sz="2400" dirty="0"/>
              <a:t>（对象）</a:t>
            </a:r>
            <a:r>
              <a:rPr lang="zh-CN" altLang="zh-CN" sz="2400" dirty="0"/>
              <a:t>。</a:t>
            </a:r>
            <a:endParaRPr lang="zh-CN" altLang="zh-CN" sz="2400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zh-CN" sz="2400" dirty="0"/>
              <a:t>&gt;&gt;&gt; del a_list</a:t>
            </a:r>
            <a:endParaRPr lang="zh-CN" altLang="zh-CN" sz="2400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zh-CN" sz="2400" dirty="0"/>
              <a:t>&gt;&gt;&gt; a_list</a:t>
            </a:r>
            <a:endParaRPr lang="zh-CN" altLang="zh-CN" sz="2400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zh-CN" sz="2400" dirty="0"/>
              <a:t>Traceback (most recent call last):</a:t>
            </a:r>
            <a:endParaRPr lang="zh-CN" altLang="zh-CN" sz="2400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zh-CN" sz="2400" dirty="0"/>
              <a:t>  File "&lt;pyshell#6&gt;", line 1, in &lt;module&gt;</a:t>
            </a:r>
            <a:endParaRPr lang="zh-CN" altLang="zh-CN" sz="2400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zh-CN" sz="2400" dirty="0"/>
              <a:t>    a_list</a:t>
            </a:r>
            <a:endParaRPr lang="zh-CN" altLang="zh-CN" sz="2400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zh-CN" sz="2400" dirty="0"/>
              <a:t>NameError: name 'a_list' is not defined</a:t>
            </a:r>
            <a:endParaRPr lang="zh-CN" altLang="zh-CN" sz="2400" dirty="0"/>
          </a:p>
          <a:p>
            <a:pPr>
              <a:lnSpc>
                <a:spcPct val="110000"/>
              </a:lnSpc>
            </a:pPr>
            <a:r>
              <a:rPr lang="zh-CN" altLang="zh-CN" sz="2400" dirty="0"/>
              <a:t>正如上面的代码所展示的一样，</a:t>
            </a:r>
            <a:r>
              <a:rPr lang="zh-CN" altLang="zh-CN" sz="2400" strike="sngStrike" dirty="0"/>
              <a:t>删除列表对象a_list之后，该对象</a:t>
            </a:r>
            <a:r>
              <a:rPr lang="zh-CN" altLang="en-US" sz="2800" dirty="0">
                <a:solidFill>
                  <a:srgbClr val="FF0000"/>
                </a:solidFill>
              </a:rPr>
              <a:t>删除列表对象变量之后，该变量</a:t>
            </a:r>
            <a:r>
              <a:rPr lang="zh-CN" altLang="zh-CN" sz="2400" dirty="0"/>
              <a:t>就不存在了，再次访问时将抛出异常“NameError”提示访问的</a:t>
            </a:r>
            <a:r>
              <a:rPr lang="zh-CN" altLang="zh-CN" sz="2400" strike="sngStrike" dirty="0"/>
              <a:t>对象</a:t>
            </a:r>
            <a:r>
              <a:rPr lang="zh-CN" altLang="en-US" sz="2600" dirty="0">
                <a:solidFill>
                  <a:srgbClr val="FF0000"/>
                </a:solidFill>
              </a:rPr>
              <a:t>变量</a:t>
            </a:r>
            <a:r>
              <a:rPr lang="zh-CN" altLang="zh-CN" sz="2400" dirty="0"/>
              <a:t>名不存在。</a:t>
            </a:r>
            <a:endParaRPr lang="zh-CN" altLang="zh-CN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列表方法</a:t>
            </a:r>
            <a:endParaRPr lang="zh-CN" altLang="zh-CN" dirty="0"/>
          </a:p>
        </p:txBody>
      </p:sp>
      <p:graphicFrame>
        <p:nvGraphicFramePr>
          <p:cNvPr id="12291" name="Group 3"/>
          <p:cNvGraphicFramePr>
            <a:graphicFrameLocks noGrp="1"/>
          </p:cNvGraphicFramePr>
          <p:nvPr>
            <p:ph type="tbl" idx="1"/>
          </p:nvPr>
        </p:nvGraphicFramePr>
        <p:xfrm>
          <a:off x="609600" y="1600200"/>
          <a:ext cx="10971372" cy="4811492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2863478"/>
                <a:gridCol w="8107894"/>
              </a:tblGrid>
              <a:tr h="3969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方法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1904" marR="121904" marT="45731" marB="45731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说明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1904" marR="121904" marT="45731" marB="45731" horzOverflow="overflow"/>
                </a:tc>
              </a:tr>
              <a:tr h="3969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list.append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(x)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1904" marR="121904" marT="45731" marB="45731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将</a:t>
                      </a:r>
                      <a:r>
                        <a:rPr kumimoji="0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</a:rPr>
                        <a:t>元素</a:t>
                      </a: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</a:rPr>
                        <a:t>x</a:t>
                      </a: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添加至列表尾部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1904" marR="121904" marT="45731" marB="45731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969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list.extend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(L)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1904" marR="121904" marT="45731" marB="45731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将</a:t>
                      </a:r>
                      <a:r>
                        <a:rPr kumimoji="0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</a:rPr>
                        <a:t>列表</a:t>
                      </a: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</a:rPr>
                        <a:t>L</a:t>
                      </a: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中所有元素添加至列表尾部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1904" marR="121904" marT="45731" marB="45731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969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list.insert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(index, x)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1904" marR="121904" marT="45731" marB="45731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在列表指定位置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index</a:t>
                      </a: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处添加</a:t>
                      </a:r>
                      <a:r>
                        <a:rPr kumimoji="0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</a:rPr>
                        <a:t>元素</a:t>
                      </a: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</a:rPr>
                        <a:t>x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1904" marR="121904" marT="45731" marB="45731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969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list.remove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(x)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1904" marR="121904" marT="45731" marB="45731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在列表中删除首次出现的</a:t>
                      </a: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指</a:t>
                      </a:r>
                      <a:r>
                        <a:rPr kumimoji="0" lang="zh-CN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定元素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1904" marR="121904" marT="45731" marB="45731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969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list.pop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([index])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1904" marR="121904" marT="45731" marB="45731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删除并返回列表对象指定位置的元素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1904" marR="121904" marT="45731" marB="45731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4448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list.clear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1904" marR="121904" marT="45731" marB="45731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删除列表中所有元素，但保留列表对象，该方法在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Python2</a:t>
                      </a: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中没有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1904" marR="121904" marT="45731" marB="45731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969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list.index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(x)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1904" marR="121904" marT="45731" marB="45731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返回值为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的首个元素的下标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1904" marR="121904" marT="45731" marB="45731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969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list.count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(x)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1904" marR="121904" marT="45731" marB="45731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返回指定元素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在列表中的出现次数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1904" marR="121904" marT="45731" marB="45731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969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list.reverse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1904" marR="121904" marT="45731" marB="45731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对列表元素进行</a:t>
                      </a:r>
                      <a:r>
                        <a:rPr kumimoji="0" lang="zh-CN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</a:rPr>
                        <a:t>原地</a:t>
                      </a:r>
                      <a:r>
                        <a:rPr kumimoji="0" lang="zh-CN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逆序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1904" marR="121904" marT="45731" marB="45731" horzOverflow="overflow"/>
                </a:tc>
              </a:tr>
              <a:tr h="3969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list.sort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1904" marR="121904" marT="45731" marB="45731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对列表元素进行</a:t>
                      </a:r>
                      <a:r>
                        <a:rPr kumimoji="0" lang="zh-CN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</a:rPr>
                        <a:t>原地</a:t>
                      </a:r>
                      <a:r>
                        <a:rPr kumimoji="0" lang="zh-CN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排序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1904" marR="121904" marT="45731" marB="45731" horzOverflow="overflow"/>
                </a:tc>
              </a:tr>
              <a:tr h="3969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list.copy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1904" marR="121904" marT="45731" marB="45731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返回列表对象的浅拷贝，该方法在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Python2</a:t>
                      </a: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中没有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1904" marR="121904" marT="45731" marB="45731" horzOverflow="overflow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492912" y="280798"/>
            <a:ext cx="271389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list_var</a:t>
            </a:r>
            <a:r>
              <a:rPr lang="en-US" altLang="zh-CN" sz="2400" dirty="0"/>
              <a:t>[index]</a:t>
            </a:r>
            <a:endParaRPr lang="en-US" altLang="zh-CN" sz="2400" dirty="0"/>
          </a:p>
          <a:p>
            <a:r>
              <a:rPr lang="en-US" altLang="zh-CN" sz="2400" dirty="0"/>
              <a:t>x in </a:t>
            </a:r>
            <a:r>
              <a:rPr lang="en-US" altLang="zh-CN" sz="2400" dirty="0" err="1"/>
              <a:t>list_var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r>
              <a:rPr lang="en-US" altLang="zh-CN" sz="2400" dirty="0"/>
              <a:t>x not in </a:t>
            </a:r>
            <a:r>
              <a:rPr lang="en-US" altLang="zh-CN" sz="2400" dirty="0" err="1"/>
              <a:t>list_var</a:t>
            </a:r>
            <a:endParaRPr lang="en-US" altLang="zh-CN" sz="2400" dirty="0"/>
          </a:p>
        </p:txBody>
      </p:sp>
      <p:sp>
        <p:nvSpPr>
          <p:cNvPr id="6" name="文本框 1"/>
          <p:cNvSpPr txBox="1"/>
          <p:nvPr/>
        </p:nvSpPr>
        <p:spPr>
          <a:xfrm>
            <a:off x="7534368" y="713256"/>
            <a:ext cx="2708031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544195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08839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632585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17678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720975" algn="l" defTabSz="108839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3265805" algn="l" defTabSz="108839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810000" algn="l" defTabSz="108839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4354195" algn="l" defTabSz="108839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4000" dirty="0">
                <a:solidFill>
                  <a:srgbClr val="FF0000"/>
                </a:solidFill>
              </a:rPr>
              <a:t>list slicing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列表方法 </a:t>
            </a:r>
            <a:r>
              <a:rPr lang="en-US" altLang="zh-CN" dirty="0" err="1"/>
              <a:t>list.copy</a:t>
            </a:r>
            <a:r>
              <a:rPr lang="en-US" altLang="zh-CN" dirty="0"/>
              <a:t>() —— </a:t>
            </a:r>
            <a:r>
              <a:rPr lang="zh-CN" altLang="en-US" dirty="0"/>
              <a:t>浅拷贝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000" b="1" dirty="0"/>
              <a:t>拷贝：</a:t>
            </a:r>
            <a:endParaRPr lang="en-US" altLang="zh-CN" sz="4000" b="1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sz="2400" dirty="0"/>
              <a:t>产生一个</a:t>
            </a:r>
            <a:r>
              <a:rPr lang="zh-CN" altLang="en-US" sz="2400" dirty="0">
                <a:solidFill>
                  <a:srgbClr val="FF0000"/>
                </a:solidFill>
              </a:rPr>
              <a:t>副本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9553" y="1720982"/>
            <a:ext cx="3537365" cy="50020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393" y="1720982"/>
            <a:ext cx="4448837" cy="4518459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2.0  </a:t>
            </a:r>
            <a:r>
              <a:rPr lang="zh-CN" altLang="en-US" dirty="0"/>
              <a:t>序列</a:t>
            </a:r>
            <a:r>
              <a:rPr lang="en-US" altLang="zh-CN" dirty="0"/>
              <a:t>(sequence)</a:t>
            </a:r>
            <a:endParaRPr lang="zh-CN" altLang="zh-CN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zh-CN" altLang="en-US" sz="2900" b="1" dirty="0">
                <a:solidFill>
                  <a:srgbClr val="0070C0"/>
                </a:solidFill>
              </a:rPr>
              <a:t>序列</a:t>
            </a:r>
            <a:r>
              <a:rPr lang="zh-CN" altLang="en-US" sz="2900" dirty="0"/>
              <a:t>：是一系列</a:t>
            </a:r>
            <a:r>
              <a:rPr lang="zh-CN" altLang="en-US" sz="2900" strike="dblStrike" dirty="0">
                <a:solidFill>
                  <a:srgbClr val="FF0000"/>
                </a:solidFill>
              </a:rPr>
              <a:t>连续</a:t>
            </a:r>
            <a:r>
              <a:rPr lang="zh-CN" altLang="en-US" sz="2900" dirty="0"/>
              <a:t>值（对象），它们通常是相关的</a:t>
            </a:r>
            <a:r>
              <a:rPr lang="zh-CN" altLang="en-US" sz="2900" strike="dblStrike" dirty="0">
                <a:solidFill>
                  <a:srgbClr val="FF0000"/>
                </a:solidFill>
              </a:rPr>
              <a:t>，并且按一定顺序排列</a:t>
            </a:r>
            <a:r>
              <a:rPr lang="zh-CN" altLang="en-US" sz="2900" dirty="0"/>
              <a:t>。</a:t>
            </a:r>
            <a:endParaRPr lang="en-US" altLang="zh-CN" sz="2900" dirty="0"/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zh-CN" altLang="en-US" sz="2900" dirty="0"/>
              <a:t>序列中每个组成部分称为“</a:t>
            </a:r>
            <a:r>
              <a:rPr lang="zh-CN" altLang="en-US" sz="2900" b="1" dirty="0">
                <a:solidFill>
                  <a:srgbClr val="0070C0"/>
                </a:solidFill>
              </a:rPr>
              <a:t>元素</a:t>
            </a:r>
            <a:r>
              <a:rPr lang="zh-CN" altLang="en-US" sz="2900" dirty="0"/>
              <a:t>”</a:t>
            </a:r>
            <a:r>
              <a:rPr lang="en-US" altLang="zh-CN" sz="2900" dirty="0"/>
              <a:t>(element)</a:t>
            </a:r>
            <a:r>
              <a:rPr lang="zh-CN" altLang="en-US" sz="2900" dirty="0"/>
              <a:t>。</a:t>
            </a:r>
            <a:endParaRPr lang="zh-CN" altLang="en-US" sz="2900" dirty="0"/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zh-CN" altLang="en-US" sz="2900" dirty="0"/>
              <a:t>序列是程序设计中经常用到的数据存储方式，几乎每一种程序设计语言都提供了表格数据结构，如</a:t>
            </a:r>
            <a:r>
              <a:rPr lang="en-US" altLang="zh-CN" sz="2900" dirty="0"/>
              <a:t>C</a:t>
            </a:r>
            <a:r>
              <a:rPr lang="zh-CN" altLang="en-US" sz="2900" dirty="0"/>
              <a:t>和</a:t>
            </a:r>
            <a:r>
              <a:rPr lang="en-US" altLang="zh-CN" sz="2900" dirty="0"/>
              <a:t>Basic</a:t>
            </a:r>
            <a:r>
              <a:rPr lang="zh-CN" altLang="en-US" sz="2900" dirty="0"/>
              <a:t>中的一维、多维数组等。</a:t>
            </a:r>
            <a:endParaRPr lang="zh-CN" altLang="en-US" sz="2900" dirty="0"/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altLang="zh-CN" sz="2900" dirty="0"/>
              <a:t>Python</a:t>
            </a:r>
            <a:r>
              <a:rPr lang="zh-CN" altLang="en-US" sz="2900" dirty="0"/>
              <a:t>提供的序列类型在所有程序设计语言中是最丰富，最灵活，也是功能最强大的。</a:t>
            </a:r>
            <a:endParaRPr lang="zh-CN" altLang="en-US" sz="29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54712" y="548807"/>
            <a:ext cx="1152395" cy="432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[0]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183922" y="749199"/>
            <a:ext cx="1440493" cy="792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8904168" y="2654839"/>
            <a:ext cx="1440493" cy="792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7" name="矩形 6"/>
          <p:cNvSpPr/>
          <p:nvPr/>
        </p:nvSpPr>
        <p:spPr>
          <a:xfrm>
            <a:off x="8327971" y="4734534"/>
            <a:ext cx="1440493" cy="792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3</a:t>
            </a:r>
            <a:endParaRPr lang="zh-CN" altLang="en-US" sz="4000" dirty="0"/>
          </a:p>
        </p:txBody>
      </p:sp>
      <p:sp>
        <p:nvSpPr>
          <p:cNvPr id="8" name="矩形 7"/>
          <p:cNvSpPr/>
          <p:nvPr/>
        </p:nvSpPr>
        <p:spPr>
          <a:xfrm>
            <a:off x="4654712" y="980955"/>
            <a:ext cx="1152395" cy="432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[1]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654712" y="1413103"/>
            <a:ext cx="1152395" cy="432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[2]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54096" y="404758"/>
            <a:ext cx="441248" cy="646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16" name="圆角矩形 15"/>
          <p:cNvSpPr/>
          <p:nvPr/>
        </p:nvSpPr>
        <p:spPr>
          <a:xfrm>
            <a:off x="4474651" y="404758"/>
            <a:ext cx="1512518" cy="1656567"/>
          </a:xfrm>
          <a:prstGeom prst="roundRect">
            <a:avLst>
              <a:gd name="adj" fmla="val 7505"/>
            </a:avLst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>
            <a:stCxn id="14" idx="3"/>
          </p:cNvCxnSpPr>
          <p:nvPr/>
        </p:nvCxnSpPr>
        <p:spPr>
          <a:xfrm flipV="1">
            <a:off x="3295344" y="727999"/>
            <a:ext cx="1179307" cy="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2854096" y="2997646"/>
            <a:ext cx="3133073" cy="1656567"/>
            <a:chOff x="1331640" y="2996952"/>
            <a:chExt cx="3132348" cy="1656184"/>
          </a:xfrm>
        </p:grpSpPr>
        <p:sp>
          <p:nvSpPr>
            <p:cNvPr id="10" name="矩形 9"/>
            <p:cNvSpPr/>
            <p:nvPr/>
          </p:nvSpPr>
          <p:spPr>
            <a:xfrm>
              <a:off x="3131840" y="3173960"/>
              <a:ext cx="115212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[0]</a:t>
              </a:r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131840" y="3606008"/>
              <a:ext cx="115212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[1]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3131840" y="4038056"/>
              <a:ext cx="115212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[2]</a:t>
              </a:r>
              <a:endParaRPr lang="zh-CN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31640" y="2996952"/>
              <a:ext cx="441146" cy="646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/>
                <a:t>b</a:t>
              </a:r>
              <a:endParaRPr lang="zh-CN" altLang="en-US" sz="3600" dirty="0"/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2951820" y="2996952"/>
              <a:ext cx="1512168" cy="1656184"/>
            </a:xfrm>
            <a:prstGeom prst="roundRect">
              <a:avLst>
                <a:gd name="adj" fmla="val 7505"/>
              </a:avLst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箭头连接符 21"/>
            <p:cNvCxnSpPr>
              <a:stCxn id="20" idx="3"/>
            </p:cNvCxnSpPr>
            <p:nvPr/>
          </p:nvCxnSpPr>
          <p:spPr>
            <a:xfrm flipV="1">
              <a:off x="1772786" y="3320118"/>
              <a:ext cx="1179034" cy="64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直接箭头连接符 23"/>
          <p:cNvCxnSpPr/>
          <p:nvPr/>
        </p:nvCxnSpPr>
        <p:spPr>
          <a:xfrm>
            <a:off x="5591033" y="764881"/>
            <a:ext cx="2592888" cy="216074"/>
          </a:xfrm>
          <a:prstGeom prst="straightConnector1">
            <a:avLst/>
          </a:prstGeom>
          <a:ln w="25400">
            <a:solidFill>
              <a:schemeClr val="tx1"/>
            </a:solidFill>
            <a:headEnd type="oval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6" idx="1"/>
          </p:cNvCxnSpPr>
          <p:nvPr/>
        </p:nvCxnSpPr>
        <p:spPr>
          <a:xfrm>
            <a:off x="5591033" y="1197029"/>
            <a:ext cx="3313135" cy="1853945"/>
          </a:xfrm>
          <a:prstGeom prst="straightConnector1">
            <a:avLst/>
          </a:prstGeom>
          <a:ln w="25400">
            <a:solidFill>
              <a:schemeClr val="tx1"/>
            </a:solidFill>
            <a:headEnd type="oval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7" idx="1"/>
          </p:cNvCxnSpPr>
          <p:nvPr/>
        </p:nvCxnSpPr>
        <p:spPr>
          <a:xfrm>
            <a:off x="5591034" y="1629177"/>
            <a:ext cx="2736937" cy="3501492"/>
          </a:xfrm>
          <a:prstGeom prst="straightConnector1">
            <a:avLst/>
          </a:prstGeom>
          <a:ln w="25400">
            <a:solidFill>
              <a:schemeClr val="tx1"/>
            </a:solidFill>
            <a:headEnd type="oval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endCxn id="5" idx="1"/>
          </p:cNvCxnSpPr>
          <p:nvPr/>
        </p:nvCxnSpPr>
        <p:spPr>
          <a:xfrm flipV="1">
            <a:off x="5591033" y="1145335"/>
            <a:ext cx="2592888" cy="2245435"/>
          </a:xfrm>
          <a:prstGeom prst="straightConnector1">
            <a:avLst/>
          </a:prstGeom>
          <a:ln w="25400">
            <a:solidFill>
              <a:schemeClr val="tx1"/>
            </a:solidFill>
            <a:headEnd type="oval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5591033" y="3174695"/>
            <a:ext cx="3313135" cy="651235"/>
          </a:xfrm>
          <a:prstGeom prst="straightConnector1">
            <a:avLst/>
          </a:prstGeom>
          <a:ln w="25400">
            <a:solidFill>
              <a:schemeClr val="tx1"/>
            </a:solidFill>
            <a:headEnd type="oval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5591034" y="4255065"/>
            <a:ext cx="2736937" cy="1047370"/>
          </a:xfrm>
          <a:prstGeom prst="straightConnector1">
            <a:avLst/>
          </a:prstGeom>
          <a:ln w="25400">
            <a:solidFill>
              <a:schemeClr val="tx1"/>
            </a:solidFill>
            <a:headEnd type="oval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872209" y="4870288"/>
            <a:ext cx="3761837" cy="64648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3600" dirty="0"/>
              <a:t>b[1] = 4  # </a:t>
            </a:r>
            <a:r>
              <a:rPr lang="en-US" altLang="zh-CN" sz="2400" dirty="0"/>
              <a:t>a</a:t>
            </a:r>
            <a:r>
              <a:rPr lang="zh-CN" altLang="en-US" sz="2400" dirty="0"/>
              <a:t>不受影响</a:t>
            </a:r>
            <a:endParaRPr lang="zh-CN" altLang="en-US" sz="3600" dirty="0"/>
          </a:p>
        </p:txBody>
      </p:sp>
      <p:sp>
        <p:nvSpPr>
          <p:cNvPr id="49" name="TextBox 48"/>
          <p:cNvSpPr txBox="1"/>
          <p:nvPr/>
        </p:nvSpPr>
        <p:spPr>
          <a:xfrm>
            <a:off x="1872210" y="5410409"/>
            <a:ext cx="3583861" cy="64660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3600" b="1" dirty="0"/>
              <a:t>c = a  </a:t>
            </a:r>
            <a:r>
              <a:rPr lang="en-US" altLang="zh-CN" sz="3600" dirty="0"/>
              <a:t>#</a:t>
            </a:r>
            <a:r>
              <a:rPr lang="zh-CN" altLang="en-US" sz="2400" dirty="0"/>
              <a:t>会发生什么？</a:t>
            </a:r>
            <a:endParaRPr lang="zh-CN" altLang="en-US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1872210" y="3717893"/>
            <a:ext cx="2249334" cy="646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a = [1,2,3]</a:t>
            </a:r>
            <a:endParaRPr lang="en-US" altLang="zh-CN" sz="3600" dirty="0"/>
          </a:p>
        </p:txBody>
      </p:sp>
      <p:sp>
        <p:nvSpPr>
          <p:cNvPr id="28" name="TextBox 27"/>
          <p:cNvSpPr txBox="1"/>
          <p:nvPr/>
        </p:nvSpPr>
        <p:spPr>
          <a:xfrm>
            <a:off x="1873467" y="5952399"/>
            <a:ext cx="4064874" cy="64648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3600" dirty="0"/>
              <a:t>c[1] = 3  #</a:t>
            </a:r>
            <a:r>
              <a:rPr lang="zh-CN" altLang="en-US" sz="2400" dirty="0"/>
              <a:t>会发生什么？</a:t>
            </a:r>
            <a:endParaRPr lang="zh-CN" altLang="en-US" sz="3200" dirty="0"/>
          </a:p>
        </p:txBody>
      </p:sp>
      <p:sp>
        <p:nvSpPr>
          <p:cNvPr id="31" name="矩形 30"/>
          <p:cNvSpPr/>
          <p:nvPr/>
        </p:nvSpPr>
        <p:spPr>
          <a:xfrm>
            <a:off x="8616070" y="3728280"/>
            <a:ext cx="1440493" cy="792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4</a:t>
            </a:r>
            <a:endParaRPr lang="zh-CN" altLang="en-US" sz="3600" dirty="0"/>
          </a:p>
        </p:txBody>
      </p:sp>
      <p:sp>
        <p:nvSpPr>
          <p:cNvPr id="34" name="TextBox 33"/>
          <p:cNvSpPr txBox="1"/>
          <p:nvPr/>
        </p:nvSpPr>
        <p:spPr>
          <a:xfrm>
            <a:off x="1845751" y="4294090"/>
            <a:ext cx="2762934" cy="646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b = </a:t>
            </a:r>
            <a:r>
              <a:rPr lang="en-US" altLang="zh-CN" sz="3600" b="1" dirty="0" err="1"/>
              <a:t>a.copy</a:t>
            </a:r>
            <a:r>
              <a:rPr lang="en-US" altLang="zh-CN" sz="3600" b="1" dirty="0"/>
              <a:t>()</a:t>
            </a:r>
            <a:endParaRPr lang="zh-CN" altLang="en-US" sz="3600" b="1" dirty="0"/>
          </a:p>
        </p:txBody>
      </p:sp>
      <p:cxnSp>
        <p:nvCxnSpPr>
          <p:cNvPr id="33" name="直接箭头连接符 32"/>
          <p:cNvCxnSpPr>
            <a:endCxn id="31" idx="1"/>
          </p:cNvCxnSpPr>
          <p:nvPr/>
        </p:nvCxnSpPr>
        <p:spPr>
          <a:xfrm>
            <a:off x="5591033" y="3826474"/>
            <a:ext cx="3025036" cy="297942"/>
          </a:xfrm>
          <a:prstGeom prst="straightConnector1">
            <a:avLst/>
          </a:prstGeom>
          <a:ln w="25400">
            <a:solidFill>
              <a:schemeClr val="tx1"/>
            </a:solidFill>
            <a:headEnd type="oval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2673894" y="872919"/>
            <a:ext cx="1800758" cy="1511775"/>
            <a:chOff x="1151479" y="872716"/>
            <a:chExt cx="1800341" cy="1511425"/>
          </a:xfrm>
        </p:grpSpPr>
        <p:sp>
          <p:nvSpPr>
            <p:cNvPr id="15" name="TextBox 14"/>
            <p:cNvSpPr txBox="1"/>
            <p:nvPr/>
          </p:nvSpPr>
          <p:spPr>
            <a:xfrm>
              <a:off x="1151479" y="1737682"/>
              <a:ext cx="415498" cy="646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/>
                <a:t>c</a:t>
              </a:r>
              <a:endParaRPr lang="zh-CN" altLang="en-US" sz="3600" dirty="0"/>
            </a:p>
          </p:txBody>
        </p:sp>
        <p:cxnSp>
          <p:nvCxnSpPr>
            <p:cNvPr id="19" name="直接箭头连接符 18"/>
            <p:cNvCxnSpPr>
              <a:stCxn id="15" idx="3"/>
            </p:cNvCxnSpPr>
            <p:nvPr/>
          </p:nvCxnSpPr>
          <p:spPr>
            <a:xfrm flipV="1">
              <a:off x="1566977" y="872716"/>
              <a:ext cx="1384843" cy="118819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直接箭头连接符 42"/>
          <p:cNvCxnSpPr/>
          <p:nvPr/>
        </p:nvCxnSpPr>
        <p:spPr>
          <a:xfrm>
            <a:off x="5591033" y="1197029"/>
            <a:ext cx="2880987" cy="3537505"/>
          </a:xfrm>
          <a:prstGeom prst="straightConnector1">
            <a:avLst/>
          </a:prstGeom>
          <a:ln w="25400">
            <a:solidFill>
              <a:schemeClr val="tx1"/>
            </a:solidFill>
            <a:headEnd type="oval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472" y="528916"/>
            <a:ext cx="4207883" cy="61941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9" grpId="0"/>
      <p:bldP spid="28" grpId="0"/>
      <p:bldP spid="31" grpId="0" animBg="1"/>
      <p:bldP spid="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拷贝 </a:t>
            </a:r>
            <a:r>
              <a:rPr lang="en-US" altLang="zh-CN" dirty="0"/>
              <a:t>—— </a:t>
            </a:r>
            <a:r>
              <a:rPr lang="zh-CN" altLang="en-US" dirty="0"/>
              <a:t>制造完整的副本</a:t>
            </a:r>
            <a:endParaRPr lang="zh-CN" alt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a = [[1,2,3],[4,5,6]]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b = </a:t>
            </a:r>
            <a:r>
              <a:rPr lang="en-US" altLang="zh-CN" b="1" dirty="0" err="1"/>
              <a:t>a.copy</a:t>
            </a:r>
            <a:r>
              <a:rPr lang="en-US" altLang="zh-CN" b="1" dirty="0"/>
              <a:t>()</a:t>
            </a:r>
            <a:endParaRPr lang="zh-CN" altLang="en-US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pSp>
        <p:nvGrpSpPr>
          <p:cNvPr id="6175" name="组合 6174"/>
          <p:cNvGrpSpPr/>
          <p:nvPr/>
        </p:nvGrpSpPr>
        <p:grpSpPr>
          <a:xfrm>
            <a:off x="1807142" y="2854819"/>
            <a:ext cx="3855916" cy="3383937"/>
            <a:chOff x="5048069" y="2102720"/>
            <a:chExt cx="3855024" cy="3383154"/>
          </a:xfrm>
        </p:grpSpPr>
        <p:sp>
          <p:nvSpPr>
            <p:cNvPr id="5" name="TextBox 4"/>
            <p:cNvSpPr txBox="1"/>
            <p:nvPr/>
          </p:nvSpPr>
          <p:spPr>
            <a:xfrm>
              <a:off x="5048069" y="2150857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a</a:t>
              </a:r>
              <a:endParaRPr lang="zh-CN" altLang="en-US" sz="2000" b="1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5924542" y="2261274"/>
              <a:ext cx="648072" cy="328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[0]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5924542" y="2589956"/>
              <a:ext cx="648072" cy="328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[1]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7142138" y="2301924"/>
              <a:ext cx="886245" cy="328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[0]</a:t>
              </a:r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7142139" y="2630606"/>
              <a:ext cx="886244" cy="328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[1]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7142139" y="2959288"/>
              <a:ext cx="886244" cy="328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[2]</a:t>
              </a:r>
              <a:endParaRPr lang="zh-CN" altLang="en-US" dirty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5796136" y="2102720"/>
              <a:ext cx="864096" cy="974472"/>
            </a:xfrm>
            <a:prstGeom prst="roundRect">
              <a:avLst>
                <a:gd name="adj" fmla="val 7047"/>
              </a:avLst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7020272" y="2149156"/>
              <a:ext cx="1080120" cy="1279843"/>
            </a:xfrm>
            <a:prstGeom prst="roundRect">
              <a:avLst>
                <a:gd name="adj" fmla="val 7047"/>
              </a:avLst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8388423" y="2149156"/>
              <a:ext cx="514669" cy="328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8388423" y="2754297"/>
              <a:ext cx="514670" cy="293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8388423" y="3287970"/>
              <a:ext cx="514670" cy="3448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8388423" y="3880075"/>
              <a:ext cx="514670" cy="328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8388423" y="4437112"/>
              <a:ext cx="514670" cy="328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8388423" y="5157192"/>
              <a:ext cx="514670" cy="328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cxnSp>
          <p:nvCxnSpPr>
            <p:cNvPr id="25" name="直接箭头连接符 24"/>
            <p:cNvCxnSpPr>
              <a:stCxn id="5" idx="3"/>
            </p:cNvCxnSpPr>
            <p:nvPr/>
          </p:nvCxnSpPr>
          <p:spPr>
            <a:xfrm>
              <a:off x="5375403" y="2350912"/>
              <a:ext cx="42073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6444208" y="2425615"/>
              <a:ext cx="58162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>
              <a:off x="6444208" y="2754297"/>
              <a:ext cx="581625" cy="9708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>
            <a:xfrm>
              <a:off x="7142138" y="3877950"/>
              <a:ext cx="886245" cy="328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[0]</a:t>
              </a:r>
              <a:endParaRPr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7142139" y="4206632"/>
              <a:ext cx="886244" cy="328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[1]</a:t>
              </a:r>
              <a:endParaRPr lang="zh-CN" altLang="en-US" dirty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7142139" y="4535314"/>
              <a:ext cx="886244" cy="328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[2]</a:t>
              </a:r>
              <a:endParaRPr lang="zh-CN" altLang="en-US" dirty="0"/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7020272" y="3725182"/>
              <a:ext cx="1080120" cy="1279843"/>
            </a:xfrm>
            <a:prstGeom prst="roundRect">
              <a:avLst>
                <a:gd name="adj" fmla="val 7047"/>
              </a:avLst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1" name="直接箭头连接符 40"/>
            <p:cNvCxnSpPr>
              <a:endCxn id="19" idx="1"/>
            </p:cNvCxnSpPr>
            <p:nvPr/>
          </p:nvCxnSpPr>
          <p:spPr>
            <a:xfrm flipV="1">
              <a:off x="7884368" y="2313497"/>
              <a:ext cx="504055" cy="1643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endCxn id="20" idx="1"/>
            </p:cNvCxnSpPr>
            <p:nvPr/>
          </p:nvCxnSpPr>
          <p:spPr>
            <a:xfrm>
              <a:off x="7884368" y="2794947"/>
              <a:ext cx="504055" cy="1060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endCxn id="21" idx="1"/>
            </p:cNvCxnSpPr>
            <p:nvPr/>
          </p:nvCxnSpPr>
          <p:spPr>
            <a:xfrm>
              <a:off x="7884368" y="3123629"/>
              <a:ext cx="504055" cy="3367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endCxn id="22" idx="1"/>
            </p:cNvCxnSpPr>
            <p:nvPr/>
          </p:nvCxnSpPr>
          <p:spPr>
            <a:xfrm>
              <a:off x="7884368" y="4044416"/>
              <a:ext cx="50405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endCxn id="23" idx="1"/>
            </p:cNvCxnSpPr>
            <p:nvPr/>
          </p:nvCxnSpPr>
          <p:spPr>
            <a:xfrm>
              <a:off x="7884368" y="4370973"/>
              <a:ext cx="504055" cy="2304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endCxn id="24" idx="1"/>
            </p:cNvCxnSpPr>
            <p:nvPr/>
          </p:nvCxnSpPr>
          <p:spPr>
            <a:xfrm>
              <a:off x="7884368" y="4699655"/>
              <a:ext cx="504055" cy="6218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组合 74"/>
          <p:cNvGrpSpPr/>
          <p:nvPr/>
        </p:nvGrpSpPr>
        <p:grpSpPr>
          <a:xfrm>
            <a:off x="5663057" y="2993620"/>
            <a:ext cx="4556796" cy="3080757"/>
            <a:chOff x="4139951" y="2992927"/>
            <a:chExt cx="4555741" cy="3080044"/>
          </a:xfrm>
        </p:grpSpPr>
        <p:sp>
          <p:nvSpPr>
            <p:cNvPr id="66" name="TextBox 65"/>
            <p:cNvSpPr txBox="1"/>
            <p:nvPr/>
          </p:nvSpPr>
          <p:spPr>
            <a:xfrm>
              <a:off x="8353932" y="3061824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b</a:t>
              </a:r>
              <a:endParaRPr lang="zh-CN" altLang="en-US" sz="2000" b="1" dirty="0"/>
            </a:p>
          </p:txBody>
        </p:sp>
        <p:sp>
          <p:nvSpPr>
            <p:cNvPr id="67" name="矩形 66"/>
            <p:cNvSpPr/>
            <p:nvPr/>
          </p:nvSpPr>
          <p:spPr>
            <a:xfrm>
              <a:off x="6989644" y="3155506"/>
              <a:ext cx="648072" cy="328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[0]</a:t>
              </a:r>
              <a:endParaRPr lang="zh-CN" altLang="en-US" dirty="0"/>
            </a:p>
          </p:txBody>
        </p:sp>
        <p:sp>
          <p:nvSpPr>
            <p:cNvPr id="68" name="矩形 67"/>
            <p:cNvSpPr/>
            <p:nvPr/>
          </p:nvSpPr>
          <p:spPr>
            <a:xfrm>
              <a:off x="6989644" y="3484188"/>
              <a:ext cx="648072" cy="328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[1]</a:t>
              </a:r>
              <a:endParaRPr lang="zh-CN" altLang="en-US" dirty="0"/>
            </a:p>
          </p:txBody>
        </p:sp>
        <p:sp>
          <p:nvSpPr>
            <p:cNvPr id="69" name="圆角矩形 68"/>
            <p:cNvSpPr/>
            <p:nvPr/>
          </p:nvSpPr>
          <p:spPr>
            <a:xfrm>
              <a:off x="6861238" y="2996952"/>
              <a:ext cx="864096" cy="974472"/>
            </a:xfrm>
            <a:prstGeom prst="roundRect">
              <a:avLst>
                <a:gd name="adj" fmla="val 7047"/>
              </a:avLst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0" name="直接箭头连接符 69"/>
            <p:cNvCxnSpPr/>
            <p:nvPr/>
          </p:nvCxnSpPr>
          <p:spPr>
            <a:xfrm flipH="1">
              <a:off x="7725334" y="3245144"/>
              <a:ext cx="48458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/>
            <p:cNvSpPr/>
            <p:nvPr/>
          </p:nvSpPr>
          <p:spPr>
            <a:xfrm>
              <a:off x="4981898" y="3145695"/>
              <a:ext cx="886245" cy="328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[0]</a:t>
              </a:r>
              <a:endParaRPr lang="zh-CN" altLang="en-US" dirty="0"/>
            </a:p>
          </p:txBody>
        </p:sp>
        <p:sp>
          <p:nvSpPr>
            <p:cNvPr id="47" name="矩形 46"/>
            <p:cNvSpPr/>
            <p:nvPr/>
          </p:nvSpPr>
          <p:spPr>
            <a:xfrm>
              <a:off x="4981899" y="3474377"/>
              <a:ext cx="886244" cy="328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[1]</a:t>
              </a:r>
              <a:endParaRPr lang="zh-CN" altLang="en-US" dirty="0"/>
            </a:p>
          </p:txBody>
        </p:sp>
        <p:sp>
          <p:nvSpPr>
            <p:cNvPr id="48" name="矩形 47"/>
            <p:cNvSpPr/>
            <p:nvPr/>
          </p:nvSpPr>
          <p:spPr>
            <a:xfrm>
              <a:off x="4981899" y="3803059"/>
              <a:ext cx="886244" cy="328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[2]</a:t>
              </a:r>
              <a:endParaRPr lang="zh-CN" altLang="en-US" dirty="0"/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4860032" y="2992927"/>
              <a:ext cx="1080120" cy="1279843"/>
            </a:xfrm>
            <a:prstGeom prst="roundRect">
              <a:avLst>
                <a:gd name="adj" fmla="val 7047"/>
              </a:avLst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4981898" y="4721721"/>
              <a:ext cx="886245" cy="328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[0]</a:t>
              </a:r>
              <a:endParaRPr lang="zh-CN" altLang="en-US" dirty="0"/>
            </a:p>
          </p:txBody>
        </p:sp>
        <p:sp>
          <p:nvSpPr>
            <p:cNvPr id="52" name="矩形 51"/>
            <p:cNvSpPr/>
            <p:nvPr/>
          </p:nvSpPr>
          <p:spPr>
            <a:xfrm>
              <a:off x="4981899" y="5050403"/>
              <a:ext cx="886244" cy="328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[1]</a:t>
              </a:r>
              <a:endParaRPr lang="zh-CN" altLang="en-US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4981899" y="5379085"/>
              <a:ext cx="886244" cy="328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[2]</a:t>
              </a:r>
              <a:endParaRPr lang="zh-CN" altLang="en-US" dirty="0"/>
            </a:p>
          </p:txBody>
        </p:sp>
        <p:sp>
          <p:nvSpPr>
            <p:cNvPr id="55" name="圆角矩形 54"/>
            <p:cNvSpPr/>
            <p:nvPr/>
          </p:nvSpPr>
          <p:spPr>
            <a:xfrm>
              <a:off x="4860032" y="4568953"/>
              <a:ext cx="1080120" cy="1279843"/>
            </a:xfrm>
            <a:prstGeom prst="roundRect">
              <a:avLst>
                <a:gd name="adj" fmla="val 7047"/>
              </a:avLst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6" name="直接箭头连接符 55"/>
            <p:cNvCxnSpPr>
              <a:endCxn id="19" idx="3"/>
            </p:cNvCxnSpPr>
            <p:nvPr/>
          </p:nvCxnSpPr>
          <p:spPr>
            <a:xfrm flipH="1" flipV="1">
              <a:off x="4139951" y="3064935"/>
              <a:ext cx="1063509" cy="2764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endCxn id="20" idx="3"/>
            </p:cNvCxnSpPr>
            <p:nvPr/>
          </p:nvCxnSpPr>
          <p:spPr>
            <a:xfrm flipH="1">
              <a:off x="4139952" y="3652449"/>
              <a:ext cx="106350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endCxn id="21" idx="3"/>
            </p:cNvCxnSpPr>
            <p:nvPr/>
          </p:nvCxnSpPr>
          <p:spPr>
            <a:xfrm flipH="1">
              <a:off x="4139952" y="3991177"/>
              <a:ext cx="1063508" cy="22067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endCxn id="22" idx="3"/>
            </p:cNvCxnSpPr>
            <p:nvPr/>
          </p:nvCxnSpPr>
          <p:spPr>
            <a:xfrm flipH="1" flipV="1">
              <a:off x="4139952" y="4795854"/>
              <a:ext cx="1063508" cy="9020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endCxn id="23" idx="3"/>
            </p:cNvCxnSpPr>
            <p:nvPr/>
          </p:nvCxnSpPr>
          <p:spPr>
            <a:xfrm flipH="1">
              <a:off x="4139952" y="5188550"/>
              <a:ext cx="936104" cy="1643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endCxn id="24" idx="3"/>
            </p:cNvCxnSpPr>
            <p:nvPr/>
          </p:nvCxnSpPr>
          <p:spPr>
            <a:xfrm flipH="1">
              <a:off x="4139952" y="5517232"/>
              <a:ext cx="936104" cy="5557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/>
            <p:nvPr/>
          </p:nvCxnSpPr>
          <p:spPr>
            <a:xfrm flipH="1" flipV="1">
              <a:off x="5940152" y="3341394"/>
              <a:ext cx="1152128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/>
          </p:nvCxnSpPr>
          <p:spPr>
            <a:xfrm flipH="1">
              <a:off x="5940152" y="3670076"/>
              <a:ext cx="1152128" cy="105164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组合 87"/>
          <p:cNvGrpSpPr/>
          <p:nvPr/>
        </p:nvGrpSpPr>
        <p:grpSpPr>
          <a:xfrm>
            <a:off x="5446984" y="2133350"/>
            <a:ext cx="3442163" cy="4410697"/>
            <a:chOff x="3923928" y="2132856"/>
            <a:chExt cx="3441366" cy="4409676"/>
          </a:xfrm>
        </p:grpSpPr>
        <p:cxnSp>
          <p:nvCxnSpPr>
            <p:cNvPr id="78" name="直接连接符 77"/>
            <p:cNvCxnSpPr/>
            <p:nvPr/>
          </p:nvCxnSpPr>
          <p:spPr>
            <a:xfrm flipH="1">
              <a:off x="4669160" y="2348880"/>
              <a:ext cx="1960444" cy="419365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3923928" y="2132856"/>
              <a:ext cx="3441366" cy="440967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浅拷贝 </a:t>
            </a:r>
            <a:r>
              <a:rPr lang="en-US" altLang="zh-CN" dirty="0"/>
              <a:t>—— </a:t>
            </a:r>
            <a:r>
              <a:rPr lang="zh-CN" altLang="en-US" dirty="0"/>
              <a:t>只拷贝一层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701" y="1485128"/>
            <a:ext cx="4864436" cy="50417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54097" y="3996697"/>
            <a:ext cx="3393060" cy="369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# </a:t>
            </a:r>
            <a:r>
              <a:rPr lang="zh-CN" altLang="en-US" dirty="0">
                <a:solidFill>
                  <a:srgbClr val="C00000"/>
                </a:solidFill>
              </a:rPr>
              <a:t>修改列表</a:t>
            </a:r>
            <a:r>
              <a:rPr lang="en-US" altLang="zh-CN" dirty="0">
                <a:solidFill>
                  <a:srgbClr val="C00000"/>
                </a:solidFill>
              </a:rPr>
              <a:t>b</a:t>
            </a:r>
            <a:r>
              <a:rPr lang="zh-CN" altLang="en-US" dirty="0">
                <a:solidFill>
                  <a:srgbClr val="C00000"/>
                </a:solidFill>
              </a:rPr>
              <a:t>的元素影响了列表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0238" y="5769598"/>
            <a:ext cx="3393060" cy="369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# </a:t>
            </a:r>
            <a:r>
              <a:rPr lang="zh-CN" altLang="en-US" dirty="0">
                <a:solidFill>
                  <a:srgbClr val="C00000"/>
                </a:solidFill>
              </a:rPr>
              <a:t>修改列表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zh-CN" altLang="en-US" dirty="0">
                <a:solidFill>
                  <a:srgbClr val="C00000"/>
                </a:solidFill>
              </a:rPr>
              <a:t>的元素影响了列表</a:t>
            </a:r>
            <a:r>
              <a:rPr lang="en-US" altLang="zh-CN" dirty="0">
                <a:solidFill>
                  <a:srgbClr val="C00000"/>
                </a:solidFill>
              </a:rPr>
              <a:t>b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6175" name="组合 6174"/>
          <p:cNvGrpSpPr/>
          <p:nvPr/>
        </p:nvGrpSpPr>
        <p:grpSpPr>
          <a:xfrm>
            <a:off x="6571385" y="2103207"/>
            <a:ext cx="3855916" cy="3383937"/>
            <a:chOff x="5048069" y="2102720"/>
            <a:chExt cx="3855024" cy="3383154"/>
          </a:xfrm>
        </p:grpSpPr>
        <p:sp>
          <p:nvSpPr>
            <p:cNvPr id="5" name="TextBox 4"/>
            <p:cNvSpPr txBox="1"/>
            <p:nvPr/>
          </p:nvSpPr>
          <p:spPr>
            <a:xfrm>
              <a:off x="5048069" y="2150857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a</a:t>
              </a:r>
              <a:endParaRPr lang="zh-CN" altLang="en-US" sz="2000" b="1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5924542" y="2261274"/>
              <a:ext cx="648072" cy="328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[0]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5924542" y="2589956"/>
              <a:ext cx="648072" cy="328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[1]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7142138" y="2301924"/>
              <a:ext cx="886245" cy="328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[0]</a:t>
              </a:r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7142139" y="2630606"/>
              <a:ext cx="886244" cy="328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[1]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7142139" y="2959288"/>
              <a:ext cx="886244" cy="328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[2]</a:t>
              </a:r>
              <a:endParaRPr lang="zh-CN" altLang="en-US" dirty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5796136" y="2102720"/>
              <a:ext cx="864096" cy="974472"/>
            </a:xfrm>
            <a:prstGeom prst="roundRect">
              <a:avLst>
                <a:gd name="adj" fmla="val 7047"/>
              </a:avLst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7020272" y="2149156"/>
              <a:ext cx="1080120" cy="1279843"/>
            </a:xfrm>
            <a:prstGeom prst="roundRect">
              <a:avLst>
                <a:gd name="adj" fmla="val 7047"/>
              </a:avLst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8388423" y="2149156"/>
              <a:ext cx="514669" cy="328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8388423" y="2754297"/>
              <a:ext cx="514670" cy="293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8388423" y="3287970"/>
              <a:ext cx="514670" cy="3448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8388423" y="3880075"/>
              <a:ext cx="514670" cy="328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8388423" y="4437112"/>
              <a:ext cx="514670" cy="328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8388423" y="5157192"/>
              <a:ext cx="514670" cy="328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cxnSp>
          <p:nvCxnSpPr>
            <p:cNvPr id="25" name="直接箭头连接符 24"/>
            <p:cNvCxnSpPr>
              <a:stCxn id="5" idx="3"/>
            </p:cNvCxnSpPr>
            <p:nvPr/>
          </p:nvCxnSpPr>
          <p:spPr>
            <a:xfrm>
              <a:off x="5375403" y="2350912"/>
              <a:ext cx="42073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6444208" y="2425615"/>
              <a:ext cx="58162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>
              <a:off x="6444208" y="2754297"/>
              <a:ext cx="581625" cy="9708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>
            <a:xfrm>
              <a:off x="7142138" y="3877950"/>
              <a:ext cx="886245" cy="328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[0]</a:t>
              </a:r>
              <a:endParaRPr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7142139" y="4206632"/>
              <a:ext cx="886244" cy="328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[1]</a:t>
              </a:r>
              <a:endParaRPr lang="zh-CN" altLang="en-US" dirty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7142139" y="4535314"/>
              <a:ext cx="886244" cy="328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[2]</a:t>
              </a:r>
              <a:endParaRPr lang="zh-CN" altLang="en-US" dirty="0"/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7020272" y="3725182"/>
              <a:ext cx="1080120" cy="1279843"/>
            </a:xfrm>
            <a:prstGeom prst="roundRect">
              <a:avLst>
                <a:gd name="adj" fmla="val 7047"/>
              </a:avLst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1" name="直接箭头连接符 40"/>
            <p:cNvCxnSpPr>
              <a:endCxn id="19" idx="1"/>
            </p:cNvCxnSpPr>
            <p:nvPr/>
          </p:nvCxnSpPr>
          <p:spPr>
            <a:xfrm flipV="1">
              <a:off x="7884368" y="2313497"/>
              <a:ext cx="504055" cy="1643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endCxn id="20" idx="1"/>
            </p:cNvCxnSpPr>
            <p:nvPr/>
          </p:nvCxnSpPr>
          <p:spPr>
            <a:xfrm>
              <a:off x="7884368" y="2794947"/>
              <a:ext cx="504055" cy="1060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endCxn id="21" idx="1"/>
            </p:cNvCxnSpPr>
            <p:nvPr/>
          </p:nvCxnSpPr>
          <p:spPr>
            <a:xfrm>
              <a:off x="7884368" y="3123629"/>
              <a:ext cx="504055" cy="3367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endCxn id="22" idx="1"/>
            </p:cNvCxnSpPr>
            <p:nvPr/>
          </p:nvCxnSpPr>
          <p:spPr>
            <a:xfrm>
              <a:off x="7884368" y="4044416"/>
              <a:ext cx="50405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endCxn id="23" idx="1"/>
            </p:cNvCxnSpPr>
            <p:nvPr/>
          </p:nvCxnSpPr>
          <p:spPr>
            <a:xfrm>
              <a:off x="7884368" y="4370973"/>
              <a:ext cx="504055" cy="2304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endCxn id="24" idx="1"/>
            </p:cNvCxnSpPr>
            <p:nvPr/>
          </p:nvCxnSpPr>
          <p:spPr>
            <a:xfrm>
              <a:off x="7884368" y="4699655"/>
              <a:ext cx="504055" cy="6218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74" name="组合 6173"/>
          <p:cNvGrpSpPr/>
          <p:nvPr/>
        </p:nvGrpSpPr>
        <p:grpSpPr>
          <a:xfrm>
            <a:off x="6544740" y="3894868"/>
            <a:ext cx="1612536" cy="974698"/>
            <a:chOff x="5021429" y="3893967"/>
            <a:chExt cx="1612163" cy="974472"/>
          </a:xfrm>
        </p:grpSpPr>
        <p:sp>
          <p:nvSpPr>
            <p:cNvPr id="66" name="TextBox 65"/>
            <p:cNvSpPr txBox="1"/>
            <p:nvPr/>
          </p:nvSpPr>
          <p:spPr>
            <a:xfrm>
              <a:off x="5021429" y="3942104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b</a:t>
              </a:r>
              <a:endParaRPr lang="zh-CN" altLang="en-US" sz="2000" b="1" dirty="0"/>
            </a:p>
          </p:txBody>
        </p:sp>
        <p:sp>
          <p:nvSpPr>
            <p:cNvPr id="67" name="矩形 66"/>
            <p:cNvSpPr/>
            <p:nvPr/>
          </p:nvSpPr>
          <p:spPr>
            <a:xfrm>
              <a:off x="5897902" y="4052521"/>
              <a:ext cx="648072" cy="328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[0]</a:t>
              </a:r>
              <a:endParaRPr lang="zh-CN" altLang="en-US" dirty="0"/>
            </a:p>
          </p:txBody>
        </p:sp>
        <p:sp>
          <p:nvSpPr>
            <p:cNvPr id="68" name="矩形 67"/>
            <p:cNvSpPr/>
            <p:nvPr/>
          </p:nvSpPr>
          <p:spPr>
            <a:xfrm>
              <a:off x="5897902" y="4381203"/>
              <a:ext cx="648072" cy="328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[1]</a:t>
              </a:r>
              <a:endParaRPr lang="zh-CN" altLang="en-US" dirty="0"/>
            </a:p>
          </p:txBody>
        </p:sp>
        <p:sp>
          <p:nvSpPr>
            <p:cNvPr id="69" name="圆角矩形 68"/>
            <p:cNvSpPr/>
            <p:nvPr/>
          </p:nvSpPr>
          <p:spPr>
            <a:xfrm>
              <a:off x="5769496" y="3893967"/>
              <a:ext cx="864096" cy="974472"/>
            </a:xfrm>
            <a:prstGeom prst="roundRect">
              <a:avLst>
                <a:gd name="adj" fmla="val 7047"/>
              </a:avLst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0" name="直接箭头连接符 69"/>
            <p:cNvCxnSpPr>
              <a:stCxn id="66" idx="3"/>
            </p:cNvCxnSpPr>
            <p:nvPr/>
          </p:nvCxnSpPr>
          <p:spPr>
            <a:xfrm>
              <a:off x="5363189" y="4142159"/>
              <a:ext cx="40630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直接箭头连接符 72"/>
          <p:cNvCxnSpPr/>
          <p:nvPr/>
        </p:nvCxnSpPr>
        <p:spPr>
          <a:xfrm flipV="1">
            <a:off x="7967848" y="2478412"/>
            <a:ext cx="576196" cy="1729196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V="1">
            <a:off x="7967848" y="3726045"/>
            <a:ext cx="576196" cy="807763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9109165" y="4865122"/>
            <a:ext cx="1379547" cy="1366848"/>
            <a:chOff x="9109165" y="4865122"/>
            <a:chExt cx="1379547" cy="1366848"/>
          </a:xfrm>
        </p:grpSpPr>
        <p:cxnSp>
          <p:nvCxnSpPr>
            <p:cNvPr id="14" name="直接箭头连接符 13"/>
            <p:cNvCxnSpPr>
              <a:stCxn id="39" idx="2"/>
            </p:cNvCxnSpPr>
            <p:nvPr/>
          </p:nvCxnSpPr>
          <p:spPr>
            <a:xfrm>
              <a:off x="9109165" y="4865122"/>
              <a:ext cx="742399" cy="103506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十字形 14"/>
            <p:cNvSpPr/>
            <p:nvPr/>
          </p:nvSpPr>
          <p:spPr>
            <a:xfrm rot="19804920">
              <a:off x="9591073" y="4905375"/>
              <a:ext cx="210149" cy="209550"/>
            </a:xfrm>
            <a:prstGeom prst="plus">
              <a:avLst>
                <a:gd name="adj" fmla="val 37006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9912512" y="5862638"/>
              <a:ext cx="576200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8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9334499" y="2446540"/>
            <a:ext cx="1966669" cy="466203"/>
            <a:chOff x="9275364" y="7275679"/>
            <a:chExt cx="1722803" cy="563587"/>
          </a:xfrm>
        </p:grpSpPr>
        <p:cxnSp>
          <p:nvCxnSpPr>
            <p:cNvPr id="52" name="直接箭头连接符 51"/>
            <p:cNvCxnSpPr>
              <a:endCxn id="55" idx="1"/>
            </p:cNvCxnSpPr>
            <p:nvPr/>
          </p:nvCxnSpPr>
          <p:spPr>
            <a:xfrm flipV="1">
              <a:off x="9275364" y="7498919"/>
              <a:ext cx="1146603" cy="14957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十字形 52"/>
            <p:cNvSpPr/>
            <p:nvPr/>
          </p:nvSpPr>
          <p:spPr>
            <a:xfrm rot="19804920">
              <a:off x="9450761" y="7629715"/>
              <a:ext cx="210149" cy="209551"/>
            </a:xfrm>
            <a:prstGeom prst="plus">
              <a:avLst>
                <a:gd name="adj" fmla="val 37006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0421967" y="7275679"/>
              <a:ext cx="576200" cy="44648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7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2.1.2 列表元素的增加</a:t>
            </a:r>
            <a:endParaRPr lang="zh-CN" altLang="zh-CN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838091" y="1842673"/>
            <a:ext cx="10514231" cy="4352346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zh-CN" dirty="0"/>
              <a:t>（1）可以使用</a:t>
            </a:r>
            <a:r>
              <a:rPr lang="zh-CN" altLang="zh-CN" dirty="0">
                <a:solidFill>
                  <a:srgbClr val="0070C0"/>
                </a:solidFill>
              </a:rPr>
              <a:t>“+”运算符</a:t>
            </a:r>
            <a:r>
              <a:rPr lang="zh-CN" altLang="zh-CN" dirty="0"/>
              <a:t>来实现将元素添加到列表中的功能。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zh-CN" sz="2400" dirty="0"/>
              <a:t>虽然这种用法在形式上比较简单也容易理解，但严格意义上来讲，这并不是真的为列表添加元素，</a:t>
            </a:r>
            <a:r>
              <a:rPr lang="zh-CN" altLang="zh-CN" sz="2400" dirty="0">
                <a:solidFill>
                  <a:srgbClr val="0070C0"/>
                </a:solidFill>
              </a:rPr>
              <a:t>而是创建一个新列表</a:t>
            </a:r>
            <a:r>
              <a:rPr lang="zh-CN" altLang="zh-CN" sz="2400" dirty="0"/>
              <a:t>，并将原列表中的元素和新元素依次复制到新列表的内存空间。</a:t>
            </a:r>
            <a:endParaRPr lang="en-US" altLang="zh-CN" sz="2400" dirty="0"/>
          </a:p>
          <a:p>
            <a:pPr lvl="1">
              <a:lnSpc>
                <a:spcPct val="120000"/>
              </a:lnSpc>
            </a:pPr>
            <a:r>
              <a:rPr lang="zh-CN" altLang="zh-CN" sz="2400" dirty="0">
                <a:solidFill>
                  <a:srgbClr val="C00000"/>
                </a:solidFill>
              </a:rPr>
              <a:t>由于涉及大量元素的复制，该操作速度较慢，在涉及大量元素添加时不建议使用该方法</a:t>
            </a:r>
            <a:r>
              <a:rPr lang="zh-CN" altLang="zh-CN" sz="2400" dirty="0"/>
              <a:t>。</a:t>
            </a:r>
            <a:endParaRPr lang="zh-CN" altLang="zh-CN" sz="24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2400" dirty="0"/>
              <a:t>&gt;&gt;&gt; aList = [3,4,5]</a:t>
            </a:r>
            <a:endParaRPr lang="zh-CN" altLang="zh-CN" sz="24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2400" dirty="0"/>
              <a:t>&gt;&gt;&gt; aList = aList + [7]</a:t>
            </a:r>
            <a:endParaRPr lang="zh-CN" altLang="zh-CN" sz="24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2400" dirty="0"/>
              <a:t>&gt;&gt;&gt; aList</a:t>
            </a:r>
            <a:endParaRPr lang="zh-CN" altLang="zh-CN" sz="24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2400" dirty="0"/>
              <a:t>[3, 4, 5, 7]</a:t>
            </a:r>
            <a:endParaRPr lang="zh-CN" altLang="zh-CN" sz="2400" dirty="0"/>
          </a:p>
        </p:txBody>
      </p:sp>
      <p:sp>
        <p:nvSpPr>
          <p:cNvPr id="2" name="矩形 1"/>
          <p:cNvSpPr/>
          <p:nvPr/>
        </p:nvSpPr>
        <p:spPr>
          <a:xfrm>
            <a:off x="6393128" y="4329569"/>
            <a:ext cx="4175226" cy="101566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70C0"/>
                </a:solidFill>
              </a:rPr>
              <a:t>+ </a:t>
            </a:r>
            <a:r>
              <a:rPr lang="zh-CN" altLang="en-US" sz="2000" dirty="0">
                <a:solidFill>
                  <a:srgbClr val="0070C0"/>
                </a:solidFill>
              </a:rPr>
              <a:t>思考题：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70C0"/>
                </a:solidFill>
              </a:rPr>
              <a:t>请思考如何判定是创建了新列表？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2.1.2 列表元素的增加</a:t>
            </a:r>
            <a:endParaRPr lang="zh-CN" altLang="zh-CN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zh-CN" sz="2800" dirty="0"/>
              <a:t>（2）使用列表对象的</a:t>
            </a:r>
            <a:r>
              <a:rPr lang="zh-CN" altLang="zh-CN" sz="2800" dirty="0">
                <a:solidFill>
                  <a:srgbClr val="0070C0"/>
                </a:solidFill>
              </a:rPr>
              <a:t>append()方法</a:t>
            </a:r>
            <a:r>
              <a:rPr lang="zh-CN" altLang="zh-CN" sz="2800" dirty="0"/>
              <a:t>，</a:t>
            </a:r>
            <a:r>
              <a:rPr lang="zh-CN" altLang="zh-CN" sz="2800" dirty="0">
                <a:solidFill>
                  <a:srgbClr val="00B050"/>
                </a:solidFill>
              </a:rPr>
              <a:t>原地修改列表</a:t>
            </a:r>
            <a:r>
              <a:rPr lang="zh-CN" altLang="zh-CN" sz="2800" dirty="0"/>
              <a:t>，是真正意义上的在列表尾部添加元素，速度较快，也是推荐使用的方法。</a:t>
            </a:r>
            <a:endParaRPr lang="zh-CN" altLang="zh-CN" sz="28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zh-CN" sz="2800" dirty="0"/>
              <a:t>&gt;&gt;&gt; aList.append(9)</a:t>
            </a:r>
            <a:endParaRPr lang="zh-CN" altLang="zh-CN" sz="28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zh-CN" sz="2800" dirty="0"/>
              <a:t>&gt;&gt;&gt; aList</a:t>
            </a:r>
            <a:endParaRPr lang="zh-CN" altLang="zh-CN" sz="28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zh-CN" sz="2800" dirty="0"/>
              <a:t>[3, 4, 5, 7, 9]</a:t>
            </a:r>
            <a:endParaRPr lang="en-US" altLang="zh-CN" sz="28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zh-CN" sz="2800" dirty="0"/>
              <a:t>&gt;&gt;&gt; aList.append(</a:t>
            </a:r>
            <a:r>
              <a:rPr lang="en-US" altLang="zh-CN" sz="2800" dirty="0"/>
              <a:t>[10]</a:t>
            </a:r>
            <a:r>
              <a:rPr lang="zh-CN" altLang="zh-CN" sz="2800" dirty="0"/>
              <a:t>)</a:t>
            </a:r>
            <a:endParaRPr lang="zh-CN" altLang="zh-CN" sz="28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zh-CN" sz="2800" dirty="0"/>
              <a:t>[3, 4, 5, 7, 9</a:t>
            </a:r>
            <a:r>
              <a:rPr lang="en-US" altLang="zh-CN" sz="2800" dirty="0"/>
              <a:t>,[10]</a:t>
            </a:r>
            <a:r>
              <a:rPr lang="zh-CN" altLang="zh-CN" sz="2800" dirty="0"/>
              <a:t>]</a:t>
            </a:r>
            <a:endParaRPr lang="en-US" altLang="zh-CN" sz="2800" dirty="0"/>
          </a:p>
          <a:p>
            <a:pPr marL="0" indent="0">
              <a:lnSpc>
                <a:spcPct val="100000"/>
              </a:lnSpc>
              <a:buNone/>
            </a:pPr>
            <a:endParaRPr lang="en-US" altLang="zh-CN" sz="2800" dirty="0"/>
          </a:p>
          <a:p>
            <a:pPr marL="0" indent="0">
              <a:lnSpc>
                <a:spcPct val="100000"/>
              </a:lnSpc>
              <a:buNone/>
            </a:pPr>
            <a:endParaRPr lang="zh-CN" altLang="zh-CN" sz="2800" dirty="0"/>
          </a:p>
        </p:txBody>
      </p:sp>
      <p:sp>
        <p:nvSpPr>
          <p:cNvPr id="5" name="矩形 4"/>
          <p:cNvSpPr/>
          <p:nvPr/>
        </p:nvSpPr>
        <p:spPr>
          <a:xfrm>
            <a:off x="7061342" y="2975035"/>
            <a:ext cx="4087303" cy="101566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70C0"/>
                </a:solidFill>
              </a:rPr>
              <a:t>+ </a:t>
            </a:r>
            <a:r>
              <a:rPr lang="zh-CN" altLang="en-US" sz="2000" dirty="0">
                <a:solidFill>
                  <a:srgbClr val="0070C0"/>
                </a:solidFill>
              </a:rPr>
              <a:t>思考题：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70C0"/>
                </a:solidFill>
              </a:rPr>
              <a:t>请思考如何判定是原地修改列表？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2.1.2 列表元素的增加</a:t>
            </a:r>
            <a:endParaRPr lang="zh-CN" altLang="zh-CN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400" dirty="0"/>
              <a:t>（3）使用列表</a:t>
            </a:r>
            <a:r>
              <a:rPr lang="zh-CN" altLang="zh-CN" sz="2800" dirty="0"/>
              <a:t>对象</a:t>
            </a:r>
            <a:r>
              <a:rPr lang="zh-CN" altLang="zh-CN" sz="2400" dirty="0"/>
              <a:t>的</a:t>
            </a:r>
            <a:r>
              <a:rPr lang="zh-CN" altLang="zh-CN" sz="2400" b="1" dirty="0">
                <a:solidFill>
                  <a:srgbClr val="0070C0"/>
                </a:solidFill>
              </a:rPr>
              <a:t>extend()方法</a:t>
            </a:r>
            <a:r>
              <a:rPr lang="zh-CN" altLang="zh-CN" sz="2400" dirty="0"/>
              <a:t>可以将另一个</a:t>
            </a:r>
            <a:r>
              <a:rPr lang="zh-CN" altLang="zh-CN" sz="3200" dirty="0">
                <a:solidFill>
                  <a:srgbClr val="0070C0"/>
                </a:solidFill>
              </a:rPr>
              <a:t>迭代对象</a:t>
            </a:r>
            <a:r>
              <a:rPr lang="en-US" altLang="zh-CN" sz="3200" dirty="0">
                <a:solidFill>
                  <a:srgbClr val="0070C0"/>
                </a:solidFill>
              </a:rPr>
              <a:t>(tuple</a:t>
            </a:r>
            <a:r>
              <a:rPr lang="zh-CN" altLang="en-US" sz="3200" dirty="0">
                <a:solidFill>
                  <a:srgbClr val="0070C0"/>
                </a:solidFill>
              </a:rPr>
              <a:t>、</a:t>
            </a:r>
            <a:r>
              <a:rPr lang="en-US" altLang="zh-CN" sz="3200" dirty="0" err="1">
                <a:solidFill>
                  <a:srgbClr val="0070C0"/>
                </a:solidFill>
              </a:rPr>
              <a:t>str</a:t>
            </a:r>
            <a:r>
              <a:rPr lang="zh-CN" altLang="en-US" sz="3200" dirty="0">
                <a:solidFill>
                  <a:srgbClr val="0070C0"/>
                </a:solidFill>
              </a:rPr>
              <a:t>、</a:t>
            </a:r>
            <a:r>
              <a:rPr lang="en-US" altLang="zh-CN" sz="3200" dirty="0">
                <a:solidFill>
                  <a:srgbClr val="0070C0"/>
                </a:solidFill>
              </a:rPr>
              <a:t>list</a:t>
            </a:r>
            <a:r>
              <a:rPr lang="zh-CN" altLang="en-US" sz="3200" dirty="0">
                <a:solidFill>
                  <a:srgbClr val="0070C0"/>
                </a:solidFill>
              </a:rPr>
              <a:t>、</a:t>
            </a:r>
            <a:r>
              <a:rPr lang="en-US" altLang="zh-CN" sz="3200" dirty="0">
                <a:solidFill>
                  <a:srgbClr val="0070C0"/>
                </a:solidFill>
              </a:rPr>
              <a:t>range</a:t>
            </a:r>
            <a:r>
              <a:rPr lang="zh-CN" altLang="en-US" sz="3200" dirty="0">
                <a:solidFill>
                  <a:srgbClr val="0070C0"/>
                </a:solidFill>
              </a:rPr>
              <a:t>等）</a:t>
            </a:r>
            <a:r>
              <a:rPr lang="zh-CN" altLang="zh-CN" sz="2400" dirty="0"/>
              <a:t>的所有元素添加至该列表对象尾部。</a:t>
            </a:r>
            <a:endParaRPr lang="en-US" altLang="zh-CN" sz="2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400" dirty="0"/>
              <a:t>通过extend()方法来增加列表元素也不改变</a:t>
            </a:r>
            <a:r>
              <a:rPr lang="zh-CN" altLang="en-US" sz="2400" dirty="0"/>
              <a:t>列表对象的</a:t>
            </a:r>
            <a:r>
              <a:rPr lang="zh-CN" altLang="zh-CN" sz="2400" dirty="0"/>
              <a:t>内存首地址，</a:t>
            </a:r>
            <a:r>
              <a:rPr lang="zh-CN" altLang="zh-CN" sz="2400" u="sng" dirty="0">
                <a:solidFill>
                  <a:srgbClr val="0070C0"/>
                </a:solidFill>
              </a:rPr>
              <a:t>属于</a:t>
            </a:r>
            <a:r>
              <a:rPr lang="zh-CN" altLang="zh-CN" sz="2400" u="sng" dirty="0">
                <a:solidFill>
                  <a:srgbClr val="FF0000"/>
                </a:solidFill>
              </a:rPr>
              <a:t>原地操作</a:t>
            </a:r>
            <a:r>
              <a:rPr lang="zh-CN" altLang="zh-CN" sz="2400" dirty="0"/>
              <a:t>。</a:t>
            </a:r>
            <a:endParaRPr lang="zh-CN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zh-CN" sz="2000" dirty="0"/>
              <a:t>&gt;&gt;&gt; a</a:t>
            </a:r>
            <a:r>
              <a:rPr lang="en-US" altLang="zh-CN" sz="2000" dirty="0"/>
              <a:t> = [5, 2, 4]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&gt;&gt;&gt; id(a)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54728008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zh-CN" sz="2000" dirty="0"/>
              <a:t>&gt;&gt;&gt; a.extend([7,8,9])</a:t>
            </a:r>
            <a:endParaRPr lang="zh-CN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zh-CN" sz="2000" dirty="0"/>
              <a:t>&gt;&gt;&gt; a</a:t>
            </a:r>
            <a:endParaRPr lang="zh-CN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zh-CN" sz="2000" dirty="0"/>
              <a:t>[5, 2, 4, 7, 8, 9]</a:t>
            </a:r>
            <a:endParaRPr lang="zh-CN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zh-CN" sz="2000" dirty="0"/>
              <a:t>&gt;&gt;&gt; id(a)</a:t>
            </a:r>
            <a:endParaRPr lang="zh-CN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54728008</a:t>
            </a:r>
            <a:endParaRPr lang="zh-CN" altLang="zh-CN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2.1.2 列表元素的增加</a:t>
            </a:r>
            <a:endParaRPr lang="zh-CN" altLang="zh-CN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sz="2400" dirty="0"/>
              <a:t>（4）使用列表对象的</a:t>
            </a:r>
            <a:r>
              <a:rPr lang="zh-CN" altLang="zh-CN" sz="2400" b="1" dirty="0">
                <a:solidFill>
                  <a:srgbClr val="0070C0"/>
                </a:solidFill>
              </a:rPr>
              <a:t>insert()</a:t>
            </a:r>
            <a:r>
              <a:rPr lang="zh-CN" altLang="zh-CN" sz="2400" dirty="0"/>
              <a:t>方法将元素添加至列表的指定位置。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语法：</a:t>
            </a:r>
            <a:r>
              <a:rPr lang="en-US" altLang="zh-CN" sz="2400" dirty="0" err="1"/>
              <a:t>L.insert</a:t>
            </a:r>
            <a:r>
              <a:rPr lang="en-US" altLang="zh-CN" sz="2400" dirty="0"/>
              <a:t>(index, object) -- insert object before index</a:t>
            </a:r>
            <a:endParaRPr lang="zh-CN" altLang="zh-CN" sz="2400" dirty="0"/>
          </a:p>
          <a:p>
            <a:pPr marL="0" indent="0">
              <a:buNone/>
            </a:pPr>
            <a:endParaRPr lang="en-US" altLang="zh-CN" sz="900" dirty="0"/>
          </a:p>
          <a:p>
            <a:pPr marL="0" indent="0">
              <a:buNone/>
            </a:pPr>
            <a:r>
              <a:rPr lang="zh-CN" altLang="zh-CN" sz="2000" dirty="0"/>
              <a:t>&gt;&gt;&gt; aList</a:t>
            </a:r>
            <a:r>
              <a:rPr lang="en-US" altLang="zh-CN" sz="2000" dirty="0"/>
              <a:t>  = </a:t>
            </a:r>
            <a:r>
              <a:rPr lang="zh-CN" altLang="zh-CN" sz="2000" dirty="0"/>
              <a:t>[3, 4, 5, 7, </a:t>
            </a:r>
            <a:r>
              <a:rPr lang="en-US" altLang="zh-CN" sz="2000" dirty="0"/>
              <a:t>9</a:t>
            </a:r>
            <a:r>
              <a:rPr lang="zh-CN" altLang="zh-CN" sz="2000" dirty="0"/>
              <a:t>]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zh-CN" sz="2000" dirty="0"/>
              <a:t>&gt;&gt;&gt; aList.insert(3,6)</a:t>
            </a:r>
            <a:endParaRPr lang="zh-CN" altLang="zh-CN" sz="2000" dirty="0"/>
          </a:p>
          <a:p>
            <a:pPr marL="0" indent="0">
              <a:buNone/>
            </a:pPr>
            <a:r>
              <a:rPr lang="zh-CN" altLang="zh-CN" sz="2000" dirty="0"/>
              <a:t>&gt;&gt;&gt; aList</a:t>
            </a:r>
            <a:endParaRPr lang="zh-CN" altLang="zh-CN" sz="2000" dirty="0"/>
          </a:p>
          <a:p>
            <a:pPr marL="0" indent="0">
              <a:buNone/>
            </a:pPr>
            <a:r>
              <a:rPr lang="zh-CN" altLang="zh-CN" sz="2000" dirty="0"/>
              <a:t>[3, 4, 5, 6, 7, 9]</a:t>
            </a:r>
            <a:endParaRPr lang="zh-CN" altLang="zh-CN" sz="2000" dirty="0"/>
          </a:p>
          <a:p>
            <a:pPr marL="0" indent="0">
              <a:buNone/>
            </a:pPr>
            <a:endParaRPr lang="zh-CN" altLang="zh-CN" sz="2000" dirty="0"/>
          </a:p>
        </p:txBody>
      </p:sp>
      <p:sp>
        <p:nvSpPr>
          <p:cNvPr id="2" name="矩形 1"/>
          <p:cNvSpPr/>
          <p:nvPr/>
        </p:nvSpPr>
        <p:spPr>
          <a:xfrm>
            <a:off x="5412680" y="2918927"/>
            <a:ext cx="5766619" cy="3029932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1600" b="1" dirty="0">
                <a:solidFill>
                  <a:srgbClr val="C00000"/>
                </a:solidFill>
              </a:rPr>
              <a:t>注意：</a:t>
            </a:r>
            <a:endParaRPr lang="en-US" altLang="zh-CN" sz="16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zh-CN" sz="1600" dirty="0" err="1"/>
              <a:t>i</a:t>
            </a:r>
            <a:r>
              <a:rPr lang="zh-CN" altLang="zh-CN" sz="1600" dirty="0"/>
              <a:t>nsert()方法会涉及到插入位置之后所有元素的移动，这会影响处理速度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/>
              <a:t>列表删除方法</a:t>
            </a:r>
            <a:r>
              <a:rPr lang="en-US" altLang="zh-CN" sz="1600" dirty="0"/>
              <a:t>remove()</a:t>
            </a:r>
            <a:r>
              <a:rPr lang="zh-CN" altLang="en-US" sz="1600" dirty="0"/>
              <a:t>和</a:t>
            </a:r>
            <a:r>
              <a:rPr lang="en-US" altLang="zh-CN" sz="1600" dirty="0"/>
              <a:t>pop()</a:t>
            </a:r>
            <a:r>
              <a:rPr lang="zh-CN" altLang="en-US" sz="1600" dirty="0"/>
              <a:t>弹出非尾部元素时，也有类似问题。</a:t>
            </a:r>
            <a:endParaRPr lang="en-US" altLang="zh-CN" sz="1600" dirty="0"/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1600" b="1" dirty="0">
                <a:solidFill>
                  <a:srgbClr val="C00000"/>
                </a:solidFill>
              </a:rPr>
              <a:t>建议：</a:t>
            </a:r>
            <a:endParaRPr lang="en-US" altLang="zh-CN" sz="1600" b="1" dirty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zh-CN" sz="1600" dirty="0"/>
              <a:t>除非有必要，否则应尽量避免在列表中间位置插入和删除元素的操作，而是优先考虑使用前面介绍的append()方法和下一小节介绍的pop()方法。</a:t>
            </a:r>
            <a:endParaRPr lang="en-US" altLang="zh-CN" sz="16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2.1.2 列表元素的增加</a:t>
            </a:r>
            <a:endParaRPr lang="zh-CN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（5）使用</a:t>
            </a:r>
            <a:r>
              <a:rPr lang="zh-CN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乘法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来扩展列表对象，将列表与整数相乘，</a:t>
            </a:r>
            <a:r>
              <a:rPr lang="zh-CN" altLang="zh-CN" sz="2400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生成一个新列表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，新列表是原列表中元素的重复。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重复元素实际上是多个元素</a:t>
            </a:r>
            <a:r>
              <a:rPr lang="zh-CN" altLang="en-US" sz="19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指向同一对象</a:t>
            </a:r>
            <a:endParaRPr lang="zh-CN" altLang="zh-CN" sz="19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aList = [</a:t>
            </a:r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zh-CN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zh-CN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zh-C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aList = aList*3</a:t>
            </a:r>
            <a:endParaRPr lang="zh-CN" altLang="zh-C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aList</a:t>
            </a:r>
            <a:endParaRPr lang="zh-CN" altLang="zh-C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altLang="zh-C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000" dirty="0"/>
              <a:t>&gt;&gt;&gt; x = [[None] * 2] * 3</a:t>
            </a:r>
            <a:endParaRPr lang="zh-CN" altLang="zh-CN" sz="2000" dirty="0"/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000" dirty="0"/>
              <a:t>&gt;&gt;&gt; x</a:t>
            </a:r>
            <a:endParaRPr lang="zh-CN" altLang="zh-CN" sz="2000" dirty="0"/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000" dirty="0"/>
              <a:t>[[None, None], [None, None], </a:t>
            </a:r>
            <a:endParaRPr lang="en-US" altLang="zh-CN" sz="20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/>
              <a:t>     </a:t>
            </a:r>
            <a:r>
              <a:rPr lang="zh-CN" altLang="zh-CN" sz="2000" dirty="0"/>
              <a:t>[None, None]]</a:t>
            </a:r>
            <a:endParaRPr lang="zh-CN" altLang="zh-CN" sz="2000" dirty="0"/>
          </a:p>
          <a:p>
            <a:pPr marL="0" indent="0">
              <a:lnSpc>
                <a:spcPct val="100000"/>
              </a:lnSpc>
              <a:buNone/>
            </a:pPr>
            <a:endParaRPr lang="zh-CN" altLang="zh-C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220950" y="2288206"/>
            <a:ext cx="6017321" cy="3945696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1600" b="1" dirty="0">
                <a:solidFill>
                  <a:srgbClr val="C00000"/>
                </a:solidFill>
              </a:rPr>
              <a:t>注意：</a:t>
            </a:r>
            <a:endParaRPr lang="en-US" altLang="zh-CN" sz="16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/>
              <a:t>该操作实际创建一个新列表，而不是原地修改。该操作同样适用于字符串、元组，并具有相同的特点。</a:t>
            </a:r>
            <a:endParaRPr lang="en-US" altLang="zh-CN" sz="1600" dirty="0"/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zh-CN" sz="1600" dirty="0"/>
              <a:t>当使用“*”运算符将包含列表的列表重复并创建新列表时，</a:t>
            </a:r>
            <a:r>
              <a:rPr lang="zh-CN" altLang="en-US" sz="1600" dirty="0"/>
              <a:t>注意到列表元素保存的是对象的引用，因此每个重复元素所指向对象（地址）是相同的。</a:t>
            </a:r>
            <a:endParaRPr lang="en-US" altLang="zh-CN" sz="1600" dirty="0"/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/>
              <a:t>例如：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zh-CN" sz="1600" dirty="0"/>
              <a:t>&gt;&gt;&gt; x = [[1,2,3]]*3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&gt;&gt;&gt; x</a:t>
            </a:r>
            <a:endParaRPr lang="en-US" altLang="zh-CN" sz="1600" dirty="0"/>
          </a:p>
          <a:p>
            <a:r>
              <a:rPr lang="zh-CN" altLang="zh-CN" sz="1600" dirty="0">
                <a:solidFill>
                  <a:srgbClr val="0070C0"/>
                </a:solidFill>
              </a:rPr>
              <a:t>[[1, 2, 3], [1, 2, 3], [1, 2, 3]]</a:t>
            </a:r>
            <a:endParaRPr lang="zh-CN" altLang="zh-CN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CN" altLang="zh-CN" sz="1600" dirty="0"/>
              <a:t>&gt;&gt;&gt; x[0][0] = 10</a:t>
            </a:r>
            <a:endParaRPr lang="zh-CN" altLang="zh-CN" sz="1600" dirty="0"/>
          </a:p>
          <a:p>
            <a:pPr marL="0" indent="0">
              <a:buNone/>
            </a:pPr>
            <a:r>
              <a:rPr lang="zh-CN" altLang="zh-CN" sz="1600" dirty="0"/>
              <a:t>&gt;&gt;&gt; x</a:t>
            </a:r>
            <a:endParaRPr lang="zh-CN" altLang="zh-CN" sz="1600" dirty="0"/>
          </a:p>
          <a:p>
            <a:pPr marL="0" indent="0">
              <a:buNone/>
            </a:pPr>
            <a:r>
              <a:rPr lang="zh-CN" altLang="zh-CN" sz="1600" dirty="0">
                <a:solidFill>
                  <a:srgbClr val="0070C0"/>
                </a:solidFill>
              </a:rPr>
              <a:t>[[10, 2, 3], [10, 2, 3], [10, 2, 3]]</a:t>
            </a:r>
            <a:endParaRPr lang="zh-CN" altLang="zh-CN" sz="1600" dirty="0">
              <a:solidFill>
                <a:srgbClr val="0070C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45062" y="4624754"/>
            <a:ext cx="239320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70C0"/>
                </a:solidFill>
              </a:rPr>
              <a:t>列表元素为</a:t>
            </a:r>
            <a:r>
              <a:rPr lang="zh-CN" altLang="en-US" sz="2800" dirty="0">
                <a:solidFill>
                  <a:srgbClr val="FF0000"/>
                </a:solidFill>
              </a:rPr>
              <a:t>可变对象</a:t>
            </a:r>
            <a:r>
              <a:rPr lang="zh-CN" altLang="en-US" sz="2000" dirty="0">
                <a:solidFill>
                  <a:srgbClr val="0070C0"/>
                </a:solidFill>
              </a:rPr>
              <a:t>时需要特别注意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2.1.2 列表元素的增加</a:t>
            </a:r>
            <a:endParaRPr lang="zh-CN" altLang="zh-CN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/>
              <a:t>各种列表元素增加方法的比较</a:t>
            </a:r>
            <a:endParaRPr lang="zh-CN" altLang="zh-CN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249228" y="2580968"/>
          <a:ext cx="7676421" cy="39805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7621"/>
                <a:gridCol w="2046077"/>
                <a:gridCol w="2109020"/>
                <a:gridCol w="2713703"/>
              </a:tblGrid>
              <a:tr h="7654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#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列表元素</a:t>
                      </a:r>
                      <a:endParaRPr lang="en-US" altLang="zh-CN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zh-CN" altLang="en-US" sz="2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增加方法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别名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效果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6315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+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拼接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新建列表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6315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append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附加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原地修改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6315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extend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扩展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原地修改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6315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insert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插入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原地修改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6315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*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复制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新建列表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7792278" y="1513326"/>
            <a:ext cx="3445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通过切片也可以实现元素的增加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2.1.3 列表元素的删除</a:t>
            </a:r>
            <a:endParaRPr lang="zh-CN" altLang="zh-CN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zh-CN" altLang="zh-CN" sz="2900" dirty="0"/>
              <a:t>（1）使用</a:t>
            </a:r>
            <a:r>
              <a:rPr lang="zh-CN" altLang="zh-CN" sz="2900" b="1" dirty="0">
                <a:solidFill>
                  <a:srgbClr val="0070C0"/>
                </a:solidFill>
              </a:rPr>
              <a:t>del命令</a:t>
            </a:r>
            <a:r>
              <a:rPr lang="zh-CN" altLang="zh-CN" sz="2900" dirty="0"/>
              <a:t>删除列表中的指定位置上的元素。前面已经提到过，del命令也可以直接删除整个列表，这里不再赘述。</a:t>
            </a:r>
            <a:endParaRPr lang="zh-CN" altLang="zh-CN" sz="2900" dirty="0"/>
          </a:p>
          <a:p>
            <a:pPr marL="0" indent="0">
              <a:buNone/>
            </a:pPr>
            <a:r>
              <a:rPr lang="en-US" altLang="zh-CN" sz="2900" dirty="0"/>
              <a:t>del </a:t>
            </a:r>
            <a:r>
              <a:rPr lang="en-US" altLang="zh-CN" sz="2900" dirty="0" err="1"/>
              <a:t>list_obj</a:t>
            </a:r>
            <a:r>
              <a:rPr lang="en-US" altLang="zh-CN" sz="2900" dirty="0"/>
              <a:t>[index]</a:t>
            </a:r>
            <a:endParaRPr lang="en-US" altLang="zh-CN" sz="2900" dirty="0"/>
          </a:p>
          <a:p>
            <a:pPr marL="0" indent="0">
              <a:buNone/>
            </a:pPr>
            <a:endParaRPr lang="zh-CN" altLang="zh-CN" sz="2900" dirty="0"/>
          </a:p>
          <a:p>
            <a:pPr marL="0" indent="0">
              <a:lnSpc>
                <a:spcPct val="90000"/>
              </a:lnSpc>
              <a:buNone/>
            </a:pPr>
            <a:r>
              <a:rPr lang="zh-CN" altLang="zh-CN" sz="2900" dirty="0"/>
              <a:t>&gt;&gt;&gt; a_list = [3,5,7,9,11]</a:t>
            </a:r>
            <a:endParaRPr lang="zh-CN" altLang="zh-CN" sz="2900" dirty="0"/>
          </a:p>
          <a:p>
            <a:pPr marL="0" indent="0">
              <a:lnSpc>
                <a:spcPct val="90000"/>
              </a:lnSpc>
              <a:buNone/>
            </a:pPr>
            <a:r>
              <a:rPr lang="zh-CN" altLang="zh-CN" sz="2900" dirty="0"/>
              <a:t>&gt;&gt;&gt; del a_list[1]</a:t>
            </a:r>
            <a:endParaRPr lang="zh-CN" altLang="zh-CN" sz="2900" dirty="0"/>
          </a:p>
          <a:p>
            <a:pPr marL="0" indent="0">
              <a:lnSpc>
                <a:spcPct val="90000"/>
              </a:lnSpc>
              <a:buNone/>
            </a:pPr>
            <a:r>
              <a:rPr lang="zh-CN" altLang="zh-CN" sz="2900" dirty="0"/>
              <a:t>&gt;&gt;&gt; a_list</a:t>
            </a:r>
            <a:endParaRPr lang="zh-CN" altLang="zh-CN" sz="2900" dirty="0"/>
          </a:p>
          <a:p>
            <a:pPr marL="0" indent="0">
              <a:lnSpc>
                <a:spcPct val="90000"/>
              </a:lnSpc>
              <a:buNone/>
            </a:pPr>
            <a:r>
              <a:rPr lang="zh-CN" altLang="zh-CN" sz="2900" dirty="0"/>
              <a:t>[3, 7, 9, 11]</a:t>
            </a:r>
            <a:endParaRPr lang="zh-CN" altLang="zh-CN" sz="2900" dirty="0"/>
          </a:p>
        </p:txBody>
      </p:sp>
      <p:sp>
        <p:nvSpPr>
          <p:cNvPr id="2" name="矩形 1"/>
          <p:cNvSpPr/>
          <p:nvPr/>
        </p:nvSpPr>
        <p:spPr>
          <a:xfrm>
            <a:off x="5271192" y="4410525"/>
            <a:ext cx="5237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下标不合法时，抛出异常： 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IndexError: list assignment index out of range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2.0  </a:t>
            </a:r>
            <a:r>
              <a:rPr lang="zh-CN" altLang="en-US" dirty="0"/>
              <a:t>序列</a:t>
            </a:r>
            <a:endParaRPr lang="zh-CN" altLang="zh-CN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838091" y="1620963"/>
            <a:ext cx="10514231" cy="435234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altLang="zh-CN" sz="2900" dirty="0"/>
              <a:t>Python</a:t>
            </a:r>
            <a:r>
              <a:rPr lang="zh-CN" altLang="en-US" sz="2900" dirty="0"/>
              <a:t>中常用的序列结构有</a:t>
            </a:r>
            <a:r>
              <a:rPr lang="zh-CN" altLang="en-US" sz="2900" b="1" dirty="0">
                <a:solidFill>
                  <a:srgbClr val="0070C0"/>
                </a:solidFill>
              </a:rPr>
              <a:t>列表、元组、字典</a:t>
            </a:r>
            <a:r>
              <a:rPr lang="zh-CN" altLang="en-US" sz="2900" b="1" dirty="0">
                <a:solidFill>
                  <a:srgbClr val="FF0000"/>
                </a:solidFill>
              </a:rPr>
              <a:t>*</a:t>
            </a:r>
            <a:r>
              <a:rPr lang="zh-CN" altLang="en-US" sz="2900" b="1" dirty="0">
                <a:solidFill>
                  <a:srgbClr val="0070C0"/>
                </a:solidFill>
              </a:rPr>
              <a:t>、字符串、集合</a:t>
            </a:r>
            <a:r>
              <a:rPr lang="zh-CN" altLang="en-US" sz="2900" b="1" dirty="0">
                <a:solidFill>
                  <a:srgbClr val="FF0000"/>
                </a:solidFill>
              </a:rPr>
              <a:t>*</a:t>
            </a:r>
            <a:r>
              <a:rPr lang="zh-CN" altLang="en-US" sz="2900" dirty="0"/>
              <a:t>以及</a:t>
            </a:r>
            <a:r>
              <a:rPr lang="en-US" altLang="zh-CN" sz="2900" b="1" dirty="0">
                <a:solidFill>
                  <a:srgbClr val="0070C0"/>
                </a:solidFill>
              </a:rPr>
              <a:t>range</a:t>
            </a:r>
            <a:r>
              <a:rPr lang="zh-CN" altLang="en-US" sz="2900" dirty="0"/>
              <a:t>等等。</a:t>
            </a:r>
            <a:endParaRPr lang="zh-CN" altLang="en-US" sz="29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256971" y="2813746"/>
          <a:ext cx="6778173" cy="20369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59391"/>
                <a:gridCol w="2259391"/>
                <a:gridCol w="2259391"/>
              </a:tblGrid>
              <a:tr h="678967">
                <a:tc>
                  <a:txBody>
                    <a:bodyPr/>
                    <a:lstStyle/>
                    <a:p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可变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不可变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6789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有序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列表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元组</a:t>
                      </a:r>
                      <a:r>
                        <a:rPr lang="zh-CN" altLang="en-US" sz="2400" baseline="30000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**</a:t>
                      </a:r>
                      <a:r>
                        <a:rPr lang="zh-CN" altLang="en-US" sz="2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、字符串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6789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无序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字典、集合</a:t>
                      </a:r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019628" y="5748551"/>
            <a:ext cx="9782629" cy="675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zh-CN" altLang="en-US" b="1" dirty="0"/>
              <a:t>有序序列</a:t>
            </a:r>
            <a:r>
              <a:rPr lang="zh-CN" altLang="en-US" dirty="0"/>
              <a:t>（列表、元组、字符串）支持双向索引，第一个元素下标为0，第二个元素下标为1，以此类推；最后一个元素下标为-1，倒数第二个元素下标为-2，以此类推。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749143" y="5076764"/>
            <a:ext cx="37358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* 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在有些表述中，字典和集合不属于序列。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1400" dirty="0">
                <a:solidFill>
                  <a:srgbClr val="FF0000"/>
                </a:solidFill>
              </a:rPr>
              <a:t>**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 元组的元素（所引用对象）的值可变。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2.1.3 列表元素的删除</a:t>
            </a:r>
            <a:endParaRPr lang="zh-CN" altLang="zh-CN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zh-CN" sz="2400" dirty="0"/>
              <a:t>（2）使用列表的</a:t>
            </a:r>
            <a:r>
              <a:rPr lang="zh-CN" altLang="zh-CN" sz="2400" b="1" dirty="0">
                <a:solidFill>
                  <a:srgbClr val="0070C0"/>
                </a:solidFill>
              </a:rPr>
              <a:t>pop(</a:t>
            </a:r>
            <a:r>
              <a:rPr lang="en-US" altLang="zh-CN" sz="2400" b="1" dirty="0">
                <a:solidFill>
                  <a:srgbClr val="0070C0"/>
                </a:solidFill>
              </a:rPr>
              <a:t>[index]</a:t>
            </a:r>
            <a:r>
              <a:rPr lang="zh-CN" altLang="zh-CN" sz="2400" b="1" dirty="0">
                <a:solidFill>
                  <a:srgbClr val="0070C0"/>
                </a:solidFill>
              </a:rPr>
              <a:t>)方法</a:t>
            </a:r>
            <a:r>
              <a:rPr lang="zh-CN" altLang="zh-CN" sz="3000" u="sng" dirty="0"/>
              <a:t>删除并返回</a:t>
            </a:r>
            <a:r>
              <a:rPr lang="zh-CN" altLang="zh-CN" sz="2400" dirty="0"/>
              <a:t>指定（默认为最后一个</a:t>
            </a:r>
            <a:r>
              <a:rPr lang="zh-CN" altLang="en-US" sz="2400" dirty="0"/>
              <a:t>，即下标为</a:t>
            </a:r>
            <a:r>
              <a:rPr lang="en-US" altLang="zh-CN" sz="2400" dirty="0"/>
              <a:t>-1</a:t>
            </a:r>
            <a:r>
              <a:rPr lang="zh-CN" altLang="en-US" sz="2400" dirty="0"/>
              <a:t>或者</a:t>
            </a:r>
            <a:r>
              <a:rPr lang="en-US" altLang="zh-CN" sz="2400" dirty="0" err="1"/>
              <a:t>len</a:t>
            </a:r>
            <a:r>
              <a:rPr lang="en-US" altLang="zh-CN" sz="2400" dirty="0"/>
              <a:t> of list -1) </a:t>
            </a:r>
            <a:r>
              <a:rPr lang="zh-CN" altLang="zh-CN" sz="2400" dirty="0"/>
              <a:t>位置上的元素，如果给定的索引超出了列表的范围则抛出异常。</a:t>
            </a:r>
            <a:endParaRPr lang="zh-CN" altLang="zh-CN" sz="2400" dirty="0"/>
          </a:p>
          <a:p>
            <a:pPr marL="0" indent="0">
              <a:lnSpc>
                <a:spcPct val="80000"/>
              </a:lnSpc>
              <a:buNone/>
            </a:pPr>
            <a:endParaRPr lang="zh-CN" altLang="zh-CN" sz="2400" dirty="0"/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/>
              <a:t>&gt;&gt;&gt; a_list = list((3,5,7,9,11))</a:t>
            </a:r>
            <a:endParaRPr lang="zh-CN" altLang="zh-CN" sz="2400" dirty="0"/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/>
              <a:t>&gt;&gt;&gt; a_list.pop()</a:t>
            </a:r>
            <a:endParaRPr lang="zh-CN" altLang="zh-CN" sz="2400" dirty="0"/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solidFill>
                  <a:srgbClr val="0070C0"/>
                </a:solidFill>
              </a:rPr>
              <a:t>11</a:t>
            </a:r>
            <a:endParaRPr lang="zh-CN" altLang="zh-CN" sz="2400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/>
              <a:t>&gt;&gt;&gt; a_list</a:t>
            </a:r>
            <a:endParaRPr lang="zh-CN" altLang="zh-CN" sz="2400" dirty="0"/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solidFill>
                  <a:srgbClr val="0070C0"/>
                </a:solidFill>
              </a:rPr>
              <a:t>[3, 5, 7, 9]</a:t>
            </a:r>
            <a:endParaRPr lang="zh-CN" altLang="zh-CN" sz="2400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/>
              <a:t>&gt;&gt;&gt; a_list.pop(1)</a:t>
            </a:r>
            <a:endParaRPr lang="zh-CN" altLang="zh-CN" sz="2400" dirty="0"/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solidFill>
                  <a:srgbClr val="0070C0"/>
                </a:solidFill>
              </a:rPr>
              <a:t>5</a:t>
            </a:r>
            <a:endParaRPr lang="zh-CN" altLang="zh-CN" sz="2400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/>
              <a:t>&gt;&gt;&gt; a_list</a:t>
            </a:r>
            <a:endParaRPr lang="zh-CN" altLang="zh-CN" sz="2400" dirty="0"/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400" dirty="0">
                <a:solidFill>
                  <a:srgbClr val="0070C0"/>
                </a:solidFill>
              </a:rPr>
              <a:t>[3, 7, 9]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zh-CN" altLang="zh-CN" sz="2400" dirty="0">
              <a:solidFill>
                <a:srgbClr val="0070C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59497" y="3112367"/>
            <a:ext cx="66101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&gt;&gt;&gt; a_list.pop(10)</a:t>
            </a:r>
            <a:endParaRPr lang="zh-CN" altLang="en-US" sz="2400" dirty="0"/>
          </a:p>
          <a:p>
            <a:r>
              <a:rPr lang="zh-CN" altLang="en-US" sz="2400" dirty="0">
                <a:solidFill>
                  <a:srgbClr val="0070C0"/>
                </a:solidFill>
              </a:rPr>
              <a:t>Traceback (most recent call last):</a:t>
            </a:r>
            <a:endParaRPr lang="zh-CN" altLang="en-US" sz="2400" dirty="0">
              <a:solidFill>
                <a:srgbClr val="0070C0"/>
              </a:solidFill>
            </a:endParaRPr>
          </a:p>
          <a:p>
            <a:r>
              <a:rPr lang="zh-CN" altLang="en-US" sz="2400" dirty="0">
                <a:solidFill>
                  <a:srgbClr val="0070C0"/>
                </a:solidFill>
              </a:rPr>
              <a:t>  File "&lt;pyshell#85&gt;", line 1, in &lt;module&gt;</a:t>
            </a:r>
            <a:endParaRPr lang="zh-CN" altLang="en-US" sz="2400" dirty="0">
              <a:solidFill>
                <a:srgbClr val="0070C0"/>
              </a:solidFill>
            </a:endParaRPr>
          </a:p>
          <a:p>
            <a:r>
              <a:rPr lang="zh-CN" altLang="en-US" sz="2400" dirty="0">
                <a:solidFill>
                  <a:srgbClr val="0070C0"/>
                </a:solidFill>
              </a:rPr>
              <a:t>    a_list.pop(10)</a:t>
            </a:r>
            <a:endParaRPr lang="zh-CN" altLang="en-US" sz="2400" dirty="0">
              <a:solidFill>
                <a:srgbClr val="0070C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IndexError</a:t>
            </a:r>
            <a:r>
              <a:rPr lang="zh-CN" altLang="en-US" sz="2400" dirty="0">
                <a:solidFill>
                  <a:srgbClr val="0070C0"/>
                </a:solidFill>
              </a:rPr>
              <a:t>: pop index out of range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2.1.3 列表元素的删除</a:t>
            </a:r>
            <a:endParaRPr lang="zh-CN" altLang="zh-CN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zh-CN" sz="2900" dirty="0"/>
              <a:t>（3）使用列表对象的</a:t>
            </a:r>
            <a:r>
              <a:rPr lang="zh-CN" altLang="zh-CN" sz="2900" b="1" dirty="0">
                <a:solidFill>
                  <a:srgbClr val="0070C0"/>
                </a:solidFill>
              </a:rPr>
              <a:t>remove(</a:t>
            </a:r>
            <a:r>
              <a:rPr lang="en-US" altLang="zh-CN" sz="2900" b="1" dirty="0">
                <a:solidFill>
                  <a:srgbClr val="0070C0"/>
                </a:solidFill>
              </a:rPr>
              <a:t>x</a:t>
            </a:r>
            <a:r>
              <a:rPr lang="zh-CN" altLang="zh-CN" sz="2900" b="1" dirty="0">
                <a:solidFill>
                  <a:srgbClr val="0070C0"/>
                </a:solidFill>
              </a:rPr>
              <a:t>)方法</a:t>
            </a:r>
            <a:r>
              <a:rPr lang="zh-CN" altLang="zh-CN" sz="2900" u="sng" dirty="0"/>
              <a:t>删除首次出现的指定元素</a:t>
            </a:r>
            <a:r>
              <a:rPr lang="en-US" altLang="zh-CN" sz="2900" u="sng" dirty="0"/>
              <a:t>x</a:t>
            </a:r>
            <a:r>
              <a:rPr lang="zh-CN" altLang="zh-CN" sz="2900" dirty="0"/>
              <a:t>，</a:t>
            </a:r>
            <a:r>
              <a:rPr lang="zh-CN" altLang="en-US" sz="2900" dirty="0"/>
              <a:t>即如果列表中有元素的值与</a:t>
            </a:r>
            <a:r>
              <a:rPr lang="en-US" altLang="zh-CN" sz="2900" dirty="0"/>
              <a:t>x</a:t>
            </a:r>
            <a:r>
              <a:rPr lang="zh-CN" altLang="en-US" sz="2900" dirty="0"/>
              <a:t>的</a:t>
            </a:r>
            <a:r>
              <a:rPr lang="zh-CN" altLang="en-US" sz="2900" dirty="0">
                <a:solidFill>
                  <a:srgbClr val="0070C0"/>
                </a:solidFill>
              </a:rPr>
              <a:t>值相等</a:t>
            </a:r>
            <a:r>
              <a:rPr lang="zh-CN" altLang="en-US" sz="2900" dirty="0"/>
              <a:t>（</a:t>
            </a:r>
            <a:r>
              <a:rPr lang="en-US" altLang="zh-CN" sz="2900" dirty="0" err="1"/>
              <a:t>list_var</a:t>
            </a:r>
            <a:r>
              <a:rPr lang="en-US" altLang="zh-CN" sz="2900" dirty="0"/>
              <a:t>[index] == x</a:t>
            </a:r>
            <a:r>
              <a:rPr lang="zh-CN" altLang="en-US" sz="2900" dirty="0"/>
              <a:t>），则删除。 </a:t>
            </a:r>
            <a:r>
              <a:rPr lang="zh-CN" altLang="zh-CN" sz="2900" dirty="0"/>
              <a:t>如果列表中不存在要删除的元素，则抛出异常</a:t>
            </a:r>
            <a:r>
              <a:rPr lang="en-US" altLang="zh-CN" sz="2900" dirty="0" err="1"/>
              <a:t>ValueError</a:t>
            </a:r>
            <a:r>
              <a:rPr lang="zh-CN" altLang="zh-CN" sz="2900" dirty="0"/>
              <a:t>。</a:t>
            </a:r>
            <a:endParaRPr lang="zh-CN" altLang="zh-CN" sz="2900" dirty="0"/>
          </a:p>
          <a:p>
            <a:pPr marL="0" indent="0">
              <a:buNone/>
            </a:pPr>
            <a:endParaRPr lang="zh-CN" altLang="zh-CN" sz="2900" dirty="0"/>
          </a:p>
          <a:p>
            <a:pPr marL="0" indent="0">
              <a:buNone/>
            </a:pPr>
            <a:r>
              <a:rPr lang="zh-CN" altLang="zh-CN" sz="2900" dirty="0"/>
              <a:t>&gt;&gt;&gt; a_list = [3,5,7,9,7,11]</a:t>
            </a:r>
            <a:endParaRPr lang="zh-CN" altLang="zh-CN" sz="2900" dirty="0"/>
          </a:p>
          <a:p>
            <a:pPr marL="0" indent="0">
              <a:buNone/>
            </a:pPr>
            <a:r>
              <a:rPr lang="zh-CN" altLang="zh-CN" sz="2900" dirty="0"/>
              <a:t>&gt;&gt;&gt; a_list.remove(7)</a:t>
            </a:r>
            <a:endParaRPr lang="zh-CN" altLang="zh-CN" sz="2900" dirty="0"/>
          </a:p>
          <a:p>
            <a:pPr marL="0" indent="0">
              <a:buNone/>
            </a:pPr>
            <a:r>
              <a:rPr lang="zh-CN" altLang="zh-CN" sz="2900" dirty="0"/>
              <a:t>&gt;&gt;&gt; a_list</a:t>
            </a:r>
            <a:endParaRPr lang="zh-CN" altLang="zh-CN" sz="2900" dirty="0"/>
          </a:p>
          <a:p>
            <a:pPr marL="0" indent="0">
              <a:buNone/>
            </a:pPr>
            <a:r>
              <a:rPr lang="zh-CN" altLang="zh-CN" sz="2900" dirty="0">
                <a:solidFill>
                  <a:srgbClr val="0070C0"/>
                </a:solidFill>
              </a:rPr>
              <a:t>[3, 5, 9, 7, 11]</a:t>
            </a:r>
            <a:endParaRPr lang="en-US" altLang="zh-CN" sz="29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zh-CN" altLang="zh-CN" sz="2900" dirty="0">
              <a:solidFill>
                <a:srgbClr val="0070C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25007" y="3875235"/>
            <a:ext cx="5302774" cy="2984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&gt;&gt;&gt; a=[1,2,3,[4,5],(6,7)]</a:t>
            </a:r>
            <a:endParaRPr lang="zh-CN" altLang="en-US" sz="2000" dirty="0"/>
          </a:p>
          <a:p>
            <a:r>
              <a:rPr lang="zh-CN" altLang="en-US" sz="2000" dirty="0"/>
              <a:t>&gt;&gt;&gt; a.remove([4,5])</a:t>
            </a:r>
            <a:endParaRPr lang="zh-CN" altLang="en-US" sz="2000" dirty="0"/>
          </a:p>
          <a:p>
            <a:r>
              <a:rPr lang="zh-CN" altLang="en-US" sz="2000" dirty="0"/>
              <a:t>&gt;&gt;&gt; a</a:t>
            </a:r>
            <a:endParaRPr lang="zh-CN" altLang="en-US" sz="2000" dirty="0"/>
          </a:p>
          <a:p>
            <a:r>
              <a:rPr lang="zh-CN" altLang="en-US" sz="2800" dirty="0">
                <a:solidFill>
                  <a:srgbClr val="0070C0"/>
                </a:solidFill>
              </a:rPr>
              <a:t>[1, 2, 3, (6, 7)]</a:t>
            </a:r>
            <a:endParaRPr lang="en-US" altLang="zh-CN" sz="2800" dirty="0">
              <a:solidFill>
                <a:srgbClr val="0070C0"/>
              </a:solidFill>
            </a:endParaRPr>
          </a:p>
          <a:p>
            <a:r>
              <a:rPr lang="en-US" altLang="zh-CN" sz="2000" dirty="0"/>
              <a:t>&gt;&gt;&gt; </a:t>
            </a:r>
            <a:r>
              <a:rPr lang="en-US" altLang="zh-CN" sz="2000" dirty="0" err="1"/>
              <a:t>a.remove</a:t>
            </a:r>
            <a:r>
              <a:rPr lang="en-US" altLang="zh-CN" sz="2000" dirty="0"/>
              <a:t>(0)</a:t>
            </a:r>
            <a:endParaRPr lang="en-US" altLang="zh-CN" sz="2000" dirty="0"/>
          </a:p>
          <a:p>
            <a:r>
              <a:rPr lang="en-US" altLang="zh-CN" sz="2000" dirty="0" err="1">
                <a:solidFill>
                  <a:srgbClr val="0070C0"/>
                </a:solidFill>
              </a:rPr>
              <a:t>Traceback</a:t>
            </a:r>
            <a:r>
              <a:rPr lang="en-US" altLang="zh-CN" sz="2000" dirty="0">
                <a:solidFill>
                  <a:srgbClr val="0070C0"/>
                </a:solidFill>
              </a:rPr>
              <a:t> (most recent call last):</a:t>
            </a:r>
            <a:endParaRPr lang="en-US" altLang="zh-CN" sz="2000" dirty="0">
              <a:solidFill>
                <a:srgbClr val="0070C0"/>
              </a:solidFill>
            </a:endParaRPr>
          </a:p>
          <a:p>
            <a:r>
              <a:rPr lang="en-US" altLang="zh-CN" sz="2000" dirty="0">
                <a:solidFill>
                  <a:srgbClr val="0070C0"/>
                </a:solidFill>
              </a:rPr>
              <a:t>  File "&lt;pyshell#98&gt;", line 1, in &lt;module&gt;</a:t>
            </a:r>
            <a:endParaRPr lang="en-US" altLang="zh-CN" sz="2000" dirty="0">
              <a:solidFill>
                <a:srgbClr val="0070C0"/>
              </a:solidFill>
            </a:endParaRPr>
          </a:p>
          <a:p>
            <a:r>
              <a:rPr lang="en-US" altLang="zh-CN" sz="2000" dirty="0">
                <a:solidFill>
                  <a:srgbClr val="0070C0"/>
                </a:solidFill>
              </a:rPr>
              <a:t>    </a:t>
            </a:r>
            <a:r>
              <a:rPr lang="en-US" altLang="zh-CN" sz="2000" dirty="0" err="1">
                <a:solidFill>
                  <a:srgbClr val="0070C0"/>
                </a:solidFill>
              </a:rPr>
              <a:t>a.remove</a:t>
            </a:r>
            <a:r>
              <a:rPr lang="en-US" altLang="zh-CN" sz="2000" dirty="0">
                <a:solidFill>
                  <a:srgbClr val="0070C0"/>
                </a:solidFill>
              </a:rPr>
              <a:t>(0)</a:t>
            </a:r>
            <a:endParaRPr lang="en-US" altLang="zh-CN" sz="2000" dirty="0">
              <a:solidFill>
                <a:srgbClr val="0070C0"/>
              </a:solidFill>
            </a:endParaRPr>
          </a:p>
          <a:p>
            <a:r>
              <a:rPr lang="en-US" altLang="zh-CN" sz="2000" dirty="0" err="1">
                <a:solidFill>
                  <a:srgbClr val="0070C0"/>
                </a:solidFill>
              </a:rPr>
              <a:t>ValueError</a:t>
            </a:r>
            <a:r>
              <a:rPr lang="en-US" altLang="zh-CN" sz="2000" dirty="0">
                <a:solidFill>
                  <a:srgbClr val="0070C0"/>
                </a:solidFill>
              </a:rPr>
              <a:t>: </a:t>
            </a:r>
            <a:r>
              <a:rPr lang="en-US" altLang="zh-CN" sz="2000" dirty="0" err="1">
                <a:solidFill>
                  <a:srgbClr val="0070C0"/>
                </a:solidFill>
              </a:rPr>
              <a:t>list.remove</a:t>
            </a:r>
            <a:r>
              <a:rPr lang="en-US" altLang="zh-CN" sz="2000" dirty="0">
                <a:solidFill>
                  <a:srgbClr val="0070C0"/>
                </a:solidFill>
              </a:rPr>
              <a:t>(x): x not in list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2.1.3 列表元素的删除</a:t>
            </a:r>
            <a:endParaRPr lang="zh-CN" altLang="zh-CN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900" dirty="0"/>
              <a:t>在使用循环进行列表元素删除时，需要使用正确的方法。例如</a:t>
            </a:r>
            <a:r>
              <a:rPr lang="en-US" altLang="zh-CN" sz="2900" dirty="0" err="1"/>
              <a:t>大家会很自然地想到使用“循环+remove</a:t>
            </a:r>
            <a:r>
              <a:rPr lang="en-US" altLang="zh-CN" sz="2900" dirty="0"/>
              <a:t>()”</a:t>
            </a:r>
            <a:r>
              <a:rPr lang="en-US" altLang="zh-CN" sz="2900" dirty="0" err="1"/>
              <a:t>的方法</a:t>
            </a:r>
            <a:r>
              <a:rPr lang="en-US" altLang="zh-CN" sz="2900" dirty="0"/>
              <a:t> </a:t>
            </a:r>
            <a:r>
              <a:rPr lang="en-US" altLang="zh-CN" sz="2900" dirty="0" err="1"/>
              <a:t>删除列表中指定元素的所有重复</a:t>
            </a:r>
            <a:r>
              <a:rPr lang="zh-CN" altLang="en-US" sz="2900" dirty="0"/>
              <a:t>。</a:t>
            </a:r>
            <a:endParaRPr lang="en-US" altLang="zh-CN" sz="2900" dirty="0"/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900" dirty="0" err="1"/>
              <a:t>例如，下面的代码成功地删除了列表中的重复元素，执行结果是完全正确的</a:t>
            </a:r>
            <a:r>
              <a:rPr lang="en-US" altLang="zh-CN" sz="2900" dirty="0"/>
              <a:t>。</a:t>
            </a:r>
            <a:endParaRPr lang="en-US" altLang="zh-CN" sz="2900" dirty="0"/>
          </a:p>
          <a:p>
            <a:pPr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900" dirty="0"/>
          </a:p>
          <a:p>
            <a:pPr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900" dirty="0"/>
              <a:t>&gt;&gt;&gt; x = [1,2,1,2,1,2,1,2,1]</a:t>
            </a:r>
            <a:endParaRPr lang="en-US" altLang="zh-CN" sz="2900" dirty="0"/>
          </a:p>
          <a:p>
            <a:pPr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900" dirty="0"/>
              <a:t>&gt;&gt;&gt; for </a:t>
            </a:r>
            <a:r>
              <a:rPr lang="en-US" altLang="zh-CN" sz="2900" dirty="0" err="1"/>
              <a:t>i</a:t>
            </a:r>
            <a:r>
              <a:rPr lang="en-US" altLang="zh-CN" sz="2900" dirty="0"/>
              <a:t> in x:</a:t>
            </a:r>
            <a:endParaRPr lang="en-US" altLang="zh-CN" sz="2900" dirty="0"/>
          </a:p>
          <a:p>
            <a:pPr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900" dirty="0"/>
              <a:t>	         if </a:t>
            </a:r>
            <a:r>
              <a:rPr lang="en-US" altLang="zh-CN" sz="2900" dirty="0" err="1"/>
              <a:t>i</a:t>
            </a:r>
            <a:r>
              <a:rPr lang="en-US" altLang="zh-CN" sz="2900" dirty="0"/>
              <a:t> == 1:</a:t>
            </a:r>
            <a:endParaRPr lang="en-US" altLang="zh-CN" sz="2900" dirty="0"/>
          </a:p>
          <a:p>
            <a:pPr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900" dirty="0"/>
              <a:t>		    </a:t>
            </a:r>
            <a:r>
              <a:rPr lang="en-US" altLang="zh-CN" sz="2900" dirty="0" err="1"/>
              <a:t>x.remove</a:t>
            </a:r>
            <a:r>
              <a:rPr lang="en-US" altLang="zh-CN" sz="2900" dirty="0"/>
              <a:t>(</a:t>
            </a:r>
            <a:r>
              <a:rPr lang="en-US" altLang="zh-CN" sz="2900" dirty="0" err="1"/>
              <a:t>i</a:t>
            </a:r>
            <a:r>
              <a:rPr lang="en-US" altLang="zh-CN" sz="2900" dirty="0"/>
              <a:t>)		</a:t>
            </a:r>
            <a:endParaRPr lang="en-US" altLang="zh-CN" sz="2900" dirty="0"/>
          </a:p>
          <a:p>
            <a:pPr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900" dirty="0"/>
              <a:t>&gt;&gt;&gt; x</a:t>
            </a:r>
            <a:endParaRPr lang="en-US" altLang="zh-CN" sz="2900" dirty="0"/>
          </a:p>
          <a:p>
            <a:pPr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900" dirty="0"/>
              <a:t>[2, 2, 2, 2]</a:t>
            </a:r>
            <a:endParaRPr lang="en-US" altLang="zh-CN" sz="2900" dirty="0"/>
          </a:p>
        </p:txBody>
      </p:sp>
      <p:sp>
        <p:nvSpPr>
          <p:cNvPr id="2" name="矩形 1"/>
          <p:cNvSpPr/>
          <p:nvPr/>
        </p:nvSpPr>
        <p:spPr>
          <a:xfrm>
            <a:off x="5206761" y="3663199"/>
            <a:ext cx="4834981" cy="2831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remove_all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list_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value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latin typeface="等线" panose="02010600030101010101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item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list_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item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value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list_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remove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value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等线" panose="02010600030101010101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latin typeface="等线" panose="02010600030101010101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zh-CN" altLang="zh-CN" sz="2000" kern="100" dirty="0">
              <a:latin typeface="等线" panose="02010600030101010101" charset="-122"/>
              <a:cs typeface="Times New Roman" panose="02020603050405020304" pitchFamily="18" charset="0"/>
            </a:endParaRPr>
          </a:p>
          <a:p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remove_all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b="1" kern="0" dirty="0">
              <a:solidFill>
                <a:srgbClr val="00008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en-US" altLang="zh-CN" sz="2000" b="1" kern="0" dirty="0">
              <a:solidFill>
                <a:srgbClr val="00008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remove_all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en-US" altLang="zh-CN" sz="2000" b="1" kern="0" dirty="0">
              <a:solidFill>
                <a:srgbClr val="00008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3370" y="4904075"/>
            <a:ext cx="2250736" cy="1670358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选择结构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123" name="组合 122"/>
          <p:cNvGrpSpPr/>
          <p:nvPr/>
        </p:nvGrpSpPr>
        <p:grpSpPr>
          <a:xfrm>
            <a:off x="8246711" y="2815846"/>
            <a:ext cx="3575246" cy="3805079"/>
            <a:chOff x="3905537" y="1530700"/>
            <a:chExt cx="3575712" cy="3805575"/>
          </a:xfrm>
        </p:grpSpPr>
        <p:sp>
          <p:nvSpPr>
            <p:cNvPr id="60" name="流程图: 决策 59"/>
            <p:cNvSpPr/>
            <p:nvPr/>
          </p:nvSpPr>
          <p:spPr>
            <a:xfrm>
              <a:off x="4942766" y="2267804"/>
              <a:ext cx="1542197" cy="1050878"/>
            </a:xfrm>
            <a:prstGeom prst="flowChartDecision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</a:rPr>
                <a:t>条件</a:t>
              </a:r>
              <a:r>
                <a:rPr lang="en-US" altLang="zh-CN" b="1" dirty="0">
                  <a:solidFill>
                    <a:schemeClr val="tx1"/>
                  </a:solidFill>
                </a:rPr>
                <a:t>?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1" name="流程图: 过程 60"/>
            <p:cNvSpPr/>
            <p:nvPr/>
          </p:nvSpPr>
          <p:spPr>
            <a:xfrm>
              <a:off x="6280246" y="3564341"/>
              <a:ext cx="1201003" cy="573206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语句块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cxnSp>
          <p:nvCxnSpPr>
            <p:cNvPr id="63" name="直接箭头连接符 62"/>
            <p:cNvCxnSpPr/>
            <p:nvPr/>
          </p:nvCxnSpPr>
          <p:spPr>
            <a:xfrm>
              <a:off x="5622878" y="4749420"/>
              <a:ext cx="1" cy="586855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肘形连接符 63" title="t "/>
            <p:cNvCxnSpPr>
              <a:stCxn id="60" idx="3"/>
              <a:endCxn id="61" idx="0"/>
            </p:cNvCxnSpPr>
            <p:nvPr/>
          </p:nvCxnSpPr>
          <p:spPr>
            <a:xfrm>
              <a:off x="6484963" y="2793243"/>
              <a:ext cx="395785" cy="771098"/>
            </a:xfrm>
            <a:prstGeom prst="bentConnector2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6321188" y="2390634"/>
              <a:ext cx="750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False</a:t>
              </a:r>
              <a:endParaRPr lang="zh-CN" altLang="en-US" dirty="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4410502" y="2404281"/>
              <a:ext cx="750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True</a:t>
              </a:r>
              <a:endParaRPr lang="zh-CN" altLang="en-US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5177052" y="1530700"/>
              <a:ext cx="1173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002060"/>
                  </a:solidFill>
                </a:rPr>
                <a:t>2. </a:t>
              </a:r>
              <a:r>
                <a:rPr lang="zh-CN" altLang="en-US" b="1" dirty="0">
                  <a:solidFill>
                    <a:srgbClr val="002060"/>
                  </a:solidFill>
                </a:rPr>
                <a:t>双分支</a:t>
              </a:r>
              <a:endParaRPr lang="zh-CN" alt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70" name="流程图: 过程 69"/>
            <p:cNvSpPr/>
            <p:nvPr/>
          </p:nvSpPr>
          <p:spPr>
            <a:xfrm>
              <a:off x="3905537" y="3550693"/>
              <a:ext cx="1201003" cy="573206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语句块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72" name="肘形连接符 71" title="t "/>
            <p:cNvCxnSpPr>
              <a:stCxn id="60" idx="1"/>
              <a:endCxn id="70" idx="0"/>
            </p:cNvCxnSpPr>
            <p:nvPr/>
          </p:nvCxnSpPr>
          <p:spPr>
            <a:xfrm rot="10800000" flipV="1">
              <a:off x="4506040" y="2793243"/>
              <a:ext cx="436727" cy="757450"/>
            </a:xfrm>
            <a:prstGeom prst="bentConnector2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4490113" y="4735772"/>
              <a:ext cx="2374710" cy="0"/>
            </a:xfrm>
            <a:prstGeom prst="line">
              <a:avLst/>
            </a:prstGeom>
            <a:ln w="222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肘形连接符 87"/>
            <p:cNvCxnSpPr>
              <a:stCxn id="61" idx="2"/>
            </p:cNvCxnSpPr>
            <p:nvPr/>
          </p:nvCxnSpPr>
          <p:spPr>
            <a:xfrm rot="5400000">
              <a:off x="6580497" y="4435522"/>
              <a:ext cx="598226" cy="2276"/>
            </a:xfrm>
            <a:prstGeom prst="bentConnector3">
              <a:avLst>
                <a:gd name="adj1" fmla="val 34031"/>
              </a:avLst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肘形连接符 117"/>
            <p:cNvCxnSpPr/>
            <p:nvPr/>
          </p:nvCxnSpPr>
          <p:spPr>
            <a:xfrm rot="5400000">
              <a:off x="4192138" y="4421874"/>
              <a:ext cx="598226" cy="2276"/>
            </a:xfrm>
            <a:prstGeom prst="bentConnector3">
              <a:avLst>
                <a:gd name="adj1" fmla="val 34031"/>
              </a:avLst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箭头连接符 118"/>
            <p:cNvCxnSpPr/>
            <p:nvPr/>
          </p:nvCxnSpPr>
          <p:spPr>
            <a:xfrm>
              <a:off x="5718412" y="2006221"/>
              <a:ext cx="0" cy="313899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组合 121"/>
          <p:cNvGrpSpPr/>
          <p:nvPr/>
        </p:nvGrpSpPr>
        <p:grpSpPr>
          <a:xfrm>
            <a:off x="5545544" y="206313"/>
            <a:ext cx="3507014" cy="3070344"/>
            <a:chOff x="150126" y="2361065"/>
            <a:chExt cx="3507471" cy="3070744"/>
          </a:xfrm>
        </p:grpSpPr>
        <p:grpSp>
          <p:nvGrpSpPr>
            <p:cNvPr id="57" name="组合 56"/>
            <p:cNvGrpSpPr/>
            <p:nvPr/>
          </p:nvGrpSpPr>
          <p:grpSpPr>
            <a:xfrm>
              <a:off x="1460310" y="2647666"/>
              <a:ext cx="2197287" cy="2784143"/>
              <a:chOff x="2647666" y="2634018"/>
              <a:chExt cx="2197287" cy="2784143"/>
            </a:xfrm>
          </p:grpSpPr>
          <p:sp>
            <p:nvSpPr>
              <p:cNvPr id="4" name="流程图: 决策 3"/>
              <p:cNvSpPr/>
              <p:nvPr/>
            </p:nvSpPr>
            <p:spPr>
              <a:xfrm>
                <a:off x="2647666" y="2634018"/>
                <a:ext cx="1542197" cy="1050878"/>
              </a:xfrm>
              <a:prstGeom prst="flowChartDecision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</a:rPr>
                  <a:t>条件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?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流程图: 过程 4"/>
              <p:cNvSpPr/>
              <p:nvPr/>
            </p:nvSpPr>
            <p:spPr>
              <a:xfrm>
                <a:off x="2811438" y="4080680"/>
                <a:ext cx="1201003" cy="573206"/>
              </a:xfrm>
              <a:prstGeom prst="flowChartProcess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语句块</a:t>
                </a:r>
                <a:endParaRPr lang="zh-CN" altLang="en-US" dirty="0"/>
              </a:p>
            </p:txBody>
          </p:sp>
          <p:cxnSp>
            <p:nvCxnSpPr>
              <p:cNvPr id="8" name="直接箭头连接符 7"/>
              <p:cNvCxnSpPr>
                <a:stCxn id="4" idx="2"/>
                <a:endCxn id="5" idx="0"/>
              </p:cNvCxnSpPr>
              <p:nvPr/>
            </p:nvCxnSpPr>
            <p:spPr>
              <a:xfrm flipH="1">
                <a:off x="3411940" y="3684896"/>
                <a:ext cx="6825" cy="395784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/>
              <p:cNvCxnSpPr/>
              <p:nvPr/>
            </p:nvCxnSpPr>
            <p:spPr>
              <a:xfrm flipH="1">
                <a:off x="3384645" y="4640239"/>
                <a:ext cx="6825" cy="777922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肘形连接符 46" title="t "/>
              <p:cNvCxnSpPr>
                <a:stCxn id="4" idx="3"/>
              </p:cNvCxnSpPr>
              <p:nvPr/>
            </p:nvCxnSpPr>
            <p:spPr>
              <a:xfrm flipH="1">
                <a:off x="3398293" y="3159457"/>
                <a:ext cx="791570" cy="1712794"/>
              </a:xfrm>
              <a:prstGeom prst="bentConnector4">
                <a:avLst>
                  <a:gd name="adj1" fmla="val -51293"/>
                  <a:gd name="adj2" fmla="val 101992"/>
                </a:avLst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/>
              <p:cNvSpPr txBox="1"/>
              <p:nvPr/>
            </p:nvSpPr>
            <p:spPr>
              <a:xfrm>
                <a:off x="4094326" y="2811439"/>
                <a:ext cx="7506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False</a:t>
                </a:r>
                <a:endParaRPr lang="zh-CN" altLang="en-US" dirty="0"/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2784142" y="3616657"/>
                <a:ext cx="7506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True</a:t>
                </a:r>
                <a:endParaRPr lang="zh-CN" altLang="en-US" dirty="0"/>
              </a:p>
            </p:txBody>
          </p:sp>
        </p:grpSp>
        <p:sp>
          <p:nvSpPr>
            <p:cNvPr id="58" name="文本框 57"/>
            <p:cNvSpPr txBox="1"/>
            <p:nvPr/>
          </p:nvSpPr>
          <p:spPr>
            <a:xfrm>
              <a:off x="150126" y="3103016"/>
              <a:ext cx="1173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002060"/>
                  </a:solidFill>
                </a:rPr>
                <a:t>1. </a:t>
              </a:r>
              <a:r>
                <a:rPr lang="zh-CN" altLang="en-US" b="1" dirty="0">
                  <a:solidFill>
                    <a:srgbClr val="002060"/>
                  </a:solidFill>
                </a:rPr>
                <a:t>单分支</a:t>
              </a:r>
              <a:endParaRPr lang="zh-CN" altLang="en-US" b="1" dirty="0">
                <a:solidFill>
                  <a:srgbClr val="002060"/>
                </a:solidFill>
              </a:endParaRPr>
            </a:p>
          </p:txBody>
        </p:sp>
        <p:cxnSp>
          <p:nvCxnSpPr>
            <p:cNvPr id="121" name="直接箭头连接符 120"/>
            <p:cNvCxnSpPr/>
            <p:nvPr/>
          </p:nvCxnSpPr>
          <p:spPr>
            <a:xfrm>
              <a:off x="2251881" y="2361065"/>
              <a:ext cx="0" cy="313899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组合 137"/>
          <p:cNvGrpSpPr/>
          <p:nvPr/>
        </p:nvGrpSpPr>
        <p:grpSpPr>
          <a:xfrm>
            <a:off x="409373" y="2396110"/>
            <a:ext cx="7086820" cy="4139285"/>
            <a:chOff x="3079839" y="1489460"/>
            <a:chExt cx="7087743" cy="4139824"/>
          </a:xfrm>
        </p:grpSpPr>
        <p:sp>
          <p:nvSpPr>
            <p:cNvPr id="139" name="流程图: 决策 138"/>
            <p:cNvSpPr/>
            <p:nvPr/>
          </p:nvSpPr>
          <p:spPr>
            <a:xfrm>
              <a:off x="4171660" y="1751043"/>
              <a:ext cx="1542197" cy="896623"/>
            </a:xfrm>
            <a:prstGeom prst="flowChartDecision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28" tIns="45714" rIns="91428" bIns="45714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>
                  <a:solidFill>
                    <a:schemeClr val="tx1"/>
                  </a:solidFill>
                </a:rPr>
                <a:t>条件</a:t>
              </a:r>
              <a:r>
                <a:rPr lang="en-US" altLang="zh-CN" b="1" dirty="0">
                  <a:solidFill>
                    <a:schemeClr val="tx1"/>
                  </a:solidFill>
                </a:rPr>
                <a:t>1?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0" name="流程图: 过程 139"/>
            <p:cNvSpPr/>
            <p:nvPr/>
          </p:nvSpPr>
          <p:spPr>
            <a:xfrm>
              <a:off x="8839190" y="3784558"/>
              <a:ext cx="1328392" cy="575475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="horz" wrap="square" lIns="91428" tIns="45714" rIns="91428" bIns="45714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/>
                <a:t>语句块</a:t>
              </a:r>
              <a:r>
                <a:rPr lang="en-US" altLang="zh-CN" dirty="0"/>
                <a:t>n+1</a:t>
              </a:r>
              <a:endParaRPr lang="zh-CN" altLang="en-US" dirty="0"/>
            </a:p>
          </p:txBody>
        </p:sp>
        <p:cxnSp>
          <p:nvCxnSpPr>
            <p:cNvPr id="141" name="直接箭头连接符 140"/>
            <p:cNvCxnSpPr/>
            <p:nvPr/>
          </p:nvCxnSpPr>
          <p:spPr>
            <a:xfrm>
              <a:off x="3658248" y="4360033"/>
              <a:ext cx="1" cy="586855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肘形连接符 141" title="t "/>
            <p:cNvCxnSpPr>
              <a:stCxn id="139" idx="3"/>
              <a:endCxn id="150" idx="0"/>
            </p:cNvCxnSpPr>
            <p:nvPr/>
          </p:nvCxnSpPr>
          <p:spPr>
            <a:xfrm>
              <a:off x="5713857" y="2199355"/>
              <a:ext cx="514074" cy="181753"/>
            </a:xfrm>
            <a:prstGeom prst="bentConnector2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文本框 64"/>
            <p:cNvSpPr txBox="1"/>
            <p:nvPr/>
          </p:nvSpPr>
          <p:spPr>
            <a:xfrm>
              <a:off x="5550082" y="1846577"/>
              <a:ext cx="750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False</a:t>
              </a:r>
              <a:endParaRPr lang="zh-CN" altLang="en-US" dirty="0"/>
            </a:p>
          </p:txBody>
        </p:sp>
        <p:sp>
          <p:nvSpPr>
            <p:cNvPr id="144" name="文本框 65"/>
            <p:cNvSpPr txBox="1"/>
            <p:nvPr/>
          </p:nvSpPr>
          <p:spPr>
            <a:xfrm>
              <a:off x="3639396" y="1860224"/>
              <a:ext cx="750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True</a:t>
              </a:r>
              <a:endParaRPr lang="zh-CN" altLang="en-US" dirty="0"/>
            </a:p>
          </p:txBody>
        </p:sp>
        <p:sp>
          <p:nvSpPr>
            <p:cNvPr id="145" name="文本框 66"/>
            <p:cNvSpPr txBox="1"/>
            <p:nvPr/>
          </p:nvSpPr>
          <p:spPr>
            <a:xfrm>
              <a:off x="5641076" y="5259952"/>
              <a:ext cx="1173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>
                  <a:solidFill>
                    <a:srgbClr val="002060"/>
                  </a:solidFill>
                </a:rPr>
                <a:t>3. </a:t>
              </a:r>
              <a:r>
                <a:rPr lang="zh-CN" altLang="en-US" b="1" dirty="0">
                  <a:solidFill>
                    <a:srgbClr val="002060"/>
                  </a:solidFill>
                </a:rPr>
                <a:t>多分支</a:t>
              </a:r>
              <a:endParaRPr lang="zh-CN" alt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146" name="流程图: 过程 145"/>
            <p:cNvSpPr/>
            <p:nvPr/>
          </p:nvSpPr>
          <p:spPr>
            <a:xfrm>
              <a:off x="3079839" y="3798210"/>
              <a:ext cx="1201003" cy="573206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="horz" wrap="square" lIns="91428" tIns="45714" rIns="91428" bIns="45714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/>
                <a:t>语句块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147" name="肘形连接符 146" title="t "/>
            <p:cNvCxnSpPr>
              <a:stCxn id="139" idx="1"/>
              <a:endCxn id="146" idx="0"/>
            </p:cNvCxnSpPr>
            <p:nvPr/>
          </p:nvCxnSpPr>
          <p:spPr>
            <a:xfrm rot="10800000" flipV="1">
              <a:off x="3680342" y="2199354"/>
              <a:ext cx="491319" cy="1598855"/>
            </a:xfrm>
            <a:prstGeom prst="bentConnector2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 flipV="1">
              <a:off x="3596175" y="4926899"/>
              <a:ext cx="5954986" cy="12328"/>
            </a:xfrm>
            <a:prstGeom prst="line">
              <a:avLst/>
            </a:prstGeom>
            <a:ln w="222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箭头连接符 148"/>
            <p:cNvCxnSpPr/>
            <p:nvPr/>
          </p:nvCxnSpPr>
          <p:spPr>
            <a:xfrm>
              <a:off x="4947306" y="1489460"/>
              <a:ext cx="0" cy="313899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流程图: 决策 149"/>
            <p:cNvSpPr/>
            <p:nvPr/>
          </p:nvSpPr>
          <p:spPr>
            <a:xfrm>
              <a:off x="5456832" y="2381108"/>
              <a:ext cx="1542197" cy="785172"/>
            </a:xfrm>
            <a:prstGeom prst="flowChartDecision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28" tIns="45714" rIns="91428" bIns="45714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>
                  <a:solidFill>
                    <a:schemeClr val="tx1"/>
                  </a:solidFill>
                </a:rPr>
                <a:t>条件</a:t>
              </a:r>
              <a:r>
                <a:rPr lang="en-US" altLang="zh-CN" b="1" dirty="0">
                  <a:solidFill>
                    <a:schemeClr val="tx1"/>
                  </a:solidFill>
                </a:rPr>
                <a:t>2?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51" name="肘形连接符 150" title="t "/>
            <p:cNvCxnSpPr>
              <a:endCxn id="154" idx="0"/>
            </p:cNvCxnSpPr>
            <p:nvPr/>
          </p:nvCxnSpPr>
          <p:spPr>
            <a:xfrm>
              <a:off x="6946710" y="2784143"/>
              <a:ext cx="1322698" cy="238410"/>
            </a:xfrm>
            <a:prstGeom prst="bentConnector2">
              <a:avLst/>
            </a:prstGeom>
            <a:ln w="22225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流程图: 过程 151"/>
            <p:cNvSpPr/>
            <p:nvPr/>
          </p:nvSpPr>
          <p:spPr>
            <a:xfrm>
              <a:off x="4419603" y="3800477"/>
              <a:ext cx="1201003" cy="573206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="horz" wrap="square" lIns="91428" tIns="45714" rIns="91428" bIns="45714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/>
                <a:t>语句块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cxnSp>
          <p:nvCxnSpPr>
            <p:cNvPr id="153" name="肘形连接符 152" title="t "/>
            <p:cNvCxnSpPr>
              <a:stCxn id="150" idx="1"/>
              <a:endCxn id="152" idx="0"/>
            </p:cNvCxnSpPr>
            <p:nvPr/>
          </p:nvCxnSpPr>
          <p:spPr>
            <a:xfrm rot="10800000" flipV="1">
              <a:off x="5020106" y="2773693"/>
              <a:ext cx="436727" cy="1026783"/>
            </a:xfrm>
            <a:prstGeom prst="bentConnector2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流程图: 决策 153"/>
            <p:cNvSpPr/>
            <p:nvPr/>
          </p:nvSpPr>
          <p:spPr>
            <a:xfrm>
              <a:off x="7435758" y="3022553"/>
              <a:ext cx="1667299" cy="716933"/>
            </a:xfrm>
            <a:prstGeom prst="flowChartDecision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28" tIns="45714" rIns="91428" bIns="45714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>
                  <a:solidFill>
                    <a:schemeClr val="tx1"/>
                  </a:solidFill>
                </a:rPr>
                <a:t>条件</a:t>
              </a:r>
              <a:r>
                <a:rPr lang="en-US" altLang="zh-CN" b="1" dirty="0">
                  <a:solidFill>
                    <a:schemeClr val="tx1"/>
                  </a:solidFill>
                </a:rPr>
                <a:t>n?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5" name="流程图: 过程 154"/>
            <p:cNvSpPr/>
            <p:nvPr/>
          </p:nvSpPr>
          <p:spPr>
            <a:xfrm>
              <a:off x="6535007" y="3786828"/>
              <a:ext cx="1201003" cy="573206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="horz" wrap="square" lIns="91428" tIns="45714" rIns="91428" bIns="45714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/>
                <a:t>语句块</a:t>
              </a:r>
              <a:r>
                <a:rPr lang="en-US" altLang="zh-CN" dirty="0"/>
                <a:t>n</a:t>
              </a:r>
              <a:endParaRPr lang="zh-CN" altLang="en-US" dirty="0"/>
            </a:p>
          </p:txBody>
        </p:sp>
        <p:cxnSp>
          <p:nvCxnSpPr>
            <p:cNvPr id="156" name="肘形连接符 155" title="t "/>
            <p:cNvCxnSpPr>
              <a:endCxn id="155" idx="0"/>
            </p:cNvCxnSpPr>
            <p:nvPr/>
          </p:nvCxnSpPr>
          <p:spPr>
            <a:xfrm rot="10800000" flipV="1">
              <a:off x="7135509" y="3398292"/>
              <a:ext cx="452646" cy="388535"/>
            </a:xfrm>
            <a:prstGeom prst="bentConnector2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文本框 65"/>
            <p:cNvSpPr txBox="1"/>
            <p:nvPr/>
          </p:nvSpPr>
          <p:spPr>
            <a:xfrm>
              <a:off x="5113355" y="2392487"/>
              <a:ext cx="750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True</a:t>
              </a:r>
              <a:endParaRPr lang="zh-CN" altLang="en-US" dirty="0"/>
            </a:p>
          </p:txBody>
        </p:sp>
        <p:sp>
          <p:nvSpPr>
            <p:cNvPr id="158" name="文本框 64"/>
            <p:cNvSpPr txBox="1"/>
            <p:nvPr/>
          </p:nvSpPr>
          <p:spPr>
            <a:xfrm>
              <a:off x="6805676" y="2433430"/>
              <a:ext cx="750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False</a:t>
              </a:r>
              <a:endParaRPr lang="zh-CN" altLang="en-US" dirty="0"/>
            </a:p>
          </p:txBody>
        </p:sp>
        <p:sp>
          <p:nvSpPr>
            <p:cNvPr id="159" name="文本框 65"/>
            <p:cNvSpPr txBox="1"/>
            <p:nvPr/>
          </p:nvSpPr>
          <p:spPr>
            <a:xfrm>
              <a:off x="6996746" y="3020285"/>
              <a:ext cx="750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True</a:t>
              </a:r>
              <a:endParaRPr lang="zh-CN" altLang="en-US" dirty="0"/>
            </a:p>
          </p:txBody>
        </p:sp>
        <p:cxnSp>
          <p:nvCxnSpPr>
            <p:cNvPr id="160" name="肘形连接符 159" title="t "/>
            <p:cNvCxnSpPr>
              <a:stCxn id="154" idx="3"/>
              <a:endCxn id="140" idx="0"/>
            </p:cNvCxnSpPr>
            <p:nvPr/>
          </p:nvCxnSpPr>
          <p:spPr>
            <a:xfrm>
              <a:off x="9103057" y="3381020"/>
              <a:ext cx="400329" cy="403538"/>
            </a:xfrm>
            <a:prstGeom prst="bentConnector2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文本框 64"/>
            <p:cNvSpPr txBox="1"/>
            <p:nvPr/>
          </p:nvSpPr>
          <p:spPr>
            <a:xfrm>
              <a:off x="9019466" y="2993954"/>
              <a:ext cx="750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False</a:t>
              </a:r>
              <a:endParaRPr lang="zh-CN" altLang="en-US" dirty="0"/>
            </a:p>
          </p:txBody>
        </p:sp>
        <p:sp>
          <p:nvSpPr>
            <p:cNvPr id="162" name="文本框 65"/>
            <p:cNvSpPr txBox="1"/>
            <p:nvPr/>
          </p:nvSpPr>
          <p:spPr>
            <a:xfrm>
              <a:off x="5813959" y="3917335"/>
              <a:ext cx="750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•••</a:t>
              </a:r>
              <a:endParaRPr lang="zh-CN" altLang="en-US" dirty="0"/>
            </a:p>
          </p:txBody>
        </p:sp>
        <p:cxnSp>
          <p:nvCxnSpPr>
            <p:cNvPr id="163" name="直接箭头连接符 162"/>
            <p:cNvCxnSpPr/>
            <p:nvPr/>
          </p:nvCxnSpPr>
          <p:spPr>
            <a:xfrm>
              <a:off x="5052592" y="4362307"/>
              <a:ext cx="1" cy="586855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箭头连接符 163"/>
            <p:cNvCxnSpPr/>
            <p:nvPr/>
          </p:nvCxnSpPr>
          <p:spPr>
            <a:xfrm>
              <a:off x="7154359" y="4375953"/>
              <a:ext cx="1" cy="586855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箭头连接符 164"/>
            <p:cNvCxnSpPr/>
            <p:nvPr/>
          </p:nvCxnSpPr>
          <p:spPr>
            <a:xfrm>
              <a:off x="9501778" y="4348657"/>
              <a:ext cx="1" cy="586855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箭头连接符 165"/>
            <p:cNvCxnSpPr/>
            <p:nvPr/>
          </p:nvCxnSpPr>
          <p:spPr>
            <a:xfrm>
              <a:off x="5052601" y="4949167"/>
              <a:ext cx="1" cy="586855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3.2.1</a:t>
            </a:r>
            <a:r>
              <a:rPr lang="zh-CN" altLang="en-US" dirty="0"/>
              <a:t> 单分支选择结构</a:t>
            </a:r>
            <a:endParaRPr lang="zh-CN" alt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091" y="1826629"/>
            <a:ext cx="10786341" cy="1240485"/>
          </a:xfrm>
        </p:spPr>
        <p:txBody>
          <a:bodyPr/>
          <a:lstStyle/>
          <a:p>
            <a:pPr>
              <a:spcBef>
                <a:spcPts val="100"/>
              </a:spcBef>
              <a:buNone/>
            </a:pPr>
            <a:r>
              <a:rPr lang="zh-CN" altLang="zh-CN" sz="2400" dirty="0">
                <a:latin typeface="宋体" panose="02010600030101010101" pitchFamily="2" charset="-122"/>
              </a:rPr>
              <a:t>if </a:t>
            </a:r>
            <a:r>
              <a:rPr lang="zh-CN" altLang="en-US" sz="2400" dirty="0">
                <a:latin typeface="宋体" panose="02010600030101010101" pitchFamily="2" charset="-122"/>
              </a:rPr>
              <a:t>条件表达式</a:t>
            </a:r>
            <a:r>
              <a:rPr lang="zh-CN" altLang="zh-CN" sz="2400" dirty="0">
                <a:latin typeface="宋体" panose="02010600030101010101" pitchFamily="2" charset="-122"/>
              </a:rPr>
              <a:t>:</a:t>
            </a:r>
            <a:r>
              <a:rPr lang="en-US" altLang="zh-CN" sz="2400" dirty="0">
                <a:latin typeface="宋体" panose="02010600030101010101" pitchFamily="2" charset="-122"/>
              </a:rPr>
              <a:t>   # </a:t>
            </a:r>
            <a:r>
              <a:rPr lang="zh-CN" altLang="en-US" sz="2400" dirty="0">
                <a:latin typeface="宋体" panose="02010600030101010101" pitchFamily="2" charset="-122"/>
              </a:rPr>
              <a:t>其他语言要求条件表达式有括号  </a:t>
            </a:r>
            <a:endParaRPr lang="zh-CN" altLang="zh-CN" sz="2400" dirty="0">
              <a:latin typeface="宋体" panose="02010600030101010101" pitchFamily="2" charset="-122"/>
            </a:endParaRPr>
          </a:p>
          <a:p>
            <a:pPr>
              <a:spcBef>
                <a:spcPts val="100"/>
              </a:spcBef>
              <a:buNone/>
            </a:pPr>
            <a:r>
              <a:rPr lang="zh-CN" altLang="zh-CN" sz="2400" dirty="0">
                <a:latin typeface="宋体" panose="02010600030101010101" pitchFamily="2" charset="-122"/>
              </a:rPr>
              <a:t>    语句块</a:t>
            </a:r>
            <a:endParaRPr lang="zh-CN" altLang="zh-CN" sz="2400" dirty="0">
              <a:latin typeface="宋体" panose="02010600030101010101" pitchFamily="2" charset="-122"/>
            </a:endParaRPr>
          </a:p>
          <a:p>
            <a:pPr>
              <a:spcBef>
                <a:spcPts val="100"/>
              </a:spcBef>
              <a:buNone/>
            </a:pPr>
            <a:endParaRPr lang="zh-CN" altLang="zh-CN" sz="24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endParaRPr lang="zh-CN" altLang="zh-CN" dirty="0">
              <a:latin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107538" y="1568206"/>
            <a:ext cx="2516894" cy="4067990"/>
            <a:chOff x="1460310" y="1779648"/>
            <a:chExt cx="2197287" cy="3652162"/>
          </a:xfrm>
        </p:grpSpPr>
        <p:grpSp>
          <p:nvGrpSpPr>
            <p:cNvPr id="6" name="组合 5"/>
            <p:cNvGrpSpPr/>
            <p:nvPr/>
          </p:nvGrpSpPr>
          <p:grpSpPr>
            <a:xfrm>
              <a:off x="1460310" y="2647666"/>
              <a:ext cx="2197287" cy="2784144"/>
              <a:chOff x="2647666" y="2634018"/>
              <a:chExt cx="2197287" cy="2784144"/>
            </a:xfrm>
          </p:grpSpPr>
          <p:sp>
            <p:nvSpPr>
              <p:cNvPr id="9" name="流程图: 决策 8"/>
              <p:cNvSpPr/>
              <p:nvPr/>
            </p:nvSpPr>
            <p:spPr>
              <a:xfrm>
                <a:off x="2647666" y="2634018"/>
                <a:ext cx="1542197" cy="1050878"/>
              </a:xfrm>
              <a:prstGeom prst="flowChartDecision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</a:rPr>
                  <a:t>条件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?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流程图: 过程 9"/>
              <p:cNvSpPr/>
              <p:nvPr/>
            </p:nvSpPr>
            <p:spPr>
              <a:xfrm>
                <a:off x="2811438" y="4080680"/>
                <a:ext cx="1201003" cy="573206"/>
              </a:xfrm>
              <a:prstGeom prst="flowChartProcess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语句块</a:t>
                </a:r>
                <a:endParaRPr lang="zh-CN" altLang="en-US" dirty="0"/>
              </a:p>
            </p:txBody>
          </p:sp>
          <p:cxnSp>
            <p:nvCxnSpPr>
              <p:cNvPr id="11" name="直接箭头连接符 10"/>
              <p:cNvCxnSpPr>
                <a:stCxn id="9" idx="2"/>
                <a:endCxn id="10" idx="0"/>
              </p:cNvCxnSpPr>
              <p:nvPr/>
            </p:nvCxnSpPr>
            <p:spPr>
              <a:xfrm flipH="1">
                <a:off x="3411940" y="3684896"/>
                <a:ext cx="6825" cy="395784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/>
              <p:nvPr/>
            </p:nvCxnSpPr>
            <p:spPr>
              <a:xfrm flipH="1">
                <a:off x="3384645" y="4640239"/>
                <a:ext cx="6825" cy="777923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肘形连接符 12" title="t "/>
              <p:cNvCxnSpPr>
                <a:stCxn id="9" idx="3"/>
              </p:cNvCxnSpPr>
              <p:nvPr/>
            </p:nvCxnSpPr>
            <p:spPr>
              <a:xfrm flipH="1">
                <a:off x="3398293" y="3159457"/>
                <a:ext cx="791570" cy="1712794"/>
              </a:xfrm>
              <a:prstGeom prst="bentConnector4">
                <a:avLst>
                  <a:gd name="adj1" fmla="val -51293"/>
                  <a:gd name="adj2" fmla="val 101992"/>
                </a:avLst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文本框 13"/>
              <p:cNvSpPr txBox="1"/>
              <p:nvPr/>
            </p:nvSpPr>
            <p:spPr>
              <a:xfrm>
                <a:off x="4094326" y="2811439"/>
                <a:ext cx="750627" cy="3315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False</a:t>
                </a:r>
                <a:endParaRPr lang="zh-CN" altLang="en-US" dirty="0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2784142" y="3616657"/>
                <a:ext cx="750627" cy="3315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True</a:t>
                </a:r>
                <a:endParaRPr lang="zh-CN" altLang="en-US" dirty="0"/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1681331" y="1779648"/>
              <a:ext cx="1173708" cy="331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002060"/>
                  </a:solidFill>
                </a:rPr>
                <a:t>单分支</a:t>
              </a:r>
              <a:endParaRPr lang="zh-CN" altLang="en-US" b="1" dirty="0">
                <a:solidFill>
                  <a:srgbClr val="002060"/>
                </a:solidFill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>
              <a:off x="2251881" y="2361065"/>
              <a:ext cx="0" cy="313899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78646" y="3926007"/>
            <a:ext cx="8374436" cy="1569648"/>
          </a:xfrm>
          <a:prstGeom prst="rect">
            <a:avLst/>
          </a:prstGeom>
          <a:solidFill>
            <a:srgbClr val="FFFFFF"/>
          </a:solidFill>
          <a:ln w="9525">
            <a:solidFill>
              <a:srgbClr val="00B0F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ctr" anchorCtr="0" compatLnSpc="1">
            <a:spAutoFit/>
          </a:bodyPr>
          <a:lstStyle/>
          <a:p>
            <a:pPr defTabSz="914400" eaLnBrk="0" hangingPunct="0"/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a, b = eval(input("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请输入两个数（以英文逗号分隔）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:"))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defTabSz="914400" eaLnBrk="0" hangingPunct="0"/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if a&gt;b: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defTabSz="914400" eaLnBrk="0" hangingPunct="0"/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a,b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=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b,a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defTabSz="914400" eaLnBrk="0" hangingPunct="0"/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print(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a,b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endParaRPr lang="zh-CN" altLang="zh-CN" sz="2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520888" y="3482885"/>
            <a:ext cx="7352343" cy="36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提示用户输入两个数，然后按照从小到大顺序输出两个数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56653" y="5643332"/>
            <a:ext cx="4357607" cy="707794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__name__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'__main__'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main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2000" kern="100" dirty="0">
              <a:latin typeface="等线" panose="02010600030101010101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48054" y="2713171"/>
            <a:ext cx="6092825" cy="707886"/>
          </a:xfrm>
          <a:prstGeom prst="rect">
            <a:avLst/>
          </a:prstGeom>
          <a:ln>
            <a:solidFill>
              <a:srgbClr val="66CCFF"/>
            </a:solidFill>
          </a:ln>
        </p:spPr>
        <p:txBody>
          <a:bodyPr>
            <a:spAutoFit/>
          </a:bodyPr>
          <a:lstStyle/>
          <a:p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item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value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list_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remove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value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等线" panose="02010600030101010101" charset="-122"/>
              <a:cs typeface="Times New Roman" panose="02020603050405020304" pitchFamily="18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2940" y="4660380"/>
            <a:ext cx="3295059" cy="132828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3.2.2 </a:t>
            </a:r>
            <a:r>
              <a:rPr lang="zh-CN" altLang="en-US"/>
              <a:t>双分支结构</a:t>
            </a:r>
            <a:endParaRPr lang="zh-CN" alt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4921" y="1503113"/>
            <a:ext cx="2695314" cy="1955922"/>
          </a:xfrm>
          <a:ln>
            <a:solidFill>
              <a:srgbClr val="0070C0"/>
            </a:solidFill>
          </a:ln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ts val="1800"/>
              </a:spcBef>
              <a:buNone/>
            </a:pPr>
            <a:r>
              <a:rPr lang="zh-CN" altLang="zh-CN" sz="2400" dirty="0">
                <a:latin typeface="宋体" panose="02010600030101010101" pitchFamily="2" charset="-122"/>
              </a:rPr>
              <a:t>if </a:t>
            </a:r>
            <a:r>
              <a:rPr lang="zh-CN" altLang="en-US" sz="2400" dirty="0">
                <a:latin typeface="宋体" panose="02010600030101010101" pitchFamily="2" charset="-122"/>
              </a:rPr>
              <a:t>条件</a:t>
            </a:r>
            <a:r>
              <a:rPr lang="zh-CN" altLang="zh-CN" sz="2400" dirty="0">
                <a:latin typeface="宋体" panose="02010600030101010101" pitchFamily="2" charset="-122"/>
              </a:rPr>
              <a:t>表达式:</a:t>
            </a:r>
            <a:endParaRPr lang="zh-CN" altLang="zh-CN" sz="2400" dirty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ts val="1800"/>
              </a:spcBef>
              <a:buNone/>
            </a:pPr>
            <a:r>
              <a:rPr lang="zh-CN" altLang="zh-CN" sz="2400" dirty="0">
                <a:latin typeface="宋体" panose="02010600030101010101" pitchFamily="2" charset="-122"/>
              </a:rPr>
              <a:t>    语句块1</a:t>
            </a:r>
            <a:endParaRPr lang="zh-CN" altLang="zh-CN" sz="2400" dirty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ts val="1800"/>
              </a:spcBef>
              <a:buNone/>
            </a:pPr>
            <a:r>
              <a:rPr lang="zh-CN" altLang="zh-CN" sz="2400" dirty="0">
                <a:latin typeface="宋体" panose="02010600030101010101" pitchFamily="2" charset="-122"/>
              </a:rPr>
              <a:t>else:</a:t>
            </a:r>
            <a:endParaRPr lang="zh-CN" altLang="zh-CN" sz="2400" dirty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ts val="1800"/>
              </a:spcBef>
              <a:buNone/>
            </a:pPr>
            <a:r>
              <a:rPr lang="zh-CN" altLang="zh-CN" sz="2400" dirty="0">
                <a:latin typeface="宋体" panose="02010600030101010101" pitchFamily="2" charset="-122"/>
              </a:rPr>
              <a:t>    语句块2</a:t>
            </a:r>
            <a:endParaRPr lang="zh-CN" altLang="zh-CN" sz="2400" dirty="0">
              <a:latin typeface="宋体" panose="0201060003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069753" y="11295"/>
            <a:ext cx="3575246" cy="3805079"/>
            <a:chOff x="3905537" y="1530700"/>
            <a:chExt cx="3575712" cy="3805575"/>
          </a:xfrm>
        </p:grpSpPr>
        <p:sp>
          <p:nvSpPr>
            <p:cNvPr id="5" name="流程图: 决策 4"/>
            <p:cNvSpPr/>
            <p:nvPr/>
          </p:nvSpPr>
          <p:spPr>
            <a:xfrm>
              <a:off x="4942766" y="2267804"/>
              <a:ext cx="1542197" cy="1050878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条件</a:t>
              </a:r>
              <a:r>
                <a:rPr lang="en-US" altLang="zh-CN" dirty="0">
                  <a:solidFill>
                    <a:schemeClr val="tx1"/>
                  </a:solidFill>
                </a:rPr>
                <a:t>?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流程图: 过程 5"/>
            <p:cNvSpPr/>
            <p:nvPr/>
          </p:nvSpPr>
          <p:spPr>
            <a:xfrm>
              <a:off x="6280246" y="3564341"/>
              <a:ext cx="1201003" cy="573206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语句块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cxnSp>
          <p:nvCxnSpPr>
            <p:cNvPr id="7" name="直接箭头连接符 6"/>
            <p:cNvCxnSpPr/>
            <p:nvPr/>
          </p:nvCxnSpPr>
          <p:spPr>
            <a:xfrm>
              <a:off x="5622878" y="4749420"/>
              <a:ext cx="1" cy="586855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肘形连接符 7" title="t "/>
            <p:cNvCxnSpPr>
              <a:stCxn id="5" idx="3"/>
              <a:endCxn id="6" idx="0"/>
            </p:cNvCxnSpPr>
            <p:nvPr/>
          </p:nvCxnSpPr>
          <p:spPr>
            <a:xfrm>
              <a:off x="6484963" y="2793243"/>
              <a:ext cx="395785" cy="771098"/>
            </a:xfrm>
            <a:prstGeom prst="bentConnector2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6321188" y="2390634"/>
              <a:ext cx="750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False</a:t>
              </a:r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410502" y="2404281"/>
              <a:ext cx="750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True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177052" y="1530700"/>
              <a:ext cx="1173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002060"/>
                  </a:solidFill>
                </a:rPr>
                <a:t>双分支</a:t>
              </a:r>
              <a:endParaRPr lang="zh-CN" alt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12" name="流程图: 过程 11"/>
            <p:cNvSpPr/>
            <p:nvPr/>
          </p:nvSpPr>
          <p:spPr>
            <a:xfrm>
              <a:off x="3905537" y="3550693"/>
              <a:ext cx="1201003" cy="573206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语句块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13" name="肘形连接符 12" title="t "/>
            <p:cNvCxnSpPr>
              <a:stCxn id="5" idx="1"/>
              <a:endCxn id="12" idx="0"/>
            </p:cNvCxnSpPr>
            <p:nvPr/>
          </p:nvCxnSpPr>
          <p:spPr>
            <a:xfrm rot="10800000" flipV="1">
              <a:off x="4506040" y="2793243"/>
              <a:ext cx="436727" cy="757450"/>
            </a:xfrm>
            <a:prstGeom prst="bentConnector2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4490113" y="4735772"/>
              <a:ext cx="2374710" cy="0"/>
            </a:xfrm>
            <a:prstGeom prst="line">
              <a:avLst/>
            </a:prstGeom>
            <a:ln w="222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肘形连接符 14"/>
            <p:cNvCxnSpPr>
              <a:stCxn id="6" idx="2"/>
            </p:cNvCxnSpPr>
            <p:nvPr/>
          </p:nvCxnSpPr>
          <p:spPr>
            <a:xfrm rot="5400000">
              <a:off x="6580497" y="4435522"/>
              <a:ext cx="598226" cy="2276"/>
            </a:xfrm>
            <a:prstGeom prst="bentConnector3">
              <a:avLst>
                <a:gd name="adj1" fmla="val 34031"/>
              </a:avLst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肘形连接符 15"/>
            <p:cNvCxnSpPr/>
            <p:nvPr/>
          </p:nvCxnSpPr>
          <p:spPr>
            <a:xfrm rot="5400000">
              <a:off x="4192138" y="4421874"/>
              <a:ext cx="598226" cy="2276"/>
            </a:xfrm>
            <a:prstGeom prst="bentConnector3">
              <a:avLst>
                <a:gd name="adj1" fmla="val 34031"/>
              </a:avLst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5718412" y="2006221"/>
              <a:ext cx="0" cy="313899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00425" y="4094890"/>
            <a:ext cx="4683357" cy="193874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ctr" anchorCtr="0" compatLnSpc="1">
            <a:spAutoFit/>
          </a:bodyPr>
          <a:lstStyle/>
          <a:p>
            <a:pPr defTabSz="914400" eaLnBrk="0" hangingPunct="0"/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x = </a:t>
            </a:r>
            <a:r>
              <a:rPr lang="zh-CN" altLang="zh-CN" sz="2400" dirty="0">
                <a:solidFill>
                  <a:srgbClr val="000080"/>
                </a:solidFill>
                <a:latin typeface="宋体" panose="02010600030101010101" pitchFamily="2" charset="-122"/>
              </a:rPr>
              <a:t>int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zh-CN" altLang="zh-CN" sz="2400" dirty="0">
                <a:solidFill>
                  <a:srgbClr val="000080"/>
                </a:solidFill>
                <a:latin typeface="宋体" panose="02010600030101010101" pitchFamily="2" charset="-122"/>
              </a:rPr>
              <a:t>input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zh-CN" altLang="zh-CN" sz="2400" b="1" dirty="0">
                <a:solidFill>
                  <a:srgbClr val="008080"/>
                </a:solidFill>
                <a:latin typeface="宋体" panose="02010600030101010101" pitchFamily="2" charset="-122"/>
              </a:rPr>
              <a:t>"请输入整数:"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))</a:t>
            </a:r>
            <a:b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400" b="1" dirty="0">
                <a:solidFill>
                  <a:srgbClr val="000080"/>
                </a:solidFill>
                <a:latin typeface="宋体" panose="02010600030101010101" pitchFamily="2" charset="-122"/>
              </a:rPr>
              <a:t>if 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x % </a:t>
            </a:r>
            <a:r>
              <a:rPr lang="zh-CN" altLang="zh-CN" sz="2400" dirty="0">
                <a:solidFill>
                  <a:srgbClr val="0000FF"/>
                </a:solidFill>
                <a:latin typeface="宋体" panose="02010600030101010101" pitchFamily="2" charset="-122"/>
              </a:rPr>
              <a:t>2 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== </a:t>
            </a:r>
            <a:r>
              <a:rPr lang="zh-CN" altLang="zh-CN" sz="2400" dirty="0">
                <a:solidFill>
                  <a:srgbClr val="0000FF"/>
                </a:solidFill>
                <a:latin typeface="宋体" panose="02010600030101010101" pitchFamily="2" charset="-122"/>
              </a:rPr>
              <a:t>0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:</a:t>
            </a:r>
            <a:b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2400" dirty="0">
                <a:solidFill>
                  <a:srgbClr val="000080"/>
                </a:solidFill>
                <a:latin typeface="宋体" panose="02010600030101010101" pitchFamily="2" charset="-122"/>
              </a:rPr>
              <a:t>print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(x,</a:t>
            </a:r>
            <a:r>
              <a:rPr lang="zh-CN" altLang="zh-CN" sz="2400" b="1" dirty="0">
                <a:solidFill>
                  <a:srgbClr val="008080"/>
                </a:solidFill>
                <a:latin typeface="宋体" panose="02010600030101010101" pitchFamily="2" charset="-122"/>
              </a:rPr>
              <a:t>'是一个偶数'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b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400" b="1" dirty="0">
                <a:solidFill>
                  <a:srgbClr val="000080"/>
                </a:solidFill>
                <a:latin typeface="宋体" panose="02010600030101010101" pitchFamily="2" charset="-122"/>
              </a:rPr>
              <a:t>else</a:t>
            </a:r>
            <a:r>
              <a:rPr lang="en-US" altLang="zh-CN" sz="2400" b="1" dirty="0">
                <a:solidFill>
                  <a:srgbClr val="000080"/>
                </a:solidFill>
                <a:latin typeface="宋体" panose="02010600030101010101" pitchFamily="2" charset="-122"/>
              </a:rPr>
              <a:t>:</a:t>
            </a:r>
            <a:br>
              <a:rPr lang="zh-CN" altLang="zh-CN" sz="2400" b="1" dirty="0">
                <a:solidFill>
                  <a:srgbClr val="000080"/>
                </a:solidFill>
                <a:latin typeface="宋体" panose="02010600030101010101" pitchFamily="2" charset="-122"/>
              </a:rPr>
            </a:br>
            <a:r>
              <a:rPr lang="zh-CN" altLang="zh-CN" sz="2400" b="1" dirty="0">
                <a:solidFill>
                  <a:srgbClr val="00008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2400" dirty="0">
                <a:solidFill>
                  <a:srgbClr val="000080"/>
                </a:solidFill>
                <a:latin typeface="宋体" panose="02010600030101010101" pitchFamily="2" charset="-122"/>
              </a:rPr>
              <a:t>print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(x,</a:t>
            </a:r>
            <a:r>
              <a:rPr lang="zh-CN" altLang="zh-CN" sz="2400" b="1" dirty="0">
                <a:solidFill>
                  <a:srgbClr val="008080"/>
                </a:solidFill>
                <a:latin typeface="宋体" panose="02010600030101010101" pitchFamily="2" charset="-122"/>
              </a:rPr>
              <a:t>'是一个奇数'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endParaRPr lang="zh-CN" altLang="zh-CN" sz="2400" dirty="0"/>
          </a:p>
        </p:txBody>
      </p:sp>
      <p:sp>
        <p:nvSpPr>
          <p:cNvPr id="18" name="矩形 17"/>
          <p:cNvSpPr/>
          <p:nvPr/>
        </p:nvSpPr>
        <p:spPr>
          <a:xfrm>
            <a:off x="6114253" y="3522575"/>
            <a:ext cx="5530746" cy="286194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chTest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'1'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'2'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'3'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'4'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'5'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zh-CN" altLang="zh-CN" sz="2000" kern="100" dirty="0">
              <a:latin typeface="等线" panose="02010600030101010101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latin typeface="等线" panose="02010600030101010101" charset="-122"/>
              <a:cs typeface="Times New Roman" panose="02020603050405020304" pitchFamily="18" charset="0"/>
            </a:endParaRPr>
          </a:p>
          <a:p>
            <a:r>
              <a:rPr lang="en-US" altLang="zh-CN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test_nonempty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obj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latin typeface="等线" panose="02010600030101010101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obj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 #</a:t>
            </a:r>
            <a:r>
              <a:rPr lang="zh-CN" altLang="en-US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如果非空，不需要 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obj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!= []</a:t>
            </a:r>
            <a:endParaRPr lang="zh-CN" altLang="zh-CN" sz="2000" kern="100" dirty="0">
              <a:latin typeface="等线" panose="02010600030101010101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obj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等线" panose="02010600030101010101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'Empty'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等线" panose="02010600030101010101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latin typeface="等线" panose="02010600030101010101" charset="-122"/>
              <a:cs typeface="Times New Roman" panose="02020603050405020304" pitchFamily="18" charset="0"/>
            </a:endParaRPr>
          </a:p>
          <a:p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test_nonempty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chTest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等线" panose="02010600030101010101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175649" y="6537591"/>
            <a:ext cx="3069671" cy="3138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solidFill>
                  <a:srgbClr val="0070C0"/>
                </a:solidFill>
                <a:latin typeface="宋体" panose="02010600030101010101" pitchFamily="2" charset="-122"/>
              </a:rPr>
              <a:t>['1', '2', '3', '4', '5']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条件表达式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布尔（</a:t>
            </a:r>
            <a:r>
              <a:rPr lang="en-US" altLang="zh-CN" b="1" dirty="0">
                <a:solidFill>
                  <a:srgbClr val="FF0000"/>
                </a:solidFill>
              </a:rPr>
              <a:t>bool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类型取值为</a:t>
            </a:r>
            <a:r>
              <a:rPr lang="en-US" altLang="zh-CN" b="1" dirty="0">
                <a:solidFill>
                  <a:srgbClr val="FF0000"/>
                </a:solidFill>
              </a:rPr>
              <a:t>True</a:t>
            </a:r>
            <a:r>
              <a:rPr lang="zh-CN" altLang="en-US" b="1" dirty="0">
                <a:solidFill>
                  <a:srgbClr val="FF0000"/>
                </a:solidFill>
              </a:rPr>
              <a:t>、</a:t>
            </a:r>
            <a:r>
              <a:rPr lang="en-US" altLang="zh-CN" b="1" dirty="0">
                <a:solidFill>
                  <a:srgbClr val="FF0000"/>
                </a:solidFill>
              </a:rPr>
              <a:t>False</a:t>
            </a:r>
            <a:r>
              <a:rPr lang="zh-CN" altLang="en-US" dirty="0"/>
              <a:t>，分别对应整数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0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&gt;&gt;&gt; </a:t>
            </a:r>
            <a:r>
              <a:rPr lang="en-US" altLang="zh-CN" dirty="0" err="1"/>
              <a:t>int</a:t>
            </a:r>
            <a:r>
              <a:rPr lang="en-US" altLang="zh-CN" dirty="0"/>
              <a:t>(True),  </a:t>
            </a:r>
            <a:r>
              <a:rPr lang="en-US" altLang="zh-CN" dirty="0" err="1"/>
              <a:t>int</a:t>
            </a:r>
            <a:r>
              <a:rPr lang="en-US" altLang="zh-CN" dirty="0"/>
              <a:t>(False) 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02060"/>
                </a:solidFill>
              </a:rPr>
              <a:t>(1, 0) </a:t>
            </a:r>
            <a:endParaRPr lang="en-US" altLang="zh-CN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所谓条件表达式</a:t>
            </a:r>
            <a:r>
              <a:rPr lang="en-US" altLang="zh-CN" dirty="0" err="1">
                <a:latin typeface="宋体" panose="02010600030101010101" pitchFamily="2" charset="-122"/>
              </a:rPr>
              <a:t>exp</a:t>
            </a:r>
            <a:r>
              <a:rPr lang="zh-CN" altLang="en-US" dirty="0">
                <a:latin typeface="宋体" panose="02010600030101010101" pitchFamily="2" charset="-122"/>
              </a:rPr>
              <a:t>指的</a:t>
            </a:r>
            <a:r>
              <a:rPr lang="zh-CN" altLang="en-US" sz="3600" u="sng" dirty="0">
                <a:solidFill>
                  <a:srgbClr val="FF0000"/>
                </a:solidFill>
                <a:latin typeface="宋体" panose="02010600030101010101" pitchFamily="2" charset="-122"/>
              </a:rPr>
              <a:t>用在</a:t>
            </a:r>
            <a:r>
              <a:rPr lang="en-US" altLang="zh-CN" sz="3600" u="sng" dirty="0">
                <a:solidFill>
                  <a:srgbClr val="FF0000"/>
                </a:solidFill>
                <a:latin typeface="宋体" panose="02010600030101010101" pitchFamily="2" charset="-122"/>
              </a:rPr>
              <a:t>if/while</a:t>
            </a:r>
            <a:r>
              <a:rPr lang="zh-CN" altLang="en-US" sz="3600" u="sng" dirty="0">
                <a:solidFill>
                  <a:srgbClr val="FF0000"/>
                </a:solidFill>
                <a:latin typeface="宋体" panose="02010600030101010101" pitchFamily="2" charset="-122"/>
              </a:rPr>
              <a:t>等作为</a:t>
            </a:r>
            <a:r>
              <a:rPr lang="zh-CN" altLang="en-US" dirty="0">
                <a:latin typeface="宋体" panose="02010600030101010101" pitchFamily="2" charset="-122"/>
              </a:rPr>
              <a:t>决定分支走向或循环结束条件时所使用的表达式，此时对该表达式进行真值判断： 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</a:rPr>
              <a:t>bool(expr) </a:t>
            </a:r>
            <a:endParaRPr lang="en-US" altLang="zh-CN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如果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其值为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False(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比较等运算结果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（数值类型）、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None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、空序列对象</a:t>
            </a:r>
            <a:r>
              <a:rPr lang="zh-CN" altLang="en-US" dirty="0">
                <a:latin typeface="宋体" panose="02010600030101010101" pitchFamily="2" charset="-122"/>
              </a:rPr>
              <a:t>，则取值为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</a:rPr>
              <a:t>False</a:t>
            </a:r>
            <a:endParaRPr lang="en-US" altLang="zh-CN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所谓空序列对象</a:t>
            </a:r>
            <a:r>
              <a:rPr lang="en-US" altLang="zh-CN" dirty="0" err="1">
                <a:latin typeface="宋体" panose="02010600030101010101" pitchFamily="2" charset="-122"/>
              </a:rPr>
              <a:t>obj</a:t>
            </a:r>
            <a:r>
              <a:rPr lang="zh-CN" altLang="en-US" dirty="0">
                <a:latin typeface="宋体" panose="02010600030101010101" pitchFamily="2" charset="-122"/>
              </a:rPr>
              <a:t>指的是其长度为</a:t>
            </a:r>
            <a:r>
              <a:rPr lang="en-US" altLang="zh-CN" dirty="0">
                <a:latin typeface="宋体" panose="02010600030101010101" pitchFamily="2" charset="-122"/>
              </a:rPr>
              <a:t>0</a:t>
            </a:r>
            <a:r>
              <a:rPr lang="zh-CN" altLang="en-US" dirty="0">
                <a:latin typeface="宋体" panose="02010600030101010101" pitchFamily="2" charset="-122"/>
              </a:rPr>
              <a:t>，即</a:t>
            </a:r>
            <a:r>
              <a:rPr lang="en-US" altLang="zh-CN" dirty="0" err="1">
                <a:latin typeface="宋体" panose="02010600030101010101" pitchFamily="2" charset="-122"/>
              </a:rPr>
              <a:t>len</a:t>
            </a:r>
            <a:r>
              <a:rPr lang="en-US" altLang="zh-CN" dirty="0">
                <a:latin typeface="宋体" panose="02010600030101010101" pitchFamily="2" charset="-122"/>
              </a:rPr>
              <a:t>(</a:t>
            </a:r>
            <a:r>
              <a:rPr lang="en-US" altLang="zh-CN" dirty="0" err="1">
                <a:latin typeface="宋体" panose="02010600030101010101" pitchFamily="2" charset="-122"/>
              </a:rPr>
              <a:t>obj</a:t>
            </a:r>
            <a:r>
              <a:rPr lang="en-US" altLang="zh-CN" dirty="0">
                <a:latin typeface="宋体" panose="02010600030101010101" pitchFamily="2" charset="-122"/>
              </a:rPr>
              <a:t>) == 0 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zh-CN" dirty="0">
                <a:latin typeface="宋体" panose="02010600030101010101" pitchFamily="2" charset="-122"/>
              </a:rPr>
              <a:t>""  [] () set()  {} range(0)</a:t>
            </a:r>
            <a:r>
              <a:rPr lang="zh-CN" altLang="en-US" dirty="0">
                <a:latin typeface="宋体" panose="02010600030101010101" pitchFamily="2" charset="-122"/>
              </a:rPr>
              <a:t>等取值</a:t>
            </a:r>
            <a:r>
              <a:rPr lang="en-US" altLang="zh-CN" dirty="0">
                <a:latin typeface="宋体" panose="02010600030101010101" pitchFamily="2" charset="-122"/>
              </a:rPr>
              <a:t>False 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否则取值为</a:t>
            </a:r>
            <a:r>
              <a:rPr lang="en-US" altLang="zh-CN" dirty="0">
                <a:latin typeface="宋体" panose="02010600030101010101" pitchFamily="2" charset="-122"/>
              </a:rPr>
              <a:t>True</a:t>
            </a:r>
            <a:r>
              <a:rPr lang="zh-CN" altLang="en-US" dirty="0">
                <a:latin typeface="宋体" panose="02010600030101010101" pitchFamily="2" charset="-122"/>
              </a:rPr>
              <a:t>，即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非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</a:rPr>
              <a:t>0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、非空对象</a:t>
            </a:r>
            <a:r>
              <a:rPr lang="zh-CN" altLang="en-US" dirty="0">
                <a:latin typeface="宋体" panose="02010600030101010101" pitchFamily="2" charset="-122"/>
              </a:rPr>
              <a:t>等为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</a:rPr>
              <a:t>True</a:t>
            </a:r>
            <a:r>
              <a:rPr lang="zh-CN" altLang="en-US" dirty="0">
                <a:latin typeface="宋体" panose="02010600030101010101" pitchFamily="2" charset="-122"/>
              </a:rPr>
              <a:t>。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zh-CN" dirty="0">
                <a:latin typeface="宋体" panose="02010600030101010101" pitchFamily="2" charset="-122"/>
              </a:rPr>
              <a:t>1  -5   "</a:t>
            </a:r>
            <a:r>
              <a:rPr lang="en-US" altLang="zh-CN" dirty="0" err="1">
                <a:latin typeface="宋体" panose="02010600030101010101" pitchFamily="2" charset="-122"/>
              </a:rPr>
              <a:t>abc</a:t>
            </a:r>
            <a:r>
              <a:rPr lang="en-US" altLang="zh-CN" dirty="0">
                <a:latin typeface="宋体" panose="02010600030101010101" pitchFamily="2" charset="-122"/>
              </a:rPr>
              <a:t>' [1,2] (1,) {</a:t>
            </a:r>
            <a:r>
              <a:rPr lang="en-US" altLang="zh-CN" dirty="0" err="1">
                <a:latin typeface="宋体" panose="02010600030101010101" pitchFamily="2" charset="-122"/>
              </a:rPr>
              <a:t>one:'one</a:t>
            </a:r>
            <a:r>
              <a:rPr lang="en-US" altLang="zh-CN" dirty="0">
                <a:latin typeface="宋体" panose="02010600030101010101" pitchFamily="2" charset="-122"/>
              </a:rPr>
              <a:t>'}</a:t>
            </a:r>
            <a:endParaRPr lang="en-US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2.1.3 列表元素的删除</a:t>
            </a:r>
            <a:endParaRPr lang="zh-CN" altLang="zh-CN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838091" y="1826628"/>
            <a:ext cx="10398321" cy="108470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zh-CN" sz="2100" dirty="0"/>
              <a:t>然而，上面这段代码的逻辑是错误的，尽管执行结果是正确的。</a:t>
            </a:r>
            <a:r>
              <a:rPr lang="zh-CN" altLang="en-US" sz="2100" dirty="0"/>
              <a:t>如果</a:t>
            </a:r>
            <a:r>
              <a:rPr lang="zh-CN" altLang="zh-CN" sz="2000" dirty="0">
                <a:solidFill>
                  <a:srgbClr val="0070C0"/>
                </a:solidFill>
              </a:rPr>
              <a:t>所处理的数据发生了一点变化</a:t>
            </a:r>
            <a:r>
              <a:rPr lang="zh-CN" altLang="en-US" sz="2000" dirty="0">
                <a:solidFill>
                  <a:srgbClr val="0070C0"/>
                </a:solidFill>
              </a:rPr>
              <a:t>，</a:t>
            </a:r>
            <a:r>
              <a:rPr lang="zh-CN" altLang="en-US" sz="2100" dirty="0"/>
              <a:t>同样的代码执行，</a:t>
            </a:r>
            <a:r>
              <a:rPr lang="zh-CN" altLang="zh-CN" sz="2100" dirty="0"/>
              <a:t>然而当循环结束后却发现并没有把所有的“1”都删除，只是删除了一部分。</a:t>
            </a:r>
            <a:endParaRPr lang="zh-CN" altLang="zh-CN" sz="2100" dirty="0"/>
          </a:p>
        </p:txBody>
      </p:sp>
      <p:sp>
        <p:nvSpPr>
          <p:cNvPr id="4" name="矩形 3"/>
          <p:cNvSpPr/>
          <p:nvPr/>
        </p:nvSpPr>
        <p:spPr>
          <a:xfrm>
            <a:off x="5337177" y="2732560"/>
            <a:ext cx="6015145" cy="3504308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1600" b="1" dirty="0">
                <a:solidFill>
                  <a:srgbClr val="C00000"/>
                </a:solidFill>
              </a:rPr>
              <a:t>为什么？</a:t>
            </a:r>
            <a:endParaRPr lang="en-US" altLang="zh-CN" sz="16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/>
              <a:t>列表 </a:t>
            </a:r>
            <a:r>
              <a:rPr lang="en-US" altLang="zh-CN" sz="1600" dirty="0"/>
              <a:t>x </a:t>
            </a:r>
            <a:r>
              <a:rPr lang="zh-CN" altLang="en-US" sz="1600" dirty="0"/>
              <a:t>会随着元素被删除而变化，所以，每轮循环处理的 </a:t>
            </a:r>
            <a:r>
              <a:rPr lang="en-US" altLang="zh-CN" sz="1600" dirty="0"/>
              <a:t>x </a:t>
            </a:r>
            <a:r>
              <a:rPr lang="zh-CN" altLang="en-US" sz="1600" dirty="0"/>
              <a:t>可能是不一样的。</a:t>
            </a:r>
            <a:endParaRPr lang="en-US" altLang="zh-CN" sz="1600" dirty="0"/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zh-CN" sz="1600" dirty="0"/>
              <a:t>每当插入或删除一个元素之后，该元素位置后面所有元素的索引就都改变了。</a:t>
            </a:r>
            <a:endParaRPr lang="en-US" altLang="zh-CN" sz="1600" dirty="0"/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1600" b="1" dirty="0">
                <a:solidFill>
                  <a:srgbClr val="0070C0"/>
                </a:solidFill>
              </a:rPr>
              <a:t>怎么办？ 优先第一种</a:t>
            </a:r>
            <a:endParaRPr lang="en-US" altLang="zh-CN" sz="1600" b="1" dirty="0">
              <a:solidFill>
                <a:srgbClr val="0070C0"/>
              </a:solidFill>
            </a:endParaRP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/>
              <a:t>在循环的判断条件部分，使用</a:t>
            </a:r>
            <a:r>
              <a:rPr lang="zh-CN" altLang="en-US" sz="2000" dirty="0">
                <a:solidFill>
                  <a:srgbClr val="0070C0"/>
                </a:solidFill>
              </a:rPr>
              <a:t>新的列表（如列表的切片）</a:t>
            </a:r>
            <a:r>
              <a:rPr lang="zh-CN" altLang="en-US" sz="1600" dirty="0"/>
              <a:t>替代原始列表，这样即使原始列表因元素删除或增加而变化，作为循环判断的新列表不会变化。</a:t>
            </a:r>
            <a:endParaRPr lang="en-US" altLang="zh-CN" sz="1600" dirty="0"/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/>
              <a:t>使用正确的顺序，例如从后往前依次判断。</a:t>
            </a:r>
            <a:endParaRPr lang="en-US" altLang="zh-CN" sz="1600" dirty="0"/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2834430" y="3934685"/>
            <a:ext cx="2502747" cy="375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14163" y="5196404"/>
            <a:ext cx="5124421" cy="135404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pos</a:t>
            </a:r>
            <a:r>
              <a:rPr lang="en-US" altLang="zh-CN" sz="1600" dirty="0"/>
              <a:t> = 0    </a:t>
            </a:r>
            <a:r>
              <a:rPr lang="zh-CN" altLang="zh-CN" sz="1600" dirty="0"/>
              <a:t>[</a:t>
            </a:r>
            <a:r>
              <a:rPr lang="zh-CN" altLang="zh-CN" sz="1600" u="sng" dirty="0"/>
              <a:t>1</a:t>
            </a:r>
            <a:r>
              <a:rPr lang="zh-CN" altLang="zh-CN" sz="1600" dirty="0"/>
              <a:t>,2,1,2,1,1,1]</a:t>
            </a:r>
            <a:r>
              <a:rPr lang="en-US" altLang="zh-CN" sz="1600" dirty="0"/>
              <a:t>	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 x[</a:t>
            </a:r>
            <a:r>
              <a:rPr lang="en-US" altLang="zh-CN" sz="1600" dirty="0" err="1"/>
              <a:t>pos</a:t>
            </a:r>
            <a:r>
              <a:rPr lang="en-US" altLang="zh-CN" sz="1600" dirty="0"/>
              <a:t>] </a:t>
            </a:r>
            <a:r>
              <a:rPr lang="en-US" altLang="zh-CN" sz="1600" dirty="0">
                <a:sym typeface="Wingdings" panose="05000000000000000000" pitchFamily="2" charset="2"/>
              </a:rPr>
              <a:t> 1    remove </a:t>
            </a:r>
            <a:endParaRPr lang="en-US" altLang="zh-CN" sz="1600" dirty="0"/>
          </a:p>
          <a:p>
            <a:r>
              <a:rPr lang="en-US" altLang="zh-CN" sz="1600" dirty="0" err="1"/>
              <a:t>pos</a:t>
            </a:r>
            <a:r>
              <a:rPr lang="en-US" altLang="zh-CN" sz="1600" dirty="0"/>
              <a:t> = 1    </a:t>
            </a:r>
            <a:r>
              <a:rPr lang="zh-CN" altLang="zh-CN" sz="1600" dirty="0"/>
              <a:t>[2,</a:t>
            </a:r>
            <a:r>
              <a:rPr lang="zh-CN" altLang="zh-CN" sz="1600" u="sng" dirty="0"/>
              <a:t>1</a:t>
            </a:r>
            <a:r>
              <a:rPr lang="zh-CN" altLang="zh-CN" sz="1600" dirty="0"/>
              <a:t>,2,1,1,1]</a:t>
            </a:r>
            <a:r>
              <a:rPr lang="en-US" altLang="zh-CN" sz="1600" dirty="0"/>
              <a:t>	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 x[</a:t>
            </a:r>
            <a:r>
              <a:rPr lang="en-US" altLang="zh-CN" sz="1600" dirty="0" err="1"/>
              <a:t>pos</a:t>
            </a:r>
            <a:r>
              <a:rPr lang="en-US" altLang="zh-CN" sz="1600" dirty="0"/>
              <a:t>] </a:t>
            </a:r>
            <a:r>
              <a:rPr lang="en-US" altLang="zh-CN" sz="1600" dirty="0">
                <a:sym typeface="Wingdings" panose="05000000000000000000" pitchFamily="2" charset="2"/>
              </a:rPr>
              <a:t> 1    remove</a:t>
            </a:r>
            <a:endParaRPr lang="en-US" altLang="zh-CN" sz="1600" dirty="0"/>
          </a:p>
          <a:p>
            <a:r>
              <a:rPr lang="en-US" altLang="zh-CN" sz="1600" dirty="0" err="1"/>
              <a:t>pos</a:t>
            </a:r>
            <a:r>
              <a:rPr lang="en-US" altLang="zh-CN" sz="1600" dirty="0"/>
              <a:t> = 2    </a:t>
            </a:r>
            <a:r>
              <a:rPr lang="zh-CN" altLang="zh-CN" sz="1600" dirty="0"/>
              <a:t>[2,2,</a:t>
            </a:r>
            <a:r>
              <a:rPr lang="zh-CN" altLang="zh-CN" sz="1600" u="sng" dirty="0"/>
              <a:t>1</a:t>
            </a:r>
            <a:r>
              <a:rPr lang="zh-CN" altLang="zh-CN" sz="1600" dirty="0"/>
              <a:t>,1,1]</a:t>
            </a:r>
            <a:r>
              <a:rPr lang="en-US" altLang="zh-CN" sz="1600" dirty="0"/>
              <a:t>		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 x[</a:t>
            </a:r>
            <a:r>
              <a:rPr lang="en-US" altLang="zh-CN" sz="1600" dirty="0" err="1"/>
              <a:t>pos</a:t>
            </a:r>
            <a:r>
              <a:rPr lang="en-US" altLang="zh-CN" sz="1600" dirty="0"/>
              <a:t>] </a:t>
            </a:r>
            <a:r>
              <a:rPr lang="en-US" altLang="zh-CN" sz="1600" dirty="0">
                <a:sym typeface="Wingdings" panose="05000000000000000000" pitchFamily="2" charset="2"/>
              </a:rPr>
              <a:t> 1    remove</a:t>
            </a:r>
            <a:endParaRPr lang="en-US" altLang="zh-CN" sz="1600" dirty="0"/>
          </a:p>
          <a:p>
            <a:r>
              <a:rPr lang="en-US" altLang="zh-CN" sz="1600" dirty="0" err="1"/>
              <a:t>pos</a:t>
            </a:r>
            <a:r>
              <a:rPr lang="en-US" altLang="zh-CN" sz="1600" dirty="0"/>
              <a:t> = 3    </a:t>
            </a:r>
            <a:r>
              <a:rPr lang="zh-CN" altLang="zh-CN" sz="1600" dirty="0"/>
              <a:t>[2,</a:t>
            </a:r>
            <a:r>
              <a:rPr lang="en-US" altLang="zh-CN" sz="1600" dirty="0"/>
              <a:t>2,</a:t>
            </a:r>
            <a:r>
              <a:rPr lang="zh-CN" altLang="zh-CN" sz="1600" dirty="0"/>
              <a:t>1,</a:t>
            </a:r>
            <a:r>
              <a:rPr lang="zh-CN" altLang="zh-CN" sz="1600" u="sng" dirty="0"/>
              <a:t>1</a:t>
            </a:r>
            <a:r>
              <a:rPr lang="zh-CN" altLang="zh-CN" sz="1600" dirty="0"/>
              <a:t>]</a:t>
            </a:r>
            <a:r>
              <a:rPr lang="en-US" altLang="zh-CN" sz="1600" dirty="0"/>
              <a:t>		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 x[</a:t>
            </a:r>
            <a:r>
              <a:rPr lang="en-US" altLang="zh-CN" sz="1600" dirty="0" err="1"/>
              <a:t>pos</a:t>
            </a:r>
            <a:r>
              <a:rPr lang="en-US" altLang="zh-CN" sz="1600" dirty="0"/>
              <a:t>] </a:t>
            </a:r>
            <a:r>
              <a:rPr lang="en-US" altLang="zh-CN" sz="1600" dirty="0">
                <a:sym typeface="Wingdings" panose="05000000000000000000" pitchFamily="2" charset="2"/>
              </a:rPr>
              <a:t> 1    remove </a:t>
            </a:r>
            <a:endParaRPr lang="en-US" altLang="zh-CN" sz="1600" dirty="0">
              <a:sym typeface="Wingdings" panose="05000000000000000000" pitchFamily="2" charset="2"/>
            </a:endParaRPr>
          </a:p>
          <a:p>
            <a:r>
              <a:rPr lang="en-US" altLang="zh-CN" sz="1600" dirty="0" err="1">
                <a:sym typeface="Wingdings" panose="05000000000000000000" pitchFamily="2" charset="2"/>
              </a:rPr>
              <a:t>pos</a:t>
            </a:r>
            <a:r>
              <a:rPr lang="en-US" altLang="zh-CN" sz="1600" dirty="0">
                <a:sym typeface="Wingdings" panose="05000000000000000000" pitchFamily="2" charset="2"/>
              </a:rPr>
              <a:t> = 4    [2,2,1]                  	</a:t>
            </a:r>
            <a:r>
              <a:rPr lang="en-US" altLang="zh-CN" sz="1600" dirty="0" err="1">
                <a:sym typeface="Wingdings" panose="05000000000000000000" pitchFamily="2" charset="2"/>
              </a:rPr>
              <a:t>pos</a:t>
            </a:r>
            <a:r>
              <a:rPr lang="en-US" altLang="zh-CN" sz="1600" dirty="0">
                <a:sym typeface="Wingdings" panose="05000000000000000000" pitchFamily="2" charset="2"/>
              </a:rPr>
              <a:t> &gt;=</a:t>
            </a:r>
            <a:r>
              <a:rPr lang="en-US" altLang="zh-CN" sz="1600" dirty="0" err="1">
                <a:sym typeface="Wingdings" panose="05000000000000000000" pitchFamily="2" charset="2"/>
              </a:rPr>
              <a:t>len</a:t>
            </a:r>
            <a:r>
              <a:rPr lang="en-US" altLang="zh-CN" sz="1600" dirty="0">
                <a:sym typeface="Wingdings" panose="05000000000000000000" pitchFamily="2" charset="2"/>
              </a:rPr>
              <a:t>(x)      stop </a:t>
            </a:r>
            <a:endParaRPr lang="en-US" altLang="zh-CN" sz="1600" dirty="0">
              <a:sym typeface="Wingdings" panose="05000000000000000000" pitchFamily="2" charset="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4786" y="3150026"/>
            <a:ext cx="2759316" cy="1938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/>
              <a:t>&gt;&gt;&gt; x = [1,2,1,2,1,1,1]</a:t>
            </a:r>
            <a:endParaRPr lang="zh-CN" altLang="zh-CN" sz="2000" dirty="0"/>
          </a:p>
          <a:p>
            <a:r>
              <a:rPr lang="zh-CN" altLang="zh-CN" sz="2000" dirty="0"/>
              <a:t>&gt;&gt;&gt; for i in x:</a:t>
            </a:r>
            <a:endParaRPr lang="zh-CN" altLang="zh-CN" sz="2000" dirty="0"/>
          </a:p>
          <a:p>
            <a:r>
              <a:rPr lang="en-US" altLang="zh-CN" sz="2000" dirty="0"/>
              <a:t>           </a:t>
            </a:r>
            <a:r>
              <a:rPr lang="zh-CN" altLang="zh-CN" sz="2000" dirty="0"/>
              <a:t>if i == 1:</a:t>
            </a:r>
            <a:endParaRPr lang="zh-CN" altLang="zh-CN" sz="2000" dirty="0"/>
          </a:p>
          <a:p>
            <a:r>
              <a:rPr lang="zh-CN" altLang="zh-CN" sz="2000" dirty="0"/>
              <a:t>	x.remove(i) &gt;&gt;&gt; x</a:t>
            </a:r>
            <a:endParaRPr lang="zh-CN" altLang="zh-CN" sz="2000" dirty="0"/>
          </a:p>
          <a:p>
            <a:r>
              <a:rPr lang="zh-CN" altLang="zh-CN" sz="2000" dirty="0"/>
              <a:t>[2, 2, 1]</a:t>
            </a:r>
            <a:endParaRPr lang="zh-CN" altLang="zh-CN" sz="20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2.1.3 列表元素的删除</a:t>
            </a:r>
            <a:endParaRPr lang="zh-CN" altLang="zh-CN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838091" y="1826048"/>
            <a:ext cx="10514231" cy="4668326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/>
              <a:t>正确的代码：</a:t>
            </a:r>
            <a:endParaRPr lang="zh-CN" altLang="en-US" sz="2400" dirty="0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/>
              <a:t>&gt;&gt;&gt; x = [1,2,1,2,1,1,1]</a:t>
            </a:r>
            <a:endParaRPr lang="zh-CN" altLang="en-US" sz="2400" dirty="0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/>
              <a:t>&gt;&gt;&gt; for i in </a:t>
            </a:r>
            <a:r>
              <a:rPr lang="en-US" altLang="zh-CN" sz="2400" dirty="0">
                <a:solidFill>
                  <a:srgbClr val="FF0000"/>
                </a:solidFill>
              </a:rPr>
              <a:t>list(x)</a:t>
            </a:r>
            <a:r>
              <a:rPr lang="zh-CN" altLang="en-US" sz="2400" dirty="0"/>
              <a:t>:</a:t>
            </a:r>
            <a:endParaRPr lang="zh-CN" altLang="en-US" sz="2400" dirty="0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/>
              <a:t>	if i == 1:</a:t>
            </a:r>
            <a:endParaRPr lang="zh-CN" altLang="en-US" sz="2400" dirty="0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/>
              <a:t>		x.remove(i)</a:t>
            </a:r>
            <a:endParaRPr lang="zh-CN" altLang="en-US" sz="2400" dirty="0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/>
              <a:t>或者：</a:t>
            </a:r>
            <a:endParaRPr lang="zh-CN" altLang="en-US" sz="2400" dirty="0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/>
              <a:t>&gt;&gt;&gt; x = [1,2,1,2,1,1,1]</a:t>
            </a:r>
            <a:endParaRPr lang="zh-CN" altLang="en-US" sz="2400" dirty="0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/>
              <a:t>&gt;&gt;&gt; for i in range(len(x)-1,-1,-1):</a:t>
            </a:r>
            <a:endParaRPr lang="zh-CN" altLang="en-US" sz="2400" dirty="0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/>
              <a:t>	if x[i]==1:</a:t>
            </a:r>
            <a:endParaRPr lang="zh-CN" altLang="en-US" sz="2400" dirty="0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/>
              <a:t>		del x[i]</a:t>
            </a:r>
            <a:endParaRPr lang="zh-CN" altLang="en-US" sz="2400" dirty="0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1900" dirty="0"/>
              <a:t>	</a:t>
            </a:r>
            <a:endParaRPr lang="zh-CN" altLang="en-US" sz="1900" dirty="0"/>
          </a:p>
        </p:txBody>
      </p:sp>
      <p:sp>
        <p:nvSpPr>
          <p:cNvPr id="4" name="矩形 3"/>
          <p:cNvSpPr/>
          <p:nvPr/>
        </p:nvSpPr>
        <p:spPr>
          <a:xfrm>
            <a:off x="5589842" y="2421877"/>
            <a:ext cx="5848472" cy="1247008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1600" dirty="0"/>
              <a:t>在循环的判断条件部分，使用列表的切片替代原始列表，这样即使原始列表因元素删除或增加而变化，切片时已经生成的列表不会变化。</a:t>
            </a:r>
            <a:r>
              <a:rPr lang="zh-CN" altLang="en-US" sz="1600" dirty="0">
                <a:solidFill>
                  <a:srgbClr val="FF0000"/>
                </a:solidFill>
              </a:rPr>
              <a:t>想想可不可以用</a:t>
            </a:r>
            <a:r>
              <a:rPr lang="en-US" altLang="zh-CN" sz="1600" dirty="0">
                <a:solidFill>
                  <a:srgbClr val="FF0000"/>
                </a:solidFill>
              </a:rPr>
              <a:t>for </a:t>
            </a:r>
            <a:r>
              <a:rPr lang="en-US" altLang="zh-CN" sz="1600" dirty="0" err="1">
                <a:solidFill>
                  <a:srgbClr val="FF0000"/>
                </a:solidFill>
              </a:rPr>
              <a:t>i</a:t>
            </a:r>
            <a:r>
              <a:rPr lang="en-US" altLang="zh-CN" sz="1600" dirty="0">
                <a:solidFill>
                  <a:srgbClr val="FF0000"/>
                </a:solidFill>
              </a:rPr>
              <a:t> in </a:t>
            </a:r>
            <a:r>
              <a:rPr lang="en-US" altLang="zh-CN" sz="1600" dirty="0" err="1">
                <a:solidFill>
                  <a:srgbClr val="FF0000"/>
                </a:solidFill>
              </a:rPr>
              <a:t>x.copy</a:t>
            </a:r>
            <a:r>
              <a:rPr lang="en-US" altLang="zh-CN" sz="1600" dirty="0">
                <a:solidFill>
                  <a:srgbClr val="FF0000"/>
                </a:solidFill>
              </a:rPr>
              <a:t>(), </a:t>
            </a:r>
            <a:r>
              <a:rPr lang="zh-CN" altLang="en-US" sz="1600" dirty="0">
                <a:solidFill>
                  <a:srgbClr val="FF0000"/>
                </a:solidFill>
              </a:rPr>
              <a:t>以后还会学到切片</a:t>
            </a:r>
            <a:r>
              <a:rPr lang="en-US" altLang="zh-CN" sz="1600" dirty="0">
                <a:solidFill>
                  <a:srgbClr val="FF0000"/>
                </a:solidFill>
              </a:rPr>
              <a:t>x[::]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24673" y="4554259"/>
            <a:ext cx="4238022" cy="358384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1600" dirty="0"/>
              <a:t>使用正确的顺序，例如从后往前依次判断。</a:t>
            </a:r>
            <a:endParaRPr lang="en-US" altLang="zh-CN" sz="1600" dirty="0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3832590" y="2748707"/>
            <a:ext cx="15803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5" idx="1"/>
          </p:cNvCxnSpPr>
          <p:nvPr/>
        </p:nvCxnSpPr>
        <p:spPr>
          <a:xfrm flipH="1">
            <a:off x="6202245" y="4733451"/>
            <a:ext cx="722428" cy="14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752099" y="5893468"/>
            <a:ext cx="6246250" cy="461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</a:rPr>
              <a:t>列表推导式： </a:t>
            </a:r>
            <a:r>
              <a:rPr lang="en-US" altLang="zh-CN" sz="2400" dirty="0">
                <a:solidFill>
                  <a:srgbClr val="0070C0"/>
                </a:solidFill>
              </a:rPr>
              <a:t>x = [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 for 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 in x if 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 !=1]  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2.1.4 列表元素访问与计数</a:t>
            </a:r>
            <a:endParaRPr lang="zh-CN" altLang="zh-CN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200" dirty="0"/>
              <a:t>Review:</a:t>
            </a:r>
            <a:r>
              <a:rPr lang="zh-CN" altLang="en-US" sz="3200" dirty="0"/>
              <a:t>（</a:t>
            </a:r>
            <a:r>
              <a:rPr lang="en-US" altLang="zh-CN" sz="3200" dirty="0"/>
              <a:t>1</a:t>
            </a:r>
            <a:r>
              <a:rPr lang="zh-CN" altLang="en-US" sz="3200" dirty="0"/>
              <a:t>）</a:t>
            </a:r>
            <a:r>
              <a:rPr lang="zh-CN" altLang="zh-CN" sz="3200" dirty="0"/>
              <a:t>使用</a:t>
            </a:r>
            <a:r>
              <a:rPr lang="zh-CN" altLang="zh-CN" sz="3200" b="1" dirty="0">
                <a:solidFill>
                  <a:srgbClr val="FF0000"/>
                </a:solidFill>
              </a:rPr>
              <a:t>下标</a:t>
            </a:r>
            <a:r>
              <a:rPr lang="zh-CN" altLang="zh-CN" sz="3200" dirty="0"/>
              <a:t>直接访问列表元素</a:t>
            </a:r>
            <a:endParaRPr lang="zh-CN" altLang="zh-CN" sz="3200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2900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900" dirty="0"/>
              <a:t>&gt;&gt;&gt; aList</a:t>
            </a:r>
            <a:r>
              <a:rPr lang="en-US" altLang="zh-CN" sz="2900" dirty="0"/>
              <a:t> = </a:t>
            </a:r>
            <a:r>
              <a:rPr lang="zh-CN" altLang="zh-CN" sz="2900" dirty="0"/>
              <a:t>[3, 4, 5, </a:t>
            </a:r>
            <a:r>
              <a:rPr lang="en-US" altLang="zh-CN" sz="2900" dirty="0"/>
              <a:t>6</a:t>
            </a:r>
            <a:r>
              <a:rPr lang="zh-CN" altLang="zh-CN" sz="2900" dirty="0"/>
              <a:t>, 7, 9, 11, 13, 15, 17]</a:t>
            </a:r>
            <a:endParaRPr lang="zh-CN" altLang="zh-CN" sz="29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zh-CN" sz="2900" dirty="0"/>
              <a:t>&gt;&gt;&gt; aList[3]</a:t>
            </a:r>
            <a:endParaRPr lang="zh-CN" altLang="zh-CN" sz="29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zh-CN" sz="2900" dirty="0">
                <a:solidFill>
                  <a:srgbClr val="0070C0"/>
                </a:solidFill>
              </a:rPr>
              <a:t>6</a:t>
            </a:r>
            <a:endParaRPr lang="zh-CN" altLang="zh-CN" sz="2900" dirty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zh-CN" sz="2900" dirty="0"/>
              <a:t>&gt;&gt;&gt; aList[3] = 5.5</a:t>
            </a:r>
            <a:endParaRPr lang="zh-CN" altLang="zh-CN" sz="29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zh-CN" sz="2900" dirty="0"/>
              <a:t>&gt;&gt;&gt; aList</a:t>
            </a:r>
            <a:endParaRPr lang="zh-CN" altLang="zh-CN" sz="29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zh-CN" sz="2900" dirty="0">
                <a:solidFill>
                  <a:srgbClr val="0070C0"/>
                </a:solidFill>
              </a:rPr>
              <a:t>[3, 4, 5, 5.5, 7, 9, 11, 13, 15, 17]</a:t>
            </a:r>
            <a:endParaRPr lang="zh-CN" altLang="zh-CN" sz="2900" dirty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zh-CN" sz="2900" dirty="0"/>
              <a:t>如果指定下标不存在，则抛出异常</a:t>
            </a:r>
            <a:endParaRPr lang="zh-CN" altLang="zh-CN" sz="29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zh-CN" sz="2900" dirty="0"/>
              <a:t>&gt;&gt;&gt; aList[15]</a:t>
            </a:r>
            <a:endParaRPr lang="zh-CN" altLang="zh-CN" sz="29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zh-CN" sz="2900" dirty="0">
                <a:solidFill>
                  <a:srgbClr val="FF0000"/>
                </a:solidFill>
              </a:rPr>
              <a:t>Traceback (most recent call last):</a:t>
            </a:r>
            <a:endParaRPr lang="zh-CN" altLang="zh-CN" sz="2900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zh-CN" sz="2900" dirty="0">
                <a:solidFill>
                  <a:srgbClr val="FF0000"/>
                </a:solidFill>
              </a:rPr>
              <a:t>  File "&lt;pyshell#34&gt;", line 1, in &lt;module&gt;</a:t>
            </a:r>
            <a:endParaRPr lang="zh-CN" altLang="zh-CN" sz="2900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zh-CN" sz="2900" dirty="0">
                <a:solidFill>
                  <a:srgbClr val="FF0000"/>
                </a:solidFill>
              </a:rPr>
              <a:t>    aList[15]</a:t>
            </a:r>
            <a:endParaRPr lang="zh-CN" altLang="zh-CN" sz="2900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zh-CN" sz="2900" dirty="0">
                <a:solidFill>
                  <a:srgbClr val="FF0000"/>
                </a:solidFill>
              </a:rPr>
              <a:t>IndexError: list index out of range</a:t>
            </a:r>
            <a:endParaRPr lang="zh-CN" altLang="zh-CN" sz="29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2.1 </a:t>
            </a:r>
            <a:r>
              <a:rPr lang="zh-CN" altLang="en-US" dirty="0"/>
              <a:t>列表</a:t>
            </a:r>
            <a:endParaRPr lang="zh-CN" altLang="zh-CN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2.1.4 列表元素访问与计数</a:t>
            </a:r>
            <a:endParaRPr lang="zh-CN" altLang="zh-CN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80000"/>
              </a:lnSpc>
            </a:pPr>
            <a:r>
              <a:rPr lang="zh-CN" altLang="en-US" sz="3600" dirty="0"/>
              <a:t>（</a:t>
            </a:r>
            <a:r>
              <a:rPr lang="en-US" altLang="zh-CN" sz="3600" dirty="0"/>
              <a:t>2</a:t>
            </a:r>
            <a:r>
              <a:rPr lang="zh-CN" altLang="en-US" sz="3600" dirty="0"/>
              <a:t>）</a:t>
            </a:r>
            <a:r>
              <a:rPr lang="zh-CN" altLang="zh-CN" sz="3600" dirty="0"/>
              <a:t>使用列表对象的</a:t>
            </a:r>
            <a:r>
              <a:rPr lang="zh-CN" altLang="zh-CN" sz="3600" b="1" dirty="0">
                <a:solidFill>
                  <a:srgbClr val="FF0000"/>
                </a:solidFill>
              </a:rPr>
              <a:t>index方法</a:t>
            </a:r>
            <a:r>
              <a:rPr lang="zh-CN" altLang="zh-CN" sz="3600" dirty="0"/>
              <a:t>获取指定</a:t>
            </a:r>
            <a:r>
              <a:rPr lang="zh-CN" altLang="en-US" sz="3600" dirty="0"/>
              <a:t>值</a:t>
            </a:r>
            <a:r>
              <a:rPr lang="zh-CN" altLang="zh-CN" sz="3600" dirty="0"/>
              <a:t>首次出现的下标</a:t>
            </a:r>
            <a:endParaRPr lang="zh-CN" altLang="zh-CN" sz="36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3600" dirty="0"/>
              <a:t>语法：</a:t>
            </a:r>
            <a:r>
              <a:rPr lang="en-US" altLang="zh-CN" sz="3600" dirty="0" err="1"/>
              <a:t>L.index</a:t>
            </a:r>
            <a:r>
              <a:rPr lang="en-US" altLang="zh-CN" sz="3600" dirty="0"/>
              <a:t>(value, [start, [stop]]) -&gt; integer -- return first index of value.</a:t>
            </a:r>
            <a:endParaRPr lang="en-US" altLang="zh-CN" sz="36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3600" dirty="0"/>
              <a:t>    Raises </a:t>
            </a:r>
            <a:r>
              <a:rPr lang="en-US" altLang="zh-CN" sz="3600" dirty="0" err="1"/>
              <a:t>ValueError</a:t>
            </a:r>
            <a:r>
              <a:rPr lang="en-US" altLang="zh-CN" sz="3600" dirty="0"/>
              <a:t> if the value is not present.</a:t>
            </a:r>
            <a:endParaRPr lang="en-US" altLang="zh-CN" sz="36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9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3400" dirty="0"/>
              <a:t>&gt;&gt;&gt; aList</a:t>
            </a:r>
            <a:endParaRPr lang="zh-CN" altLang="zh-CN" sz="3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3400" dirty="0">
                <a:solidFill>
                  <a:srgbClr val="0070C0"/>
                </a:solidFill>
              </a:rPr>
              <a:t>[3, 4, 5, 5.5, 7, 9, 11, 13, 15, 17]</a:t>
            </a:r>
            <a:endParaRPr lang="zh-CN" altLang="zh-CN" sz="3400" dirty="0">
              <a:solidFill>
                <a:srgbClr val="0070C0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3400" dirty="0"/>
              <a:t>&gt;&gt;&gt; aList.index(7)</a:t>
            </a:r>
            <a:endParaRPr lang="zh-CN" altLang="zh-CN" sz="3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900" dirty="0">
                <a:solidFill>
                  <a:srgbClr val="0070C0"/>
                </a:solidFill>
              </a:rPr>
              <a:t>4</a:t>
            </a:r>
            <a:endParaRPr lang="zh-CN" altLang="zh-CN" sz="2900" dirty="0">
              <a:solidFill>
                <a:srgbClr val="0070C0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zh-CN" sz="2900" dirty="0"/>
              <a:t>若列表对象中不存在指定</a:t>
            </a:r>
            <a:r>
              <a:rPr lang="zh-CN" altLang="en-US" sz="2900" dirty="0"/>
              <a:t>值</a:t>
            </a:r>
            <a:r>
              <a:rPr lang="zh-CN" altLang="zh-CN" sz="2900" dirty="0"/>
              <a:t>，则抛出异常</a:t>
            </a:r>
            <a:endParaRPr lang="zh-CN" altLang="zh-CN" sz="29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900" dirty="0"/>
              <a:t>&gt;&gt;&gt; aList.index(100)</a:t>
            </a:r>
            <a:endParaRPr lang="zh-CN" altLang="zh-CN" sz="29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900" dirty="0">
                <a:solidFill>
                  <a:srgbClr val="FF0000"/>
                </a:solidFill>
              </a:rPr>
              <a:t>Traceback (most recent call last):</a:t>
            </a:r>
            <a:endParaRPr lang="zh-CN" altLang="zh-CN" sz="29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900" dirty="0">
                <a:solidFill>
                  <a:srgbClr val="FF0000"/>
                </a:solidFill>
              </a:rPr>
              <a:t>  File "&lt;pyshell#36&gt;", line 1, in &lt;module&gt;</a:t>
            </a:r>
            <a:endParaRPr lang="zh-CN" altLang="zh-CN" sz="29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900" dirty="0">
                <a:solidFill>
                  <a:srgbClr val="FF0000"/>
                </a:solidFill>
              </a:rPr>
              <a:t>    aList.index(100)</a:t>
            </a:r>
            <a:endParaRPr lang="zh-CN" altLang="zh-CN" sz="29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900" dirty="0">
                <a:solidFill>
                  <a:srgbClr val="FF0000"/>
                </a:solidFill>
              </a:rPr>
              <a:t>ValueError: 100 is not in list</a:t>
            </a:r>
            <a:endParaRPr lang="en-US" altLang="zh-CN" sz="29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zh-CN" sz="29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2.1.4 列表元素访问与计数</a:t>
            </a:r>
            <a:endParaRPr lang="zh-CN" altLang="zh-CN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zh-CN" altLang="zh-CN" sz="2900" dirty="0"/>
              <a:t>使用列表对象的</a:t>
            </a:r>
            <a:r>
              <a:rPr lang="zh-CN" altLang="zh-CN" sz="2900" b="1" dirty="0">
                <a:solidFill>
                  <a:srgbClr val="FF0000"/>
                </a:solidFill>
              </a:rPr>
              <a:t>count方法</a:t>
            </a:r>
            <a:r>
              <a:rPr lang="zh-CN" altLang="zh-CN" sz="2900" dirty="0"/>
              <a:t>统计指定元素在列表对象中出现的次数</a:t>
            </a:r>
            <a:endParaRPr lang="zh-CN" altLang="zh-CN" sz="29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9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900" dirty="0"/>
              <a:t>&gt;&gt;&gt; aList</a:t>
            </a:r>
            <a:endParaRPr lang="zh-CN" altLang="zh-CN" sz="29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900" dirty="0"/>
              <a:t>[3, 4, 5, 5.5, 7, 9, 11, 13, 15, 17]</a:t>
            </a:r>
            <a:endParaRPr lang="zh-CN" altLang="zh-CN" sz="29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900" dirty="0"/>
              <a:t>&gt;&gt;&gt; aList.count(7)</a:t>
            </a:r>
            <a:endParaRPr lang="zh-CN" altLang="zh-CN" sz="29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900" dirty="0"/>
              <a:t>1</a:t>
            </a:r>
            <a:endParaRPr lang="zh-CN" altLang="zh-CN" sz="29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900" dirty="0"/>
              <a:t>&gt;&gt;&gt; aList.count(0)</a:t>
            </a:r>
            <a:endParaRPr lang="zh-CN" altLang="zh-CN" sz="29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900" dirty="0"/>
              <a:t>0</a:t>
            </a:r>
            <a:endParaRPr lang="zh-CN" altLang="zh-CN" sz="29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900" dirty="0"/>
              <a:t>&gt;&gt;&gt; aList.count(8)</a:t>
            </a:r>
            <a:endParaRPr lang="zh-CN" altLang="zh-CN" sz="29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900" dirty="0"/>
              <a:t>0</a:t>
            </a:r>
            <a:endParaRPr lang="zh-CN" altLang="zh-CN" sz="29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2.1.5 成员资格判断</a:t>
            </a:r>
            <a:endParaRPr lang="zh-CN" altLang="zh-CN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zh-CN" sz="2000" dirty="0">
                <a:latin typeface="宋体" panose="02010600030101010101" pitchFamily="2" charset="-122"/>
              </a:rPr>
              <a:t>判断列表中是否存在指定的值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1600" dirty="0">
                <a:latin typeface="宋体" panose="02010600030101010101" pitchFamily="2" charset="-122"/>
              </a:rPr>
              <a:t>（</a:t>
            </a:r>
            <a:r>
              <a:rPr lang="en-US" altLang="zh-CN" sz="1600" dirty="0">
                <a:latin typeface="宋体" panose="02010600030101010101" pitchFamily="2" charset="-122"/>
              </a:rPr>
              <a:t>1</a:t>
            </a:r>
            <a:r>
              <a:rPr lang="zh-CN" altLang="en-US" sz="1600" dirty="0">
                <a:latin typeface="宋体" panose="02010600030101010101" pitchFamily="2" charset="-122"/>
              </a:rPr>
              <a:t>）</a:t>
            </a:r>
            <a:r>
              <a:rPr lang="zh-CN" altLang="zh-CN" sz="1600" dirty="0">
                <a:latin typeface="宋体" panose="02010600030101010101" pitchFamily="2" charset="-122"/>
              </a:rPr>
              <a:t>可以使用前面介绍的</a:t>
            </a:r>
            <a:r>
              <a:rPr lang="zh-CN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count()方法</a:t>
            </a:r>
            <a:r>
              <a:rPr lang="zh-CN" altLang="zh-CN" sz="1600" dirty="0">
                <a:latin typeface="宋体" panose="02010600030101010101" pitchFamily="2" charset="-122"/>
              </a:rPr>
              <a:t>，如果存在则返回大于0的数，如果返回0则表示不存在。</a:t>
            </a:r>
            <a:endParaRPr lang="en-US" altLang="zh-CN" sz="1600" dirty="0">
              <a:latin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1600" dirty="0">
                <a:latin typeface="宋体" panose="02010600030101010101" pitchFamily="2" charset="-122"/>
              </a:rPr>
              <a:t>（</a:t>
            </a:r>
            <a:r>
              <a:rPr lang="en-US" altLang="zh-CN" sz="1600" dirty="0">
                <a:latin typeface="宋体" panose="02010600030101010101" pitchFamily="2" charset="-122"/>
              </a:rPr>
              <a:t>2</a:t>
            </a:r>
            <a:r>
              <a:rPr lang="zh-CN" altLang="en-US" sz="1600" dirty="0">
                <a:latin typeface="宋体" panose="02010600030101010101" pitchFamily="2" charset="-122"/>
              </a:rPr>
              <a:t>）</a:t>
            </a:r>
            <a:r>
              <a:rPr lang="zh-CN" altLang="zh-CN" sz="1600" dirty="0">
                <a:latin typeface="宋体" panose="02010600030101010101" pitchFamily="2" charset="-122"/>
              </a:rPr>
              <a:t>或者，使用更加简洁的</a:t>
            </a:r>
            <a:r>
              <a:rPr lang="zh-CN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“in”关键字</a:t>
            </a:r>
            <a:r>
              <a:rPr lang="zh-CN" altLang="zh-CN" sz="1600" dirty="0">
                <a:latin typeface="宋体" panose="02010600030101010101" pitchFamily="2" charset="-122"/>
              </a:rPr>
              <a:t>来判断一个</a:t>
            </a:r>
            <a:r>
              <a:rPr lang="zh-CN" altLang="zh-CN" sz="1800" dirty="0">
                <a:solidFill>
                  <a:srgbClr val="0070C0"/>
                </a:solidFill>
                <a:latin typeface="宋体" panose="02010600030101010101" pitchFamily="2" charset="-122"/>
              </a:rPr>
              <a:t>值</a:t>
            </a:r>
            <a:r>
              <a:rPr lang="zh-CN" altLang="zh-CN" sz="1600" dirty="0">
                <a:latin typeface="宋体" panose="02010600030101010101" pitchFamily="2" charset="-122"/>
              </a:rPr>
              <a:t>是否存在于列表中，返回结果为“True”或“False”。</a:t>
            </a:r>
            <a:r>
              <a:rPr lang="zh-CN" altLang="en-US" sz="1600" dirty="0">
                <a:latin typeface="宋体" panose="02010600030101010101" pitchFamily="2" charset="-122"/>
              </a:rPr>
              <a:t>关键字</a:t>
            </a:r>
            <a:r>
              <a:rPr lang="en-US" altLang="zh-CN" sz="1600" dirty="0">
                <a:latin typeface="宋体" panose="02010600030101010101" pitchFamily="2" charset="-122"/>
              </a:rPr>
              <a:t>in</a:t>
            </a:r>
            <a:r>
              <a:rPr lang="zh-CN" altLang="en-US" sz="1600" dirty="0">
                <a:latin typeface="宋体" panose="02010600030101010101" pitchFamily="2" charset="-122"/>
              </a:rPr>
              <a:t>也可用于其他可迭代对象，包括元组、字典、</a:t>
            </a:r>
            <a:r>
              <a:rPr lang="en-US" altLang="zh-CN" sz="1600" dirty="0">
                <a:latin typeface="宋体" panose="02010600030101010101" pitchFamily="2" charset="-122"/>
              </a:rPr>
              <a:t>range</a:t>
            </a:r>
            <a:r>
              <a:rPr lang="zh-CN" altLang="en-US" sz="1600" dirty="0">
                <a:latin typeface="宋体" panose="02010600030101010101" pitchFamily="2" charset="-122"/>
              </a:rPr>
              <a:t>对象、字符串、集合等。常在循环中使用关键字</a:t>
            </a:r>
            <a:r>
              <a:rPr lang="en-US" altLang="zh-CN" sz="1600" dirty="0">
                <a:latin typeface="宋体" panose="02010600030101010101" pitchFamily="2" charset="-122"/>
              </a:rPr>
              <a:t>in</a:t>
            </a:r>
            <a:r>
              <a:rPr lang="zh-CN" altLang="en-US" sz="1600" dirty="0">
                <a:latin typeface="宋体" panose="02010600030101010101" pitchFamily="2" charset="-122"/>
              </a:rPr>
              <a:t>对可迭代对象的元素进行遍历。</a:t>
            </a:r>
            <a:endParaRPr lang="zh-CN" altLang="zh-CN" sz="1600" dirty="0">
              <a:latin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35395" y="3570778"/>
            <a:ext cx="3898490" cy="258532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&gt;&gt;&gt; aList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[3, 4, 5, 5.5, 7, 9, 11, 13, 15, 17]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&gt;&gt;&gt; 3 </a:t>
            </a:r>
            <a:r>
              <a:rPr lang="zh-CN" altLang="zh-CN" dirty="0">
                <a:solidFill>
                  <a:srgbClr val="FF0000"/>
                </a:solidFill>
              </a:rPr>
              <a:t>in</a:t>
            </a:r>
            <a:r>
              <a:rPr lang="zh-CN" altLang="zh-CN" dirty="0"/>
              <a:t> aList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True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&gt;&gt;&gt; 18 </a:t>
            </a:r>
            <a:r>
              <a:rPr lang="zh-CN" altLang="zh-CN" dirty="0">
                <a:solidFill>
                  <a:srgbClr val="FF0000"/>
                </a:solidFill>
              </a:rPr>
              <a:t>in </a:t>
            </a:r>
            <a:r>
              <a:rPr lang="zh-CN" altLang="zh-CN" dirty="0"/>
              <a:t>aList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False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6164826" y="3570779"/>
            <a:ext cx="3996813" cy="30008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&gt;&gt;&gt; bList = [[1], [2], [3]]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&gt;&gt;&gt; 3 </a:t>
            </a:r>
            <a:r>
              <a:rPr lang="zh-CN" altLang="zh-CN" dirty="0">
                <a:solidFill>
                  <a:srgbClr val="FF0000"/>
                </a:solidFill>
              </a:rPr>
              <a:t>in</a:t>
            </a:r>
            <a:r>
              <a:rPr lang="zh-CN" altLang="zh-CN" dirty="0"/>
              <a:t> bList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False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&gt;&gt;&gt; 3 </a:t>
            </a:r>
            <a:r>
              <a:rPr lang="zh-CN" altLang="zh-CN" dirty="0">
                <a:solidFill>
                  <a:srgbClr val="FF0000"/>
                </a:solidFill>
              </a:rPr>
              <a:t>not in </a:t>
            </a:r>
            <a:r>
              <a:rPr lang="zh-CN" altLang="zh-CN" dirty="0"/>
              <a:t>bList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True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&gt;&gt;&gt; [3] </a:t>
            </a:r>
            <a:r>
              <a:rPr lang="zh-CN" altLang="zh-CN" dirty="0">
                <a:solidFill>
                  <a:srgbClr val="FF0000"/>
                </a:solidFill>
              </a:rPr>
              <a:t>in</a:t>
            </a:r>
            <a:r>
              <a:rPr lang="zh-CN" altLang="zh-CN" dirty="0"/>
              <a:t> bList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True</a:t>
            </a:r>
            <a:endParaRPr lang="zh-CN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1</a:t>
            </a:r>
            <a:r>
              <a:rPr lang="en-US" altLang="zh-CN" dirty="0"/>
              <a:t>  </a:t>
            </a:r>
            <a:r>
              <a:rPr lang="zh-CN" altLang="en-US" dirty="0"/>
              <a:t>列表</a:t>
            </a:r>
            <a:r>
              <a:rPr lang="en-US" altLang="zh-CN" dirty="0"/>
              <a:t>(list)</a:t>
            </a:r>
            <a:endParaRPr lang="zh-CN" alt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912169" y="1602161"/>
            <a:ext cx="10668727" cy="453177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sz="2900" dirty="0"/>
              <a:t>列表是</a:t>
            </a:r>
            <a:r>
              <a:rPr lang="en-US" altLang="zh-CN" sz="2900" dirty="0"/>
              <a:t>Python</a:t>
            </a:r>
            <a:r>
              <a:rPr lang="zh-CN" altLang="en-US" sz="2900" dirty="0"/>
              <a:t>中内置</a:t>
            </a:r>
            <a:r>
              <a:rPr lang="zh-CN" altLang="en-US" sz="3100" b="1" u="sng" dirty="0">
                <a:solidFill>
                  <a:srgbClr val="0070C0"/>
                </a:solidFill>
              </a:rPr>
              <a:t>可变序列</a:t>
            </a:r>
            <a:r>
              <a:rPr lang="zh-CN" altLang="en-US" sz="2900" dirty="0"/>
              <a:t>，是若干元素的</a:t>
            </a:r>
            <a:r>
              <a:rPr lang="zh-CN" altLang="en-US" sz="3100" b="1" u="sng" dirty="0">
                <a:solidFill>
                  <a:srgbClr val="0070C0"/>
                </a:solidFill>
              </a:rPr>
              <a:t>有序</a:t>
            </a:r>
            <a:r>
              <a:rPr lang="zh-CN" altLang="en-US" sz="2900" dirty="0"/>
              <a:t>集合。</a:t>
            </a:r>
            <a:endParaRPr lang="en-US" altLang="zh-CN" sz="2900" dirty="0"/>
          </a:p>
          <a:p>
            <a:pPr>
              <a:lnSpc>
                <a:spcPct val="110000"/>
              </a:lnSpc>
            </a:pPr>
            <a:r>
              <a:rPr lang="zh-CN" altLang="en-US" sz="2900" dirty="0"/>
              <a:t>列表中的每一个数据称为元素，列表的所有元素放在一对中括号</a:t>
            </a:r>
            <a:r>
              <a:rPr lang="zh-CN" altLang="en-US" sz="2900" b="1" dirty="0"/>
              <a:t>“</a:t>
            </a:r>
            <a:r>
              <a:rPr lang="en-US" altLang="zh-CN" sz="2900" b="1" dirty="0">
                <a:solidFill>
                  <a:srgbClr val="FF0000"/>
                </a:solidFill>
              </a:rPr>
              <a:t>[</a:t>
            </a:r>
            <a:r>
              <a:rPr lang="en-US" altLang="zh-CN" sz="2900" b="1" dirty="0"/>
              <a:t>”</a:t>
            </a:r>
            <a:r>
              <a:rPr lang="zh-CN" altLang="en-US" sz="2900" dirty="0"/>
              <a:t>和</a:t>
            </a:r>
            <a:r>
              <a:rPr lang="zh-CN" altLang="en-US" sz="2900" dirty="0">
                <a:solidFill>
                  <a:srgbClr val="FF0000"/>
                </a:solidFill>
              </a:rPr>
              <a:t>“</a:t>
            </a:r>
            <a:r>
              <a:rPr lang="en-US" altLang="zh-CN" sz="2900" b="1" dirty="0">
                <a:solidFill>
                  <a:srgbClr val="FF0000"/>
                </a:solidFill>
              </a:rPr>
              <a:t>]”</a:t>
            </a:r>
            <a:r>
              <a:rPr lang="zh-CN" altLang="en-US" sz="2900" dirty="0"/>
              <a:t>中，并使用逗号分隔开；</a:t>
            </a:r>
            <a:endParaRPr lang="zh-CN" altLang="en-US" sz="2900" dirty="0"/>
          </a:p>
          <a:p>
            <a:pPr>
              <a:lnSpc>
                <a:spcPct val="110000"/>
              </a:lnSpc>
            </a:pPr>
            <a:r>
              <a:rPr lang="zh-CN" altLang="en-US" sz="2900" dirty="0"/>
              <a:t>在Python中，每个元素的数据类型可以各不相同，可以同时分别为整数、实数、字符串等基本类型，甚至是列表、元素、字典、集合以及其他自定义类型的对象。例如：</a:t>
            </a:r>
            <a:endParaRPr lang="zh-CN" altLang="en-US" sz="2900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900" dirty="0"/>
              <a:t>[10, 20, 30, 40]</a:t>
            </a:r>
            <a:endParaRPr lang="zh-CN" altLang="en-US" sz="2900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900" dirty="0"/>
              <a:t>['crunchy frog', 'ram bladder', 'lark vomit']</a:t>
            </a:r>
            <a:endParaRPr lang="en-US" altLang="zh-CN" sz="2900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900" dirty="0"/>
              <a:t>['spam', 2.0, 5, [10, 20]]</a:t>
            </a:r>
            <a:endParaRPr lang="en-US" altLang="zh-CN" sz="2900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900" dirty="0"/>
              <a:t>[['file1', 200,7], ['file2', 260,9]]</a:t>
            </a:r>
            <a:endParaRPr lang="en-US" altLang="zh-CN" sz="29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091" y="175079"/>
            <a:ext cx="10514231" cy="1325870"/>
          </a:xfrm>
        </p:spPr>
        <p:txBody>
          <a:bodyPr/>
          <a:lstStyle/>
          <a:p>
            <a:r>
              <a:rPr lang="zh-CN" altLang="zh-CN" dirty="0"/>
              <a:t>2.1.1 列表创建与删除</a:t>
            </a:r>
            <a:endParaRPr lang="zh-CN" altLang="zh-CN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838090" y="1058647"/>
            <a:ext cx="10514231" cy="5466844"/>
          </a:xfrm>
        </p:spPr>
        <p:txBody>
          <a:bodyPr>
            <a:normAutofit/>
          </a:bodyPr>
          <a:lstStyle/>
          <a:p>
            <a:r>
              <a:rPr lang="zh-CN" altLang="zh-CN" sz="2100" dirty="0"/>
              <a:t>如同其他类型的Python对象变量一样，</a:t>
            </a:r>
            <a:r>
              <a:rPr lang="zh-CN" altLang="en-US" sz="2100" dirty="0"/>
              <a:t>可以使用</a:t>
            </a:r>
            <a:r>
              <a:rPr lang="zh-CN" altLang="en-US" sz="2100" b="1" dirty="0">
                <a:solidFill>
                  <a:srgbClr val="FF0000"/>
                </a:solidFill>
              </a:rPr>
              <a:t>字面值</a:t>
            </a:r>
            <a:r>
              <a:rPr lang="en-US" altLang="zh-CN" sz="2100" b="1" dirty="0">
                <a:solidFill>
                  <a:srgbClr val="FF0000"/>
                </a:solidFill>
              </a:rPr>
              <a:t>literal</a:t>
            </a:r>
            <a:r>
              <a:rPr lang="zh-CN" altLang="en-US" sz="2100" dirty="0"/>
              <a:t>来创建对象。</a:t>
            </a:r>
            <a:endParaRPr lang="en-US" altLang="zh-CN" sz="2100" dirty="0"/>
          </a:p>
          <a:p>
            <a:r>
              <a:rPr lang="zh-CN" altLang="en-US" sz="2000" dirty="0"/>
              <a:t>在形式上，列表的所有元素放在一对</a:t>
            </a:r>
            <a:r>
              <a:rPr lang="zh-CN" altLang="en-US" sz="2000" dirty="0">
                <a:solidFill>
                  <a:srgbClr val="FF0000"/>
                </a:solidFill>
              </a:rPr>
              <a:t>方括号</a:t>
            </a:r>
            <a:r>
              <a:rPr lang="zh-CN" altLang="en-US" sz="2000" dirty="0"/>
              <a:t>[]中，相邻元素之间使用</a:t>
            </a:r>
            <a:r>
              <a:rPr lang="zh-CN" altLang="en-US" sz="2000" dirty="0">
                <a:solidFill>
                  <a:srgbClr val="FF0000"/>
                </a:solidFill>
              </a:rPr>
              <a:t>逗号</a:t>
            </a:r>
            <a:r>
              <a:rPr lang="zh-CN" altLang="en-US" sz="2000" dirty="0"/>
              <a:t>分隔。</a:t>
            </a:r>
            <a:endParaRPr lang="zh-CN" altLang="en-US" sz="2000" dirty="0"/>
          </a:p>
          <a:p>
            <a:r>
              <a:rPr lang="zh-CN" altLang="en-US" sz="2000" dirty="0"/>
              <a:t>在Python中，</a:t>
            </a:r>
            <a:r>
              <a:rPr lang="zh-CN" altLang="en-US" sz="2000" dirty="0">
                <a:solidFill>
                  <a:srgbClr val="FF0000"/>
                </a:solidFill>
              </a:rPr>
              <a:t>同一个列表中元素的数据类型可以各不相同</a:t>
            </a:r>
            <a:r>
              <a:rPr lang="zh-CN" altLang="en-US" sz="2000" dirty="0"/>
              <a:t>，可以同时包含整数、实数、字符串等基本类型的元素，也可以包含列表、元组、字典、集合、函数以及其他任意对象。</a:t>
            </a:r>
            <a:endParaRPr lang="zh-CN" altLang="en-US" sz="2000" dirty="0"/>
          </a:p>
          <a:p>
            <a:r>
              <a:rPr lang="zh-CN" altLang="en-US" sz="2000" dirty="0"/>
              <a:t>如果只有一对方括号而没有任何元素则表示空列表。</a:t>
            </a:r>
            <a:endParaRPr lang="zh-CN" alt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zh-CN" sz="1800" dirty="0">
                <a:latin typeface="Consolas" panose="020B0609020204030204" charset="0"/>
              </a:rPr>
              <a:t>&gt;&gt;&gt; a_list = ['a', 'b', 'mpilgrim', 'z', 'example']</a:t>
            </a:r>
            <a:endParaRPr lang="zh-CN" altLang="zh-CN" sz="1800" dirty="0">
              <a:latin typeface="Consolas" panose="020B06090202040302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zh-CN" sz="1800" dirty="0">
                <a:latin typeface="Consolas" panose="020B0609020204030204" charset="0"/>
              </a:rPr>
              <a:t>&gt;&gt;&gt; a_list = [] #创建空列表</a:t>
            </a:r>
            <a:endParaRPr lang="en-US" altLang="zh-CN" sz="1800" dirty="0">
              <a:latin typeface="Consolas" panose="020B06090202040302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latin typeface="Consolas" panose="020B0609020204030204" charset="0"/>
              </a:rPr>
              <a:t>&gt;&gt;&gt; </a:t>
            </a:r>
            <a:r>
              <a:rPr lang="en-US" altLang="zh-CN" sz="1800" dirty="0" err="1">
                <a:latin typeface="Consolas" panose="020B0609020204030204" charset="0"/>
              </a:rPr>
              <a:t>var_a</a:t>
            </a:r>
            <a:r>
              <a:rPr lang="en-US" altLang="zh-CN" sz="1800" dirty="0">
                <a:latin typeface="Consolas" panose="020B0609020204030204" charset="0"/>
              </a:rPr>
              <a:t> = 1024</a:t>
            </a:r>
            <a:endParaRPr lang="en-US" altLang="zh-CN" sz="1800" dirty="0">
              <a:latin typeface="Consolas" panose="020B06090202040302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latin typeface="Consolas" panose="020B0609020204030204" charset="0"/>
              </a:rPr>
              <a:t>&gt;&gt;&gt; </a:t>
            </a:r>
            <a:r>
              <a:rPr lang="en-US" altLang="zh-CN" sz="1800" dirty="0" err="1">
                <a:latin typeface="Consolas" panose="020B0609020204030204" charset="0"/>
              </a:rPr>
              <a:t>var_b</a:t>
            </a:r>
            <a:r>
              <a:rPr lang="en-US" altLang="zh-CN" sz="1800" dirty="0">
                <a:latin typeface="Consolas" panose="020B0609020204030204" charset="0"/>
              </a:rPr>
              <a:t> ="hello"</a:t>
            </a:r>
            <a:endParaRPr lang="en-US" altLang="zh-CN" sz="1800" dirty="0">
              <a:latin typeface="Consolas" panose="020B06090202040302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latin typeface="Consolas" panose="020B0609020204030204" charset="0"/>
              </a:rPr>
              <a:t>&gt;&gt;&gt; </a:t>
            </a:r>
            <a:r>
              <a:rPr lang="en-US" altLang="zh-CN" sz="1800" dirty="0" err="1">
                <a:latin typeface="Consolas" panose="020B0609020204030204" charset="0"/>
              </a:rPr>
              <a:t>list_a</a:t>
            </a:r>
            <a:r>
              <a:rPr lang="en-US" altLang="zh-CN" sz="1800" dirty="0">
                <a:latin typeface="Consolas" panose="020B0609020204030204" charset="0"/>
              </a:rPr>
              <a:t> =[</a:t>
            </a:r>
            <a:r>
              <a:rPr lang="en-US" altLang="zh-CN" sz="1800" dirty="0" err="1">
                <a:latin typeface="Consolas" panose="020B0609020204030204" charset="0"/>
              </a:rPr>
              <a:t>var_a,var_b</a:t>
            </a:r>
            <a:r>
              <a:rPr lang="en-US" altLang="zh-CN" sz="1800" dirty="0">
                <a:latin typeface="Consolas" panose="020B0609020204030204" charset="0"/>
              </a:rPr>
              <a:t>]</a:t>
            </a:r>
            <a:endParaRPr lang="en-US" altLang="zh-CN" sz="1800" dirty="0">
              <a:latin typeface="Consolas" panose="020B06090202040302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latin typeface="Consolas" panose="020B0609020204030204" charset="0"/>
              </a:rPr>
              <a:t>&gt;&gt;&gt;</a:t>
            </a:r>
            <a:r>
              <a:rPr lang="zh-CN" altLang="en-US" sz="1800" dirty="0">
                <a:latin typeface="Consolas" panose="020B0609020204030204" charset="0"/>
              </a:rPr>
              <a:t>['spam', 2.0, 5, [10, 20]]</a:t>
            </a:r>
            <a:endParaRPr lang="en-US" altLang="zh-CN" sz="1800" dirty="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charset="0"/>
              </a:rPr>
              <a:t>&gt;&gt;&gt;</a:t>
            </a:r>
            <a:r>
              <a:rPr lang="zh-CN" altLang="en-US" sz="1800" dirty="0">
                <a:latin typeface="Consolas" panose="020B0609020204030204" charset="0"/>
              </a:rPr>
              <a:t>[['file1', 200,7], ['file2', 260,9]]</a:t>
            </a:r>
            <a:endParaRPr lang="zh-CN" altLang="en-US" sz="1800" dirty="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charset="0"/>
              </a:rPr>
              <a:t>&gt;&gt;&gt;</a:t>
            </a:r>
            <a:r>
              <a:rPr lang="zh-CN" altLang="en-US" sz="1800" dirty="0">
                <a:latin typeface="Consolas" panose="020B0609020204030204" charset="0"/>
              </a:rPr>
              <a:t>[{3}, {5:6}, (1, 2, 3)]</a:t>
            </a:r>
            <a:endParaRPr lang="zh-CN" altLang="en-US" sz="1800" dirty="0">
              <a:latin typeface="Consolas" panose="020B06090202040302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sz="1800" dirty="0">
              <a:latin typeface="Consolas" panose="020B06090202040302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zh-CN" sz="1800" dirty="0"/>
          </a:p>
        </p:txBody>
      </p:sp>
      <p:grpSp>
        <p:nvGrpSpPr>
          <p:cNvPr id="9" name="组合 8"/>
          <p:cNvGrpSpPr/>
          <p:nvPr/>
        </p:nvGrpSpPr>
        <p:grpSpPr>
          <a:xfrm>
            <a:off x="4225636" y="3792069"/>
            <a:ext cx="6042097" cy="1689100"/>
            <a:chOff x="4225636" y="3792069"/>
            <a:chExt cx="6042097" cy="16891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575333" y="3792069"/>
              <a:ext cx="2692400" cy="1689100"/>
            </a:xfrm>
            <a:prstGeom prst="rect">
              <a:avLst/>
            </a:prstGeom>
          </p:spPr>
        </p:pic>
        <p:cxnSp>
          <p:nvCxnSpPr>
            <p:cNvPr id="8" name="直线箭头连接符 7"/>
            <p:cNvCxnSpPr/>
            <p:nvPr/>
          </p:nvCxnSpPr>
          <p:spPr>
            <a:xfrm>
              <a:off x="4225636" y="4987636"/>
              <a:ext cx="31449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1</a:t>
            </a:r>
            <a:r>
              <a:rPr lang="en-US" altLang="zh-CN" dirty="0"/>
              <a:t>  </a:t>
            </a:r>
            <a:r>
              <a:rPr lang="zh-CN" altLang="en-US" dirty="0"/>
              <a:t>列表</a:t>
            </a:r>
            <a:endParaRPr lang="zh-CN" alt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917903" y="1526523"/>
            <a:ext cx="10668727" cy="4531774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/>
              <a:t>列表</a:t>
            </a:r>
            <a:r>
              <a:rPr lang="en-US" altLang="zh-CN" sz="2800" dirty="0">
                <a:solidFill>
                  <a:srgbClr val="0070C0"/>
                </a:solidFill>
              </a:rPr>
              <a:t>(</a:t>
            </a:r>
            <a:r>
              <a:rPr lang="zh-CN" altLang="en-US" sz="2800" b="1" dirty="0">
                <a:solidFill>
                  <a:srgbClr val="0070C0"/>
                </a:solidFill>
              </a:rPr>
              <a:t>有序序列</a:t>
            </a:r>
            <a:r>
              <a:rPr lang="en-US" altLang="zh-CN" sz="2800" dirty="0">
                <a:solidFill>
                  <a:srgbClr val="0070C0"/>
                </a:solidFill>
              </a:rPr>
              <a:t>)</a:t>
            </a:r>
            <a:r>
              <a:rPr lang="zh-CN" altLang="en-US" sz="2400" dirty="0"/>
              <a:t>元素的访问</a:t>
            </a:r>
            <a:endParaRPr lang="en-US" altLang="zh-CN" sz="2400" dirty="0"/>
          </a:p>
          <a:p>
            <a:pPr lvl="1">
              <a:lnSpc>
                <a:spcPct val="110000"/>
              </a:lnSpc>
            </a:pPr>
            <a:r>
              <a:rPr lang="zh-CN" altLang="en-US" sz="1800" dirty="0"/>
              <a:t>由于列表是有序序列，所以可以通过</a:t>
            </a:r>
            <a:r>
              <a:rPr lang="zh-CN" altLang="en-US" sz="1800" b="1" dirty="0">
                <a:solidFill>
                  <a:srgbClr val="FF0000"/>
                </a:solidFill>
              </a:rPr>
              <a:t>下标</a:t>
            </a:r>
            <a:r>
              <a:rPr lang="zh-CN" altLang="en-US" sz="1800" dirty="0"/>
              <a:t>来访问列表中某个元素。</a:t>
            </a:r>
            <a:endParaRPr lang="en-US" altLang="zh-CN" sz="1800" dirty="0"/>
          </a:p>
          <a:p>
            <a:pPr lvl="1">
              <a:lnSpc>
                <a:spcPct val="110000"/>
              </a:lnSpc>
            </a:pPr>
            <a:r>
              <a:rPr lang="zh-CN" altLang="en-US" sz="1800" dirty="0"/>
              <a:t>第一个元素下标为0，第二个元素下标为1，以此类推，直到</a:t>
            </a:r>
            <a:r>
              <a:rPr lang="en-US" altLang="zh-CN" sz="1800" dirty="0" err="1"/>
              <a:t>len</a:t>
            </a:r>
            <a:r>
              <a:rPr lang="en-US" altLang="zh-CN" sz="1800" dirty="0"/>
              <a:t>(</a:t>
            </a:r>
            <a:r>
              <a:rPr lang="en-US" altLang="zh-CN" sz="1800" dirty="0" err="1"/>
              <a:t>seq</a:t>
            </a:r>
            <a:r>
              <a:rPr lang="en-US" altLang="zh-CN" sz="1800" dirty="0"/>
              <a:t>)-1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lvl="1">
              <a:lnSpc>
                <a:spcPct val="110000"/>
              </a:lnSpc>
            </a:pPr>
            <a:r>
              <a:rPr lang="zh-CN" altLang="en-US" sz="1800" dirty="0"/>
              <a:t>最后一个元素下标为</a:t>
            </a:r>
            <a:r>
              <a:rPr lang="zh-CN" altLang="en-US" sz="2400" dirty="0">
                <a:solidFill>
                  <a:srgbClr val="C00000"/>
                </a:solidFill>
              </a:rPr>
              <a:t>-1</a:t>
            </a:r>
            <a:r>
              <a:rPr lang="zh-CN" altLang="en-US" sz="1800" dirty="0"/>
              <a:t>，倒数第二个元素下标为</a:t>
            </a:r>
            <a:r>
              <a:rPr lang="zh-CN" altLang="en-US" sz="2400" dirty="0">
                <a:solidFill>
                  <a:srgbClr val="C00000"/>
                </a:solidFill>
              </a:rPr>
              <a:t>-2</a:t>
            </a:r>
            <a:r>
              <a:rPr lang="zh-CN" altLang="en-US" sz="1800" dirty="0"/>
              <a:t>，以此类推，直到</a:t>
            </a:r>
            <a:r>
              <a:rPr lang="en-US" altLang="zh-CN" sz="2400" dirty="0">
                <a:solidFill>
                  <a:srgbClr val="C00000"/>
                </a:solidFill>
              </a:rPr>
              <a:t>-</a:t>
            </a:r>
            <a:r>
              <a:rPr lang="en-US" altLang="zh-CN" sz="2400" dirty="0" err="1">
                <a:solidFill>
                  <a:srgbClr val="C00000"/>
                </a:solidFill>
              </a:rPr>
              <a:t>len</a:t>
            </a:r>
            <a:r>
              <a:rPr lang="en-US" altLang="zh-CN" sz="2400" dirty="0">
                <a:solidFill>
                  <a:srgbClr val="C00000"/>
                </a:solidFill>
              </a:rPr>
              <a:t>(</a:t>
            </a:r>
            <a:r>
              <a:rPr lang="en-US" altLang="zh-CN" sz="2400" dirty="0" err="1">
                <a:solidFill>
                  <a:srgbClr val="C00000"/>
                </a:solidFill>
              </a:rPr>
              <a:t>seq</a:t>
            </a:r>
            <a:r>
              <a:rPr lang="en-US" altLang="zh-CN" sz="2400" dirty="0">
                <a:solidFill>
                  <a:srgbClr val="C00000"/>
                </a:solidFill>
              </a:rPr>
              <a:t>) </a:t>
            </a:r>
            <a:r>
              <a:rPr lang="zh-CN" altLang="en-US" sz="1800" dirty="0"/>
              <a:t>。</a:t>
            </a:r>
            <a:endParaRPr lang="zh-CN" altLang="en-US" sz="1800" dirty="0"/>
          </a:p>
          <a:p>
            <a:pPr lvl="1">
              <a:lnSpc>
                <a:spcPct val="110000"/>
              </a:lnSpc>
            </a:pPr>
            <a:r>
              <a:rPr lang="zh-CN" altLang="en-US" sz="2000" dirty="0">
                <a:solidFill>
                  <a:srgbClr val="C00000"/>
                </a:solidFill>
              </a:rPr>
              <a:t>下标  </a:t>
            </a:r>
            <a:r>
              <a:rPr lang="en-US" altLang="zh-CN" sz="2000" dirty="0">
                <a:solidFill>
                  <a:srgbClr val="C00000"/>
                </a:solidFill>
              </a:rPr>
              <a:t>-</a:t>
            </a:r>
            <a:r>
              <a:rPr lang="en-US" altLang="zh-CN" sz="2000" dirty="0" err="1">
                <a:solidFill>
                  <a:srgbClr val="C00000"/>
                </a:solidFill>
              </a:rPr>
              <a:t>i</a:t>
            </a:r>
            <a:r>
              <a:rPr lang="en-US" altLang="zh-CN" sz="2000" dirty="0">
                <a:solidFill>
                  <a:srgbClr val="C00000"/>
                </a:solidFill>
              </a:rPr>
              <a:t> </a:t>
            </a:r>
            <a:r>
              <a:rPr lang="zh-CN" altLang="en-US" sz="2000" dirty="0">
                <a:solidFill>
                  <a:srgbClr val="C00000"/>
                </a:solidFill>
              </a:rPr>
              <a:t>对应于 </a:t>
            </a:r>
            <a:r>
              <a:rPr lang="en-US" altLang="zh-CN" sz="2000" dirty="0" err="1">
                <a:solidFill>
                  <a:srgbClr val="C00000"/>
                </a:solidFill>
              </a:rPr>
              <a:t>len</a:t>
            </a:r>
            <a:r>
              <a:rPr lang="en-US" altLang="zh-CN" sz="2000" dirty="0">
                <a:solidFill>
                  <a:srgbClr val="C00000"/>
                </a:solidFill>
              </a:rPr>
              <a:t>(</a:t>
            </a:r>
            <a:r>
              <a:rPr lang="en-US" altLang="zh-CN" sz="2000" dirty="0" err="1">
                <a:solidFill>
                  <a:srgbClr val="C00000"/>
                </a:solidFill>
              </a:rPr>
              <a:t>seq</a:t>
            </a:r>
            <a:r>
              <a:rPr lang="en-US" altLang="zh-CN" sz="2000" dirty="0">
                <a:solidFill>
                  <a:srgbClr val="C00000"/>
                </a:solidFill>
              </a:rPr>
              <a:t>)-</a:t>
            </a:r>
            <a:r>
              <a:rPr lang="en-US" altLang="zh-CN" sz="2000" dirty="0" err="1">
                <a:solidFill>
                  <a:srgbClr val="C00000"/>
                </a:solidFill>
              </a:rPr>
              <a:t>i</a:t>
            </a:r>
            <a:r>
              <a:rPr lang="en-US" altLang="zh-CN" sz="2000" dirty="0">
                <a:solidFill>
                  <a:srgbClr val="C00000"/>
                </a:solidFill>
              </a:rPr>
              <a:t>  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 sz="1800" dirty="0"/>
              <a:t>如果下标越界，程序会报错</a:t>
            </a:r>
            <a:r>
              <a:rPr lang="en-US" altLang="zh-CN" sz="1800" dirty="0"/>
              <a:t>(Exception </a:t>
            </a:r>
            <a:r>
              <a:rPr lang="en-US" altLang="zh-CN" sz="2000" b="1" dirty="0" err="1">
                <a:solidFill>
                  <a:srgbClr val="0070C0"/>
                </a:solidFill>
              </a:rPr>
              <a:t>IndexError</a:t>
            </a:r>
            <a:r>
              <a:rPr lang="en-US" altLang="zh-CN" sz="1800" dirty="0">
                <a:solidFill>
                  <a:srgbClr val="FF0000"/>
                </a:solidFill>
              </a:rPr>
              <a:t>) </a:t>
            </a:r>
            <a:r>
              <a:rPr lang="zh-CN" altLang="en-US" sz="1800" dirty="0"/>
              <a:t>。</a:t>
            </a:r>
            <a:endParaRPr lang="zh-CN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693996" y="4024966"/>
            <a:ext cx="6552807" cy="283462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&gt;&gt;&gt;s = [10, 20, 30, 40, 50]</a:t>
            </a:r>
            <a:endParaRPr lang="en-US" altLang="zh-CN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&gt;&gt;&gt;s[0]</a:t>
            </a:r>
            <a:endParaRPr lang="en-US" altLang="zh-CN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10</a:t>
            </a:r>
            <a:endParaRPr lang="en-US" altLang="zh-CN" dirty="0">
              <a:solidFill>
                <a:srgbClr val="0070C0"/>
              </a:solidFill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&gt;&gt;&gt; s[-1]</a:t>
            </a:r>
            <a:endParaRPr lang="en-US" altLang="zh-CN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50</a:t>
            </a:r>
            <a:endParaRPr lang="zh-CN" altLang="en-US" dirty="0">
              <a:solidFill>
                <a:srgbClr val="0070C0"/>
              </a:solidFill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&gt;&gt;&gt;s[5]</a:t>
            </a:r>
            <a:endParaRPr lang="en-US" altLang="zh-CN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Traceback</a:t>
            </a:r>
            <a:r>
              <a:rPr lang="en-US" altLang="zh-CN" dirty="0">
                <a:solidFill>
                  <a:srgbClr val="FF0000"/>
                </a:solidFill>
              </a:rPr>
              <a:t> (most recent call last):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  File "&lt;pyshell#48&gt;", line 1, in &lt;module&gt;   s[5]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IndexError</a:t>
            </a:r>
            <a:r>
              <a:rPr lang="en-US" altLang="zh-CN" dirty="0">
                <a:solidFill>
                  <a:srgbClr val="FF0000"/>
                </a:solidFill>
              </a:rPr>
              <a:t>: list index out of range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66580" y="4089001"/>
            <a:ext cx="4485742" cy="252992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#</a:t>
            </a:r>
            <a:r>
              <a:rPr lang="zh-CN" altLang="en-US" dirty="0"/>
              <a:t>二维数组的访问：</a:t>
            </a:r>
            <a:endParaRPr lang="en-US" altLang="zh-CN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&gt;&gt;&gt;</a:t>
            </a:r>
            <a:r>
              <a:rPr lang="en-US" altLang="zh-CN" dirty="0" err="1"/>
              <a:t>aList</a:t>
            </a:r>
            <a:r>
              <a:rPr lang="en-US" altLang="zh-CN" dirty="0"/>
              <a:t> = [[1, 2, 3], [4, 5, 6]]</a:t>
            </a:r>
            <a:endParaRPr lang="en-US" altLang="zh-CN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&gt;&gt;&gt;</a:t>
            </a:r>
            <a:r>
              <a:rPr lang="en-US" altLang="zh-CN" dirty="0" err="1"/>
              <a:t>aList</a:t>
            </a:r>
            <a:r>
              <a:rPr lang="en-US" altLang="zh-CN" dirty="0"/>
              <a:t>[0]</a:t>
            </a:r>
            <a:endParaRPr lang="en-US" altLang="zh-CN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[1, 2, 3]</a:t>
            </a:r>
            <a:endParaRPr lang="zh-CN" altLang="en-US" dirty="0">
              <a:solidFill>
                <a:srgbClr val="0070C0"/>
              </a:solidFill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&gt;&gt;&gt;</a:t>
            </a:r>
            <a:r>
              <a:rPr lang="en-US" altLang="zh-CN" dirty="0" err="1"/>
              <a:t>aList</a:t>
            </a:r>
            <a:r>
              <a:rPr lang="en-US" altLang="zh-CN" dirty="0"/>
              <a:t>[0][0]</a:t>
            </a:r>
            <a:endParaRPr lang="en-US" altLang="zh-CN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1</a:t>
            </a:r>
            <a:endParaRPr lang="en-US" altLang="zh-CN" dirty="0">
              <a:solidFill>
                <a:srgbClr val="0070C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dirty="0"/>
              <a:t>&gt;&gt;&gt;</a:t>
            </a:r>
            <a:r>
              <a:rPr lang="en-US" altLang="zh-CN" dirty="0" err="1"/>
              <a:t>aList</a:t>
            </a:r>
            <a:r>
              <a:rPr lang="en-US" altLang="zh-CN" dirty="0"/>
              <a:t>[1][2]</a:t>
            </a:r>
            <a:endParaRPr lang="en-US" altLang="zh-CN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6</a:t>
            </a:r>
            <a:endParaRPr lang="en-US" altLang="zh-CN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022572" y="332863"/>
          <a:ext cx="6798366" cy="1234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3061"/>
                <a:gridCol w="1133061"/>
                <a:gridCol w="1133061"/>
                <a:gridCol w="1133061"/>
                <a:gridCol w="1133061"/>
                <a:gridCol w="113306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[0,5)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len</a:t>
                      </a:r>
                      <a:r>
                        <a:rPr lang="en-US" altLang="zh-CN" dirty="0"/>
                        <a:t>(s)=5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-5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-4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-3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-2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-1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[-5,0)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课堂练习：月份转换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291" y="1546874"/>
            <a:ext cx="8966849" cy="28225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096" y="4405630"/>
            <a:ext cx="6705154" cy="21607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回顾：</a:t>
            </a:r>
            <a:r>
              <a:rPr lang="en-US" altLang="zh-CN" dirty="0"/>
              <a:t>Python</a:t>
            </a:r>
            <a:r>
              <a:rPr lang="zh-CN" altLang="en-US" dirty="0"/>
              <a:t>对象、变量与赋值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8016" y="2838450"/>
            <a:ext cx="8574379" cy="292171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486275" y="1450003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列表中的元素就是</a:t>
            </a:r>
            <a:r>
              <a:rPr lang="en-US" altLang="zh-CN" dirty="0" err="1"/>
              <a:t>iterable</a:t>
            </a:r>
            <a:r>
              <a:rPr lang="zh-CN" altLang="en-US" dirty="0"/>
              <a:t>对象中的各个元素（即分别保存了那些元素的引用）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IMING" val="|113.1"/>
</p:tagLst>
</file>

<file path=ppt/tags/tag2.xml><?xml version="1.0" encoding="utf-8"?>
<p:tagLst xmlns:p="http://schemas.openxmlformats.org/presentationml/2006/main">
  <p:tag name="TIMING" val="|73.7"/>
</p:tagLst>
</file>

<file path=ppt/tags/tag3.xml><?xml version="1.0" encoding="utf-8"?>
<p:tagLst xmlns:p="http://schemas.openxmlformats.org/presentationml/2006/main">
  <p:tag name="TIMING" val="|192.9|94.4"/>
</p:tagLst>
</file>

<file path=ppt/tags/tag4.xml><?xml version="1.0" encoding="utf-8"?>
<p:tagLst xmlns:p="http://schemas.openxmlformats.org/presentationml/2006/main">
  <p:tag name="TIMING" val="|140.1"/>
</p:tagLst>
</file>

<file path=ppt/tags/tag5.xml><?xml version="1.0" encoding="utf-8"?>
<p:tagLst xmlns:p="http://schemas.openxmlformats.org/presentationml/2006/main">
  <p:tag name="TIMING" val="|220.1"/>
</p:tagLst>
</file>

<file path=ppt/tags/tag6.xml><?xml version="1.0" encoding="utf-8"?>
<p:tagLst xmlns:p="http://schemas.openxmlformats.org/presentationml/2006/main">
  <p:tag name="TIMING" val="|22.4|10.8|62.1|6.7|4.4|25.9|16.8|3.6|1.7|12.2|11.5|11.3|17.3|1.5|6.4"/>
</p:tagLst>
</file>

<file path=ppt/tags/tag7.xml><?xml version="1.0" encoding="utf-8"?>
<p:tagLst xmlns:p="http://schemas.openxmlformats.org/presentationml/2006/main">
  <p:tag name="TIMING" val="|34.4|75.6|37.4"/>
</p:tagLst>
</file>

<file path=ppt/tags/tag8.xml><?xml version="1.0" encoding="utf-8"?>
<p:tagLst xmlns:p="http://schemas.openxmlformats.org/presentationml/2006/main">
  <p:tag name="TIMING" val="|7.4|17.6|4|18|81.6|2.8|71.3|2.2"/>
</p:tagLst>
</file>

<file path=ppt/tags/tag9.xml><?xml version="1.0" encoding="utf-8"?>
<p:tagLst xmlns:p="http://schemas.openxmlformats.org/presentationml/2006/main">
  <p:tag name="TIMING" val="|160.2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_2">
  <a:themeElements>
    <a:clrScheme name="默认设计模板_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eam">
  <a:themeElements>
    <a:clrScheme name="Beam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Beam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默认设计模板_3">
  <a:themeElements>
    <a:clrScheme name="默认设计模板_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3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_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11668</Words>
  <Application>WPS 演示</Application>
  <PresentationFormat>自定义</PresentationFormat>
  <Paragraphs>976</Paragraphs>
  <Slides>42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42</vt:i4>
      </vt:variant>
    </vt:vector>
  </HeadingPairs>
  <TitlesOfParts>
    <vt:vector size="61" baseType="lpstr">
      <vt:lpstr>Arial</vt:lpstr>
      <vt:lpstr>宋体</vt:lpstr>
      <vt:lpstr>Wingdings</vt:lpstr>
      <vt:lpstr>Calibri</vt:lpstr>
      <vt:lpstr>Consolas</vt:lpstr>
      <vt:lpstr>等线 Light</vt:lpstr>
      <vt:lpstr>等线</vt:lpstr>
      <vt:lpstr>微软雅黑</vt:lpstr>
      <vt:lpstr>Arial Unicode MS</vt:lpstr>
      <vt:lpstr>Wingdings 2</vt:lpstr>
      <vt:lpstr>Times New Roman</vt:lpstr>
      <vt:lpstr>Courier New</vt:lpstr>
      <vt:lpstr>默认设计模板</vt:lpstr>
      <vt:lpstr>默认设计模板_2</vt:lpstr>
      <vt:lpstr>Beam</vt:lpstr>
      <vt:lpstr>默认设计模板_3</vt:lpstr>
      <vt:lpstr>Office 主题​​</vt:lpstr>
      <vt:lpstr>1_Office 主题​​</vt:lpstr>
      <vt:lpstr>2_Office 主题​​</vt:lpstr>
      <vt:lpstr>第2章 Python序列</vt:lpstr>
      <vt:lpstr>2.0  序列(sequence)</vt:lpstr>
      <vt:lpstr>2.0  序列</vt:lpstr>
      <vt:lpstr>2.1 列表</vt:lpstr>
      <vt:lpstr>2.1  列表(list)</vt:lpstr>
      <vt:lpstr>2.1.1 列表创建与删除</vt:lpstr>
      <vt:lpstr>2.1  列表</vt:lpstr>
      <vt:lpstr>课堂练习：月份转换</vt:lpstr>
      <vt:lpstr>回顾：Python对象、变量与赋值</vt:lpstr>
      <vt:lpstr>列表包含的是元素值（对象）的引用</vt:lpstr>
      <vt:lpstr>2.1.1  列表创建与删除</vt:lpstr>
      <vt:lpstr>List()构造新的列表</vt:lpstr>
      <vt:lpstr>2.1.1 列表创建与删除</vt:lpstr>
      <vt:lpstr>for循环流程(1)</vt:lpstr>
      <vt:lpstr>利用for循环流程遍历列表元素</vt:lpstr>
      <vt:lpstr>2.1  列表</vt:lpstr>
      <vt:lpstr>2.1.1 列表创建与删除</vt:lpstr>
      <vt:lpstr>列表方法</vt:lpstr>
      <vt:lpstr>列表方法 list.copy() —— 浅拷贝</vt:lpstr>
      <vt:lpstr>PowerPoint 演示文稿</vt:lpstr>
      <vt:lpstr>拷贝 —— 制造完整的副本</vt:lpstr>
      <vt:lpstr>浅拷贝 —— 只拷贝一层</vt:lpstr>
      <vt:lpstr>2.1.2 列表元素的增加</vt:lpstr>
      <vt:lpstr>2.1.2 列表元素的增加</vt:lpstr>
      <vt:lpstr>2.1.2 列表元素的增加</vt:lpstr>
      <vt:lpstr>2.1.2 列表元素的增加</vt:lpstr>
      <vt:lpstr>2.1.2 列表元素的增加</vt:lpstr>
      <vt:lpstr>2.1.2 列表元素的增加</vt:lpstr>
      <vt:lpstr>2.1.3 列表元素的删除</vt:lpstr>
      <vt:lpstr>2.1.3 列表元素的删除</vt:lpstr>
      <vt:lpstr>2.1.3 列表元素的删除</vt:lpstr>
      <vt:lpstr>2.1.3 列表元素的删除</vt:lpstr>
      <vt:lpstr>3.2 选择结构</vt:lpstr>
      <vt:lpstr>3.2.1 单分支选择结构</vt:lpstr>
      <vt:lpstr>3.2.2 双分支结构</vt:lpstr>
      <vt:lpstr>3.1 条件表达式</vt:lpstr>
      <vt:lpstr>2.1.3 列表元素的删除</vt:lpstr>
      <vt:lpstr>2.1.3 列表元素的删除</vt:lpstr>
      <vt:lpstr>2.1.4 列表元素访问与计数</vt:lpstr>
      <vt:lpstr>2.1.4 列表元素访问与计数</vt:lpstr>
      <vt:lpstr>2.1.4 列表元素访问与计数</vt:lpstr>
      <vt:lpstr>2.1.5 成员资格判断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Dong</dc:creator>
  <cp:lastModifiedBy>Vanadium.</cp:lastModifiedBy>
  <cp:revision>727</cp:revision>
  <dcterms:created xsi:type="dcterms:W3CDTF">2013-01-25T01:44:00Z</dcterms:created>
  <dcterms:modified xsi:type="dcterms:W3CDTF">2021-04-03T13:41:38Z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EFCD5303E00748BB81EFE630BB9CE578</vt:lpwstr>
  </property>
</Properties>
</file>