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2" r:id="rId4"/>
    <p:sldMasterId id="2147483709" r:id="rId5"/>
    <p:sldMasterId id="2147483721" r:id="rId6"/>
    <p:sldMasterId id="2147483733" r:id="rId7"/>
  </p:sldMasterIdLst>
  <p:notesMasterIdLst>
    <p:notesMasterId r:id="rId44"/>
  </p:notesMasterIdLst>
  <p:sldIdLst>
    <p:sldId id="256" r:id="rId8"/>
    <p:sldId id="470" r:id="rId9"/>
    <p:sldId id="516" r:id="rId10"/>
    <p:sldId id="271" r:id="rId11"/>
    <p:sldId id="526" r:id="rId12"/>
    <p:sldId id="527" r:id="rId13"/>
    <p:sldId id="528" r:id="rId14"/>
    <p:sldId id="555" r:id="rId15"/>
    <p:sldId id="469" r:id="rId16"/>
    <p:sldId id="506" r:id="rId17"/>
    <p:sldId id="289" r:id="rId18"/>
    <p:sldId id="292" r:id="rId19"/>
    <p:sldId id="554" r:id="rId20"/>
    <p:sldId id="275" r:id="rId21"/>
    <p:sldId id="276" r:id="rId22"/>
    <p:sldId id="274" r:id="rId23"/>
    <p:sldId id="277" r:id="rId24"/>
    <p:sldId id="278" r:id="rId25"/>
    <p:sldId id="293" r:id="rId26"/>
    <p:sldId id="556" r:id="rId27"/>
    <p:sldId id="377" r:id="rId28"/>
    <p:sldId id="296" r:id="rId29"/>
    <p:sldId id="547" r:id="rId30"/>
    <p:sldId id="536" r:id="rId31"/>
    <p:sldId id="537" r:id="rId32"/>
    <p:sldId id="538" r:id="rId33"/>
    <p:sldId id="539" r:id="rId34"/>
    <p:sldId id="545" r:id="rId35"/>
    <p:sldId id="273" r:id="rId36"/>
    <p:sldId id="557" r:id="rId37"/>
    <p:sldId id="546" r:id="rId38"/>
    <p:sldId id="540" r:id="rId39"/>
    <p:sldId id="541" r:id="rId40"/>
    <p:sldId id="542" r:id="rId41"/>
    <p:sldId id="544" r:id="rId42"/>
    <p:sldId id="378" r:id="rId43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4251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8502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2753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7004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65505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809756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54007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3C9"/>
    <a:srgbClr val="53EA0A"/>
    <a:srgbClr val="1B0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80426" autoAdjust="0"/>
  </p:normalViewPr>
  <p:slideViewPr>
    <p:cSldViewPr snapToGrid="0" snapToObjects="1">
      <p:cViewPr varScale="1">
        <p:scale>
          <a:sx n="100" d="100"/>
          <a:sy n="100" d="100"/>
        </p:scale>
        <p:origin x="1664" y="1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243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baseline="0" dirty="0"/>
              <a:t>&gt;&gt;&gt; aList = [3, 5, 7, 500, 600]</a:t>
            </a:r>
          </a:p>
          <a:p>
            <a:r>
              <a:rPr lang="de-DE" altLang="zh-CN" baseline="0" dirty="0"/>
              <a:t>&gt;&gt;&gt; aList[5:3] = [10]</a:t>
            </a:r>
          </a:p>
          <a:p>
            <a:r>
              <a:rPr lang="de-DE" altLang="zh-CN" baseline="0" dirty="0"/>
              <a:t>&gt;&gt;&gt; aList</a:t>
            </a:r>
          </a:p>
          <a:p>
            <a:r>
              <a:rPr lang="de-DE" altLang="zh-CN" baseline="0" dirty="0"/>
              <a:t>[3, 5, 7, 500, 600, 10]</a:t>
            </a:r>
          </a:p>
          <a:p>
            <a:r>
              <a:rPr lang="de-DE" altLang="zh-CN" baseline="0" dirty="0"/>
              <a:t>&gt;&gt;&gt; aList[4:3]=[10000]</a:t>
            </a:r>
          </a:p>
          <a:p>
            <a:r>
              <a:rPr lang="de-DE" altLang="zh-CN" baseline="0" dirty="0"/>
              <a:t>&gt;&gt;&gt; aList</a:t>
            </a:r>
          </a:p>
          <a:p>
            <a:r>
              <a:rPr lang="de-DE" altLang="zh-CN" baseline="0" dirty="0"/>
              <a:t>[3, 5, 7, 500, 10000, 600, 10]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 = [3, 5, 7, 500, 600]</a:t>
            </a:r>
          </a:p>
          <a:p>
            <a:r>
              <a:rPr lang="en-US" altLang="zh-CN" baseline="0" dirty="0"/>
              <a:t>&gt;&gt;&gt; id(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)</a:t>
            </a:r>
          </a:p>
          <a:p>
            <a:r>
              <a:rPr lang="en-US" altLang="zh-CN" baseline="0" dirty="0"/>
              <a:t>50790856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[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):] = [9,10]   # </a:t>
            </a:r>
            <a:r>
              <a:rPr lang="zh-CN" altLang="en-US" baseline="0" dirty="0"/>
              <a:t>相当于</a:t>
            </a:r>
            <a:r>
              <a:rPr lang="en-US" altLang="zh-CN" baseline="0" dirty="0"/>
              <a:t>extend([9,10])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[3, 5, 7, 500, 600, 9, 10]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[7:9] = [9,10]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endParaRPr lang="en-US" altLang="zh-CN" baseline="0" dirty="0"/>
          </a:p>
          <a:p>
            <a:r>
              <a:rPr lang="en-US" altLang="zh-CN" baseline="0" dirty="0"/>
              <a:t>[3, 5, 7, 500, 600, 9, 10, 9, 10]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[9:12] = [9,10]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endParaRPr lang="en-US" altLang="zh-CN" baseline="0" dirty="0"/>
          </a:p>
          <a:p>
            <a:r>
              <a:rPr lang="en-US" altLang="zh-CN" baseline="0" dirty="0"/>
              <a:t>[3, 5, 7, 500, 600, 9, 10, 9, 10, 9, 10]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[11:14:2] = [9,10]</a:t>
            </a:r>
          </a:p>
          <a:p>
            <a:r>
              <a:rPr lang="en-US" altLang="zh-CN" baseline="0" dirty="0" err="1"/>
              <a:t>Traceback</a:t>
            </a:r>
            <a:r>
              <a:rPr lang="en-US" altLang="zh-CN" baseline="0" dirty="0"/>
              <a:t> (most recent call last):</a:t>
            </a:r>
          </a:p>
          <a:p>
            <a:r>
              <a:rPr lang="en-US" altLang="zh-CN" baseline="0" dirty="0"/>
              <a:t>  File "&lt;pyshell#156&gt;", line 1, in &lt;module&gt;</a:t>
            </a:r>
          </a:p>
          <a:p>
            <a:r>
              <a:rPr lang="en-US" altLang="zh-CN" baseline="0" dirty="0"/>
              <a:t>   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[11:14:2] = [9,10]</a:t>
            </a:r>
          </a:p>
          <a:p>
            <a:r>
              <a:rPr lang="en-US" altLang="zh-CN" baseline="0" dirty="0" err="1"/>
              <a:t>ValueError</a:t>
            </a:r>
            <a:r>
              <a:rPr lang="en-US" altLang="zh-CN" baseline="0" dirty="0"/>
              <a:t>: attempt to assign sequence of size 2 to extended slice of size 0</a:t>
            </a:r>
          </a:p>
          <a:p>
            <a:r>
              <a:rPr lang="en-US" altLang="zh-CN" baseline="0" dirty="0"/>
              <a:t>&gt;&gt;&gt; 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 = [3, 5, 7, 9, 10]</a:t>
            </a:r>
          </a:p>
          <a:p>
            <a:r>
              <a:rPr lang="en-US" altLang="zh-CN" baseline="0" dirty="0"/>
              <a:t>&gt;&gt;&gt; id(</a:t>
            </a:r>
            <a:r>
              <a:rPr lang="en-US" altLang="zh-CN" baseline="0" dirty="0" err="1"/>
              <a:t>aList</a:t>
            </a:r>
            <a:r>
              <a:rPr lang="en-US" altLang="zh-CN" baseline="0" dirty="0"/>
              <a:t>)</a:t>
            </a:r>
          </a:p>
          <a:p>
            <a:r>
              <a:rPr lang="en-US" altLang="zh-CN" baseline="0" dirty="0"/>
              <a:t>50790856</a:t>
            </a:r>
          </a:p>
          <a:p>
            <a:r>
              <a:rPr lang="de-DE" altLang="zh-CN" baseline="0" dirty="0"/>
              <a:t>&gt;&gt;&gt; aList[3:3]</a:t>
            </a:r>
          </a:p>
          <a:p>
            <a:r>
              <a:rPr lang="de-DE" altLang="zh-CN" baseline="0" dirty="0"/>
              <a:t>[]</a:t>
            </a:r>
          </a:p>
          <a:p>
            <a:r>
              <a:rPr lang="de-DE" altLang="zh-CN" baseline="0" dirty="0"/>
              <a:t>&gt;&gt;&gt; aList[3:3] = [500,600]</a:t>
            </a:r>
          </a:p>
          <a:p>
            <a:r>
              <a:rPr lang="de-DE" altLang="zh-CN" baseline="0" dirty="0"/>
              <a:t>&gt;&gt;&gt; aList</a:t>
            </a:r>
          </a:p>
          <a:p>
            <a:r>
              <a:rPr lang="de-DE" altLang="zh-CN" baseline="0" dirty="0"/>
              <a:t>[3, 5, 7, 500, 600, 9, 10]</a:t>
            </a:r>
          </a:p>
          <a:p>
            <a:r>
              <a:rPr lang="de-DE" altLang="zh-CN" baseline="0" dirty="0"/>
              <a:t>&gt;&gt;&gt;</a:t>
            </a:r>
          </a:p>
          <a:p>
            <a:endParaRPr lang="de-DE" altLang="zh-CN" baseline="0" dirty="0"/>
          </a:p>
          <a:p>
            <a:endParaRPr lang="de-DE" altLang="zh-CN" baseline="0" dirty="0"/>
          </a:p>
          <a:p>
            <a:r>
              <a:rPr lang="pt-BR" altLang="zh-CN" baseline="0" dirty="0"/>
              <a:t>&gt;&gt;&gt; </a:t>
            </a:r>
            <a:r>
              <a:rPr lang="pt-BR" altLang="zh-CN" baseline="0" dirty="0" err="1"/>
              <a:t>s</a:t>
            </a:r>
            <a:endParaRPr lang="pt-BR" altLang="zh-CN" baseline="0" dirty="0"/>
          </a:p>
          <a:p>
            <a:r>
              <a:rPr lang="pt-BR" altLang="zh-CN" baseline="0" dirty="0"/>
              <a:t>[4, 5, 6, 1, 2, 1, 2, 3, 4, 2, 3]</a:t>
            </a:r>
          </a:p>
          <a:p>
            <a:r>
              <a:rPr lang="pt-BR" altLang="zh-CN" baseline="0" dirty="0"/>
              <a:t>&gt;&gt;&gt; </a:t>
            </a:r>
            <a:r>
              <a:rPr lang="pt-BR" altLang="zh-CN" baseline="0" dirty="0" err="1"/>
              <a:t>s</a:t>
            </a:r>
            <a:r>
              <a:rPr lang="pt-BR" altLang="zh-CN" baseline="0" dirty="0"/>
              <a:t>[5:4] =[10,20]</a:t>
            </a:r>
          </a:p>
          <a:p>
            <a:r>
              <a:rPr lang="pt-BR" altLang="zh-CN" baseline="0" dirty="0"/>
              <a:t>&gt;&gt;&gt; </a:t>
            </a:r>
            <a:r>
              <a:rPr lang="pt-BR" altLang="zh-CN" baseline="0" dirty="0" err="1"/>
              <a:t>s</a:t>
            </a:r>
            <a:endParaRPr lang="pt-BR" altLang="zh-CN" baseline="0" dirty="0"/>
          </a:p>
          <a:p>
            <a:r>
              <a:rPr lang="pt-BR" altLang="zh-CN" baseline="0" dirty="0"/>
              <a:t>[4, 5, 6, 1, 2, 10, 20, 1, 2, 3, 4, 2, 3]</a:t>
            </a:r>
            <a:r>
              <a:rPr lang="de-DE" altLang="zh-CN" baseline="0" dirty="0"/>
              <a:t> 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91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&gt;&gt;&gt; </a:t>
            </a:r>
            <a:r>
              <a:rPr kumimoji="1" lang="en-US" altLang="zh-CN" dirty="0" err="1"/>
              <a:t>def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funcSort</a:t>
            </a:r>
            <a:r>
              <a:rPr kumimoji="1" lang="en-US" altLang="zh-CN" dirty="0"/>
              <a:t>(x):	</a:t>
            </a:r>
          </a:p>
          <a:p>
            <a:r>
              <a:rPr kumimoji="1" lang="en-US" altLang="zh-CN" dirty="0"/>
              <a:t>        return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(x))</a:t>
            </a:r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bList</a:t>
            </a:r>
            <a:r>
              <a:rPr kumimoji="1" lang="mr-IN" altLang="zh-CN" dirty="0"/>
              <a:t>=</a:t>
            </a:r>
            <a:r>
              <a:rPr kumimoji="1" lang="mr-IN" altLang="zh-CN" dirty="0" err="1"/>
              <a:t>aList</a:t>
            </a:r>
            <a:r>
              <a:rPr kumimoji="1" lang="mr-IN" altLang="zh-CN" dirty="0"/>
              <a:t>[:]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bList</a:t>
            </a:r>
            <a:endParaRPr kumimoji="1" lang="en-US" altLang="zh-CN" dirty="0"/>
          </a:p>
          <a:p>
            <a:r>
              <a:rPr kumimoji="1" lang="mr-IN" altLang="zh-CN" dirty="0"/>
              <a:t>[5, 4, 11, 3, 15, 7, 6, 9, 13, 17]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aList</a:t>
            </a:r>
            <a:endParaRPr kumimoji="1" lang="en-US" altLang="zh-CN" dirty="0"/>
          </a:p>
          <a:p>
            <a:r>
              <a:rPr kumimoji="1" lang="mr-IN" altLang="zh-CN" dirty="0"/>
              <a:t>[5, 4, 11, 3, 15, 7, 6, 9, 13, 17]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aList.sort</a:t>
            </a:r>
            <a:r>
              <a:rPr kumimoji="1" lang="mr-IN" altLang="zh-CN" dirty="0"/>
              <a:t>(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=</a:t>
            </a:r>
            <a:r>
              <a:rPr kumimoji="1" lang="mr-IN" altLang="zh-CN" dirty="0" err="1"/>
              <a:t>lambda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x:len</a:t>
            </a:r>
            <a:r>
              <a:rPr kumimoji="1" lang="mr-IN" altLang="zh-CN" dirty="0"/>
              <a:t>(</a:t>
            </a:r>
            <a:r>
              <a:rPr kumimoji="1" lang="mr-IN" altLang="zh-CN" dirty="0" err="1"/>
              <a:t>str</a:t>
            </a:r>
            <a:r>
              <a:rPr kumimoji="1" lang="mr-IN" altLang="zh-CN" dirty="0"/>
              <a:t>(</a:t>
            </a:r>
            <a:r>
              <a:rPr kumimoji="1" lang="mr-IN" altLang="zh-CN" dirty="0" err="1"/>
              <a:t>x</a:t>
            </a:r>
            <a:r>
              <a:rPr kumimoji="1" lang="mr-IN" altLang="zh-CN" dirty="0"/>
              <a:t>)))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aList</a:t>
            </a:r>
            <a:endParaRPr kumimoji="1" lang="en-US" altLang="zh-CN" dirty="0"/>
          </a:p>
          <a:p>
            <a:r>
              <a:rPr kumimoji="1" lang="mr-IN" altLang="zh-CN" dirty="0"/>
              <a:t>[5, 4, 3, 7, 6, 9, 11, 15, 13, 17]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bList.sort</a:t>
            </a:r>
            <a:r>
              <a:rPr kumimoji="1" lang="mr-IN" altLang="zh-CN" dirty="0"/>
              <a:t>(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 = </a:t>
            </a:r>
            <a:r>
              <a:rPr kumimoji="1" lang="mr-IN" altLang="zh-CN" dirty="0" err="1"/>
              <a:t>funcSort</a:t>
            </a:r>
            <a:r>
              <a:rPr kumimoji="1" lang="mr-IN" altLang="zh-CN" dirty="0"/>
              <a:t>)</a:t>
            </a:r>
            <a:endParaRPr kumimoji="1" lang="en-US" altLang="zh-CN" dirty="0"/>
          </a:p>
          <a:p>
            <a:r>
              <a:rPr kumimoji="1" lang="mr-IN" altLang="zh-CN" dirty="0"/>
              <a:t>&gt;&gt;&gt; </a:t>
            </a:r>
            <a:r>
              <a:rPr kumimoji="1" lang="mr-IN" altLang="zh-CN" dirty="0" err="1"/>
              <a:t>bList</a:t>
            </a:r>
            <a:endParaRPr kumimoji="1" lang="en-US" altLang="zh-CN" dirty="0"/>
          </a:p>
          <a:p>
            <a:r>
              <a:rPr kumimoji="1" lang="mr-IN" altLang="zh-CN" dirty="0"/>
              <a:t>[5, 4, 3, 7, 6, 9, 11, 15, 13, 17]&gt;&gt;&gt;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66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aList</a:t>
            </a:r>
            <a:r>
              <a:rPr lang="en-US" altLang="zh-CN" dirty="0"/>
              <a:t> = [3, 4, 5, 6]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newList</a:t>
            </a:r>
            <a:r>
              <a:rPr lang="en-US" altLang="zh-CN" dirty="0"/>
              <a:t> = reversed(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&gt;&gt;&gt;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&gt;&gt;&gt;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&gt;&gt;&gt;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&gt;&gt;&gt;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&gt;&gt;&gt;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</a:p>
          <a:p>
            <a:r>
              <a:rPr lang="en-US" altLang="zh-CN" dirty="0"/>
              <a:t>  File "&lt;pyshell#22&gt;", line 1, in &lt;module&gt;</a:t>
            </a:r>
          </a:p>
          <a:p>
            <a:r>
              <a:rPr lang="en-US" altLang="zh-CN" dirty="0"/>
              <a:t>    next(</a:t>
            </a:r>
            <a:r>
              <a:rPr lang="en-US" altLang="zh-CN" dirty="0" err="1"/>
              <a:t>newList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StopIteration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2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zh-CN" dirty="0"/>
              <a:t> c = zip ([1,2,3],[4,5,6],[7,8,9])  </a:t>
            </a:r>
          </a:p>
          <a:p>
            <a:r>
              <a:rPr lang="zh-CN" altLang="en-US" dirty="0"/>
              <a:t>矩阵的转置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 [1, 2, 3]</a:t>
            </a:r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bList</a:t>
            </a:r>
            <a:r>
              <a:rPr lang="en-US" altLang="zh-CN" dirty="0"/>
              <a:t> = [4, 5, 6]</a:t>
            </a:r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cList</a:t>
            </a:r>
            <a:r>
              <a:rPr lang="en-US" altLang="zh-CN" dirty="0"/>
              <a:t> = zip(</a:t>
            </a:r>
            <a:r>
              <a:rPr lang="en-US" altLang="zh-CN" dirty="0" err="1"/>
              <a:t>aList</a:t>
            </a:r>
            <a:r>
              <a:rPr lang="en-US" altLang="zh-CN" dirty="0"/>
              <a:t>, </a:t>
            </a:r>
            <a:r>
              <a:rPr lang="en-US" altLang="zh-CN" dirty="0" err="1"/>
              <a:t>bList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&gt;&gt;&gt; list(</a:t>
            </a:r>
            <a:r>
              <a:rPr lang="en-US" altLang="zh-CN" dirty="0" err="1"/>
              <a:t>cList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[(1, 4), (2, 5), (3, 6)]</a:t>
            </a:r>
          </a:p>
          <a:p>
            <a:r>
              <a:rPr lang="en-US" altLang="zh-CN" dirty="0"/>
              <a:t>&gt;&gt;&gt; list(</a:t>
            </a:r>
            <a:r>
              <a:rPr lang="en-US" altLang="zh-CN" dirty="0" err="1"/>
              <a:t>cList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[]</a:t>
            </a:r>
          </a:p>
          <a:p>
            <a:r>
              <a:rPr lang="zh-CN" altLang="en-US" dirty="0"/>
              <a:t>只能迭代一次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51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dList</a:t>
            </a:r>
            <a:r>
              <a:rPr lang="en-US" altLang="zh-CN" dirty="0"/>
              <a:t> = [5, 6, 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&gt;&gt;&gt; a =enumerate(</a:t>
            </a:r>
            <a:r>
              <a:rPr lang="en-US" altLang="zh-CN" dirty="0" err="1"/>
              <a:t>dList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&gt;&gt;&gt; list(a)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[(0, 5), (1, 6), (2, 7)]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&gt;&gt;&gt; list(a)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只能迭代一次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79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zh-CN" sz="1400" dirty="0"/>
              <a:t>[</a:t>
            </a:r>
            <a:r>
              <a:rPr lang="zh-CN" altLang="en-US" sz="1400" dirty="0"/>
              <a:t>表达式 </a:t>
            </a:r>
            <a:r>
              <a:rPr lang="en-US" altLang="zh-CN" sz="1400" dirty="0"/>
              <a:t>for </a:t>
            </a:r>
            <a:r>
              <a:rPr lang="zh-CN" altLang="en-US" sz="1400" dirty="0"/>
              <a:t>变量</a:t>
            </a:r>
            <a:r>
              <a:rPr lang="en-US" altLang="zh-CN" sz="1400" dirty="0"/>
              <a:t>1</a:t>
            </a:r>
            <a:r>
              <a:rPr lang="zh-CN" altLang="en-US" sz="1400" dirty="0"/>
              <a:t> </a:t>
            </a:r>
            <a:r>
              <a:rPr lang="en-US" altLang="zh-CN" sz="1400" dirty="0"/>
              <a:t>in </a:t>
            </a:r>
            <a:r>
              <a:rPr lang="zh-CN" altLang="en-US" sz="1400" dirty="0"/>
              <a:t>列表</a:t>
            </a:r>
            <a:r>
              <a:rPr lang="en-US" altLang="zh-CN" sz="1400" dirty="0"/>
              <a:t>1… for </a:t>
            </a:r>
            <a:r>
              <a:rPr lang="zh-CN" altLang="en-US" sz="1400" dirty="0"/>
              <a:t>变量</a:t>
            </a:r>
            <a:r>
              <a:rPr lang="en-US" altLang="zh-CN" sz="1400" dirty="0"/>
              <a:t>n</a:t>
            </a:r>
            <a:r>
              <a:rPr lang="zh-CN" altLang="en-US" sz="1400" dirty="0"/>
              <a:t> </a:t>
            </a:r>
            <a:r>
              <a:rPr lang="en-US" altLang="zh-CN" sz="1400" dirty="0"/>
              <a:t>in </a:t>
            </a:r>
            <a:r>
              <a:rPr lang="zh-CN" altLang="en-US" sz="1400" dirty="0"/>
              <a:t>列表</a:t>
            </a:r>
            <a:r>
              <a:rPr lang="en-US" altLang="zh-CN" sz="1400" dirty="0"/>
              <a:t>n</a:t>
            </a:r>
            <a:r>
              <a:rPr lang="zh-CN" altLang="en-US" sz="1400" dirty="0"/>
              <a:t> </a:t>
            </a:r>
            <a:r>
              <a:rPr lang="en-US" altLang="zh-CN" sz="1400" dirty="0"/>
              <a:t>]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语法：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[</a:t>
            </a:r>
            <a:r>
              <a:rPr lang="zh-CN" altLang="en-US" sz="1600" dirty="0"/>
              <a:t>表达式 </a:t>
            </a:r>
            <a:r>
              <a:rPr lang="en-US" altLang="zh-CN" sz="1600" dirty="0"/>
              <a:t>for </a:t>
            </a:r>
            <a:r>
              <a:rPr lang="zh-CN" altLang="en-US" sz="1600" dirty="0"/>
              <a:t>变量 </a:t>
            </a:r>
            <a:r>
              <a:rPr lang="en-US" altLang="zh-CN" sz="1600" dirty="0"/>
              <a:t>in </a:t>
            </a:r>
            <a:r>
              <a:rPr lang="zh-CN" altLang="en-US" sz="1600" dirty="0"/>
              <a:t>列表 </a:t>
            </a:r>
            <a:r>
              <a:rPr lang="en-US" altLang="zh-CN" sz="1600" dirty="0"/>
              <a:t>]    </a:t>
            </a:r>
            <a:r>
              <a:rPr lang="zh-CN" altLang="en-US" sz="1600" dirty="0"/>
              <a:t>或者  </a:t>
            </a:r>
            <a:r>
              <a:rPr lang="en-US" altLang="zh-CN" sz="1600" dirty="0"/>
              <a:t>[</a:t>
            </a:r>
            <a:r>
              <a:rPr lang="zh-CN" altLang="en-US" sz="1600" dirty="0"/>
              <a:t>表达式 </a:t>
            </a:r>
            <a:r>
              <a:rPr lang="en-US" altLang="zh-CN" sz="1600" dirty="0"/>
              <a:t>for </a:t>
            </a:r>
            <a:r>
              <a:rPr lang="zh-CN" altLang="en-US" sz="1600" dirty="0"/>
              <a:t>变量 </a:t>
            </a:r>
            <a:r>
              <a:rPr lang="en-US" altLang="zh-CN" sz="1600" dirty="0"/>
              <a:t>in </a:t>
            </a:r>
            <a:r>
              <a:rPr lang="zh-CN" altLang="en-US" sz="1600" dirty="0"/>
              <a:t>列表 </a:t>
            </a:r>
            <a:r>
              <a:rPr lang="en-US" altLang="zh-CN" sz="1600" dirty="0"/>
              <a:t>if </a:t>
            </a:r>
            <a:r>
              <a:rPr lang="zh-CN" altLang="en-US" sz="1600" dirty="0"/>
              <a:t>条件</a:t>
            </a:r>
            <a:r>
              <a:rPr lang="en-US" altLang="zh-CN" sz="1600" dirty="0"/>
              <a:t>]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[expr for value in 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 if condition]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宋体" pitchFamily="2" charset="-122"/>
              </a:rPr>
              <a:t>第一个</a:t>
            </a:r>
            <a:r>
              <a:rPr lang="en-US" altLang="zh-CN" sz="1600" dirty="0">
                <a:latin typeface="宋体" pitchFamily="2" charset="-122"/>
              </a:rPr>
              <a:t>for</a:t>
            </a:r>
            <a:r>
              <a:rPr lang="zh-CN" altLang="en-US" sz="1600" dirty="0">
                <a:latin typeface="宋体" pitchFamily="2" charset="-122"/>
              </a:rPr>
              <a:t>之后可以跟</a:t>
            </a:r>
            <a:r>
              <a:rPr lang="en-US" altLang="zh-CN" sz="1600" dirty="0">
                <a:latin typeface="宋体" pitchFamily="2" charset="-122"/>
              </a:rPr>
              <a:t>0</a:t>
            </a:r>
            <a:r>
              <a:rPr lang="zh-CN" altLang="en-US" sz="1600" dirty="0">
                <a:latin typeface="宋体" pitchFamily="2" charset="-122"/>
              </a:rPr>
              <a:t>或者多个</a:t>
            </a:r>
            <a:r>
              <a:rPr lang="en-US" altLang="zh-CN" sz="1600" dirty="0">
                <a:latin typeface="宋体" pitchFamily="2" charset="-122"/>
              </a:rPr>
              <a:t>for</a:t>
            </a:r>
            <a:r>
              <a:rPr lang="zh-CN" altLang="en-US" sz="1600" dirty="0">
                <a:latin typeface="宋体" pitchFamily="2" charset="-122"/>
              </a:rPr>
              <a:t>或者</a:t>
            </a:r>
            <a:r>
              <a:rPr lang="en-US" altLang="zh-CN" sz="1600" dirty="0">
                <a:latin typeface="宋体" pitchFamily="2" charset="-122"/>
              </a:rPr>
              <a:t>if</a:t>
            </a:r>
            <a:r>
              <a:rPr lang="zh-CN" altLang="en-US" sz="1600" dirty="0">
                <a:latin typeface="宋体" pitchFamily="2" charset="-122"/>
              </a:rPr>
              <a:t>子句</a:t>
            </a:r>
            <a:endParaRPr lang="en-US" altLang="zh-CN" dirty="0">
              <a:latin typeface="宋体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40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868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0BB13-BBAF-4A40-A8FE-33C1AC2F72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9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else </a:t>
            </a:r>
            <a:r>
              <a:rPr lang="zh-CN" altLang="en-US" dirty="0"/>
              <a:t>三元表达式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70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list1 = [ x*10+y+z for x in range(10) if x != 0 for y in range(10) if y % 2 == 0 for z in range(10) if z%5 ==0]</a:t>
            </a:r>
          </a:p>
          <a:p>
            <a:r>
              <a:rPr kumimoji="1" lang="fi-FI" altLang="zh-CN" dirty="0"/>
              <a:t>&gt;&gt;&gt; list1</a:t>
            </a:r>
          </a:p>
          <a:p>
            <a:r>
              <a:rPr kumimoji="1" lang="fi-FI" altLang="zh-CN" dirty="0"/>
              <a:t>[10, 15, 12, 17, 14, 19, 16, 21, 18, 23, 20, 25, 22, 27, 24, 29, 26, 31, 28, 33, 30, 35, 32, 37, 34, 39, 36, 41, 38, 43, 40, 45, 42, 47, 44, 49, 46, 51, 48, 53, 50, 55, 52, 57, 54, 59, 56, 61, 58, 63, 60, 65, 62, 67, 64, 69, 66, 71, 68, 73, 70, 75, 72, 77, 74, 79, 76, 81, 78, 83, 80, 85, 82, 87, 84, 89, 86, 91, 88, 93, 90, 95, 92, 97, 94, 99, 96, 101, 98, 103]</a:t>
            </a:r>
          </a:p>
          <a:p>
            <a:r>
              <a:rPr kumimoji="1" lang="en-US" altLang="zh-CN" dirty="0"/>
              <a:t>&gt;&gt;&gt; list1 = [ x*10+y+z for x in range(10) if x != 0</a:t>
            </a:r>
          </a:p>
          <a:p>
            <a:r>
              <a:rPr kumimoji="1" lang="en-US" altLang="zh-CN" dirty="0"/>
              <a:t>	            for y in range(10) if y % 2 == 0</a:t>
            </a:r>
          </a:p>
          <a:p>
            <a:r>
              <a:rPr kumimoji="1" lang="en-US" altLang="zh-CN"/>
              <a:t>	            for z in range(10) if z%5 ==0]</a:t>
            </a:r>
          </a:p>
          <a:p>
            <a:r>
              <a:rPr kumimoji="1" lang="en-US" altLang="zh-CN"/>
              <a:t>&gt;&gt;&gt; list1[10, 15, 12, 17, 14, 19, 16, 21, 18, 23, 20, 25, 22, 27, 24, 29, 26, 31, 28, 33, 30, 35, 32, 37, 34, 39, 36, 41, 38, 43, 40, 45, 42, 47, 44, 49, 46, 51, 48, 53, 50, 55, 52, 57, 54, 59, 56, 61, 58, 63, 60, 65, 62, 67, 64, 69, 66, 71, 68, 73, 70, 75, 72, 77, 74, 79, 76, 81, 78, 83, 80, 85, 82, 87, 84, 89, 86, 91, 88, 93, 90, 95, 92, 97, 94, 99, 96, 101, 98, 103]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0BB13-BBAF-4A40-A8FE-33C1AC2F72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8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list1 = [ x*10+y+z for x in range(10) if x != 0 for y in range(10) if y % 2 == 0 for z in range(10) if z%5 ==0]</a:t>
            </a:r>
          </a:p>
          <a:p>
            <a:r>
              <a:rPr kumimoji="1" lang="fi-FI" altLang="zh-CN" dirty="0"/>
              <a:t>&gt;&gt;&gt; list1</a:t>
            </a:r>
          </a:p>
          <a:p>
            <a:r>
              <a:rPr kumimoji="1" lang="fi-FI" altLang="zh-CN" dirty="0"/>
              <a:t>[10, 15, 12, 17, 14, 19, 16, 21, 18, 23, 20, 25, 22, 27, 24, 29, 26, 31, 28, 33, 30, 35, 32, 37, 34, 39, 36, 41, 38, 43, 40, 45, 42, 47, 44, 49, 46, 51, 48, 53, 50, 55, 52, 57, 54, 59, 56, 61, 58, 63, 60, 65, 62, 67, 64, 69, 66, 71, 68, 73, 70, 75, 72, 77, 74, 79, 76, 81, 78, 83, 80, 85, 82, 87, 84, 89, 86, 91, 88, 93, 90, 95, 92, 97, 94, 99, 96, 101, 98, 103]</a:t>
            </a:r>
          </a:p>
          <a:p>
            <a:r>
              <a:rPr kumimoji="1" lang="en-US" altLang="zh-CN" dirty="0"/>
              <a:t>&gt;&gt;&gt; list1 = [ x*10+y+z for x in range(10) if x != 0</a:t>
            </a:r>
          </a:p>
          <a:p>
            <a:r>
              <a:rPr kumimoji="1" lang="en-US" altLang="zh-CN" dirty="0"/>
              <a:t>	            for y in range(10) if y % 2 == 0</a:t>
            </a:r>
          </a:p>
          <a:p>
            <a:r>
              <a:rPr kumimoji="1" lang="en-US" altLang="zh-CN"/>
              <a:t>	            for z in range(10) if z%5 ==0]</a:t>
            </a:r>
          </a:p>
          <a:p>
            <a:r>
              <a:rPr kumimoji="1" lang="en-US" altLang="zh-CN"/>
              <a:t>&gt;&gt;&gt; list1[10, 15, 12, 17, 14, 19, 16, 21, 18, 23, 20, 25, 22, 27, 24, 29, 26, 31, 28, 33, 30, 35, 32, 37, 34, 39, 36, 41, 38, 43, 40, 45, 42, 47, 44, 49, 46, 51, 48, 53, 50, 55, 52, 57, 54, 59, 56, 61, 58, 63, 60, 65, 62, 67, 64, 69, 66, 71, 68, 73, 70, 75, 72, 77, 74, 79, 76, 81, 78, 83, 80, 85, 82, 87, 84, 89, 86, 91, 88, 93, 90, 95, 92, 97, 94, 99, 96, 101, 98, 103]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0BB13-BBAF-4A40-A8FE-33C1AC2F72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85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0BB13-BBAF-4A40-A8FE-33C1AC2F72F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7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400" dirty="0">
                <a:latin typeface="宋体" pitchFamily="2" charset="-122"/>
              </a:rPr>
              <a:t>average = sum(scores.values())*1.0/len(scores)</a:t>
            </a:r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python2</a:t>
            </a:r>
            <a:r>
              <a:rPr kumimoji="1" lang="zh-CN" altLang="en-US" dirty="0"/>
              <a:t>的要求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1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48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copy   </a:t>
            </a:r>
          </a:p>
          <a:p>
            <a:r>
              <a:rPr lang="en-US" altLang="zh-CN" dirty="0" err="1"/>
              <a:t>copy.deepcopy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0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注意每个元素的下标有两个表示方式，一个是正数，</a:t>
            </a:r>
            <a:r>
              <a:rPr kumimoji="1" lang="zh-CN" altLang="en-US"/>
              <a:t>一个负数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1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40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12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02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 = list(range(10))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[::2] = [0]*(</a:t>
            </a:r>
            <a:r>
              <a:rPr lang="en-US" altLang="zh-CN" sz="1530" baseline="0" dirty="0" err="1"/>
              <a:t>len</a:t>
            </a:r>
            <a:r>
              <a:rPr lang="en-US" altLang="zh-CN" sz="1530" baseline="0" dirty="0"/>
              <a:t>(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)//2)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endParaRPr lang="en-US" altLang="zh-CN" sz="1530" baseline="0" dirty="0"/>
          </a:p>
          <a:p>
            <a:r>
              <a:rPr lang="en-US" altLang="zh-CN" sz="1530" baseline="0" dirty="0"/>
              <a:t>[0, 1, 0, 3, 0, 5, 0, 7, 0, 9]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 = list(range(10))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[::2] = [0]</a:t>
            </a:r>
          </a:p>
          <a:p>
            <a:r>
              <a:rPr lang="en-US" altLang="zh-CN" sz="1530" baseline="0" dirty="0" err="1"/>
              <a:t>Traceback</a:t>
            </a:r>
            <a:r>
              <a:rPr lang="en-US" altLang="zh-CN" sz="1530" baseline="0" dirty="0"/>
              <a:t> (most recent call last):</a:t>
            </a:r>
          </a:p>
          <a:p>
            <a:r>
              <a:rPr lang="en-US" altLang="zh-CN" sz="1530" baseline="0" dirty="0"/>
              <a:t>  File "&lt;pyshell#165&gt;", line 1, in &lt;module&gt;</a:t>
            </a:r>
          </a:p>
          <a:p>
            <a:r>
              <a:rPr lang="en-US" altLang="zh-CN" sz="1530" baseline="0" dirty="0"/>
              <a:t>   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[::2] = [0]</a:t>
            </a:r>
          </a:p>
          <a:p>
            <a:r>
              <a:rPr lang="en-US" altLang="zh-CN" sz="1530" baseline="0" dirty="0" err="1"/>
              <a:t>ValueError</a:t>
            </a:r>
            <a:r>
              <a:rPr lang="en-US" altLang="zh-CN" sz="1530" baseline="0" dirty="0"/>
              <a:t>: attempt to assign sequence of size 1 to extended slice of size 5</a:t>
            </a:r>
          </a:p>
          <a:p>
            <a:endParaRPr lang="en-US" altLang="zh-CN" sz="1530" baseline="0" dirty="0"/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 = [0, 1, 2, 3, 4, 3, 5, 7, 500, 10000, 600, 10]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r>
              <a:rPr lang="en-US" altLang="zh-CN" sz="1530" baseline="0" dirty="0"/>
              <a:t>[4:2:-1]=[34,56]</a:t>
            </a:r>
          </a:p>
          <a:p>
            <a:r>
              <a:rPr lang="en-US" altLang="zh-CN" sz="1530" baseline="0" dirty="0"/>
              <a:t>&gt;&gt;&gt; </a:t>
            </a:r>
            <a:r>
              <a:rPr lang="en-US" altLang="zh-CN" sz="1530" baseline="0" dirty="0" err="1"/>
              <a:t>aList</a:t>
            </a:r>
            <a:endParaRPr lang="en-US" altLang="zh-CN" sz="1530" baseline="0" dirty="0"/>
          </a:p>
          <a:p>
            <a:r>
              <a:rPr lang="en-US" altLang="zh-CN" sz="1530" baseline="0" dirty="0"/>
              <a:t>[0, 1, 2, 56, 34, 3, 5, 7, 500, 10000, 600, 10]</a:t>
            </a:r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0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79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9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26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9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795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60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94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8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73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3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95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46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938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2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18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6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096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171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24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337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17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93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48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57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211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704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645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990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88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08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2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76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54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7869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0630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3577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7877"/>
            <a:ext cx="10971372" cy="114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521" y="1600577"/>
            <a:ext cx="10971372" cy="453177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50C932D1-F04A-4939-8DA8-E92AB9F1619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76A1CA2B-E933-42CB-8298-4C97ABB312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3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408" indent="-340157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627" indent="-2721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4878" indent="-272125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29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80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631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88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613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  <a:pPr/>
              <a:t>2021/4/8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2021/4/8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17E20F-0A34-4D61-8743-8D0A9F4A2AFF}"/>
              </a:ext>
            </a:extLst>
          </p:cNvPr>
          <p:cNvSpPr/>
          <p:nvPr userDrawn="1"/>
        </p:nvSpPr>
        <p:spPr>
          <a:xfrm>
            <a:off x="6520793" y="6309599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复旦大学版权所有</a:t>
            </a:r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9.png"/><Relationship Id="rId5" Type="http://schemas.openxmlformats.org/officeDocument/2006/relationships/image" Target="../media/image8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2084" y="823800"/>
            <a:ext cx="9142810" cy="2388153"/>
          </a:xfrm>
        </p:spPr>
        <p:txBody>
          <a:bodyPr/>
          <a:lstStyle/>
          <a:p>
            <a:r>
              <a:rPr lang="zh-CN" altLang="zh-CN" dirty="0"/>
              <a:t>第2章 Python序列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3026" y="3292096"/>
            <a:ext cx="9381868" cy="330592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学习主要内容：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b="1" dirty="0"/>
              <a:t>一、列表</a:t>
            </a:r>
            <a:endParaRPr lang="en-US" altLang="zh-CN" sz="2400" b="1" dirty="0"/>
          </a:p>
          <a:p>
            <a:pPr algn="l"/>
            <a:r>
              <a:rPr lang="en-US" altLang="zh-CN" sz="2400" dirty="0"/>
              <a:t>1.</a:t>
            </a:r>
            <a:r>
              <a:rPr lang="zh-CN" altLang="en-US" sz="2400" dirty="0"/>
              <a:t>切片操作</a:t>
            </a:r>
            <a:endParaRPr lang="en-US" altLang="zh-CN" sz="2400" dirty="0"/>
          </a:p>
          <a:p>
            <a:pPr algn="l"/>
            <a:r>
              <a:rPr lang="en-US" altLang="zh-CN" sz="2400" dirty="0"/>
              <a:t>2.</a:t>
            </a:r>
            <a:r>
              <a:rPr lang="zh-CN" altLang="en-US" sz="2400" dirty="0"/>
              <a:t>列表排序，逆序</a:t>
            </a:r>
            <a:endParaRPr lang="en-US" altLang="zh-CN" sz="2400" dirty="0"/>
          </a:p>
          <a:p>
            <a:pPr algn="l"/>
            <a:r>
              <a:rPr lang="en-US" altLang="zh-CN" sz="2400" dirty="0"/>
              <a:t>3.</a:t>
            </a:r>
            <a:r>
              <a:rPr lang="zh-CN" altLang="zh-CN" sz="2400" dirty="0"/>
              <a:t>用于序列操作的常用内置函数</a:t>
            </a:r>
            <a:endParaRPr lang="en-US" altLang="zh-CN" sz="2400" dirty="0"/>
          </a:p>
          <a:p>
            <a:pPr algn="l"/>
            <a:r>
              <a:rPr lang="en-US" altLang="zh-CN" sz="2400" dirty="0"/>
              <a:t>4.</a:t>
            </a:r>
            <a:r>
              <a:rPr lang="zh-CN" altLang="zh-CN" sz="2400" dirty="0"/>
              <a:t>列表推导式</a:t>
            </a:r>
            <a:endParaRPr lang="en-US" altLang="zh-CN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148439"/>
            <a:ext cx="10514231" cy="1325870"/>
          </a:xfrm>
        </p:spPr>
        <p:txBody>
          <a:bodyPr/>
          <a:lstStyle/>
          <a:p>
            <a:r>
              <a:rPr lang="zh-CN" altLang="zh-CN" dirty="0"/>
              <a:t>2.1.6 切片操作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6657531" y="3167932"/>
            <a:ext cx="4447509" cy="3000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 = list(range(10))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2, 3, 4, 5, 6, 7, 8, 9]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aList[::2] = [0]*(len(aList)//2)</a:t>
            </a:r>
            <a:r>
              <a:rPr lang="en-US" altLang="zh-CN" dirty="0"/>
              <a:t>  # </a:t>
            </a:r>
            <a:r>
              <a:rPr lang="zh-CN" altLang="en-US" dirty="0">
                <a:solidFill>
                  <a:srgbClr val="FF0000"/>
                </a:solidFill>
              </a:rPr>
              <a:t>步长不为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时要求左右两边的元素个数一样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0, 3, 0, 5, 0, 7, 0, 9]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2063" y="3167932"/>
            <a:ext cx="5046515" cy="2935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&gt;&gt;&gt; aList = [3, 5, 7</a:t>
            </a:r>
            <a:r>
              <a:rPr lang="en-US" altLang="zh-CN" dirty="0"/>
              <a:t>, 9, 10</a:t>
            </a:r>
            <a:r>
              <a:rPr lang="zh-CN" altLang="zh-CN" dirty="0"/>
              <a:t>]</a:t>
            </a:r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aList[:3] = [1, 2, 3</a:t>
            </a:r>
            <a:r>
              <a:rPr lang="en-US" altLang="zh-CN" dirty="0"/>
              <a:t>,4</a:t>
            </a:r>
            <a:r>
              <a:rPr lang="zh-CN" altLang="zh-CN" dirty="0"/>
              <a:t>]</a:t>
            </a:r>
            <a:r>
              <a:rPr lang="en-US" altLang="zh-CN" dirty="0"/>
              <a:t>   # </a:t>
            </a:r>
            <a:r>
              <a:rPr lang="zh-CN" altLang="en-US" dirty="0"/>
              <a:t>前面</a:t>
            </a:r>
            <a:r>
              <a:rPr lang="en-US" altLang="zh-CN" dirty="0"/>
              <a:t>3</a:t>
            </a:r>
            <a:r>
              <a:rPr lang="zh-CN" altLang="en-US" dirty="0"/>
              <a:t>个元素移走后替换，后面的元素相应移位。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[1, 2, 3, 4, 9, 10]</a:t>
            </a:r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aList[:3] = []</a:t>
            </a:r>
            <a:r>
              <a:rPr lang="en-US" altLang="zh-CN" dirty="0"/>
              <a:t> # </a:t>
            </a:r>
            <a:r>
              <a:rPr lang="zh-CN" altLang="en-US" dirty="0"/>
              <a:t>相当于删除前面</a:t>
            </a:r>
            <a:r>
              <a:rPr lang="en-US" altLang="zh-CN" dirty="0"/>
              <a:t>3</a:t>
            </a:r>
            <a:r>
              <a:rPr lang="zh-CN" altLang="en-US" dirty="0"/>
              <a:t>个元素 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[4, 9, 10]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5373" y="2010169"/>
            <a:ext cx="1026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/>
              <a:t>给列表的切片下标赋值</a:t>
            </a:r>
            <a:r>
              <a:rPr lang="en-US" altLang="zh-CN" sz="2000" dirty="0" err="1"/>
              <a:t>list_var</a:t>
            </a:r>
            <a:r>
              <a:rPr lang="en-US" altLang="zh-CN" sz="2000" dirty="0"/>
              <a:t>[slice]</a:t>
            </a:r>
            <a:r>
              <a:rPr lang="zh-CN" altLang="en-US" sz="2000" dirty="0"/>
              <a:t>时相当于将下标指定位置的元素</a:t>
            </a:r>
            <a:r>
              <a:rPr lang="zh-CN" altLang="en-US" sz="2000" b="1" dirty="0">
                <a:solidFill>
                  <a:srgbClr val="0070C0"/>
                </a:solidFill>
              </a:rPr>
              <a:t>替换为</a:t>
            </a:r>
            <a:r>
              <a:rPr lang="zh-CN" altLang="en-US" sz="2000" dirty="0"/>
              <a:t>赋值语句右边的元素</a:t>
            </a:r>
            <a:endParaRPr lang="en-US" altLang="zh-CN" sz="2000" dirty="0"/>
          </a:p>
          <a:p>
            <a:pPr marL="342900" lvl="1" indent="-342900">
              <a:buFont typeface="Wingdings" pitchFamily="2" charset="2"/>
              <a:buChar char="ü"/>
            </a:pPr>
            <a:r>
              <a:rPr lang="zh-CN" altLang="en-US" sz="2000" dirty="0"/>
              <a:t>右边为空列表时相当于删除对应的元素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005256" y="1192131"/>
            <a:ext cx="10099784" cy="117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2125" indent="-272125" defTabSz="1088502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可以使用切片来原地修改列表内容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r>
              <a:rPr lang="zh-CN" altLang="en-US" sz="2400" b="1" u="sng" dirty="0">
                <a:solidFill>
                  <a:srgbClr val="FF0000"/>
                </a:solidFill>
              </a:rPr>
              <a:t>切片下标对应的元素如果不为空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替换或者删除元素</a:t>
            </a:r>
            <a:endParaRPr lang="zh-CN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8292" y="2544229"/>
            <a:ext cx="5043368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*</a:t>
            </a:r>
            <a:r>
              <a:rPr lang="zh-CN" altLang="en-US" sz="2000" b="1" dirty="0">
                <a:solidFill>
                  <a:srgbClr val="FF0000"/>
                </a:solidFill>
              </a:rPr>
              <a:t>步长不为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时要求左右两边的元素个数一样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0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24" y="5124"/>
            <a:ext cx="10514231" cy="1325870"/>
          </a:xfrm>
        </p:spPr>
        <p:txBody>
          <a:bodyPr/>
          <a:lstStyle/>
          <a:p>
            <a:r>
              <a:rPr lang="zh-CN" altLang="zh-CN" dirty="0"/>
              <a:t>2.1.6 切片操作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47185" y="888988"/>
            <a:ext cx="10728082" cy="43523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可以使用切片来原地修改列表内容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u="sng" dirty="0">
                <a:solidFill>
                  <a:srgbClr val="FF0000"/>
                </a:solidFill>
              </a:rPr>
              <a:t>切片下标对应的元素如果为空</a:t>
            </a:r>
            <a:r>
              <a:rPr lang="zh-CN" altLang="en-US" sz="2400" b="1" dirty="0">
                <a:solidFill>
                  <a:srgbClr val="FF0000"/>
                </a:solidFill>
              </a:rPr>
              <a:t>，添加新元素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5472" y="1767811"/>
            <a:ext cx="5046515" cy="5096267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&gt;&gt;&gt; aList = [3, 5, 7]</a:t>
            </a:r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aList[len(aList):]</a:t>
            </a: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aList[len(aList):] = [9</a:t>
            </a:r>
            <a:r>
              <a:rPr lang="en-US" altLang="zh-CN" dirty="0"/>
              <a:t>,10</a:t>
            </a:r>
            <a:r>
              <a:rPr lang="zh-CN" altLang="zh-CN" dirty="0"/>
              <a:t>]</a:t>
            </a:r>
            <a:r>
              <a:rPr lang="en-US" altLang="zh-CN" dirty="0"/>
              <a:t>   # </a:t>
            </a:r>
            <a:r>
              <a:rPr lang="zh-CN" altLang="en-US" dirty="0"/>
              <a:t>相当于</a:t>
            </a:r>
            <a:r>
              <a:rPr lang="en-US" altLang="zh-CN" dirty="0"/>
              <a:t>extend([9,10]) 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[3, 5, 7, 9</a:t>
            </a:r>
            <a:r>
              <a:rPr lang="en-US" altLang="zh-CN" dirty="0">
                <a:solidFill>
                  <a:srgbClr val="0070C0"/>
                </a:solidFill>
              </a:rPr>
              <a:t>,10</a:t>
            </a:r>
            <a:r>
              <a:rPr lang="zh-CN" altLang="zh-CN" dirty="0">
                <a:solidFill>
                  <a:srgbClr val="0070C0"/>
                </a:solidFill>
              </a:rPr>
              <a:t>]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[:0] = [-1,1]                # </a:t>
            </a:r>
            <a:r>
              <a:rPr lang="zh-CN" altLang="en-US" dirty="0"/>
              <a:t>在前面添加元素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de-DE" altLang="zh-CN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de-DE" altLang="zh-CN" dirty="0">
                <a:solidFill>
                  <a:srgbClr val="0070C0"/>
                </a:solidFill>
              </a:rPr>
              <a:t>[-1, 1, 3, 5, 7, 9, 10]</a:t>
            </a:r>
          </a:p>
          <a:p>
            <a:pPr>
              <a:lnSpc>
                <a:spcPct val="130000"/>
              </a:lnSpc>
            </a:pPr>
            <a:r>
              <a:rPr lang="de-DE" altLang="zh-CN" dirty="0"/>
              <a:t>&gt;&gt;&gt; aList[3:3] = [500]              #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个位置添加元素</a:t>
            </a:r>
            <a:endParaRPr lang="de-DE" altLang="zh-CN" dirty="0"/>
          </a:p>
          <a:p>
            <a:pPr>
              <a:lnSpc>
                <a:spcPct val="130000"/>
              </a:lnSpc>
            </a:pPr>
            <a:r>
              <a:rPr lang="de-DE" altLang="zh-CN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de-DE" altLang="zh-CN" dirty="0">
                <a:solidFill>
                  <a:srgbClr val="0070C0"/>
                </a:solidFill>
              </a:rPr>
              <a:t>[-1, 1, 3, 500, 5, 7, 9, 10]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8075" y="1758780"/>
            <a:ext cx="5075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对列表的切片下标赋值</a:t>
            </a:r>
            <a:r>
              <a:rPr lang="en-US" altLang="zh-CN" sz="2400" dirty="0" err="1"/>
              <a:t>list_var</a:t>
            </a:r>
            <a:r>
              <a:rPr lang="en-US" altLang="zh-CN" sz="2400" dirty="0"/>
              <a:t>[slice]</a:t>
            </a:r>
            <a:r>
              <a:rPr lang="zh-CN" altLang="en-US" sz="2400" dirty="0"/>
              <a:t>时相当于在指定位置添加新元素，</a:t>
            </a:r>
            <a:r>
              <a:rPr lang="zh-CN" altLang="en-US" sz="2400" dirty="0">
                <a:solidFill>
                  <a:srgbClr val="FF0000"/>
                </a:solidFill>
              </a:rPr>
              <a:t>步长必须为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29547" y="3225815"/>
            <a:ext cx="5867893" cy="168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可以在尾部添加多个元素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可以在前面添加多个元素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可以在中间添加多个元素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70C0"/>
                </a:solidFill>
              </a:rPr>
              <a:t>start</a:t>
            </a:r>
            <a:r>
              <a:rPr lang="zh-CN" altLang="en-US" sz="2400" b="1" dirty="0">
                <a:solidFill>
                  <a:srgbClr val="0070C0"/>
                </a:solidFill>
              </a:rPr>
              <a:t>所指位置</a:t>
            </a:r>
            <a:r>
              <a:rPr lang="zh-CN" altLang="en-US" sz="2400" dirty="0"/>
              <a:t>）</a:t>
            </a:r>
            <a:endParaRPr lang="zh-CN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FC1D4-BA1C-44CA-8F8F-D682678DD77B}"/>
              </a:ext>
            </a:extLst>
          </p:cNvPr>
          <p:cNvSpPr/>
          <p:nvPr/>
        </p:nvSpPr>
        <p:spPr>
          <a:xfrm>
            <a:off x="6514665" y="5031827"/>
            <a:ext cx="5327596" cy="1495281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&gt;&gt;&gt; aList = [3, 5, 7, 500, 600]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&gt;&gt;&gt; aList[4:3]=[10000,20000]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[3, 5, 7, 500, 10000, 20000, 600]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75492" y="1691084"/>
            <a:ext cx="4529039" cy="3978402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：使用</a:t>
            </a:r>
            <a:r>
              <a:rPr lang="en-US" altLang="zh-CN" sz="2400" b="1" dirty="0">
                <a:solidFill>
                  <a:srgbClr val="FF0000"/>
                </a:solidFill>
              </a:rPr>
              <a:t>del</a:t>
            </a:r>
            <a:r>
              <a:rPr lang="zh-CN" altLang="en-US" sz="2400" b="1" dirty="0">
                <a:solidFill>
                  <a:srgbClr val="FF0000"/>
                </a:solidFill>
              </a:rPr>
              <a:t>与切片结合来删除列表元素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特别是间隔删除）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aList</a:t>
            </a:r>
            <a:r>
              <a:rPr lang="en-US" altLang="zh-CN" sz="2000" dirty="0"/>
              <a:t> = [3,5,7,9,11]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&gt;&gt;&gt; del </a:t>
            </a:r>
            <a:r>
              <a:rPr lang="en-US" altLang="zh-CN" sz="2000" dirty="0" err="1"/>
              <a:t>aList</a:t>
            </a:r>
            <a:r>
              <a:rPr lang="en-US" altLang="zh-CN" sz="2000" dirty="0"/>
              <a:t>[:3]   # </a:t>
            </a:r>
            <a:r>
              <a:rPr lang="zh-CN" altLang="en-US" sz="2000" dirty="0"/>
              <a:t>相当于 </a:t>
            </a:r>
            <a:r>
              <a:rPr lang="en-US" altLang="zh-CN" sz="2000" dirty="0" err="1"/>
              <a:t>aList</a:t>
            </a:r>
            <a:r>
              <a:rPr lang="en-US" altLang="zh-CN" sz="2000" dirty="0"/>
              <a:t>[:3] = []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aList</a:t>
            </a:r>
            <a:endParaRPr lang="en-US" altLang="zh-CN" sz="2000" dirty="0"/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[9, 11]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15332" y="5209342"/>
            <a:ext cx="4951798" cy="1285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采用赋值语句来给切片赋值（包括右边为空列表来删除元素时）时，步长不为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时要求左右两边的元素个数一样。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5066" y="1232457"/>
            <a:ext cx="5749855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list1 = list(range(10))</a:t>
            </a:r>
          </a:p>
          <a:p>
            <a:r>
              <a:rPr lang="zh-CN" altLang="en-US" sz="2000" dirty="0"/>
              <a:t>&gt;&gt;&gt; list1</a:t>
            </a:r>
          </a:p>
          <a:p>
            <a:r>
              <a:rPr lang="zh-CN" altLang="en-US" sz="2000" dirty="0"/>
              <a:t>[0, 1, 2, 3, 4, 5, 6, 7, 8, 9]</a:t>
            </a:r>
          </a:p>
          <a:p>
            <a:r>
              <a:rPr lang="zh-CN" altLang="en-US" sz="2000" dirty="0"/>
              <a:t>&gt;&gt;&gt; list1[::2] = [1]* (len(list1)//2)</a:t>
            </a:r>
          </a:p>
          <a:p>
            <a:r>
              <a:rPr lang="zh-CN" altLang="en-US" sz="2000" dirty="0"/>
              <a:t>&gt;&gt;&gt; list1</a:t>
            </a:r>
          </a:p>
          <a:p>
            <a:r>
              <a:rPr lang="zh-CN" altLang="en-US" sz="2000" dirty="0"/>
              <a:t>[1, 1, 1, 3, 1, 5, 1, 7, 1, 9]</a:t>
            </a:r>
          </a:p>
          <a:p>
            <a:r>
              <a:rPr lang="zh-CN" altLang="en-US" sz="2000" dirty="0"/>
              <a:t>&gt;&gt;&gt; list1[::2] = [ ]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File "&lt;pyshell#68&gt;", line 1, in &lt;module&gt;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list1[::2] = [ ]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ValueError: attempt to assign sequence of size 0 to extended slice of size 5</a:t>
            </a:r>
          </a:p>
          <a:p>
            <a:r>
              <a:rPr lang="zh-CN" altLang="en-US" sz="2000" dirty="0"/>
              <a:t>&gt;&gt;&gt; del list1[::2]</a:t>
            </a:r>
          </a:p>
          <a:p>
            <a:r>
              <a:rPr lang="zh-CN" altLang="en-US" sz="2000" dirty="0"/>
              <a:t>&gt;&gt;&gt; list1</a:t>
            </a:r>
          </a:p>
          <a:p>
            <a:r>
              <a:rPr lang="zh-CN" altLang="en-US" sz="2000" dirty="0"/>
              <a:t>[1, 3, 5, 7, 9]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D4712A0-75BF-7F43-B56C-9E5F2A4692B7}"/>
              </a:ext>
            </a:extLst>
          </p:cNvPr>
          <p:cNvCxnSpPr/>
          <p:nvPr/>
        </p:nvCxnSpPr>
        <p:spPr>
          <a:xfrm flipV="1">
            <a:off x="2710422" y="3690442"/>
            <a:ext cx="3254644" cy="13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972" y="856060"/>
            <a:ext cx="9918996" cy="100921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切片出现在表达式处，表示根据指定位置的元素构造一个新的列表</a:t>
            </a:r>
            <a:endParaRPr lang="en-US" altLang="zh-CN" sz="2000" dirty="0"/>
          </a:p>
          <a:p>
            <a:r>
              <a:rPr lang="zh-CN" altLang="en-US" sz="2000" dirty="0"/>
              <a:t>切片出现在</a:t>
            </a:r>
            <a:r>
              <a:rPr lang="zh-CN" altLang="en-US" sz="2000" b="1" dirty="0">
                <a:solidFill>
                  <a:srgbClr val="FF0000"/>
                </a:solidFill>
              </a:rPr>
              <a:t>赋值语句左边</a:t>
            </a:r>
            <a:r>
              <a:rPr lang="zh-CN" altLang="en-US" sz="2000" dirty="0"/>
              <a:t>，表示原地修改</a:t>
            </a:r>
            <a:r>
              <a:rPr lang="en-US" altLang="zh-CN" sz="2000" dirty="0"/>
              <a:t>(</a:t>
            </a:r>
            <a:r>
              <a:rPr lang="zh-CN" altLang="en-US" sz="2000" dirty="0"/>
              <a:t>插入、替换或删除）列表中的元素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5962EC-A0BC-4891-8264-A5D60F9C8DAA}"/>
              </a:ext>
            </a:extLst>
          </p:cNvPr>
          <p:cNvSpPr/>
          <p:nvPr/>
        </p:nvSpPr>
        <p:spPr>
          <a:xfrm>
            <a:off x="534163" y="1853627"/>
            <a:ext cx="5828459" cy="3692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在下标</a:t>
            </a:r>
            <a:r>
              <a:rPr lang="en-US" altLang="zh-CN" dirty="0" err="1"/>
              <a:t>i</a:t>
            </a:r>
            <a:r>
              <a:rPr lang="zh-CN" altLang="en-US" dirty="0"/>
              <a:t>处插入多个元素： </a:t>
            </a:r>
            <a:r>
              <a:rPr lang="en-US" altLang="zh-CN" dirty="0" err="1"/>
              <a:t>list_var</a:t>
            </a:r>
            <a:r>
              <a:rPr lang="en-US" altLang="zh-CN" dirty="0"/>
              <a:t>[</a:t>
            </a:r>
            <a:r>
              <a:rPr lang="en-US" altLang="zh-CN" dirty="0" err="1"/>
              <a:t>i:i</a:t>
            </a:r>
            <a:r>
              <a:rPr lang="en-US" altLang="zh-CN" dirty="0"/>
              <a:t>] = </a:t>
            </a:r>
            <a:r>
              <a:rPr lang="en-US" altLang="zh-CN" dirty="0" err="1"/>
              <a:t>iterable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6FFC11-4E0E-4235-B9A1-E82176866A0E}"/>
              </a:ext>
            </a:extLst>
          </p:cNvPr>
          <p:cNvGraphicFramePr>
            <a:graphicFrameLocks noGrp="1"/>
          </p:cNvGraphicFramePr>
          <p:nvPr/>
        </p:nvGraphicFramePr>
        <p:xfrm>
          <a:off x="534163" y="3360833"/>
          <a:ext cx="5500515" cy="411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250">
                  <a:extLst>
                    <a:ext uri="{9D8B030D-6E8A-4147-A177-3AD203B41FA5}">
                      <a16:colId xmlns:a16="http://schemas.microsoft.com/office/drawing/2014/main" val="1761455449"/>
                    </a:ext>
                  </a:extLst>
                </a:gridCol>
                <a:gridCol w="2602792">
                  <a:extLst>
                    <a:ext uri="{9D8B030D-6E8A-4147-A177-3AD203B41FA5}">
                      <a16:colId xmlns:a16="http://schemas.microsoft.com/office/drawing/2014/main" val="2049754571"/>
                    </a:ext>
                  </a:extLst>
                </a:gridCol>
                <a:gridCol w="1570473">
                  <a:extLst>
                    <a:ext uri="{9D8B030D-6E8A-4147-A177-3AD203B41FA5}">
                      <a16:colId xmlns:a16="http://schemas.microsoft.com/office/drawing/2014/main" val="3482088201"/>
                    </a:ext>
                  </a:extLst>
                </a:gridCol>
              </a:tblGrid>
              <a:tr h="411426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bg1"/>
                          </a:solidFill>
                        </a:rPr>
                        <a:t>可迭代对象的元素</a:t>
                      </a:r>
                    </a:p>
                  </a:txBody>
                  <a:tcPr marL="91428" marR="91428" marT="45714" marB="45714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9318758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3BA962D-AAF7-4B7D-A56C-24FEA16045FF}"/>
              </a:ext>
            </a:extLst>
          </p:cNvPr>
          <p:cNvGraphicFramePr>
            <a:graphicFrameLocks noGrp="1"/>
          </p:cNvGraphicFramePr>
          <p:nvPr/>
        </p:nvGraphicFramePr>
        <p:xfrm>
          <a:off x="534164" y="2464079"/>
          <a:ext cx="4706618" cy="411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24">
                  <a:extLst>
                    <a:ext uri="{9D8B030D-6E8A-4147-A177-3AD203B41FA5}">
                      <a16:colId xmlns:a16="http://schemas.microsoft.com/office/drawing/2014/main" val="1761455449"/>
                    </a:ext>
                  </a:extLst>
                </a:gridCol>
                <a:gridCol w="1597098">
                  <a:extLst>
                    <a:ext uri="{9D8B030D-6E8A-4147-A177-3AD203B41FA5}">
                      <a16:colId xmlns:a16="http://schemas.microsoft.com/office/drawing/2014/main" val="2049754571"/>
                    </a:ext>
                  </a:extLst>
                </a:gridCol>
                <a:gridCol w="1770696">
                  <a:extLst>
                    <a:ext uri="{9D8B030D-6E8A-4147-A177-3AD203B41FA5}">
                      <a16:colId xmlns:a16="http://schemas.microsoft.com/office/drawing/2014/main" val="3482088201"/>
                    </a:ext>
                  </a:extLst>
                </a:gridCol>
              </a:tblGrid>
              <a:tr h="411426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s[</a:t>
                      </a:r>
                      <a:r>
                        <a:rPr lang="en-US" altLang="zh-CN" sz="2100" dirty="0" err="1">
                          <a:solidFill>
                            <a:schemeClr val="bg1"/>
                          </a:solidFill>
                        </a:rPr>
                        <a:t>start:stop</a:t>
                      </a:r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zh-CN" altLang="en-US" sz="21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/>
                </a:tc>
                <a:extLst>
                  <a:ext uri="{0D108BD9-81ED-4DB2-BD59-A6C34878D82A}">
                    <a16:rowId xmlns:a16="http://schemas.microsoft.com/office/drawing/2014/main" val="931875878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DC9E0E-948A-46A9-B1AC-8F979CFC83F8}"/>
              </a:ext>
            </a:extLst>
          </p:cNvPr>
          <p:cNvCxnSpPr/>
          <p:nvPr/>
        </p:nvCxnSpPr>
        <p:spPr>
          <a:xfrm>
            <a:off x="1872987" y="2863932"/>
            <a:ext cx="0" cy="485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2DACA1-E41A-4795-82D4-3D6D411F3D58}"/>
              </a:ext>
            </a:extLst>
          </p:cNvPr>
          <p:cNvCxnSpPr>
            <a:cxnSpLocks/>
          </p:cNvCxnSpPr>
          <p:nvPr/>
        </p:nvCxnSpPr>
        <p:spPr>
          <a:xfrm>
            <a:off x="3446939" y="2875506"/>
            <a:ext cx="1018439" cy="485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8D1294-871E-4C7E-A014-0FFA07CF7880}"/>
              </a:ext>
            </a:extLst>
          </p:cNvPr>
          <p:cNvSpPr txBox="1"/>
          <p:nvPr/>
        </p:nvSpPr>
        <p:spPr>
          <a:xfrm>
            <a:off x="6362623" y="3362341"/>
            <a:ext cx="3148849" cy="3692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s[</a:t>
            </a:r>
            <a:r>
              <a:rPr lang="en-US" altLang="zh-CN" dirty="0" err="1">
                <a:solidFill>
                  <a:schemeClr val="bg1"/>
                </a:solidFill>
              </a:rPr>
              <a:t>start:stop</a:t>
            </a:r>
            <a:r>
              <a:rPr lang="en-US" altLang="zh-CN" dirty="0">
                <a:solidFill>
                  <a:schemeClr val="bg1"/>
                </a:solidFill>
              </a:rPr>
              <a:t>] = </a:t>
            </a:r>
            <a:r>
              <a:rPr lang="en-US" altLang="zh-CN" dirty="0" err="1">
                <a:solidFill>
                  <a:schemeClr val="bg1"/>
                </a:solidFill>
              </a:rPr>
              <a:t>iterable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2DE0A7-EE09-4A73-BC91-5FD742F06F50}"/>
              </a:ext>
            </a:extLst>
          </p:cNvPr>
          <p:cNvGraphicFramePr>
            <a:graphicFrameLocks noGrp="1"/>
          </p:cNvGraphicFramePr>
          <p:nvPr/>
        </p:nvGraphicFramePr>
        <p:xfrm>
          <a:off x="534163" y="4202775"/>
          <a:ext cx="4679390" cy="411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39">
                  <a:extLst>
                    <a:ext uri="{9D8B030D-6E8A-4147-A177-3AD203B41FA5}">
                      <a16:colId xmlns:a16="http://schemas.microsoft.com/office/drawing/2014/main" val="2531159060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408927669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620615390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3461121229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402368404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1967602750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4177106211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796475002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1584470821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1263544246"/>
                    </a:ext>
                  </a:extLst>
                </a:gridCol>
              </a:tblGrid>
              <a:tr h="411426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08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22C694A-054E-4859-8C11-F1A43D1EDC6A}"/>
              </a:ext>
            </a:extLst>
          </p:cNvPr>
          <p:cNvGraphicFramePr>
            <a:graphicFrameLocks noGrp="1"/>
          </p:cNvGraphicFramePr>
          <p:nvPr/>
        </p:nvGraphicFramePr>
        <p:xfrm>
          <a:off x="970455" y="5289955"/>
          <a:ext cx="2339695" cy="411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39">
                  <a:extLst>
                    <a:ext uri="{9D8B030D-6E8A-4147-A177-3AD203B41FA5}">
                      <a16:colId xmlns:a16="http://schemas.microsoft.com/office/drawing/2014/main" val="2531159060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408927669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620615390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3461121229"/>
                    </a:ext>
                  </a:extLst>
                </a:gridCol>
                <a:gridCol w="467939">
                  <a:extLst>
                    <a:ext uri="{9D8B030D-6E8A-4147-A177-3AD203B41FA5}">
                      <a16:colId xmlns:a16="http://schemas.microsoft.com/office/drawing/2014/main" val="2402368404"/>
                    </a:ext>
                  </a:extLst>
                </a:gridCol>
              </a:tblGrid>
              <a:tr h="411426"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100" dirty="0"/>
                    </a:p>
                  </a:txBody>
                  <a:tcPr marL="91428" marR="91428" marT="45714" marB="4571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48089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1FF253-A3D9-49A3-AC01-CED2E45FCFD5}"/>
              </a:ext>
            </a:extLst>
          </p:cNvPr>
          <p:cNvCxnSpPr>
            <a:cxnSpLocks/>
          </p:cNvCxnSpPr>
          <p:nvPr/>
        </p:nvCxnSpPr>
        <p:spPr>
          <a:xfrm flipH="1" flipV="1">
            <a:off x="786973" y="4645366"/>
            <a:ext cx="454974" cy="6445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4150C2-0467-4A76-8DA6-191617E25D10}"/>
              </a:ext>
            </a:extLst>
          </p:cNvPr>
          <p:cNvCxnSpPr>
            <a:cxnSpLocks/>
          </p:cNvCxnSpPr>
          <p:nvPr/>
        </p:nvCxnSpPr>
        <p:spPr>
          <a:xfrm flipV="1">
            <a:off x="3043742" y="4608403"/>
            <a:ext cx="1440818" cy="681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2F21C9-8ACC-4A75-B47F-1D9C713BF9CB}"/>
              </a:ext>
            </a:extLst>
          </p:cNvPr>
          <p:cNvCxnSpPr>
            <a:cxnSpLocks/>
          </p:cNvCxnSpPr>
          <p:nvPr/>
        </p:nvCxnSpPr>
        <p:spPr>
          <a:xfrm flipV="1">
            <a:off x="1696921" y="4614202"/>
            <a:ext cx="24782" cy="689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392996-1361-4C12-97BF-7DBCD9364478}"/>
              </a:ext>
            </a:extLst>
          </p:cNvPr>
          <p:cNvCxnSpPr>
            <a:cxnSpLocks/>
          </p:cNvCxnSpPr>
          <p:nvPr/>
        </p:nvCxnSpPr>
        <p:spPr>
          <a:xfrm flipV="1">
            <a:off x="2101250" y="4595664"/>
            <a:ext cx="538162" cy="706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BC7296-67A1-49DB-9AF3-D7523234D2BB}"/>
              </a:ext>
            </a:extLst>
          </p:cNvPr>
          <p:cNvCxnSpPr>
            <a:cxnSpLocks/>
          </p:cNvCxnSpPr>
          <p:nvPr/>
        </p:nvCxnSpPr>
        <p:spPr>
          <a:xfrm flipV="1">
            <a:off x="2635939" y="4595663"/>
            <a:ext cx="974972" cy="719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4A26B74-471E-4635-8C43-B3E49A585103}"/>
              </a:ext>
            </a:extLst>
          </p:cNvPr>
          <p:cNvSpPr txBox="1"/>
          <p:nvPr/>
        </p:nvSpPr>
        <p:spPr>
          <a:xfrm>
            <a:off x="6157183" y="4573567"/>
            <a:ext cx="2151655" cy="36928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s[::2] = </a:t>
            </a:r>
            <a:r>
              <a:rPr lang="en-US" altLang="zh-CN" dirty="0" err="1">
                <a:solidFill>
                  <a:schemeClr val="bg1"/>
                </a:solidFill>
              </a:rPr>
              <a:t>iterable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423C42-18B9-4A1A-AE22-1F01418C900D}"/>
              </a:ext>
            </a:extLst>
          </p:cNvPr>
          <p:cNvSpPr/>
          <p:nvPr/>
        </p:nvSpPr>
        <p:spPr>
          <a:xfrm>
            <a:off x="415803" y="5824341"/>
            <a:ext cx="4943338" cy="707794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步长不为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时要求左右两边的元素个数一样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无法通过赋值来删除不连续的多个元素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41009" y="5385091"/>
            <a:ext cx="4135657" cy="12001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删除列表中的多个元素</a:t>
            </a:r>
            <a:endParaRPr lang="en-US" altLang="zh-CN" sz="2400" b="1" dirty="0"/>
          </a:p>
          <a:p>
            <a:r>
              <a:rPr lang="en-US" altLang="zh-CN" sz="2400" b="1" dirty="0"/>
              <a:t>del s[</a:t>
            </a:r>
            <a:r>
              <a:rPr lang="en-US" altLang="zh-CN" sz="2400" b="1" dirty="0" err="1"/>
              <a:t>start:stop</a:t>
            </a:r>
            <a:r>
              <a:rPr lang="en-US" altLang="zh-CN" sz="2400" b="1" dirty="0"/>
              <a:t>]</a:t>
            </a:r>
          </a:p>
          <a:p>
            <a:r>
              <a:rPr lang="en-US" altLang="zh-CN" sz="2400" b="1" dirty="0"/>
              <a:t>del s[</a:t>
            </a:r>
            <a:r>
              <a:rPr lang="en-US" altLang="zh-CN" sz="2400" b="1" dirty="0" err="1"/>
              <a:t>start:stop:step</a:t>
            </a:r>
            <a:r>
              <a:rPr lang="en-US" altLang="zh-CN" sz="2400" b="1" dirty="0"/>
              <a:t>] 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6362622" y="2520399"/>
            <a:ext cx="2646533" cy="461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itchFamily="2" charset="-122"/>
              </a:rPr>
              <a:t>替换或者删除元素</a:t>
            </a:r>
            <a:endParaRPr lang="zh-CN" altLang="en-US" sz="2400" b="1" dirty="0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091" y="366319"/>
            <a:ext cx="10244102" cy="2779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:</a:t>
            </a:r>
            <a:r>
              <a:rPr lang="zh-CN" altLang="en-US" dirty="0"/>
              <a:t>切片：原地修改列表</a:t>
            </a:r>
          </a:p>
        </p:txBody>
      </p:sp>
    </p:spTree>
    <p:extLst>
      <p:ext uri="{BB962C8B-B14F-4D97-AF65-F5344CB8AC3E}">
        <p14:creationId xmlns:p14="http://schemas.microsoft.com/office/powerpoint/2010/main" val="412829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2.1.7 列表排序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5609" y="1414732"/>
            <a:ext cx="10696714" cy="492415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900" dirty="0"/>
              <a:t>（</a:t>
            </a:r>
            <a:r>
              <a:rPr lang="en-US" altLang="zh-CN" sz="2900" b="1" dirty="0"/>
              <a:t>1</a:t>
            </a:r>
            <a:r>
              <a:rPr lang="zh-CN" altLang="en-US" sz="2900" b="1" dirty="0"/>
              <a:t>）</a:t>
            </a:r>
            <a:r>
              <a:rPr lang="zh-CN" altLang="zh-CN" sz="2900" b="1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sort方法</a:t>
            </a:r>
            <a:r>
              <a:rPr lang="zh-CN" altLang="zh-CN" sz="2900" b="1" dirty="0"/>
              <a:t>进行原地排序，支持多种不同的排序方法</a:t>
            </a:r>
            <a:r>
              <a:rPr lang="zh-CN" altLang="en-US" sz="2900" b="1" dirty="0"/>
              <a:t>。</a:t>
            </a:r>
            <a:endParaRPr lang="en-US" altLang="zh-CN" sz="29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900" b="1" dirty="0"/>
              <a:t> </a:t>
            </a:r>
            <a:r>
              <a:rPr lang="en-US" altLang="zh-CN" sz="2900" b="1" dirty="0"/>
              <a:t>help([].sort)</a:t>
            </a:r>
            <a:endParaRPr lang="zh-CN" altLang="zh-CN" sz="29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b="1" dirty="0" err="1">
                <a:solidFill>
                  <a:srgbClr val="0070C0"/>
                </a:solidFill>
              </a:rPr>
              <a:t>L.sort</a:t>
            </a:r>
            <a:r>
              <a:rPr lang="en-US" altLang="zh-CN" sz="2900" b="1" dirty="0">
                <a:solidFill>
                  <a:srgbClr val="0070C0"/>
                </a:solidFill>
              </a:rPr>
              <a:t>(key=None, reverse=False) -&gt; None</a:t>
            </a:r>
            <a:r>
              <a:rPr lang="zh-CN" altLang="en-US" sz="2900" b="1" dirty="0">
                <a:solidFill>
                  <a:srgbClr val="0070C0"/>
                </a:solidFill>
              </a:rPr>
              <a:t>， 默认基于元素间的大小关系，升序排列</a:t>
            </a:r>
            <a:endParaRPr lang="en-US" altLang="zh-CN" sz="29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 = [3, 4, 5, 6, 7, 9, 11, 13, 15, 17]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import random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random.shuffle(aList)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[3, 4, 15, 11, 9, 17, 13, 6, 7, 5]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FR" altLang="zh-CN" sz="2900" dirty="0"/>
              <a:t>&gt;&gt;&gt; aList.sort()                                   </a:t>
            </a:r>
            <a:r>
              <a:rPr lang="en-US" altLang="zh-CN" sz="2900" dirty="0"/>
              <a:t>#</a:t>
            </a:r>
            <a:r>
              <a:rPr lang="zh-CN" altLang="en-US" sz="2900" dirty="0"/>
              <a:t>默认为升序排列</a:t>
            </a:r>
            <a:endParaRPr lang="fr-FR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FR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FR" altLang="zh-CN" sz="2900" dirty="0"/>
              <a:t>[3, 4, 5, 6, 7, 9, 11, 13, 15, 17]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aList.sort(reverse = True)</a:t>
            </a:r>
            <a:r>
              <a:rPr lang="en-US" altLang="zh-CN" sz="2900" dirty="0"/>
              <a:t>            #</a:t>
            </a:r>
            <a:r>
              <a:rPr lang="zh-CN" altLang="en-US" sz="2900" dirty="0"/>
              <a:t>降序排列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&gt;&gt;&gt; def </a:t>
            </a:r>
            <a:r>
              <a:rPr kumimoji="1" lang="en-US" altLang="zh-CN" sz="3200" b="1" dirty="0" err="1">
                <a:solidFill>
                  <a:srgbClr val="FF0000"/>
                </a:solidFill>
              </a:rPr>
              <a:t>funcSort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(x):	</a:t>
            </a:r>
          </a:p>
          <a:p>
            <a:pPr marL="0" indent="0"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        return </a:t>
            </a:r>
            <a:r>
              <a:rPr kumimoji="1" lang="en-US" altLang="zh-CN" sz="3200" b="1" dirty="0" err="1">
                <a:solidFill>
                  <a:srgbClr val="FF0000"/>
                </a:solidFill>
              </a:rPr>
              <a:t>len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(str(x))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aList.sort(key=</a:t>
            </a:r>
            <a:r>
              <a:rPr lang="en-US" altLang="zh-CN" sz="2900" b="1" dirty="0" err="1">
                <a:solidFill>
                  <a:srgbClr val="FF0000"/>
                </a:solidFill>
              </a:rPr>
              <a:t>funcSort</a:t>
            </a:r>
            <a:r>
              <a:rPr lang="zh-CN" altLang="zh-CN" sz="2900" dirty="0"/>
              <a:t>)</a:t>
            </a:r>
            <a:r>
              <a:rPr lang="en-US" altLang="zh-CN" sz="2900" dirty="0"/>
              <a:t>	#</a:t>
            </a:r>
            <a:r>
              <a:rPr lang="zh-CN" altLang="en-US" sz="2900" dirty="0"/>
              <a:t>自定义排序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</p:txBody>
      </p:sp>
      <p:sp>
        <p:nvSpPr>
          <p:cNvPr id="2" name="矩形 1"/>
          <p:cNvSpPr/>
          <p:nvPr/>
        </p:nvSpPr>
        <p:spPr>
          <a:xfrm>
            <a:off x="5539976" y="5725205"/>
            <a:ext cx="5705780" cy="6438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基于其对应的字符串长度升序排列，但是长度一致时并没有定义，当前实现按照现有顺序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5C0576-E397-4330-A1F1-9BB121A3BAED}"/>
              </a:ext>
            </a:extLst>
          </p:cNvPr>
          <p:cNvCxnSpPr>
            <a:cxnSpLocks/>
          </p:cNvCxnSpPr>
          <p:nvPr/>
        </p:nvCxnSpPr>
        <p:spPr>
          <a:xfrm>
            <a:off x="3351036" y="5901338"/>
            <a:ext cx="2082373" cy="145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94481" y="1493134"/>
            <a:ext cx="10657841" cy="46852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900" dirty="0"/>
              <a:t>（</a:t>
            </a:r>
            <a:r>
              <a:rPr lang="en-US" altLang="zh-CN" sz="2900" dirty="0"/>
              <a:t>2</a:t>
            </a:r>
            <a:r>
              <a:rPr lang="zh-CN" altLang="en-US" sz="2900" dirty="0"/>
              <a:t>）</a:t>
            </a:r>
            <a:r>
              <a:rPr lang="zh-CN" altLang="zh-CN" sz="2900" dirty="0"/>
              <a:t>使用</a:t>
            </a:r>
            <a:r>
              <a:rPr lang="zh-CN" altLang="zh-CN" sz="2900" b="1" dirty="0">
                <a:solidFill>
                  <a:srgbClr val="0070C0"/>
                </a:solidFill>
              </a:rPr>
              <a:t>内置函数sorted</a:t>
            </a:r>
            <a:r>
              <a:rPr lang="zh-CN" altLang="zh-CN" sz="2900" dirty="0"/>
              <a:t>对列表进行排序并返回</a:t>
            </a:r>
            <a:r>
              <a:rPr lang="zh-CN" altLang="zh-CN" sz="2900" dirty="0">
                <a:solidFill>
                  <a:srgbClr val="0070C0"/>
                </a:solidFill>
              </a:rPr>
              <a:t>新列表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b="1" dirty="0">
                <a:solidFill>
                  <a:srgbClr val="0070C0"/>
                </a:solidFill>
              </a:rPr>
              <a:t>sorted(</a:t>
            </a:r>
            <a:r>
              <a:rPr lang="en-US" altLang="zh-CN" sz="2900" b="1" dirty="0" err="1">
                <a:solidFill>
                  <a:srgbClr val="0070C0"/>
                </a:solidFill>
              </a:rPr>
              <a:t>iterable</a:t>
            </a:r>
            <a:r>
              <a:rPr lang="en-US" altLang="zh-CN" sz="2900" b="1" dirty="0">
                <a:solidFill>
                  <a:srgbClr val="0070C0"/>
                </a:solidFill>
              </a:rPr>
              <a:t>, key=None, reverse=False)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[3, 4, 5, 6,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sorted(aList,reverse = True)</a:t>
            </a:r>
            <a:r>
              <a:rPr lang="zh-CN" altLang="en-US" sz="2900" dirty="0"/>
              <a:t> </a:t>
            </a:r>
            <a:r>
              <a:rPr lang="en-US" altLang="zh-CN" sz="2900" dirty="0">
                <a:solidFill>
                  <a:srgbClr val="FF0000"/>
                </a:solidFill>
              </a:rPr>
              <a:t>#</a:t>
            </a:r>
            <a:r>
              <a:rPr lang="zh-CN" altLang="en-US" sz="2900" dirty="0">
                <a:solidFill>
                  <a:srgbClr val="FF0000"/>
                </a:solidFill>
              </a:rPr>
              <a:t>返回了新列表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  <a:endParaRPr lang="en-US" altLang="zh-CN" sz="2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  <a:r>
              <a:rPr lang="zh-CN" altLang="en-US" sz="2900" dirty="0"/>
              <a:t>  </a:t>
            </a:r>
            <a:r>
              <a:rPr lang="en-US" altLang="zh-CN" sz="2900" dirty="0">
                <a:solidFill>
                  <a:srgbClr val="FF0000"/>
                </a:solidFill>
              </a:rPr>
              <a:t>#</a:t>
            </a:r>
            <a:r>
              <a:rPr lang="zh-CN" altLang="en-US" sz="2900" dirty="0">
                <a:solidFill>
                  <a:srgbClr val="FF0000"/>
                </a:solidFill>
              </a:rPr>
              <a:t>列表本身没有发生变化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900" dirty="0"/>
              <a:t>（</a:t>
            </a:r>
            <a:r>
              <a:rPr lang="en-US" altLang="zh-CN" sz="2900" dirty="0"/>
              <a:t>3</a:t>
            </a:r>
            <a:r>
              <a:rPr lang="zh-CN" altLang="en-US" sz="2900" dirty="0"/>
              <a:t>）</a:t>
            </a: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reverse方法</a:t>
            </a:r>
            <a:r>
              <a:rPr lang="zh-CN" altLang="zh-CN" sz="2900" dirty="0"/>
              <a:t>将元素原地逆序</a:t>
            </a:r>
          </a:p>
          <a:p>
            <a:pPr>
              <a:buNone/>
            </a:pPr>
            <a:r>
              <a:rPr lang="en-US" altLang="zh-CN" sz="2900" b="1" dirty="0" err="1">
                <a:solidFill>
                  <a:srgbClr val="0070C0"/>
                </a:solidFill>
              </a:rPr>
              <a:t>L.reverse</a:t>
            </a:r>
            <a:r>
              <a:rPr lang="en-US" altLang="zh-CN" sz="2900" b="1" dirty="0">
                <a:solidFill>
                  <a:srgbClr val="0070C0"/>
                </a:solidFill>
              </a:rPr>
              <a:t>() -- reverse *IN PLACE*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 = [3, 4, 5, 6, 7, 9, 11, 13, 15, 17]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aList.reverse()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E51B28-6F9F-4C4A-9140-738A1763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52" y="1949777"/>
            <a:ext cx="4071741" cy="4352346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6420" y="1426478"/>
            <a:ext cx="10514231" cy="435234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zh-CN" altLang="zh-CN" sz="1800" dirty="0"/>
              <a:t>使用</a:t>
            </a:r>
            <a:r>
              <a:rPr lang="zh-CN" altLang="zh-CN" sz="1800" b="1" dirty="0">
                <a:solidFill>
                  <a:srgbClr val="0070C0"/>
                </a:solidFill>
              </a:rPr>
              <a:t>内置函数reversed方法</a:t>
            </a:r>
            <a:r>
              <a:rPr lang="zh-CN" altLang="zh-CN" sz="1800" dirty="0"/>
              <a:t>对列表元素进行逆序排列并返回</a:t>
            </a:r>
            <a:r>
              <a:rPr lang="zh-CN" altLang="en-US" sz="1800" dirty="0"/>
              <a:t>新的</a:t>
            </a:r>
            <a:r>
              <a:rPr lang="zh-CN" altLang="zh-CN" sz="1800" b="1" dirty="0">
                <a:solidFill>
                  <a:srgbClr val="FF0000"/>
                </a:solidFill>
              </a:rPr>
              <a:t>迭代</a:t>
            </a:r>
            <a:r>
              <a:rPr lang="zh-CN" altLang="en-US" sz="1800" b="1" dirty="0">
                <a:solidFill>
                  <a:srgbClr val="FF0000"/>
                </a:solidFill>
              </a:rPr>
              <a:t>器对象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aList = 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newList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</a:rPr>
              <a:t>&lt;list</a:t>
            </a:r>
            <a:r>
              <a:rPr lang="en-US" altLang="zh-CN" sz="1800" dirty="0">
                <a:solidFill>
                  <a:srgbClr val="0070C0"/>
                </a:solidFill>
              </a:rPr>
              <a:t>_</a:t>
            </a:r>
            <a:r>
              <a:rPr lang="zh-CN" altLang="zh-CN" sz="1800" dirty="0">
                <a:solidFill>
                  <a:srgbClr val="0070C0"/>
                </a:solidFill>
              </a:rPr>
              <a:t>reverseiterator object at 0x0000000003624198&gt;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list(newList)</a:t>
            </a:r>
            <a:r>
              <a:rPr lang="en-US" altLang="zh-CN" sz="1800" dirty="0"/>
              <a:t>             # </a:t>
            </a:r>
            <a:r>
              <a:rPr lang="zh-CN" altLang="en-US" sz="1800" dirty="0"/>
              <a:t>调用迭代器获得了所有内容 </a:t>
            </a:r>
            <a:endParaRPr lang="zh-CN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</a:rPr>
              <a:t>[17, 15, 13, 11, 9, 7, 6, 5, 4, 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	print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end=' ')</a:t>
            </a:r>
            <a:r>
              <a:rPr lang="zh-CN" altLang="zh-CN" sz="1800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>
                <a:solidFill>
                  <a:srgbClr val="FF0000"/>
                </a:solidFill>
              </a:rPr>
              <a:t>无输出内容，迭代</a:t>
            </a:r>
            <a:r>
              <a:rPr lang="zh-CN" altLang="en-US" sz="1800" dirty="0">
                <a:solidFill>
                  <a:srgbClr val="FF0000"/>
                </a:solidFill>
              </a:rPr>
              <a:t>器</a:t>
            </a:r>
            <a:r>
              <a:rPr lang="zh-CN" altLang="zh-CN" sz="1800" dirty="0">
                <a:solidFill>
                  <a:srgbClr val="FF0000"/>
                </a:solidFill>
              </a:rPr>
              <a:t>已遍历结束，需要重新创建迭代</a:t>
            </a:r>
            <a:r>
              <a:rPr lang="zh-CN" altLang="en-US" sz="1800" dirty="0">
                <a:solidFill>
                  <a:srgbClr val="FF0000"/>
                </a:solidFill>
              </a:rPr>
              <a:t>器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/>
              <a:t>	print</a:t>
            </a:r>
            <a:r>
              <a:rPr lang="en-US" altLang="zh-CN" sz="1800" dirty="0"/>
              <a:t>(</a:t>
            </a:r>
            <a:r>
              <a:rPr lang="zh-CN" altLang="zh-CN" sz="1800" dirty="0"/>
              <a:t>i</a:t>
            </a:r>
            <a:r>
              <a:rPr lang="en-US" altLang="zh-CN" sz="1800" dirty="0"/>
              <a:t>, end=' ')</a:t>
            </a:r>
            <a:endParaRPr lang="zh-CN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</a:rPr>
              <a:t>17 15 13 11 9 7 6 5 4 3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&gt;&gt;&gt; list(</a:t>
            </a:r>
            <a:r>
              <a:rPr lang="en-US" altLang="zh-CN" sz="1800" dirty="0" err="1"/>
              <a:t>newList</a:t>
            </a:r>
            <a:r>
              <a:rPr lang="en-US" altLang="zh-CN" sz="1800" dirty="0"/>
              <a:t>) </a:t>
            </a:r>
            <a:r>
              <a:rPr lang="en-US" altLang="zh-CN" sz="1800" dirty="0">
                <a:solidFill>
                  <a:srgbClr val="FF0000"/>
                </a:solidFill>
              </a:rPr>
              <a:t>#</a:t>
            </a:r>
            <a:r>
              <a:rPr lang="zh-CN" altLang="zh-CN" sz="1800" dirty="0">
                <a:solidFill>
                  <a:srgbClr val="FF0000"/>
                </a:solidFill>
              </a:rPr>
              <a:t>迭代</a:t>
            </a:r>
            <a:r>
              <a:rPr lang="zh-CN" altLang="en-US" sz="1800" dirty="0">
                <a:solidFill>
                  <a:srgbClr val="FF0000"/>
                </a:solidFill>
              </a:rPr>
              <a:t>器</a:t>
            </a:r>
            <a:r>
              <a:rPr lang="zh-CN" altLang="zh-CN" sz="1800" dirty="0">
                <a:solidFill>
                  <a:srgbClr val="FF0000"/>
                </a:solidFill>
              </a:rPr>
              <a:t>已遍历结束</a:t>
            </a:r>
            <a:r>
              <a:rPr lang="zh-CN" altLang="en-US" sz="1800" dirty="0">
                <a:solidFill>
                  <a:srgbClr val="FF0000"/>
                </a:solidFill>
              </a:rPr>
              <a:t>，只能迭代一次 所以为空列表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[]</a:t>
            </a:r>
            <a:endParaRPr lang="zh-CN" altLang="zh-CN" sz="18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48519" y="2691141"/>
            <a:ext cx="2424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next(</a:t>
            </a:r>
            <a:r>
              <a:rPr lang="en-US" altLang="zh-CN" sz="2000" dirty="0" err="1">
                <a:solidFill>
                  <a:srgbClr val="FF0000"/>
                </a:solidFill>
              </a:rPr>
              <a:t>newList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返回迭代器下一个值，最后抛出</a:t>
            </a:r>
            <a:r>
              <a:rPr lang="en-US" altLang="zh-CN" sz="2000" dirty="0" err="1">
                <a:solidFill>
                  <a:srgbClr val="FF0000"/>
                </a:solidFill>
              </a:rPr>
              <a:t>StopIteration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箭头: 燕尾形 3">
            <a:extLst>
              <a:ext uri="{FF2B5EF4-FFF2-40B4-BE49-F238E27FC236}">
                <a16:creationId xmlns:a16="http://schemas.microsoft.com/office/drawing/2014/main" id="{205786A6-1D62-4CE0-B9AB-8880CCA0307B}"/>
              </a:ext>
            </a:extLst>
          </p:cNvPr>
          <p:cNvSpPr/>
          <p:nvPr/>
        </p:nvSpPr>
        <p:spPr>
          <a:xfrm>
            <a:off x="6185647" y="3602651"/>
            <a:ext cx="683615" cy="3392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/>
              <a:t>2.1.8 用于序列操作的常用内置函数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89943" y="1428048"/>
            <a:ext cx="11210525" cy="5349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序列大小比较：</a:t>
            </a:r>
            <a:r>
              <a:rPr lang="zh-CN" altLang="zh-CN" sz="2000" dirty="0"/>
              <a:t>可以直接使用关系运算符来比较数值或序列的大小，也可以使用对象的“__le__()”及其相关方法</a:t>
            </a:r>
            <a:r>
              <a:rPr lang="zh-CN" altLang="en-US" sz="2000" dirty="0"/>
              <a:t>（不建议使用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002649" y="3344239"/>
            <a:ext cx="5192483" cy="35394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1600" dirty="0"/>
              <a:t>&gt;&gt;&gt; [1, 2, 3] &lt; [1, 2, 4]</a:t>
            </a:r>
            <a:r>
              <a:rPr lang="en-US" altLang="zh-CN" sz="1600" dirty="0"/>
              <a:t>     #[1, 2, 3].__le__([1, 2, 4])</a:t>
            </a:r>
            <a:endParaRPr lang="zh-CN" altLang="zh-CN" sz="1600" dirty="0"/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'ABC' &lt; 'C' &lt; 'Pascal' &lt; 'Python'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3, 4) &lt; (1, 2,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2) &lt; (1, 2, -1)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>
                <a:solidFill>
                  <a:srgbClr val="C00000"/>
                </a:solidFill>
              </a:rPr>
              <a:t>&gt;&gt;&gt; (1, 2, 3) == (1.0, 2.0, 3.0)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('aa', 'ab')) &lt; (1, 2, ('abc', 'a'),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'a'&gt;'A'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" name="矩形 2"/>
          <p:cNvSpPr/>
          <p:nvPr/>
        </p:nvSpPr>
        <p:spPr>
          <a:xfrm>
            <a:off x="915425" y="3324275"/>
            <a:ext cx="3444651" cy="31700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[1, 2]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[1, 2, 3]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a.__le__(b)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a.__gt__(b)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a&gt;b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a&lt;b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11" y="2087790"/>
            <a:ext cx="10696397" cy="124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相同类型的对象才能比较</a:t>
            </a:r>
            <a:r>
              <a:rPr lang="zh-CN" altLang="en-US" dirty="0"/>
              <a:t>，数字类型（</a:t>
            </a:r>
            <a:r>
              <a:rPr lang="en-US" altLang="zh-CN" dirty="0"/>
              <a:t>bool</a:t>
            </a:r>
            <a:r>
              <a:rPr lang="zh-CN" altLang="en-US" dirty="0"/>
              <a:t>、整数、浮点等）的对象之间可以比较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有序序列的对象可以比较</a:t>
            </a:r>
            <a:r>
              <a:rPr lang="zh-CN" altLang="en-US" dirty="0"/>
              <a:t>，按顺序比较各个元素的大小，如果前面比较确定了大小关系，则结束。如果其中某个对象没有对应的元素，则无元素表示其最小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字符之间的比较按照</a:t>
            </a:r>
            <a:r>
              <a:rPr lang="en-US" altLang="zh-CN" dirty="0">
                <a:solidFill>
                  <a:srgbClr val="FF0000"/>
                </a:solidFill>
              </a:rPr>
              <a:t>Unicode</a:t>
            </a:r>
            <a:r>
              <a:rPr lang="zh-CN" altLang="en-US" dirty="0">
                <a:solidFill>
                  <a:srgbClr val="FF0000"/>
                </a:solidFill>
              </a:rPr>
              <a:t>顺序比较</a:t>
            </a:r>
            <a:r>
              <a:rPr lang="zh-CN" altLang="en-US" dirty="0"/>
              <a:t>，即</a:t>
            </a:r>
            <a:r>
              <a:rPr lang="en-US" altLang="zh-CN" dirty="0" err="1"/>
              <a:t>ord</a:t>
            </a:r>
            <a:r>
              <a:rPr lang="en-US" altLang="zh-CN" dirty="0"/>
              <a:t>(char)</a:t>
            </a:r>
            <a:r>
              <a:rPr lang="zh-CN" altLang="en-US" dirty="0"/>
              <a:t>之间的比较。 空格</a:t>
            </a:r>
            <a:r>
              <a:rPr lang="en-US" altLang="zh-CN" dirty="0"/>
              <a:t>… 0…9</a:t>
            </a:r>
            <a:r>
              <a:rPr lang="zh-CN" altLang="en-US" dirty="0"/>
              <a:t> </a:t>
            </a:r>
            <a:r>
              <a:rPr lang="en-US" altLang="zh-CN" dirty="0"/>
              <a:t>…A…Z… a…z …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FF6385-53DB-4097-867D-9EE41DA5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18" y="5836995"/>
            <a:ext cx="1508890" cy="9403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900" dirty="0" err="1"/>
              <a:t>len</a:t>
            </a:r>
            <a:r>
              <a:rPr lang="en-US" altLang="zh-CN" sz="2900" dirty="0"/>
              <a:t>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返回列表中的元素个数，同样适用于元组、字典、字符串等等。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max(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/>
              <a:t>、 </a:t>
            </a:r>
            <a:r>
              <a:rPr lang="en-US" altLang="zh-CN" sz="2900" dirty="0"/>
              <a:t>min(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返回列表中的最大或最小元素，同样适用于元组、</a:t>
            </a:r>
            <a:r>
              <a:rPr lang="en-US" altLang="zh-CN" sz="2900" dirty="0"/>
              <a:t>range, </a:t>
            </a:r>
            <a:r>
              <a:rPr lang="zh-CN" altLang="en-US" sz="2900" dirty="0"/>
              <a:t>字符串等。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sum(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对数值型列表的元素进行求和运算，</a:t>
            </a:r>
            <a:r>
              <a:rPr lang="zh-CN" altLang="en-US" sz="2900" dirty="0">
                <a:solidFill>
                  <a:srgbClr val="C00000"/>
                </a:solidFill>
              </a:rPr>
              <a:t>对非数值型列表运算则出错</a:t>
            </a:r>
            <a:r>
              <a:rPr lang="zh-CN" altLang="en-US" sz="2900" dirty="0"/>
              <a:t>，同样适用于元组、</a:t>
            </a:r>
            <a:r>
              <a:rPr lang="en-US" altLang="zh-CN" sz="2900" dirty="0"/>
              <a:t>range</a:t>
            </a:r>
            <a:r>
              <a:rPr lang="zh-CN" altLang="en-US" sz="2900" dirty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列表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322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2.2 元组</a:t>
            </a:r>
            <a:r>
              <a:rPr lang="en-US" altLang="zh-CN" dirty="0"/>
              <a:t>(Tuple)</a:t>
            </a:r>
            <a:endParaRPr lang="zh-CN" altLang="zh-CN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467233"/>
            <a:ext cx="10514231" cy="4352346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元组和列表类似，但属于</a:t>
            </a:r>
            <a:r>
              <a:rPr lang="zh-CN" altLang="zh-CN" sz="2400" u="sng" dirty="0">
                <a:solidFill>
                  <a:srgbClr val="0070C0"/>
                </a:solidFill>
              </a:rPr>
              <a:t>不可变序列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元组一旦创建，用任何方法都不可以</a:t>
            </a:r>
            <a:r>
              <a:rPr lang="zh-CN" altLang="zh-CN" sz="2400" dirty="0">
                <a:solidFill>
                  <a:srgbClr val="0070C0"/>
                </a:solidFill>
              </a:rPr>
              <a:t>修改其元素</a:t>
            </a:r>
            <a:r>
              <a:rPr lang="zh-CN" altLang="en-US" sz="2400" dirty="0">
                <a:solidFill>
                  <a:srgbClr val="0070C0"/>
                </a:solidFill>
              </a:rPr>
              <a:t>（增加、删除、赋值）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元组的定义方式和列表相同，但定义时所有元素是放在一对圆括号“（”和“）”中，而不是方括号中。</a:t>
            </a:r>
            <a:endParaRPr lang="en-US" altLang="zh-CN" sz="2400" dirty="0"/>
          </a:p>
          <a:p>
            <a:r>
              <a:rPr lang="zh-CN" altLang="en-US" sz="2400" dirty="0"/>
              <a:t>在不引起歧义时，括号可省略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838091" y="3763450"/>
            <a:ext cx="4339772" cy="2948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('a')</a:t>
            </a:r>
          </a:p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'b', '</a:t>
            </a:r>
            <a:r>
              <a:rPr lang="en-US" altLang="zh-CN" sz="1600" dirty="0" err="1"/>
              <a:t>mpilgrim</a:t>
            </a:r>
            <a:r>
              <a:rPr lang="en-US" altLang="zh-CN" sz="1600" dirty="0"/>
              <a:t>', 'z', 'example')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('a', 'b', '</a:t>
            </a:r>
            <a:r>
              <a:rPr lang="en-US" altLang="zh-CN" sz="1600" dirty="0" err="1">
                <a:solidFill>
                  <a:srgbClr val="0070C0"/>
                </a:solidFill>
              </a:rPr>
              <a:t>mpilgrim</a:t>
            </a:r>
            <a:r>
              <a:rPr lang="en-US" altLang="zh-CN" sz="1600" dirty="0">
                <a:solidFill>
                  <a:srgbClr val="0070C0"/>
                </a:solidFill>
              </a:rPr>
              <a:t>', 'z', 'example')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 = () </a:t>
            </a:r>
            <a:r>
              <a:rPr lang="en-US" altLang="zh-CN" sz="1600" dirty="0"/>
              <a:t>	</a:t>
            </a:r>
            <a:r>
              <a:rPr lang="zh-CN" altLang="en-US" sz="1600" dirty="0"/>
              <a:t>#空元组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()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&gt;&gt;&gt; x = 1,2,(3,4)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&gt;&gt;&gt; x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(1, 2, (3, 4))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9613" y="3763450"/>
            <a:ext cx="5096102" cy="26776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dirty="0"/>
              <a:t>如果创建只有一个元素的元组，需要在元素后面加上一个逗号“</a:t>
            </a:r>
            <a:r>
              <a:rPr lang="en-US" altLang="zh-CN" dirty="0"/>
              <a:t>,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a=</a:t>
            </a:r>
            <a:r>
              <a:rPr lang="pt-BR" altLang="en-US" sz="2400" dirty="0">
                <a:solidFill>
                  <a:srgbClr val="0070C0"/>
                </a:solidFill>
              </a:rPr>
              <a:t>(3)  </a:t>
            </a:r>
            <a:r>
              <a:rPr lang="pt-BR" altLang="en-US" dirty="0"/>
              <a:t>    </a:t>
            </a:r>
            <a:r>
              <a:rPr lang="en-US" altLang="en-US" dirty="0">
                <a:sym typeface="Wingdings" panose="05000000000000000000" pitchFamily="2" charset="2"/>
              </a:rPr>
              <a:t>-   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解释为表达式</a:t>
            </a:r>
            <a:endParaRPr lang="pt-BR" altLang="en-US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3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a=3,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235327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2.1.8 用于序列操作的常用内置函数</a:t>
            </a:r>
            <a:endParaRPr lang="zh-CN" altLang="zh-CN" sz="2800" dirty="0">
              <a:solidFill>
                <a:srgbClr val="0070C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7"/>
            <a:ext cx="10514231" cy="47822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zip(</a:t>
            </a:r>
            <a:r>
              <a:rPr lang="zh-CN" altLang="en-US" sz="2400" b="1" dirty="0">
                <a:solidFill>
                  <a:srgbClr val="FF0000"/>
                </a:solidFill>
              </a:rPr>
              <a:t>列表</a:t>
            </a:r>
            <a:r>
              <a:rPr lang="en-US" altLang="zh-CN" sz="2400" b="1" dirty="0">
                <a:solidFill>
                  <a:srgbClr val="FF0000"/>
                </a:solidFill>
              </a:rPr>
              <a:t>1,</a:t>
            </a:r>
            <a:r>
              <a:rPr lang="zh-CN" altLang="en-US" sz="2400" b="1" dirty="0">
                <a:solidFill>
                  <a:srgbClr val="FF0000"/>
                </a:solidFill>
              </a:rPr>
              <a:t>列表</a:t>
            </a:r>
            <a:r>
              <a:rPr lang="en-US" altLang="zh-CN" sz="2400" b="1" dirty="0">
                <a:solidFill>
                  <a:srgbClr val="FF0000"/>
                </a:solidFill>
              </a:rPr>
              <a:t>2,…):</a:t>
            </a:r>
            <a:r>
              <a:rPr lang="zh-CN" altLang="en-US" sz="2100" dirty="0"/>
              <a:t>将多个列表对应位置元素组合为元组，并返回包含这些元组的</a:t>
            </a:r>
            <a:r>
              <a:rPr lang="en-US" altLang="zh-CN" sz="2100" dirty="0"/>
              <a:t>zip</a:t>
            </a:r>
            <a:r>
              <a:rPr lang="zh-CN" altLang="en-US" sz="2100" dirty="0"/>
              <a:t>对象（</a:t>
            </a:r>
            <a:r>
              <a:rPr lang="zh-CN" altLang="en-US" sz="2100" b="1" dirty="0">
                <a:solidFill>
                  <a:srgbClr val="FF0000"/>
                </a:solidFill>
              </a:rPr>
              <a:t>迭代器</a:t>
            </a:r>
            <a:r>
              <a:rPr lang="zh-CN" altLang="en-US" sz="2100" dirty="0"/>
              <a:t>）。</a:t>
            </a:r>
            <a:r>
              <a:rPr lang="en-US" altLang="zh-CN" sz="2100" dirty="0"/>
              <a:t>Zip</a:t>
            </a:r>
            <a:r>
              <a:rPr lang="zh-CN" altLang="en-US" sz="2100" dirty="0"/>
              <a:t>对象可以进一步用</a:t>
            </a:r>
            <a:r>
              <a:rPr lang="en-US" altLang="zh-CN" sz="2100" dirty="0"/>
              <a:t>list()</a:t>
            </a:r>
            <a:r>
              <a:rPr lang="zh-CN" altLang="en-US" sz="2100" dirty="0"/>
              <a:t>函数转换为列表对象。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aList = [1, 2, 3</a:t>
            </a:r>
            <a:r>
              <a:rPr lang="en-US" altLang="zh-CN" sz="2100" dirty="0"/>
              <a:t>, 8</a:t>
            </a:r>
            <a:r>
              <a:rPr lang="zh-CN" altLang="en-US" sz="2100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bList = [4, 5, 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</a:t>
            </a:r>
            <a:r>
              <a:rPr lang="en-US" altLang="zh-CN" sz="2100" dirty="0"/>
              <a:t>Zip</a:t>
            </a:r>
            <a:r>
              <a:rPr lang="zh-CN" altLang="en-US" sz="2100" dirty="0"/>
              <a:t> = zip(a</a:t>
            </a:r>
            <a:r>
              <a:rPr lang="en-US" altLang="zh-CN" sz="2100" dirty="0"/>
              <a:t>List</a:t>
            </a:r>
            <a:r>
              <a:rPr lang="zh-CN" altLang="en-US" sz="2100" dirty="0"/>
              <a:t>, b</a:t>
            </a:r>
            <a:r>
              <a:rPr lang="en-US" altLang="zh-CN" sz="2100" dirty="0"/>
              <a:t>List</a:t>
            </a:r>
            <a:r>
              <a:rPr lang="zh-CN" altLang="en-US" sz="21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</a:t>
            </a:r>
            <a:r>
              <a:rPr lang="en-US" altLang="zh-CN" sz="2100" dirty="0"/>
              <a:t>Zip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&lt;zip object at 0x0000000003728908&gt;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list(c</a:t>
            </a:r>
            <a:r>
              <a:rPr lang="en-US" altLang="zh-CN" sz="2100" dirty="0"/>
              <a:t>Zip</a:t>
            </a:r>
            <a:r>
              <a:rPr lang="zh-CN" altLang="en-US" sz="2100" dirty="0"/>
              <a:t>)</a:t>
            </a:r>
            <a:r>
              <a:rPr lang="en-US" altLang="zh-CN" sz="2100" dirty="0"/>
              <a:t>			</a:t>
            </a:r>
            <a:endParaRPr lang="zh-CN" alt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[(1, 4), (2, 5), (3, 6)]</a:t>
            </a:r>
            <a:endParaRPr lang="en-US" altLang="zh-CN" sz="21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100" dirty="0"/>
              <a:t>&gt;&gt;&gt; list(</a:t>
            </a:r>
            <a:r>
              <a:rPr lang="en-US" altLang="zh-CN" sz="2100" dirty="0" err="1"/>
              <a:t>cZip</a:t>
            </a:r>
            <a:r>
              <a:rPr lang="en-US" altLang="zh-CN" sz="2100" dirty="0"/>
              <a:t>)   #</a:t>
            </a:r>
            <a:r>
              <a:rPr lang="zh-CN" altLang="zh-CN" sz="2400" dirty="0">
                <a:solidFill>
                  <a:srgbClr val="FF0000"/>
                </a:solidFill>
              </a:rPr>
              <a:t>迭代</a:t>
            </a:r>
            <a:r>
              <a:rPr lang="zh-CN" altLang="en-US" sz="2400" dirty="0">
                <a:solidFill>
                  <a:srgbClr val="FF0000"/>
                </a:solidFill>
              </a:rPr>
              <a:t>器</a:t>
            </a:r>
            <a:r>
              <a:rPr lang="zh-CN" altLang="zh-CN" sz="2400" dirty="0">
                <a:solidFill>
                  <a:srgbClr val="FF0000"/>
                </a:solidFill>
              </a:rPr>
              <a:t>已遍历结束</a:t>
            </a:r>
            <a:r>
              <a:rPr lang="zh-CN" altLang="en-US" sz="2400" dirty="0">
                <a:solidFill>
                  <a:srgbClr val="FF0000"/>
                </a:solidFill>
              </a:rPr>
              <a:t>，只能迭代一次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所以为空列表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[]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2.1.8 用于序列操作的常用内置函数</a:t>
            </a:r>
            <a:endParaRPr lang="zh-CN" altLang="zh-CN" sz="28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45351" y="1691084"/>
            <a:ext cx="10606971" cy="48032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900" b="1" dirty="0">
                <a:solidFill>
                  <a:srgbClr val="FF0000"/>
                </a:solidFill>
              </a:rPr>
              <a:t>enumerate(</a:t>
            </a:r>
            <a:r>
              <a:rPr lang="zh-CN" altLang="en-US" sz="2900" b="1" dirty="0">
                <a:solidFill>
                  <a:srgbClr val="FF0000"/>
                </a:solidFill>
              </a:rPr>
              <a:t>列表</a:t>
            </a:r>
            <a:r>
              <a:rPr lang="en-US" altLang="zh-CN" sz="2900" b="1" dirty="0">
                <a:solidFill>
                  <a:srgbClr val="FF0000"/>
                </a:solidFill>
              </a:rPr>
              <a:t>,start =0)</a:t>
            </a:r>
            <a:r>
              <a:rPr lang="zh-CN" altLang="en-US" sz="2900" dirty="0"/>
              <a:t>：枚举列表元素，返回枚举对象</a:t>
            </a:r>
            <a:r>
              <a:rPr lang="zh-CN" altLang="en-US" sz="3200" dirty="0"/>
              <a:t>（</a:t>
            </a:r>
            <a:r>
              <a:rPr lang="zh-CN" altLang="en-US" sz="3200" b="1" dirty="0">
                <a:solidFill>
                  <a:srgbClr val="FF0000"/>
                </a:solidFill>
              </a:rPr>
              <a:t>迭代器</a:t>
            </a:r>
            <a:r>
              <a:rPr lang="zh-CN" altLang="en-US" sz="3200" dirty="0"/>
              <a:t>） </a:t>
            </a:r>
            <a:r>
              <a:rPr lang="zh-CN" altLang="en-US" sz="2900" dirty="0"/>
              <a:t>，其每个元素为包含下标和值的元组。该函数对元组、字符串同样有效。</a:t>
            </a: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/>
              <a:t>&gt;&gt;&gt;dList = [5, 6,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 = enumerate(dList,1)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eEnum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&lt;enumerate object at 0x00000218EABB3B80&gt;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for item in 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	print(item)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(1, 5)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(2, 6)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(3, 7)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list(</a:t>
            </a:r>
            <a:r>
              <a:rPr lang="en-US" altLang="zh-CN" sz="2900" dirty="0" err="1"/>
              <a:t>eEnum</a:t>
            </a:r>
            <a:r>
              <a:rPr lang="en-US" altLang="zh-CN" sz="2900" dirty="0"/>
              <a:t>) </a:t>
            </a:r>
            <a:r>
              <a:rPr lang="en-US" altLang="zh-CN" sz="3200" dirty="0"/>
              <a:t>#</a:t>
            </a:r>
            <a:r>
              <a:rPr lang="zh-CN" altLang="zh-CN" sz="3200" dirty="0">
                <a:solidFill>
                  <a:srgbClr val="FF0000"/>
                </a:solidFill>
              </a:rPr>
              <a:t>迭代</a:t>
            </a:r>
            <a:r>
              <a:rPr lang="zh-CN" altLang="en-US" sz="3200" dirty="0">
                <a:solidFill>
                  <a:srgbClr val="FF0000"/>
                </a:solidFill>
              </a:rPr>
              <a:t>器</a:t>
            </a:r>
            <a:r>
              <a:rPr lang="zh-CN" altLang="zh-CN" sz="3200" dirty="0">
                <a:solidFill>
                  <a:srgbClr val="FF0000"/>
                </a:solidFill>
              </a:rPr>
              <a:t>已遍历结束</a:t>
            </a:r>
            <a:r>
              <a:rPr lang="zh-CN" altLang="en-US" sz="3200" dirty="0">
                <a:solidFill>
                  <a:srgbClr val="FF0000"/>
                </a:solidFill>
              </a:rPr>
              <a:t>，只能迭代一次</a:t>
            </a:r>
            <a:r>
              <a:rPr lang="en-US" altLang="zh-CN" sz="3200" dirty="0">
                <a:solidFill>
                  <a:srgbClr val="FF0000"/>
                </a:solidFill>
              </a:rPr>
              <a:t>.</a:t>
            </a:r>
            <a:r>
              <a:rPr lang="zh-CN" altLang="en-US" sz="3200" dirty="0">
                <a:solidFill>
                  <a:srgbClr val="FF0000"/>
                </a:solidFill>
              </a:rPr>
              <a:t>所以为空列表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 可迭代对象、迭代器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err="1"/>
              <a:t>iterable</a:t>
            </a:r>
            <a:r>
              <a:rPr lang="zh-CN" altLang="en-US" sz="2800" b="1" dirty="0"/>
              <a:t>对象包括：  </a:t>
            </a:r>
            <a:r>
              <a:rPr lang="en-US" altLang="zh-CN" sz="2800" b="1" dirty="0" err="1">
                <a:solidFill>
                  <a:srgbClr val="C00000"/>
                </a:solidFill>
              </a:rPr>
              <a:t>str,list,tuple,dict,set,range</a:t>
            </a:r>
            <a:r>
              <a:rPr lang="zh-CN" altLang="en-US" sz="2800" b="1" dirty="0"/>
              <a:t>等</a:t>
            </a:r>
            <a:endParaRPr lang="en-US" altLang="zh-CN" sz="2800" b="1" dirty="0"/>
          </a:p>
          <a:p>
            <a:r>
              <a:rPr lang="en-US" altLang="zh-CN" sz="2800" b="1" dirty="0"/>
              <a:t>iterator</a:t>
            </a:r>
            <a:r>
              <a:rPr lang="zh-CN" altLang="en-US" sz="2800" b="1" dirty="0"/>
              <a:t>包括：</a:t>
            </a:r>
            <a:r>
              <a:rPr lang="en-US" altLang="zh-CN" sz="2800" b="1" dirty="0">
                <a:solidFill>
                  <a:srgbClr val="C00000"/>
                </a:solidFill>
              </a:rPr>
              <a:t>reversed(),zip(),enumerate() </a:t>
            </a:r>
            <a:r>
              <a:rPr lang="zh-CN" altLang="en-US" sz="2800" b="1" dirty="0"/>
              <a:t>等返回的对象</a:t>
            </a:r>
            <a:endParaRPr lang="en-US" altLang="zh-CN" sz="2800" b="1" dirty="0"/>
          </a:p>
          <a:p>
            <a:r>
              <a:rPr lang="zh-CN" altLang="en-US" sz="2800" dirty="0"/>
              <a:t>内置函数 </a:t>
            </a:r>
            <a:r>
              <a:rPr lang="en-US" altLang="zh-CN" sz="2800" dirty="0" err="1"/>
              <a:t>iter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iterable</a:t>
            </a:r>
            <a:r>
              <a:rPr lang="en-US" altLang="zh-CN" sz="2800" dirty="0"/>
              <a:t>)</a:t>
            </a:r>
            <a:r>
              <a:rPr lang="zh-CN" altLang="en-US" sz="2800" dirty="0"/>
              <a:t>可以返回一个</a:t>
            </a:r>
            <a:r>
              <a:rPr lang="en-US" altLang="zh-CN" sz="2800" dirty="0"/>
              <a:t>iterator (</a:t>
            </a:r>
            <a:r>
              <a:rPr lang="zh-CN" altLang="en-US" sz="2800" dirty="0"/>
              <a:t>不需要掌握）</a:t>
            </a:r>
            <a:endParaRPr lang="en-US" altLang="zh-CN" sz="2800" dirty="0"/>
          </a:p>
          <a:p>
            <a:r>
              <a:rPr lang="zh-CN" altLang="en-US" sz="2800" dirty="0"/>
              <a:t>内置函数</a:t>
            </a:r>
            <a:r>
              <a:rPr lang="en-US" altLang="zh-CN" sz="2800" dirty="0"/>
              <a:t>next(iterator)</a:t>
            </a:r>
            <a:r>
              <a:rPr lang="zh-CN" altLang="en-US" sz="2800" dirty="0"/>
              <a:t>从迭代器返回下一个元素，没有更多的元素时抛出异常</a:t>
            </a:r>
            <a:r>
              <a:rPr lang="en-US" altLang="zh-CN" sz="2800" dirty="0" err="1"/>
              <a:t>StopIteration</a:t>
            </a:r>
            <a:endParaRPr lang="en-US" altLang="zh-CN" sz="2800" dirty="0"/>
          </a:p>
          <a:p>
            <a:r>
              <a:rPr lang="zh-CN" altLang="en-US" sz="2800" dirty="0"/>
              <a:t>二者都可以用</a:t>
            </a:r>
            <a:r>
              <a:rPr lang="en-US" altLang="zh-CN" sz="2800" dirty="0"/>
              <a:t>for </a:t>
            </a:r>
            <a:r>
              <a:rPr lang="zh-CN" altLang="en-US" sz="2800" dirty="0"/>
              <a:t>循环进行遍历各个元素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for var in iterator(or </a:t>
            </a:r>
            <a:r>
              <a:rPr lang="en-US" altLang="zh-CN" sz="2400" dirty="0" err="1">
                <a:solidFill>
                  <a:srgbClr val="FF0000"/>
                </a:solidFill>
              </a:rPr>
              <a:t>iterable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/>
              <a:t>循环相当于每次取可迭代对象或者迭代器的下一个元素，执行一系列语句，然后取下一个元素执行，直到最后</a:t>
            </a:r>
            <a:r>
              <a:rPr lang="en-US" altLang="zh-CN" sz="2400" dirty="0" err="1"/>
              <a:t>StopIteration</a:t>
            </a:r>
            <a:r>
              <a:rPr lang="zh-CN" altLang="en-US" sz="2400" dirty="0"/>
              <a:t>时结束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593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2.1.9 列表推导式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511002"/>
            <a:ext cx="10514231" cy="43523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集合论： </a:t>
            </a:r>
            <a:r>
              <a:rPr lang="en-US" altLang="zh-CN" sz="2000" dirty="0"/>
              <a:t>{ x | p(x)}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偶数  </a:t>
            </a:r>
            <a:r>
              <a:rPr lang="en-US" altLang="zh-CN" sz="2000" dirty="0"/>
              <a:t>{x | x = 2k, k ∈Z} 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平方数  </a:t>
            </a:r>
            <a:r>
              <a:rPr lang="en-US" altLang="zh-CN" sz="2000" dirty="0"/>
              <a:t>{x | x= k^2, k ∈Z}   </a:t>
            </a:r>
            <a:r>
              <a:rPr lang="zh-CN" altLang="en-US" sz="2000" dirty="0"/>
              <a:t>或者  </a:t>
            </a:r>
            <a:r>
              <a:rPr lang="en-US" altLang="zh-CN" sz="2000" dirty="0"/>
              <a:t>{ x^2 | x ∈Z} 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列表推导式</a:t>
            </a:r>
            <a:r>
              <a:rPr lang="en-US" altLang="zh-CN" sz="2000" dirty="0"/>
              <a:t>/</a:t>
            </a:r>
            <a:r>
              <a:rPr lang="zh-CN" altLang="en-US" sz="2000" dirty="0"/>
              <a:t>解析式（</a:t>
            </a:r>
            <a:r>
              <a:rPr lang="en-US" altLang="zh-CN" sz="2000" dirty="0"/>
              <a:t>list comprehension</a:t>
            </a:r>
            <a:r>
              <a:rPr lang="zh-CN" altLang="en-US" sz="2000" dirty="0"/>
              <a:t>）是利用其他列表</a:t>
            </a:r>
            <a:r>
              <a:rPr lang="zh-CN" altLang="en-US" sz="2000" u="sng" dirty="0">
                <a:solidFill>
                  <a:srgbClr val="FF0000"/>
                </a:solidFill>
              </a:rPr>
              <a:t>创建新列表</a:t>
            </a:r>
            <a:r>
              <a:rPr lang="zh-CN" altLang="en-US" sz="2000" dirty="0"/>
              <a:t>的一种方法，</a:t>
            </a:r>
            <a:r>
              <a:rPr lang="en-US" altLang="zh-CN" sz="2000" dirty="0" err="1">
                <a:latin typeface="宋体" pitchFamily="2" charset="-122"/>
              </a:rPr>
              <a:t>非常简洁，代码具有强可读性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过程式编程</a:t>
            </a:r>
            <a:r>
              <a:rPr lang="en-US" altLang="zh-CN" sz="2000" dirty="0">
                <a:latin typeface="宋体" pitchFamily="2" charset="-122"/>
              </a:rPr>
              <a:t>(procedural programming)</a:t>
            </a:r>
            <a:r>
              <a:rPr lang="zh-CN" altLang="en-US" sz="2000" dirty="0">
                <a:latin typeface="宋体" pitchFamily="2" charset="-122"/>
              </a:rPr>
              <a:t>：问题分解成多个步骤，给出每个步骤执行的指令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函数式编程</a:t>
            </a:r>
            <a:r>
              <a:rPr lang="en-US" altLang="zh-CN" sz="2000" dirty="0">
                <a:latin typeface="宋体" pitchFamily="2" charset="-122"/>
              </a:rPr>
              <a:t>(functional programming)</a:t>
            </a:r>
            <a:r>
              <a:rPr lang="zh-CN" altLang="en-US" sz="2000" dirty="0">
                <a:latin typeface="宋体" pitchFamily="2" charset="-122"/>
              </a:rPr>
              <a:t>：把问题分解成多个子问题（函数），对于每个函数，给定输入，产生希望的输出，不用关心函数内部怎么计算 </a:t>
            </a:r>
            <a:r>
              <a:rPr lang="en-US" altLang="zh-CN" sz="2000" dirty="0">
                <a:latin typeface="宋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宋体" pitchFamily="2" charset="-122"/>
                <a:sym typeface="Wingdings" panose="05000000000000000000" pitchFamily="2" charset="2"/>
              </a:rPr>
              <a:t>列表推导式和生成式是函数</a:t>
            </a:r>
            <a:r>
              <a:rPr lang="zh-CN" altLang="en-US" sz="2000" dirty="0">
                <a:latin typeface="宋体" pitchFamily="2" charset="-122"/>
              </a:rPr>
              <a:t>式</a:t>
            </a:r>
            <a:r>
              <a:rPr lang="zh-CN" altLang="en-US" sz="2000" dirty="0">
                <a:latin typeface="宋体" pitchFamily="2" charset="-122"/>
                <a:sym typeface="Wingdings" panose="05000000000000000000" pitchFamily="2" charset="2"/>
              </a:rPr>
              <a:t>编程的例子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7860" y="4331874"/>
            <a:ext cx="4042837" cy="3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[ 2</a:t>
            </a:r>
            <a:r>
              <a:rPr lang="zh-CN" altLang="en-US" dirty="0"/>
              <a:t>*</a:t>
            </a:r>
            <a:r>
              <a:rPr lang="en-US" altLang="zh-CN" dirty="0"/>
              <a:t>k for k in range(100)]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95205" y="4308109"/>
            <a:ext cx="4042837" cy="3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k for k in range(100) </a:t>
            </a:r>
            <a:r>
              <a:rPr lang="en-US" altLang="zh-CN" dirty="0">
                <a:solidFill>
                  <a:srgbClr val="FF0000"/>
                </a:solidFill>
              </a:rPr>
              <a:t>if k %10 == 0]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3081" y="3768674"/>
            <a:ext cx="7814760" cy="4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语法：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[</a:t>
            </a:r>
            <a:r>
              <a:rPr lang="zh-CN" altLang="en-US" dirty="0"/>
              <a:t>表达式 </a:t>
            </a:r>
            <a:r>
              <a:rPr lang="en-US" altLang="zh-CN" dirty="0"/>
              <a:t>for </a:t>
            </a:r>
            <a:r>
              <a:rPr lang="zh-CN" altLang="en-US" dirty="0"/>
              <a:t>变量 </a:t>
            </a:r>
            <a:r>
              <a:rPr lang="en-US" altLang="zh-CN" dirty="0"/>
              <a:t>in </a:t>
            </a:r>
            <a:r>
              <a:rPr lang="zh-CN" altLang="en-US" dirty="0"/>
              <a:t>序列 </a:t>
            </a:r>
            <a:r>
              <a:rPr lang="en-US" altLang="zh-CN" dirty="0"/>
              <a:t>]    </a:t>
            </a:r>
            <a:r>
              <a:rPr lang="zh-CN" altLang="en-US" dirty="0"/>
              <a:t>或者  </a:t>
            </a:r>
            <a:r>
              <a:rPr lang="en-US" altLang="zh-CN" dirty="0"/>
              <a:t>[</a:t>
            </a:r>
            <a:r>
              <a:rPr lang="zh-CN" altLang="en-US" dirty="0"/>
              <a:t>表达式 </a:t>
            </a:r>
            <a:r>
              <a:rPr lang="en-US" altLang="zh-CN" dirty="0"/>
              <a:t>for </a:t>
            </a:r>
            <a:r>
              <a:rPr lang="zh-CN" altLang="en-US" dirty="0"/>
              <a:t>变量 </a:t>
            </a:r>
            <a:r>
              <a:rPr lang="en-US" altLang="zh-CN" dirty="0"/>
              <a:t>in </a:t>
            </a:r>
            <a:r>
              <a:rPr lang="zh-CN" altLang="en-US" dirty="0"/>
              <a:t>序列 </a:t>
            </a:r>
            <a:r>
              <a:rPr lang="en-US" altLang="zh-CN" dirty="0"/>
              <a:t>if </a:t>
            </a:r>
            <a:r>
              <a:rPr lang="zh-CN" altLang="en-US" dirty="0"/>
              <a:t>条件</a:t>
            </a:r>
            <a:r>
              <a:rPr lang="en-US" altLang="zh-CN" dirty="0"/>
              <a:t>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5576" y="29912"/>
            <a:ext cx="10514231" cy="1325870"/>
          </a:xfrm>
        </p:spPr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: </a:t>
            </a:r>
            <a:r>
              <a:rPr lang="zh-CN" altLang="en-US" dirty="0"/>
              <a:t>一个</a:t>
            </a:r>
            <a:r>
              <a:rPr lang="en-US" altLang="zh-CN" dirty="0"/>
              <a:t>for</a:t>
            </a:r>
            <a:r>
              <a:rPr lang="zh-CN" altLang="en-US" dirty="0"/>
              <a:t>子句</a:t>
            </a:r>
            <a:endParaRPr lang="zh-CN" altLang="zh-CN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189" y="1091772"/>
            <a:ext cx="11952034" cy="13906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列表推导式：对于</a:t>
            </a:r>
            <a:r>
              <a:rPr lang="zh-CN" altLang="en-US" sz="2400" u="sng" dirty="0">
                <a:solidFill>
                  <a:srgbClr val="0070C0"/>
                </a:solidFill>
              </a:rPr>
              <a:t>序列中的每个成员（通过</a:t>
            </a:r>
            <a:r>
              <a:rPr lang="en-US" altLang="zh-CN" sz="2400" u="sng" dirty="0">
                <a:solidFill>
                  <a:srgbClr val="0070C0"/>
                </a:solidFill>
              </a:rPr>
              <a:t>if</a:t>
            </a:r>
            <a:r>
              <a:rPr lang="zh-CN" altLang="en-US" sz="2400" u="sng" dirty="0">
                <a:solidFill>
                  <a:srgbClr val="0070C0"/>
                </a:solidFill>
              </a:rPr>
              <a:t>条件筛选）计算一个新的表达式后保存在一个新列表里</a:t>
            </a:r>
            <a:endParaRPr lang="en-US" altLang="zh-CN" sz="2400" u="sng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语法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表达式 </a:t>
            </a:r>
            <a:r>
              <a:rPr lang="en-US" altLang="zh-CN" sz="2400" b="1" dirty="0">
                <a:solidFill>
                  <a:srgbClr val="FF0000"/>
                </a:solidFill>
              </a:rPr>
              <a:t>for </a:t>
            </a:r>
            <a:r>
              <a:rPr lang="zh-CN" altLang="en-US" sz="2400" b="1" dirty="0">
                <a:solidFill>
                  <a:srgbClr val="FF0000"/>
                </a:solidFill>
              </a:rPr>
              <a:t>变量 </a:t>
            </a:r>
            <a:r>
              <a:rPr lang="en-US" altLang="zh-CN" sz="2400" b="1" dirty="0">
                <a:solidFill>
                  <a:srgbClr val="FF0000"/>
                </a:solidFill>
              </a:rPr>
              <a:t>in </a:t>
            </a:r>
            <a:r>
              <a:rPr lang="zh-CN" altLang="en-US" sz="2400" b="1" dirty="0">
                <a:solidFill>
                  <a:srgbClr val="FF0000"/>
                </a:solidFill>
              </a:rPr>
              <a:t>序列 </a:t>
            </a:r>
            <a:r>
              <a:rPr lang="en-US" altLang="zh-CN" sz="2400" b="1" dirty="0">
                <a:solidFill>
                  <a:srgbClr val="FF0000"/>
                </a:solidFill>
              </a:rPr>
              <a:t>]    </a:t>
            </a:r>
            <a:r>
              <a:rPr lang="zh-CN" altLang="en-US" sz="2400" b="1" dirty="0">
                <a:solidFill>
                  <a:srgbClr val="FF0000"/>
                </a:solidFill>
              </a:rPr>
              <a:t>或者  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表达式 </a:t>
            </a:r>
            <a:r>
              <a:rPr lang="en-US" altLang="zh-CN" sz="2400" b="1" dirty="0">
                <a:solidFill>
                  <a:srgbClr val="FF0000"/>
                </a:solidFill>
              </a:rPr>
              <a:t>for </a:t>
            </a:r>
            <a:r>
              <a:rPr lang="zh-CN" altLang="en-US" sz="2400" b="1" dirty="0">
                <a:solidFill>
                  <a:srgbClr val="FF0000"/>
                </a:solidFill>
              </a:rPr>
              <a:t>变量 </a:t>
            </a:r>
            <a:r>
              <a:rPr lang="en-US" altLang="zh-CN" sz="2400" b="1" dirty="0">
                <a:solidFill>
                  <a:srgbClr val="FF0000"/>
                </a:solidFill>
              </a:rPr>
              <a:t>in </a:t>
            </a:r>
            <a:r>
              <a:rPr lang="zh-CN" altLang="en-US" sz="2400" b="1" dirty="0">
                <a:solidFill>
                  <a:srgbClr val="FF0000"/>
                </a:solidFill>
              </a:rPr>
              <a:t>序列 </a:t>
            </a:r>
            <a:r>
              <a:rPr lang="en-US" altLang="zh-CN" sz="2400" b="1" dirty="0">
                <a:solidFill>
                  <a:srgbClr val="FF0000"/>
                </a:solidFill>
              </a:rPr>
              <a:t>if </a:t>
            </a:r>
            <a:r>
              <a:rPr lang="zh-CN" altLang="en-US" sz="2400" b="1" dirty="0">
                <a:solidFill>
                  <a:srgbClr val="FF0000"/>
                </a:solidFill>
              </a:rPr>
              <a:t>条件</a:t>
            </a:r>
            <a:r>
              <a:rPr lang="en-US" altLang="zh-CN" sz="2400" b="1" dirty="0">
                <a:solidFill>
                  <a:srgbClr val="FF0000"/>
                </a:solidFill>
              </a:rPr>
              <a:t>]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457154" lvl="1" indent="0">
              <a:lnSpc>
                <a:spcPct val="120000"/>
              </a:lnSpc>
              <a:buNone/>
            </a:pP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79189" y="3686269"/>
            <a:ext cx="3889593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itchFamily="2" charset="-122"/>
              </a:rPr>
              <a:t>相当于</a:t>
            </a:r>
            <a:endParaRPr lang="en-US" altLang="zh-CN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</a:rPr>
              <a:t>aList</a:t>
            </a:r>
            <a:r>
              <a:rPr lang="en-US" altLang="zh-CN" dirty="0">
                <a:latin typeface="宋体" pitchFamily="2" charset="-122"/>
              </a:rPr>
              <a:t> = []</a:t>
            </a:r>
          </a:p>
          <a:p>
            <a:r>
              <a:rPr lang="en-US" altLang="zh-CN" dirty="0">
                <a:latin typeface="宋体" pitchFamily="2" charset="-122"/>
              </a:rPr>
              <a:t> for x in range(10):</a:t>
            </a:r>
          </a:p>
          <a:p>
            <a:r>
              <a:rPr lang="en-US" altLang="zh-CN" dirty="0"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aList.append</a:t>
            </a:r>
            <a:r>
              <a:rPr lang="en-US" altLang="zh-CN" dirty="0">
                <a:latin typeface="宋体" pitchFamily="2" charset="-122"/>
              </a:rPr>
              <a:t>(x*x)</a:t>
            </a:r>
          </a:p>
        </p:txBody>
      </p:sp>
      <p:sp>
        <p:nvSpPr>
          <p:cNvPr id="3" name="矩形 2"/>
          <p:cNvSpPr/>
          <p:nvPr/>
        </p:nvSpPr>
        <p:spPr>
          <a:xfrm>
            <a:off x="179189" y="2496231"/>
            <a:ext cx="3877985" cy="104535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宋体" pitchFamily="2" charset="-122"/>
              </a:rPr>
              <a:t>aList</a:t>
            </a:r>
            <a:r>
              <a:rPr lang="en-US" altLang="zh-CN" dirty="0">
                <a:latin typeface="宋体" pitchFamily="2" charset="-122"/>
              </a:rPr>
              <a:t> = [x*x for x in range(10)]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1454" y="2528714"/>
            <a:ext cx="7930012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list1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1455" y="3605750"/>
            <a:ext cx="812331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list_comprehension_imp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list2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list_comprehension_imp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range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4844F6-1B2A-4BAA-BAB6-043C7080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3" y="2864653"/>
            <a:ext cx="5007774" cy="5651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0BD251-3631-4C8E-A6C9-0B65DC5453E5}"/>
              </a:ext>
            </a:extLst>
          </p:cNvPr>
          <p:cNvSpPr/>
          <p:nvPr/>
        </p:nvSpPr>
        <p:spPr>
          <a:xfrm>
            <a:off x="4816378" y="61542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不作要求！！！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6B88B7-B52A-4107-9AC7-00286DD4E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72" y="2920290"/>
            <a:ext cx="3688553" cy="4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zh-CN" altLang="en-US" dirty="0"/>
              <a:t>：例子</a:t>
            </a:r>
            <a:endParaRPr lang="zh-CN" altLang="zh-CN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691084"/>
            <a:ext cx="11208136" cy="43523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799" b="1" dirty="0"/>
              <a:t>立方数</a:t>
            </a:r>
            <a:r>
              <a:rPr lang="zh-CN" altLang="en-US" sz="2799" dirty="0"/>
              <a:t> </a:t>
            </a:r>
            <a:r>
              <a:rPr lang="en-US" altLang="zh-CN" sz="2799" dirty="0"/>
              <a:t>: 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799" dirty="0"/>
              <a:t>&gt;&gt;&gt; [x**3 for x in range(1,20,2)]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799" dirty="0">
                <a:solidFill>
                  <a:schemeClr val="accent5">
                    <a:lumMod val="75000"/>
                  </a:schemeClr>
                </a:solidFill>
              </a:rPr>
              <a:t>[1, 27, 125, 343, 729, 1331, 2197, 3375, 4913, 6859]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900" b="1" dirty="0"/>
              <a:t>过滤不符合条件的元素</a:t>
            </a:r>
            <a:r>
              <a:rPr lang="en-US" altLang="zh-CN" sz="2900" b="1" dirty="0"/>
              <a:t>:  </a:t>
            </a:r>
            <a:r>
              <a:rPr lang="zh-CN" altLang="en-US" sz="2900" b="1" dirty="0"/>
              <a:t>仅仅包含正数 </a:t>
            </a:r>
          </a:p>
          <a:p>
            <a:pPr>
              <a:buNone/>
            </a:pPr>
            <a:r>
              <a:rPr lang="en-US" altLang="zh-CN" sz="2799" dirty="0"/>
              <a:t>&gt;&gt;&gt; </a:t>
            </a:r>
            <a:r>
              <a:rPr lang="en-US" altLang="zh-CN" sz="2799" dirty="0" err="1"/>
              <a:t>aList</a:t>
            </a:r>
            <a:r>
              <a:rPr lang="en-US" altLang="zh-CN" sz="2799" dirty="0"/>
              <a:t> = [-1,-4,6,7.5,-2.3,9,-11]</a:t>
            </a:r>
          </a:p>
          <a:p>
            <a:pPr>
              <a:buNone/>
            </a:pPr>
            <a:r>
              <a:rPr lang="en-US" altLang="zh-CN" sz="2799" dirty="0"/>
              <a:t>&gt;&gt;&gt; [</a:t>
            </a:r>
            <a:r>
              <a:rPr lang="en-US" altLang="zh-CN" sz="2799" dirty="0" err="1"/>
              <a:t>i</a:t>
            </a:r>
            <a:r>
              <a:rPr lang="en-US" altLang="zh-CN" sz="2799" dirty="0"/>
              <a:t> for </a:t>
            </a:r>
            <a:r>
              <a:rPr lang="en-US" altLang="zh-CN" sz="2799" dirty="0" err="1"/>
              <a:t>i</a:t>
            </a:r>
            <a:r>
              <a:rPr lang="en-US" altLang="zh-CN" sz="2799" dirty="0"/>
              <a:t> in </a:t>
            </a:r>
            <a:r>
              <a:rPr lang="en-US" altLang="zh-CN" sz="2799" dirty="0" err="1"/>
              <a:t>aList</a:t>
            </a:r>
            <a:r>
              <a:rPr lang="en-US" altLang="zh-CN" sz="2799" dirty="0"/>
              <a:t> if </a:t>
            </a:r>
            <a:r>
              <a:rPr lang="en-US" altLang="zh-CN" sz="2799" dirty="0" err="1"/>
              <a:t>i</a:t>
            </a:r>
            <a:r>
              <a:rPr lang="en-US" altLang="zh-CN" sz="2799" dirty="0"/>
              <a:t>&gt;0]</a:t>
            </a:r>
          </a:p>
          <a:p>
            <a:pPr>
              <a:buNone/>
            </a:pPr>
            <a:r>
              <a:rPr lang="en-US" altLang="zh-CN" sz="2799" dirty="0">
                <a:solidFill>
                  <a:schemeClr val="accent5">
                    <a:lumMod val="75000"/>
                  </a:schemeClr>
                </a:solidFill>
              </a:rPr>
              <a:t>[6, 7.5, 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799" b="1" dirty="0"/>
              <a:t>列出当前文件夹下所有</a:t>
            </a:r>
            <a:r>
              <a:rPr lang="en-US" altLang="zh-CN" sz="2799" b="1" dirty="0"/>
              <a:t>Python</a:t>
            </a:r>
            <a:r>
              <a:rPr lang="zh-CN" altLang="en-US" sz="2799" b="1" dirty="0"/>
              <a:t>源文件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99" dirty="0"/>
              <a:t>&gt;&gt;&gt; [filename for filename in </a:t>
            </a:r>
            <a:r>
              <a:rPr lang="en-US" altLang="zh-CN" sz="2899" dirty="0" err="1"/>
              <a:t>os.listdir</a:t>
            </a:r>
            <a:r>
              <a:rPr lang="en-US" altLang="zh-CN" sz="2899" dirty="0"/>
              <a:t>(‘.’) if </a:t>
            </a:r>
            <a:r>
              <a:rPr lang="en-US" altLang="zh-CN" sz="2899" dirty="0" err="1"/>
              <a:t>filename.endswith</a:t>
            </a:r>
            <a:r>
              <a:rPr lang="en-US" altLang="zh-CN" sz="2899" dirty="0"/>
              <a:t>(‘.</a:t>
            </a:r>
            <a:r>
              <a:rPr lang="en-US" altLang="zh-CN" sz="2899" dirty="0" err="1"/>
              <a:t>py</a:t>
            </a:r>
            <a:r>
              <a:rPr lang="en-US" altLang="zh-CN" sz="2899" dirty="0"/>
              <a:t>’)]#</a:t>
            </a:r>
            <a:r>
              <a:rPr lang="zh-CN" altLang="en-US" sz="2899" dirty="0">
                <a:solidFill>
                  <a:srgbClr val="FF0000"/>
                </a:solidFill>
              </a:rPr>
              <a:t>现不作要求，文件学后</a:t>
            </a:r>
            <a:endParaRPr lang="en-US" altLang="zh-CN" sz="2899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zh-CN" altLang="en-US" sz="2899" dirty="0"/>
          </a:p>
        </p:txBody>
      </p:sp>
    </p:spTree>
    <p:extLst>
      <p:ext uri="{BB962C8B-B14F-4D97-AF65-F5344CB8AC3E}">
        <p14:creationId xmlns:p14="http://schemas.microsoft.com/office/powerpoint/2010/main" val="229254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zh-CN" altLang="en-US" dirty="0"/>
              <a:t>： </a:t>
            </a:r>
            <a:r>
              <a:rPr lang="zh-CN" altLang="en-US" b="1" dirty="0"/>
              <a:t>复杂表达式</a:t>
            </a:r>
            <a:endParaRPr lang="zh-CN" altLang="zh-CN" b="1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51543" y="1315733"/>
            <a:ext cx="11638869" cy="541889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>
                <a:latin typeface="宋体" pitchFamily="2" charset="-122"/>
              </a:rPr>
              <a:t>列表推导式中可以使用</a:t>
            </a:r>
            <a:r>
              <a:rPr lang="zh-CN" altLang="zh-CN" sz="2000" b="1" u="sng" dirty="0">
                <a:solidFill>
                  <a:srgbClr val="FF0000"/>
                </a:solidFill>
                <a:latin typeface="宋体" pitchFamily="2" charset="-122"/>
              </a:rPr>
              <a:t>函数或复杂表达式</a:t>
            </a:r>
            <a:endParaRPr lang="en-US" altLang="zh-CN" sz="2000" b="1" u="sng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元素求绝对值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&gt;&gt;&gt;  </a:t>
            </a:r>
            <a:r>
              <a:rPr lang="en-US" altLang="zh-CN" sz="1800" dirty="0" err="1"/>
              <a:t>vec</a:t>
            </a:r>
            <a:r>
              <a:rPr lang="en-US" altLang="zh-CN" sz="1800" dirty="0"/>
              <a:t>= [-1,-4,6,7.5,-2.3,9,-11]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宋体" pitchFamily="2" charset="-122"/>
              </a:rPr>
              <a:t>&gt;&gt;&gt; [abs(x) for x in </a:t>
            </a:r>
            <a:r>
              <a:rPr lang="en-US" altLang="zh-CN" sz="1800" dirty="0" err="1">
                <a:latin typeface="宋体" pitchFamily="2" charset="-122"/>
              </a:rPr>
              <a:t>vec</a:t>
            </a:r>
            <a:r>
              <a:rPr lang="en-US" altLang="zh-CN" sz="1800" dirty="0">
                <a:latin typeface="宋体" pitchFamily="2" charset="-122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宋体" pitchFamily="2" charset="-122"/>
              </a:rPr>
              <a:t> [1, 4, 6, 7.5, 2.3, 9, 11]</a:t>
            </a:r>
            <a:endParaRPr lang="zh-CN" altLang="zh-CN" sz="1800" dirty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去掉前后的空格类字符</a:t>
            </a:r>
            <a:r>
              <a:rPr lang="zh-CN" altLang="en-US" sz="1800" b="1" dirty="0">
                <a:solidFill>
                  <a:srgbClr val="FF0000"/>
                </a:solidFill>
              </a:rPr>
              <a:t>现不作要求（字符串学习后）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freshfruit</a:t>
            </a:r>
            <a:r>
              <a:rPr lang="en-US" altLang="zh-CN" sz="1800" dirty="0"/>
              <a:t> = [' banana', ' loganberry ', 'passion fruit ']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&gt;&gt;&gt; [</a:t>
            </a:r>
            <a:r>
              <a:rPr lang="en-US" altLang="zh-CN" sz="1800" dirty="0" err="1"/>
              <a:t>weapon.strip</a:t>
            </a:r>
            <a:r>
              <a:rPr lang="en-US" altLang="zh-CN" sz="1800" dirty="0"/>
              <a:t>() for weapon in </a:t>
            </a:r>
            <a:r>
              <a:rPr lang="en-US" altLang="zh-CN" sz="1800" dirty="0" err="1"/>
              <a:t>freshfruit</a:t>
            </a:r>
            <a:r>
              <a:rPr lang="en-US" altLang="zh-CN" sz="1800" dirty="0"/>
              <a:t>]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['banana', 'loganberry', 'passion fruit'] </a:t>
            </a:r>
          </a:p>
          <a:p>
            <a:pPr>
              <a:lnSpc>
                <a:spcPct val="80000"/>
              </a:lnSpc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每个元素为元组，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数，数的平方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&gt;&gt;&gt; [(x, x**2) for x in range(6)]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[(0, 0), (1, 1), (2, 4), (3, 9), (4, 16), (5, 25)]</a:t>
            </a:r>
            <a:endParaRPr lang="zh-CN" altLang="zh-CN" sz="1800" dirty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latin typeface="宋体" pitchFamily="2" charset="-122"/>
              </a:rPr>
              <a:t>if else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latin typeface="宋体" pitchFamily="2" charset="-122"/>
              </a:rPr>
              <a:t>表达式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>
                <a:latin typeface="宋体" pitchFamily="2" charset="-122"/>
              </a:rPr>
              <a:t>&gt;&gt;&gt; print([</a:t>
            </a:r>
            <a:r>
              <a:rPr lang="zh-CN" altLang="zh-CN" sz="1800" dirty="0">
                <a:solidFill>
                  <a:srgbClr val="FF0000"/>
                </a:solidFill>
                <a:latin typeface="宋体" pitchFamily="2" charset="-122"/>
              </a:rPr>
              <a:t>v**2 if v%2 == 0 else v+1 </a:t>
            </a:r>
            <a:r>
              <a:rPr lang="zh-CN" altLang="zh-CN" sz="1800" dirty="0">
                <a:latin typeface="宋体" pitchFamily="2" charset="-122"/>
              </a:rPr>
              <a:t>for v in [2, 3,</a:t>
            </a:r>
            <a:r>
              <a:rPr lang="en-US" altLang="zh-CN" sz="1800" dirty="0">
                <a:latin typeface="宋体" pitchFamily="2" charset="-122"/>
              </a:rPr>
              <a:t> 5,</a:t>
            </a:r>
            <a:r>
              <a:rPr lang="zh-CN" altLang="zh-CN" sz="1800" dirty="0">
                <a:latin typeface="宋体" pitchFamily="2" charset="-122"/>
              </a:rPr>
              <a:t> 4, -1] if v&gt;0])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</a:rPr>
              <a:t>现不作要求选择分支学后</a:t>
            </a:r>
            <a:endParaRPr lang="zh-CN" altLang="zh-CN" sz="1800" dirty="0">
              <a:solidFill>
                <a:srgbClr val="FF0000"/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800" dirty="0">
                <a:latin typeface="宋体" pitchFamily="2" charset="-122"/>
              </a:rPr>
              <a:t>[4, 4, 6</a:t>
            </a:r>
            <a:r>
              <a:rPr lang="en-US" altLang="zh-CN" sz="1800" dirty="0">
                <a:latin typeface="宋体" pitchFamily="2" charset="-122"/>
              </a:rPr>
              <a:t>, 16</a:t>
            </a:r>
            <a:r>
              <a:rPr lang="zh-CN" altLang="zh-CN" sz="1800" dirty="0">
                <a:latin typeface="宋体" pitchFamily="2" charset="-122"/>
              </a:rPr>
              <a:t>]</a:t>
            </a:r>
            <a:endParaRPr lang="en-US" altLang="zh-CN" sz="18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18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89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zh-CN" altLang="en-US" dirty="0"/>
              <a:t>： </a:t>
            </a:r>
            <a:r>
              <a:rPr lang="zh-CN" altLang="en-US" b="1" dirty="0"/>
              <a:t>复杂表达式</a:t>
            </a:r>
            <a:r>
              <a:rPr lang="en-US" altLang="zh-CN" b="1" dirty="0"/>
              <a:t>(</a:t>
            </a:r>
            <a:r>
              <a:rPr lang="zh-CN" altLang="en-US" b="1" dirty="0"/>
              <a:t>续）</a:t>
            </a:r>
            <a:endParaRPr lang="zh-CN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20914" y="2100282"/>
            <a:ext cx="11509915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random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get_name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min_chars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max_chars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):#</a:t>
            </a:r>
            <a:r>
              <a:rPr lang="zh-CN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现不做要求，字符串学后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VALID_CHARS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ascii_lowercase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names 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choice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VALID_CHARS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zh-CN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min_chars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max_chars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))]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names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names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upper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96" y="4669179"/>
            <a:ext cx="10764341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exam_scores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091" y="1662027"/>
            <a:ext cx="636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返回一个名字，长度介于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min_chars</a:t>
            </a:r>
            <a:r>
              <a:rPr lang="zh-CN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max_chars</a:t>
            </a:r>
            <a:r>
              <a:rPr lang="zh-CN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之间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091" y="4215953"/>
            <a:ext cx="4752082" cy="3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产生一个班级（人数在</a:t>
            </a:r>
            <a:r>
              <a:rPr lang="en-US" altLang="zh-CN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45-90</a:t>
            </a:r>
            <a:r>
              <a:rPr lang="zh-CN" altLang="en-US" kern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之间）的分数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CBB10F-08C6-4F47-A91A-DB00E96E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097" y="1943239"/>
            <a:ext cx="2181225" cy="2381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6D19E0-41DE-4E9D-8E3E-8B0F4C38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1" y="5163234"/>
            <a:ext cx="7042810" cy="12680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C89E91-68CF-446F-944D-EB5B9EBF5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73" y="2882582"/>
            <a:ext cx="2482180" cy="251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8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30" y="-47443"/>
            <a:ext cx="10514231" cy="1325870"/>
          </a:xfrm>
        </p:spPr>
        <p:txBody>
          <a:bodyPr/>
          <a:lstStyle/>
          <a:p>
            <a:r>
              <a:rPr lang="zh-CN" altLang="zh-CN" dirty="0"/>
              <a:t>2.1.9列表推导式</a:t>
            </a:r>
            <a:r>
              <a:rPr lang="en-US" altLang="zh-CN" dirty="0"/>
              <a:t>:</a:t>
            </a:r>
            <a:r>
              <a:rPr lang="zh-CN" altLang="en-US" b="1" dirty="0"/>
              <a:t>多个</a:t>
            </a:r>
            <a:r>
              <a:rPr lang="en-US" altLang="zh-CN" b="1" dirty="0"/>
              <a:t>for/if</a:t>
            </a:r>
            <a:r>
              <a:rPr lang="zh-CN" altLang="en-US" b="1" dirty="0"/>
              <a:t>子句</a:t>
            </a:r>
            <a:endParaRPr lang="zh-CN" altLang="zh-CN" b="1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14830" y="885335"/>
            <a:ext cx="10514231" cy="2641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</a:rPr>
              <a:t>语法：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[</a:t>
            </a:r>
            <a:r>
              <a:rPr lang="zh-CN" altLang="en-US" sz="2000" dirty="0"/>
              <a:t>表达式 </a:t>
            </a:r>
            <a:r>
              <a:rPr lang="en-US" altLang="zh-CN" sz="2000" dirty="0"/>
              <a:t>for </a:t>
            </a:r>
            <a:r>
              <a:rPr lang="zh-CN" altLang="en-US" sz="2000" dirty="0"/>
              <a:t>变量 </a:t>
            </a:r>
            <a:r>
              <a:rPr lang="en-US" altLang="zh-CN" sz="2000" dirty="0"/>
              <a:t>in </a:t>
            </a:r>
            <a:r>
              <a:rPr lang="zh-CN" altLang="en-US" sz="2000" dirty="0"/>
              <a:t>列表</a:t>
            </a:r>
            <a:r>
              <a:rPr lang="en-US" altLang="zh-CN" sz="2000" dirty="0"/>
              <a:t>]    </a:t>
            </a:r>
            <a:r>
              <a:rPr lang="zh-CN" altLang="en-US" sz="2000" dirty="0"/>
              <a:t>或者  </a:t>
            </a:r>
            <a:r>
              <a:rPr lang="en-US" altLang="zh-CN" sz="2000" dirty="0"/>
              <a:t>[</a:t>
            </a:r>
            <a:r>
              <a:rPr lang="zh-CN" altLang="en-US" sz="2000" dirty="0"/>
              <a:t>表达式 </a:t>
            </a:r>
            <a:r>
              <a:rPr lang="en-US" altLang="zh-CN" sz="2000" dirty="0"/>
              <a:t>for </a:t>
            </a:r>
            <a:r>
              <a:rPr lang="zh-CN" altLang="en-US" sz="2000" dirty="0"/>
              <a:t>变量 </a:t>
            </a:r>
            <a:r>
              <a:rPr lang="en-US" altLang="zh-CN" sz="2000" dirty="0"/>
              <a:t>in </a:t>
            </a:r>
            <a:r>
              <a:rPr lang="zh-CN" altLang="en-US" sz="2000" dirty="0"/>
              <a:t>列表 </a:t>
            </a:r>
            <a:r>
              <a:rPr lang="en-US" altLang="zh-CN" sz="2000" dirty="0"/>
              <a:t>if </a:t>
            </a:r>
            <a:r>
              <a:rPr lang="zh-CN" altLang="en-US" sz="2000" dirty="0"/>
              <a:t>条件</a:t>
            </a:r>
            <a:r>
              <a:rPr lang="en-US" altLang="zh-CN" sz="2000" dirty="0"/>
              <a:t>]</a:t>
            </a:r>
            <a:r>
              <a:rPr lang="en-US" altLang="zh-CN" sz="2400" dirty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第一个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</a:rPr>
              <a:t>之后可以跟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或者多个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</a:rPr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if</a:t>
            </a:r>
            <a:r>
              <a:rPr lang="zh-CN" altLang="en-US" sz="2000" dirty="0">
                <a:solidFill>
                  <a:srgbClr val="FF0000"/>
                </a:solidFill>
              </a:rPr>
              <a:t>子句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2799" dirty="0"/>
          </a:p>
        </p:txBody>
      </p:sp>
      <p:sp>
        <p:nvSpPr>
          <p:cNvPr id="5" name="矩形 4"/>
          <p:cNvSpPr/>
          <p:nvPr/>
        </p:nvSpPr>
        <p:spPr>
          <a:xfrm>
            <a:off x="704639" y="1930570"/>
            <a:ext cx="6095206" cy="151406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[expr for value in seq1 if condition1</a:t>
            </a:r>
            <a:endParaRPr lang="en-US" altLang="zh-CN" dirty="0">
              <a:solidFill>
                <a:srgbClr val="FF0000"/>
              </a:solidFill>
            </a:endParaRP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for  value2 in seq2  if condition2 </a:t>
            </a: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        …</a:t>
            </a: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for  </a:t>
            </a:r>
            <a:r>
              <a:rPr lang="en-US" altLang="zh-CN" sz="1900" dirty="0" err="1">
                <a:solidFill>
                  <a:srgbClr val="FF0000"/>
                </a:solidFill>
              </a:rPr>
              <a:t>valueN</a:t>
            </a:r>
            <a:r>
              <a:rPr lang="en-US" altLang="zh-CN" sz="1900" dirty="0">
                <a:solidFill>
                  <a:srgbClr val="FF0000"/>
                </a:solidFill>
              </a:rPr>
              <a:t> in </a:t>
            </a:r>
            <a:r>
              <a:rPr lang="en-US" altLang="zh-CN" sz="1900" dirty="0" err="1">
                <a:solidFill>
                  <a:srgbClr val="FF0000"/>
                </a:solidFill>
              </a:rPr>
              <a:t>seqN</a:t>
            </a:r>
            <a:r>
              <a:rPr lang="en-US" altLang="zh-CN" sz="1900" dirty="0">
                <a:solidFill>
                  <a:srgbClr val="FF0000"/>
                </a:solidFill>
              </a:rPr>
              <a:t> if </a:t>
            </a:r>
            <a:r>
              <a:rPr lang="en-US" altLang="zh-CN" sz="1900" dirty="0" err="1">
                <a:solidFill>
                  <a:srgbClr val="FF0000"/>
                </a:solidFill>
              </a:rPr>
              <a:t>conditionN</a:t>
            </a:r>
            <a:r>
              <a:rPr lang="en-US" altLang="zh-CN" sz="1900" dirty="0">
                <a:solidFill>
                  <a:srgbClr val="FF0000"/>
                </a:solidFill>
              </a:rPr>
              <a:t>  ]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497994-B55A-A143-9981-4326E006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97" y="5148778"/>
            <a:ext cx="7989110" cy="7566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D9BA2F-230D-E84E-A4B4-E1995666CB92}"/>
              </a:ext>
            </a:extLst>
          </p:cNvPr>
          <p:cNvSpPr/>
          <p:nvPr/>
        </p:nvSpPr>
        <p:spPr>
          <a:xfrm>
            <a:off x="1014633" y="3657408"/>
            <a:ext cx="9232453" cy="10772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生成两位数偶数的列表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list1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列表方法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10971372" cy="48114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list.append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元素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添加至列表尾部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list.extend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列表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中所有元素添加至列表尾部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list.insert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(index, 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在列表指定位置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处添加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元素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list.remove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在列表中删除首次出现的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指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list.pop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([index])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删除并返回列表对象指定位置的元素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list.clear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删除列表中所有元素，但保留列表对象，该方法在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list.index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返回值为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的首个元素的下标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list.count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返回指定元素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在列表中的出现次数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list.reverse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</a:t>
                      </a:r>
                      <a:r>
                        <a:rPr kumimoji="0" lang="zh-CN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原地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逆序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list.sort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</a:t>
                      </a:r>
                      <a:r>
                        <a:rPr kumimoji="0" lang="zh-CN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原地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排序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list.copy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返回列表对象的浅拷贝，该方法在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50562" y="4460621"/>
            <a:ext cx="271389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list_var</a:t>
            </a:r>
            <a:r>
              <a:rPr lang="en-US" altLang="zh-CN" sz="2400" dirty="0"/>
              <a:t>[index]</a:t>
            </a:r>
          </a:p>
          <a:p>
            <a:r>
              <a:rPr lang="en-US" altLang="zh-CN" sz="2400" dirty="0"/>
              <a:t>x in </a:t>
            </a:r>
            <a:r>
              <a:rPr lang="en-US" altLang="zh-CN" sz="2400" dirty="0" err="1"/>
              <a:t>list_var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x not in </a:t>
            </a:r>
            <a:r>
              <a:rPr lang="en-US" altLang="zh-CN" sz="2400" dirty="0" err="1"/>
              <a:t>list_var</a:t>
            </a:r>
            <a:endParaRPr lang="en-US" altLang="zh-CN" sz="2400" dirty="0"/>
          </a:p>
        </p:txBody>
      </p:sp>
      <p:sp>
        <p:nvSpPr>
          <p:cNvPr id="6" name="文本框 1"/>
          <p:cNvSpPr txBox="1"/>
          <p:nvPr/>
        </p:nvSpPr>
        <p:spPr>
          <a:xfrm>
            <a:off x="5671911" y="656463"/>
            <a:ext cx="270803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4251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8502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2753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700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721254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65505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809756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354007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list slicing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4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F9D4-8CC3-2348-872E-DAE5B5FAB90E}"/>
              </a:ext>
            </a:extLst>
          </p:cNvPr>
          <p:cNvSpPr/>
          <p:nvPr/>
        </p:nvSpPr>
        <p:spPr>
          <a:xfrm>
            <a:off x="782131" y="489227"/>
            <a:ext cx="6095206" cy="151406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[expr </a:t>
            </a:r>
            <a:r>
              <a:rPr lang="en-US" altLang="zh-CN" sz="2000" b="1" dirty="0"/>
              <a:t>for value in </a:t>
            </a:r>
            <a:r>
              <a:rPr lang="en-US" altLang="zh-CN" sz="2000" dirty="0">
                <a:solidFill>
                  <a:srgbClr val="FF0000"/>
                </a:solidFill>
              </a:rPr>
              <a:t>seq1 </a:t>
            </a:r>
            <a:r>
              <a:rPr lang="en-US" altLang="zh-CN" sz="2000" dirty="0"/>
              <a:t>if </a:t>
            </a:r>
            <a:r>
              <a:rPr lang="en-US" altLang="zh-CN" sz="2000" dirty="0">
                <a:solidFill>
                  <a:srgbClr val="FF0000"/>
                </a:solidFill>
              </a:rPr>
              <a:t>condition1</a:t>
            </a:r>
            <a:endParaRPr lang="en-US" altLang="zh-CN" dirty="0">
              <a:solidFill>
                <a:srgbClr val="FF0000"/>
              </a:solidFill>
            </a:endParaRP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for  value2 in </a:t>
            </a:r>
            <a:r>
              <a:rPr lang="en-US" altLang="zh-CN" sz="1900" dirty="0">
                <a:solidFill>
                  <a:srgbClr val="FF0000"/>
                </a:solidFill>
              </a:rPr>
              <a:t>seq2  </a:t>
            </a:r>
            <a:r>
              <a:rPr lang="en-US" altLang="zh-CN" sz="1900" dirty="0"/>
              <a:t>if</a:t>
            </a:r>
            <a:r>
              <a:rPr lang="en-US" altLang="zh-CN" sz="1900" dirty="0">
                <a:solidFill>
                  <a:srgbClr val="FF0000"/>
                </a:solidFill>
              </a:rPr>
              <a:t> condition2 </a:t>
            </a: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        …</a:t>
            </a:r>
          </a:p>
          <a:p>
            <a:pPr marL="1088175" lvl="2">
              <a:lnSpc>
                <a:spcPct val="12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for 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 err="1"/>
              <a:t>valueN</a:t>
            </a:r>
            <a:r>
              <a:rPr lang="en-US" altLang="zh-CN" sz="1900" dirty="0"/>
              <a:t> in </a:t>
            </a:r>
            <a:r>
              <a:rPr lang="en-US" altLang="zh-CN" sz="1900" dirty="0" err="1">
                <a:solidFill>
                  <a:srgbClr val="FF0000"/>
                </a:solidFill>
              </a:rPr>
              <a:t>seqN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if </a:t>
            </a:r>
            <a:r>
              <a:rPr lang="en-US" altLang="zh-CN" sz="1900" dirty="0" err="1">
                <a:solidFill>
                  <a:srgbClr val="FF0000"/>
                </a:solidFill>
              </a:rPr>
              <a:t>conditionN</a:t>
            </a:r>
            <a:r>
              <a:rPr lang="en-US" altLang="zh-CN" sz="1900" dirty="0">
                <a:solidFill>
                  <a:srgbClr val="FF0000"/>
                </a:solidFill>
              </a:rPr>
              <a:t>  ]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4DD20-41D1-DF43-9F41-222AC200EEDA}"/>
              </a:ext>
            </a:extLst>
          </p:cNvPr>
          <p:cNvSpPr/>
          <p:nvPr/>
        </p:nvSpPr>
        <p:spPr>
          <a:xfrm>
            <a:off x="597250" y="2280727"/>
            <a:ext cx="7833840" cy="28619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list_comprehension_multi_imp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seq2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0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30" y="-47443"/>
            <a:ext cx="10514231" cy="1325870"/>
          </a:xfrm>
        </p:spPr>
        <p:txBody>
          <a:bodyPr/>
          <a:lstStyle/>
          <a:p>
            <a:r>
              <a:rPr lang="zh-CN" altLang="zh-CN" dirty="0"/>
              <a:t>2.1.9列表推导式</a:t>
            </a:r>
            <a:r>
              <a:rPr lang="en-US" altLang="zh-CN" dirty="0"/>
              <a:t>:</a:t>
            </a:r>
            <a:r>
              <a:rPr lang="zh-CN" altLang="en-US" b="1" dirty="0"/>
              <a:t>多个</a:t>
            </a:r>
            <a:r>
              <a:rPr lang="en-US" altLang="zh-CN" b="1" dirty="0"/>
              <a:t>for/if</a:t>
            </a:r>
            <a:r>
              <a:rPr lang="zh-CN" altLang="en-US" b="1" dirty="0"/>
              <a:t>子句</a:t>
            </a:r>
            <a:endParaRPr lang="zh-CN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551814" y="5257315"/>
            <a:ext cx="8763109" cy="110799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list2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list_comprehension_multi_imp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  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  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2D7C2C-5978-464D-BF6D-A4644504C64B}"/>
              </a:ext>
            </a:extLst>
          </p:cNvPr>
          <p:cNvSpPr/>
          <p:nvPr/>
        </p:nvSpPr>
        <p:spPr>
          <a:xfrm>
            <a:off x="597250" y="2280727"/>
            <a:ext cx="7833840" cy="28619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list_comprehension_multi_imp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seq1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seq2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seq1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cond1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seq2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cond2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expr_func1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new_list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28D71-B99C-4941-B500-0AF90DA742CF}"/>
              </a:ext>
            </a:extLst>
          </p:cNvPr>
          <p:cNvSpPr/>
          <p:nvPr/>
        </p:nvSpPr>
        <p:spPr>
          <a:xfrm>
            <a:off x="597250" y="869190"/>
            <a:ext cx="8763109" cy="13542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生成两位数偶数的列表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list1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35DEBE-5FEA-4A8D-A53A-865A2601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71" y="1626716"/>
            <a:ext cx="4763975" cy="4511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51316E-DED8-4B31-8D27-9E1F98BA46CE}"/>
              </a:ext>
            </a:extLst>
          </p:cNvPr>
          <p:cNvSpPr/>
          <p:nvPr/>
        </p:nvSpPr>
        <p:spPr>
          <a:xfrm>
            <a:off x="6571345" y="370934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不作要求！！！</a:t>
            </a:r>
          </a:p>
        </p:txBody>
      </p:sp>
    </p:spTree>
    <p:extLst>
      <p:ext uri="{BB962C8B-B14F-4D97-AF65-F5344CB8AC3E}">
        <p14:creationId xmlns:p14="http://schemas.microsoft.com/office/powerpoint/2010/main" val="1714391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:</a:t>
            </a:r>
            <a:r>
              <a:rPr lang="zh-CN" altLang="en-US" dirty="0"/>
              <a:t>多个</a:t>
            </a:r>
            <a:r>
              <a:rPr lang="en-US" altLang="zh-CN" dirty="0"/>
              <a:t>for/if</a:t>
            </a:r>
            <a:r>
              <a:rPr lang="zh-CN" altLang="en-US" dirty="0"/>
              <a:t>子句</a:t>
            </a:r>
            <a:endParaRPr lang="zh-CN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62320" y="1419876"/>
            <a:ext cx="11352322" cy="281586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应用举例：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在列表推导式中使用多个循环，实现多序列元素的任意组合，并且可以结合条件语句过滤特定元素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[(x, y) for x in range(3) for y in range(3)]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itchFamily="2" charset="-122"/>
              </a:rPr>
              <a:t>[(0, 0), (0, 1), (0, 2), (1, 0), (1, 1), (1, 2), (2, 0), (2, 1), (2, 2)]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[(x, y) for x in [1, 2, 3] for y in [3, 1, 4] if x != y]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itchFamily="2" charset="-122"/>
              </a:rPr>
              <a:t>[(1, 3), (1, 4), (2, 3), (2, 1), (2, 4), (3, 1), (3, 4)]</a:t>
            </a:r>
          </a:p>
        </p:txBody>
      </p:sp>
      <p:sp>
        <p:nvSpPr>
          <p:cNvPr id="2" name="矩形 1"/>
          <p:cNvSpPr/>
          <p:nvPr/>
        </p:nvSpPr>
        <p:spPr>
          <a:xfrm>
            <a:off x="944732" y="4285550"/>
            <a:ext cx="4659655" cy="2154436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#</a:t>
            </a:r>
            <a:r>
              <a:rPr lang="zh-CN" altLang="en-US" sz="2400" dirty="0">
                <a:solidFill>
                  <a:srgbClr val="C00000"/>
                </a:solidFill>
              </a:rPr>
              <a:t>使用普通方法实现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latin typeface="+mn-lt"/>
                <a:ea typeface="+mn-ea"/>
              </a:rPr>
              <a:t>combs = []</a:t>
            </a:r>
          </a:p>
          <a:p>
            <a:r>
              <a:rPr lang="en-US" altLang="zh-CN" sz="2200" dirty="0">
                <a:latin typeface="+mn-lt"/>
                <a:ea typeface="+mn-ea"/>
              </a:rPr>
              <a:t>for x in [1,2,3]: </a:t>
            </a:r>
          </a:p>
          <a:p>
            <a:r>
              <a:rPr lang="en-US" altLang="zh-CN" sz="2200" dirty="0">
                <a:latin typeface="+mn-lt"/>
                <a:ea typeface="+mn-ea"/>
              </a:rPr>
              <a:t>    for y in [3,1,4]: </a:t>
            </a:r>
          </a:p>
          <a:p>
            <a:r>
              <a:rPr lang="en-US" altLang="zh-CN" sz="2200" dirty="0">
                <a:latin typeface="+mn-lt"/>
                <a:ea typeface="+mn-ea"/>
              </a:rPr>
              <a:t>           if x != y:</a:t>
            </a:r>
          </a:p>
          <a:p>
            <a:r>
              <a:rPr lang="en-US" altLang="zh-CN" sz="2200" dirty="0">
                <a:latin typeface="+mn-lt"/>
                <a:ea typeface="+mn-ea"/>
              </a:rPr>
              <a:t>                </a:t>
            </a:r>
            <a:r>
              <a:rPr lang="en-US" altLang="zh-CN" sz="2200" dirty="0" err="1">
                <a:latin typeface="+mn-lt"/>
                <a:ea typeface="+mn-ea"/>
              </a:rPr>
              <a:t>combs.append</a:t>
            </a:r>
            <a:r>
              <a:rPr lang="en-US" altLang="zh-CN" sz="2200" dirty="0">
                <a:latin typeface="+mn-lt"/>
                <a:ea typeface="+mn-ea"/>
              </a:rPr>
              <a:t>((x, y))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6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2.1.9 列表推导式</a:t>
            </a:r>
            <a:r>
              <a:rPr lang="zh-CN" altLang="en-US" dirty="0"/>
              <a:t>：多个</a:t>
            </a:r>
            <a:r>
              <a:rPr lang="en-US" altLang="zh-CN" dirty="0"/>
              <a:t>for/if</a:t>
            </a:r>
            <a:r>
              <a:rPr lang="zh-CN" altLang="en-US" dirty="0"/>
              <a:t>子句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594251"/>
            <a:ext cx="10514231" cy="43523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99" b="1" dirty="0">
                <a:solidFill>
                  <a:schemeClr val="accent5">
                    <a:lumMod val="50000"/>
                  </a:schemeClr>
                </a:solidFill>
              </a:rPr>
              <a:t>使用列表推导式实现嵌套列表的平铺，即新列表由最内层的列表元素组成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99" dirty="0"/>
              <a:t>&gt;&gt;&gt; </a:t>
            </a:r>
            <a:r>
              <a:rPr lang="en-US" altLang="zh-CN" sz="2899" dirty="0" err="1"/>
              <a:t>vec</a:t>
            </a:r>
            <a:r>
              <a:rPr lang="en-US" altLang="zh-CN" sz="2899" dirty="0"/>
              <a:t> = [[1,2,3], [4,5,6], [7,8,9]]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99" dirty="0"/>
              <a:t>&gt;&gt;&gt; [</a:t>
            </a:r>
            <a:r>
              <a:rPr lang="en-US" altLang="zh-CN" sz="2899" dirty="0" err="1"/>
              <a:t>num</a:t>
            </a:r>
            <a:r>
              <a:rPr lang="en-US" altLang="zh-CN" sz="2899" dirty="0"/>
              <a:t> for </a:t>
            </a:r>
            <a:r>
              <a:rPr lang="en-US" altLang="zh-CN" sz="2899" dirty="0" err="1"/>
              <a:t>elem</a:t>
            </a:r>
            <a:r>
              <a:rPr lang="en-US" altLang="zh-CN" sz="2899" dirty="0"/>
              <a:t> in </a:t>
            </a:r>
            <a:r>
              <a:rPr lang="en-US" altLang="zh-CN" sz="2899" dirty="0" err="1"/>
              <a:t>vec</a:t>
            </a:r>
            <a:r>
              <a:rPr lang="en-US" altLang="zh-CN" sz="2899" dirty="0"/>
              <a:t> for </a:t>
            </a:r>
            <a:r>
              <a:rPr lang="en-US" altLang="zh-CN" sz="2899" dirty="0" err="1"/>
              <a:t>num</a:t>
            </a:r>
            <a:r>
              <a:rPr lang="en-US" altLang="zh-CN" sz="2899" dirty="0"/>
              <a:t> in </a:t>
            </a:r>
            <a:r>
              <a:rPr lang="en-US" altLang="zh-CN" sz="2899" dirty="0" err="1"/>
              <a:t>elem</a:t>
            </a:r>
            <a:r>
              <a:rPr lang="en-US" altLang="zh-CN" sz="2899" dirty="0"/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99" dirty="0"/>
              <a:t>[1, 2, 3, 4, 5, 6, 7, 8, 9] </a:t>
            </a:r>
          </a:p>
          <a:p>
            <a:r>
              <a:rPr lang="zh-CN" altLang="en-US" sz="2899" b="1" dirty="0">
                <a:solidFill>
                  <a:schemeClr val="accent5">
                    <a:lumMod val="50000"/>
                  </a:schemeClr>
                </a:solidFill>
              </a:rPr>
              <a:t>使用列表推导式的嵌套来实现矩阵转置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899" dirty="0"/>
              <a:t>&gt;&gt;&gt;matrix = [ [1, 2, 3, 4], [5, 6, 7, 8], [9, 10, 11, 12]] </a:t>
            </a:r>
          </a:p>
          <a:p>
            <a:pPr>
              <a:buFont typeface="Wingdings" pitchFamily="2" charset="2"/>
              <a:buNone/>
            </a:pPr>
            <a:r>
              <a:rPr lang="en-US" altLang="zh-CN" sz="2899" b="1" dirty="0"/>
              <a:t>&gt;&gt;&gt; </a:t>
            </a:r>
            <a:r>
              <a:rPr lang="en-US" altLang="zh-CN" sz="2899" dirty="0"/>
              <a:t>[ </a:t>
            </a:r>
            <a:r>
              <a:rPr lang="en-US" altLang="zh-CN" sz="2899" dirty="0">
                <a:solidFill>
                  <a:srgbClr val="FF0000"/>
                </a:solidFill>
              </a:rPr>
              <a:t>[row[</a:t>
            </a:r>
            <a:r>
              <a:rPr lang="en-US" altLang="zh-CN" sz="2899" dirty="0" err="1">
                <a:solidFill>
                  <a:srgbClr val="FF0000"/>
                </a:solidFill>
              </a:rPr>
              <a:t>i</a:t>
            </a:r>
            <a:r>
              <a:rPr lang="en-US" altLang="zh-CN" sz="2899" dirty="0">
                <a:solidFill>
                  <a:srgbClr val="FF0000"/>
                </a:solidFill>
              </a:rPr>
              <a:t>] </a:t>
            </a:r>
            <a:r>
              <a:rPr lang="en-US" altLang="zh-CN" sz="2899" b="1" dirty="0">
                <a:solidFill>
                  <a:srgbClr val="FF0000"/>
                </a:solidFill>
              </a:rPr>
              <a:t>for</a:t>
            </a:r>
            <a:r>
              <a:rPr lang="en-US" altLang="zh-CN" sz="2899" dirty="0">
                <a:solidFill>
                  <a:srgbClr val="FF0000"/>
                </a:solidFill>
              </a:rPr>
              <a:t> row </a:t>
            </a:r>
            <a:r>
              <a:rPr lang="en-US" altLang="zh-CN" sz="2899" b="1" dirty="0">
                <a:solidFill>
                  <a:srgbClr val="FF0000"/>
                </a:solidFill>
              </a:rPr>
              <a:t>in</a:t>
            </a:r>
            <a:r>
              <a:rPr lang="en-US" altLang="zh-CN" sz="2899" dirty="0">
                <a:solidFill>
                  <a:srgbClr val="FF0000"/>
                </a:solidFill>
              </a:rPr>
              <a:t> matrix] </a:t>
            </a:r>
            <a:r>
              <a:rPr lang="en-US" altLang="zh-CN" sz="2899" b="1" dirty="0"/>
              <a:t>for</a:t>
            </a:r>
            <a:r>
              <a:rPr lang="en-US" altLang="zh-CN" sz="2899" dirty="0"/>
              <a:t> </a:t>
            </a:r>
            <a:r>
              <a:rPr lang="en-US" altLang="zh-CN" sz="2899" dirty="0" err="1"/>
              <a:t>i</a:t>
            </a:r>
            <a:r>
              <a:rPr lang="en-US" altLang="zh-CN" sz="2899" dirty="0"/>
              <a:t> </a:t>
            </a:r>
            <a:r>
              <a:rPr lang="en-US" altLang="zh-CN" sz="2899" b="1" dirty="0"/>
              <a:t>in</a:t>
            </a:r>
            <a:r>
              <a:rPr lang="en-US" altLang="zh-CN" sz="2899" dirty="0"/>
              <a:t> </a:t>
            </a:r>
            <a:r>
              <a:rPr lang="zh-CN" altLang="en-US" sz="2899" dirty="0"/>
              <a:t>range</a:t>
            </a:r>
            <a:r>
              <a:rPr lang="en-US" altLang="zh-CN" sz="2899" dirty="0"/>
              <a:t>(4)] </a:t>
            </a:r>
          </a:p>
          <a:p>
            <a:pPr>
              <a:buFont typeface="Wingdings" pitchFamily="2" charset="2"/>
              <a:buNone/>
            </a:pPr>
            <a:r>
              <a:rPr lang="en-US" altLang="zh-CN" sz="2899" dirty="0">
                <a:solidFill>
                  <a:srgbClr val="0070C0"/>
                </a:solidFill>
              </a:rPr>
              <a:t>[[1, 5, 9], [2, 6, 10], [3, 7, 11], [4, 8, 12]]</a:t>
            </a:r>
            <a:r>
              <a:rPr lang="en-US" altLang="zh-CN" sz="2899" dirty="0"/>
              <a:t> </a:t>
            </a:r>
          </a:p>
          <a:p>
            <a:r>
              <a:rPr lang="zh-CN" altLang="en-US" sz="2899" b="1" dirty="0">
                <a:solidFill>
                  <a:schemeClr val="accent5">
                    <a:lumMod val="50000"/>
                  </a:schemeClr>
                </a:solidFill>
              </a:rPr>
              <a:t>也可以使用内置函数来实现矩阵转置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899" b="1" dirty="0"/>
              <a:t>&gt;&gt;&gt;list</a:t>
            </a:r>
            <a:r>
              <a:rPr lang="en-US" altLang="zh-CN" sz="2899" dirty="0">
                <a:solidFill>
                  <a:srgbClr val="C00000"/>
                </a:solidFill>
              </a:rPr>
              <a:t>(zip(*matrix)</a:t>
            </a:r>
            <a:r>
              <a:rPr lang="en-US" altLang="zh-CN" sz="2899" dirty="0"/>
              <a:t>) </a:t>
            </a:r>
            <a:r>
              <a:rPr lang="zh-CN" altLang="en-US" sz="2899" dirty="0"/>
              <a:t>#现不作要求，函数调用时的序列解包</a:t>
            </a:r>
            <a:endParaRPr lang="en-US" altLang="zh-CN" sz="2899" dirty="0"/>
          </a:p>
          <a:p>
            <a:pPr>
              <a:buFont typeface="Wingdings" pitchFamily="2" charset="2"/>
              <a:buNone/>
            </a:pPr>
            <a:r>
              <a:rPr lang="en-US" altLang="zh-CN" sz="2899" dirty="0">
                <a:solidFill>
                  <a:srgbClr val="0070C0"/>
                </a:solidFill>
              </a:rPr>
              <a:t> [(1, 5, 9), (2, 6, 10), (3, 7, 11), (4, 8, 12)]</a:t>
            </a:r>
            <a:endParaRPr lang="en-US" altLang="zh-CN" sz="2899" dirty="0"/>
          </a:p>
        </p:txBody>
      </p:sp>
      <p:sp>
        <p:nvSpPr>
          <p:cNvPr id="2" name="矩形 1"/>
          <p:cNvSpPr/>
          <p:nvPr/>
        </p:nvSpPr>
        <p:spPr>
          <a:xfrm>
            <a:off x="8593241" y="3315585"/>
            <a:ext cx="1748625" cy="9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[1,   2,    3,    4], </a:t>
            </a:r>
          </a:p>
          <a:p>
            <a:r>
              <a:rPr lang="en-US" altLang="zh-CN" dirty="0"/>
              <a:t>[5,   6,    7,    8], </a:t>
            </a:r>
          </a:p>
          <a:p>
            <a:r>
              <a:rPr lang="en-US" altLang="zh-CN" dirty="0"/>
              <a:t>[9,  10,  11,  12]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969518" y="3808246"/>
            <a:ext cx="1588751" cy="40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95784" y="5946597"/>
            <a:ext cx="7262581" cy="461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list(zip(matrix[0], matrix[1], …, matrix[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(matrix)-1]) 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39778" y="5411985"/>
            <a:ext cx="1558775" cy="56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练习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628"/>
            <a:ext cx="11131700" cy="231135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99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使用列表推导式生成100以内的所有素数</a:t>
            </a:r>
          </a:p>
          <a:p>
            <a:pPr marL="0" indent="0">
              <a:buNone/>
            </a:pPr>
            <a:r>
              <a:rPr lang="zh-CN" altLang="zh-CN" sz="2899" dirty="0">
                <a:latin typeface="宋体" pitchFamily="2" charset="-122"/>
              </a:rPr>
              <a:t>&gt;&gt;&gt; [ p for p in range(2, 100) </a:t>
            </a:r>
            <a:endParaRPr lang="en-US" altLang="zh-CN" sz="2899" dirty="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sz="2899" dirty="0">
                <a:latin typeface="宋体" pitchFamily="2" charset="-122"/>
              </a:rPr>
              <a:t>        </a:t>
            </a:r>
            <a:r>
              <a:rPr lang="zh-CN" altLang="zh-CN" sz="2899" dirty="0">
                <a:latin typeface="宋体" pitchFamily="2" charset="-122"/>
              </a:rPr>
              <a:t>if 0 not in [ p</a:t>
            </a:r>
            <a:r>
              <a:rPr lang="en-US" altLang="zh-CN" sz="2899" dirty="0">
                <a:latin typeface="宋体" pitchFamily="2" charset="-122"/>
              </a:rPr>
              <a:t> </a:t>
            </a:r>
            <a:r>
              <a:rPr lang="zh-CN" altLang="zh-CN" sz="2899" dirty="0">
                <a:latin typeface="宋体" pitchFamily="2" charset="-122"/>
              </a:rPr>
              <a:t>% d for d in range(2,int(sqrt(p))+1)] ]</a:t>
            </a:r>
          </a:p>
          <a:p>
            <a:pPr marL="0" indent="0">
              <a:buNone/>
            </a:pPr>
            <a:r>
              <a:rPr lang="zh-CN" altLang="zh-CN" sz="2899" dirty="0">
                <a:solidFill>
                  <a:schemeClr val="accent5">
                    <a:lumMod val="75000"/>
                  </a:schemeClr>
                </a:solidFill>
                <a:latin typeface="宋体" pitchFamily="2" charset="-122"/>
              </a:rPr>
              <a:t>[2, 3, 5, 7, 11, 13, 17, 19, 23, 29, 31, 37, 41, 43, 47, 53, 59, 61, 67, 71, 73, 79, 83, 89, 97]</a:t>
            </a:r>
          </a:p>
          <a:p>
            <a:pPr marL="0" indent="0">
              <a:buNone/>
            </a:pPr>
            <a:endParaRPr lang="zh-CN" altLang="zh-CN" sz="2899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091" y="4980828"/>
            <a:ext cx="8459292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提示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endParaRPr lang="en-US" altLang="zh-CN" sz="2000" dirty="0">
              <a:latin typeface="宋体" pitchFamily="2" charset="-122"/>
            </a:endParaRPr>
          </a:p>
          <a:p>
            <a:r>
              <a:rPr lang="zh-CN" altLang="zh-CN" sz="2000" b="1" dirty="0">
                <a:latin typeface="宋体" pitchFamily="2" charset="-122"/>
              </a:rPr>
              <a:t>[ p</a:t>
            </a: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zh-CN" altLang="zh-CN" sz="2000" b="1" dirty="0">
                <a:latin typeface="宋体" pitchFamily="2" charset="-122"/>
              </a:rPr>
              <a:t>% d for d in range(2, int(sqrt(p))+1)]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dirty="0"/>
              <a:t>p %d </a:t>
            </a:r>
            <a:r>
              <a:rPr lang="zh-CN" altLang="en-US" sz="2000" dirty="0"/>
              <a:t>得到的余数列表</a:t>
            </a:r>
            <a:r>
              <a:rPr lang="en-US" altLang="zh-CN" sz="2000" dirty="0"/>
              <a:t>,</a:t>
            </a:r>
            <a:r>
              <a:rPr lang="zh-CN" altLang="en-US" sz="2000" dirty="0"/>
              <a:t>如果</a:t>
            </a:r>
            <a:r>
              <a:rPr lang="en-US" altLang="zh-CN" sz="2000" dirty="0"/>
              <a:t>0</a:t>
            </a:r>
            <a:r>
              <a:rPr lang="zh-CN" altLang="en-US" sz="2000" dirty="0"/>
              <a:t>在其中说明</a:t>
            </a:r>
            <a:r>
              <a:rPr lang="en-US" altLang="zh-CN" sz="2000" dirty="0"/>
              <a:t>p</a:t>
            </a:r>
            <a:r>
              <a:rPr lang="zh-CN" altLang="en-US" sz="2000" dirty="0"/>
              <a:t>可以分解，不为素数</a:t>
            </a:r>
          </a:p>
          <a:p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A4690E-59F3-4C69-95A4-866BF400A8E3}"/>
              </a:ext>
            </a:extLst>
          </p:cNvPr>
          <p:cNvSpPr/>
          <p:nvPr/>
        </p:nvSpPr>
        <p:spPr>
          <a:xfrm>
            <a:off x="838091" y="4267320"/>
            <a:ext cx="496642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提示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000" dirty="0">
                <a:latin typeface="宋体" pitchFamily="2" charset="-122"/>
              </a:rPr>
              <a:t>必须导入</a:t>
            </a:r>
            <a:r>
              <a:rPr lang="en-US" altLang="zh-CN" sz="2000" dirty="0">
                <a:latin typeface="宋体" pitchFamily="2" charset="-122"/>
              </a:rPr>
              <a:t>math</a:t>
            </a:r>
            <a:r>
              <a:rPr lang="zh-CN" altLang="en-US" sz="2000" dirty="0">
                <a:latin typeface="宋体" pitchFamily="2" charset="-122"/>
              </a:rPr>
              <a:t>模块，使用</a:t>
            </a:r>
            <a:r>
              <a:rPr lang="en-US" altLang="zh-CN" sz="2000" dirty="0">
                <a:latin typeface="宋体" pitchFamily="2" charset="-122"/>
              </a:rPr>
              <a:t>sqrt</a:t>
            </a:r>
            <a:r>
              <a:rPr lang="zh-CN" altLang="en-US" sz="2000" dirty="0">
                <a:latin typeface="宋体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24025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列表推导式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练习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628"/>
            <a:ext cx="10388080" cy="1141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毕达哥拉斯三元数组：存在</a:t>
            </a:r>
            <a:r>
              <a:rPr lang="en-US" altLang="zh-CN" sz="2400" dirty="0"/>
              <a:t>{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}, 0&lt;x&lt;y&lt;z,</a:t>
            </a:r>
            <a:r>
              <a:rPr lang="zh-CN" altLang="en-US" sz="2400" dirty="0"/>
              <a:t>使得</a:t>
            </a:r>
            <a:r>
              <a:rPr lang="en-US" altLang="zh-CN" sz="2400" dirty="0"/>
              <a:t>x^2+y^2=z^2</a:t>
            </a:r>
          </a:p>
          <a:p>
            <a:pPr marL="0" indent="0">
              <a:buNone/>
            </a:pPr>
            <a:r>
              <a:rPr lang="zh-CN" altLang="en-US" sz="2400" dirty="0"/>
              <a:t>求前</a:t>
            </a:r>
            <a:r>
              <a:rPr lang="en-US" altLang="zh-CN" sz="2400" dirty="0" err="1"/>
              <a:t>nums</a:t>
            </a:r>
            <a:r>
              <a:rPr lang="zh-CN" altLang="en-US" sz="2400" dirty="0"/>
              <a:t>个毕达哥拉斯三元数组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966585" y="5225738"/>
            <a:ext cx="7426814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pyt = </a:t>
            </a:r>
            <a:r>
              <a:rPr lang="en-US" altLang="zh-CN" sz="2000" dirty="0"/>
              <a:t>[</a:t>
            </a:r>
            <a:r>
              <a:rPr lang="zh-CN" altLang="en-US" sz="2000" dirty="0"/>
              <a:t>(x,y,z) for z in range(</a:t>
            </a:r>
            <a:r>
              <a:rPr lang="zh-CN" altLang="en-US" sz="2000" dirty="0">
                <a:solidFill>
                  <a:srgbClr val="FF0000"/>
                </a:solidFill>
              </a:rPr>
              <a:t>1000</a:t>
            </a:r>
            <a:r>
              <a:rPr lang="zh-CN" altLang="en-US" sz="2000" dirty="0"/>
              <a:t>) for y in range(1,z)   </a:t>
            </a:r>
            <a:r>
              <a:rPr lang="en-US" altLang="zh-CN" sz="2000" dirty="0"/>
              <a:t>\</a:t>
            </a:r>
          </a:p>
          <a:p>
            <a:r>
              <a:rPr lang="zh-CN" altLang="en-US" sz="2000" dirty="0"/>
              <a:t>                                         for x in range(1,y) if x*x + y*y == z*z </a:t>
            </a:r>
            <a:r>
              <a:rPr lang="en-US" altLang="zh-CN" sz="2000" dirty="0"/>
              <a:t>]</a:t>
            </a:r>
          </a:p>
          <a:p>
            <a:r>
              <a:rPr lang="zh-CN" altLang="en-US" sz="2800" i="1" dirty="0">
                <a:solidFill>
                  <a:srgbClr val="FF0000"/>
                </a:solidFill>
              </a:rPr>
              <a:t>是不是很慢！如何解决呢？？</a:t>
            </a:r>
          </a:p>
        </p:txBody>
      </p:sp>
      <p:sp>
        <p:nvSpPr>
          <p:cNvPr id="8" name="矩形 7"/>
          <p:cNvSpPr/>
          <p:nvPr/>
        </p:nvSpPr>
        <p:spPr>
          <a:xfrm>
            <a:off x="838091" y="2865347"/>
            <a:ext cx="7555308" cy="187719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pyt_firstN_list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firstN_pyt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firstN_pyt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8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: </a:t>
            </a:r>
            <a:r>
              <a:rPr lang="zh-CN" altLang="en-US" sz="5800" dirty="0">
                <a:solidFill>
                  <a:srgbClr val="C00000"/>
                </a:solidFill>
              </a:rPr>
              <a:t>练习</a:t>
            </a:r>
            <a:r>
              <a:rPr lang="en-US" altLang="zh-CN" sz="5800" dirty="0">
                <a:solidFill>
                  <a:srgbClr val="C00000"/>
                </a:solidFill>
              </a:rPr>
              <a:t>3</a:t>
            </a:r>
            <a:br>
              <a:rPr lang="en-US" altLang="zh-CN" dirty="0"/>
            </a:br>
            <a:r>
              <a:rPr lang="en-US" altLang="zh-CN" dirty="0" err="1">
                <a:hlinkClick r:id="" action="ppaction://noaction"/>
              </a:rPr>
              <a:t>dict</a:t>
            </a:r>
            <a:r>
              <a:rPr lang="zh-CN" altLang="en-US" dirty="0">
                <a:hlinkClick r:id="" action="ppaction://noaction"/>
              </a:rPr>
              <a:t>里面讲解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endParaRPr lang="zh-CN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例如，已知有一个包含一些同学成绩的</a:t>
            </a:r>
            <a:r>
              <a:rPr lang="zh-CN" altLang="zh-CN" sz="2600" dirty="0">
                <a:solidFill>
                  <a:srgbClr val="0070C0"/>
                </a:solidFill>
                <a:latin typeface="宋体" pitchFamily="2" charset="-122"/>
              </a:rPr>
              <a:t>字典</a:t>
            </a:r>
            <a:r>
              <a:rPr lang="zh-CN" altLang="zh-CN" sz="2100" dirty="0">
                <a:latin typeface="宋体" pitchFamily="2" charset="-122"/>
              </a:rPr>
              <a:t>，计算成绩的最高分、最低分、平均分，并查找所有最高分同学，代码可以这样编写：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scores = {"Zhang San": 45, "Li Si": 78, "Wang Wu": 40, "Zhou Liu": 96, "Zhao Qi": 65, "Sun Ba": 90, "Zheng Jiu": 78, "Wu Shi": 99, "Dong Shiyi": 60}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 = max(scores.values())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 = min(scores.values())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 = sum(scores.values(</a:t>
            </a:r>
            <a:r>
              <a:rPr lang="zh-CN" altLang="zh-CN" sz="2100">
                <a:latin typeface="宋体" pitchFamily="2" charset="-122"/>
              </a:rPr>
              <a:t>))/</a:t>
            </a:r>
            <a:r>
              <a:rPr lang="zh-CN" altLang="zh-CN" sz="2100" dirty="0">
                <a:latin typeface="宋体" pitchFamily="2" charset="-122"/>
              </a:rPr>
              <a:t>len(scores)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72.33333333333333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</a:t>
            </a:r>
            <a:r>
              <a:rPr lang="zh-CN" altLang="zh-CN" sz="2600" dirty="0">
                <a:solidFill>
                  <a:srgbClr val="0070C0"/>
                </a:solidFill>
                <a:latin typeface="宋体" pitchFamily="2" charset="-122"/>
              </a:rPr>
              <a:t>highestPerson = [name for name, score in scores.items() if score == highest]</a:t>
            </a:r>
            <a:endParaRPr lang="zh-CN" altLang="zh-CN" sz="21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highestPerson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['Wu Shi']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2.1.6 切片</a:t>
            </a:r>
            <a:r>
              <a:rPr lang="en-US" altLang="zh-CN" dirty="0"/>
              <a:t>(slice)</a:t>
            </a:r>
            <a:r>
              <a:rPr lang="zh-CN" altLang="zh-CN" dirty="0"/>
              <a:t>操作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66282"/>
            <a:ext cx="11783627" cy="539330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zh-CN" sz="2400" dirty="0"/>
              <a:t>切片是Python序列的重要操作之一，适用于</a:t>
            </a:r>
            <a:r>
              <a:rPr lang="zh-CN" altLang="zh-CN" sz="2400" b="1" dirty="0">
                <a:solidFill>
                  <a:srgbClr val="FF0000"/>
                </a:solidFill>
              </a:rPr>
              <a:t>列表、元组、字符串、range对象</a:t>
            </a:r>
            <a:r>
              <a:rPr lang="zh-CN" altLang="zh-CN" sz="2400" dirty="0"/>
              <a:t>等类型。</a:t>
            </a:r>
            <a:endParaRPr lang="en-US" altLang="zh-CN" sz="24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                         s[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</a:rPr>
              <a:t>start:stop:step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zh-CN" altLang="zh-CN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70C0"/>
                </a:solidFill>
              </a:rPr>
              <a:t>参数：</a:t>
            </a:r>
            <a:r>
              <a:rPr lang="zh-CN" altLang="zh-CN" sz="2400" dirty="0"/>
              <a:t>切片使用2个冒号分隔的3个数字来完成，第一个数字表示切片开始位置，第二个数字表示切片截止（但不包含）位置，第三个数字表示切片的步长，</a:t>
            </a:r>
            <a:r>
              <a:rPr lang="zh-CN" altLang="zh-CN" sz="2400" dirty="0">
                <a:solidFill>
                  <a:srgbClr val="FF0000"/>
                </a:solidFill>
              </a:rPr>
              <a:t>当步长省略时可以顺便省略最后一个冒号</a:t>
            </a:r>
            <a:r>
              <a:rPr lang="zh-CN" altLang="en-US" sz="2400" dirty="0"/>
              <a:t>如：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[start : stop] 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70C0"/>
                </a:solidFill>
              </a:rPr>
              <a:t>功能：</a:t>
            </a:r>
            <a:r>
              <a:rPr lang="zh-CN" altLang="zh-CN" sz="2400" dirty="0"/>
              <a:t>可以使用切片来</a:t>
            </a:r>
            <a:r>
              <a:rPr lang="zh-CN" altLang="zh-CN" sz="2400" b="1" dirty="0"/>
              <a:t>截取列表中的任何部分</a:t>
            </a:r>
            <a:r>
              <a:rPr lang="zh-CN" altLang="zh-CN" sz="2400" dirty="0"/>
              <a:t>，得到一个</a:t>
            </a:r>
            <a:r>
              <a:rPr lang="zh-CN" altLang="zh-CN" sz="2400" dirty="0">
                <a:solidFill>
                  <a:srgbClr val="FF0000"/>
                </a:solidFill>
              </a:rPr>
              <a:t>新列表</a:t>
            </a:r>
            <a:r>
              <a:rPr lang="en-US" altLang="zh-CN" sz="2400" dirty="0"/>
              <a:t>【</a:t>
            </a:r>
            <a:r>
              <a:rPr lang="zh-CN" altLang="en-US" sz="2400" dirty="0"/>
              <a:t>切片返回的是列表元素的浅拷贝</a:t>
            </a:r>
            <a:r>
              <a:rPr lang="en-US" altLang="zh-CN" sz="2400" dirty="0"/>
              <a:t>】</a:t>
            </a:r>
            <a:r>
              <a:rPr lang="zh-CN" altLang="zh-CN" sz="2400" dirty="0"/>
              <a:t>，也可以通过切片来</a:t>
            </a:r>
            <a:r>
              <a:rPr lang="zh-CN" altLang="zh-CN" sz="2400" b="1" dirty="0">
                <a:solidFill>
                  <a:srgbClr val="FF0000"/>
                </a:solidFill>
              </a:rPr>
              <a:t>修改</a:t>
            </a:r>
            <a:r>
              <a:rPr lang="zh-CN" altLang="zh-CN" sz="2400" dirty="0"/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删除</a:t>
            </a:r>
            <a:r>
              <a:rPr lang="zh-CN" altLang="zh-CN" sz="2400" dirty="0"/>
              <a:t>列表中部分元素，甚至可以通过切片操作为列表对象</a:t>
            </a:r>
            <a:r>
              <a:rPr lang="zh-CN" altLang="zh-CN" sz="2400" b="1" dirty="0">
                <a:solidFill>
                  <a:srgbClr val="FF0000"/>
                </a:solidFill>
              </a:rPr>
              <a:t>增加</a:t>
            </a:r>
            <a:r>
              <a:rPr lang="zh-CN" altLang="zh-CN" sz="2400" dirty="0"/>
              <a:t>元素。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zh-CN" sz="2400" dirty="0"/>
              <a:t>与使用下标访问列表元素的方法不同，切片操作不会因为下标越界而抛出异常，而是简单地在</a:t>
            </a:r>
            <a:r>
              <a:rPr lang="zh-CN" altLang="zh-CN" sz="2400" b="1" dirty="0">
                <a:solidFill>
                  <a:srgbClr val="0070C0"/>
                </a:solidFill>
              </a:rPr>
              <a:t>列表尾部截断或者返回一个空列表</a:t>
            </a:r>
            <a:r>
              <a:rPr lang="zh-CN" altLang="zh-CN" sz="2400" dirty="0"/>
              <a:t>，代码具有更强的健壮性。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1" b="1" dirty="0" err="1"/>
              <a:t>aList</a:t>
            </a:r>
            <a:r>
              <a:rPr lang="en-US" altLang="zh-CN" sz="4001" b="1" dirty="0"/>
              <a:t>[</a:t>
            </a:r>
            <a:r>
              <a:rPr lang="en-US" altLang="zh-CN" sz="4001" b="1" dirty="0">
                <a:solidFill>
                  <a:srgbClr val="0000FF"/>
                </a:solidFill>
              </a:rPr>
              <a:t>start</a:t>
            </a:r>
            <a:r>
              <a:rPr lang="en-US" altLang="zh-CN" sz="4001" b="1" dirty="0"/>
              <a:t> : </a:t>
            </a:r>
            <a:r>
              <a:rPr lang="en-US" altLang="zh-CN" sz="4001" b="1" dirty="0">
                <a:solidFill>
                  <a:srgbClr val="0000FF"/>
                </a:solidFill>
              </a:rPr>
              <a:t>stop</a:t>
            </a:r>
            <a:r>
              <a:rPr lang="en-US" altLang="zh-CN" sz="4001" b="1" dirty="0"/>
              <a:t> : </a:t>
            </a:r>
            <a:r>
              <a:rPr lang="en-US" altLang="zh-CN" sz="4001" b="1" dirty="0">
                <a:solidFill>
                  <a:srgbClr val="0000FF"/>
                </a:solidFill>
              </a:rPr>
              <a:t>step</a:t>
            </a:r>
            <a:r>
              <a:rPr lang="en-US" altLang="zh-CN" sz="4001" b="1" dirty="0"/>
              <a:t>] </a:t>
            </a:r>
            <a:endParaRPr lang="zh-CN" altLang="en-US" sz="40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065" y="1429231"/>
                <a:ext cx="10946905" cy="52559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b="1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可缺省为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，则表示列表中从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start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开始，每隔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的元素，直到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stop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（不包括）为止。</a:t>
                </a:r>
                <a:endParaRPr lang="en-US" altLang="zh-CN" sz="3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200" b="1" dirty="0"/>
                  <a:t>当</a:t>
                </a:r>
                <a:r>
                  <a:rPr lang="en-US" altLang="zh-CN" sz="3200" b="1" dirty="0"/>
                  <a:t>step</a:t>
                </a:r>
                <a:r>
                  <a:rPr lang="zh-CN" altLang="en-US" sz="3200" b="1" dirty="0"/>
                  <a:t>为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正数，</a:t>
                </a:r>
                <a:r>
                  <a:rPr lang="zh-CN" altLang="en-US" sz="3200" b="1" dirty="0"/>
                  <a:t>即</a:t>
                </a:r>
                <a:r>
                  <a:rPr lang="en-US" altLang="zh-CN" sz="3200" b="1" dirty="0"/>
                  <a:t>step&gt;0</a:t>
                </a:r>
                <a:r>
                  <a:rPr lang="zh-CN" altLang="en-US" sz="3200" b="1" dirty="0"/>
                  <a:t>，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表示</a:t>
                </a:r>
                <a:r>
                  <a:rPr lang="zh-CN" altLang="mr-IN" sz="3200" b="1" dirty="0">
                    <a:solidFill>
                      <a:srgbClr val="FF0000"/>
                    </a:solidFill>
                  </a:rPr>
                  <a:t>**从左往右**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3200" b="1" dirty="0"/>
                  <a:t> 此时</a:t>
                </a:r>
                <a:r>
                  <a:rPr lang="en-US" altLang="zh-CN" sz="3200" b="1" dirty="0"/>
                  <a:t>start</a:t>
                </a:r>
                <a:r>
                  <a:rPr lang="zh-CN" altLang="en-US" sz="3200" b="1" dirty="0"/>
                  <a:t>缺省为</a:t>
                </a:r>
                <a:r>
                  <a:rPr lang="en-US" altLang="zh-CN" sz="3200" b="1" dirty="0"/>
                  <a:t>0</a:t>
                </a:r>
                <a:r>
                  <a:rPr lang="zh-CN" altLang="en-US" sz="3200" b="1" dirty="0"/>
                  <a:t>（第一个元素），</a:t>
                </a:r>
                <a:r>
                  <a:rPr lang="en-US" altLang="zh-CN" sz="3200" b="1" dirty="0"/>
                  <a:t>stop</a:t>
                </a:r>
                <a:r>
                  <a:rPr lang="zh-CN" altLang="en-US" sz="3200" b="1" dirty="0"/>
                  <a:t>缺省为即 </a:t>
                </a:r>
                <a:r>
                  <a:rPr lang="en-US" altLang="zh-CN" sz="3200" b="1" dirty="0" err="1"/>
                  <a:t>len</a:t>
                </a:r>
                <a:r>
                  <a:rPr lang="en-US" altLang="zh-CN" sz="3200" b="1" dirty="0"/>
                  <a:t>(s)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/>
                  <a:t>      </a:t>
                </a:r>
                <a:r>
                  <a:rPr lang="zh-CN" altLang="en-US" sz="2900" dirty="0"/>
                  <a:t>如若</a:t>
                </a:r>
                <a:r>
                  <a:rPr lang="en-US" altLang="zh-CN" sz="2900" dirty="0"/>
                  <a:t>start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stop</a:t>
                </a:r>
                <a:r>
                  <a:rPr lang="zh-CN" altLang="en-US" sz="2900" dirty="0"/>
                  <a:t>表示的元素的下标转成同号，</a:t>
                </a:r>
                <a:endParaRPr lang="en-US" altLang="zh-CN" sz="2900" dirty="0"/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/>
                  <a:t>start &lt; stop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表示的元素在</a:t>
                </a:r>
                <a:r>
                  <a:rPr lang="en-US" altLang="zh-CN" dirty="0"/>
                  <a:t>stop</a:t>
                </a:r>
                <a:r>
                  <a:rPr lang="zh-CN" altLang="en-US" dirty="0"/>
                  <a:t>的左边），则切片为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顺序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/>
                  <a:t>start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stop</a:t>
                </a:r>
                <a:r>
                  <a:rPr lang="zh-CN" altLang="en-US" dirty="0"/>
                  <a:t>，则切片为空，如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a[-1 : -4]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a[4 : 4]</a:t>
                </a:r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a[4 : 1]</a:t>
                </a:r>
                <a:r>
                  <a:rPr lang="zh-CN" altLang="en-US" dirty="0"/>
                  <a:t>均返回空表。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200" b="1" dirty="0"/>
                  <a:t>当</a:t>
                </a:r>
                <a:r>
                  <a:rPr lang="en-US" altLang="zh-CN" sz="3200" b="1" dirty="0"/>
                  <a:t>step</a:t>
                </a:r>
                <a:r>
                  <a:rPr lang="zh-CN" altLang="en-US" sz="3200" b="1" dirty="0"/>
                  <a:t>为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负数，</a:t>
                </a:r>
                <a:r>
                  <a:rPr lang="zh-CN" altLang="en-US" sz="3200" b="1" dirty="0"/>
                  <a:t>即</a:t>
                </a:r>
                <a:r>
                  <a:rPr lang="en-US" altLang="zh-CN" sz="3200" b="1" dirty="0"/>
                  <a:t>step &lt;0</a:t>
                </a:r>
                <a:r>
                  <a:rPr lang="zh-CN" altLang="en-US" sz="3200" b="1" dirty="0"/>
                  <a:t>，表示</a:t>
                </a:r>
                <a:r>
                  <a:rPr lang="mr-IN" altLang="zh-CN" sz="3200" b="1" dirty="0"/>
                  <a:t> </a:t>
                </a:r>
                <a:r>
                  <a:rPr lang="mr-IN" altLang="zh-CN" sz="3200" b="1" dirty="0">
                    <a:solidFill>
                      <a:srgbClr val="FF0000"/>
                    </a:solidFill>
                  </a:rPr>
                  <a:t>**</a:t>
                </a:r>
                <a:r>
                  <a:rPr lang="zh-CN" altLang="mr-IN" sz="3200" b="1" dirty="0">
                    <a:solidFill>
                      <a:srgbClr val="FF0000"/>
                    </a:solidFill>
                  </a:rPr>
                  <a:t>从右往左**</a:t>
                </a:r>
                <a:r>
                  <a:rPr lang="zh-CN" altLang="en-US" sz="3200" b="1" dirty="0"/>
                  <a:t>，此时</a:t>
                </a:r>
                <a:r>
                  <a:rPr lang="en-US" altLang="zh-CN" sz="3200" b="1" dirty="0"/>
                  <a:t>start</a:t>
                </a:r>
                <a:r>
                  <a:rPr lang="zh-CN" altLang="en-US" sz="3200" b="1" dirty="0"/>
                  <a:t>缺省为</a:t>
                </a:r>
                <a:r>
                  <a:rPr lang="en-US" altLang="zh-CN" sz="3200" b="1" dirty="0"/>
                  <a:t>-1</a:t>
                </a:r>
                <a:r>
                  <a:rPr lang="zh-CN" altLang="en-US" sz="3200" b="1" dirty="0"/>
                  <a:t>（最后一个元素），而</a:t>
                </a:r>
                <a:r>
                  <a:rPr lang="en-US" altLang="zh-CN" sz="3200" b="1" dirty="0"/>
                  <a:t>stop</a:t>
                </a:r>
                <a:r>
                  <a:rPr lang="zh-CN" altLang="en-US" sz="3200" b="1" dirty="0"/>
                  <a:t>缺省为列表开始，即 </a:t>
                </a:r>
                <a:r>
                  <a:rPr lang="en-US" altLang="zh-CN" sz="3200" b="1" dirty="0"/>
                  <a:t>–</a:t>
                </a:r>
                <a:r>
                  <a:rPr lang="en-US" altLang="zh-CN" sz="3200" b="1" dirty="0" err="1"/>
                  <a:t>len</a:t>
                </a:r>
                <a:r>
                  <a:rPr lang="en-US" altLang="zh-CN" sz="3200" b="1" dirty="0"/>
                  <a:t>(s)-1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 </a:t>
                </a:r>
                <a:r>
                  <a:rPr lang="zh-CN" altLang="en-US" sz="2900" dirty="0"/>
                  <a:t>如若</a:t>
                </a:r>
                <a:r>
                  <a:rPr lang="en-US" altLang="zh-CN" sz="2900" dirty="0"/>
                  <a:t>start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stop</a:t>
                </a:r>
                <a:r>
                  <a:rPr lang="zh-CN" altLang="en-US" sz="2900" dirty="0"/>
                  <a:t>表示的元素的下标转成同号，</a:t>
                </a:r>
                <a:endParaRPr lang="en-US" altLang="zh-CN" sz="2900" dirty="0"/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 start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stop</a:t>
                </a:r>
                <a:r>
                  <a:rPr lang="zh-CN" altLang="en-US" dirty="0"/>
                  <a:t> （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表示的元素在</a:t>
                </a:r>
                <a:r>
                  <a:rPr lang="en-US" altLang="zh-CN" dirty="0"/>
                  <a:t>stop</a:t>
                </a:r>
                <a:r>
                  <a:rPr lang="zh-CN" altLang="en-US" dirty="0"/>
                  <a:t>的左边，则切片为空；如：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a[</a:t>
                </a:r>
                <a:r>
                  <a:rPr lang="mr-IN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1:4:-1]</a:t>
                </a:r>
                <a:r>
                  <a:rPr lang="zh-CN" altLang="en-US" dirty="0"/>
                  <a:t>返回空表</a:t>
                </a:r>
                <a:endParaRPr lang="en-US" altLang="zh-CN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/>
                  <a:t>start &gt; stop</a:t>
                </a:r>
                <a:r>
                  <a:rPr lang="zh-CN" altLang="en-US" dirty="0"/>
                  <a:t>，则切片为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倒序</a:t>
                </a:r>
                <a:r>
                  <a:rPr lang="zh-CN" altLang="en-US" dirty="0"/>
                  <a:t>。如</a:t>
                </a:r>
                <a:r>
                  <a:rPr lang="mr-IN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s=[1,2,3,4] 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   </a:t>
                </a:r>
                <a:r>
                  <a:rPr lang="mr-IN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s[-1:-4:-1]</a:t>
                </a:r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mr-IN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[4, 3, 2]</a:t>
                </a:r>
                <a:endParaRPr lang="en-US" altLang="zh-CN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zh-CN" altLang="en-US" sz="3200" b="1" dirty="0">
                    <a:solidFill>
                      <a:srgbClr val="FF0000"/>
                    </a:solidFill>
                  </a:rPr>
                  <a:t>注：</a:t>
                </a:r>
                <a:r>
                  <a:rPr lang="zh-CN" altLang="en-US" sz="3200" b="1" dirty="0"/>
                  <a:t>当</a:t>
                </a:r>
                <a:r>
                  <a:rPr lang="en-US" altLang="zh-CN" sz="3200" b="1" dirty="0"/>
                  <a:t>start</a:t>
                </a:r>
                <a:r>
                  <a:rPr lang="zh-CN" altLang="en-US" sz="3200" b="1" dirty="0"/>
                  <a:t>、</a:t>
                </a:r>
                <a:r>
                  <a:rPr lang="en-US" altLang="zh-CN" sz="3200" b="1" dirty="0"/>
                  <a:t>stop</a:t>
                </a:r>
                <a:r>
                  <a:rPr lang="zh-CN" altLang="en-US" sz="3200" b="1" dirty="0"/>
                  <a:t>符号不同且未超出索引范围时，</a:t>
                </a:r>
                <a:r>
                  <a:rPr lang="zh-CN" altLang="en-US" sz="3200" dirty="0"/>
                  <a:t>可以通过“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负数值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3200" b="1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3200" b="1" dirty="0" err="1">
                    <a:solidFill>
                      <a:srgbClr val="FF0000"/>
                    </a:solidFill>
                  </a:rPr>
                  <a:t>aList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3200" dirty="0"/>
                  <a:t>”的方法，使得负数变成正数。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600" dirty="0"/>
                  <a:t>	</a:t>
                </a:r>
                <a:r>
                  <a:rPr lang="en-US" altLang="zh-CN" sz="2900" dirty="0"/>
                  <a:t>a[1 : 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-3</a:t>
                </a:r>
                <a:r>
                  <a:rPr lang="en-US" altLang="zh-CN" sz="2900" dirty="0"/>
                  <a:t>] </a:t>
                </a:r>
                <a:r>
                  <a:rPr lang="zh-CN" altLang="en-US" sz="2900" dirty="0"/>
                  <a:t>与 </a:t>
                </a:r>
                <a:r>
                  <a:rPr lang="en-US" altLang="zh-CN" sz="2900" dirty="0"/>
                  <a:t>a[1 </a:t>
                </a:r>
                <a:r>
                  <a:rPr lang="en-US" altLang="zh-CN" sz="2900" b="1" dirty="0"/>
                  <a:t>: 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-3</a:t>
                </a:r>
                <a:r>
                  <a:rPr lang="en-US" altLang="zh-CN" sz="2900" b="1" dirty="0">
                    <a:solidFill>
                      <a:srgbClr val="7030A0"/>
                    </a:solidFill>
                  </a:rPr>
                  <a:t>+len(a)</a:t>
                </a:r>
                <a:r>
                  <a:rPr lang="en-US" altLang="zh-CN" sz="2900" dirty="0"/>
                  <a:t>] </a:t>
                </a:r>
                <a:r>
                  <a:rPr lang="zh-CN" altLang="en-US" sz="2900" dirty="0"/>
                  <a:t>一样，</a:t>
                </a:r>
                <a:endParaRPr lang="en-US" altLang="zh-CN" sz="2900" dirty="0"/>
              </a:p>
              <a:p>
                <a:pPr marL="0" indent="0">
                  <a:buNone/>
                </a:pPr>
                <a:r>
                  <a:rPr lang="en-US" altLang="zh-CN" sz="2900" dirty="0"/>
                  <a:t>   	b[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-4 </a:t>
                </a:r>
                <a:r>
                  <a:rPr lang="en-US" altLang="zh-CN" sz="2900" dirty="0"/>
                  <a:t>: 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-2</a:t>
                </a:r>
                <a:r>
                  <a:rPr lang="en-US" altLang="zh-CN" sz="2900" dirty="0"/>
                  <a:t>] </a:t>
                </a:r>
                <a:r>
                  <a:rPr lang="zh-CN" altLang="en-US" sz="2900" dirty="0"/>
                  <a:t>与 </a:t>
                </a:r>
                <a:r>
                  <a:rPr lang="en-US" altLang="zh-CN" sz="2900" dirty="0"/>
                  <a:t>b[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-4</a:t>
                </a:r>
                <a:r>
                  <a:rPr lang="en-US" altLang="zh-CN" sz="2900" b="1" dirty="0">
                    <a:solidFill>
                      <a:srgbClr val="7030A0"/>
                    </a:solidFill>
                  </a:rPr>
                  <a:t>+len(b)</a:t>
                </a:r>
                <a:r>
                  <a:rPr lang="en-US" altLang="zh-CN" sz="2900" b="1" dirty="0"/>
                  <a:t> </a:t>
                </a:r>
                <a:r>
                  <a:rPr lang="en-US" altLang="zh-CN" sz="2900" dirty="0"/>
                  <a:t>: </a:t>
                </a:r>
                <a:r>
                  <a:rPr lang="en-US" altLang="zh-CN" sz="2900" b="1" dirty="0">
                    <a:solidFill>
                      <a:srgbClr val="0000FF"/>
                    </a:solidFill>
                  </a:rPr>
                  <a:t>-2</a:t>
                </a:r>
                <a:r>
                  <a:rPr lang="en-US" altLang="zh-CN" sz="2900" b="1" dirty="0">
                    <a:solidFill>
                      <a:srgbClr val="7030A0"/>
                    </a:solidFill>
                  </a:rPr>
                  <a:t>+len(b)</a:t>
                </a:r>
                <a:r>
                  <a:rPr lang="en-US" altLang="zh-CN" sz="2900" dirty="0"/>
                  <a:t>] </a:t>
                </a:r>
                <a:r>
                  <a:rPr lang="zh-CN" altLang="en-US" sz="2900" dirty="0"/>
                  <a:t>一样</a:t>
                </a:r>
                <a:endParaRPr lang="en-US" altLang="zh-CN" sz="29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065" y="1429231"/>
                <a:ext cx="10946905" cy="5255904"/>
              </a:xfrm>
              <a:blipFill>
                <a:blip r:embed="rId3"/>
                <a:stretch>
                  <a:fillRect l="-348" t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3608" y="467815"/>
            <a:ext cx="354874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回忆：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index</a:t>
            </a:r>
            <a:r>
              <a:rPr lang="zh-CN" altLang="en-US" sz="2000" dirty="0"/>
              <a:t>在  </a:t>
            </a:r>
            <a:r>
              <a:rPr lang="en-US" altLang="zh-CN" sz="2000" dirty="0">
                <a:solidFill>
                  <a:srgbClr val="0070C0"/>
                </a:solidFill>
              </a:rPr>
              <a:t>[0,         </a:t>
            </a:r>
            <a:r>
              <a:rPr lang="en-US" altLang="zh-CN" sz="2000" dirty="0" err="1">
                <a:solidFill>
                  <a:srgbClr val="0070C0"/>
                </a:solidFill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</a:rPr>
              <a:t>(s)-1]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    </a:t>
            </a:r>
            <a:r>
              <a:rPr lang="zh-CN" altLang="en-US" sz="2000" dirty="0"/>
              <a:t>或        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[-</a:t>
            </a:r>
            <a:r>
              <a:rPr lang="en-US" altLang="zh-CN" sz="2000" dirty="0" err="1">
                <a:solidFill>
                  <a:srgbClr val="0070C0"/>
                </a:solidFill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</a:rPr>
              <a:t>(s),   -1]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aList</a:t>
            </a:r>
            <a:r>
              <a:rPr lang="zh-CN" altLang="zh-CN" b="1" dirty="0">
                <a:solidFill>
                  <a:srgbClr val="7030A0"/>
                </a:solidFill>
              </a:rPr>
              <a:t>[</a:t>
            </a:r>
            <a:r>
              <a:rPr lang="zh-CN" altLang="zh-CN" b="1" dirty="0"/>
              <a:t>start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/>
              <a:t>stop</a:t>
            </a:r>
            <a:r>
              <a:rPr lang="en-US" altLang="zh-CN" b="1" dirty="0"/>
              <a:t> : </a:t>
            </a:r>
            <a:r>
              <a:rPr lang="zh-CN" altLang="zh-CN" b="1" dirty="0"/>
              <a:t>step</a:t>
            </a:r>
            <a:r>
              <a:rPr lang="zh-CN" altLang="zh-CN" b="1" dirty="0">
                <a:solidFill>
                  <a:srgbClr val="7030A0"/>
                </a:solidFill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26121" y="3824751"/>
            <a:ext cx="648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1"/>
          <p:cNvSpPr txBox="1">
            <a:spLocks noChangeArrowheads="1"/>
          </p:cNvSpPr>
          <p:nvPr/>
        </p:nvSpPr>
        <p:spPr bwMode="auto">
          <a:xfrm>
            <a:off x="4222456" y="3564941"/>
            <a:ext cx="28732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(</a:t>
            </a:r>
            <a:endParaRPr lang="zh-CN" altLang="en-US" sz="2400" dirty="0"/>
          </a:p>
        </p:txBody>
      </p:sp>
      <p:sp>
        <p:nvSpPr>
          <p:cNvPr id="9" name="文本框 92"/>
          <p:cNvSpPr txBox="1">
            <a:spLocks noChangeArrowheads="1"/>
          </p:cNvSpPr>
          <p:nvPr/>
        </p:nvSpPr>
        <p:spPr bwMode="auto">
          <a:xfrm>
            <a:off x="7608104" y="3567454"/>
            <a:ext cx="287300" cy="46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]</a:t>
            </a:r>
            <a:endParaRPr lang="zh-CN" altLang="en-US" sz="2400"/>
          </a:p>
        </p:txBody>
      </p:sp>
      <p:sp>
        <p:nvSpPr>
          <p:cNvPr id="11" name="文本框 102"/>
          <p:cNvSpPr txBox="1">
            <a:spLocks noChangeArrowheads="1"/>
          </p:cNvSpPr>
          <p:nvPr/>
        </p:nvSpPr>
        <p:spPr bwMode="auto">
          <a:xfrm>
            <a:off x="4063738" y="3296006"/>
            <a:ext cx="672135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stop</a:t>
            </a:r>
            <a:endParaRPr lang="zh-CN" altLang="en-US" dirty="0"/>
          </a:p>
        </p:txBody>
      </p:sp>
      <p:sp>
        <p:nvSpPr>
          <p:cNvPr id="12" name="文本框 103"/>
          <p:cNvSpPr txBox="1">
            <a:spLocks noChangeArrowheads="1"/>
          </p:cNvSpPr>
          <p:nvPr/>
        </p:nvSpPr>
        <p:spPr bwMode="auto">
          <a:xfrm>
            <a:off x="7446934" y="3296006"/>
            <a:ext cx="684962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926121" y="2657668"/>
            <a:ext cx="648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4222431" y="2397948"/>
            <a:ext cx="287294" cy="4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[</a:t>
            </a:r>
            <a:endParaRPr lang="zh-CN" altLang="en-US" sz="2400"/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7608014" y="2400460"/>
            <a:ext cx="28732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 bwMode="auto">
          <a:xfrm>
            <a:off x="4317093" y="2629086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4942713" y="2629086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>
            <a:off x="5590563" y="2629086"/>
            <a:ext cx="73042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 bwMode="auto">
          <a:xfrm>
            <a:off x="6238413" y="2629086"/>
            <a:ext cx="73042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6887849" y="2629086"/>
            <a:ext cx="71455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7535699" y="2629086"/>
            <a:ext cx="71455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1"/>
          <p:cNvSpPr txBox="1">
            <a:spLocks noChangeArrowheads="1"/>
          </p:cNvSpPr>
          <p:nvPr/>
        </p:nvSpPr>
        <p:spPr bwMode="auto">
          <a:xfrm>
            <a:off x="4063716" y="2129063"/>
            <a:ext cx="684962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5" name="文本框 22"/>
          <p:cNvSpPr txBox="1">
            <a:spLocks noChangeArrowheads="1"/>
          </p:cNvSpPr>
          <p:nvPr/>
        </p:nvSpPr>
        <p:spPr bwMode="auto">
          <a:xfrm>
            <a:off x="7446846" y="2129063"/>
            <a:ext cx="672135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stop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5627083" y="2268641"/>
            <a:ext cx="0" cy="2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6274933" y="2268641"/>
            <a:ext cx="0" cy="2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30"/>
          <p:cNvSpPr txBox="1">
            <a:spLocks noChangeArrowheads="1"/>
          </p:cNvSpPr>
          <p:nvPr/>
        </p:nvSpPr>
        <p:spPr bwMode="auto">
          <a:xfrm>
            <a:off x="5650975" y="2223974"/>
            <a:ext cx="606396" cy="33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step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2926121" y="6235134"/>
            <a:ext cx="648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70"/>
          <p:cNvSpPr txBox="1">
            <a:spLocks noChangeArrowheads="1"/>
          </p:cNvSpPr>
          <p:nvPr/>
        </p:nvSpPr>
        <p:spPr bwMode="auto">
          <a:xfrm>
            <a:off x="4222456" y="5974495"/>
            <a:ext cx="287300" cy="46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[</a:t>
            </a:r>
            <a:endParaRPr lang="zh-CN" altLang="en-US" sz="2400"/>
          </a:p>
        </p:txBody>
      </p:sp>
      <p:sp>
        <p:nvSpPr>
          <p:cNvPr id="34" name="文本框 71"/>
          <p:cNvSpPr txBox="1">
            <a:spLocks noChangeArrowheads="1"/>
          </p:cNvSpPr>
          <p:nvPr/>
        </p:nvSpPr>
        <p:spPr bwMode="auto">
          <a:xfrm>
            <a:off x="7608104" y="5977006"/>
            <a:ext cx="28732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5" name="文本框 81"/>
          <p:cNvSpPr txBox="1">
            <a:spLocks noChangeArrowheads="1"/>
          </p:cNvSpPr>
          <p:nvPr/>
        </p:nvSpPr>
        <p:spPr bwMode="auto">
          <a:xfrm>
            <a:off x="4063738" y="5706000"/>
            <a:ext cx="684962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36" name="文本框 82"/>
          <p:cNvSpPr txBox="1">
            <a:spLocks noChangeArrowheads="1"/>
          </p:cNvSpPr>
          <p:nvPr/>
        </p:nvSpPr>
        <p:spPr bwMode="auto">
          <a:xfrm>
            <a:off x="7446934" y="5706000"/>
            <a:ext cx="672135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stop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2926121" y="5031531"/>
            <a:ext cx="64832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52"/>
          <p:cNvSpPr txBox="1">
            <a:spLocks noChangeArrowheads="1"/>
          </p:cNvSpPr>
          <p:nvPr/>
        </p:nvSpPr>
        <p:spPr bwMode="auto">
          <a:xfrm>
            <a:off x="4222605" y="4770883"/>
            <a:ext cx="28732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(</a:t>
            </a:r>
            <a:endParaRPr lang="zh-CN" altLang="en-US" sz="2400" dirty="0"/>
          </a:p>
        </p:txBody>
      </p:sp>
      <p:sp>
        <p:nvSpPr>
          <p:cNvPr id="42" name="文本框 53"/>
          <p:cNvSpPr txBox="1">
            <a:spLocks noChangeArrowheads="1"/>
          </p:cNvSpPr>
          <p:nvPr/>
        </p:nvSpPr>
        <p:spPr bwMode="auto">
          <a:xfrm>
            <a:off x="7608643" y="4773392"/>
            <a:ext cx="287333" cy="46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]</a:t>
            </a:r>
            <a:endParaRPr lang="zh-CN" altLang="en-US" sz="2400"/>
          </a:p>
        </p:txBody>
      </p:sp>
      <p:sp>
        <p:nvSpPr>
          <p:cNvPr id="43" name="椭圆 42"/>
          <p:cNvSpPr/>
          <p:nvPr/>
        </p:nvSpPr>
        <p:spPr bwMode="auto">
          <a:xfrm>
            <a:off x="4510813" y="4995009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5130081" y="5001360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806513" y="5001360"/>
            <a:ext cx="73042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6455949" y="5001360"/>
            <a:ext cx="71455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7121267" y="5001360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7721481" y="5001360"/>
            <a:ext cx="71454" cy="71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63"/>
          <p:cNvSpPr txBox="1">
            <a:spLocks noChangeArrowheads="1"/>
          </p:cNvSpPr>
          <p:nvPr/>
        </p:nvSpPr>
        <p:spPr bwMode="auto">
          <a:xfrm>
            <a:off x="4063868" y="4502382"/>
            <a:ext cx="672135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stop</a:t>
            </a:r>
            <a:endParaRPr lang="zh-CN" altLang="en-US" dirty="0"/>
          </a:p>
        </p:txBody>
      </p:sp>
      <p:sp>
        <p:nvSpPr>
          <p:cNvPr id="50" name="文本框 64"/>
          <p:cNvSpPr txBox="1">
            <a:spLocks noChangeArrowheads="1"/>
          </p:cNvSpPr>
          <p:nvPr/>
        </p:nvSpPr>
        <p:spPr bwMode="auto">
          <a:xfrm>
            <a:off x="7447452" y="4502382"/>
            <a:ext cx="684962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5855736" y="4640915"/>
            <a:ext cx="0" cy="2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 bwMode="auto">
          <a:xfrm>
            <a:off x="6503586" y="4640915"/>
            <a:ext cx="0" cy="2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67"/>
          <p:cNvSpPr txBox="1">
            <a:spLocks noChangeArrowheads="1"/>
          </p:cNvSpPr>
          <p:nvPr/>
        </p:nvSpPr>
        <p:spPr bwMode="auto">
          <a:xfrm>
            <a:off x="5818205" y="4597157"/>
            <a:ext cx="733063" cy="33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- step</a:t>
            </a:r>
            <a:endParaRPr lang="zh-CN" altLang="en-US" sz="1600" dirty="0"/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7175576" y="1475834"/>
            <a:ext cx="4607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红点表示下标的有效取值（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star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2926121" y="1805172"/>
                <a:ext cx="3000233" cy="400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1. start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000" dirty="0"/>
                  <a:t> stop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step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/>
                  <a:t>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04754"/>
                <a:ext cx="2940357" cy="400110"/>
              </a:xfrm>
              <a:prstGeom prst="rect">
                <a:avLst/>
              </a:prstGeom>
              <a:blipFill>
                <a:blip r:embed="rId4"/>
                <a:stretch>
                  <a:fillRect l="-2070" t="-10606" r="-124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934733" y="2977406"/>
                <a:ext cx="4337448" cy="400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2. start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/>
                  <a:t> stop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step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/>
                  <a:t> 0  (</a:t>
                </a:r>
                <a:r>
                  <a:rPr lang="zh-CN" altLang="en-US" sz="2000" dirty="0"/>
                  <a:t>列表为空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59" y="2976717"/>
                <a:ext cx="424693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580" t="-10606" r="-7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2934734" y="4193071"/>
                <a:ext cx="3000233" cy="400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3. start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/>
                  <a:t> stop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step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000" dirty="0"/>
                  <a:t>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59" y="4192101"/>
                <a:ext cx="2942087" cy="400110"/>
              </a:xfrm>
              <a:prstGeom prst="rect">
                <a:avLst/>
              </a:prstGeom>
              <a:blipFill>
                <a:blip r:embed="rId6"/>
                <a:stretch>
                  <a:fillRect l="-2282" t="-12308" r="-124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2926120" y="5407145"/>
                <a:ext cx="4337448" cy="400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4. start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 stop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step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000" dirty="0"/>
                  <a:t> 0  (</a:t>
                </a:r>
                <a:r>
                  <a:rPr lang="zh-CN" altLang="en-US" sz="2000" dirty="0"/>
                  <a:t>列表为空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405894"/>
                <a:ext cx="42469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435" t="-10769" r="-71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切片允许</a:t>
            </a:r>
            <a:r>
              <a:rPr lang="en-US" altLang="zh-CN" dirty="0" err="1"/>
              <a:t>start,stop</a:t>
            </a:r>
            <a:r>
              <a:rPr lang="zh-CN" altLang="zh-CN" sz="4400" dirty="0"/>
              <a:t>越界</a:t>
            </a:r>
            <a:r>
              <a:rPr lang="en-US" altLang="zh-CN" sz="4400" dirty="0"/>
              <a:t>,</a:t>
            </a:r>
            <a:r>
              <a:rPr kumimoji="1" lang="zh-CN" altLang="en-US" sz="4400" dirty="0">
                <a:solidFill>
                  <a:srgbClr val="FF0000"/>
                </a:solidFill>
              </a:rPr>
              <a:t>仅返回能遍历到的元素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934" y="1893282"/>
            <a:ext cx="11495315" cy="3878145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mr-IN" altLang="zh-CN" sz="2800" dirty="0">
                <a:solidFill>
                  <a:schemeClr val="accent5">
                    <a:lumMod val="75000"/>
                  </a:schemeClr>
                </a:solidFill>
              </a:rPr>
              <a:t>s=[1,2,3,4] 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mr-IN" altLang="zh-CN" sz="2800" dirty="0"/>
              <a:t>s[-100:100]   </a:t>
            </a:r>
            <a:r>
              <a:rPr kumimoji="1" lang="en-US" altLang="zh-CN" sz="2800" dirty="0"/>
              <a:t> </a:t>
            </a:r>
            <a:r>
              <a:rPr kumimoji="1" lang="mr-IN" altLang="zh-CN" sz="2400" dirty="0"/>
              <a:t>#</a:t>
            </a:r>
            <a:r>
              <a:rPr kumimoji="1" lang="zh-CN" altLang="mr-IN" sz="2400" dirty="0"/>
              <a:t>返回 </a:t>
            </a:r>
            <a:r>
              <a:rPr kumimoji="1" lang="mr-IN" altLang="zh-CN" sz="2400" dirty="0"/>
              <a:t>[1,2,3,4] </a:t>
            </a:r>
            <a:r>
              <a:rPr kumimoji="1" lang="en-US" altLang="zh-CN" sz="2400" dirty="0"/>
              <a:t>,</a:t>
            </a:r>
            <a:r>
              <a:rPr kumimoji="1" lang="zh-CN" altLang="mr-IN" sz="2400" dirty="0"/>
              <a:t>等价</a:t>
            </a:r>
            <a:r>
              <a:rPr kumimoji="1" lang="mr-IN" altLang="zh-CN" sz="2400" dirty="0"/>
              <a:t>s[0:4]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mr-IN" altLang="zh-CN" sz="2800" dirty="0"/>
              <a:t>s[-100:-200]  </a:t>
            </a:r>
            <a:r>
              <a:rPr kumimoji="1" lang="en-US" altLang="zh-CN" sz="2800" dirty="0"/>
              <a:t> </a:t>
            </a:r>
            <a:r>
              <a:rPr kumimoji="1" lang="mr-IN" altLang="zh-CN" sz="2400" dirty="0"/>
              <a:t>#</a:t>
            </a:r>
            <a:r>
              <a:rPr kumimoji="1" lang="zh-CN" altLang="mr-IN" sz="2400" dirty="0"/>
              <a:t>返回 </a:t>
            </a:r>
            <a:r>
              <a:rPr kumimoji="1" lang="mr-IN" altLang="zh-CN" sz="2400" dirty="0"/>
              <a:t>[] </a:t>
            </a:r>
            <a:r>
              <a:rPr kumimoji="1" lang="en-US" altLang="zh-CN" sz="2400" dirty="0"/>
              <a:t>,</a:t>
            </a:r>
            <a:r>
              <a:rPr kumimoji="1" lang="zh-CN" altLang="mr-IN" sz="2400" dirty="0"/>
              <a:t>等价于</a:t>
            </a:r>
            <a:r>
              <a:rPr kumimoji="1" lang="mr-IN" altLang="zh-CN" sz="2400" dirty="0"/>
              <a:t>s[0:0]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mr-IN" altLang="zh-CN" sz="2800" dirty="0"/>
              <a:t>s[100:200</a:t>
            </a:r>
            <a:r>
              <a:rPr kumimoji="1" lang="mr-IN" altLang="zh-CN" sz="2400" dirty="0"/>
              <a:t>]   </a:t>
            </a:r>
            <a:r>
              <a:rPr kumimoji="1" lang="en-US" altLang="zh-CN" sz="2400" dirty="0"/>
              <a:t> </a:t>
            </a:r>
            <a:r>
              <a:rPr kumimoji="1" lang="mr-IN" altLang="zh-CN" sz="2400" dirty="0"/>
              <a:t> </a:t>
            </a:r>
            <a:r>
              <a:rPr kumimoji="1" lang="en-US" altLang="zh-CN" sz="2400" dirty="0"/>
              <a:t> </a:t>
            </a:r>
            <a:r>
              <a:rPr kumimoji="1" lang="mr-IN" altLang="zh-CN" sz="2400" dirty="0"/>
              <a:t>#</a:t>
            </a:r>
            <a:r>
              <a:rPr kumimoji="1" lang="zh-CN" altLang="mr-IN" sz="2400" dirty="0"/>
              <a:t>返回 </a:t>
            </a:r>
            <a:r>
              <a:rPr kumimoji="1" lang="mr-IN" altLang="zh-CN" sz="2400" dirty="0"/>
              <a:t>[] </a:t>
            </a:r>
            <a:r>
              <a:rPr kumimoji="1" lang="en-US" altLang="zh-CN" sz="2400" dirty="0"/>
              <a:t>,</a:t>
            </a:r>
            <a:r>
              <a:rPr kumimoji="1" lang="zh-CN" altLang="mr-IN" sz="2400" dirty="0"/>
              <a:t>等价于</a:t>
            </a:r>
            <a:r>
              <a:rPr kumimoji="1" lang="mr-IN" altLang="zh-CN" sz="2400" dirty="0"/>
              <a:t>s[4:4]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mr-IN" altLang="zh-CN" sz="2800" dirty="0"/>
              <a:t>s[:100</a:t>
            </a:r>
            <a:r>
              <a:rPr kumimoji="1" lang="mr-IN" altLang="zh-CN" sz="2400" dirty="0"/>
              <a:t>]       </a:t>
            </a:r>
            <a:r>
              <a:rPr kumimoji="1" lang="en-US" altLang="zh-CN" sz="2400" dirty="0"/>
              <a:t>  </a:t>
            </a:r>
            <a:r>
              <a:rPr kumimoji="1" lang="mr-IN" altLang="zh-CN" sz="2400" dirty="0"/>
              <a:t>#</a:t>
            </a:r>
            <a:r>
              <a:rPr kumimoji="1" lang="zh-CN" altLang="mr-IN" sz="2400" dirty="0"/>
              <a:t>返回 </a:t>
            </a:r>
            <a:r>
              <a:rPr kumimoji="1" lang="mr-IN" altLang="zh-CN" sz="2400" dirty="0"/>
              <a:t>[1,2,3,4] </a:t>
            </a:r>
            <a:r>
              <a:rPr kumimoji="1" lang="zh-CN" altLang="en-US" sz="2400" dirty="0"/>
              <a:t>，</a:t>
            </a:r>
            <a:r>
              <a:rPr kumimoji="1" lang="zh-CN" altLang="mr-IN" sz="2400" dirty="0"/>
              <a:t>等价于</a:t>
            </a:r>
            <a:r>
              <a:rPr kumimoji="1" lang="mr-IN" altLang="zh-CN" sz="2400" dirty="0"/>
              <a:t>s[</a:t>
            </a:r>
            <a:r>
              <a:rPr kumimoji="1" lang="en-US" altLang="zh-CN" sz="2400" dirty="0"/>
              <a:t>0</a:t>
            </a:r>
            <a:r>
              <a:rPr kumimoji="1" lang="mr-IN" altLang="zh-CN" sz="2400" dirty="0"/>
              <a:t>:4</a:t>
            </a:r>
            <a:r>
              <a:rPr kumimoji="1" lang="en-US" altLang="zh-CN" sz="2400" dirty="0"/>
              <a:t>]</a:t>
            </a:r>
          </a:p>
          <a:p>
            <a:pPr marL="0" indent="0">
              <a:buNone/>
            </a:pPr>
            <a:r>
              <a:rPr kumimoji="1" lang="mr-IN" altLang="zh-CN" sz="2800" dirty="0"/>
              <a:t>s[100:</a:t>
            </a:r>
            <a:r>
              <a:rPr kumimoji="1" lang="en-US" altLang="zh-CN" sz="2800" dirty="0"/>
              <a:t>-100:-1</a:t>
            </a:r>
            <a:r>
              <a:rPr kumimoji="1" lang="mr-IN" altLang="zh-CN" sz="2800" dirty="0"/>
              <a:t>]  </a:t>
            </a:r>
            <a:r>
              <a:rPr kumimoji="1" lang="en-US" altLang="zh-CN" sz="2800" dirty="0"/>
              <a:t> </a:t>
            </a:r>
            <a:r>
              <a:rPr kumimoji="1" lang="mr-IN" altLang="zh-CN" sz="2400" dirty="0"/>
              <a:t>#</a:t>
            </a:r>
            <a:r>
              <a:rPr kumimoji="1" lang="zh-CN" altLang="mr-IN" sz="2400" dirty="0"/>
              <a:t>返回 </a:t>
            </a:r>
            <a:r>
              <a:rPr kumimoji="1" lang="mr-IN" altLang="zh-CN" sz="2400" dirty="0"/>
              <a:t>[</a:t>
            </a:r>
            <a:r>
              <a:rPr kumimoji="1" lang="en-US" altLang="zh-CN" sz="2400" dirty="0"/>
              <a:t>4,3,2,1</a:t>
            </a:r>
            <a:r>
              <a:rPr kumimoji="1" lang="mr-IN" altLang="zh-CN" sz="2400" dirty="0"/>
              <a:t>] </a:t>
            </a:r>
            <a:r>
              <a:rPr kumimoji="1" lang="zh-CN" altLang="mr-IN" sz="2400" dirty="0"/>
              <a:t>等价于</a:t>
            </a:r>
            <a:r>
              <a:rPr kumimoji="1" lang="mr-IN" altLang="zh-CN" sz="2400" dirty="0"/>
              <a:t>s[</a:t>
            </a:r>
            <a:r>
              <a:rPr kumimoji="1" lang="en-US" altLang="zh-CN" sz="2400" dirty="0"/>
              <a:t>-1</a:t>
            </a:r>
            <a:r>
              <a:rPr kumimoji="1" lang="mr-IN" altLang="zh-CN" sz="2400" dirty="0"/>
              <a:t>:</a:t>
            </a:r>
            <a:r>
              <a:rPr kumimoji="1" lang="en-US" altLang="zh-CN" sz="2400" dirty="0"/>
              <a:t>-5:-1</a:t>
            </a:r>
            <a:r>
              <a:rPr kumimoji="1" lang="mr-IN" altLang="zh-CN" sz="2400" dirty="0"/>
              <a:t>]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544251" lvl="1" indent="0"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5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472106"/>
            <a:ext cx="10514231" cy="19165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可以使用切片来截取列表中的任何部分，得到一个新列表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s[</a:t>
            </a:r>
            <a:r>
              <a:rPr lang="en-US" altLang="zh-CN" sz="2400" dirty="0" err="1"/>
              <a:t>start:stop</a:t>
            </a:r>
            <a:r>
              <a:rPr lang="en-US" altLang="zh-CN" sz="2400" dirty="0" err="1">
                <a:solidFill>
                  <a:srgbClr val="0070C0"/>
                </a:solidFill>
              </a:rPr>
              <a:t>:step</a:t>
            </a:r>
            <a:r>
              <a:rPr lang="en-US" altLang="zh-CN" sz="2400" dirty="0"/>
              <a:t>]: step</a:t>
            </a:r>
            <a:r>
              <a:rPr lang="zh-CN" altLang="en-US" sz="2400" dirty="0"/>
              <a:t>缺省为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，则表示列表中从</a:t>
            </a:r>
            <a:r>
              <a:rPr lang="en-US" altLang="zh-CN" sz="2400" dirty="0"/>
              <a:t>start</a:t>
            </a:r>
            <a:r>
              <a:rPr lang="zh-CN" altLang="en-US" sz="2400" dirty="0"/>
              <a:t>开始，每隔</a:t>
            </a:r>
            <a:r>
              <a:rPr lang="en-US" altLang="zh-CN" sz="2400" dirty="0"/>
              <a:t>step</a:t>
            </a:r>
            <a:r>
              <a:rPr lang="zh-CN" altLang="en-US" sz="2400" dirty="0"/>
              <a:t>的元素，直到</a:t>
            </a:r>
            <a:r>
              <a:rPr lang="en-US" altLang="zh-CN" sz="2400" dirty="0"/>
              <a:t>stop</a:t>
            </a:r>
            <a:r>
              <a:rPr lang="zh-CN" altLang="en-US" sz="2400" dirty="0"/>
              <a:t>（不包括）为止，</a:t>
            </a:r>
            <a:r>
              <a:rPr kumimoji="1" lang="zh-CN" altLang="en-US" sz="2400" dirty="0"/>
              <a:t>仅返回能遍历到的元素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step&gt;0</a:t>
            </a:r>
            <a:r>
              <a:rPr lang="zh-CN" altLang="en-US" sz="2400" dirty="0"/>
              <a:t>，</a:t>
            </a:r>
            <a:r>
              <a:rPr lang="mr-IN" altLang="zh-CN" sz="2400" dirty="0"/>
              <a:t> **</a:t>
            </a:r>
            <a:r>
              <a:rPr lang="zh-CN" altLang="mr-IN" sz="2400" dirty="0"/>
              <a:t>从左往右**</a:t>
            </a:r>
            <a:r>
              <a:rPr lang="en-US" altLang="zh-CN" sz="2400" dirty="0"/>
              <a:t>     </a:t>
            </a:r>
            <a:r>
              <a:rPr lang="zh-CN" altLang="en-US" sz="2400" dirty="0"/>
              <a:t> </a:t>
            </a:r>
            <a:r>
              <a:rPr lang="en-US" altLang="zh-CN" sz="2400" dirty="0"/>
              <a:t>2.</a:t>
            </a:r>
            <a:r>
              <a:rPr lang="en-US" altLang="zh-CN" sz="2400" dirty="0">
                <a:solidFill>
                  <a:srgbClr val="FF0000"/>
                </a:solidFill>
              </a:rPr>
              <a:t>step &lt;0</a:t>
            </a:r>
            <a:r>
              <a:rPr lang="zh-CN" altLang="en-US" sz="2400" dirty="0"/>
              <a:t>，</a:t>
            </a:r>
            <a:r>
              <a:rPr lang="mr-IN" altLang="zh-CN" sz="2400" dirty="0"/>
              <a:t>**</a:t>
            </a:r>
            <a:r>
              <a:rPr lang="zh-CN" altLang="mr-IN" sz="2400" dirty="0"/>
              <a:t>从右往左**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F9A907-08B2-4EC0-9BD6-0FFC8385DE34}"/>
              </a:ext>
            </a:extLst>
          </p:cNvPr>
          <p:cNvSpPr txBox="1">
            <a:spLocks noChangeArrowheads="1"/>
          </p:cNvSpPr>
          <p:nvPr/>
        </p:nvSpPr>
        <p:spPr>
          <a:xfrm>
            <a:off x="469294" y="3489732"/>
            <a:ext cx="5625911" cy="315395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 = [3, 4, 5, 6, 7, 9, 11, 13, 15, 17]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: : 2 ]  #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[0:10:2]</a:t>
            </a:r>
            <a:r>
              <a:rPr lang="zh-CN" altLang="en-US" sz="1600" dirty="0"/>
              <a:t>一般写成 </a:t>
            </a:r>
            <a:r>
              <a:rPr lang="en-US" altLang="zh-CN" sz="1600" dirty="0" err="1"/>
              <a:t>newList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: : 2 ] 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[3, 5, 7, 11, 15]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[ 1 : : 2 ]  #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[1:10:2]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[4, 6, 9, 13, 17]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[ 0 : 100 : 1 ]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[3, 4, 5, 6, 7, 9, 11, 13, 15, 17]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[ 100 : ] #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[100:10:1]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a [1:-1]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[4, 5, 6, 7, 9, 11, 13, 15]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600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1180DD7-759D-47C6-9511-0E2AF027411F}"/>
              </a:ext>
            </a:extLst>
          </p:cNvPr>
          <p:cNvSpPr txBox="1">
            <a:spLocks/>
          </p:cNvSpPr>
          <p:nvPr/>
        </p:nvSpPr>
        <p:spPr>
          <a:xfrm>
            <a:off x="5955480" y="3408490"/>
            <a:ext cx="4634737" cy="2174124"/>
          </a:xfrm>
          <a:prstGeom prst="rect">
            <a:avLst/>
          </a:prstGeom>
        </p:spPr>
        <p:txBody>
          <a:bodyPr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[ 3 : : ]   #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[3:10:1]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[6, 7, 9, 11, 13, 15, 17]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[ 3 : 6 :-1]   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-1 : 6 : -2 ]#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[ 10: 6 : -2 ]</a:t>
            </a:r>
          </a:p>
          <a:p>
            <a:pPr fontAlgn="auto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[17, 13]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zh-CN" altLang="en-US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7D41A4-9A33-47B0-A974-5F1F09A77874}"/>
              </a:ext>
            </a:extLst>
          </p:cNvPr>
          <p:cNvSpPr txBox="1">
            <a:spLocks noChangeArrowheads="1"/>
          </p:cNvSpPr>
          <p:nvPr/>
        </p:nvSpPr>
        <p:spPr>
          <a:xfrm>
            <a:off x="5955480" y="5171751"/>
            <a:ext cx="6234933" cy="1593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aList</a:t>
            </a:r>
            <a:r>
              <a:rPr lang="en-US" altLang="zh-CN" sz="1600" b="1" dirty="0"/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: :</a:t>
            </a:r>
            <a:r>
              <a:rPr lang="en-US" altLang="zh-CN" sz="1600" b="1" dirty="0"/>
              <a:t> ]</a:t>
            </a:r>
            <a:r>
              <a:rPr lang="en-US" altLang="zh-CN" sz="1600" dirty="0"/>
              <a:t>    # </a:t>
            </a:r>
            <a:r>
              <a:rPr lang="zh-CN" altLang="en-US" sz="1600" dirty="0"/>
              <a:t>等同于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[ 0 : 10 : 1 ]</a:t>
            </a: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600" dirty="0"/>
              <a:t>[3, 4, 5, 6, 7, 9, 11, 13, 15, 17]</a:t>
            </a: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aList</a:t>
            </a:r>
            <a:r>
              <a:rPr lang="en-US" altLang="zh-CN" sz="1600" b="1" dirty="0"/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: : -1 </a:t>
            </a:r>
            <a:r>
              <a:rPr lang="en-US" altLang="zh-CN" sz="1600" b="1" dirty="0"/>
              <a:t>]   </a:t>
            </a:r>
            <a:r>
              <a:rPr lang="en-US" altLang="zh-CN" sz="1600" dirty="0"/>
              <a:t># </a:t>
            </a:r>
            <a:r>
              <a:rPr lang="zh-CN" altLang="en-US" sz="1600" dirty="0"/>
              <a:t>不等同于 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[0:10:-1]  </a:t>
            </a:r>
            <a:r>
              <a:rPr lang="zh-CN" altLang="en-US" sz="1600" dirty="0"/>
              <a:t>等同于</a:t>
            </a:r>
            <a:r>
              <a:rPr lang="en-US" altLang="zh-CN" sz="1600" dirty="0" err="1"/>
              <a:t>aList</a:t>
            </a:r>
            <a:r>
              <a:rPr lang="en-US" altLang="zh-CN" sz="1600" dirty="0"/>
              <a:t> [-1:-11:-1]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600" dirty="0"/>
              <a:t>[17, 15, 13, 11, 9, 7, 6, 5, 4, 3]</a:t>
            </a:r>
          </a:p>
        </p:txBody>
      </p:sp>
    </p:spTree>
    <p:extLst>
      <p:ext uri="{BB962C8B-B14F-4D97-AF65-F5344CB8AC3E}">
        <p14:creationId xmlns:p14="http://schemas.microsoft.com/office/powerpoint/2010/main" val="37044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5211017" cy="43523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宋体" pitchFamily="2" charset="-122"/>
              </a:rPr>
              <a:t>切片返回的是列表元素的浅拷贝</a:t>
            </a:r>
            <a:endParaRPr lang="en-US" altLang="zh-CN" sz="28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7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= [3, 5,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</a:t>
            </a:r>
            <a:r>
              <a:rPr lang="zh-CN" altLang="zh-CN" sz="2100" dirty="0">
                <a:solidFill>
                  <a:srgbClr val="FF0000"/>
                </a:solidFill>
                <a:latin typeface="宋体" pitchFamily="2" charset="-122"/>
              </a:rPr>
              <a:t>bList = aList[::] </a:t>
            </a:r>
            <a:r>
              <a:rPr lang="en-US" altLang="zh-CN" sz="2100" dirty="0">
                <a:solidFill>
                  <a:srgbClr val="FF0000"/>
                </a:solidFill>
                <a:latin typeface="宋体" pitchFamily="2" charset="-122"/>
              </a:rPr>
              <a:t>	</a:t>
            </a:r>
            <a:r>
              <a:rPr lang="zh-CN" altLang="zh-CN" sz="2100" dirty="0">
                <a:solidFill>
                  <a:srgbClr val="FF0000"/>
                </a:solidFill>
                <a:latin typeface="宋体" pitchFamily="2" charset="-122"/>
              </a:rPr>
              <a:t>#浅复制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==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is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id(aList) == id(bList)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bList[1]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8,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5, 7]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91908" y="1826048"/>
            <a:ext cx="6387500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 fontScale="92500"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zh-CN" altLang="en-US" sz="2800" dirty="0">
                <a:latin typeface="宋体" pitchFamily="2" charset="-122"/>
              </a:rPr>
              <a:t>浅拷贝</a:t>
            </a:r>
            <a:endParaRPr lang="en-US" altLang="zh-CN" sz="2800" dirty="0">
              <a:latin typeface="宋体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2600" dirty="0">
                <a:latin typeface="宋体" pitchFamily="2" charset="-122"/>
              </a:rPr>
              <a:t>仅仅</a:t>
            </a:r>
            <a:r>
              <a:rPr lang="en-US" altLang="zh-CN" sz="2600" dirty="0">
                <a:latin typeface="宋体" pitchFamily="2" charset="-122"/>
              </a:rPr>
              <a:t>copy</a:t>
            </a:r>
            <a:r>
              <a:rPr lang="zh-CN" altLang="en-US" sz="2600" dirty="0">
                <a:latin typeface="宋体" pitchFamily="2" charset="-122"/>
              </a:rPr>
              <a:t>了原有列表各个元素（即对各个元素的引用），即新列表和原列表相同位置的元素都指向同一个对象。</a:t>
            </a:r>
            <a:endParaRPr lang="en-US" altLang="zh-CN" sz="2600" dirty="0">
              <a:latin typeface="宋体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2800" dirty="0">
                <a:latin typeface="宋体" pitchFamily="2" charset="-122"/>
              </a:rPr>
              <a:t>与前面</a:t>
            </a:r>
            <a:r>
              <a:rPr lang="en-US" altLang="zh-CN" sz="2800" dirty="0">
                <a:latin typeface="宋体" pitchFamily="2" charset="-122"/>
              </a:rPr>
              <a:t>list()</a:t>
            </a:r>
            <a:r>
              <a:rPr lang="zh-CN" altLang="en-US" sz="2800" dirty="0">
                <a:latin typeface="宋体" pitchFamily="2" charset="-122"/>
              </a:rPr>
              <a:t>、</a:t>
            </a:r>
            <a:r>
              <a:rPr lang="en-US" altLang="zh-CN" sz="2800" dirty="0" err="1">
                <a:latin typeface="宋体" pitchFamily="2" charset="-122"/>
              </a:rPr>
              <a:t>list.copy</a:t>
            </a:r>
            <a:r>
              <a:rPr lang="en-US" altLang="zh-CN" sz="2800" dirty="0">
                <a:latin typeface="宋体" pitchFamily="2" charset="-122"/>
              </a:rPr>
              <a:t>()</a:t>
            </a:r>
            <a:r>
              <a:rPr lang="zh-CN" altLang="en-US" sz="2800" dirty="0">
                <a:latin typeface="宋体" pitchFamily="2" charset="-122"/>
              </a:rPr>
              <a:t>的描述类似 </a:t>
            </a:r>
            <a:endParaRPr lang="en-US" altLang="zh-CN" sz="2800" dirty="0">
              <a:latin typeface="宋体" pitchFamily="2" charset="-12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800" dirty="0" err="1">
                <a:latin typeface="宋体" pitchFamily="2" charset="-122"/>
              </a:rPr>
              <a:t>list_a</a:t>
            </a:r>
            <a:r>
              <a:rPr lang="en-US" altLang="zh-CN" sz="2800" dirty="0">
                <a:latin typeface="宋体" pitchFamily="2" charset="-122"/>
              </a:rPr>
              <a:t> = [1,2,</a:t>
            </a:r>
            <a:r>
              <a:rPr lang="en-US" altLang="zh-CN" sz="3900" dirty="0">
                <a:solidFill>
                  <a:srgbClr val="0070C0"/>
                </a:solidFill>
                <a:latin typeface="宋体" pitchFamily="2" charset="-122"/>
              </a:rPr>
              <a:t>[4,5]</a:t>
            </a:r>
            <a:r>
              <a:rPr lang="en-US" altLang="zh-CN" sz="2800" dirty="0">
                <a:latin typeface="宋体" pitchFamily="2" charset="-122"/>
              </a:rPr>
              <a:t>]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800" dirty="0" err="1">
                <a:latin typeface="宋体" pitchFamily="2" charset="-122"/>
              </a:rPr>
              <a:t>list_b</a:t>
            </a:r>
            <a:r>
              <a:rPr lang="en-US" altLang="zh-CN" sz="2800" dirty="0">
                <a:latin typeface="宋体" pitchFamily="2" charset="-122"/>
              </a:rPr>
              <a:t> = </a:t>
            </a:r>
            <a:r>
              <a:rPr lang="en-US" altLang="zh-CN" sz="2800" dirty="0" err="1">
                <a:latin typeface="宋体" pitchFamily="2" charset="-122"/>
              </a:rPr>
              <a:t>list_a</a:t>
            </a:r>
            <a:r>
              <a:rPr lang="en-US" altLang="zh-CN" sz="2800" dirty="0">
                <a:latin typeface="宋体" pitchFamily="2" charset="-122"/>
              </a:rPr>
              <a:t>[:]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800" dirty="0" err="1">
                <a:latin typeface="宋体" pitchFamily="2" charset="-122"/>
              </a:rPr>
              <a:t>list_a</a:t>
            </a:r>
            <a:r>
              <a:rPr lang="en-US" altLang="zh-CN" sz="2800" dirty="0">
                <a:latin typeface="宋体" pitchFamily="2" charset="-122"/>
              </a:rPr>
              <a:t>[2][0] = 5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宋体" pitchFamily="2" charset="-122"/>
              </a:rPr>
              <a:t>print(</a:t>
            </a:r>
            <a:r>
              <a:rPr lang="en-US" altLang="zh-CN" sz="2800" dirty="0" err="1">
                <a:latin typeface="宋体" pitchFamily="2" charset="-122"/>
              </a:rPr>
              <a:t>list_b</a:t>
            </a:r>
            <a:r>
              <a:rPr lang="en-US" altLang="zh-CN" sz="2800" dirty="0">
                <a:latin typeface="宋体" pitchFamily="2" charset="-122"/>
              </a:rPr>
              <a:t>) #output [1,2,[5,5]]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1700" dirty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3502" y="2092397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</a:rPr>
              <a:t>bList = aList[:]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也可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11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0.1|9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4.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34403</TotalTime>
  <Pages>0</Pages>
  <Words>8613</Words>
  <Characters>0</Characters>
  <Application>Microsoft Macintosh PowerPoint</Application>
  <DocSecurity>0</DocSecurity>
  <PresentationFormat>自定义</PresentationFormat>
  <Lines>0</Lines>
  <Paragraphs>695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等线</vt:lpstr>
      <vt:lpstr>等线 Light</vt:lpstr>
      <vt:lpstr>楷体</vt:lpstr>
      <vt:lpstr>宋体</vt:lpstr>
      <vt:lpstr>Arial</vt:lpstr>
      <vt:lpstr>Calibri</vt:lpstr>
      <vt:lpstr>Cambria Math</vt:lpstr>
      <vt:lpstr>Courier New</vt:lpstr>
      <vt:lpstr>Times New Roman</vt:lpstr>
      <vt:lpstr>Wingdings</vt:lpstr>
      <vt:lpstr>默认设计模板</vt:lpstr>
      <vt:lpstr>默认设计模板_2</vt:lpstr>
      <vt:lpstr>Beam</vt:lpstr>
      <vt:lpstr>默认设计模板_3</vt:lpstr>
      <vt:lpstr>Office 主题​​</vt:lpstr>
      <vt:lpstr>1_Office 主题​​</vt:lpstr>
      <vt:lpstr>2_Office 主题​​</vt:lpstr>
      <vt:lpstr>第2章 Python序列</vt:lpstr>
      <vt:lpstr>2.1 列表</vt:lpstr>
      <vt:lpstr>列表方法</vt:lpstr>
      <vt:lpstr>2.1.6 切片(slice)操作</vt:lpstr>
      <vt:lpstr>aList[start : stop : step] </vt:lpstr>
      <vt:lpstr>aList[start : stop : step]</vt:lpstr>
      <vt:lpstr>切片允许start,stop越界,仅返回能遍历到的元素</vt:lpstr>
      <vt:lpstr>2.1.6 切片操作</vt:lpstr>
      <vt:lpstr>2.1.6 切片操作</vt:lpstr>
      <vt:lpstr>2.1.6 切片操作</vt:lpstr>
      <vt:lpstr>2.1.6 切片操作</vt:lpstr>
      <vt:lpstr>2.1.6 切片操作</vt:lpstr>
      <vt:lpstr>总结:切片：原地修改列表</vt:lpstr>
      <vt:lpstr>2.1.7 列表排序</vt:lpstr>
      <vt:lpstr>2.1.7 列表排序</vt:lpstr>
      <vt:lpstr>2.1.7 列表排序</vt:lpstr>
      <vt:lpstr>2.1.7 列表排序</vt:lpstr>
      <vt:lpstr>2.1.8 用于序列操作的常用内置函数</vt:lpstr>
      <vt:lpstr>2.1.8 用于序列操作的常用内置函数</vt:lpstr>
      <vt:lpstr>2.2 元组(Tuple)</vt:lpstr>
      <vt:lpstr>2.1.8 用于序列操作的常用内置函数</vt:lpstr>
      <vt:lpstr>2.1.8 用于序列操作的常用内置函数</vt:lpstr>
      <vt:lpstr>补充： 可迭代对象、迭代器</vt:lpstr>
      <vt:lpstr>2.1.9 列表推导式</vt:lpstr>
      <vt:lpstr>2.1.9 列表推导式: 一个for子句</vt:lpstr>
      <vt:lpstr>2.1.9 列表推导式：例子</vt:lpstr>
      <vt:lpstr>2.1.9 列表推导式： 复杂表达式</vt:lpstr>
      <vt:lpstr>2.1.9 列表推导式： 复杂表达式(续）</vt:lpstr>
      <vt:lpstr>2.1.9列表推导式:多个for/if子句</vt:lpstr>
      <vt:lpstr>PowerPoint 演示文稿</vt:lpstr>
      <vt:lpstr>2.1.9列表推导式:多个for/if子句</vt:lpstr>
      <vt:lpstr>2.1.9 列表推导式:多个for/if子句</vt:lpstr>
      <vt:lpstr>2.1.9 列表推导式：多个for/if子句(续)</vt:lpstr>
      <vt:lpstr>2.1.9 列表推导式：练习1</vt:lpstr>
      <vt:lpstr>列表推导式：练习2</vt:lpstr>
      <vt:lpstr>2.1.9 列表推导式: 练习3 dict里面讲解*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Microsoft Office User</cp:lastModifiedBy>
  <cp:revision>764</cp:revision>
  <dcterms:created xsi:type="dcterms:W3CDTF">2013-01-25T01:44:32Z</dcterms:created>
  <dcterms:modified xsi:type="dcterms:W3CDTF">2021-04-08T15:36:29Z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