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sldIdLst>
    <p:sldId id="256" r:id="rId8"/>
    <p:sldId id="471" r:id="rId10"/>
    <p:sldId id="281" r:id="rId11"/>
    <p:sldId id="298" r:id="rId12"/>
    <p:sldId id="489" r:id="rId13"/>
    <p:sldId id="490" r:id="rId14"/>
    <p:sldId id="492" r:id="rId15"/>
    <p:sldId id="299" r:id="rId16"/>
    <p:sldId id="300" r:id="rId17"/>
    <p:sldId id="513" r:id="rId18"/>
    <p:sldId id="514" r:id="rId19"/>
    <p:sldId id="301" r:id="rId20"/>
    <p:sldId id="476" r:id="rId21"/>
    <p:sldId id="302" r:id="rId22"/>
    <p:sldId id="383" r:id="rId23"/>
    <p:sldId id="1821" r:id="rId24"/>
    <p:sldId id="1822" r:id="rId25"/>
    <p:sldId id="493" r:id="rId26"/>
    <p:sldId id="472" r:id="rId27"/>
    <p:sldId id="304" r:id="rId28"/>
    <p:sldId id="494" r:id="rId29"/>
    <p:sldId id="305" r:id="rId30"/>
    <p:sldId id="495" r:id="rId31"/>
    <p:sldId id="496" r:id="rId32"/>
    <p:sldId id="308" r:id="rId33"/>
    <p:sldId id="310" r:id="rId34"/>
    <p:sldId id="312" r:id="rId35"/>
    <p:sldId id="1824" r:id="rId36"/>
    <p:sldId id="555" r:id="rId37"/>
    <p:sldId id="309" r:id="rId38"/>
    <p:sldId id="315" r:id="rId39"/>
    <p:sldId id="313" r:id="rId40"/>
    <p:sldId id="311" r:id="rId41"/>
    <p:sldId id="384" r:id="rId42"/>
    <p:sldId id="385" r:id="rId43"/>
    <p:sldId id="386" r:id="rId44"/>
    <p:sldId id="1823" r:id="rId45"/>
    <p:sldId id="517" r:id="rId46"/>
    <p:sldId id="504" r:id="rId47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19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839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258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678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097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580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0000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419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D13C9"/>
    <a:srgbClr val="53EA0A"/>
    <a:srgbClr val="1B0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7"/>
    <p:restoredTop sz="67102" autoAdjust="0"/>
  </p:normalViewPr>
  <p:slideViewPr>
    <p:cSldViewPr snapToGrid="0" snapToObjects="1">
      <p:cViewPr varScale="1">
        <p:scale>
          <a:sx n="102" d="100"/>
          <a:sy n="102" d="100"/>
        </p:scale>
        <p:origin x="2744" y="17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59EF9BA3-35E8-4077-9DE6-D8BF214FDD9C}" type="datetimeFigureOut">
              <a:rPr lang="zh-CN" altLang="en-US"/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818A744-BA09-4F75-BF38-4BDA85B5E1F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4419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08839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325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17678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g = ((i+2)**2 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range(10))</a:t>
            </a:r>
            <a:endParaRPr kumimoji="1" lang="en-US" altLang="zh-CN" dirty="0"/>
          </a:p>
          <a:p>
            <a:r>
              <a:rPr kumimoji="1" lang="en-US" altLang="zh-CN" dirty="0"/>
              <a:t>&gt;&gt;&gt; g[0]</a:t>
            </a:r>
            <a:endParaRPr kumimoji="1" lang="en-US" altLang="zh-CN" dirty="0"/>
          </a:p>
          <a:p>
            <a:r>
              <a:rPr kumimoji="1" lang="en-US" altLang="zh-CN" dirty="0"/>
              <a:t>Traceback (most recent call last):</a:t>
            </a:r>
            <a:endParaRPr kumimoji="1" lang="en-US" altLang="zh-CN" dirty="0"/>
          </a:p>
          <a:p>
            <a:r>
              <a:rPr kumimoji="1" lang="en-US" altLang="zh-CN" dirty="0"/>
              <a:t>  File "&lt;pyshell#29&gt;", line 1, in &lt;module&gt;</a:t>
            </a:r>
            <a:endParaRPr kumimoji="1" lang="en-US" altLang="zh-CN" dirty="0"/>
          </a:p>
          <a:p>
            <a:r>
              <a:rPr kumimoji="1" lang="en-US" altLang="zh-CN" dirty="0"/>
              <a:t>    g[0]</a:t>
            </a:r>
            <a:endParaRPr kumimoji="1" lang="en-US" altLang="zh-CN" dirty="0"/>
          </a:p>
          <a:p>
            <a:r>
              <a:rPr kumimoji="1" lang="en-US" altLang="zh-CN" dirty="0" err="1"/>
              <a:t>TypeError</a:t>
            </a:r>
            <a:r>
              <a:rPr kumimoji="1" lang="en-US" altLang="zh-CN" dirty="0"/>
              <a:t>: 'generator' object is not </a:t>
            </a:r>
            <a:r>
              <a:rPr kumimoji="1" lang="en-US" altLang="zh-CN" dirty="0" err="1"/>
              <a:t>subscriptable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两个字典可以</a:t>
            </a:r>
            <a:r>
              <a:rPr lang="en-US" altLang="zh-CN" dirty="0"/>
              <a:t>==,</a:t>
            </a:r>
            <a:r>
              <a:rPr lang="zh-CN" altLang="en-US" dirty="0"/>
              <a:t>必须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全部相等，没有</a:t>
            </a:r>
            <a:r>
              <a:rPr lang="en-US" altLang="zh-CN" dirty="0"/>
              <a:t>&gt;</a:t>
            </a:r>
            <a:r>
              <a:rPr lang="en-US" altLang="zh-CN" baseline="0" dirty="0"/>
              <a:t> &lt; </a:t>
            </a:r>
            <a:r>
              <a:rPr lang="zh-CN" altLang="en-US" baseline="0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d4 = </a:t>
            </a:r>
            <a:r>
              <a:rPr kumimoji="1" lang="en-US" altLang="zh-CN" dirty="0" err="1"/>
              <a:t>dict</a:t>
            </a:r>
            <a:r>
              <a:rPr kumimoji="1" lang="en-US" altLang="zh-CN" dirty="0"/>
              <a:t>([['one',1],('two',2),['three',3],['three',6]])</a:t>
            </a:r>
            <a:endParaRPr kumimoji="1" lang="en-US" altLang="zh-CN" dirty="0"/>
          </a:p>
          <a:p>
            <a:r>
              <a:rPr kumimoji="1" lang="en-US" altLang="zh-CN" dirty="0"/>
              <a:t>&gt;&gt;&gt; d4</a:t>
            </a:r>
            <a:endParaRPr kumimoji="1" lang="en-US" altLang="zh-CN" dirty="0"/>
          </a:p>
          <a:p>
            <a:r>
              <a:rPr kumimoji="1" lang="en-US" altLang="zh-CN" dirty="0"/>
              <a:t>{'</a:t>
            </a:r>
            <a:r>
              <a:rPr kumimoji="1" lang="en-US" altLang="zh-CN" dirty="0" err="1"/>
              <a:t>two</a:t>
            </a:r>
            <a:r>
              <a:rPr kumimoji="1" lang="en-US" altLang="zh-CN" dirty="0"/>
              <a:t>': 2, '</a:t>
            </a:r>
            <a:r>
              <a:rPr kumimoji="1" lang="en-US" altLang="zh-CN" dirty="0" err="1"/>
              <a:t>three</a:t>
            </a:r>
            <a:r>
              <a:rPr kumimoji="1" lang="en-US" altLang="zh-CN" dirty="0"/>
              <a:t>': 6, '</a:t>
            </a:r>
            <a:r>
              <a:rPr kumimoji="1" lang="en-US" altLang="zh-CN" dirty="0" err="1"/>
              <a:t>one</a:t>
            </a:r>
            <a:r>
              <a:rPr kumimoji="1" lang="en-US" altLang="zh-CN" dirty="0"/>
              <a:t>': 1}</a:t>
            </a:r>
            <a:endParaRPr kumimoji="1" lang="en-US" altLang="zh-CN" dirty="0"/>
          </a:p>
          <a:p>
            <a:r>
              <a:rPr kumimoji="1" lang="en-US" altLang="zh-CN" dirty="0"/>
              <a:t>&gt;&gt;&gt; </a:t>
            </a:r>
            <a:r>
              <a:rPr kumimoji="1" lang="en-US" altLang="zh-CN" dirty="0" err="1"/>
              <a:t>dict</a:t>
            </a:r>
            <a:r>
              <a:rPr kumimoji="1" lang="en-US" altLang="zh-CN" dirty="0"/>
              <a:t>(['as','</a:t>
            </a:r>
            <a:r>
              <a:rPr kumimoji="1" lang="en-US" altLang="zh-CN" dirty="0" err="1"/>
              <a:t>sd</a:t>
            </a:r>
            <a:r>
              <a:rPr kumimoji="1" lang="en-US" altLang="zh-CN" dirty="0"/>
              <a:t>'])</a:t>
            </a:r>
            <a:endParaRPr kumimoji="1" lang="en-US" altLang="zh-CN" dirty="0"/>
          </a:p>
          <a:p>
            <a:r>
              <a:rPr kumimoji="1" lang="en-US" altLang="zh-CN" dirty="0"/>
              <a:t>{'a': 's', 's': 'd’}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=[1,1,3,4]</a:t>
            </a:r>
            <a:r>
              <a:rPr lang="en-US" altLang="zh-CN" baseline="0" dirty="0"/>
              <a:t>  #</a:t>
            </a:r>
            <a:r>
              <a:rPr lang="zh-CN" altLang="en-US" baseline="0" dirty="0"/>
              <a:t>序列中有重复的元素，将自动删除</a:t>
            </a:r>
            <a:endParaRPr lang="en-US" altLang="zh-CN" dirty="0"/>
          </a:p>
          <a:p>
            <a:r>
              <a:rPr lang="en-US" altLang="zh-CN" dirty="0"/>
              <a:t>&gt;&gt;&gt; dict1 = </a:t>
            </a:r>
            <a:r>
              <a:rPr lang="en-US" altLang="zh-CN" dirty="0" err="1"/>
              <a:t>dict.fromkeys</a:t>
            </a:r>
            <a:r>
              <a:rPr lang="en-US" altLang="zh-CN" dirty="0"/>
              <a:t>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&gt;&gt;&gt; dict1</a:t>
            </a:r>
            <a:endParaRPr lang="en-US" altLang="zh-CN" dirty="0"/>
          </a:p>
          <a:p>
            <a:r>
              <a:rPr lang="en-US" altLang="zh-CN" dirty="0"/>
              <a:t>{1: None, 3: None, 4: None}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dict1={"</a:t>
            </a:r>
            <a:r>
              <a:rPr kumimoji="1" lang="en-US" altLang="zh-CN" dirty="0" err="1"/>
              <a:t>john</a:t>
            </a:r>
            <a:r>
              <a:rPr kumimoji="1" lang="en-US" altLang="zh-CN" dirty="0"/>
              <a:t>":[1,2], "peter":45}</a:t>
            </a:r>
            <a:endParaRPr kumimoji="1" lang="en-US" altLang="zh-CN" dirty="0"/>
          </a:p>
          <a:p>
            <a:r>
              <a:rPr kumimoji="1" lang="en-US" altLang="zh-CN" dirty="0"/>
              <a:t>&gt;&gt;&gt; dict2=dict1.copy()</a:t>
            </a:r>
            <a:endParaRPr kumimoji="1" lang="en-US" altLang="zh-CN" dirty="0"/>
          </a:p>
          <a:p>
            <a:r>
              <a:rPr kumimoji="1" lang="en-US" altLang="zh-CN" dirty="0"/>
              <a:t>&gt;&gt;&gt; dict2</a:t>
            </a:r>
            <a:endParaRPr kumimoji="1" lang="en-US" altLang="zh-CN" dirty="0"/>
          </a:p>
          <a:p>
            <a:r>
              <a:rPr kumimoji="1" lang="en-US" altLang="zh-CN" dirty="0"/>
              <a:t>{'</a:t>
            </a:r>
            <a:r>
              <a:rPr kumimoji="1" lang="en-US" altLang="zh-CN" dirty="0" err="1"/>
              <a:t>peter</a:t>
            </a:r>
            <a:r>
              <a:rPr kumimoji="1" lang="en-US" altLang="zh-CN" dirty="0"/>
              <a:t>': 45, '</a:t>
            </a:r>
            <a:r>
              <a:rPr kumimoji="1" lang="en-US" altLang="zh-CN" dirty="0" err="1"/>
              <a:t>john</a:t>
            </a:r>
            <a:r>
              <a:rPr kumimoji="1" lang="en-US" altLang="zh-CN" dirty="0"/>
              <a:t>': [1, 2]}</a:t>
            </a:r>
            <a:endParaRPr kumimoji="1" lang="en-US" altLang="zh-CN" dirty="0"/>
          </a:p>
          <a:p>
            <a:r>
              <a:rPr kumimoji="1" lang="en-US" altLang="zh-CN" dirty="0"/>
              <a:t>&gt;&gt;&gt; dict2['</a:t>
            </a:r>
            <a:r>
              <a:rPr kumimoji="1" lang="en-US" altLang="zh-CN" dirty="0" err="1"/>
              <a:t>john</a:t>
            </a:r>
            <a:r>
              <a:rPr kumimoji="1" lang="en-US" altLang="zh-CN" dirty="0"/>
              <a:t>'][0] =3</a:t>
            </a:r>
            <a:endParaRPr kumimoji="1" lang="en-US" altLang="zh-CN" dirty="0"/>
          </a:p>
          <a:p>
            <a:r>
              <a:rPr kumimoji="1" lang="en-US" altLang="zh-CN" dirty="0"/>
              <a:t>&gt;&gt;&gt; dict1</a:t>
            </a:r>
            <a:endParaRPr kumimoji="1" lang="en-US" altLang="zh-CN" dirty="0"/>
          </a:p>
          <a:p>
            <a:r>
              <a:rPr kumimoji="1" lang="en-US" altLang="zh-CN" dirty="0"/>
              <a:t>{'</a:t>
            </a:r>
            <a:r>
              <a:rPr kumimoji="1" lang="en-US" altLang="zh-CN" dirty="0" err="1"/>
              <a:t>peter</a:t>
            </a:r>
            <a:r>
              <a:rPr kumimoji="1" lang="en-US" altLang="zh-CN" dirty="0"/>
              <a:t>': 45, '</a:t>
            </a:r>
            <a:r>
              <a:rPr kumimoji="1" lang="en-US" altLang="zh-CN" dirty="0" err="1"/>
              <a:t>john</a:t>
            </a:r>
            <a:r>
              <a:rPr kumimoji="1" lang="en-US" altLang="zh-CN" dirty="0"/>
              <a:t>': [3, 2]}</a:t>
            </a:r>
            <a:endParaRPr kumimoji="1" lang="en-US" altLang="zh-CN" dirty="0"/>
          </a:p>
          <a:p>
            <a:r>
              <a:rPr kumimoji="1" lang="en-US" altLang="zh-CN" dirty="0"/>
              <a:t>&gt;&gt;&gt; dict2{</a:t>
            </a:r>
            <a:endParaRPr kumimoji="1" lang="en-US" altLang="zh-CN" dirty="0"/>
          </a:p>
          <a:p>
            <a:r>
              <a:rPr kumimoji="1" lang="en-US" altLang="zh-CN" dirty="0"/>
              <a:t>'</a:t>
            </a:r>
            <a:r>
              <a:rPr kumimoji="1" lang="en-US" altLang="zh-CN" dirty="0" err="1"/>
              <a:t>peter</a:t>
            </a:r>
            <a:r>
              <a:rPr kumimoji="1" lang="en-US" altLang="zh-CN" dirty="0"/>
              <a:t>': 45, '</a:t>
            </a:r>
            <a:r>
              <a:rPr kumimoji="1" lang="en-US" altLang="zh-CN" dirty="0" err="1"/>
              <a:t>john</a:t>
            </a:r>
            <a:r>
              <a:rPr kumimoji="1" lang="en-US" altLang="zh-CN" dirty="0"/>
              <a:t>': [3, 2]}</a:t>
            </a:r>
            <a:endParaRPr kumimoji="1" lang="en-US" altLang="zh-CN" dirty="0"/>
          </a:p>
          <a:p>
            <a:r>
              <a:rPr kumimoji="1" lang="en-US" altLang="zh-CN" dirty="0"/>
              <a:t>&gt;&gt;&gt;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dict1</a:t>
            </a:r>
            <a:endParaRPr kumimoji="1" lang="en-US" altLang="zh-CN" dirty="0"/>
          </a:p>
          <a:p>
            <a:r>
              <a:rPr kumimoji="1" lang="en-US" altLang="zh-CN" dirty="0"/>
              <a:t>{'</a:t>
            </a:r>
            <a:r>
              <a:rPr kumimoji="1" lang="en-US" altLang="zh-CN" dirty="0" err="1"/>
              <a:t>peter</a:t>
            </a:r>
            <a:r>
              <a:rPr kumimoji="1" lang="en-US" altLang="zh-CN" dirty="0"/>
              <a:t>': 45, '</a:t>
            </a:r>
            <a:r>
              <a:rPr kumimoji="1" lang="en-US" altLang="zh-CN" dirty="0" err="1"/>
              <a:t>john</a:t>
            </a:r>
            <a:r>
              <a:rPr kumimoji="1" lang="en-US" altLang="zh-CN" dirty="0"/>
              <a:t>': [3, 2</a:t>
            </a:r>
            <a:endParaRPr kumimoji="1" lang="en-US" altLang="zh-CN" dirty="0"/>
          </a:p>
          <a:p>
            <a:r>
              <a:rPr kumimoji="1" lang="en-US" altLang="zh-CN" dirty="0"/>
              <a:t>&gt;&gt;&gt; iter1 = </a:t>
            </a:r>
            <a:r>
              <a:rPr kumimoji="1" lang="en-US" altLang="zh-CN" dirty="0" err="1"/>
              <a:t>iter</a:t>
            </a:r>
            <a:r>
              <a:rPr kumimoji="1" lang="en-US" altLang="zh-CN" dirty="0"/>
              <a:t>(dict1)</a:t>
            </a:r>
            <a:endParaRPr kumimoji="1" lang="en-US" altLang="zh-CN" dirty="0"/>
          </a:p>
          <a:p>
            <a:r>
              <a:rPr kumimoji="1" lang="en-US" altLang="zh-CN" dirty="0"/>
              <a:t>&gt;&gt;&gt; </a:t>
            </a:r>
            <a:r>
              <a:rPr kumimoji="1" lang="en-US" altLang="zh-CN" dirty="0" err="1"/>
              <a:t>next</a:t>
            </a:r>
            <a:r>
              <a:rPr kumimoji="1" lang="en-US" altLang="zh-CN" dirty="0"/>
              <a:t>(iter1)</a:t>
            </a:r>
            <a:endParaRPr kumimoji="1" lang="en-US" altLang="zh-CN" dirty="0"/>
          </a:p>
          <a:p>
            <a:r>
              <a:rPr kumimoji="1" lang="en-US" altLang="zh-CN" dirty="0"/>
              <a:t>'</a:t>
            </a:r>
            <a:r>
              <a:rPr kumimoji="1" lang="en-US" altLang="zh-CN" dirty="0" err="1"/>
              <a:t>peter</a:t>
            </a:r>
            <a:r>
              <a:rPr kumimoji="1" lang="en-US" altLang="zh-CN" dirty="0"/>
              <a:t>’</a:t>
            </a:r>
            <a:endParaRPr kumimoji="1" lang="en-US" altLang="zh-CN" dirty="0"/>
          </a:p>
          <a:p>
            <a:r>
              <a:rPr kumimoji="1" lang="en-US" altLang="zh-CN" dirty="0"/>
              <a:t>&gt;&gt;&gt;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d </a:t>
            </a:r>
            <a:endParaRPr kumimoji="1" lang="en-US" altLang="zh-CN" dirty="0"/>
          </a:p>
          <a:p>
            <a:r>
              <a:rPr kumimoji="1" lang="en-US" altLang="zh-CN" dirty="0"/>
              <a:t>{'</a:t>
            </a:r>
            <a:r>
              <a:rPr kumimoji="1" lang="en-US" altLang="zh-CN" dirty="0" err="1"/>
              <a:t>tel</a:t>
            </a:r>
            <a:r>
              <a:rPr kumimoji="1" lang="en-US" altLang="zh-CN" dirty="0"/>
              <a:t>': '12345678', 'name': 'Dong', 'score': [98, 97], 'age': 37, 'sex': 'male'}</a:t>
            </a:r>
            <a:endParaRPr kumimoji="1" lang="en-US" altLang="zh-CN" dirty="0"/>
          </a:p>
          <a:p>
            <a:r>
              <a:rPr kumimoji="1" lang="en-US" altLang="zh-CN" dirty="0"/>
              <a:t>&gt;&gt;&gt; </a:t>
            </a:r>
            <a:r>
              <a:rPr kumimoji="1" lang="en-US" altLang="zh-CN" dirty="0" err="1"/>
              <a:t>d.setdefault</a:t>
            </a:r>
            <a:r>
              <a:rPr kumimoji="1" lang="en-US" altLang="zh-CN" dirty="0"/>
              <a:t>('tel','45678')</a:t>
            </a:r>
            <a:endParaRPr kumimoji="1" lang="en-US" altLang="zh-CN" dirty="0"/>
          </a:p>
          <a:p>
            <a:r>
              <a:rPr kumimoji="1" lang="en-US" altLang="zh-CN" dirty="0"/>
              <a:t>'12345678'</a:t>
            </a:r>
            <a:endParaRPr kumimoji="1" lang="en-US" altLang="zh-CN" dirty="0"/>
          </a:p>
          <a:p>
            <a:r>
              <a:rPr kumimoji="1" lang="en-US" altLang="zh-CN" dirty="0"/>
              <a:t>&gt;&gt;&gt; d</a:t>
            </a:r>
            <a:endParaRPr kumimoji="1" lang="en-US" altLang="zh-CN" dirty="0"/>
          </a:p>
          <a:p>
            <a:r>
              <a:rPr kumimoji="1" lang="en-US" altLang="zh-CN" dirty="0"/>
              <a:t>{'</a:t>
            </a:r>
            <a:r>
              <a:rPr kumimoji="1" lang="en-US" altLang="zh-CN" dirty="0" err="1"/>
              <a:t>tel</a:t>
            </a:r>
            <a:r>
              <a:rPr kumimoji="1" lang="en-US" altLang="zh-CN" dirty="0"/>
              <a:t>': '12345678', 'name': 'Dong', 'score': [98, 97], 'age': 37, 'sex': 'male'}</a:t>
            </a:r>
            <a:endParaRPr kumimoji="1" lang="en-US" altLang="zh-CN" dirty="0"/>
          </a:p>
          <a:p>
            <a:r>
              <a:rPr kumimoji="1" lang="en-US" altLang="zh-CN" dirty="0"/>
              <a:t>&gt;&gt;&gt;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</a:t>
            </a:r>
            <a:r>
              <a:rPr kumimoji="1" lang="en-US" altLang="zh-CN" dirty="0" err="1"/>
              <a:t>frequences</a:t>
            </a:r>
            <a:r>
              <a:rPr kumimoji="1" lang="en-US" altLang="zh-CN" dirty="0"/>
              <a:t> = Counter(y)#</a:t>
            </a:r>
            <a:r>
              <a:rPr kumimoji="1" lang="zh-CN" altLang="en-US" dirty="0"/>
              <a:t>也可以</a:t>
            </a:r>
            <a:endParaRPr kumimoji="1" lang="en-US" altLang="zh-CN" dirty="0"/>
          </a:p>
          <a:p>
            <a:r>
              <a:rPr kumimoji="1" lang="en-US" altLang="zh-CN" dirty="0"/>
              <a:t>&gt;&gt;&gt; </a:t>
            </a:r>
            <a:r>
              <a:rPr kumimoji="1" lang="en-US" altLang="zh-CN" dirty="0" err="1"/>
              <a:t>frequences.items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d={'English':78, 'math':56, 'Chinese':37}</a:t>
            </a:r>
            <a:endParaRPr lang="en-US" altLang="zh-CN" dirty="0"/>
          </a:p>
          <a:p>
            <a:r>
              <a:rPr lang="en-US" altLang="zh-CN" dirty="0"/>
              <a:t>&gt;&gt;&gt; x =reversed(d)</a:t>
            </a:r>
            <a:endParaRPr lang="en-US" altLang="zh-CN" dirty="0"/>
          </a:p>
          <a:p>
            <a:r>
              <a:rPr lang="en-US" altLang="zh-CN" dirty="0"/>
              <a:t>&gt;&gt;&gt; x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dict_reversekeyiterator</a:t>
            </a:r>
            <a:r>
              <a:rPr lang="en-US" altLang="zh-CN" dirty="0"/>
              <a:t> object at 0x000001CFF6DD3860&gt;</a:t>
            </a:r>
            <a:endParaRPr lang="en-US" altLang="zh-CN" dirty="0"/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/>
              <a:t>'Chinese'</a:t>
            </a:r>
            <a:endParaRPr lang="en-US" altLang="zh-CN" dirty="0"/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/>
              <a:t>'math'</a:t>
            </a:r>
            <a:endParaRPr lang="en-US" altLang="zh-CN" dirty="0"/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/>
              <a:t>'English'</a:t>
            </a:r>
            <a:endParaRPr lang="en-US" altLang="zh-CN" dirty="0"/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/>
              <a:t>Traceback (most recent call last):</a:t>
            </a:r>
            <a:endParaRPr lang="en-US" altLang="zh-CN" dirty="0"/>
          </a:p>
          <a:p>
            <a:r>
              <a:rPr lang="en-US" altLang="zh-CN" dirty="0"/>
              <a:t>  File "&lt;pyshell#11&gt;", line 1, in &lt;module&gt;</a:t>
            </a:r>
            <a:endParaRPr lang="en-US" altLang="zh-CN" dirty="0"/>
          </a:p>
          <a:p>
            <a:r>
              <a:rPr lang="en-US" altLang="zh-CN" dirty="0"/>
              <a:t>    next(x)</a:t>
            </a:r>
            <a:endParaRPr lang="en-US" altLang="zh-CN" dirty="0"/>
          </a:p>
          <a:p>
            <a:r>
              <a:rPr lang="en-US" altLang="zh-CN" dirty="0" err="1"/>
              <a:t>StopIteration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字典解析表达式： </a:t>
            </a:r>
            <a:r>
              <a:rPr lang="en-US" altLang="zh-CN" dirty="0"/>
              <a:t>{</a:t>
            </a:r>
            <a:r>
              <a:rPr lang="en-US" altLang="zh-CN" dirty="0" err="1"/>
              <a:t>c:c</a:t>
            </a:r>
            <a:r>
              <a:rPr lang="en-US" altLang="zh-CN" dirty="0"/>
              <a:t>*4 for c in ‘</a:t>
            </a:r>
            <a:r>
              <a:rPr lang="en-US" altLang="zh-CN" dirty="0" err="1"/>
              <a:t>abcd</a:t>
            </a:r>
            <a:r>
              <a:rPr lang="en-US" altLang="zh-CN" dirty="0"/>
              <a:t>’} </a:t>
            </a:r>
            <a:r>
              <a:rPr lang="zh-CN" altLang="en-US" dirty="0"/>
              <a:t>生成一个新字典对象， 结果 为： </a:t>
            </a:r>
            <a:r>
              <a:rPr lang="en-US" altLang="zh-CN" dirty="0"/>
              <a:t>{'a':'</a:t>
            </a:r>
            <a:r>
              <a:rPr lang="en-US" altLang="zh-CN" dirty="0" err="1"/>
              <a:t>aaaa</a:t>
            </a:r>
            <a:r>
              <a:rPr lang="en-US" altLang="zh-CN" dirty="0"/>
              <a:t>','b':'</a:t>
            </a:r>
            <a:r>
              <a:rPr lang="en-US" altLang="zh-CN" dirty="0" err="1"/>
              <a:t>bbbb</a:t>
            </a:r>
            <a:r>
              <a:rPr lang="en-US" altLang="zh-CN" dirty="0"/>
              <a:t>','c':'</a:t>
            </a:r>
            <a:r>
              <a:rPr lang="en-US" altLang="zh-CN" dirty="0" err="1"/>
              <a:t>cccc</a:t>
            </a:r>
            <a:r>
              <a:rPr lang="en-US" altLang="zh-CN" dirty="0"/>
              <a:t>','d':'</a:t>
            </a:r>
            <a:r>
              <a:rPr lang="en-US" altLang="zh-CN" dirty="0" err="1"/>
              <a:t>dddd</a:t>
            </a:r>
            <a:r>
              <a:rPr lang="en-US" altLang="zh-CN" dirty="0"/>
              <a:t>'} </a:t>
            </a:r>
            <a:r>
              <a:rPr lang="zh-CN" altLang="en-US" dirty="0"/>
              <a:t>（打印顺序不确定）</a:t>
            </a:r>
            <a:endParaRPr lang="en-US" altLang="zh-CN" dirty="0"/>
          </a:p>
          <a:p>
            <a:r>
              <a:rPr lang="en-US" altLang="zh-CN" dirty="0"/>
              <a:t>&gt;&gt;&gt; list(zip(['</a:t>
            </a:r>
            <a:r>
              <a:rPr lang="en-US" altLang="zh-CN" dirty="0" err="1"/>
              <a:t>a','b','c</a:t>
            </a:r>
            <a:r>
              <a:rPr lang="en-US" altLang="zh-CN" dirty="0"/>
              <a:t>'],[1,2,3]))</a:t>
            </a:r>
            <a:endParaRPr lang="en-US" altLang="zh-CN" dirty="0"/>
          </a:p>
          <a:p>
            <a:r>
              <a:rPr lang="en-US" altLang="zh-CN" dirty="0"/>
              <a:t>[('a', 1), ('b', 2), ('c', 3)]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dList = (5, 6, 7)</a:t>
            </a:r>
            <a:endParaRPr lang="en-US" altLang="zh-CN" dirty="0"/>
          </a:p>
          <a:p>
            <a:r>
              <a:rPr lang="en-US" altLang="zh-CN" dirty="0"/>
              <a:t>&gt;&gt;&gt; for item in enumerate(dList):</a:t>
            </a:r>
            <a:endParaRPr lang="en-US" altLang="zh-CN" dirty="0"/>
          </a:p>
          <a:p>
            <a:r>
              <a:rPr lang="en-US" altLang="zh-CN" dirty="0"/>
              <a:t>	print(item)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(0, 5)</a:t>
            </a:r>
            <a:endParaRPr lang="en-US" altLang="zh-CN" dirty="0"/>
          </a:p>
          <a:p>
            <a:r>
              <a:rPr lang="en-US" altLang="zh-CN" dirty="0"/>
              <a:t>(1, 6)</a:t>
            </a:r>
            <a:endParaRPr lang="en-US" altLang="zh-CN" dirty="0"/>
          </a:p>
          <a:p>
            <a:r>
              <a:rPr lang="en-US" altLang="zh-CN" dirty="0"/>
              <a:t>(2, 7)</a:t>
            </a:r>
            <a:endParaRPr lang="en-US" altLang="zh-CN" dirty="0"/>
          </a:p>
          <a:p>
            <a:r>
              <a:rPr lang="en-US" altLang="zh-CN" dirty="0"/>
              <a:t>&gt;&gt;&gt; dList = "</a:t>
            </a:r>
            <a:r>
              <a:rPr lang="en-US" altLang="zh-CN" dirty="0" err="1"/>
              <a:t>helloworld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en-US" altLang="zh-CN" dirty="0"/>
              <a:t>&gt;&gt;&gt; for item in enumerate(dList):</a:t>
            </a:r>
            <a:endParaRPr lang="en-US" altLang="zh-CN" dirty="0"/>
          </a:p>
          <a:p>
            <a:r>
              <a:rPr lang="en-US" altLang="zh-CN" dirty="0"/>
              <a:t>	print(item)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(0, 'h')</a:t>
            </a:r>
            <a:endParaRPr lang="en-US" altLang="zh-CN" dirty="0"/>
          </a:p>
          <a:p>
            <a:r>
              <a:rPr lang="en-US" altLang="zh-CN" dirty="0"/>
              <a:t>(1, 'e')</a:t>
            </a:r>
            <a:endParaRPr lang="en-US" altLang="zh-CN" dirty="0"/>
          </a:p>
          <a:p>
            <a:r>
              <a:rPr lang="en-US" altLang="zh-CN" dirty="0"/>
              <a:t>(2, 'l')</a:t>
            </a:r>
            <a:endParaRPr lang="en-US" altLang="zh-CN" dirty="0"/>
          </a:p>
          <a:p>
            <a:r>
              <a:rPr lang="en-US" altLang="zh-CN" dirty="0"/>
              <a:t>(3, 'l')</a:t>
            </a:r>
            <a:endParaRPr lang="en-US" altLang="zh-CN" dirty="0"/>
          </a:p>
          <a:p>
            <a:r>
              <a:rPr lang="en-US" altLang="zh-CN" dirty="0"/>
              <a:t>(4, 'o')</a:t>
            </a:r>
            <a:endParaRPr lang="en-US" altLang="zh-CN" dirty="0"/>
          </a:p>
          <a:p>
            <a:r>
              <a:rPr lang="en-US" altLang="zh-CN" dirty="0"/>
              <a:t>(5, 'w')</a:t>
            </a:r>
            <a:endParaRPr lang="en-US" altLang="zh-CN" dirty="0"/>
          </a:p>
          <a:p>
            <a:r>
              <a:rPr lang="en-US" altLang="zh-CN" dirty="0"/>
              <a:t>(6, 'o')</a:t>
            </a:r>
            <a:endParaRPr lang="en-US" altLang="zh-CN" dirty="0"/>
          </a:p>
          <a:p>
            <a:r>
              <a:rPr lang="en-US" altLang="zh-CN" dirty="0"/>
              <a:t>(7, 'r')</a:t>
            </a:r>
            <a:endParaRPr lang="en-US" altLang="zh-CN" dirty="0"/>
          </a:p>
          <a:p>
            <a:r>
              <a:rPr lang="en-US" altLang="zh-CN" dirty="0"/>
              <a:t>(8, 'l')</a:t>
            </a:r>
            <a:endParaRPr lang="en-US" altLang="zh-CN" dirty="0"/>
          </a:p>
          <a:p>
            <a:r>
              <a:rPr lang="en-US" altLang="zh-CN" dirty="0"/>
              <a:t>(9, 'd')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a,*</a:t>
            </a:r>
            <a:r>
              <a:rPr lang="en-US" altLang="zh-CN" dirty="0" err="1"/>
              <a:t>b,c</a:t>
            </a:r>
            <a:r>
              <a:rPr lang="en-US" altLang="zh-CN" dirty="0"/>
              <a:t> = 1,2,3,4,5,6</a:t>
            </a:r>
            <a:endParaRPr lang="en-US" altLang="zh-CN" dirty="0"/>
          </a:p>
          <a:p>
            <a:r>
              <a:rPr lang="en-US" altLang="zh-CN" dirty="0" err="1"/>
              <a:t>a,b,c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(1, [2, 3, 4, 5], 6)</a:t>
            </a:r>
            <a:endParaRPr lang="en-US" altLang="zh-CN" dirty="0"/>
          </a:p>
          <a:p>
            <a:r>
              <a:rPr lang="es-ES" altLang="zh-CN" dirty="0"/>
              <a:t>&gt;&gt;&gt; (x, y, z) = (False, 3.5, 'exp')</a:t>
            </a:r>
            <a:endParaRPr lang="es-ES" altLang="zh-CN" dirty="0"/>
          </a:p>
          <a:p>
            <a:r>
              <a:rPr lang="es-ES" altLang="zh-CN" dirty="0"/>
              <a:t>&gt;&gt;&gt; x,y,z</a:t>
            </a:r>
            <a:endParaRPr lang="es-ES" altLang="zh-CN" dirty="0"/>
          </a:p>
          <a:p>
            <a:r>
              <a:rPr lang="es-ES" altLang="zh-CN" dirty="0"/>
              <a:t>(False, 3.5, 'exp')</a:t>
            </a:r>
            <a:endParaRPr lang="es-ES" altLang="zh-CN" dirty="0"/>
          </a:p>
          <a:p>
            <a:r>
              <a:rPr lang="es-ES" altLang="zh-CN" dirty="0"/>
              <a:t>&gt;&gt;&gt; [x,y,z] = (False, 3.5, 'exp')</a:t>
            </a:r>
            <a:endParaRPr lang="es-ES" altLang="zh-CN" dirty="0"/>
          </a:p>
          <a:p>
            <a:r>
              <a:rPr lang="es-ES" altLang="zh-CN" dirty="0"/>
              <a:t>&gt;&gt;&gt; x,y,x</a:t>
            </a:r>
            <a:endParaRPr lang="es-ES" altLang="zh-CN" dirty="0"/>
          </a:p>
          <a:p>
            <a:r>
              <a:rPr lang="es-ES" altLang="zh-CN" dirty="0"/>
              <a:t>(False, 3.5, False)</a:t>
            </a:r>
            <a:endParaRPr lang="es-ES" altLang="zh-CN" dirty="0"/>
          </a:p>
          <a:p>
            <a:r>
              <a:rPr lang="es-ES" altLang="zh-CN" dirty="0"/>
              <a:t>&gt;&gt;&gt; x,y,z</a:t>
            </a:r>
            <a:endParaRPr lang="es-ES" altLang="zh-CN" dirty="0"/>
          </a:p>
          <a:p>
            <a:r>
              <a:rPr lang="es-ES" altLang="zh-CN" dirty="0"/>
              <a:t>(False, 3.5, 'exp')</a:t>
            </a:r>
            <a:endParaRPr lang="es-ES" altLang="zh-CN" dirty="0"/>
          </a:p>
          <a:p>
            <a:r>
              <a:rPr lang="es-ES" altLang="zh-CN" dirty="0"/>
              <a:t>&gt;&gt;&gt; (x, y, z) = (False, 3.5, 'exp')</a:t>
            </a:r>
            <a:endParaRPr lang="es-ES" altLang="zh-CN" dirty="0"/>
          </a:p>
          <a:p>
            <a:r>
              <a:rPr lang="es-ES" altLang="zh-CN" dirty="0"/>
              <a:t>&gt;&gt;&gt; x,y,z</a:t>
            </a:r>
            <a:endParaRPr lang="es-ES" altLang="zh-CN" dirty="0"/>
          </a:p>
          <a:p>
            <a:r>
              <a:rPr lang="es-ES" altLang="zh-CN" dirty="0"/>
              <a:t>(False, 3.5, 'exp')</a:t>
            </a:r>
            <a:endParaRPr lang="es-ES" altLang="zh-CN" dirty="0"/>
          </a:p>
          <a:p>
            <a:r>
              <a:rPr lang="es-ES" altLang="zh-CN" dirty="0"/>
              <a:t>&gt;&gt;&gt; [x,y,z] = (False, 3.5, 'exp')</a:t>
            </a:r>
            <a:endParaRPr lang="es-ES" altLang="zh-CN" dirty="0"/>
          </a:p>
          <a:p>
            <a:r>
              <a:rPr lang="es-ES" altLang="zh-CN" dirty="0"/>
              <a:t>&gt;&gt;&gt; x,y,x</a:t>
            </a:r>
            <a:endParaRPr lang="es-ES" altLang="zh-CN" dirty="0"/>
          </a:p>
          <a:p>
            <a:r>
              <a:rPr lang="es-ES" altLang="zh-CN" dirty="0"/>
              <a:t>(False, 3.5, False)</a:t>
            </a:r>
            <a:endParaRPr lang="es-ES" altLang="zh-CN" dirty="0"/>
          </a:p>
          <a:p>
            <a:r>
              <a:rPr lang="es-ES" altLang="zh-CN" dirty="0"/>
              <a:t>&gt;&gt;&gt; x,y,z</a:t>
            </a:r>
            <a:endParaRPr lang="es-ES" altLang="zh-CN" dirty="0"/>
          </a:p>
          <a:p>
            <a:r>
              <a:rPr lang="es-ES" altLang="zh-CN" dirty="0"/>
              <a:t>(False, 3.5, '</a:t>
            </a:r>
            <a:r>
              <a:rPr lang="es-ES" altLang="zh-CN" dirty="0" err="1"/>
              <a:t>exp</a:t>
            </a:r>
            <a:r>
              <a:rPr lang="es-ES" altLang="zh-CN" dirty="0"/>
              <a:t>’)</a:t>
            </a:r>
            <a:endParaRPr lang="es-ES" altLang="zh-CN" dirty="0"/>
          </a:p>
          <a:p>
            <a:endParaRPr lang="es-E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dict1={'a':1,'b':2,'c':3}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b,c,d</a:t>
            </a:r>
            <a:r>
              <a:rPr lang="en-US" altLang="zh-CN" dirty="0"/>
              <a:t>=dict1</a:t>
            </a:r>
            <a:endParaRPr lang="en-US" altLang="zh-CN" dirty="0"/>
          </a:p>
          <a:p>
            <a:r>
              <a:rPr lang="en-US" altLang="zh-CN" dirty="0"/>
              <a:t>&gt;&gt;&gt; b</a:t>
            </a:r>
            <a:endParaRPr lang="en-US" altLang="zh-CN" dirty="0"/>
          </a:p>
          <a:p>
            <a:r>
              <a:rPr lang="en-US" altLang="zh-CN" dirty="0"/>
              <a:t>'c'</a:t>
            </a:r>
            <a:endParaRPr lang="en-US" altLang="zh-CN" dirty="0"/>
          </a:p>
          <a:p>
            <a:r>
              <a:rPr lang="en-US" altLang="zh-CN" dirty="0"/>
              <a:t>&gt;&gt;&gt; c</a:t>
            </a:r>
            <a:endParaRPr lang="en-US" altLang="zh-CN" dirty="0"/>
          </a:p>
          <a:p>
            <a:r>
              <a:rPr lang="en-US" altLang="zh-CN" dirty="0"/>
              <a:t>'a'</a:t>
            </a:r>
            <a:endParaRPr lang="en-US" altLang="zh-CN" dirty="0"/>
          </a:p>
          <a:p>
            <a:r>
              <a:rPr lang="en-US" altLang="zh-CN" dirty="0"/>
              <a:t>&gt;&gt;&gt; d</a:t>
            </a:r>
            <a:endParaRPr lang="en-US" altLang="zh-CN" dirty="0"/>
          </a:p>
          <a:p>
            <a:r>
              <a:rPr lang="en-US" altLang="zh-CN" dirty="0"/>
              <a:t>'b‘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b,c,d</a:t>
            </a:r>
            <a:r>
              <a:rPr lang="en-US" altLang="zh-CN" dirty="0"/>
              <a:t>=dict1.items()</a:t>
            </a:r>
            <a:endParaRPr lang="en-US" altLang="zh-CN" dirty="0"/>
          </a:p>
          <a:p>
            <a:r>
              <a:rPr lang="en-US" altLang="zh-CN" dirty="0"/>
              <a:t>&gt;&gt;&gt; b</a:t>
            </a:r>
            <a:endParaRPr lang="en-US" altLang="zh-CN" dirty="0"/>
          </a:p>
          <a:p>
            <a:r>
              <a:rPr lang="en-US" altLang="zh-CN" dirty="0"/>
              <a:t>('c', 3)</a:t>
            </a:r>
            <a:endParaRPr lang="en-US" altLang="zh-CN" dirty="0"/>
          </a:p>
          <a:p>
            <a:r>
              <a:rPr lang="en-US" altLang="zh-CN" dirty="0"/>
              <a:t>&gt;&gt;&gt; c</a:t>
            </a:r>
            <a:endParaRPr lang="en-US" altLang="zh-CN" dirty="0"/>
          </a:p>
          <a:p>
            <a:r>
              <a:rPr lang="en-US" altLang="zh-CN" dirty="0"/>
              <a:t>('a', 1)</a:t>
            </a:r>
            <a:endParaRPr lang="en-US" altLang="zh-CN" dirty="0"/>
          </a:p>
          <a:p>
            <a:r>
              <a:rPr lang="en-US" altLang="zh-CN" dirty="0"/>
              <a:t>&gt;&gt;&gt; d</a:t>
            </a:r>
            <a:endParaRPr lang="en-US" altLang="zh-CN" dirty="0"/>
          </a:p>
          <a:p>
            <a:r>
              <a:rPr lang="en-US" altLang="zh-CN" dirty="0"/>
              <a:t>('b', 2)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b,c,d</a:t>
            </a:r>
            <a:r>
              <a:rPr lang="en-US" altLang="zh-CN" dirty="0"/>
              <a:t>=dict1.values()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b,c,d</a:t>
            </a:r>
            <a:endParaRPr lang="en-US" altLang="zh-CN" dirty="0"/>
          </a:p>
          <a:p>
            <a:r>
              <a:rPr lang="en-US" altLang="zh-CN" dirty="0"/>
              <a:t>(3, 1, 2)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r.__</a:t>
            </a:r>
            <a:r>
              <a:rPr lang="en-US" altLang="zh-CN" dirty="0" err="1"/>
              <a:t>iter</a:t>
            </a:r>
            <a:r>
              <a:rPr lang="en-US" altLang="zh-CN" dirty="0"/>
              <a:t>__()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4561B-296C-4C49-9E9B-46ADA4EE9AB7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F64B3-6EDE-4368-AEEA-7821BD7882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990B7-C8A2-44A9-90AD-4815586FAB9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CE39-3207-46D3-A14D-C39535F13A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CAF63-3395-4F42-B2EA-D785D96653B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B262-8C79-431F-B1E6-7541A65796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1489-E97B-41E0-830C-EB11992B7F8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D31DD-AE41-4736-A024-4CBF4980131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5CA7C-4D79-4EF9-B696-404D4D6E179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8130F-103F-4268-8D1C-63C9F550EB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B4C40-8ACD-4581-B634-2B918E98FF7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C0D4-A5F9-4ACB-9040-368413B86B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47069-0CD9-42FC-A0C7-3E4576CB9BCC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25C83-30A7-4E8C-B066-EE02AE5570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DA979-1D08-4CA6-AA91-616B9104C10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3A4D3-3FE2-43A3-ACB2-09A920932B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1F111-1E43-4E9D-A4DD-427A6B7DB757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1E3A-9891-4A46-B68A-51E00CE7D48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DD7CE-0373-47E8-93B9-04FBE3449B27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9209-6279-4866-BC7D-6E0942D5310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96760-9E30-45E2-AC5C-C31B9F5AC3C8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6A9D-7158-4E5D-BC57-969678309F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29313-8900-4E06-A865-11F8362A3EE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9D3E4-E4D3-4692-B61D-511D506EFC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54EF9-23DB-4DF6-BD03-79602DA03F3E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63DDA-CE0B-4BCB-890E-EF2C547CCC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2BC3E-243E-4538-80EA-F232CCE5F07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CEC9B-B2DA-4750-A414-A437E83071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7FDF3-24A2-4F25-9001-9EA36BFCB42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765A4-8A37-43FC-91DD-4F4F7131CB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4099" name="Freeform 3"/>
            <p:cNvSpPr/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/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/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/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Freeform 7"/>
            <p:cNvSpPr/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8"/>
            <p:cNvSpPr/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9"/>
            <p:cNvSpPr/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0"/>
            <p:cNvSpPr/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11"/>
            <p:cNvSpPr/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12"/>
            <p:cNvSpPr/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3"/>
            <p:cNvSpPr/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4"/>
            <p:cNvSpPr/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"/>
            <p:cNvSpPr/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6"/>
            <p:cNvSpPr/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/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/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/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/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/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/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/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/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/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/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/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/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/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/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/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/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/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/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/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/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/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/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5" name="Group 39"/>
            <p:cNvGrpSpPr/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Freeform 40"/>
              <p:cNvSpPr/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41"/>
              <p:cNvSpPr/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521" y="1600571"/>
            <a:ext cx="10971372" cy="1829223"/>
          </a:xfrm>
        </p:spPr>
        <p:txBody>
          <a:bodyPr/>
          <a:lstStyle>
            <a:lvl1pPr>
              <a:defRPr sz="5700"/>
            </a:lvl1pPr>
          </a:lstStyle>
          <a:p>
            <a:pPr lvl="0"/>
            <a:r>
              <a:rPr lang="zh-CN" altLang="zh-CN" noProof="0"/>
              <a:t>单击此处编辑母版标题样式</a:t>
            </a:r>
            <a:endParaRPr lang="zh-CN" altLang="zh-CN" noProof="0"/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300"/>
            </a:lvl1pPr>
          </a:lstStyle>
          <a:p>
            <a:pPr lvl="0"/>
            <a:r>
              <a:rPr lang="zh-CN" altLang="zh-CN" noProof="0"/>
              <a:t>单击此处编辑母版副标题样式</a:t>
            </a:r>
            <a:endParaRPr lang="zh-CN" altLang="zh-CN" noProof="0"/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0E6B484-172E-47A8-BF0D-838B5F3AF0AA}" type="datetime1">
              <a:rPr lang="zh-CN" altLang="en-US"/>
            </a:fld>
            <a:endParaRPr lang="en-US" altLang="zh-CN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A8035D-F7DE-432A-8572-6A8F3531D2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3E173-0B2D-4025-B92C-FD9B750E8B8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793D-C845-4249-BF79-C0AF045B49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6C3AC-16D2-4F49-B6FB-C9CE936E8E4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EF64D-22B7-43F2-8A34-A3ECED5556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7ACC-DA93-4047-858E-C2243BCD069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44057-3836-4BB2-ADC0-959238F2F7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616D0-0E6E-4FEF-8AA4-8CB15D47B32C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66C78-9683-429D-A323-79456ADA0E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F8F151-6426-46FE-9AC0-64F4F0A7CF4C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04495-235F-49CA-B4BF-E1A4592E18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851EF-8D4A-4011-B260-994D3E237537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81007-703D-4D52-A296-B72FB5AD56E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044FC-E3FC-4718-A5BD-51F68866EBA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5D83-8900-4BE1-B049-02C681206A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D65DC-9CF4-4FE8-A76B-77712F874E0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3358C-2900-442A-804D-D815BCD232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2BFE-2029-4BAC-BA21-056C26D4D57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6E10-7211-448B-AF87-C194A7F1BE1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B15DC-A3DA-40F4-8435-F342F8D0DE2C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8F34F-8AB2-4D72-842E-3D6C38D147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7877"/>
            <a:ext cx="2742843" cy="5854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7877"/>
            <a:ext cx="8025355" cy="58544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F48FD-FB27-420E-8B13-5703562EB57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D1F78-847A-40D9-BE4B-D3284399D9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8A406-D0BA-4AF5-B8DE-8F05BF1FF6D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38DA-C8FF-4762-A412-9DAD726009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8EC5-9FD1-4432-A1E0-D335192320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3A0D-7182-4FED-BA90-BCE3E1924D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F2926-D15C-40AE-8552-EB0AC46795D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DB30-BFDD-4096-ABAE-F50C8512C62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3138E-04D0-44DF-BF71-6CAD73F5CDC2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5D568-575E-4345-B0EE-E8A3115584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A35A9-32C6-405D-990D-C18D62B3B4E7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6071B-1619-4C79-B704-F8DFAA7F79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D9DDB-0BFB-4A5C-B4B8-57B27A1AB231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1A068-B03B-4CBF-93EA-E4CA9349555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299D5-0D27-4ED7-BCEF-1AA6A85DEB1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A5490-7C30-4B12-A69A-8B3D44E404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28005-A145-418F-ACC7-9EF4B1AAE4F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04A05-1B3C-4E22-918E-092C24FFD9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16CAB-3F8B-404E-BD51-263232D51E30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739DD-F79D-4C97-B1A7-279122E0C4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C02C49-9FFA-492E-B279-541039640A88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64823-5B7B-4DF7-8867-491D8548964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E7D9F-0654-4857-8ED8-811BC3C4B4A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9BD62-8E30-4DB0-B402-7635B2C5067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B329D-2099-48FD-91B5-90DBAC1070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1E5D-0E0F-459D-8BAE-ACD95E3B92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F4DFE-44B4-47D7-8317-C3E163DFD4FB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8D142-72B8-4D0A-B717-FED43298D8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9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31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D8E8D-7F1A-4962-A874-3BEB280434F7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1ABBD-A2B3-460F-9845-DB4B2F4A3B7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5B50F-07A5-4867-BFBA-8298FD13490A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48CE0-2E42-48EF-946E-FF1425F521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F2F0D-E2D9-42FD-9B97-96A56C7281F5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2435F-41B1-445E-96BC-C974880E3CC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6660D-D236-470E-9A1A-1473F05F4EF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0B656-795B-4461-941E-AC6AE4F673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BA2F4515-556D-4F35-87E6-44EAAF565065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66C220B3-2E01-4312-8668-73797E88C8E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F33C9EB0-5DD0-4F2F-BFBA-5442F273AF45}" type="datetime1">
              <a:rPr lang="zh-CN" altLang="en-US"/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5DF2642F-9B3B-49E3-8C29-ACB1F7C0F58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3075" name="Freeform 3"/>
            <p:cNvSpPr/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Freeform 4"/>
            <p:cNvSpPr/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Freeform 5"/>
            <p:cNvSpPr/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/>
            <p:cNvSpPr/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7"/>
            <p:cNvSpPr/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8"/>
            <p:cNvSpPr/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/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/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/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/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/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/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/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/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/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/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/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/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/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/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/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4"/>
            <p:cNvSpPr/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/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/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/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8"/>
            <p:cNvSpPr/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/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/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/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/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33"/>
            <p:cNvSpPr/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4"/>
            <p:cNvSpPr/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/>
            <p:cNvSpPr/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6"/>
            <p:cNvSpPr/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7"/>
            <p:cNvSpPr/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/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1" name="Group 39"/>
            <p:cNvGrpSpPr/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Freeform 40"/>
              <p:cNvSpPr/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/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7877"/>
            <a:ext cx="10971372" cy="1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9CCC8D8-77B7-4175-A01D-9DB56CD1257A}" type="datetime1">
              <a:rPr lang="zh-CN" altLang="en-US"/>
            </a:fld>
            <a:endParaRPr lang="en-US" altLang="zh-CN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9847"/>
            <a:ext cx="3860297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E78C2B-C274-45F2-99DE-8CFB01BA064A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3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84555" indent="-34036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360805" indent="-27241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2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905000" indent="-27241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44919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993390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53758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4081780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62597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CF8ED55B-8EDF-423D-972F-E69CBEA64856}" type="datetime1">
              <a:rPr lang="zh-CN" altLang="en-US"/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6FD98B1E-3DB2-4976-8F16-A1E362D5765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7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7.xml"/><Relationship Id="rId1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slide" Target="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7.xml"/><Relationship Id="rId1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第2章 Python序列</a:t>
            </a:r>
            <a:endParaRPr lang="zh-CN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3625"/>
            <a:ext cx="9142413" cy="165576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主要内容：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2400" b="1" dirty="0"/>
              <a:t>一、元组</a:t>
            </a:r>
            <a:endParaRPr lang="en-US" altLang="zh-CN" sz="2400" b="1" dirty="0"/>
          </a:p>
          <a:p>
            <a:pPr algn="l"/>
            <a:r>
              <a:rPr lang="zh-CN" altLang="en-US" sz="2400" b="1" dirty="0"/>
              <a:t>二、字典</a:t>
            </a:r>
            <a:endParaRPr lang="en-US" altLang="zh-CN" sz="24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/>
              <a:t>2.1.8 用于序列操作的常用内置函数</a:t>
            </a:r>
            <a:br>
              <a:rPr lang="en-US" altLang="zh-CN" sz="4800" dirty="0"/>
            </a:br>
            <a:r>
              <a:rPr lang="en-US" altLang="zh-CN" sz="2800" b="1" dirty="0">
                <a:solidFill>
                  <a:srgbClr val="0070C0"/>
                </a:solidFill>
              </a:rPr>
              <a:t>*review</a:t>
            </a:r>
            <a:endParaRPr lang="zh-CN" altLang="zh-CN" sz="2800" b="1" dirty="0">
              <a:solidFill>
                <a:srgbClr val="0070C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100" dirty="0"/>
              <a:t>zip(</a:t>
            </a:r>
            <a:r>
              <a:rPr lang="zh-CN" altLang="en-US" sz="2100" dirty="0">
                <a:solidFill>
                  <a:srgbClr val="C00000"/>
                </a:solidFill>
              </a:rPr>
              <a:t>序列</a:t>
            </a:r>
            <a:r>
              <a:rPr lang="en-US" altLang="zh-CN" sz="2100" dirty="0"/>
              <a:t>1,</a:t>
            </a:r>
            <a:r>
              <a:rPr lang="zh-CN" altLang="en-US" sz="2100" dirty="0">
                <a:solidFill>
                  <a:srgbClr val="C00000"/>
                </a:solidFill>
              </a:rPr>
              <a:t>序列</a:t>
            </a:r>
            <a:r>
              <a:rPr lang="en-US" altLang="zh-CN" sz="2100" dirty="0"/>
              <a:t>2,…):</a:t>
            </a:r>
            <a:r>
              <a:rPr lang="zh-CN" altLang="en-US" sz="2100" dirty="0"/>
              <a:t>将多个</a:t>
            </a:r>
            <a:r>
              <a:rPr lang="zh-CN" altLang="en-US" sz="2100" dirty="0">
                <a:solidFill>
                  <a:srgbClr val="C00000"/>
                </a:solidFill>
              </a:rPr>
              <a:t>序列</a:t>
            </a:r>
            <a:r>
              <a:rPr lang="zh-CN" altLang="en-US" sz="2100" dirty="0"/>
              <a:t>对应位置元素组合为元组，并返回包含这些元组的</a:t>
            </a:r>
            <a:r>
              <a:rPr lang="en-US" altLang="zh-CN" sz="2100" dirty="0"/>
              <a:t>zip</a:t>
            </a:r>
            <a:r>
              <a:rPr lang="zh-CN" altLang="en-US" sz="2100" dirty="0"/>
              <a:t>对象。</a:t>
            </a:r>
            <a:r>
              <a:rPr lang="en-US" altLang="zh-CN" sz="2100" dirty="0"/>
              <a:t>Zip</a:t>
            </a:r>
            <a:r>
              <a:rPr lang="zh-CN" altLang="en-US" sz="2100" dirty="0"/>
              <a:t>对象可以进一步用</a:t>
            </a:r>
            <a:r>
              <a:rPr lang="en-US" altLang="zh-CN" sz="2100" dirty="0"/>
              <a:t>list()</a:t>
            </a:r>
            <a:r>
              <a:rPr lang="zh-CN" altLang="en-US" sz="2100" dirty="0"/>
              <a:t>函数转换为列表对象。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aList = [1, 2, 3]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</a:t>
            </a:r>
            <a:r>
              <a:rPr lang="zh-CN" altLang="en-US" sz="2100" dirty="0">
                <a:solidFill>
                  <a:srgbClr val="C00000"/>
                </a:solidFill>
              </a:rPr>
              <a:t>b</a:t>
            </a:r>
            <a:r>
              <a:rPr lang="en-US" altLang="zh-CN" sz="2100" dirty="0">
                <a:solidFill>
                  <a:srgbClr val="C00000"/>
                </a:solidFill>
              </a:rPr>
              <a:t>Tuple</a:t>
            </a:r>
            <a:r>
              <a:rPr lang="zh-CN" altLang="en-US" sz="2100" dirty="0">
                <a:solidFill>
                  <a:srgbClr val="C00000"/>
                </a:solidFill>
              </a:rPr>
              <a:t> </a:t>
            </a:r>
            <a:r>
              <a:rPr lang="zh-CN" altLang="en-US" sz="2100" dirty="0"/>
              <a:t>= </a:t>
            </a:r>
            <a:r>
              <a:rPr lang="en-US" altLang="zh-CN" sz="2100" dirty="0"/>
              <a:t>(</a:t>
            </a:r>
            <a:r>
              <a:rPr lang="zh-CN" altLang="en-US" sz="2100" dirty="0"/>
              <a:t>4, 5, 6</a:t>
            </a:r>
            <a:r>
              <a:rPr lang="en-US" altLang="zh-CN" sz="2100" dirty="0"/>
              <a:t>,7)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</a:t>
            </a:r>
            <a:r>
              <a:rPr lang="en-US" altLang="zh-CN" sz="2100" dirty="0"/>
              <a:t>Zip</a:t>
            </a:r>
            <a:r>
              <a:rPr lang="zh-CN" altLang="en-US" sz="2100" dirty="0"/>
              <a:t> = zip(a</a:t>
            </a:r>
            <a:r>
              <a:rPr lang="en-US" altLang="zh-CN" sz="2100" dirty="0"/>
              <a:t>List</a:t>
            </a:r>
            <a:r>
              <a:rPr lang="zh-CN" altLang="en-US" sz="2100" dirty="0"/>
              <a:t>, b</a:t>
            </a:r>
            <a:r>
              <a:rPr lang="en-US" altLang="zh-CN" sz="2100" dirty="0"/>
              <a:t>Tuple</a:t>
            </a:r>
            <a:r>
              <a:rPr lang="zh-CN" altLang="en-US" sz="2100" dirty="0"/>
              <a:t> )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</a:t>
            </a:r>
            <a:r>
              <a:rPr lang="en-US" altLang="zh-CN" sz="2100" dirty="0"/>
              <a:t>Zip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&lt;zip object at 0x0000000003728908&gt;</a:t>
            </a:r>
            <a:endParaRPr lang="zh-CN" altLang="en-US" sz="21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list(c</a:t>
            </a:r>
            <a:r>
              <a:rPr lang="en-US" altLang="zh-CN" sz="2100" dirty="0"/>
              <a:t>Zip</a:t>
            </a:r>
            <a:r>
              <a:rPr lang="zh-CN" altLang="en-US" sz="2100" dirty="0"/>
              <a:t>)</a:t>
            </a:r>
            <a:r>
              <a:rPr lang="en-US" altLang="zh-CN" sz="2100" dirty="0"/>
              <a:t>			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[(1, 4), (2, 5), (3, 6)]</a:t>
            </a:r>
            <a:endParaRPr lang="en-US" altLang="zh-CN" sz="21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&gt;&gt;&gt; list(</a:t>
            </a:r>
            <a:r>
              <a:rPr lang="en-US" altLang="zh-CN" sz="2000" dirty="0" err="1"/>
              <a:t>cZip</a:t>
            </a:r>
            <a:r>
              <a:rPr lang="en-US" altLang="zh-CN" sz="2000" dirty="0"/>
              <a:t>)   #</a:t>
            </a:r>
            <a:r>
              <a:rPr lang="zh-CN" altLang="zh-CN" sz="2000" dirty="0">
                <a:solidFill>
                  <a:srgbClr val="FF0000"/>
                </a:solidFill>
              </a:rPr>
              <a:t>迭代</a:t>
            </a:r>
            <a:r>
              <a:rPr lang="zh-CN" altLang="en-US" sz="2000" dirty="0">
                <a:solidFill>
                  <a:srgbClr val="FF0000"/>
                </a:solidFill>
              </a:rPr>
              <a:t>器</a:t>
            </a:r>
            <a:r>
              <a:rPr lang="zh-CN" altLang="zh-CN" sz="2000" dirty="0">
                <a:solidFill>
                  <a:srgbClr val="FF0000"/>
                </a:solidFill>
              </a:rPr>
              <a:t>已遍历结束</a:t>
            </a:r>
            <a:r>
              <a:rPr lang="zh-CN" altLang="en-US" sz="2000" dirty="0">
                <a:solidFill>
                  <a:srgbClr val="FF0000"/>
                </a:solidFill>
              </a:rPr>
              <a:t>，只能迭代一次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r>
              <a:rPr lang="zh-CN" altLang="en-US" sz="2000" dirty="0">
                <a:solidFill>
                  <a:srgbClr val="FF0000"/>
                </a:solidFill>
              </a:rPr>
              <a:t>所以为空列表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[]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1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/>
              <a:t>2.1.8 用于序列操作的常用内置函数</a:t>
            </a:r>
            <a:br>
              <a:rPr lang="en-US" altLang="zh-CN" sz="4800" dirty="0"/>
            </a:br>
            <a:r>
              <a:rPr lang="en-US" altLang="zh-CN" sz="2800" b="1" dirty="0">
                <a:solidFill>
                  <a:srgbClr val="0070C0"/>
                </a:solidFill>
              </a:rPr>
              <a:t>*review</a:t>
            </a:r>
            <a:endParaRPr lang="zh-CN" altLang="zh-CN" sz="28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900" dirty="0"/>
              <a:t>enumerate(</a:t>
            </a:r>
            <a:r>
              <a:rPr lang="zh-CN" altLang="en-US" sz="2900" dirty="0">
                <a:solidFill>
                  <a:srgbClr val="C00000"/>
                </a:solidFill>
              </a:rPr>
              <a:t>序列</a:t>
            </a:r>
            <a:r>
              <a:rPr lang="en-US" altLang="zh-CN" sz="2900" dirty="0"/>
              <a:t>)</a:t>
            </a:r>
            <a:r>
              <a:rPr lang="zh-CN" altLang="en-US" sz="2900" dirty="0"/>
              <a:t>：枚举</a:t>
            </a:r>
            <a:r>
              <a:rPr lang="zh-CN" altLang="en-US" sz="2900" dirty="0">
                <a:solidFill>
                  <a:srgbClr val="C00000"/>
                </a:solidFill>
              </a:rPr>
              <a:t>序列</a:t>
            </a:r>
            <a:r>
              <a:rPr lang="zh-CN" altLang="en-US" sz="2900" dirty="0"/>
              <a:t>元素，返回枚举对象，其每个元素为包含下标和值的元组。该函数对元组、字符串同样有效。</a:t>
            </a:r>
            <a:endParaRPr lang="en-US" altLang="zh-CN" sz="29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9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900" dirty="0"/>
              <a:t>&gt;&gt;&gt;</a:t>
            </a:r>
            <a:r>
              <a:rPr lang="en-US" altLang="zh-CN" sz="2900" dirty="0" err="1"/>
              <a:t>dList</a:t>
            </a:r>
            <a:r>
              <a:rPr lang="en-US" altLang="zh-CN" sz="2900" dirty="0"/>
              <a:t> = [5, 6, 7]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eEnum</a:t>
            </a:r>
            <a:r>
              <a:rPr lang="en-US" altLang="zh-CN" sz="2900" dirty="0"/>
              <a:t> = enumerate(dList,1)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eEnum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&lt;enumerate object at 0x00000218EABB3B80&gt;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&gt;&gt;&gt; for item in </a:t>
            </a:r>
            <a:r>
              <a:rPr lang="en-US" altLang="zh-CN" sz="2900" dirty="0" err="1"/>
              <a:t>eEnum</a:t>
            </a:r>
            <a:r>
              <a:rPr lang="en-US" altLang="zh-CN" sz="2900" dirty="0"/>
              <a:t>: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	print(item)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(1, 5)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(2, 6)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(3, 7) 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&gt;&gt;&gt; list(</a:t>
            </a:r>
            <a:r>
              <a:rPr lang="en-US" altLang="zh-CN" sz="2900" dirty="0" err="1"/>
              <a:t>eEnum</a:t>
            </a:r>
            <a:r>
              <a:rPr lang="en-US" altLang="zh-CN" sz="2900" dirty="0"/>
              <a:t>) </a:t>
            </a:r>
            <a:r>
              <a:rPr lang="en-US" altLang="zh-CN" sz="3200" dirty="0"/>
              <a:t>#</a:t>
            </a:r>
            <a:r>
              <a:rPr lang="zh-CN" altLang="zh-CN" sz="3200" dirty="0">
                <a:solidFill>
                  <a:srgbClr val="FF0000"/>
                </a:solidFill>
              </a:rPr>
              <a:t>迭代</a:t>
            </a:r>
            <a:r>
              <a:rPr lang="zh-CN" altLang="en-US" sz="3200" dirty="0">
                <a:solidFill>
                  <a:srgbClr val="FF0000"/>
                </a:solidFill>
              </a:rPr>
              <a:t>器</a:t>
            </a:r>
            <a:r>
              <a:rPr lang="zh-CN" altLang="zh-CN" sz="3200" dirty="0">
                <a:solidFill>
                  <a:srgbClr val="FF0000"/>
                </a:solidFill>
              </a:rPr>
              <a:t>已遍历结束</a:t>
            </a:r>
            <a:r>
              <a:rPr lang="zh-CN" altLang="en-US" sz="3200" dirty="0">
                <a:solidFill>
                  <a:srgbClr val="FF0000"/>
                </a:solidFill>
              </a:rPr>
              <a:t>，只能迭代一次</a:t>
            </a:r>
            <a:r>
              <a:rPr lang="en-US" altLang="zh-CN" sz="3200" dirty="0">
                <a:solidFill>
                  <a:srgbClr val="FF0000"/>
                </a:solidFill>
              </a:rPr>
              <a:t>.</a:t>
            </a:r>
            <a:r>
              <a:rPr lang="zh-CN" altLang="en-US" sz="3200" dirty="0">
                <a:solidFill>
                  <a:srgbClr val="FF0000"/>
                </a:solidFill>
              </a:rPr>
              <a:t>所以为空列表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[]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9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序列解包</a:t>
            </a:r>
            <a:r>
              <a:rPr lang="en-US" altLang="zh-CN" dirty="0"/>
              <a:t>(sequence unpacking)</a:t>
            </a:r>
            <a:endParaRPr lang="zh-CN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38090" y="1477705"/>
            <a:ext cx="10514231" cy="33174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/>
              <a:t>序列解包用来对多个对象引用</a:t>
            </a:r>
            <a:r>
              <a:rPr lang="en-US" altLang="zh-CN" sz="2900" dirty="0"/>
              <a:t>(</a:t>
            </a:r>
            <a:r>
              <a:rPr lang="zh-CN" altLang="en-US" sz="2900" dirty="0"/>
              <a:t>变量等</a:t>
            </a:r>
            <a:r>
              <a:rPr lang="en-US" altLang="zh-CN" sz="2900" dirty="0"/>
              <a:t>)</a:t>
            </a:r>
            <a:r>
              <a:rPr lang="zh-CN" altLang="en-US" sz="2900" dirty="0"/>
              <a:t>同时赋值  </a:t>
            </a:r>
            <a:r>
              <a:rPr lang="en-US" altLang="zh-CN" sz="2900" dirty="0"/>
              <a:t>LHS= RHS </a:t>
            </a:r>
            <a:endParaRPr lang="en-US" altLang="zh-CN" sz="29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500" b="1" dirty="0">
                <a:solidFill>
                  <a:srgbClr val="FF0000"/>
                </a:solidFill>
              </a:rPr>
              <a:t>LHS</a:t>
            </a:r>
            <a:r>
              <a:rPr lang="zh-CN" altLang="en-US" sz="2500" b="1" dirty="0">
                <a:solidFill>
                  <a:srgbClr val="FF0000"/>
                </a:solidFill>
              </a:rPr>
              <a:t>，为对象引用，</a:t>
            </a:r>
            <a:r>
              <a:rPr lang="zh-CN" altLang="en-US" sz="2500" dirty="0"/>
              <a:t>可以是</a:t>
            </a:r>
            <a:r>
              <a:rPr lang="zh-CN" altLang="en-US" sz="2500" b="1" dirty="0"/>
              <a:t>变量名，</a:t>
            </a:r>
            <a:r>
              <a:rPr lang="zh-CN" altLang="en-US" sz="2500" dirty="0"/>
              <a:t>可以是</a:t>
            </a:r>
            <a:r>
              <a:rPr lang="zh-CN" altLang="en-US" sz="2500" b="1" dirty="0"/>
              <a:t>通过下标或者切片描述的多个</a:t>
            </a:r>
            <a:r>
              <a:rPr lang="en-US" altLang="zh-CN" sz="2500" b="1" dirty="0"/>
              <a:t>list</a:t>
            </a:r>
            <a:r>
              <a:rPr lang="zh-CN" altLang="en-US" sz="2500" b="1" dirty="0"/>
              <a:t>元素，</a:t>
            </a:r>
            <a:r>
              <a:rPr lang="zh-CN" altLang="en-US" sz="2500" dirty="0"/>
              <a:t>通过</a:t>
            </a:r>
            <a:r>
              <a:rPr lang="zh-CN" altLang="en-US" sz="2500" b="1" dirty="0"/>
              <a:t>圆括号、方括号来组织，通过逗号来分割 </a:t>
            </a:r>
            <a:endParaRPr lang="en-US" altLang="zh-CN" sz="25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500" b="1" dirty="0">
                <a:solidFill>
                  <a:srgbClr val="FF0000"/>
                </a:solidFill>
              </a:rPr>
              <a:t>RHS</a:t>
            </a:r>
            <a:r>
              <a:rPr lang="zh-CN" altLang="en-US" sz="2500" dirty="0"/>
              <a:t>可以是任何可迭代对象，包括</a:t>
            </a:r>
            <a:r>
              <a:rPr lang="en-US" altLang="zh-CN" sz="2500" dirty="0"/>
              <a:t>tuple</a:t>
            </a:r>
            <a:r>
              <a:rPr lang="zh-CN" altLang="en-US" sz="2500" dirty="0"/>
              <a:t>、</a:t>
            </a:r>
            <a:r>
              <a:rPr lang="en-US" altLang="zh-CN" sz="2500" dirty="0"/>
              <a:t>list</a:t>
            </a:r>
            <a:r>
              <a:rPr lang="zh-CN" altLang="en-US" sz="2500" dirty="0"/>
              <a:t>、</a:t>
            </a:r>
            <a:r>
              <a:rPr lang="en-US" altLang="zh-CN" sz="2500" dirty="0" err="1"/>
              <a:t>dict</a:t>
            </a:r>
            <a:r>
              <a:rPr lang="zh-CN" altLang="en-US" sz="2500" dirty="0"/>
              <a:t>、</a:t>
            </a:r>
            <a:r>
              <a:rPr lang="en-US" altLang="zh-CN" sz="2500" dirty="0"/>
              <a:t>range</a:t>
            </a:r>
            <a:r>
              <a:rPr lang="zh-CN" altLang="en-US" sz="2500" dirty="0"/>
              <a:t>、</a:t>
            </a:r>
            <a:r>
              <a:rPr lang="en-US" altLang="zh-CN" sz="2500" dirty="0" err="1"/>
              <a:t>str</a:t>
            </a:r>
            <a:r>
              <a:rPr lang="zh-CN" altLang="en-US" sz="2500" dirty="0"/>
              <a:t>等，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序列解包作用逐个取该序列的元素赋予左边对应位置的对象引用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除了在有带星号的对象引用（</a:t>
            </a:r>
            <a:r>
              <a:rPr lang="en-US" altLang="zh-CN" sz="2500" dirty="0"/>
              <a:t>*</a:t>
            </a:r>
            <a:r>
              <a:rPr lang="en-US" altLang="zh-CN" sz="2500" dirty="0" err="1"/>
              <a:t>seq</a:t>
            </a:r>
            <a:r>
              <a:rPr lang="zh-CN" altLang="en-US" sz="2500" dirty="0"/>
              <a:t>）外，要求</a:t>
            </a:r>
            <a:r>
              <a:rPr lang="en-US" altLang="zh-CN" sz="2500" dirty="0"/>
              <a:t>RHS</a:t>
            </a:r>
            <a:r>
              <a:rPr lang="zh-CN" altLang="en-US" sz="2500" dirty="0"/>
              <a:t>为与</a:t>
            </a:r>
            <a:r>
              <a:rPr lang="en-US" altLang="zh-CN" sz="2500" dirty="0"/>
              <a:t>LHS</a:t>
            </a:r>
            <a:r>
              <a:rPr lang="zh-CN" altLang="en-US" sz="2500" dirty="0"/>
              <a:t>对应的相同数量元素的可迭代对象。</a:t>
            </a:r>
            <a:endParaRPr lang="en-US" altLang="zh-CN" sz="25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200" dirty="0"/>
              <a:t>带星号的对象引用应该最多只出现一次，该引用前后的变量一一对应赋值后，剩余的元素转变为</a:t>
            </a:r>
            <a:r>
              <a:rPr lang="en-US" altLang="zh-CN" sz="2200" b="1" dirty="0">
                <a:solidFill>
                  <a:srgbClr val="C00000"/>
                </a:solidFill>
              </a:rPr>
              <a:t>list</a:t>
            </a:r>
            <a:r>
              <a:rPr lang="zh-CN" altLang="en-US" sz="2200" dirty="0"/>
              <a:t>然后赋予该引用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zh-CN" altLang="en-US" sz="25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8000"/>
              </a:buClr>
              <a:buFont typeface="Times New Roman" panose="02020603050405020304" pitchFamily="18" charset="0"/>
              <a:buNone/>
            </a:pPr>
            <a:endParaRPr lang="en-US" altLang="zh-CN" sz="2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1843" y="4896762"/>
            <a:ext cx="4267308" cy="1716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lnSpcReduction="10000"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/>
              <a:t>&gt;&gt;&gt; (x, y, z) = (False, 3.5, '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')</a:t>
            </a:r>
            <a:endParaRPr lang="en-US" altLang="zh-CN" sz="22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/>
              <a:t>&gt;&gt;&gt;x, y, z = False, 3.5, 'exp'</a:t>
            </a:r>
            <a:endParaRPr lang="en-US" altLang="zh-CN" sz="22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/>
              <a:t>&gt;&gt;&gt; x, y, z </a:t>
            </a:r>
            <a:endParaRPr lang="en-US" altLang="zh-CN" sz="22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(False, 3.5, '</a:t>
            </a:r>
            <a:r>
              <a:rPr lang="en-US" altLang="zh-CN" sz="2200" dirty="0" err="1">
                <a:solidFill>
                  <a:srgbClr val="0070C0"/>
                </a:solidFill>
              </a:rPr>
              <a:t>exp</a:t>
            </a:r>
            <a:r>
              <a:rPr lang="en-US" altLang="zh-CN" sz="2200" dirty="0">
                <a:solidFill>
                  <a:srgbClr val="0070C0"/>
                </a:solidFill>
              </a:rPr>
              <a:t>')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endParaRPr lang="en-US" altLang="zh-CN" sz="22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Times New Roman" panose="02020603050405020304" pitchFamily="18" charset="0"/>
              <a:buNone/>
            </a:pPr>
            <a:endParaRPr lang="en-US" altLang="zh-CN" sz="2200" dirty="0"/>
          </a:p>
        </p:txBody>
      </p:sp>
      <p:sp>
        <p:nvSpPr>
          <p:cNvPr id="2" name="矩形 1"/>
          <p:cNvSpPr/>
          <p:nvPr/>
        </p:nvSpPr>
        <p:spPr>
          <a:xfrm>
            <a:off x="8534401" y="4915812"/>
            <a:ext cx="35051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&gt;&gt;&gt; a,*</a:t>
            </a:r>
            <a:r>
              <a:rPr lang="en-US" altLang="zh-CN" sz="2000" dirty="0" err="1"/>
              <a:t>b,c</a:t>
            </a:r>
            <a:r>
              <a:rPr lang="en-US" altLang="zh-CN" sz="2000" dirty="0"/>
              <a:t> = range(1,7)</a:t>
            </a:r>
            <a:endParaRPr lang="en-US" altLang="zh-CN" sz="2000" dirty="0"/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a,b,c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(1, [2, 3, 4, 5], 6)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8702" y="4801512"/>
            <a:ext cx="354329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a, </a:t>
            </a:r>
            <a:r>
              <a:rPr lang="en-US" altLang="zh-CN" dirty="0" err="1"/>
              <a:t>b,c</a:t>
            </a:r>
            <a:r>
              <a:rPr lang="en-US" altLang="zh-CN" dirty="0"/>
              <a:t> = [1,2,3]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a,b,c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(1, 2, 3)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dirty="0"/>
              <a:t>&gt;&gt;&gt;a, b, c = 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endParaRPr lang="en-US" altLang="zh-CN" dirty="0"/>
          </a:p>
          <a:p>
            <a:r>
              <a:rPr lang="en-US" altLang="zh-CN" dirty="0"/>
              <a:t>&gt;&gt;&gt; a, b, c 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('a', 'b', 'c')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3</a:t>
            </a:r>
            <a:r>
              <a:rPr lang="en-US" altLang="zh-CN"/>
              <a:t> </a:t>
            </a:r>
            <a:r>
              <a:rPr lang="zh-CN" altLang="en-US"/>
              <a:t>序列解包</a:t>
            </a: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532128" y="3782562"/>
            <a:ext cx="5372209" cy="24776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序列解包对于字典同样有效：</a:t>
            </a:r>
            <a:r>
              <a:rPr lang="zh-CN" altLang="en-US" sz="2600" dirty="0">
                <a:solidFill>
                  <a:srgbClr val="FF0000"/>
                </a:solidFill>
                <a:hlinkClick r:id="rId1" action="ppaction://hlinksldjump"/>
              </a:rPr>
              <a:t>后面再讲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/>
              <a:t>&gt;&gt;&gt; b, c, d={</a:t>
            </a:r>
            <a:r>
              <a:rPr lang="en-US" altLang="zh-CN" sz="2600" dirty="0">
                <a:solidFill>
                  <a:srgbClr val="00B050"/>
                </a:solidFill>
              </a:rPr>
              <a:t>'a'</a:t>
            </a:r>
            <a:r>
              <a:rPr lang="en-US" altLang="zh-CN" sz="2600" dirty="0"/>
              <a:t>:1,</a:t>
            </a:r>
            <a:r>
              <a:rPr lang="en-US" altLang="zh-CN" sz="2600" dirty="0">
                <a:solidFill>
                  <a:srgbClr val="00B050"/>
                </a:solidFill>
              </a:rPr>
              <a:t>'b'</a:t>
            </a:r>
            <a:r>
              <a:rPr lang="en-US" altLang="zh-CN" sz="2600" dirty="0"/>
              <a:t>:2,</a:t>
            </a:r>
            <a:r>
              <a:rPr lang="en-US" altLang="zh-CN" sz="2600" dirty="0">
                <a:solidFill>
                  <a:srgbClr val="00B050"/>
                </a:solidFill>
              </a:rPr>
              <a:t>'c'</a:t>
            </a:r>
            <a:r>
              <a:rPr lang="en-US" altLang="zh-CN" sz="2600" dirty="0"/>
              <a:t>:3}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/>
              <a:t>&gt;&gt;&gt; b, c, d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accent5"/>
                </a:solidFill>
              </a:rPr>
              <a:t>('a', 'b', 'c')</a:t>
            </a:r>
            <a:endParaRPr lang="zh-CN" altLang="en-US" sz="2600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6076" y="3715080"/>
            <a:ext cx="5980113" cy="2612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/>
              <a:t>序列解包可以嵌套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&gt;&gt;&gt; a,[b,(</a:t>
            </a:r>
            <a:r>
              <a:rPr lang="en-US" altLang="zh-CN" sz="2600" dirty="0" err="1"/>
              <a:t>c,d</a:t>
            </a:r>
            <a:r>
              <a:rPr lang="en-US" altLang="zh-CN" sz="2600" dirty="0"/>
              <a:t>)] = 1,['hello', ('</a:t>
            </a:r>
            <a:r>
              <a:rPr lang="en-US" altLang="zh-CN" sz="2600" dirty="0" err="1"/>
              <a:t>Steve','Lee</a:t>
            </a:r>
            <a:r>
              <a:rPr lang="en-US" altLang="zh-CN" sz="2600" dirty="0"/>
              <a:t>')]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&gt;&gt;&gt; </a:t>
            </a:r>
            <a:r>
              <a:rPr lang="en-US" altLang="zh-CN" sz="2600" dirty="0" err="1"/>
              <a:t>a,b,c,d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(1, 'hello', 'Steve', 'Lee')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5980" y="1372667"/>
            <a:ext cx="11125309" cy="2228850"/>
          </a:xfrm>
          <a:prstGeom prst="rect">
            <a:avLst/>
          </a:prstGeom>
        </p:spPr>
        <p:txBody>
          <a:bodyPr vert="horz" lIns="108850" tIns="54425" rIns="108850" bIns="54425" rtlCol="0">
            <a:normAutofit fontScale="92500" lnSpcReduction="10000"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/>
              <a:t>序列解包中，变量引用可以是元素或者切片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&gt;&gt;&gt; list1 = list(range(12))   #  list1 = [0, 1, 2, 3, 4, 5, 6, 7, 8, 9, 10, 11]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&gt;&gt;&gt; x, y, </a:t>
            </a:r>
            <a:r>
              <a:rPr lang="en-US" altLang="zh-CN" sz="2600" dirty="0">
                <a:solidFill>
                  <a:srgbClr val="FF0000"/>
                </a:solidFill>
              </a:rPr>
              <a:t>list1[-1], list1[0:3]</a:t>
            </a:r>
            <a:r>
              <a:rPr lang="en-US" altLang="zh-CN" sz="2600" dirty="0"/>
              <a:t> = 3,4,0,range(-5,0)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&gt;&gt;&gt; </a:t>
            </a:r>
            <a:r>
              <a:rPr lang="en-US" altLang="zh-CN" sz="2600" dirty="0">
                <a:solidFill>
                  <a:srgbClr val="FF0000"/>
                </a:solidFill>
              </a:rPr>
              <a:t>list1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[</a:t>
            </a:r>
            <a:r>
              <a:rPr lang="en-US" altLang="zh-CN" sz="2600" dirty="0">
                <a:solidFill>
                  <a:srgbClr val="FF0000"/>
                </a:solidFill>
              </a:rPr>
              <a:t>-5, -4, -3, -2, -1</a:t>
            </a:r>
            <a:r>
              <a:rPr lang="en-US" altLang="zh-CN" sz="2600" dirty="0">
                <a:solidFill>
                  <a:srgbClr val="0070C0"/>
                </a:solidFill>
              </a:rPr>
              <a:t>, 3, 4, 5, 6, 7, 8, 9, 10</a:t>
            </a:r>
            <a:r>
              <a:rPr lang="en-US" altLang="zh-CN" sz="2600" dirty="0">
                <a:solidFill>
                  <a:srgbClr val="FF0000"/>
                </a:solidFill>
              </a:rPr>
              <a:t>, 0</a:t>
            </a:r>
            <a:r>
              <a:rPr lang="en-US" altLang="zh-CN" sz="2600" dirty="0">
                <a:solidFill>
                  <a:srgbClr val="0070C0"/>
                </a:solidFill>
              </a:rPr>
              <a:t>]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序列解包例子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09491" y="1745482"/>
            <a:ext cx="4724509" cy="409850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900" dirty="0"/>
              <a:t>&gt;&gt;&gt; keys=['</a:t>
            </a:r>
            <a:r>
              <a:rPr lang="en-GB" altLang="en-US" sz="2900" dirty="0" err="1"/>
              <a:t>a','b','c','d</a:t>
            </a:r>
            <a:r>
              <a:rPr lang="en-GB" altLang="en-US" sz="2900" dirty="0"/>
              <a:t>']</a:t>
            </a:r>
            <a:endParaRPr lang="en-GB" altLang="en-US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900" dirty="0"/>
              <a:t>&gt;&gt;&gt; values=[1,2,3,4]</a:t>
            </a:r>
            <a:endParaRPr lang="en-GB" altLang="en-US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900" dirty="0"/>
              <a:t>&gt;&gt;&gt; for </a:t>
            </a:r>
            <a:r>
              <a:rPr lang="en-GB" altLang="en-US" sz="2900" dirty="0" err="1"/>
              <a:t>k,v</a:t>
            </a:r>
            <a:r>
              <a:rPr lang="en-GB" altLang="en-US" sz="2900" dirty="0"/>
              <a:t> in zip(</a:t>
            </a:r>
            <a:r>
              <a:rPr lang="en-GB" altLang="en-US" sz="2900" dirty="0" err="1"/>
              <a:t>keys,values</a:t>
            </a:r>
            <a:r>
              <a:rPr lang="en-GB" altLang="en-US" sz="2900" dirty="0"/>
              <a:t>):</a:t>
            </a:r>
            <a:endParaRPr lang="en-GB" altLang="en-US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900" dirty="0"/>
              <a:t>	print(</a:t>
            </a:r>
            <a:r>
              <a:rPr lang="en-GB" altLang="en-US" sz="2900" dirty="0" err="1"/>
              <a:t>k,v</a:t>
            </a:r>
            <a:r>
              <a:rPr lang="en-GB" altLang="en-US" sz="2900" dirty="0"/>
              <a:t>)</a:t>
            </a:r>
            <a:endParaRPr lang="en-GB" altLang="en-US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900" b="1" dirty="0">
                <a:solidFill>
                  <a:schemeClr val="accent1">
                    <a:lumMod val="75000"/>
                  </a:schemeClr>
                </a:solidFill>
              </a:rPr>
              <a:t>a 1         </a:t>
            </a:r>
            <a:r>
              <a:rPr lang="en-US" altLang="zh-CN" sz="2900" b="1" dirty="0">
                <a:solidFill>
                  <a:srgbClr val="C00000"/>
                </a:solidFill>
              </a:rPr>
              <a:t>#</a:t>
            </a:r>
            <a:r>
              <a:rPr lang="en-US" altLang="zh-CN" sz="2900" b="1" dirty="0" err="1">
                <a:solidFill>
                  <a:srgbClr val="C00000"/>
                </a:solidFill>
              </a:rPr>
              <a:t>k,v</a:t>
            </a:r>
            <a:r>
              <a:rPr lang="en-US" altLang="zh-CN" sz="2900" b="1" dirty="0">
                <a:solidFill>
                  <a:srgbClr val="C00000"/>
                </a:solidFill>
              </a:rPr>
              <a:t>=(‘a’,1)</a:t>
            </a:r>
            <a:endParaRPr lang="en-GB" altLang="en-US" sz="29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altLang="en-US" sz="2900" b="1" dirty="0">
                <a:solidFill>
                  <a:schemeClr val="accent1">
                    <a:lumMod val="75000"/>
                  </a:schemeClr>
                </a:solidFill>
              </a:rPr>
              <a:t>b 2         </a:t>
            </a:r>
            <a:r>
              <a:rPr lang="en-US" altLang="zh-CN" sz="2900" b="1" dirty="0">
                <a:solidFill>
                  <a:srgbClr val="C00000"/>
                </a:solidFill>
              </a:rPr>
              <a:t>#</a:t>
            </a:r>
            <a:r>
              <a:rPr lang="en-US" altLang="zh-CN" sz="2900" b="1" dirty="0" err="1">
                <a:solidFill>
                  <a:srgbClr val="C00000"/>
                </a:solidFill>
              </a:rPr>
              <a:t>k,v</a:t>
            </a:r>
            <a:r>
              <a:rPr lang="en-US" altLang="zh-CN" sz="2900" b="1" dirty="0">
                <a:solidFill>
                  <a:srgbClr val="C00000"/>
                </a:solidFill>
              </a:rPr>
              <a:t>=(‘b’,2)</a:t>
            </a:r>
            <a:endParaRPr lang="en-GB" altLang="en-US" sz="29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altLang="en-US" sz="2900" b="1" dirty="0">
                <a:solidFill>
                  <a:schemeClr val="accent1">
                    <a:lumMod val="75000"/>
                  </a:schemeClr>
                </a:solidFill>
              </a:rPr>
              <a:t>c 3          </a:t>
            </a:r>
            <a:r>
              <a:rPr lang="en-US" altLang="zh-CN" sz="2900" b="1" dirty="0">
                <a:solidFill>
                  <a:srgbClr val="C00000"/>
                </a:solidFill>
              </a:rPr>
              <a:t>#</a:t>
            </a:r>
            <a:r>
              <a:rPr lang="en-US" altLang="zh-CN" sz="2900" b="1" dirty="0" err="1">
                <a:solidFill>
                  <a:srgbClr val="C00000"/>
                </a:solidFill>
              </a:rPr>
              <a:t>k,v</a:t>
            </a:r>
            <a:r>
              <a:rPr lang="en-US" altLang="zh-CN" sz="2900" b="1" dirty="0">
                <a:solidFill>
                  <a:srgbClr val="C00000"/>
                </a:solidFill>
              </a:rPr>
              <a:t>=(‘c’,3)</a:t>
            </a:r>
            <a:endParaRPr lang="en-GB" altLang="en-US" sz="29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altLang="en-US" sz="2900" b="1" dirty="0">
                <a:solidFill>
                  <a:schemeClr val="accent1">
                    <a:lumMod val="75000"/>
                  </a:schemeClr>
                </a:solidFill>
              </a:rPr>
              <a:t>d 4         </a:t>
            </a:r>
            <a:r>
              <a:rPr lang="en-US" altLang="zh-CN" sz="2900" b="1" dirty="0">
                <a:solidFill>
                  <a:srgbClr val="C00000"/>
                </a:solidFill>
              </a:rPr>
              <a:t>#</a:t>
            </a:r>
            <a:r>
              <a:rPr lang="en-US" altLang="zh-CN" sz="2900" b="1" dirty="0" err="1">
                <a:solidFill>
                  <a:srgbClr val="C00000"/>
                </a:solidFill>
              </a:rPr>
              <a:t>k,v</a:t>
            </a:r>
            <a:r>
              <a:rPr lang="en-US" altLang="zh-CN" sz="2900" b="1" dirty="0">
                <a:solidFill>
                  <a:srgbClr val="C00000"/>
                </a:solidFill>
              </a:rPr>
              <a:t>=(‘d’,4)</a:t>
            </a:r>
            <a:endParaRPr lang="en-GB" altLang="en-US" sz="29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86449" y="1745482"/>
            <a:ext cx="5905501" cy="3774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fontScale="70000" lnSpcReduction="20000"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= [1,2,3]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bList</a:t>
            </a:r>
            <a:r>
              <a:rPr lang="en-US" altLang="zh-CN" dirty="0"/>
              <a:t> = [4,5,6]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cList</a:t>
            </a:r>
            <a:r>
              <a:rPr lang="en-US" altLang="zh-CN" dirty="0"/>
              <a:t> = [7,8,9]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&gt;&gt;&gt; dList = zip(</a:t>
            </a:r>
            <a:r>
              <a:rPr lang="en-US" altLang="zh-CN" dirty="0" err="1"/>
              <a:t>aList</a:t>
            </a:r>
            <a:r>
              <a:rPr lang="en-US" altLang="zh-CN" dirty="0"/>
              <a:t>, </a:t>
            </a:r>
            <a:r>
              <a:rPr lang="en-US" altLang="zh-CN" dirty="0" err="1"/>
              <a:t>bList</a:t>
            </a:r>
            <a:r>
              <a:rPr lang="en-US" altLang="zh-CN" dirty="0"/>
              <a:t>, </a:t>
            </a:r>
            <a:r>
              <a:rPr lang="en-US" altLang="zh-CN" dirty="0" err="1"/>
              <a:t>cList</a:t>
            </a:r>
            <a:r>
              <a:rPr lang="en-US" altLang="zh-CN" dirty="0"/>
              <a:t>)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&gt;&gt;&gt; for index, value in enumerate(dList):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	print(index, ':', value)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0 : (1, 4, 7)      </a:t>
            </a:r>
            <a:r>
              <a:rPr lang="en-US" altLang="zh-CN" sz="3600" b="1" dirty="0">
                <a:solidFill>
                  <a:srgbClr val="C00000"/>
                </a:solidFill>
              </a:rPr>
              <a:t>#</a:t>
            </a:r>
            <a:r>
              <a:rPr lang="en-US" altLang="zh-CN" sz="3600" b="1" dirty="0" err="1">
                <a:solidFill>
                  <a:srgbClr val="C00000"/>
                </a:solidFill>
              </a:rPr>
              <a:t>index,value</a:t>
            </a:r>
            <a:r>
              <a:rPr lang="en-US" altLang="zh-CN" sz="3600" b="1" dirty="0">
                <a:solidFill>
                  <a:srgbClr val="C00000"/>
                </a:solidFill>
              </a:rPr>
              <a:t>=(0,(1,4,7))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 : (2, 5, 8)      </a:t>
            </a:r>
            <a:r>
              <a:rPr lang="en-US" altLang="zh-CN" sz="3600" b="1" dirty="0">
                <a:solidFill>
                  <a:srgbClr val="C00000"/>
                </a:solidFill>
              </a:rPr>
              <a:t>#</a:t>
            </a:r>
            <a:r>
              <a:rPr lang="en-US" altLang="zh-CN" sz="3600" b="1" dirty="0" err="1">
                <a:solidFill>
                  <a:srgbClr val="C00000"/>
                </a:solidFill>
              </a:rPr>
              <a:t>index,value</a:t>
            </a:r>
            <a:r>
              <a:rPr lang="en-US" altLang="zh-CN" sz="3600" b="1" dirty="0">
                <a:solidFill>
                  <a:srgbClr val="C00000"/>
                </a:solidFill>
              </a:rPr>
              <a:t>=(1,(2,5,8)) 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 : (3, 6, 9)      </a:t>
            </a:r>
            <a:r>
              <a:rPr lang="en-US" altLang="zh-CN" sz="3600" b="1" dirty="0">
                <a:solidFill>
                  <a:srgbClr val="C00000"/>
                </a:solidFill>
              </a:rPr>
              <a:t>#</a:t>
            </a:r>
            <a:r>
              <a:rPr lang="en-US" altLang="zh-CN" sz="3600" b="1" dirty="0" err="1">
                <a:solidFill>
                  <a:srgbClr val="C00000"/>
                </a:solidFill>
              </a:rPr>
              <a:t>index,value</a:t>
            </a:r>
            <a:r>
              <a:rPr lang="en-US" altLang="zh-CN" sz="3600" b="1" dirty="0">
                <a:solidFill>
                  <a:srgbClr val="C00000"/>
                </a:solidFill>
              </a:rPr>
              <a:t>=(2,(3,6,9)) </a:t>
            </a:r>
            <a:endParaRPr lang="zh-CN" altLang="en-US" sz="36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生成器推导式</a:t>
            </a:r>
            <a:endParaRPr lang="zh-CN" altLang="en-US" sz="28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344785"/>
            <a:ext cx="10514231" cy="52645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生成器推导式</a:t>
            </a:r>
            <a:r>
              <a:rPr lang="zh-CN" altLang="zh-CN" sz="2800" dirty="0">
                <a:latin typeface="宋体" panose="02010600030101010101" pitchFamily="2" charset="-122"/>
              </a:rPr>
              <a:t>与列表推导式非常接近，只是生成器推导式使用</a:t>
            </a:r>
            <a:r>
              <a:rPr lang="zh-CN" altLang="zh-CN" sz="2800" dirty="0">
                <a:solidFill>
                  <a:srgbClr val="0070C0"/>
                </a:solidFill>
                <a:latin typeface="宋体" panose="02010600030101010101" pitchFamily="2" charset="-122"/>
              </a:rPr>
              <a:t>圆括号</a:t>
            </a:r>
            <a:r>
              <a:rPr lang="zh-CN" altLang="zh-CN" sz="2800" dirty="0">
                <a:latin typeface="宋体" panose="02010600030101010101" pitchFamily="2" charset="-122"/>
              </a:rPr>
              <a:t>而不是列表推导式所使用的方括号。</a:t>
            </a:r>
            <a:endParaRPr lang="zh-CN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2800" u="sng" dirty="0">
                <a:solidFill>
                  <a:srgbClr val="0070C0"/>
                </a:solidFill>
                <a:latin typeface="宋体" panose="02010600030101010101" pitchFamily="2" charset="-122"/>
              </a:rPr>
              <a:t>生成器推导式的结果是一个生成器对象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生成器对象类似于</a:t>
            </a:r>
            <a:r>
              <a:rPr lang="zh-CN" altLang="en-US" sz="2400" b="1" dirty="0">
                <a:solidFill>
                  <a:srgbClr val="FF0000"/>
                </a:solidFill>
              </a:rPr>
              <a:t>迭代器对象</a:t>
            </a:r>
            <a:r>
              <a:rPr lang="zh-CN" altLang="en-US" sz="2400" dirty="0"/>
              <a:t>，具有惰性求值的特点，只在需要时生成新元素，比列表推导式具有更高的效率，空间占用非常少，尤其适合大数据处理的场合。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可</a:t>
            </a:r>
            <a:r>
              <a:rPr lang="zh-CN" altLang="en-US" sz="2400" dirty="0"/>
              <a:t>根据需要</a:t>
            </a:r>
            <a:r>
              <a:rPr lang="zh-CN" altLang="zh-CN" sz="2400" dirty="0">
                <a:latin typeface="宋体" panose="02010600030101010101" pitchFamily="2" charset="-122"/>
              </a:rPr>
              <a:t>将其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转化为列表或元组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或者使用</a:t>
            </a:r>
            <a:r>
              <a:rPr lang="zh-CN" altLang="en-US" sz="2400" dirty="0">
                <a:solidFill>
                  <a:srgbClr val="FF0000"/>
                </a:solidFill>
              </a:rPr>
              <a:t>for循环</a:t>
            </a:r>
            <a:r>
              <a:rPr lang="zh-CN" altLang="en-US" sz="2400" dirty="0"/>
              <a:t>来遍历其中的元素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也可使用生成器对象的__next__()方法（Python 3.x）进行遍历</a:t>
            </a:r>
            <a:r>
              <a:rPr lang="zh-CN" altLang="en-US" sz="2400" dirty="0">
                <a:latin typeface="宋体" panose="02010600030101010101" pitchFamily="2" charset="-122"/>
              </a:rPr>
              <a:t>，也可采用内置函数</a:t>
            </a:r>
            <a:r>
              <a:rPr lang="en-US" altLang="zh-CN" sz="2400" dirty="0">
                <a:latin typeface="宋体" panose="02010600030101010101" pitchFamily="2" charset="-122"/>
              </a:rPr>
              <a:t>next(obj)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zh-CN" altLang="zh-CN" sz="2000" dirty="0">
                <a:latin typeface="宋体" panose="02010600030101010101" pitchFamily="2" charset="-122"/>
              </a:rPr>
              <a:t>Python 2.x</a:t>
            </a:r>
            <a:r>
              <a:rPr lang="zh-CN" altLang="en-US" sz="2000" dirty="0">
                <a:latin typeface="宋体" panose="02010600030101010101" pitchFamily="2" charset="-122"/>
              </a:rPr>
              <a:t>采用</a:t>
            </a:r>
            <a:r>
              <a:rPr lang="zh-CN" altLang="zh-CN" sz="2000" dirty="0">
                <a:latin typeface="宋体" panose="02010600030101010101" pitchFamily="2" charset="-122"/>
              </a:rPr>
              <a:t>next()方法</a:t>
            </a:r>
            <a:r>
              <a:rPr lang="zh-CN" altLang="en-US" sz="2000" dirty="0">
                <a:latin typeface="宋体" panose="02010600030101010101" pitchFamily="2" charset="-122"/>
              </a:rPr>
              <a:t>），</a:t>
            </a:r>
            <a:r>
              <a:rPr lang="zh-CN" altLang="en-US" sz="2400" dirty="0">
                <a:latin typeface="宋体" panose="02010600030101010101" pitchFamily="2" charset="-122"/>
              </a:rPr>
              <a:t>生成器对象访问时元素指针会往前移动。</a:t>
            </a:r>
            <a:r>
              <a:rPr lang="zh-CN" altLang="zh-CN" sz="2400" dirty="0">
                <a:latin typeface="宋体" panose="02010600030101010101" pitchFamily="2" charset="-122"/>
              </a:rPr>
              <a:t>所有元素访问结束</a:t>
            </a:r>
            <a:r>
              <a:rPr lang="zh-CN" altLang="en-US" sz="2400" dirty="0">
                <a:latin typeface="宋体" panose="02010600030101010101" pitchFamily="2" charset="-122"/>
              </a:rPr>
              <a:t>时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下一个元素会抛出异常</a:t>
            </a:r>
            <a:r>
              <a:rPr lang="en-US" altLang="zh-CN" sz="2400" dirty="0" err="1">
                <a:latin typeface="宋体" panose="02010600030101010101" pitchFamily="2" charset="-122"/>
              </a:rPr>
              <a:t>StopIteration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不管用哪种方法访问其元素，只能从前往后正向访问每个元素，</a:t>
            </a:r>
            <a:r>
              <a:rPr lang="zh-CN" altLang="en-US" sz="2400" dirty="0">
                <a:solidFill>
                  <a:srgbClr val="FF0000"/>
                </a:solidFill>
              </a:rPr>
              <a:t>没有任何方法可以再次访问已访问过的元素</a:t>
            </a:r>
            <a:r>
              <a:rPr lang="zh-CN" altLang="en-US" sz="2400" dirty="0"/>
              <a:t>，也</a:t>
            </a:r>
            <a:r>
              <a:rPr lang="zh-CN" altLang="en-US" sz="2400" dirty="0">
                <a:solidFill>
                  <a:srgbClr val="FF0000"/>
                </a:solidFill>
              </a:rPr>
              <a:t>不支持使用下标、切片访问其中的元素</a:t>
            </a:r>
            <a:r>
              <a:rPr lang="zh-CN" altLang="en-US" sz="2400" dirty="0"/>
              <a:t>。当所有元素访问结束以后，如果需要重新访问其中的元素，必须重新创建该生成器对象，enumerate、zip（后面会学到的filter、map）等其他迭代器对象也具有同样的特点。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生成器推导式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322504"/>
            <a:ext cx="10514231" cy="5034894"/>
          </a:xfrm>
        </p:spPr>
        <p:txBody>
          <a:bodyPr>
            <a:normAutofit lnSpcReduction="10000"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sym typeface="+mn-ea"/>
              </a:rPr>
              <a:t>使用生成器对象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__next__()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方法或内置函数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next()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进行遍历</a:t>
            </a:r>
            <a:endParaRPr lang="en-US" altLang="zh-CN" sz="2400"/>
          </a:p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None/>
            </a:pPr>
            <a:endParaRPr lang="en-US" altLang="zh-CN"/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 = ((i+2)**2 for i in range(10))  #创建生成器对象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&lt;generator object &lt;genexpr&gt; at 0x0000000003095200&gt;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tuple(g)                           #将生成器对象转换为元组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(4, 9, 16, 25, 36, 49, 64, 81, 100, 121)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list(g)             #生成器对象已遍历结束，没有元素了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[] 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 = ((i+2)**2 for i in range(10))  #重新创建生成器对象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g.__next__()        #使用生成器对象的__next__()方法获取元素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4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g.__next__()        #获取下一个元素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9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next(g)             #使用函数next()获取生成器对象中的元素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16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136551"/>
            <a:ext cx="10514231" cy="1325870"/>
          </a:xfrm>
        </p:spPr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生成器推导式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113955"/>
            <a:ext cx="10514231" cy="1966129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ym typeface="+mn-ea"/>
              </a:rPr>
              <a:t>使用</a:t>
            </a:r>
            <a:r>
              <a:rPr lang="en-US" altLang="zh-CN" sz="2400" dirty="0">
                <a:sym typeface="+mn-ea"/>
              </a:rPr>
              <a:t>for</a:t>
            </a:r>
            <a:r>
              <a:rPr lang="zh-CN" altLang="en-US" sz="2400" dirty="0">
                <a:sym typeface="+mn-ea"/>
              </a:rPr>
              <a:t>循环直接迭代生成器对象中的元素</a:t>
            </a:r>
            <a:endParaRPr lang="zh-CN" altLang="en-US" sz="2400" noProof="1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charset="0"/>
              <a:sym typeface="+mn-ea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  <a:sym typeface="+mn-ea"/>
              </a:rPr>
              <a:t>&gt;&gt;&gt; g = ((i+2)**2 for </a:t>
            </a:r>
            <a:r>
              <a:rPr lang="en-US" sz="2000" dirty="0" err="1">
                <a:latin typeface="Consolas" panose="020B0609020204030204" charset="0"/>
                <a:sym typeface="+mn-ea"/>
              </a:rPr>
              <a:t>i</a:t>
            </a:r>
            <a:r>
              <a:rPr lang="en-US" sz="2000" dirty="0">
                <a:latin typeface="Consolas" panose="020B0609020204030204" charset="0"/>
                <a:sym typeface="+mn-ea"/>
              </a:rPr>
              <a:t> in range(10))</a:t>
            </a:r>
            <a:endParaRPr lang="en-US" sz="20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  <a:sym typeface="+mn-ea"/>
              </a:rPr>
              <a:t>&gt;&gt;&gt; for item in g:                #</a:t>
            </a:r>
            <a:r>
              <a:rPr lang="en-US" sz="2000" dirty="0" err="1">
                <a:latin typeface="Consolas" panose="020B0609020204030204" charset="0"/>
                <a:sym typeface="+mn-ea"/>
              </a:rPr>
              <a:t>使用循环直接遍历生成器对象中的元素</a:t>
            </a:r>
            <a:endParaRPr lang="en-US" sz="20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  <a:sym typeface="+mn-ea"/>
              </a:rPr>
              <a:t>    print(item, end=' ')</a:t>
            </a:r>
            <a:endParaRPr lang="en-US" sz="20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4 9 16 25 36 49 64 81 100 121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966428" y="3080084"/>
            <a:ext cx="10514231" cy="4009336"/>
          </a:xfrm>
          <a:prstGeom prst="rect">
            <a:avLst/>
          </a:prstGeom>
        </p:spPr>
        <p:txBody>
          <a:bodyPr vert="horz" lIns="108850" tIns="54425" rIns="108850" bIns="54425" rtlCol="0">
            <a:normAutofit fontScale="92500" lnSpcReduction="10000"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访问过的元素不再存在</a:t>
            </a:r>
            <a:endParaRPr lang="zh-CN" altLang="en-US" sz="24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g = ((i+2)**2 for </a:t>
            </a:r>
            <a:r>
              <a:rPr lang="en-US" altLang="zh-CN" sz="2000" dirty="0" err="1">
                <a:latin typeface="Consolas" panose="020B0609020204030204" charset="0"/>
                <a:sym typeface="+mn-ea"/>
              </a:rPr>
              <a:t>i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 in range(10))</a:t>
            </a:r>
            <a:endParaRPr lang="en-US" sz="2000" noProof="1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charset="0"/>
                <a:sym typeface="+mn-ea"/>
              </a:rPr>
              <a:t>&gt;&gt;&gt; 25 in g</a:t>
            </a:r>
            <a:endParaRPr lang="en-US" sz="2000" dirty="0">
              <a:latin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True</a:t>
            </a:r>
            <a:endParaRPr lang="en-US" sz="2000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charset="0"/>
                <a:sym typeface="+mn-ea"/>
              </a:rPr>
              <a:t>&gt;&gt;&gt; next(g)</a:t>
            </a:r>
            <a:endParaRPr lang="en-US" sz="2000" dirty="0">
              <a:latin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36</a:t>
            </a:r>
            <a:endParaRPr lang="en-US" altLang="zh-CN" sz="2000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dirty="0">
                <a:latin typeface="Consolas" panose="020B0609020204030204" charset="0"/>
              </a:rPr>
              <a:t>&gt;&gt;&gt; 25 in g  </a:t>
            </a:r>
            <a:r>
              <a:rPr lang="en-US" altLang="zh-CN" sz="2200" dirty="0">
                <a:latin typeface="Consolas" panose="020B0609020204030204" charset="0"/>
              </a:rPr>
              <a:t>#</a:t>
            </a:r>
            <a:r>
              <a:rPr lang="zh-CN" altLang="en-US" sz="2200" dirty="0">
                <a:latin typeface="Consolas" panose="020B0609020204030204" charset="0"/>
              </a:rPr>
              <a:t>访问过的元素不再存在</a:t>
            </a:r>
            <a:endParaRPr lang="en-US" altLang="zh-CN" sz="22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dirty="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en-US" altLang="zh-CN" sz="21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dirty="0">
                <a:latin typeface="Consolas" panose="020B0609020204030204" charset="0"/>
              </a:rPr>
              <a:t>&gt;&gt;&gt; next(g)</a:t>
            </a:r>
            <a:endParaRPr lang="en-US" altLang="zh-CN" sz="21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</a:rPr>
              <a:t>Traceback (most recent call last):</a:t>
            </a:r>
            <a:endParaRPr lang="en-US" altLang="zh-CN" sz="20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</a:rPr>
              <a:t>  File "&lt;pyshell#27&gt;", line 1, in &lt;module&gt;</a:t>
            </a:r>
            <a:endParaRPr lang="en-US" altLang="zh-CN" sz="20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</a:rPr>
              <a:t>    next(g)</a:t>
            </a:r>
            <a:endParaRPr lang="en-US" altLang="zh-CN" sz="20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charset="0"/>
              </a:rPr>
              <a:t>StopIteration</a:t>
            </a:r>
            <a:endParaRPr lang="en-US" altLang="zh-CN" sz="20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  <a:r>
              <a:rPr lang="zh-CN" altLang="zh-CN" dirty="0"/>
              <a:t>推导式</a:t>
            </a:r>
            <a:r>
              <a:rPr lang="zh-CN" altLang="en-US" dirty="0"/>
              <a:t>：例子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2593552"/>
          </a:xfrm>
        </p:spPr>
        <p:txBody>
          <a:bodyPr>
            <a:normAutofit/>
          </a:bodyPr>
          <a:lstStyle/>
          <a:p>
            <a:r>
              <a:rPr lang="zh-CN" altLang="en-US" dirty="0"/>
              <a:t>毕达哥拉斯三元数组：存在</a:t>
            </a:r>
            <a:r>
              <a:rPr lang="en-US" altLang="zh-CN" dirty="0"/>
              <a:t>{</a:t>
            </a:r>
            <a:r>
              <a:rPr lang="en-US" altLang="zh-CN" dirty="0" err="1"/>
              <a:t>x,y,z</a:t>
            </a:r>
            <a:r>
              <a:rPr lang="en-US" altLang="zh-CN" dirty="0"/>
              <a:t>}, 0&lt;x&lt;y&lt;z,</a:t>
            </a:r>
            <a:r>
              <a:rPr lang="zh-CN" altLang="en-US" dirty="0"/>
              <a:t>使得</a:t>
            </a:r>
            <a:r>
              <a:rPr lang="en-US" altLang="zh-CN" dirty="0"/>
              <a:t>x^2+y^2=z^2</a:t>
            </a:r>
            <a:r>
              <a:rPr lang="zh-CN" altLang="en-US" dirty="0"/>
              <a:t>。求前</a:t>
            </a:r>
            <a:r>
              <a:rPr lang="en-US" altLang="zh-CN" dirty="0"/>
              <a:t>10</a:t>
            </a:r>
            <a:r>
              <a:rPr lang="zh-CN" altLang="en-US" dirty="0"/>
              <a:t>个毕达哥拉斯三元数组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6750" y="2986384"/>
            <a:ext cx="11029950" cy="1623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err="1"/>
              <a:t>pyt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[(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>
                <a:solidFill>
                  <a:srgbClr val="FF0000"/>
                </a:solidFill>
              </a:rPr>
              <a:t>) for z in range(100) for y in range(1,z) for x in range(1,y) if x*x + y*y == z*z ]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firstN_pyt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pyt</a:t>
            </a:r>
            <a:r>
              <a:rPr lang="en-US" altLang="zh-CN" sz="2400" dirty="0"/>
              <a:t>[:10]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firstN_pyt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6750" y="4857750"/>
            <a:ext cx="111333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err="1"/>
              <a:t>pyt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((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>
                <a:solidFill>
                  <a:srgbClr val="FF0000"/>
                </a:solidFill>
              </a:rPr>
              <a:t>) for z in range(1000) for y in range(1,z) for x in range(1,y) if x*x + y*y == z*z )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firstN_pyt</a:t>
            </a:r>
            <a:r>
              <a:rPr lang="en-US" altLang="zh-CN" sz="2400" dirty="0"/>
              <a:t> = [next(</a:t>
            </a:r>
            <a:r>
              <a:rPr lang="en-US" altLang="zh-CN" sz="2400" dirty="0" err="1"/>
              <a:t>pyt</a:t>
            </a:r>
            <a:r>
              <a:rPr lang="en-US" altLang="zh-CN" sz="2400" dirty="0"/>
              <a:t>) for x in range(10) ]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firstN_pyt</a:t>
            </a:r>
            <a:r>
              <a:rPr lang="en-US" altLang="zh-CN" sz="2400" dirty="0"/>
              <a:t> )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字典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元组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3801" y="3982122"/>
            <a:ext cx="9882135" cy="1656145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/>
              <a:t>列表的功能虽然很强大，但负担也很重，在很大程度上影响了运行效率。有时候我们并不需要那么多功能，很希望能有个</a:t>
            </a:r>
            <a:r>
              <a:rPr lang="zh-CN" altLang="en-US" sz="2400" dirty="0">
                <a:solidFill>
                  <a:srgbClr val="FF0000"/>
                </a:solidFill>
              </a:rPr>
              <a:t>轻量级的列表</a:t>
            </a:r>
            <a:r>
              <a:rPr lang="en-US" altLang="zh-CN" sz="2400" dirty="0">
                <a:solidFill>
                  <a:srgbClr val="FF0000"/>
                </a:solidFill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元组</a:t>
            </a:r>
            <a:r>
              <a:rPr lang="zh-CN" altLang="en-US" sz="2400" dirty="0"/>
              <a:t>（tuple）正是这样一种类型。</a:t>
            </a:r>
            <a:endParaRPr lang="zh-CN" altLang="en-US" sz="2400" dirty="0"/>
          </a:p>
          <a:p>
            <a:pPr algn="l"/>
            <a:endParaRPr lang="zh-CN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0307" y="1398494"/>
            <a:ext cx="10922016" cy="467830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字典是包含键</a:t>
            </a:r>
            <a:r>
              <a:rPr lang="en-US" altLang="zh-CN" sz="2000" dirty="0"/>
              <a:t>-</a:t>
            </a:r>
            <a:r>
              <a:rPr lang="zh-CN" altLang="en-US" sz="2000" dirty="0"/>
              <a:t>值对的</a:t>
            </a:r>
            <a:r>
              <a:rPr lang="zh-CN" altLang="en-US" sz="2800" dirty="0">
                <a:solidFill>
                  <a:srgbClr val="0070C0"/>
                </a:solidFill>
              </a:rPr>
              <a:t>无序的可变</a:t>
            </a:r>
            <a:r>
              <a:rPr lang="zh-CN" altLang="en-US" sz="2000" dirty="0"/>
              <a:t>序列，也称为映射（</a:t>
            </a:r>
            <a:r>
              <a:rPr lang="en-US" altLang="zh-CN" sz="2000" dirty="0"/>
              <a:t>map</a:t>
            </a:r>
            <a:r>
              <a:rPr lang="zh-CN" altLang="en-US" sz="2000" dirty="0"/>
              <a:t>）类型。给出了键和值的映射关系， 表示一种映射或对应关系，也称关联数组。</a:t>
            </a:r>
            <a:endParaRPr lang="zh-CN" altLang="en-US" sz="2000" dirty="0"/>
          </a:p>
          <a:p>
            <a:r>
              <a:rPr lang="zh-CN" altLang="en-US" sz="2000" dirty="0"/>
              <a:t>字典中的每个元素包含两部分：</a:t>
            </a:r>
            <a:r>
              <a:rPr lang="zh-CN" altLang="en-US" sz="2000" dirty="0">
                <a:solidFill>
                  <a:srgbClr val="0070C0"/>
                </a:solidFill>
              </a:rPr>
              <a:t>键和值</a:t>
            </a:r>
            <a:r>
              <a:rPr lang="zh-CN" altLang="en-US" sz="2000" dirty="0"/>
              <a:t>。向字典添加一个键的同时，必须为该键增添一个值。</a:t>
            </a:r>
            <a:endParaRPr lang="en-US" altLang="zh-CN" sz="2000" dirty="0"/>
          </a:p>
          <a:p>
            <a:r>
              <a:rPr lang="zh-CN" altLang="en-US" sz="2000" b="1" dirty="0"/>
              <a:t>键</a:t>
            </a:r>
            <a:r>
              <a:rPr lang="en-US" altLang="zh-CN" sz="2000" b="1" dirty="0"/>
              <a:t>(keys)</a:t>
            </a:r>
            <a:r>
              <a:rPr lang="zh-CN" altLang="en-US" sz="2000" b="1" dirty="0"/>
              <a:t>不允许重复</a:t>
            </a:r>
            <a:r>
              <a:rPr lang="zh-CN" altLang="en-US" sz="2000" dirty="0"/>
              <a:t>，</a:t>
            </a:r>
            <a:r>
              <a:rPr lang="en-US" altLang="zh-CN" sz="2000" dirty="0"/>
              <a:t>==</a:t>
            </a:r>
            <a:r>
              <a:rPr lang="zh-CN" altLang="en-US" sz="2000" dirty="0"/>
              <a:t>关系</a:t>
            </a:r>
            <a:endParaRPr lang="en-US" altLang="zh-CN" sz="2000" dirty="0"/>
          </a:p>
          <a:p>
            <a:pPr lvl="1"/>
            <a:r>
              <a:rPr lang="zh-CN" altLang="en-US" sz="1800" dirty="0"/>
              <a:t>可以为任意</a:t>
            </a:r>
            <a:r>
              <a:rPr lang="zh-CN" altLang="en-US" sz="1800" b="1" dirty="0">
                <a:solidFill>
                  <a:srgbClr val="FF0000"/>
                </a:solidFill>
              </a:rPr>
              <a:t>不可变对象</a:t>
            </a:r>
            <a:r>
              <a:rPr lang="zh-CN" altLang="en-US" sz="1800" dirty="0"/>
              <a:t>（数据），比如整数、实数、复数、字符串、元组等。</a:t>
            </a:r>
            <a:endParaRPr lang="en-US" altLang="zh-CN" sz="1800" dirty="0"/>
          </a:p>
          <a:p>
            <a:pPr lvl="1"/>
            <a:r>
              <a:rPr lang="zh-CN" altLang="en-US" sz="1800" dirty="0"/>
              <a:t>不要求不同元素的</a:t>
            </a:r>
            <a:r>
              <a:rPr lang="en-US" altLang="zh-CN" sz="1800" dirty="0"/>
              <a:t>key</a:t>
            </a:r>
            <a:r>
              <a:rPr lang="zh-CN" altLang="en-US" sz="1800" dirty="0"/>
              <a:t>为同一种类型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无序</a:t>
            </a:r>
            <a:r>
              <a:rPr lang="zh-CN" altLang="en-US" sz="1800" dirty="0"/>
              <a:t>：不是按照</a:t>
            </a:r>
            <a:r>
              <a:rPr lang="en-US" altLang="zh-CN" sz="1800" dirty="0"/>
              <a:t>key</a:t>
            </a:r>
            <a:r>
              <a:rPr lang="zh-CN" altLang="en-US" sz="1800" dirty="0"/>
              <a:t>的大小顺序排列，实际上是按照</a:t>
            </a:r>
            <a:r>
              <a:rPr lang="en-US" altLang="zh-CN" sz="1800" dirty="0"/>
              <a:t>key</a:t>
            </a:r>
            <a:r>
              <a:rPr lang="zh-CN" altLang="en-US" sz="1800" dirty="0"/>
              <a:t>的</a:t>
            </a:r>
            <a:r>
              <a:rPr lang="en-US" altLang="zh-CN" sz="1800" dirty="0"/>
              <a:t>hash</a:t>
            </a:r>
            <a:r>
              <a:rPr lang="zh-CN" altLang="en-US" sz="1800" dirty="0"/>
              <a:t>值顺序</a:t>
            </a:r>
            <a:endParaRPr lang="en-US" altLang="zh-CN" sz="1800" dirty="0"/>
          </a:p>
          <a:p>
            <a:pPr lvl="1"/>
            <a:r>
              <a:rPr lang="zh-CN" altLang="en-US" sz="1800" dirty="0"/>
              <a:t>可变对象</a:t>
            </a:r>
            <a:r>
              <a:rPr lang="zh-CN" altLang="en-US" sz="1800" b="1" dirty="0">
                <a:solidFill>
                  <a:srgbClr val="FF0000"/>
                </a:solidFill>
              </a:rPr>
              <a:t>不能</a:t>
            </a:r>
            <a:r>
              <a:rPr lang="zh-CN" altLang="en-US" sz="1800" dirty="0"/>
              <a:t>作为</a:t>
            </a:r>
            <a:r>
              <a:rPr lang="en-US" altLang="zh-CN" sz="1800" dirty="0"/>
              <a:t>key</a:t>
            </a:r>
            <a:endParaRPr lang="en-US" altLang="zh-CN" sz="1800" dirty="0"/>
          </a:p>
          <a:p>
            <a:r>
              <a:rPr lang="zh-CN" altLang="en-US" sz="2000" b="1" dirty="0"/>
              <a:t>值</a:t>
            </a:r>
            <a:r>
              <a:rPr lang="en-US" altLang="zh-CN" sz="2000" b="1" dirty="0"/>
              <a:t>(values)</a:t>
            </a:r>
            <a:r>
              <a:rPr lang="zh-CN" altLang="en-US" sz="2000" dirty="0"/>
              <a:t>可以是任何对象，每个</a:t>
            </a:r>
            <a:r>
              <a:rPr lang="en-US" altLang="zh-CN" sz="2000" dirty="0"/>
              <a:t>key</a:t>
            </a:r>
            <a:r>
              <a:rPr lang="zh-CN" altLang="en-US" sz="2000" dirty="0"/>
              <a:t>对应着一个值，可以通过</a:t>
            </a:r>
            <a:r>
              <a:rPr lang="en-US" altLang="zh-CN" sz="2000" dirty="0"/>
              <a:t>key</a:t>
            </a:r>
            <a:r>
              <a:rPr lang="zh-CN" altLang="en-US" sz="2000" dirty="0"/>
              <a:t>查询到其对应的值</a:t>
            </a:r>
            <a:endParaRPr lang="en-US" altLang="zh-CN" sz="2000" dirty="0"/>
          </a:p>
          <a:p>
            <a:r>
              <a:rPr lang="en-US" altLang="zh-CN" sz="2000" dirty="0"/>
              <a:t>Python</a:t>
            </a:r>
            <a:r>
              <a:rPr lang="zh-CN" altLang="en-US" sz="2000" dirty="0"/>
              <a:t>环境中许多内置函数和变量使用了</a:t>
            </a:r>
            <a:r>
              <a:rPr lang="en-US" altLang="zh-CN" sz="2000" dirty="0" err="1"/>
              <a:t>dict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sys.modules</a:t>
            </a:r>
            <a:r>
              <a:rPr lang="en-US" altLang="zh-CN" sz="2000" dirty="0"/>
              <a:t> </a:t>
            </a:r>
            <a:r>
              <a:rPr lang="zh-CN" altLang="en-US" sz="2000" dirty="0"/>
              <a:t>返回当前已经加载的模块名与模块对象的映射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globals</a:t>
            </a:r>
            <a:r>
              <a:rPr lang="en-US" altLang="zh-CN" sz="2000" dirty="0"/>
              <a:t>()</a:t>
            </a:r>
            <a:r>
              <a:rPr lang="zh-CN" altLang="en-US" sz="2000" dirty="0"/>
              <a:t>返回包含当前作用域内所有全局变量和值的字典</a:t>
            </a:r>
            <a:endParaRPr lang="zh-CN" altLang="en-US" sz="2000" dirty="0"/>
          </a:p>
          <a:p>
            <a:pPr lvl="1"/>
            <a:r>
              <a:rPr lang="en-US" altLang="zh-CN" sz="2000" dirty="0"/>
              <a:t>locals()</a:t>
            </a:r>
            <a:r>
              <a:rPr lang="zh-CN" altLang="en-US" sz="2000" dirty="0"/>
              <a:t>返回包含当前作用域内所有局部变量和值的字典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字典的创建与删除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900" dirty="0"/>
              <a:t>可以通过</a:t>
            </a:r>
            <a:r>
              <a:rPr lang="en-US" altLang="zh-CN" sz="2900" dirty="0" err="1"/>
              <a:t>dict</a:t>
            </a:r>
            <a:r>
              <a:rPr lang="en-US" altLang="zh-CN" sz="2900" dirty="0"/>
              <a:t> literal(</a:t>
            </a:r>
            <a:r>
              <a:rPr lang="zh-CN" altLang="en-US" sz="2900" dirty="0"/>
              <a:t>字面值）来创建</a:t>
            </a:r>
            <a:r>
              <a:rPr lang="en-US" altLang="zh-CN" sz="2900" dirty="0" err="1"/>
              <a:t>dict</a:t>
            </a:r>
            <a:r>
              <a:rPr lang="zh-CN" altLang="en-US" sz="2900" dirty="0"/>
              <a:t>对象：</a:t>
            </a:r>
            <a:endParaRPr lang="en-US" altLang="zh-CN" sz="2900" dirty="0"/>
          </a:p>
          <a:p>
            <a:pPr lvl="1"/>
            <a:r>
              <a:rPr lang="zh-CN" altLang="en-US" sz="2500" dirty="0"/>
              <a:t>大括号界定，元素用</a:t>
            </a:r>
            <a:r>
              <a:rPr lang="en-US" altLang="zh-CN" sz="2500" dirty="0" err="1"/>
              <a:t>key:value</a:t>
            </a:r>
            <a:r>
              <a:rPr lang="zh-CN" altLang="en-US" sz="2500" dirty="0"/>
              <a:t>表示，元素间用逗号分隔</a:t>
            </a:r>
            <a:endParaRPr lang="en-US" altLang="zh-CN" sz="2500" dirty="0"/>
          </a:p>
          <a:p>
            <a:pPr marL="544195" lvl="1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{key1:value1 ,key2:value2, … ,</a:t>
            </a:r>
            <a:r>
              <a:rPr lang="en-US" altLang="zh-CN" sz="2800" dirty="0" err="1">
                <a:solidFill>
                  <a:srgbClr val="0070C0"/>
                </a:solidFill>
              </a:rPr>
              <a:t>keyN:valueN</a:t>
            </a:r>
            <a:r>
              <a:rPr lang="en-US" altLang="zh-CN" sz="2800" dirty="0">
                <a:solidFill>
                  <a:srgbClr val="0070C0"/>
                </a:solidFill>
              </a:rPr>
              <a:t> } 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4694" y="3660520"/>
            <a:ext cx="678345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400" dirty="0"/>
              <a:t>d1 = { 1:'food', 2:'drink', 3:'fruit' } </a:t>
            </a:r>
            <a:endParaRPr lang="en-US" altLang="zh-CN" sz="24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400" dirty="0"/>
              <a:t>d2 = {} #</a:t>
            </a:r>
            <a:r>
              <a:rPr lang="zh-CN" altLang="en-US" sz="2400" dirty="0"/>
              <a:t>空字典 </a:t>
            </a:r>
            <a:endParaRPr lang="zh-CN" altLang="en-US" sz="24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400" dirty="0"/>
              <a:t>d3 = {'name': 'Steve', 'age': 25, '</a:t>
            </a:r>
            <a:r>
              <a:rPr lang="en-US" altLang="zh-CN" sz="2400" dirty="0" err="1"/>
              <a:t>sex':'male</a:t>
            </a:r>
            <a:r>
              <a:rPr lang="en-US" altLang="zh-CN" sz="2400" dirty="0"/>
              <a:t>',</a:t>
            </a:r>
            <a:endParaRPr lang="en-US" altLang="zh-CN" sz="24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400" dirty="0"/>
              <a:t>     'address': {'</a:t>
            </a:r>
            <a:r>
              <a:rPr lang="en-US" altLang="zh-CN" sz="2400" dirty="0" err="1"/>
              <a:t>city':'shanghai</a:t>
            </a:r>
            <a:r>
              <a:rPr lang="en-US" altLang="zh-CN" sz="2400" dirty="0"/>
              <a:t>', 'zip':'200433'},</a:t>
            </a:r>
            <a:endParaRPr lang="en-US" altLang="zh-CN" sz="24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400" dirty="0"/>
              <a:t>      1:'note1', 2:'note2',</a:t>
            </a:r>
            <a:endParaRPr lang="en-US" altLang="zh-CN" sz="24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400" dirty="0"/>
              <a:t>      '1':'xx1',  '2':'xx2' }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字典的创建与删除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可以通过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()</a:t>
            </a:r>
            <a:r>
              <a:rPr lang="zh-CN" altLang="en-US" sz="2400" dirty="0"/>
              <a:t>函数来创建</a:t>
            </a:r>
            <a:r>
              <a:rPr lang="en-US" altLang="zh-CN" sz="2400" dirty="0" err="1"/>
              <a:t>dict</a:t>
            </a:r>
            <a:r>
              <a:rPr lang="zh-CN" altLang="en-US" sz="2400" dirty="0"/>
              <a:t>对象：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dict</a:t>
            </a:r>
            <a:r>
              <a:rPr lang="en-US" altLang="zh-CN" sz="2000" dirty="0"/>
              <a:t>(): </a:t>
            </a:r>
            <a:r>
              <a:rPr lang="zh-CN" altLang="en-US" sz="2000" dirty="0"/>
              <a:t>创建空字典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iterable</a:t>
            </a:r>
            <a:r>
              <a:rPr lang="en-US" altLang="zh-CN" sz="2000" dirty="0"/>
              <a:t>): </a:t>
            </a:r>
            <a:r>
              <a:rPr lang="zh-CN" altLang="en-US" sz="2000" dirty="0"/>
              <a:t>新字典的元素来自于</a:t>
            </a:r>
            <a:r>
              <a:rPr lang="en-US" altLang="zh-CN" sz="2000" dirty="0" err="1"/>
              <a:t>iterable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每个元素</a:t>
            </a:r>
            <a:r>
              <a:rPr lang="en-US" altLang="zh-CN" sz="2000" dirty="0"/>
              <a:t>(</a:t>
            </a:r>
            <a:r>
              <a:rPr lang="zh-CN" altLang="en-US" sz="2000" dirty="0"/>
              <a:t>可以为</a:t>
            </a:r>
            <a:r>
              <a:rPr lang="en-US" altLang="zh-CN" sz="2000" dirty="0"/>
              <a:t>list</a:t>
            </a:r>
            <a:r>
              <a:rPr lang="zh-CN" altLang="en-US" sz="2000" dirty="0"/>
              <a:t>、</a:t>
            </a:r>
            <a:r>
              <a:rPr lang="en-US" altLang="zh-CN" sz="2000" dirty="0"/>
              <a:t>tuple</a:t>
            </a:r>
            <a:r>
              <a:rPr lang="zh-CN" altLang="en-US" sz="2000" dirty="0"/>
              <a:t>、</a:t>
            </a:r>
            <a:r>
              <a:rPr lang="en-US" altLang="zh-CN" sz="2000" dirty="0"/>
              <a:t>zip</a:t>
            </a:r>
            <a:r>
              <a:rPr lang="zh-CN" altLang="en-US" sz="2000" dirty="0"/>
              <a:t>对象、</a:t>
            </a:r>
            <a:r>
              <a:rPr lang="en-US" altLang="zh-CN" sz="2000" dirty="0"/>
              <a:t>enumerate</a:t>
            </a:r>
            <a:r>
              <a:rPr lang="zh-CN" altLang="en-US" sz="2000" dirty="0"/>
              <a:t>等，甚至也可以是长度为</a:t>
            </a:r>
            <a:r>
              <a:rPr lang="en-US" altLang="zh-CN" sz="2000" dirty="0"/>
              <a:t>2</a:t>
            </a:r>
            <a:r>
              <a:rPr lang="zh-CN" altLang="en-US" sz="2000" dirty="0"/>
              <a:t>的字符串</a:t>
            </a:r>
            <a:r>
              <a:rPr lang="en-US" altLang="zh-CN" sz="2000" dirty="0"/>
              <a:t>)</a:t>
            </a:r>
            <a:r>
              <a:rPr lang="zh-CN" altLang="en-US" sz="2000" b="1" dirty="0">
                <a:solidFill>
                  <a:srgbClr val="FF0000"/>
                </a:solidFill>
              </a:rPr>
              <a:t>必须包括两个子元素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err="1"/>
              <a:t>dict</a:t>
            </a:r>
            <a:r>
              <a:rPr lang="en-US" altLang="zh-CN" sz="2000" dirty="0"/>
              <a:t>(mapping)</a:t>
            </a:r>
            <a:r>
              <a:rPr lang="zh-CN" altLang="en-US" sz="2000" dirty="0"/>
              <a:t>：从一个字典对象</a:t>
            </a:r>
            <a:r>
              <a:rPr lang="en-US" altLang="zh-CN" sz="2000" dirty="0"/>
              <a:t>mapping</a:t>
            </a:r>
            <a:r>
              <a:rPr lang="zh-CN" altLang="en-US" sz="2000" dirty="0"/>
              <a:t>创建一个新的字典 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dict</a:t>
            </a:r>
            <a:r>
              <a:rPr lang="en-US" altLang="zh-CN" sz="2000" dirty="0"/>
              <a:t>(**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)</a:t>
            </a:r>
            <a:r>
              <a:rPr lang="zh-CN" altLang="en-US" sz="2000" dirty="0"/>
              <a:t>：关键字参数创建一个新的字典</a:t>
            </a:r>
            <a:r>
              <a:rPr lang="en-US" altLang="zh-CN" sz="2000" dirty="0"/>
              <a:t>,  </a:t>
            </a:r>
            <a:endParaRPr lang="en-US" altLang="zh-CN" sz="2000" dirty="0"/>
          </a:p>
          <a:p>
            <a:pPr lvl="2"/>
            <a:r>
              <a:rPr lang="zh-CN" altLang="en-US" sz="1800" dirty="0"/>
              <a:t>关键字参数 </a:t>
            </a:r>
            <a:r>
              <a:rPr lang="en-US" altLang="zh-CN" sz="1800" dirty="0" err="1"/>
              <a:t>keyvar</a:t>
            </a:r>
            <a:r>
              <a:rPr lang="en-US" altLang="zh-CN" sz="1800" dirty="0"/>
              <a:t>=value</a:t>
            </a:r>
            <a:r>
              <a:rPr lang="zh-CN" altLang="en-US" sz="1800" dirty="0"/>
              <a:t>对应着的</a:t>
            </a:r>
            <a:r>
              <a:rPr lang="en-US" altLang="zh-CN" sz="1800" dirty="0" err="1"/>
              <a:t>key:value</a:t>
            </a:r>
            <a:r>
              <a:rPr lang="zh-CN" altLang="en-US" sz="1800" dirty="0"/>
              <a:t>为 </a:t>
            </a:r>
            <a:r>
              <a:rPr lang="en-US" altLang="zh-CN" sz="1800" dirty="0"/>
              <a:t>'</a:t>
            </a:r>
            <a:r>
              <a:rPr lang="en-US" altLang="zh-CN" sz="1800" dirty="0" err="1"/>
              <a:t>keyvar</a:t>
            </a:r>
            <a:r>
              <a:rPr lang="en-US" altLang="zh-CN" sz="1800" dirty="0"/>
              <a:t>':value </a:t>
            </a:r>
            <a:endParaRPr lang="en-US" altLang="zh-CN" sz="1800" dirty="0"/>
          </a:p>
          <a:p>
            <a:pPr lvl="2"/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1638300" y="4602971"/>
            <a:ext cx="6783456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d4 = 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([['one',1],('two',2),['three',3]])</a:t>
            </a:r>
            <a:endParaRPr lang="en-US" altLang="zh-CN" sz="20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z = zip(['one', 'two', 'three'], [1, 2, 3]) </a:t>
            </a:r>
            <a:endParaRPr lang="en-US" altLang="zh-CN" sz="20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d5 = 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(z) </a:t>
            </a:r>
            <a:endParaRPr lang="en-US" altLang="zh-CN" sz="2000" dirty="0"/>
          </a:p>
          <a:p>
            <a:pPr>
              <a:buClr>
                <a:srgbClr val="008000"/>
              </a:buClr>
            </a:pPr>
            <a:r>
              <a:rPr lang="en-US" altLang="zh-CN" sz="2000" dirty="0"/>
              <a:t>d6 = </a:t>
            </a:r>
            <a:r>
              <a:rPr kumimoji="1" lang="en-US" altLang="zh-CN" sz="2000" dirty="0" err="1"/>
              <a:t>dict</a:t>
            </a:r>
            <a:r>
              <a:rPr kumimoji="1" lang="en-US" altLang="zh-CN" sz="2000" dirty="0"/>
              <a:t>(['as','</a:t>
            </a:r>
            <a:r>
              <a:rPr kumimoji="1" lang="en-US" altLang="zh-CN" sz="2000" dirty="0" err="1"/>
              <a:t>sd</a:t>
            </a:r>
            <a:r>
              <a:rPr kumimoji="1" lang="en-US" altLang="zh-CN" sz="2000" dirty="0"/>
              <a:t>'])</a:t>
            </a:r>
            <a:endParaRPr lang="en-US" altLang="zh-CN" sz="20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d7 = 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({'three': 3, 'one': 1, 'two': 2}) </a:t>
            </a:r>
            <a:endParaRPr lang="en-US" altLang="zh-CN" sz="2000" dirty="0"/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d8 = 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(one=1, two=2, three=3)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4111" y="130899"/>
            <a:ext cx="10514231" cy="1325870"/>
          </a:xfrm>
        </p:spPr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字典创建与删除</a:t>
            </a: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50929" y="1456841"/>
            <a:ext cx="10701393" cy="472155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900" dirty="0"/>
              <a:t>通过</a:t>
            </a:r>
            <a:r>
              <a:rPr lang="en-US" altLang="zh-CN" sz="2900" dirty="0" err="1"/>
              <a:t>dict</a:t>
            </a:r>
            <a:r>
              <a:rPr lang="zh-CN" altLang="en-US" sz="2900" dirty="0"/>
              <a:t>类方法</a:t>
            </a:r>
            <a:r>
              <a:rPr lang="en-US" altLang="zh-CN" sz="2900" dirty="0" err="1"/>
              <a:t>fromkeys</a:t>
            </a:r>
            <a:r>
              <a:rPr lang="zh-CN" altLang="en-US" sz="2900" dirty="0"/>
              <a:t>创建新字典，每个元素的</a:t>
            </a:r>
            <a:r>
              <a:rPr lang="en-US" altLang="zh-CN" sz="2900" dirty="0"/>
              <a:t>key</a:t>
            </a:r>
            <a:r>
              <a:rPr lang="zh-CN" altLang="en-US" sz="2900" dirty="0"/>
              <a:t>来自于序列对象</a:t>
            </a:r>
            <a:r>
              <a:rPr lang="en-US" altLang="zh-CN" sz="2900" dirty="0"/>
              <a:t>[</a:t>
            </a:r>
            <a:r>
              <a:rPr lang="zh-CN" altLang="en-US" sz="2000" dirty="0"/>
              <a:t>序列中有重复的元素，将自动删除</a:t>
            </a:r>
            <a:r>
              <a:rPr lang="en-US" altLang="zh-CN" sz="2900" dirty="0"/>
              <a:t>]</a:t>
            </a:r>
            <a:r>
              <a:rPr lang="zh-CN" altLang="en-US" sz="2900" dirty="0"/>
              <a:t>，</a:t>
            </a:r>
            <a:r>
              <a:rPr lang="en-US" altLang="zh-CN" sz="2900" dirty="0"/>
              <a:t>value</a:t>
            </a:r>
            <a:r>
              <a:rPr lang="zh-CN" altLang="en-US" sz="2900" dirty="0"/>
              <a:t>均设置为</a:t>
            </a:r>
            <a:r>
              <a:rPr lang="en-US" altLang="zh-CN" sz="2900" dirty="0"/>
              <a:t>value</a:t>
            </a:r>
            <a:r>
              <a:rPr lang="zh-CN" altLang="en-US" sz="2900" dirty="0"/>
              <a:t>，缺省为</a:t>
            </a:r>
            <a:r>
              <a:rPr lang="en-US" altLang="zh-CN" sz="2900" dirty="0"/>
              <a:t>None 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/>
              <a:t>       </a:t>
            </a:r>
            <a:r>
              <a:rPr lang="en-US" altLang="zh-CN" sz="3400" dirty="0" err="1">
                <a:solidFill>
                  <a:srgbClr val="0070C0"/>
                </a:solidFill>
              </a:rPr>
              <a:t>dict.fromkeys</a:t>
            </a:r>
            <a:r>
              <a:rPr lang="en-US" altLang="zh-CN" sz="3400" dirty="0">
                <a:solidFill>
                  <a:srgbClr val="0070C0"/>
                </a:solidFill>
              </a:rPr>
              <a:t>(</a:t>
            </a:r>
            <a:r>
              <a:rPr lang="en-US" altLang="zh-CN" sz="3400" dirty="0" err="1">
                <a:solidFill>
                  <a:srgbClr val="0070C0"/>
                </a:solidFill>
              </a:rPr>
              <a:t>seq</a:t>
            </a:r>
            <a:r>
              <a:rPr lang="en-US" altLang="zh-CN" sz="3400" dirty="0">
                <a:solidFill>
                  <a:srgbClr val="0070C0"/>
                </a:solidFill>
              </a:rPr>
              <a:t>[,value]) </a:t>
            </a:r>
            <a:endParaRPr lang="en-US" altLang="zh-CN" sz="3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900" dirty="0"/>
              <a:t>&gt;&gt;&gt; </a:t>
            </a:r>
            <a:r>
              <a:rPr lang="en-US" altLang="zh-CN" sz="2900" dirty="0"/>
              <a:t>dict1</a:t>
            </a:r>
            <a:r>
              <a:rPr lang="zh-CN" altLang="en-US" sz="2900" dirty="0"/>
              <a:t>=</a:t>
            </a:r>
            <a:r>
              <a:rPr lang="zh-CN" altLang="en-US" sz="2900" b="1" dirty="0"/>
              <a:t>dict</a:t>
            </a:r>
            <a:r>
              <a:rPr lang="zh-CN" altLang="en-US" sz="2900" dirty="0"/>
              <a:t>.fromkeys(['name','age','sex'])</a:t>
            </a:r>
            <a:endParaRPr lang="zh-CN" altLang="en-US" sz="29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900" dirty="0"/>
              <a:t>&gt;&gt;&gt;</a:t>
            </a:r>
            <a:r>
              <a:rPr lang="en-US" altLang="zh-CN" sz="2900" dirty="0"/>
              <a:t>dict1 </a:t>
            </a:r>
            <a:endParaRPr lang="zh-CN" altLang="en-US" sz="29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900" dirty="0">
                <a:solidFill>
                  <a:srgbClr val="0070C0"/>
                </a:solidFill>
              </a:rPr>
              <a:t>{'age': None, 'name': None, 'sex': None}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/>
              <a:t>&gt;&gt;&gt; dict2 = </a:t>
            </a:r>
            <a:r>
              <a:rPr lang="en-US" altLang="zh-CN" sz="2900" dirty="0" err="1"/>
              <a:t>dict.fromkeys</a:t>
            </a:r>
            <a:r>
              <a:rPr lang="en-US" altLang="zh-CN" sz="2900" dirty="0"/>
              <a:t>(range(5),10) </a:t>
            </a:r>
            <a:endParaRPr lang="en-US" altLang="zh-CN" sz="2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/>
              <a:t>&gt;&gt;&gt; dict2 </a:t>
            </a:r>
            <a:endParaRPr lang="en-US" altLang="zh-CN" sz="2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{0: 10, 1: 10, 2: 10, 3: 10, 4: 10}</a:t>
            </a:r>
            <a:endParaRPr lang="en-US" altLang="zh-CN" sz="2900" dirty="0">
              <a:solidFill>
                <a:srgbClr val="0070C0"/>
              </a:solidFill>
            </a:endParaRPr>
          </a:p>
          <a:p>
            <a:endParaRPr lang="en-US" altLang="zh-CN" sz="2900" dirty="0"/>
          </a:p>
          <a:p>
            <a:r>
              <a:rPr lang="zh-CN" altLang="en-US" sz="2900" dirty="0"/>
              <a:t>使用</a:t>
            </a:r>
            <a:r>
              <a:rPr lang="en-US" altLang="zh-CN" sz="2900" dirty="0"/>
              <a:t>del</a:t>
            </a:r>
            <a:r>
              <a:rPr lang="zh-CN" altLang="en-US" sz="2900" dirty="0"/>
              <a:t>删除整个字典或者字典中的某个元素</a:t>
            </a:r>
            <a:r>
              <a:rPr lang="en-US" altLang="zh-CN" sz="2900" dirty="0"/>
              <a:t>:   del dict2 ;   del dict2[key]  </a:t>
            </a:r>
            <a:endParaRPr lang="en-US" altLang="zh-CN" sz="2900" dirty="0"/>
          </a:p>
          <a:p>
            <a:r>
              <a:rPr lang="en-US" altLang="zh-CN" sz="2900" dirty="0" err="1"/>
              <a:t>len</a:t>
            </a:r>
            <a:r>
              <a:rPr lang="en-US" altLang="zh-CN" sz="2900" dirty="0"/>
              <a:t>(d): </a:t>
            </a:r>
            <a:r>
              <a:rPr lang="zh-CN" altLang="en-US" sz="2900" dirty="0"/>
              <a:t>返回字典中元素的个数 </a:t>
            </a:r>
            <a:endParaRPr lang="zh-CN" altLang="en-US" sz="2900" dirty="0"/>
          </a:p>
        </p:txBody>
      </p:sp>
      <p:sp>
        <p:nvSpPr>
          <p:cNvPr id="2" name="文本框 1"/>
          <p:cNvSpPr txBox="1"/>
          <p:nvPr/>
        </p:nvSpPr>
        <p:spPr>
          <a:xfrm>
            <a:off x="6528531" y="2888974"/>
            <a:ext cx="512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类方法</a:t>
            </a:r>
            <a:r>
              <a:rPr lang="zh-CN" altLang="en-US" sz="2000" dirty="0"/>
              <a:t>：通过</a:t>
            </a:r>
            <a:r>
              <a:rPr lang="zh-CN" altLang="en-US" sz="2000" b="1" dirty="0">
                <a:solidFill>
                  <a:srgbClr val="FF0000"/>
                </a:solidFill>
              </a:rPr>
              <a:t>类名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dict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来调用方法，无需首先创建对象的实例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实例方法</a:t>
            </a:r>
            <a:r>
              <a:rPr lang="zh-CN" altLang="en-US" sz="2000" dirty="0"/>
              <a:t>：通过实例对象来调用方法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08064"/>
            <a:ext cx="10229959" cy="22533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字典支持的操作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42900" y="609600"/>
          <a:ext cx="11620500" cy="620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8991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方法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d[key]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对应的</a:t>
                      </a:r>
                      <a:r>
                        <a:rPr lang="en-US" altLang="zh-CN" sz="1800" dirty="0"/>
                        <a:t>value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不存在</a:t>
                      </a:r>
                      <a:r>
                        <a:rPr lang="en-US" altLang="zh-CN" sz="1800" dirty="0"/>
                        <a:t>raise </a:t>
                      </a:r>
                      <a:r>
                        <a:rPr lang="en-US" altLang="zh-CN" sz="1800" dirty="0" err="1"/>
                        <a:t>KeyError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d.get</a:t>
                      </a:r>
                      <a:r>
                        <a:rPr lang="en-US" altLang="zh-CN" sz="1800" dirty="0"/>
                        <a:t>(key[,default])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对应的</a:t>
                      </a:r>
                      <a:r>
                        <a:rPr lang="en-US" altLang="zh-CN" sz="1800" dirty="0"/>
                        <a:t>value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不存在时返回</a:t>
                      </a:r>
                      <a:r>
                        <a:rPr lang="en-US" altLang="zh-CN" sz="1800" dirty="0"/>
                        <a:t>default</a:t>
                      </a:r>
                      <a:r>
                        <a:rPr lang="zh-CN" altLang="en-US" sz="1800" dirty="0"/>
                        <a:t>，缺省为</a:t>
                      </a:r>
                      <a:r>
                        <a:rPr lang="en-US" altLang="zh-CN" sz="1800" dirty="0"/>
                        <a:t>None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d.keys</a:t>
                      </a:r>
                      <a:r>
                        <a:rPr lang="en-US" altLang="zh-CN" sz="1800" dirty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返回可迭代对象，其中元素为字典中的所有</a:t>
                      </a:r>
                      <a:r>
                        <a:rPr lang="en-US" altLang="zh-CN" sz="1800" dirty="0"/>
                        <a:t>key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d.values</a:t>
                      </a:r>
                      <a:r>
                        <a:rPr lang="en-US" altLang="zh-CN" sz="1800" dirty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返回可迭代对象，其中元素为字典中的所有</a:t>
                      </a:r>
                      <a:r>
                        <a:rPr lang="en-US" altLang="zh-CN" sz="1800" dirty="0"/>
                        <a:t>value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d.items</a:t>
                      </a:r>
                      <a:r>
                        <a:rPr lang="en-US" altLang="zh-CN" sz="1800" dirty="0"/>
                        <a:t>()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返回可迭代对象，其中元素为包括了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 err="1"/>
                        <a:t>key,value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的元组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 in d </a:t>
                      </a:r>
                      <a:endParaRPr lang="en-US" altLang="zh-CN" sz="1800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 not in d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判断字典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中有没有键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==key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，返回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True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or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False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。</a:t>
                      </a:r>
                      <a:endParaRPr lang="en-US" altLang="zh-CN" sz="1800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相当于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 in 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d.keys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() 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d[key] = value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设置字典中键</a:t>
                      </a:r>
                      <a:r>
                        <a:rPr lang="en-US" altLang="zh-CN" sz="1800" dirty="0"/>
                        <a:t>=key</a:t>
                      </a:r>
                      <a:r>
                        <a:rPr lang="zh-CN" altLang="en-US" sz="1800" dirty="0"/>
                        <a:t>的元素的值为</a:t>
                      </a:r>
                      <a:r>
                        <a:rPr lang="en-US" altLang="zh-CN" sz="1800" dirty="0"/>
                        <a:t>value</a:t>
                      </a:r>
                      <a:r>
                        <a:rPr lang="zh-CN" altLang="en-US" sz="1800" dirty="0"/>
                        <a:t>，如果不存在，则添加</a:t>
                      </a:r>
                      <a:r>
                        <a:rPr lang="en-US" altLang="zh-CN" sz="1800" dirty="0" err="1"/>
                        <a:t>key:value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d.setdefault</a:t>
                      </a:r>
                      <a:r>
                        <a:rPr lang="en-US" altLang="zh-CN" sz="1800" dirty="0"/>
                        <a:t>(key[,default])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如果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不在字典里插入新元素，其值为</a:t>
                      </a:r>
                      <a:r>
                        <a:rPr lang="en-US" altLang="zh-CN" sz="1800" dirty="0"/>
                        <a:t>default(</a:t>
                      </a:r>
                      <a:r>
                        <a:rPr lang="zh-CN" altLang="en-US" sz="1800" dirty="0"/>
                        <a:t>缺省</a:t>
                      </a:r>
                      <a:r>
                        <a:rPr lang="en-US" altLang="zh-CN" sz="1800" dirty="0"/>
                        <a:t>None)</a:t>
                      </a:r>
                      <a:r>
                        <a:rPr lang="zh-CN" altLang="en-US" sz="1800" dirty="0"/>
                        <a:t>。如果在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不更新</a:t>
                      </a:r>
                      <a:r>
                        <a:rPr lang="zh-CN" altLang="en-US" sz="1800" dirty="0"/>
                        <a:t>。返回</a:t>
                      </a:r>
                      <a:r>
                        <a:rPr lang="en-US" altLang="zh-CN" sz="1800" dirty="0"/>
                        <a:t>d[key]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d.update</a:t>
                      </a:r>
                      <a:r>
                        <a:rPr lang="en-US" altLang="zh-CN" sz="1800" dirty="0"/>
                        <a:t>(other)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根据另一字典或元素为</a:t>
                      </a:r>
                      <a:r>
                        <a:rPr lang="en-US" altLang="zh-CN" sz="1800" dirty="0"/>
                        <a:t>key/value</a:t>
                      </a:r>
                      <a:r>
                        <a:rPr lang="zh-CN" altLang="en-US" sz="1800" dirty="0"/>
                        <a:t>对的可迭代对象更新字典，返回</a:t>
                      </a:r>
                      <a:r>
                        <a:rPr lang="en-US" altLang="zh-CN" sz="1800" dirty="0"/>
                        <a:t>None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del d[key]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删除元素，如果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不存在，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 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d.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popitem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移走并返回某一个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）对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d.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pop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(key)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存在删除对应元素并返回值，否则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800" b="1" baseline="0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d.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pop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存在删除对应元素并返回值，否则返回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清除所有元素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copy()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</a:t>
                      </a:r>
                      <a:r>
                        <a:rPr lang="en-US" altLang="zh-CN" sz="1800" dirty="0"/>
                        <a:t>shallow</a:t>
                      </a:r>
                      <a:r>
                        <a:rPr lang="en-US" altLang="zh-CN" sz="1800" baseline="0" dirty="0"/>
                        <a:t> copy</a:t>
                      </a:r>
                      <a:r>
                        <a:rPr lang="zh-CN" altLang="en-US" sz="1800" baseline="0" dirty="0"/>
                        <a:t>后的新字典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字典元素的读取：下标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zh-CN" altLang="en-US" sz="2900" dirty="0"/>
              <a:t>以键作为下标可以访问字典元素，若键不存在则抛出异常</a:t>
            </a:r>
            <a:r>
              <a:rPr lang="en-US" altLang="zh-CN" sz="3000" dirty="0" err="1">
                <a:solidFill>
                  <a:srgbClr val="0070C0"/>
                </a:solidFill>
              </a:rPr>
              <a:t>KeyError</a:t>
            </a:r>
            <a:endParaRPr lang="zh-CN" altLang="en-US" sz="3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={'</a:t>
            </a:r>
            <a:r>
              <a:rPr lang="en-US" altLang="zh-CN" sz="2900" dirty="0" err="1"/>
              <a:t>name':'Dong</a:t>
            </a:r>
            <a:r>
              <a:rPr lang="en-US" altLang="zh-CN" sz="2900" dirty="0"/>
              <a:t>', '</a:t>
            </a:r>
            <a:r>
              <a:rPr lang="en-US" altLang="zh-CN" sz="2900" dirty="0" err="1"/>
              <a:t>sex':'male</a:t>
            </a:r>
            <a:r>
              <a:rPr lang="en-US" altLang="zh-CN" sz="2900" dirty="0"/>
              <a:t>', 'age':37}</a:t>
            </a:r>
            <a:endParaRPr lang="en-US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['name']</a:t>
            </a:r>
            <a:endParaRPr lang="en-US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'Dong'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</a:t>
            </a:r>
            <a:r>
              <a:rPr lang="en-US" altLang="zh-CN" sz="2900" dirty="0" err="1"/>
              <a:t>tel</a:t>
            </a:r>
            <a:r>
              <a:rPr lang="en-US" altLang="zh-CN" sz="2900" dirty="0"/>
              <a:t>']</a:t>
            </a:r>
            <a:endParaRPr lang="en-US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 err="1">
                <a:solidFill>
                  <a:srgbClr val="FF0000"/>
                </a:solidFill>
              </a:rPr>
              <a:t>Traceback</a:t>
            </a:r>
            <a:r>
              <a:rPr lang="en-US" altLang="zh-CN" sz="2900" dirty="0">
                <a:solidFill>
                  <a:srgbClr val="FF0000"/>
                </a:solidFill>
              </a:rPr>
              <a:t> (most recent call last):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File "&lt;pyshell#53&gt;", line 1, in &lt;module&gt;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</a:t>
            </a:r>
            <a:r>
              <a:rPr lang="en-US" altLang="zh-CN" sz="2900" dirty="0" err="1">
                <a:solidFill>
                  <a:srgbClr val="FF0000"/>
                </a:solidFill>
              </a:rPr>
              <a:t>aDict</a:t>
            </a:r>
            <a:r>
              <a:rPr lang="en-US" altLang="zh-CN" sz="2900" dirty="0">
                <a:solidFill>
                  <a:srgbClr val="FF0000"/>
                </a:solidFill>
              </a:rPr>
              <a:t>['</a:t>
            </a:r>
            <a:r>
              <a:rPr lang="en-US" altLang="zh-CN" sz="2900" dirty="0" err="1">
                <a:solidFill>
                  <a:srgbClr val="FF0000"/>
                </a:solidFill>
              </a:rPr>
              <a:t>tel</a:t>
            </a:r>
            <a:r>
              <a:rPr lang="en-US" altLang="zh-CN" sz="2900" dirty="0">
                <a:solidFill>
                  <a:srgbClr val="FF0000"/>
                </a:solidFill>
              </a:rPr>
              <a:t>']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 err="1">
                <a:solidFill>
                  <a:srgbClr val="FF0000"/>
                </a:solidFill>
              </a:rPr>
              <a:t>KeyError</a:t>
            </a:r>
            <a:r>
              <a:rPr lang="en-US" altLang="zh-CN" sz="2900" dirty="0">
                <a:solidFill>
                  <a:srgbClr val="FF0000"/>
                </a:solidFill>
              </a:rPr>
              <a:t>: '</a:t>
            </a:r>
            <a:r>
              <a:rPr lang="en-US" altLang="zh-CN" sz="2900" dirty="0" err="1">
                <a:solidFill>
                  <a:srgbClr val="FF0000"/>
                </a:solidFill>
              </a:rPr>
              <a:t>tel</a:t>
            </a:r>
            <a:r>
              <a:rPr lang="en-US" altLang="zh-CN" sz="2900" dirty="0">
                <a:solidFill>
                  <a:srgbClr val="FF0000"/>
                </a:solidFill>
              </a:rPr>
              <a:t>'</a:t>
            </a:r>
            <a:endParaRPr lang="zh-CN" altLang="en-US" sz="2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字典元素的读取</a:t>
            </a:r>
            <a:r>
              <a:rPr lang="en-US" altLang="zh-CN" dirty="0"/>
              <a:t>: get() </a:t>
            </a:r>
            <a:endParaRPr lang="zh-CN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600" dirty="0" err="1"/>
              <a:t>d.get</a:t>
            </a:r>
            <a:r>
              <a:rPr lang="en-US" altLang="zh-CN" sz="3600" dirty="0"/>
              <a:t>(key[,default]) </a:t>
            </a:r>
            <a:r>
              <a:rPr lang="zh-CN" altLang="en-US" sz="3600" dirty="0"/>
              <a:t>： 返回</a:t>
            </a:r>
            <a:r>
              <a:rPr lang="en-US" altLang="zh-CN" sz="3600" dirty="0"/>
              <a:t>key</a:t>
            </a:r>
            <a:r>
              <a:rPr lang="zh-CN" altLang="en-US" sz="3600" dirty="0"/>
              <a:t>对应的</a:t>
            </a:r>
            <a:r>
              <a:rPr lang="en-US" altLang="zh-CN" sz="3600" dirty="0"/>
              <a:t>value</a:t>
            </a:r>
            <a:r>
              <a:rPr lang="zh-CN" altLang="en-US" sz="3600" dirty="0"/>
              <a:t>，</a:t>
            </a:r>
            <a:r>
              <a:rPr lang="en-US" altLang="zh-CN" sz="5100" dirty="0">
                <a:solidFill>
                  <a:srgbClr val="0070C0"/>
                </a:solidFill>
              </a:rPr>
              <a:t>key</a:t>
            </a:r>
            <a:r>
              <a:rPr lang="zh-CN" altLang="en-US" sz="5100" dirty="0">
                <a:solidFill>
                  <a:srgbClr val="0070C0"/>
                </a:solidFill>
              </a:rPr>
              <a:t>不存在</a:t>
            </a:r>
            <a:r>
              <a:rPr lang="zh-CN" altLang="en-US" sz="3600" dirty="0"/>
              <a:t>时返回</a:t>
            </a:r>
            <a:r>
              <a:rPr lang="en-US" altLang="zh-CN" sz="3600" dirty="0"/>
              <a:t>default</a:t>
            </a:r>
            <a:r>
              <a:rPr lang="zh-CN" altLang="en-US" sz="3600" dirty="0"/>
              <a:t>，缺省为</a:t>
            </a:r>
            <a:r>
              <a:rPr lang="en-US" altLang="zh-CN" sz="3600" dirty="0"/>
              <a:t>None</a:t>
            </a:r>
            <a:endParaRPr lang="en-US" altLang="zh-CN" sz="3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={'</a:t>
            </a:r>
            <a:r>
              <a:rPr lang="en-US" altLang="zh-CN" sz="2900" dirty="0" err="1"/>
              <a:t>name':'Dong</a:t>
            </a:r>
            <a:r>
              <a:rPr lang="en-US" altLang="zh-CN" sz="2900" dirty="0"/>
              <a:t>', '</a:t>
            </a:r>
            <a:r>
              <a:rPr lang="en-US" altLang="zh-CN" sz="2900" dirty="0" err="1"/>
              <a:t>sex':'male</a:t>
            </a:r>
            <a:r>
              <a:rPr lang="en-US" altLang="zh-CN" sz="2900" dirty="0"/>
              <a:t>', 'age':37}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print(</a:t>
            </a:r>
            <a:r>
              <a:rPr lang="en-US" altLang="zh-CN" sz="2900" dirty="0" err="1"/>
              <a:t>aDict.get</a:t>
            </a:r>
            <a:r>
              <a:rPr lang="en-US" altLang="zh-CN" sz="2900" dirty="0"/>
              <a:t>('address'))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None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900" dirty="0"/>
              <a:t>&gt;&gt;&gt; print(</a:t>
            </a:r>
            <a:r>
              <a:rPr lang="en-US" altLang="zh-CN" sz="2900" dirty="0" err="1"/>
              <a:t>aDict.get</a:t>
            </a:r>
            <a:r>
              <a:rPr lang="en-US" altLang="zh-CN" sz="2900" dirty="0"/>
              <a:t>('</a:t>
            </a:r>
            <a:r>
              <a:rPr lang="en-US" altLang="zh-CN" sz="2900" dirty="0" err="1"/>
              <a:t>address',"have</a:t>
            </a:r>
            <a:r>
              <a:rPr lang="en-US" altLang="zh-CN" sz="2900" dirty="0"/>
              <a:t> no address"))</a:t>
            </a:r>
            <a:endParaRPr lang="en-US" altLang="zh-CN" sz="2900" dirty="0"/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have no address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print(</a:t>
            </a:r>
            <a:r>
              <a:rPr lang="en-US" altLang="zh-CN" sz="2900" dirty="0" err="1"/>
              <a:t>aDict.get</a:t>
            </a:r>
            <a:r>
              <a:rPr lang="en-US" altLang="zh-CN" sz="2900" dirty="0"/>
              <a:t>('address', 'SDIBT'))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SDIBT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9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3544" y="5669195"/>
            <a:ext cx="641902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zh-CN" altLang="en-US" sz="2400" dirty="0"/>
              <a:t>list(d.items())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[('age', 37), ('sex', 'male'), ('name', 'Dong')]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字典元素的读取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8778" y="1328711"/>
          <a:ext cx="1132877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565"/>
                <a:gridCol w="90362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d.keys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返回可迭代对象，其中元素为字典中的所有</a:t>
                      </a:r>
                      <a:r>
                        <a:rPr lang="en-US" altLang="zh-CN" sz="2000" dirty="0"/>
                        <a:t>key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d.values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返回可迭代对象，其中元素为字典中的所有</a:t>
                      </a:r>
                      <a:r>
                        <a:rPr lang="en-US" altLang="zh-CN" sz="2000" dirty="0"/>
                        <a:t>value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d.items</a:t>
                      </a:r>
                      <a:r>
                        <a:rPr lang="en-US" altLang="zh-CN" sz="2000" dirty="0"/>
                        <a:t>()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返回可迭代对象，其中元素为包括了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key,value</a:t>
                      </a:r>
                      <a:r>
                        <a:rPr lang="en-US" altLang="zh-CN" sz="2000" dirty="0"/>
                        <a:t>)</a:t>
                      </a:r>
                      <a:r>
                        <a:rPr lang="zh-CN" altLang="en-US" sz="2000" dirty="0"/>
                        <a:t>的元组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iter</a:t>
                      </a:r>
                      <a:r>
                        <a:rPr lang="en-US" altLang="zh-CN" sz="2000" dirty="0"/>
                        <a:t>(d)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等价于</a:t>
                      </a:r>
                      <a:r>
                        <a:rPr lang="en-US" altLang="zh-CN" sz="2000" dirty="0" err="1"/>
                        <a:t>iter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d.keys</a:t>
                      </a:r>
                      <a:r>
                        <a:rPr lang="en-US" altLang="zh-CN" sz="2000" dirty="0"/>
                        <a:t>())</a:t>
                      </a:r>
                      <a:r>
                        <a:rPr lang="zh-CN" altLang="en-US" sz="2000" dirty="0"/>
                        <a:t>，即</a:t>
                      </a:r>
                      <a:r>
                        <a:rPr lang="en-US" altLang="zh-CN" sz="2000" dirty="0" err="1"/>
                        <a:t>dict</a:t>
                      </a:r>
                      <a:r>
                        <a:rPr lang="zh-CN" altLang="en-US" sz="2000" dirty="0"/>
                        <a:t>的迭代器是</a:t>
                      </a: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针对所有</a:t>
                      </a:r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ke</a:t>
                      </a:r>
                      <a:r>
                        <a:rPr lang="en-US" altLang="zh-CN" sz="2000" dirty="0"/>
                        <a:t>y</a:t>
                      </a:r>
                      <a:r>
                        <a:rPr lang="zh-CN" altLang="en-US" sz="2000" dirty="0"/>
                        <a:t>的（不要求掌握，见备注）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519" y="3082379"/>
            <a:ext cx="5504081" cy="841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d={'</a:t>
            </a:r>
            <a:r>
              <a:rPr lang="en-US" altLang="zh-CN" sz="2400" dirty="0" err="1"/>
              <a:t>name':'Dong</a:t>
            </a:r>
            <a:r>
              <a:rPr lang="en-US" altLang="zh-CN" sz="2400" dirty="0"/>
              <a:t>', '</a:t>
            </a:r>
            <a:r>
              <a:rPr lang="en-US" altLang="zh-CN" sz="2400" dirty="0" err="1"/>
              <a:t>sex':'male</a:t>
            </a:r>
            <a:r>
              <a:rPr lang="en-US" altLang="zh-CN" sz="2400" dirty="0"/>
              <a:t>', 'age':37}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94605" y="3545554"/>
            <a:ext cx="2884022" cy="656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lnSpcReduction="10000"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for item in </a:t>
            </a:r>
            <a:r>
              <a:rPr lang="en-US" altLang="zh-CN" sz="2400" dirty="0" err="1"/>
              <a:t>d.items</a:t>
            </a:r>
            <a:r>
              <a:rPr lang="en-US" altLang="zh-CN" sz="2400" dirty="0"/>
              <a:t>():</a:t>
            </a:r>
            <a:endParaRPr lang="en-US" altLang="zh-CN" sz="2400" dirty="0"/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print(item)	</a:t>
            </a:r>
            <a:endParaRPr lang="en-US" altLang="zh-CN" sz="2400" dirty="0"/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3191559" y="3532162"/>
            <a:ext cx="3209241" cy="656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fontScale="92500"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d.items</a:t>
            </a:r>
            <a:r>
              <a:rPr lang="en-US" altLang="zh-CN" sz="2400" dirty="0"/>
              <a:t>():</a:t>
            </a:r>
            <a:endParaRPr lang="en-US" altLang="zh-CN" sz="2400" dirty="0"/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)	 </a:t>
            </a:r>
            <a:endParaRPr lang="en-US" altLang="zh-CN" sz="2400" dirty="0"/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68778" y="4434184"/>
            <a:ext cx="232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('age', 37)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('sex', 'male')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('name', 'Dong')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0544" y="4280789"/>
            <a:ext cx="2686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age 37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sex male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name Dong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0918" y="4280789"/>
            <a:ext cx="1704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age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sex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name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0968" y="4280789"/>
            <a:ext cx="1027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37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male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Dong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3732" y="3494274"/>
            <a:ext cx="241934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for key in d</a:t>
            </a:r>
            <a:r>
              <a:rPr lang="en-US" altLang="zh-CN" sz="2000" dirty="0"/>
              <a:t>.keys()</a:t>
            </a:r>
            <a:r>
              <a:rPr lang="zh-CN" altLang="en-US" sz="2000" dirty="0"/>
              <a:t>:</a:t>
            </a:r>
            <a:endParaRPr lang="zh-CN" altLang="en-US" sz="2000" dirty="0"/>
          </a:p>
          <a:p>
            <a:r>
              <a:rPr lang="zh-CN" altLang="en-US" sz="2000" dirty="0"/>
              <a:t>    print(key)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046013" y="3491205"/>
            <a:ext cx="298648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for value in d.values():</a:t>
            </a:r>
            <a:endParaRPr lang="zh-CN" altLang="en-US" sz="2000" dirty="0"/>
          </a:p>
          <a:p>
            <a:r>
              <a:rPr lang="zh-CN" altLang="en-US" sz="2000" dirty="0"/>
              <a:t>    print(value)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hlinkClick r:id="rId1" action="ppaction://hlinksldjump"/>
              </a:rPr>
              <a:t>字典的序列解包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06131" y="4230797"/>
            <a:ext cx="5372209" cy="2477638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/>
              <a:t>序列解包对于字典同样有效：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&gt;&gt;&gt; b, c, d={'a':1,'b':2,'c':3}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&gt;&gt;&gt; b, c, d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(‘</a:t>
            </a:r>
            <a:r>
              <a:rPr lang="en-US" altLang="zh-CN" sz="2600" dirty="0" err="1"/>
              <a:t>c‘,'a</a:t>
            </a:r>
            <a:r>
              <a:rPr lang="en-US" altLang="zh-CN" sz="2600" dirty="0"/>
              <a:t>', 'b')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40194" y="2042473"/>
            <a:ext cx="5504081" cy="841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d={'</a:t>
            </a:r>
            <a:r>
              <a:rPr lang="en-US" altLang="zh-CN" sz="2400" dirty="0" err="1"/>
              <a:t>name':'Dong</a:t>
            </a:r>
            <a:r>
              <a:rPr lang="en-US" altLang="zh-CN" sz="2400" dirty="0"/>
              <a:t>', '</a:t>
            </a:r>
            <a:r>
              <a:rPr lang="en-US" altLang="zh-CN" sz="2400" dirty="0" err="1"/>
              <a:t>sex':'male</a:t>
            </a:r>
            <a:r>
              <a:rPr lang="en-US" altLang="zh-CN" sz="2400" dirty="0"/>
              <a:t>', 'age':37}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49457" y="2589458"/>
            <a:ext cx="1733549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200" dirty="0"/>
              <a:t>for key in d:</a:t>
            </a:r>
            <a:endParaRPr lang="zh-CN" altLang="en-US" sz="2200" dirty="0"/>
          </a:p>
          <a:p>
            <a:r>
              <a:rPr lang="zh-CN" altLang="en-US" sz="2200" dirty="0"/>
              <a:t>    print(key)</a:t>
            </a:r>
            <a:endParaRPr lang="zh-CN" altLang="en-US" sz="2200" dirty="0"/>
          </a:p>
        </p:txBody>
      </p:sp>
      <p:sp>
        <p:nvSpPr>
          <p:cNvPr id="8" name="矩形 7"/>
          <p:cNvSpPr/>
          <p:nvPr/>
        </p:nvSpPr>
        <p:spPr>
          <a:xfrm>
            <a:off x="3911153" y="2408297"/>
            <a:ext cx="1704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age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sex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name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9457" y="3490385"/>
            <a:ext cx="641902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list(d)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['age', 'sex', 'name']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: </a:t>
            </a:r>
            <a:r>
              <a:rPr lang="en-US" altLang="zh-CN" dirty="0" err="1">
                <a:hlinkClick r:id="rId1" action="ppaction://hlinksldjump"/>
              </a:rPr>
              <a:t>dict</a:t>
            </a:r>
            <a:r>
              <a:rPr lang="zh-CN" altLang="en-US" dirty="0">
                <a:hlinkClick r:id="rId1" action="ppaction://hlinksldjump"/>
              </a:rPr>
              <a:t>里面讲解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sz="2700" b="1" dirty="0">
                <a:solidFill>
                  <a:srgbClr val="0070C0"/>
                </a:solidFill>
              </a:rPr>
              <a:t>*review</a:t>
            </a:r>
            <a:endParaRPr lang="zh-CN" altLang="zh-CN" sz="27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例如，已知有一个包含一些同学成绩的</a:t>
            </a:r>
            <a:r>
              <a:rPr lang="zh-CN" altLang="zh-CN" sz="2600" dirty="0">
                <a:solidFill>
                  <a:srgbClr val="0070C0"/>
                </a:solidFill>
                <a:latin typeface="宋体" panose="02010600030101010101" pitchFamily="2" charset="-122"/>
              </a:rPr>
              <a:t>字典</a:t>
            </a:r>
            <a:r>
              <a:rPr lang="zh-CN" altLang="zh-CN" sz="2100" dirty="0">
                <a:latin typeface="宋体" panose="02010600030101010101" pitchFamily="2" charset="-122"/>
              </a:rPr>
              <a:t>，计算成绩的最高分、最低分、平均分，并查找所有最高分同学，代码可以这样编写：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scores = {"Zhang San": 45, "Li Si": 78, "Wang Wu": 40, "Zhou Liu": 96, "Zhao Qi": 65, "Sun Ba": 90, "Zheng Jiu": 78, "Wu Shi": 99, "Dong Shiyi": 60}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highest = max(scores.values())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lowest = min(scores.values())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highest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99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lowest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40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average = sum(scores.values())*1.0/len(scores)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average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72.33333333333333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</a:t>
            </a:r>
            <a:r>
              <a:rPr lang="zh-CN" altLang="zh-CN" sz="2600" dirty="0">
                <a:solidFill>
                  <a:srgbClr val="0070C0"/>
                </a:solidFill>
                <a:latin typeface="宋体" panose="02010600030101010101" pitchFamily="2" charset="-122"/>
              </a:rPr>
              <a:t>highestPerson = [name for name, score in scores.items() if score == highest]</a:t>
            </a:r>
            <a:endParaRPr lang="zh-CN" altLang="zh-CN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highestPerson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['Wu Shi']</a:t>
            </a:r>
            <a:endParaRPr lang="zh-CN" altLang="zh-CN" sz="2100" dirty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6518" y="3633694"/>
            <a:ext cx="133872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练习！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2.2 元组</a:t>
            </a:r>
            <a:r>
              <a:rPr lang="en-US" altLang="zh-CN" dirty="0"/>
              <a:t>(Tuple)</a:t>
            </a:r>
            <a:endParaRPr lang="zh-CN" altLang="zh-CN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467233"/>
            <a:ext cx="10514231" cy="4352346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元组和列表类似，但属于</a:t>
            </a:r>
            <a:r>
              <a:rPr lang="zh-CN" altLang="zh-CN" sz="2400" u="sng" dirty="0">
                <a:solidFill>
                  <a:srgbClr val="0070C0"/>
                </a:solidFill>
              </a:rPr>
              <a:t>不可变序列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元组一旦创建，用任何方法都不可以</a:t>
            </a:r>
            <a:r>
              <a:rPr lang="zh-CN" altLang="zh-CN" sz="2400" dirty="0">
                <a:solidFill>
                  <a:srgbClr val="0070C0"/>
                </a:solidFill>
              </a:rPr>
              <a:t>修改其元素</a:t>
            </a:r>
            <a:r>
              <a:rPr lang="zh-CN" altLang="en-US" sz="2400" dirty="0">
                <a:solidFill>
                  <a:srgbClr val="0070C0"/>
                </a:solidFill>
              </a:rPr>
              <a:t>（增加、删除、赋值）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r>
              <a:rPr lang="zh-CN" altLang="zh-CN" sz="2400" dirty="0"/>
              <a:t>元组的定义方式和列表相同，但定义时所有元素是放在一对圆括号“（”和“）”中，而不是方括号中。</a:t>
            </a:r>
            <a:endParaRPr lang="en-US" altLang="zh-CN" sz="2400" dirty="0"/>
          </a:p>
          <a:p>
            <a:r>
              <a:rPr lang="zh-CN" altLang="en-US" sz="2400" dirty="0"/>
              <a:t>在不引起歧义时，括号可省略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838091" y="3763450"/>
            <a:ext cx="4339772" cy="29484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)</a:t>
            </a:r>
            <a:endParaRPr lang="en-US" altLang="zh-CN" sz="1600" dirty="0"/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('a')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'b', '</a:t>
            </a:r>
            <a:r>
              <a:rPr lang="en-US" altLang="zh-CN" sz="1600" dirty="0" err="1"/>
              <a:t>mpilgrim</a:t>
            </a:r>
            <a:r>
              <a:rPr lang="en-US" altLang="zh-CN" sz="1600" dirty="0"/>
              <a:t>', 'z', 'example')</a:t>
            </a:r>
            <a:endParaRPr lang="en-US" altLang="zh-CN" sz="1600" dirty="0"/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('a', 'b', '</a:t>
            </a:r>
            <a:r>
              <a:rPr lang="en-US" altLang="zh-CN" sz="1600" dirty="0" err="1">
                <a:solidFill>
                  <a:srgbClr val="0070C0"/>
                </a:solidFill>
              </a:rPr>
              <a:t>mpilgrim</a:t>
            </a:r>
            <a:r>
              <a:rPr lang="en-US" altLang="zh-CN" sz="1600" dirty="0">
                <a:solidFill>
                  <a:srgbClr val="0070C0"/>
                </a:solidFill>
              </a:rPr>
              <a:t>', 'z', 'example')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&gt;&gt;&gt; x = () </a:t>
            </a:r>
            <a:r>
              <a:rPr lang="en-US" altLang="zh-CN" sz="1600" dirty="0"/>
              <a:t>	</a:t>
            </a:r>
            <a:r>
              <a:rPr lang="zh-CN" altLang="en-US" sz="1600" dirty="0"/>
              <a:t>#空元组</a:t>
            </a:r>
            <a:endParaRPr lang="zh-CN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&gt;&gt;&gt; x</a:t>
            </a:r>
            <a:endParaRPr lang="zh-CN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()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&gt;&gt;&gt; x = 1,2,(3,4)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&gt;&gt;&gt; x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(1, 2, (3, 4))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8903" y="3745750"/>
            <a:ext cx="6871510" cy="295465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zh-CN" altLang="en-US" dirty="0"/>
              <a:t>如果创建只有一个元素的元组，需要在元素后面加上一个逗号“</a:t>
            </a:r>
            <a:r>
              <a:rPr lang="en-US" altLang="zh-CN" dirty="0"/>
              <a:t>,</a:t>
            </a:r>
            <a:r>
              <a:rPr lang="zh-CN" altLang="en-US" dirty="0"/>
              <a:t>”。</a:t>
            </a:r>
            <a:endParaRPr lang="en-US" altLang="zh-CN" dirty="0"/>
          </a:p>
          <a:p>
            <a:r>
              <a:rPr lang="pt-BR" altLang="en-US" dirty="0"/>
              <a:t>&gt;&gt;&gt; a=</a:t>
            </a:r>
            <a:r>
              <a:rPr lang="pt-BR" altLang="en-US" sz="2400" dirty="0">
                <a:solidFill>
                  <a:srgbClr val="0070C0"/>
                </a:solidFill>
              </a:rPr>
              <a:t>(3)  </a:t>
            </a:r>
            <a:r>
              <a:rPr lang="pt-BR" altLang="en-US" dirty="0"/>
              <a:t>  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解释为表达式</a:t>
            </a:r>
            <a:r>
              <a:rPr lang="zh-CN" altLang="en-US" dirty="0">
                <a:solidFill>
                  <a:srgbClr val="0070C0"/>
                </a:solidFill>
              </a:rPr>
              <a:t>这和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</a:rPr>
              <a:t> = 3是一样的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en-US" dirty="0"/>
              <a:t>&gt;&gt;&gt; a</a:t>
            </a:r>
            <a:endParaRPr lang="pt-BR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en-US" dirty="0"/>
              <a:t>3</a:t>
            </a:r>
            <a:endParaRPr lang="pt-BR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en-US" dirty="0"/>
              <a:t>&gt;&gt;&gt; a=3,</a:t>
            </a:r>
            <a:r>
              <a:rPr lang="zh-CN" altLang="en-US" dirty="0"/>
              <a:t> </a:t>
            </a:r>
            <a:r>
              <a:rPr lang="zh-CN" altLang="en-US" dirty="0">
                <a:latin typeface="Consolas" panose="020B0609020204030204" charset="0"/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如果元组中只有一个元素，必须在后面多写一个逗号</a:t>
            </a:r>
            <a:endParaRPr lang="pt-BR" alt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en-US" dirty="0"/>
              <a:t>&gt;&gt;&gt; a</a:t>
            </a:r>
            <a:endParaRPr lang="pt-BR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en-US" dirty="0"/>
              <a:t>(3,)</a:t>
            </a:r>
            <a:endParaRPr lang="pt-B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2.3.3 字典元素的添加</a:t>
            </a:r>
            <a:r>
              <a:rPr lang="zh-CN" altLang="en-US" dirty="0"/>
              <a:t>、</a:t>
            </a:r>
            <a:r>
              <a:rPr lang="zh-CN" altLang="zh-CN" dirty="0"/>
              <a:t>修改</a:t>
            </a:r>
            <a:r>
              <a:rPr lang="zh-CN" altLang="en-US" dirty="0"/>
              <a:t>、删除： </a:t>
            </a:r>
            <a:r>
              <a:rPr lang="en-US" altLang="zh-CN" dirty="0"/>
              <a:t>d[key]=value</a:t>
            </a:r>
            <a:endParaRPr lang="zh-CN" altLang="zh-CN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2900" dirty="0"/>
              <a:t>当以指定键为下标为字典赋值时，</a:t>
            </a:r>
            <a:r>
              <a:rPr lang="zh-CN" altLang="en-US" sz="2900" b="1" dirty="0">
                <a:solidFill>
                  <a:srgbClr val="FF0000"/>
                </a:solidFill>
              </a:rPr>
              <a:t>若键存在</a:t>
            </a:r>
            <a:r>
              <a:rPr lang="zh-CN" altLang="en-US" sz="2900" dirty="0"/>
              <a:t>，则可以</a:t>
            </a:r>
            <a:r>
              <a:rPr lang="zh-CN" altLang="en-US" sz="2900" dirty="0">
                <a:solidFill>
                  <a:srgbClr val="FF0000"/>
                </a:solidFill>
              </a:rPr>
              <a:t>修改</a:t>
            </a:r>
            <a:r>
              <a:rPr lang="zh-CN" altLang="en-US" sz="2900" dirty="0"/>
              <a:t>该键的值；若</a:t>
            </a:r>
            <a:r>
              <a:rPr lang="zh-CN" altLang="en-US" sz="2900" dirty="0">
                <a:solidFill>
                  <a:srgbClr val="FF0000"/>
                </a:solidFill>
              </a:rPr>
              <a:t>不存在</a:t>
            </a:r>
            <a:r>
              <a:rPr lang="zh-CN" altLang="en-US" sz="2900" dirty="0"/>
              <a:t>，则表示</a:t>
            </a:r>
            <a:r>
              <a:rPr lang="zh-CN" altLang="en-US" sz="2900" dirty="0">
                <a:solidFill>
                  <a:srgbClr val="FF0000"/>
                </a:solidFill>
              </a:rPr>
              <a:t>添加</a:t>
            </a:r>
            <a:r>
              <a:rPr lang="zh-CN" altLang="en-US" sz="2900" dirty="0"/>
              <a:t>一个键、值对。</a:t>
            </a:r>
            <a:endParaRPr lang="zh-CN" altLang="en-US" sz="2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/>
              <a:t>&gt;&gt;&gt; d[‘age’] = 38  #</a:t>
            </a:r>
            <a:r>
              <a:rPr lang="zh-CN" altLang="en-US" sz="2900" dirty="0"/>
              <a:t>目前</a:t>
            </a:r>
            <a:r>
              <a:rPr lang="en-US" altLang="zh-CN" sz="2900" dirty="0"/>
              <a:t>d</a:t>
            </a:r>
            <a:r>
              <a:rPr lang="zh-CN" altLang="en-US" sz="2900" dirty="0"/>
              <a:t>为</a:t>
            </a:r>
            <a:r>
              <a:rPr lang="en-US" altLang="zh-CN" sz="2900" dirty="0"/>
              <a:t>{'</a:t>
            </a:r>
            <a:r>
              <a:rPr lang="en-US" altLang="zh-CN" sz="2900" dirty="0" err="1"/>
              <a:t>name':'Dong</a:t>
            </a:r>
            <a:r>
              <a:rPr lang="en-US" altLang="zh-CN" sz="2900" dirty="0"/>
              <a:t>', '</a:t>
            </a:r>
            <a:r>
              <a:rPr lang="en-US" altLang="zh-CN" sz="2900" dirty="0" err="1"/>
              <a:t>sex':'male</a:t>
            </a:r>
            <a:r>
              <a:rPr lang="en-US" altLang="zh-CN" sz="2900" dirty="0"/>
              <a:t>', 'age':37}</a:t>
            </a:r>
            <a:endParaRPr lang="en-US" altLang="zh-CN" sz="2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/>
              <a:t>&gt;&gt;&gt; d</a:t>
            </a:r>
            <a:endParaRPr lang="en-US" altLang="zh-CN" sz="2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</a:t>
            </a:r>
            <a:r>
              <a:rPr lang="en-US" altLang="zh-CN" sz="2900" dirty="0">
                <a:solidFill>
                  <a:srgbClr val="C00000"/>
                </a:solidFill>
              </a:rPr>
              <a:t>38</a:t>
            </a:r>
            <a:r>
              <a:rPr lang="en-US" altLang="zh-CN" sz="2900" dirty="0">
                <a:solidFill>
                  <a:srgbClr val="0070C0"/>
                </a:solidFill>
              </a:rPr>
              <a:t>, 'name': 'Dong', 'sex': 'male'}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/>
              <a:t>&gt;&gt;&gt; d['address'] = 'SDIBT'</a:t>
            </a:r>
            <a:endParaRPr lang="en-US" altLang="zh-CN" sz="2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/>
              <a:t>&gt;&gt;&gt; d</a:t>
            </a:r>
            <a:endParaRPr lang="en-US" altLang="zh-CN" sz="2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/>
              <a:t>{'age': 38, 'address': 'SDIBT', 'name': 'Dong', 'sex': 'male’}</a:t>
            </a:r>
            <a:endParaRPr lang="en-US" altLang="zh-CN" sz="2900" dirty="0"/>
          </a:p>
          <a:p>
            <a:pPr>
              <a:buNone/>
            </a:pPr>
            <a:endParaRPr lang="en-US" altLang="zh-CN" sz="2900" dirty="0"/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>
                <a:solidFill>
                  <a:srgbClr val="FF0000"/>
                </a:solidFill>
              </a:rPr>
              <a:t>aDict</a:t>
            </a:r>
            <a:r>
              <a:rPr lang="en-US" altLang="zh-CN" sz="2900" dirty="0">
                <a:solidFill>
                  <a:srgbClr val="FF0000"/>
                </a:solidFill>
              </a:rPr>
              <a:t>[‘score’] = </a:t>
            </a:r>
            <a:r>
              <a:rPr lang="en-US" altLang="zh-CN" sz="2900" dirty="0" err="1">
                <a:solidFill>
                  <a:srgbClr val="FF0000"/>
                </a:solidFill>
              </a:rPr>
              <a:t>aDict.get</a:t>
            </a:r>
            <a:r>
              <a:rPr lang="en-US" altLang="zh-CN" sz="2900" dirty="0">
                <a:solidFill>
                  <a:srgbClr val="FF0000"/>
                </a:solidFill>
              </a:rPr>
              <a:t>(‘score’,[])  #</a:t>
            </a:r>
            <a:r>
              <a:rPr lang="zh-CN" altLang="en-US" sz="2900" dirty="0">
                <a:solidFill>
                  <a:srgbClr val="FF0000"/>
                </a:solidFill>
              </a:rPr>
              <a:t>和</a:t>
            </a:r>
            <a:r>
              <a:rPr lang="en-US" altLang="zh-CN" sz="2900" dirty="0">
                <a:solidFill>
                  <a:srgbClr val="FF0000"/>
                </a:solidFill>
              </a:rPr>
              <a:t>get</a:t>
            </a:r>
            <a:r>
              <a:rPr lang="zh-CN" altLang="en-US" sz="2900" dirty="0">
                <a:solidFill>
                  <a:srgbClr val="FF0000"/>
                </a:solidFill>
              </a:rPr>
              <a:t>方法的配合使用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['score'].append(98)</a:t>
            </a:r>
            <a:endParaRPr lang="en-US" altLang="zh-CN" sz="2900" dirty="0"/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['score'].append(97)</a:t>
            </a:r>
            <a:endParaRPr lang="en-US" altLang="zh-CN" sz="2900" dirty="0"/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endParaRPr lang="en-US" altLang="zh-CN" sz="2900" dirty="0"/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37, 'score': [98, 97], 'name': 'Dong', 'sex': 'male'}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2.3.4 字典应用案例</a:t>
            </a:r>
            <a:r>
              <a:rPr lang="zh-CN" altLang="en-US" dirty="0"/>
              <a:t>：配合</a:t>
            </a:r>
            <a:r>
              <a:rPr lang="en-US" altLang="zh-CN" dirty="0"/>
              <a:t>get</a:t>
            </a:r>
            <a:r>
              <a:rPr lang="zh-CN" altLang="en-US" dirty="0"/>
              <a:t>使用例子</a:t>
            </a:r>
            <a:endParaRPr lang="zh-CN" altLang="zh-CN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1136422" cy="466832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240"/>
              </a:spcBef>
            </a:pPr>
            <a:r>
              <a:rPr lang="en-GB" altLang="en-US" sz="2400" dirty="0">
                <a:latin typeface="宋体" panose="02010600030101010101" pitchFamily="2" charset="-122"/>
              </a:rPr>
              <a:t>下面的代码首先生成包含1000个随机字符的字符串，然后统计每个字符的出现次数。</a:t>
            </a:r>
            <a:endParaRPr lang="en-GB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latin typeface="宋体" panose="02010600030101010101" pitchFamily="2" charset="-122"/>
              </a:rPr>
              <a:t>import string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latin typeface="宋体" panose="02010600030101010101" pitchFamily="2" charset="-122"/>
              </a:rPr>
              <a:t>import random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latin typeface="宋体" panose="02010600030101010101" pitchFamily="2" charset="-122"/>
              </a:rPr>
              <a:t>x = </a:t>
            </a:r>
            <a:r>
              <a:rPr lang="en-GB" altLang="en-US" sz="2000" dirty="0" err="1">
                <a:latin typeface="宋体" panose="02010600030101010101" pitchFamily="2" charset="-122"/>
              </a:rPr>
              <a:t>string.ascii_letters</a:t>
            </a:r>
            <a:r>
              <a:rPr lang="en-GB" altLang="en-US" sz="2000" dirty="0">
                <a:latin typeface="宋体" panose="02010600030101010101" pitchFamily="2" charset="-122"/>
              </a:rPr>
              <a:t> + </a:t>
            </a:r>
            <a:r>
              <a:rPr lang="en-GB" altLang="en-US" sz="2000" dirty="0" err="1">
                <a:latin typeface="宋体" panose="02010600030101010101" pitchFamily="2" charset="-122"/>
              </a:rPr>
              <a:t>string.digits</a:t>
            </a:r>
            <a:r>
              <a:rPr lang="en-GB" altLang="en-US" sz="2000" dirty="0">
                <a:latin typeface="宋体" panose="02010600030101010101" pitchFamily="2" charset="-122"/>
              </a:rPr>
              <a:t> + </a:t>
            </a:r>
            <a:r>
              <a:rPr lang="en-GB" altLang="en-US" sz="2000" dirty="0" err="1">
                <a:latin typeface="宋体" panose="02010600030101010101" pitchFamily="2" charset="-122"/>
              </a:rPr>
              <a:t>string.punctuation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latin typeface="宋体" panose="02010600030101010101" pitchFamily="2" charset="-122"/>
              </a:rPr>
              <a:t>print('\n</a:t>
            </a:r>
            <a:r>
              <a:rPr lang="zh-CN" altLang="en-US" sz="2000" dirty="0">
                <a:latin typeface="宋体" panose="02010600030101010101" pitchFamily="2" charset="-122"/>
              </a:rPr>
              <a:t>可使用的字符集</a:t>
            </a:r>
            <a:r>
              <a:rPr lang="en-US" altLang="zh-CN" sz="2000" dirty="0">
                <a:latin typeface="宋体" panose="02010600030101010101" pitchFamily="2" charset="-122"/>
              </a:rPr>
              <a:t>:\n', </a:t>
            </a:r>
            <a:r>
              <a:rPr lang="en-GB" altLang="en-US" sz="2000" dirty="0">
                <a:latin typeface="宋体" panose="02010600030101010101" pitchFamily="2" charset="-122"/>
              </a:rPr>
              <a:t>x)   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y = [</a:t>
            </a:r>
            <a:r>
              <a:rPr lang="en-GB" altLang="en-US" sz="2000" dirty="0" err="1">
                <a:solidFill>
                  <a:srgbClr val="0070C0"/>
                </a:solidFill>
                <a:latin typeface="宋体" panose="02010600030101010101" pitchFamily="2" charset="-122"/>
              </a:rPr>
              <a:t>random.choice</a:t>
            </a:r>
            <a:r>
              <a:rPr lang="en-GB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(x) for </a:t>
            </a:r>
            <a:r>
              <a:rPr lang="en-GB" altLang="en-US" sz="2000" dirty="0" err="1">
                <a:solidFill>
                  <a:srgbClr val="0070C0"/>
                </a:solidFill>
                <a:latin typeface="宋体" panose="02010600030101010101" pitchFamily="2" charset="-122"/>
              </a:rPr>
              <a:t>i</a:t>
            </a:r>
            <a:r>
              <a:rPr lang="en-GB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 in range(1000)]</a:t>
            </a:r>
            <a:endParaRPr lang="en-GB" altLang="en-US" sz="20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z = ''.join(y)</a:t>
            </a:r>
            <a:endParaRPr lang="en-GB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d = </a:t>
            </a:r>
            <a:r>
              <a:rPr lang="en-GB" altLang="en-US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dict</a:t>
            </a:r>
            <a:r>
              <a:rPr lang="en-GB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endParaRPr lang="en-GB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latin typeface="宋体" panose="02010600030101010101" pitchFamily="2" charset="-122"/>
              </a:rPr>
              <a:t>for </a:t>
            </a:r>
            <a:r>
              <a:rPr lang="en-GB" altLang="en-US" sz="2000" dirty="0" err="1">
                <a:latin typeface="宋体" panose="02010600030101010101" pitchFamily="2" charset="-122"/>
              </a:rPr>
              <a:t>ch</a:t>
            </a:r>
            <a:r>
              <a:rPr lang="en-GB" altLang="en-US" sz="2000" dirty="0">
                <a:latin typeface="宋体" panose="02010600030101010101" pitchFamily="2" charset="-122"/>
              </a:rPr>
              <a:t> in z: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latin typeface="宋体" panose="02010600030101010101" pitchFamily="2" charset="-122"/>
              </a:rPr>
              <a:t>	</a:t>
            </a:r>
            <a:r>
              <a:rPr lang="en-GB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d[</a:t>
            </a:r>
            <a:r>
              <a:rPr lang="en-GB" altLang="en-US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ch</a:t>
            </a:r>
            <a:r>
              <a:rPr lang="en-GB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] = </a:t>
            </a:r>
            <a:r>
              <a:rPr lang="en-GB" altLang="en-US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d.get</a:t>
            </a:r>
            <a:r>
              <a:rPr lang="en-GB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GB" altLang="en-US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ch</a:t>
            </a:r>
            <a:r>
              <a:rPr lang="en-GB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, 0) + 1  </a:t>
            </a:r>
            <a:r>
              <a:rPr lang="en-US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千万不要使用</a:t>
            </a:r>
            <a:r>
              <a:rPr lang="en-US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d[</a:t>
            </a:r>
            <a:r>
              <a:rPr lang="en-US" altLang="en-US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ch</a:t>
            </a:r>
            <a:r>
              <a:rPr lang="en-US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] =d[</a:t>
            </a:r>
            <a:r>
              <a:rPr lang="en-US" altLang="en-US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ch</a:t>
            </a:r>
            <a:r>
              <a:rPr lang="en-US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] + 1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，否则字典没有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ch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key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，出错</a:t>
            </a:r>
            <a:endParaRPr lang="en-GB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GB" altLang="en-US" sz="2000" dirty="0">
                <a:latin typeface="宋体" panose="02010600030101010101" pitchFamily="2" charset="-122"/>
              </a:rPr>
              <a:t>print('\n</a:t>
            </a:r>
            <a:r>
              <a:rPr lang="zh-CN" altLang="en-US" sz="2000" dirty="0">
                <a:latin typeface="宋体" panose="02010600030101010101" pitchFamily="2" charset="-122"/>
              </a:rPr>
              <a:t>产生字符串为</a:t>
            </a:r>
            <a:r>
              <a:rPr lang="en-US" altLang="zh-CN" sz="2000" dirty="0">
                <a:latin typeface="宋体" panose="02010600030101010101" pitchFamily="2" charset="-122"/>
              </a:rPr>
              <a:t>:\n',</a:t>
            </a:r>
            <a:r>
              <a:rPr lang="en-US" altLang="zh-CN" sz="2000" dirty="0" err="1">
                <a:latin typeface="宋体" panose="02010600030101010101" pitchFamily="2" charset="-122"/>
              </a:rPr>
              <a:t>z,sep</a:t>
            </a:r>
            <a:r>
              <a:rPr lang="en-US" altLang="zh-CN" sz="2000" dirty="0">
                <a:latin typeface="宋体" panose="02010600030101010101" pitchFamily="2" charset="-122"/>
              </a:rPr>
              <a:t>='')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buNone/>
            </a:pPr>
            <a:r>
              <a:rPr lang="en-US" altLang="en-US" sz="2000" dirty="0">
                <a:latin typeface="宋体" panose="02010600030101010101" pitchFamily="2" charset="-122"/>
              </a:rPr>
              <a:t>print('\n</a:t>
            </a:r>
            <a:r>
              <a:rPr lang="zh-CN" altLang="en-US" sz="2000" dirty="0">
                <a:latin typeface="宋体" panose="02010600030101010101" pitchFamily="2" charset="-122"/>
              </a:rPr>
              <a:t>统计结果为</a:t>
            </a:r>
            <a:r>
              <a:rPr lang="en-US" altLang="zh-CN" sz="2000" dirty="0">
                <a:latin typeface="宋体" panose="02010600030101010101" pitchFamily="2" charset="-122"/>
              </a:rPr>
              <a:t>:\n',</a:t>
            </a:r>
            <a:r>
              <a:rPr lang="en-US" altLang="en-US" sz="2000" dirty="0" err="1">
                <a:latin typeface="宋体" panose="02010600030101010101" pitchFamily="2" charset="-122"/>
              </a:rPr>
              <a:t>d,sep</a:t>
            </a:r>
            <a:r>
              <a:rPr lang="en-US" altLang="en-US" sz="2000" dirty="0">
                <a:latin typeface="宋体" panose="02010600030101010101" pitchFamily="2" charset="-122"/>
              </a:rPr>
              <a:t>='')</a:t>
            </a:r>
            <a:endParaRPr lang="en-GB" altLang="en-US" sz="2400" dirty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6518" y="3633694"/>
            <a:ext cx="133872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练习！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043" y="316663"/>
            <a:ext cx="11222428" cy="1325870"/>
          </a:xfrm>
        </p:spPr>
        <p:txBody>
          <a:bodyPr>
            <a:normAutofit/>
          </a:bodyPr>
          <a:lstStyle/>
          <a:p>
            <a:r>
              <a:rPr lang="zh-CN" altLang="zh-CN" dirty="0"/>
              <a:t>2.3.3 字典元素的的添加</a:t>
            </a:r>
            <a:r>
              <a:rPr lang="zh-CN" altLang="en-US" dirty="0"/>
              <a:t>、</a:t>
            </a:r>
            <a:r>
              <a:rPr lang="zh-CN" altLang="zh-CN" dirty="0"/>
              <a:t>修改</a:t>
            </a:r>
            <a:r>
              <a:rPr lang="zh-CN" altLang="en-US" dirty="0"/>
              <a:t>、删除：</a:t>
            </a:r>
            <a:endParaRPr lang="zh-CN" altLang="zh-CN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642533"/>
            <a:ext cx="10998309" cy="494453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3800" b="1" dirty="0" err="1"/>
              <a:t>d.update</a:t>
            </a:r>
            <a:r>
              <a:rPr lang="en-US" altLang="zh-CN" sz="3800" b="1" dirty="0"/>
              <a:t>(another)</a:t>
            </a:r>
            <a:r>
              <a:rPr lang="zh-CN" altLang="en-US" sz="3800" b="1" dirty="0"/>
              <a:t>使用字典对象的</a:t>
            </a:r>
            <a:r>
              <a:rPr lang="en-US" altLang="zh-CN" sz="3800" b="1" dirty="0"/>
              <a:t>update</a:t>
            </a:r>
            <a:r>
              <a:rPr lang="zh-CN" altLang="en-US" sz="3800" b="1" dirty="0"/>
              <a:t>方法将另一个字典</a:t>
            </a:r>
            <a:r>
              <a:rPr lang="en-US" altLang="zh-CN" sz="3800" b="1" dirty="0"/>
              <a:t>another</a:t>
            </a:r>
            <a:r>
              <a:rPr lang="zh-CN" altLang="en-US" sz="3800" b="1" dirty="0"/>
              <a:t>的键、值对</a:t>
            </a:r>
            <a:r>
              <a:rPr lang="zh-CN" altLang="en-US" sz="3800" b="1" dirty="0">
                <a:solidFill>
                  <a:srgbClr val="FF0000"/>
                </a:solidFill>
              </a:rPr>
              <a:t>修改</a:t>
            </a:r>
            <a:r>
              <a:rPr lang="zh-CN" altLang="en-US" sz="3800" b="1" dirty="0"/>
              <a:t>（</a:t>
            </a:r>
            <a:r>
              <a:rPr lang="en-US" altLang="zh-CN" sz="3800" b="1" dirty="0"/>
              <a:t>key</a:t>
            </a:r>
            <a:r>
              <a:rPr lang="zh-CN" altLang="en-US" sz="3800" b="1" dirty="0"/>
              <a:t>存在）或</a:t>
            </a:r>
            <a:r>
              <a:rPr lang="zh-CN" altLang="en-US" sz="3800" b="1" dirty="0">
                <a:solidFill>
                  <a:srgbClr val="FF0000"/>
                </a:solidFill>
              </a:rPr>
              <a:t>添加</a:t>
            </a:r>
            <a:r>
              <a:rPr lang="zh-CN" altLang="en-US" sz="3800" b="1" dirty="0"/>
              <a:t>（</a:t>
            </a:r>
            <a:r>
              <a:rPr lang="en-US" altLang="zh-CN" sz="3800" b="1" dirty="0"/>
              <a:t>key</a:t>
            </a:r>
            <a:r>
              <a:rPr lang="zh-CN" altLang="en-US" sz="3800" b="1" dirty="0"/>
              <a:t>不存在）到当前字典对象</a:t>
            </a:r>
            <a:endParaRPr lang="zh-CN" altLang="en-US" sz="38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d= {'age': 37, 'score': [98, 97], 'name': 'Dong', 'sex': 'male'}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d.update</a:t>
            </a:r>
            <a:r>
              <a:rPr lang="en-US" altLang="zh-CN" sz="2900" dirty="0"/>
              <a:t>({'age':38,'city':'shanghai'})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&gt;&gt;&gt; d</a:t>
            </a:r>
            <a:endParaRPr lang="en-US" altLang="zh-CN" sz="2900" dirty="0"/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</a:t>
            </a:r>
            <a:r>
              <a:rPr lang="en-US" altLang="zh-CN" sz="2900" dirty="0">
                <a:solidFill>
                  <a:srgbClr val="FF0000"/>
                </a:solidFill>
              </a:rPr>
              <a:t>'age': 38</a:t>
            </a:r>
            <a:r>
              <a:rPr lang="en-US" altLang="zh-CN" sz="2900" dirty="0">
                <a:solidFill>
                  <a:srgbClr val="0070C0"/>
                </a:solidFill>
              </a:rPr>
              <a:t>, 'score': [98, 97], 'name': 'Dong', </a:t>
            </a:r>
            <a:r>
              <a:rPr lang="en-US" altLang="zh-CN" sz="2900" dirty="0">
                <a:solidFill>
                  <a:srgbClr val="FF0000"/>
                </a:solidFill>
              </a:rPr>
              <a:t>'city': 'shanghai'</a:t>
            </a:r>
            <a:r>
              <a:rPr lang="en-US" altLang="zh-CN" sz="2900" dirty="0">
                <a:solidFill>
                  <a:srgbClr val="0070C0"/>
                </a:solidFill>
              </a:rPr>
              <a:t>, 'sex': 'male'}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3800" b="1" dirty="0" err="1"/>
              <a:t>d.setdefault</a:t>
            </a:r>
            <a:r>
              <a:rPr lang="en-US" altLang="zh-CN" sz="3800" b="1" dirty="0"/>
              <a:t>(key[,default]):</a:t>
            </a:r>
            <a:r>
              <a:rPr lang="zh-CN" altLang="en-US" sz="3800" b="1" dirty="0"/>
              <a:t>如果</a:t>
            </a:r>
            <a:r>
              <a:rPr lang="en-US" altLang="zh-CN" sz="3800" b="1" dirty="0"/>
              <a:t>key</a:t>
            </a:r>
            <a:r>
              <a:rPr lang="zh-CN" altLang="en-US" sz="3800" b="1" dirty="0"/>
              <a:t>不在字典里插入新元素，其值为</a:t>
            </a:r>
            <a:r>
              <a:rPr lang="en-US" altLang="zh-CN" sz="3800" b="1" dirty="0"/>
              <a:t>default(</a:t>
            </a:r>
            <a:r>
              <a:rPr lang="zh-CN" altLang="en-US" sz="3800" b="1" dirty="0"/>
              <a:t>缺省</a:t>
            </a:r>
            <a:r>
              <a:rPr lang="en-US" altLang="zh-CN" sz="3800" b="1" dirty="0"/>
              <a:t>None)</a:t>
            </a:r>
            <a:r>
              <a:rPr lang="zh-CN" altLang="en-US" sz="3800" b="1" dirty="0"/>
              <a:t>。如果在</a:t>
            </a:r>
            <a:r>
              <a:rPr lang="zh-CN" altLang="en-US" sz="3800" b="1" dirty="0">
                <a:solidFill>
                  <a:srgbClr val="FF0000"/>
                </a:solidFill>
              </a:rPr>
              <a:t>不更新</a:t>
            </a:r>
            <a:r>
              <a:rPr lang="zh-CN" altLang="en-US" sz="3800" b="1" dirty="0"/>
              <a:t>。返回</a:t>
            </a:r>
            <a:r>
              <a:rPr lang="en-US" altLang="zh-CN" sz="3800" b="1" dirty="0"/>
              <a:t>d[key]</a:t>
            </a:r>
            <a:endParaRPr lang="en-US" altLang="zh-CN" sz="3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&gt;&gt;&gt; </a:t>
            </a:r>
            <a:r>
              <a:rPr lang="en-US" altLang="zh-CN" sz="2900" dirty="0" err="1">
                <a:solidFill>
                  <a:srgbClr val="0070C0"/>
                </a:solidFill>
              </a:rPr>
              <a:t>d.setdefault</a:t>
            </a:r>
            <a:r>
              <a:rPr lang="en-US" altLang="zh-CN" sz="2900" dirty="0">
                <a:solidFill>
                  <a:srgbClr val="0070C0"/>
                </a:solidFill>
              </a:rPr>
              <a:t>('tel',"12345678")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'12345678’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&gt;&gt;&gt; </a:t>
            </a:r>
            <a:r>
              <a:rPr lang="en-US" altLang="zh-CN" sz="2900" dirty="0" err="1">
                <a:solidFill>
                  <a:srgbClr val="0070C0"/>
                </a:solidFill>
              </a:rPr>
              <a:t>d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</a:t>
            </a:r>
            <a:r>
              <a:rPr lang="en-US" altLang="zh-CN" sz="2900" dirty="0">
                <a:solidFill>
                  <a:srgbClr val="FF0000"/>
                </a:solidFill>
              </a:rPr>
              <a:t>'</a:t>
            </a:r>
            <a:r>
              <a:rPr lang="en-US" altLang="zh-CN" sz="2900" dirty="0" err="1">
                <a:solidFill>
                  <a:srgbClr val="FF0000"/>
                </a:solidFill>
              </a:rPr>
              <a:t>tel</a:t>
            </a:r>
            <a:r>
              <a:rPr lang="en-US" altLang="zh-CN" sz="2900" dirty="0">
                <a:solidFill>
                  <a:srgbClr val="FF0000"/>
                </a:solidFill>
              </a:rPr>
              <a:t>': '12345678', </a:t>
            </a:r>
            <a:r>
              <a:rPr lang="en-US" altLang="zh-CN" sz="2900" dirty="0">
                <a:solidFill>
                  <a:srgbClr val="0070C0"/>
                </a:solidFill>
              </a:rPr>
              <a:t>'</a:t>
            </a:r>
            <a:r>
              <a:rPr lang="en-US" altLang="zh-CN" sz="2900" dirty="0" err="1">
                <a:solidFill>
                  <a:srgbClr val="0070C0"/>
                </a:solidFill>
              </a:rPr>
              <a:t>name</a:t>
            </a:r>
            <a:r>
              <a:rPr lang="en-US" altLang="zh-CN" sz="2900" dirty="0">
                <a:solidFill>
                  <a:srgbClr val="0070C0"/>
                </a:solidFill>
              </a:rPr>
              <a:t>': '</a:t>
            </a:r>
            <a:r>
              <a:rPr lang="en-US" altLang="zh-CN" sz="2900" dirty="0" err="1">
                <a:solidFill>
                  <a:srgbClr val="0070C0"/>
                </a:solidFill>
              </a:rPr>
              <a:t>Dong</a:t>
            </a:r>
            <a:r>
              <a:rPr lang="en-US" altLang="zh-CN" sz="2900" dirty="0">
                <a:solidFill>
                  <a:srgbClr val="0070C0"/>
                </a:solidFill>
              </a:rPr>
              <a:t>', '</a:t>
            </a:r>
            <a:r>
              <a:rPr lang="en-US" altLang="zh-CN" sz="2900" dirty="0" err="1">
                <a:solidFill>
                  <a:srgbClr val="0070C0"/>
                </a:solidFill>
              </a:rPr>
              <a:t>score</a:t>
            </a:r>
            <a:r>
              <a:rPr lang="en-US" altLang="zh-CN" sz="2900" dirty="0">
                <a:solidFill>
                  <a:srgbClr val="0070C0"/>
                </a:solidFill>
              </a:rPr>
              <a:t>': [98, 97], '</a:t>
            </a:r>
            <a:r>
              <a:rPr lang="en-US" altLang="zh-CN" sz="2900" dirty="0" err="1">
                <a:solidFill>
                  <a:srgbClr val="0070C0"/>
                </a:solidFill>
              </a:rPr>
              <a:t>age</a:t>
            </a:r>
            <a:r>
              <a:rPr lang="en-US" altLang="zh-CN" sz="2900" dirty="0">
                <a:solidFill>
                  <a:srgbClr val="0070C0"/>
                </a:solidFill>
              </a:rPr>
              <a:t>': 37, '</a:t>
            </a:r>
            <a:r>
              <a:rPr lang="en-US" altLang="zh-CN" sz="2900" dirty="0" err="1">
                <a:solidFill>
                  <a:srgbClr val="0070C0"/>
                </a:solidFill>
              </a:rPr>
              <a:t>sex</a:t>
            </a:r>
            <a:r>
              <a:rPr lang="en-US" altLang="zh-CN" sz="2900" dirty="0">
                <a:solidFill>
                  <a:srgbClr val="0070C0"/>
                </a:solidFill>
              </a:rPr>
              <a:t>': '</a:t>
            </a:r>
            <a:r>
              <a:rPr lang="en-US" altLang="zh-CN" sz="2900" dirty="0" err="1">
                <a:solidFill>
                  <a:srgbClr val="0070C0"/>
                </a:solidFill>
              </a:rPr>
              <a:t>male</a:t>
            </a:r>
            <a:r>
              <a:rPr lang="en-US" altLang="zh-CN" sz="2900" dirty="0">
                <a:solidFill>
                  <a:srgbClr val="0070C0"/>
                </a:solidFill>
              </a:rPr>
              <a:t>'} 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2.3.3 字典元素的的添加</a:t>
            </a:r>
            <a:r>
              <a:rPr lang="zh-CN" altLang="en-US" dirty="0"/>
              <a:t>、</a:t>
            </a:r>
            <a:r>
              <a:rPr lang="zh-CN" altLang="zh-CN" dirty="0"/>
              <a:t>修改</a:t>
            </a:r>
            <a:r>
              <a:rPr lang="zh-CN" altLang="en-US" dirty="0"/>
              <a:t>、删除</a:t>
            </a:r>
            <a:endParaRPr lang="zh-CN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8200" y="1825624"/>
          <a:ext cx="9163050" cy="2117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2952"/>
                <a:gridCol w="7090098"/>
              </a:tblGrid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del d[key]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删除元素，如果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不存在，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 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popitem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移走并返回某一个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）对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pop(key)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value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，否则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800" b="1" baseline="0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pop(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存在删除对应元素并返回值，否则返回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清除所有元素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1671" y="4171576"/>
            <a:ext cx="9964440" cy="22863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&gt;&gt;&gt; d= </a:t>
            </a:r>
            <a:r>
              <a:rPr kumimoji="1" lang="en-US" altLang="zh-CN" dirty="0"/>
              <a:t>{'tel': '12345678', 'name': 'Dong', 'score': [98, 97], 'age': 37, 'sex': 'male'}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</a:t>
            </a:r>
            <a:r>
              <a:rPr kumimoji="1" lang="en-US" altLang="zh-CN" dirty="0" err="1"/>
              <a:t>d.popitem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</a:t>
            </a:r>
            <a:r>
              <a:rPr lang="en-US" altLang="zh-CN" sz="3400" dirty="0">
                <a:solidFill>
                  <a:srgbClr val="0070C0"/>
                </a:solidFill>
              </a:rPr>
              <a:t>'sex', 'male')</a:t>
            </a:r>
            <a:endParaRPr lang="en-US" altLang="zh-CN" sz="3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d.pop</a:t>
            </a:r>
            <a:r>
              <a:rPr lang="en-US" altLang="zh-CN" dirty="0"/>
              <a:t>('score',[])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[98, 97]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d.pop</a:t>
            </a:r>
            <a:r>
              <a:rPr lang="en-US" altLang="zh-CN" dirty="0"/>
              <a:t>('score',[])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[]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2.3.4 字典应用案例</a:t>
            </a:r>
            <a:r>
              <a:rPr lang="zh-CN" altLang="en-US" dirty="0"/>
              <a:t>（可选，不讲）</a:t>
            </a:r>
            <a:endParaRPr lang="zh-CN" altLang="zh-CN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zh-CN" sz="2100" dirty="0">
                <a:latin typeface="宋体" panose="02010600030101010101" pitchFamily="2" charset="-122"/>
              </a:rPr>
              <a:t>也可以使用collections模块的defaultdict类</a:t>
            </a:r>
            <a:r>
              <a:rPr lang="zh-CN" altLang="en-US" sz="2100" dirty="0">
                <a:latin typeface="宋体" panose="02010600030101010101" pitchFamily="2" charset="-122"/>
              </a:rPr>
              <a:t>（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</a:rPr>
              <a:t>提供缺省值的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</a:rPr>
              <a:t>dict</a:t>
            </a:r>
            <a:r>
              <a:rPr lang="zh-CN" altLang="en-US" sz="2100" dirty="0">
                <a:latin typeface="宋体" panose="02010600030101010101" pitchFamily="2" charset="-122"/>
              </a:rPr>
              <a:t>）</a:t>
            </a:r>
            <a:r>
              <a:rPr lang="zh-CN" altLang="zh-CN" sz="2100" dirty="0">
                <a:latin typeface="宋体" panose="02010600030101010101" pitchFamily="2" charset="-122"/>
              </a:rPr>
              <a:t>来实现该功能。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import string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import random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x = string.ascii_letters + string.digits + string.punctuation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y = [random.choice(x) for i in range(1000)]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z = ''.join(y)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from collections import defaultdict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frequences = defaultdict(int)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frequences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defaultdict(&lt;type 'int'&gt;, {})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for item in z: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    frequences[item] += 1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frequences.items()</a:t>
            </a:r>
            <a:endParaRPr lang="zh-CN" altLang="zh-CN" sz="21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2.3.4 字典应用案例</a:t>
            </a:r>
            <a:r>
              <a:rPr lang="zh-CN" altLang="en-US" dirty="0"/>
              <a:t>（可选，不讲）</a:t>
            </a:r>
            <a:endParaRPr lang="zh-CN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使用collections模块的Counter类可以快速实现这个功能，并且能够</a:t>
            </a:r>
            <a:r>
              <a:rPr lang="zh-CN" altLang="en-US" sz="2400" dirty="0">
                <a:latin typeface="宋体" panose="02010600030101010101" pitchFamily="2" charset="-122"/>
              </a:rPr>
              <a:t>满足</a:t>
            </a:r>
            <a:r>
              <a:rPr lang="zh-CN" altLang="zh-CN" sz="2400" dirty="0">
                <a:latin typeface="宋体" panose="02010600030101010101" pitchFamily="2" charset="-122"/>
              </a:rPr>
              <a:t>其他需要，例如查找出现次数最多的元素。下面的代码演示了Counter类的用法：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from collections import Counter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frequences = Counter(z)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frequences.items()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frequences.most_common(1)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[('A', 22)]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frequences.most_common(3)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[('A', 22), (';', 18), ('`', 17)]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2.3.5 有序字典</a:t>
            </a:r>
            <a:r>
              <a:rPr lang="zh-CN" altLang="en-US" dirty="0"/>
              <a:t>（可选，不讲）</a:t>
            </a:r>
            <a:endParaRPr lang="zh-CN" altLang="zh-CN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Python内置字典是无序的，前面的示例很好地说明了这个问题。如果需要一个可以记住元素插入顺序的字典，可以使用collections.OrderedDict。例如下面的代码：</a:t>
            </a:r>
            <a:endParaRPr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6801" y="3118086"/>
            <a:ext cx="672465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import collections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 = collections.OrderedDict() #有序字典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x['a'] = 3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x['b'] = 5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x['c'] = 8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OrderedDict([('a', 3), ('b', 5), ('c', 8)])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3118086"/>
            <a:ext cx="480059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</a:t>
            </a:r>
            <a:r>
              <a:rPr lang="zh-CN" altLang="zh-CN" sz="2400">
                <a:latin typeface="宋体" panose="02010600030101010101" pitchFamily="2" charset="-122"/>
              </a:rPr>
              <a:t>&gt; x = dict() #</a:t>
            </a:r>
            <a:r>
              <a:rPr lang="zh-CN" altLang="zh-CN" sz="2400" dirty="0">
                <a:latin typeface="宋体" panose="02010600030101010101" pitchFamily="2" charset="-122"/>
              </a:rPr>
              <a:t>无序字典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x['a'] = 3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x['b'] = 5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x['c'] = 8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x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{'b': 5, 'c': 8, 'a': 3}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无序示例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可能和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版本有关）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125" y="1625600"/>
            <a:ext cx="6858666" cy="1856184"/>
          </a:xfrm>
          <a:prstGeom prst="rect">
            <a:avLst/>
          </a:prstGeom>
          <a:ln>
            <a:solidFill>
              <a:srgbClr val="FF0066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1" y="3579205"/>
            <a:ext cx="6870700" cy="2667000"/>
          </a:xfrm>
          <a:prstGeom prst="rect">
            <a:avLst/>
          </a:prstGeom>
          <a:ln>
            <a:solidFill>
              <a:srgbClr val="FF0066"/>
            </a:solidFill>
          </a:ln>
        </p:spPr>
      </p:pic>
      <p:sp>
        <p:nvSpPr>
          <p:cNvPr id="3" name="矩形 2"/>
          <p:cNvSpPr/>
          <p:nvPr/>
        </p:nvSpPr>
        <p:spPr>
          <a:xfrm>
            <a:off x="7590118" y="1369002"/>
            <a:ext cx="4325378" cy="5078313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&gt;&gt;&gt; d={'English':78, 'math':56, 'Chinese':37}</a:t>
            </a:r>
            <a:endParaRPr lang="en-US" altLang="zh-CN" dirty="0"/>
          </a:p>
          <a:p>
            <a:r>
              <a:rPr lang="en-US" altLang="zh-CN" dirty="0"/>
              <a:t>&gt;&gt;&gt; x =reversed(d)</a:t>
            </a:r>
            <a:endParaRPr lang="en-US" altLang="zh-CN" dirty="0"/>
          </a:p>
          <a:p>
            <a:r>
              <a:rPr lang="en-US" altLang="zh-CN" dirty="0"/>
              <a:t>&gt;&gt;&gt; x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dict_reversekeyiterator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object at 0x000001CFF6DD3860&gt;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'Chinese'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'math'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'English'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/>
              <a:t>&gt;&gt;&gt; next(x)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Traceback (most recent call last):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File "&lt;pyshell#11&gt;", line 1, in &lt;module&gt;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next(x)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StopIteration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sorted</a:t>
            </a:r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0" y="1541568"/>
            <a:ext cx="10514231" cy="333523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Sorted</a:t>
            </a:r>
            <a:r>
              <a:rPr kumimoji="1" lang="zh-CN" altLang="en-US" dirty="0"/>
              <a:t>函数作用于字典只是将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排序后，返回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的列表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</a:t>
            </a:r>
            <a:r>
              <a:rPr kumimoji="1" lang="en-US" altLang="zh-CN" dirty="0" err="1"/>
              <a:t>d</a:t>
            </a:r>
            <a:r>
              <a:rPr kumimoji="1" lang="en-US" altLang="zh-CN" dirty="0"/>
              <a:t>={'English':78, 'math':56, 'Chinese':37}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</a:t>
            </a:r>
            <a:r>
              <a:rPr kumimoji="1" lang="en-US" altLang="zh-CN" dirty="0" err="1"/>
              <a:t>sorted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['</a:t>
            </a:r>
            <a:r>
              <a:rPr kumimoji="1" lang="en-US" altLang="zh-CN" dirty="0" err="1"/>
              <a:t>Chinese</a:t>
            </a:r>
            <a:r>
              <a:rPr kumimoji="1" lang="en-US" altLang="zh-CN" dirty="0"/>
              <a:t>', '</a:t>
            </a:r>
            <a:r>
              <a:rPr kumimoji="1" lang="en-US" altLang="zh-CN" dirty="0" err="1"/>
              <a:t>English</a:t>
            </a:r>
            <a:r>
              <a:rPr kumimoji="1" lang="en-US" altLang="zh-CN" dirty="0"/>
              <a:t>', '</a:t>
            </a:r>
            <a:r>
              <a:rPr kumimoji="1" lang="en-US" altLang="zh-CN" dirty="0" err="1"/>
              <a:t>math</a:t>
            </a:r>
            <a:r>
              <a:rPr kumimoji="1" lang="en-US" altLang="zh-CN" dirty="0"/>
              <a:t>']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如何按成绩排序？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26" y="4701063"/>
            <a:ext cx="6119654" cy="19500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3694" y="5438588"/>
            <a:ext cx="4601882" cy="61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字典推导式（解析式）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支持字典解析表达式来生成字典，如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{</a:t>
            </a:r>
            <a:r>
              <a:rPr lang="en-US" altLang="zh-CN" dirty="0" err="1"/>
              <a:t>k:v</a:t>
            </a:r>
            <a:r>
              <a:rPr lang="en-US" altLang="zh-CN" dirty="0"/>
              <a:t> for </a:t>
            </a:r>
            <a:r>
              <a:rPr lang="en-US" altLang="zh-CN" dirty="0" err="1"/>
              <a:t>k,v</a:t>
            </a:r>
            <a:r>
              <a:rPr lang="en-US" altLang="zh-CN" dirty="0"/>
              <a:t> in zip(['</a:t>
            </a:r>
            <a:r>
              <a:rPr lang="en-US" altLang="zh-CN" dirty="0" err="1"/>
              <a:t>a','b','c</a:t>
            </a:r>
            <a:r>
              <a:rPr lang="en-US" altLang="zh-CN" dirty="0"/>
              <a:t>'],[1,2,3])}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{</a:t>
            </a:r>
            <a:r>
              <a:rPr lang="en-US" altLang="zh-CN" dirty="0" err="1"/>
              <a:t>k:v</a:t>
            </a:r>
            <a:r>
              <a:rPr lang="en-US" altLang="zh-CN" dirty="0"/>
              <a:t> for </a:t>
            </a:r>
            <a:r>
              <a:rPr lang="en-US" altLang="zh-CN" dirty="0" err="1"/>
              <a:t>k,v</a:t>
            </a:r>
            <a:r>
              <a:rPr lang="en-US" altLang="zh-CN" dirty="0"/>
              <a:t> in [('a',1),('b',2),('c',3)]}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412" y="3044312"/>
            <a:ext cx="50038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12" y="4293853"/>
            <a:ext cx="48006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元组创建与删除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ym typeface="Arial" panose="020B0604020202020204" pitchFamily="34" charset="0"/>
              </a:rPr>
              <a:t>使用tuple函数将其他序列转换为元组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Times New Roman" panose="02020603050405020304" pitchFamily="18" charset="0"/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&gt;&gt;&gt; print(tuple('</a:t>
            </a:r>
            <a:r>
              <a:rPr lang="en-US" altLang="zh-CN" sz="2400" dirty="0" err="1">
                <a:sym typeface="Arial" panose="020B0604020202020204" pitchFamily="34" charset="0"/>
              </a:rPr>
              <a:t>abcdefg</a:t>
            </a:r>
            <a:r>
              <a:rPr lang="en-US" altLang="zh-CN" sz="2400" dirty="0">
                <a:sym typeface="Arial" panose="020B0604020202020204" pitchFamily="34" charset="0"/>
              </a:rPr>
              <a:t>'))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('a', 'b', 'c', 'd', 'e', 'f', 'g')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aList</a:t>
            </a:r>
            <a:r>
              <a:rPr lang="en-US" altLang="zh-CN" sz="2400" dirty="0"/>
              <a:t> = [-1, -4, 6, 7.5, -2.3, 9, -11]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bTuple</a:t>
            </a:r>
            <a:r>
              <a:rPr lang="en-US" altLang="zh-CN" sz="2400" dirty="0"/>
              <a:t> = tuple(</a:t>
            </a:r>
            <a:r>
              <a:rPr lang="en-US" altLang="zh-CN" sz="2400" dirty="0" err="1"/>
              <a:t>aList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(-1, -4, 6, 7.5, -2.3, 9, -11)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&gt;&gt;&gt; s = tuple() #</a:t>
            </a:r>
            <a:r>
              <a:rPr lang="en-US" altLang="zh-CN" sz="2400" dirty="0" err="1"/>
              <a:t>空元组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&gt;&gt;&gt; s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()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</a:rPr>
              <a:t>del</a:t>
            </a:r>
            <a:r>
              <a:rPr lang="zh-CN" altLang="en-US" sz="2400" dirty="0">
                <a:solidFill>
                  <a:srgbClr val="C00000"/>
                </a:solidFill>
              </a:rPr>
              <a:t>删除元组对象，不能删除元组元素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674" y="1980955"/>
            <a:ext cx="6136703" cy="289767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与</a:t>
            </a:r>
            <a:r>
              <a:rPr lang="en-US" altLang="zh-CN" sz="2800" dirty="0"/>
              <a:t>list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str</a:t>
            </a:r>
            <a:r>
              <a:rPr lang="zh-CN" altLang="en-US" sz="2800" dirty="0"/>
              <a:t>一样，可以访问某个元素，但是注意不能赋值</a:t>
            </a:r>
            <a:endParaRPr lang="en-US" altLang="zh-CN" sz="2800" dirty="0"/>
          </a:p>
          <a:p>
            <a:pPr lvl="1"/>
            <a:r>
              <a:rPr lang="zh-CN" altLang="en-US" sz="2400" dirty="0"/>
              <a:t>下标访问某个元素：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&gt;&gt;&gt; x = tuple([x**2 for x in range(12)])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(0, 1, 4, 9, 16, 25, 36, 49, 64, 81, 100, 121)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&gt;&gt;&gt; x[5],x[-2]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(25, 100)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切片访问多个元素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&gt;&gt;&gt; x[-1::-1]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(121, 100, 81, 64, 49, 36, 25, 16, 9, 4, 1, 0)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&gt;&gt;&gt; x[0:10:2]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(0, 4, 16, 36, 64)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1150" y="2492798"/>
            <a:ext cx="6113572" cy="4003252"/>
          </a:xfrm>
          <a:prstGeom prst="rect">
            <a:avLst/>
          </a:prstGeom>
        </p:spPr>
        <p:txBody>
          <a:bodyPr vert="horz" lIns="108850" tIns="54425" rIns="108850" bIns="54425" rtlCol="0">
            <a:normAutofit lnSpcReduction="10000"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000" dirty="0"/>
              <a:t>tuple</a:t>
            </a:r>
            <a:r>
              <a:rPr lang="zh-CN" altLang="en-US" sz="2000" dirty="0"/>
              <a:t>的元素可以是可变对象</a:t>
            </a:r>
            <a:endParaRPr lang="en-US" altLang="zh-CN" sz="2000" dirty="0"/>
          </a:p>
          <a:p>
            <a:pPr fontAlgn="auto">
              <a:spcAft>
                <a:spcPts val="0"/>
              </a:spcAft>
            </a:pPr>
            <a:r>
              <a:rPr lang="en-US" altLang="zh-CN" sz="2400" dirty="0">
                <a:solidFill>
                  <a:srgbClr val="0070C0"/>
                </a:solidFill>
              </a:rPr>
              <a:t>tuple</a:t>
            </a:r>
            <a:r>
              <a:rPr lang="zh-CN" altLang="en-US" sz="2400" dirty="0">
                <a:solidFill>
                  <a:srgbClr val="0070C0"/>
                </a:solidFill>
              </a:rPr>
              <a:t>不可变，指的是其元素不可变，但是元素指向的对象的可变并没有限制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x = (1,2,[4,5]) </a:t>
            </a:r>
            <a:endParaRPr lang="en-US" altLang="zh-CN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x[2] = [5,5] </a:t>
            </a:r>
            <a:endParaRPr lang="en-US" altLang="zh-CN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</a:rPr>
              <a:t>: 'tuple' object does not support item assignment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</a:t>
            </a:r>
            <a:r>
              <a:rPr lang="en-US" altLang="zh-CN" sz="2000" u="sng" dirty="0"/>
              <a:t>x[2][0] = 5 </a:t>
            </a:r>
            <a:endParaRPr lang="en-US" altLang="zh-CN" sz="2000" u="sng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x </a:t>
            </a:r>
            <a:endParaRPr lang="en-US" altLang="zh-CN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(1, 2, [5, 5])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元组的不可变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4400" dirty="0">
                <a:solidFill>
                  <a:srgbClr val="0070C0"/>
                </a:solidFill>
              </a:rPr>
              <a:t>tuple</a:t>
            </a:r>
            <a:r>
              <a:rPr lang="zh-CN" altLang="en-US" sz="4400" dirty="0">
                <a:solidFill>
                  <a:srgbClr val="0070C0"/>
                </a:solidFill>
              </a:rPr>
              <a:t>不可变，指的是其元素不可变，但元素指向的对象的可变并没有限制</a:t>
            </a:r>
            <a:endParaRPr lang="en-US" altLang="zh-CN" sz="3600" dirty="0"/>
          </a:p>
          <a:p>
            <a:r>
              <a:rPr lang="en-US" altLang="zh-CN" sz="3200" dirty="0"/>
              <a:t>tuple</a:t>
            </a:r>
            <a:r>
              <a:rPr lang="zh-CN" altLang="en-US" sz="3200" dirty="0"/>
              <a:t>的元素可以是可变对象，这样</a:t>
            </a:r>
            <a:r>
              <a:rPr lang="en-US" altLang="zh-CN" sz="3200" dirty="0"/>
              <a:t>tuple</a:t>
            </a:r>
            <a:r>
              <a:rPr lang="zh-CN" altLang="en-US" sz="2900" dirty="0"/>
              <a:t>对象的值是可变的。</a:t>
            </a:r>
            <a:endParaRPr lang="en-US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/>
              <a:t>&gt;&gt;&gt;x = ([1, 2], 3)</a:t>
            </a:r>
            <a:endParaRPr lang="en-US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/>
              <a:t>&gt;&gt;&gt;x[0][0] = 5</a:t>
            </a:r>
            <a:endParaRPr lang="en-US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/>
              <a:t>&gt;&gt;&gt;x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([5, 2], 3)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900" dirty="0"/>
              <a:t>&gt;&gt;&gt;x[0].append(8)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/>
              <a:t>&gt;&gt;&gt;x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([5, 2, 8], 3)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900" dirty="0"/>
              <a:t>&gt;&gt;&gt;x[0] = x[0] + [10,12]     #</a:t>
            </a:r>
            <a:r>
              <a:rPr lang="zh-CN" altLang="en-US" sz="2900" dirty="0">
                <a:solidFill>
                  <a:srgbClr val="C00000"/>
                </a:solidFill>
              </a:rPr>
              <a:t>但是</a:t>
            </a:r>
            <a:r>
              <a:rPr lang="en-US" altLang="zh-CN" sz="2900" dirty="0">
                <a:solidFill>
                  <a:srgbClr val="C00000"/>
                </a:solidFill>
              </a:rPr>
              <a:t>x[0] +=[10,12]</a:t>
            </a:r>
            <a:r>
              <a:rPr lang="zh-CN" altLang="en-US" sz="2900" dirty="0">
                <a:solidFill>
                  <a:srgbClr val="C00000"/>
                </a:solidFill>
              </a:rPr>
              <a:t>可以，效用相当于</a:t>
            </a:r>
            <a:r>
              <a:rPr lang="en-US" altLang="zh-CN" sz="2900" dirty="0">
                <a:solidFill>
                  <a:srgbClr val="C00000"/>
                </a:solidFill>
              </a:rPr>
              <a:t>x[0].extend([10,12])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TypeError</a:t>
            </a:r>
            <a:r>
              <a:rPr lang="en-US" altLang="zh-CN" sz="3200" dirty="0">
                <a:solidFill>
                  <a:srgbClr val="FF0000"/>
                </a:solidFill>
              </a:rPr>
              <a:t>: 'tuple' object does not support item assignment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900" dirty="0">
                <a:solidFill>
                  <a:srgbClr val="FF0000"/>
                </a:solidFill>
              </a:rPr>
              <a:t>报错！</a:t>
            </a:r>
            <a:endParaRPr lang="zh-CN" altLang="en-US" sz="29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2463" y="2799778"/>
            <a:ext cx="5096102" cy="1700530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错误说明：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008000"/>
              </a:buClr>
              <a:buFont typeface="Times New Roman" panose="02020603050405020304" pitchFamily="18" charset="0"/>
              <a:buNone/>
            </a:pPr>
            <a:r>
              <a:rPr lang="zh-CN" altLang="en-US" dirty="0"/>
              <a:t>列表的</a:t>
            </a:r>
            <a:r>
              <a:rPr lang="en-US" altLang="zh-CN" dirty="0"/>
              <a:t>+</a:t>
            </a:r>
            <a:r>
              <a:rPr lang="zh-CN" altLang="en-US" dirty="0"/>
              <a:t>运算会创建一个新的列表，对</a:t>
            </a:r>
            <a:r>
              <a:rPr lang="en-US" altLang="zh-CN" dirty="0"/>
              <a:t>x[0]</a:t>
            </a:r>
            <a:r>
              <a:rPr lang="zh-CN" altLang="en-US" dirty="0"/>
              <a:t>的赋值就是尝试修改元组元素的值（所指对象），所以这是不允许的，会报错。</a:t>
            </a:r>
            <a:endParaRPr lang="pt-BR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69882" y="3239247"/>
            <a:ext cx="2982259" cy="155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291" y="1510145"/>
            <a:ext cx="10618031" cy="466824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800" dirty="0"/>
              <a:t>除了</a:t>
            </a:r>
            <a:r>
              <a:rPr lang="zh-CN" altLang="en-US" sz="2800" dirty="0">
                <a:solidFill>
                  <a:srgbClr val="C00000"/>
                </a:solidFill>
              </a:rPr>
              <a:t>索引（下标）和切片</a:t>
            </a:r>
            <a:r>
              <a:rPr lang="zh-CN" altLang="en-US" sz="2800" dirty="0"/>
              <a:t>访问外，还支持其他序列的基本操作</a:t>
            </a:r>
            <a:endParaRPr lang="en-US" altLang="zh-CN" sz="2800" dirty="0"/>
          </a:p>
          <a:p>
            <a:r>
              <a:rPr lang="zh-CN" altLang="en-US" sz="2800" dirty="0"/>
              <a:t>连接和重复  </a:t>
            </a:r>
            <a:r>
              <a:rPr lang="en-US" altLang="zh-CN" sz="2800" dirty="0"/>
              <a:t>+ </a:t>
            </a:r>
            <a:r>
              <a:rPr lang="zh-CN" altLang="en-US" sz="2800" dirty="0"/>
              <a:t>*     </a:t>
            </a:r>
            <a:r>
              <a:rPr lang="en-US" altLang="zh-CN" sz="2800" dirty="0"/>
              <a:t>(1,2) + ('</a:t>
            </a:r>
            <a:r>
              <a:rPr lang="en-US" altLang="zh-CN" sz="2800" dirty="0" err="1"/>
              <a:t>a','b</a:t>
            </a:r>
            <a:r>
              <a:rPr lang="en-US" altLang="zh-CN" sz="2800" dirty="0"/>
              <a:t>')     (1,2) * 2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成员关系操作：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in,  not in     </a:t>
            </a:r>
            <a:r>
              <a:rPr lang="en-US" altLang="zh-CN" sz="2400" dirty="0"/>
              <a:t>1 in (1,2)   '1' not in (1,2) 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count(x)</a:t>
            </a:r>
            <a:r>
              <a:rPr lang="en-US" altLang="zh-CN" sz="2400" dirty="0"/>
              <a:t>:  x</a:t>
            </a:r>
            <a:r>
              <a:rPr lang="zh-CN" altLang="en-US" sz="2400" dirty="0"/>
              <a:t>出现的次数     </a:t>
            </a:r>
            <a:r>
              <a:rPr lang="en-US" altLang="zh-CN" sz="2400" dirty="0"/>
              <a:t>(1,2).count(1)    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index(value,[start,[stop]])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value</a:t>
            </a:r>
            <a:r>
              <a:rPr lang="zh-CN" altLang="en-US" sz="2400" dirty="0"/>
              <a:t>在指定范围第一次出现的下标，找不到时抛异常</a:t>
            </a:r>
            <a:r>
              <a:rPr lang="en-US" altLang="zh-CN" sz="2400" dirty="0" err="1"/>
              <a:t>ValueError</a:t>
            </a:r>
            <a:r>
              <a:rPr lang="zh-CN" altLang="en-US" sz="2400" dirty="0"/>
              <a:t>。  </a:t>
            </a:r>
            <a:r>
              <a:rPr lang="en-US" altLang="zh-CN" sz="2400" dirty="0"/>
              <a:t>(1,2).index(1)  </a:t>
            </a:r>
            <a:endParaRPr lang="en-US" altLang="zh-CN" sz="2400" dirty="0"/>
          </a:p>
          <a:p>
            <a:r>
              <a:rPr lang="zh-CN" altLang="en-US" sz="2800" dirty="0"/>
              <a:t>比较运算：  </a:t>
            </a:r>
            <a:r>
              <a:rPr lang="en-US" altLang="zh-CN" sz="2800" dirty="0"/>
              <a:t>&lt;   &lt;=   ==   !=  &gt;=   &gt; </a:t>
            </a:r>
            <a:endParaRPr lang="en-US" altLang="zh-CN" sz="2800" dirty="0"/>
          </a:p>
          <a:p>
            <a:r>
              <a:rPr lang="zh-CN" altLang="en-US" sz="2800" dirty="0"/>
              <a:t>内置函数： </a:t>
            </a:r>
            <a:endParaRPr lang="en-US" altLang="zh-CN" sz="2800" dirty="0"/>
          </a:p>
          <a:p>
            <a:pPr lvl="1"/>
            <a:r>
              <a:rPr lang="en-US" altLang="zh-CN" sz="2400" dirty="0"/>
              <a:t>sorted(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): </a:t>
            </a:r>
            <a:r>
              <a:rPr lang="zh-CN" altLang="en-US" sz="2400" dirty="0"/>
              <a:t>排序后返回新的</a:t>
            </a:r>
            <a:r>
              <a:rPr lang="en-US" altLang="zh-CN" sz="2400" dirty="0"/>
              <a:t>list</a:t>
            </a:r>
            <a:endParaRPr lang="en-US" altLang="zh-CN" sz="2400" dirty="0"/>
          </a:p>
          <a:p>
            <a:pPr lvl="1"/>
            <a:r>
              <a:rPr lang="en-US" altLang="zh-CN" sz="2400" dirty="0"/>
              <a:t>reversed(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):</a:t>
            </a:r>
            <a:r>
              <a:rPr lang="zh-CN" altLang="en-US" sz="2400" dirty="0"/>
              <a:t>逆序后返回</a:t>
            </a:r>
            <a:r>
              <a:rPr lang="en-US" altLang="zh-CN" sz="2400" dirty="0"/>
              <a:t>reversed</a:t>
            </a:r>
            <a:r>
              <a:rPr lang="zh-CN" altLang="en-US" sz="2400" dirty="0"/>
              <a:t>迭代器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max(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min(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： 长度，最大值，最小值 </a:t>
            </a:r>
            <a:endParaRPr lang="en-US" altLang="zh-CN" sz="2400" dirty="0"/>
          </a:p>
          <a:p>
            <a:pPr lvl="1"/>
            <a:r>
              <a:rPr lang="en-US" altLang="zh-CN" sz="2400" dirty="0"/>
              <a:t>sum(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): </a:t>
            </a:r>
            <a:r>
              <a:rPr lang="zh-CN" altLang="en-US" sz="2400" dirty="0"/>
              <a:t>数值元素的和</a:t>
            </a:r>
            <a:endParaRPr lang="en-US" altLang="zh-CN" sz="2400" dirty="0"/>
          </a:p>
          <a:p>
            <a:pPr lvl="1"/>
            <a:r>
              <a:rPr lang="en-US" altLang="zh-CN" sz="2400" u="sng" dirty="0">
                <a:solidFill>
                  <a:srgbClr val="0070C0"/>
                </a:solidFill>
              </a:rPr>
              <a:t>enumerate(</a:t>
            </a:r>
            <a:r>
              <a:rPr lang="en-US" altLang="zh-CN" sz="2400" u="sng" dirty="0" err="1">
                <a:solidFill>
                  <a:srgbClr val="0070C0"/>
                </a:solidFill>
              </a:rPr>
              <a:t>iterable</a:t>
            </a:r>
            <a:r>
              <a:rPr lang="en-US" altLang="zh-CN" sz="2400" u="sng" dirty="0">
                <a:solidFill>
                  <a:srgbClr val="0070C0"/>
                </a:solidFill>
              </a:rPr>
              <a:t>): </a:t>
            </a:r>
            <a:r>
              <a:rPr lang="zh-CN" altLang="en-US" sz="2400" u="sng" dirty="0">
                <a:solidFill>
                  <a:srgbClr val="0070C0"/>
                </a:solidFill>
              </a:rPr>
              <a:t>返回枚举对象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0070C0"/>
                </a:solidFill>
              </a:rPr>
              <a:t>每次返回包含下标和值的元组</a:t>
            </a:r>
            <a:endParaRPr lang="en-US" altLang="zh-CN" sz="2400" u="sng" dirty="0">
              <a:solidFill>
                <a:srgbClr val="0070C0"/>
              </a:solidFill>
            </a:endParaRPr>
          </a:p>
          <a:p>
            <a:pPr lvl="1"/>
            <a:r>
              <a:rPr lang="en-US" altLang="zh-CN" sz="2400" u="sng" dirty="0">
                <a:solidFill>
                  <a:srgbClr val="0070C0"/>
                </a:solidFill>
              </a:rPr>
              <a:t>zip(iter1,iter2…):  </a:t>
            </a:r>
            <a:r>
              <a:rPr lang="zh-CN" altLang="en-US" sz="2400" u="sng" dirty="0">
                <a:solidFill>
                  <a:srgbClr val="0070C0"/>
                </a:solidFill>
              </a:rPr>
              <a:t>返回</a:t>
            </a:r>
            <a:r>
              <a:rPr lang="en-US" altLang="zh-CN" sz="2400" u="sng" dirty="0">
                <a:solidFill>
                  <a:srgbClr val="0070C0"/>
                </a:solidFill>
              </a:rPr>
              <a:t>zip</a:t>
            </a:r>
            <a:r>
              <a:rPr lang="zh-CN" altLang="en-US" sz="2400" u="sng" dirty="0">
                <a:solidFill>
                  <a:srgbClr val="0070C0"/>
                </a:solidFill>
              </a:rPr>
              <a:t>对象，每次返回各个可迭代对象中对应的相同位置的各个元素组成的元组</a:t>
            </a:r>
            <a:r>
              <a:rPr lang="en-US" altLang="zh-CN" sz="2400" u="sng" dirty="0">
                <a:solidFill>
                  <a:srgbClr val="0070C0"/>
                </a:solidFill>
              </a:rPr>
              <a:t> </a:t>
            </a:r>
            <a:endParaRPr lang="en-US" altLang="zh-CN" sz="2400" u="sng" dirty="0">
              <a:solidFill>
                <a:srgbClr val="0070C0"/>
              </a:solidFill>
            </a:endParaRPr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元组与列表的区别</a:t>
            </a: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元组中的数据一旦定义就</a:t>
            </a:r>
            <a:r>
              <a:rPr lang="zh-CN" altLang="en-US" sz="2900" dirty="0">
                <a:solidFill>
                  <a:srgbClr val="FF3300"/>
                </a:solidFill>
              </a:rPr>
              <a:t>不允许更改</a:t>
            </a:r>
            <a:r>
              <a:rPr lang="zh-CN" altLang="en-US" sz="2900" dirty="0"/>
              <a:t>。</a:t>
            </a:r>
            <a:endParaRPr lang="zh-CN" altLang="en-US" sz="2900" dirty="0"/>
          </a:p>
          <a:p>
            <a:pPr>
              <a:lnSpc>
                <a:spcPct val="90000"/>
              </a:lnSpc>
            </a:pPr>
            <a:r>
              <a:rPr lang="zh-CN" altLang="en-US" sz="2900" dirty="0"/>
              <a:t>元组没有</a:t>
            </a:r>
            <a:r>
              <a:rPr lang="en-US" altLang="zh-CN" sz="2900" dirty="0"/>
              <a:t>append()</a:t>
            </a:r>
            <a:r>
              <a:rPr lang="zh-CN" altLang="en-US" sz="2900" dirty="0"/>
              <a:t>、</a:t>
            </a:r>
            <a:r>
              <a:rPr lang="en-US" altLang="zh-CN" sz="2900" dirty="0"/>
              <a:t>extend()</a:t>
            </a:r>
            <a:r>
              <a:rPr lang="zh-CN" altLang="en-US" sz="2900" dirty="0"/>
              <a:t>和</a:t>
            </a:r>
            <a:r>
              <a:rPr lang="en-US" altLang="zh-CN" sz="2900" dirty="0"/>
              <a:t>insert()</a:t>
            </a:r>
            <a:r>
              <a:rPr lang="zh-CN" altLang="en-US" sz="2900" dirty="0"/>
              <a:t>等方法，无法向元组中添加元素；</a:t>
            </a:r>
            <a:endParaRPr lang="zh-CN" altLang="en-US" sz="2900" dirty="0"/>
          </a:p>
          <a:p>
            <a:pPr>
              <a:lnSpc>
                <a:spcPct val="90000"/>
              </a:lnSpc>
            </a:pPr>
            <a:r>
              <a:rPr lang="zh-CN" altLang="en-US" sz="2900" dirty="0"/>
              <a:t>元组没有</a:t>
            </a:r>
            <a:r>
              <a:rPr lang="en-US" altLang="zh-CN" sz="2900" dirty="0"/>
              <a:t>remove()</a:t>
            </a:r>
            <a:r>
              <a:rPr lang="zh-CN" altLang="en-US" sz="2900" dirty="0"/>
              <a:t>或</a:t>
            </a:r>
            <a:r>
              <a:rPr lang="en-US" altLang="zh-CN" sz="2900" dirty="0"/>
              <a:t>pop()</a:t>
            </a:r>
            <a:r>
              <a:rPr lang="zh-CN" altLang="en-US" sz="2900" dirty="0"/>
              <a:t>方法，也无法对元组元素进行</a:t>
            </a:r>
            <a:r>
              <a:rPr lang="en-US" altLang="zh-CN" sz="2900" dirty="0"/>
              <a:t>del</a:t>
            </a:r>
            <a:r>
              <a:rPr lang="zh-CN" altLang="en-US" sz="2900" dirty="0"/>
              <a:t>操作，不能从元组中删除元素。</a:t>
            </a:r>
            <a:endParaRPr lang="zh-CN" altLang="en-US" sz="2900" dirty="0"/>
          </a:p>
          <a:p>
            <a:pPr>
              <a:lnSpc>
                <a:spcPct val="90000"/>
              </a:lnSpc>
            </a:pPr>
            <a:r>
              <a:rPr lang="zh-CN" altLang="en-US" sz="2900" dirty="0"/>
              <a:t>内建的</a:t>
            </a:r>
            <a:r>
              <a:rPr lang="en-US" altLang="zh-CN" sz="2900" dirty="0"/>
              <a:t>tuple( )</a:t>
            </a:r>
            <a:r>
              <a:rPr lang="zh-CN" altLang="en-US" sz="2900" dirty="0"/>
              <a:t>函数接受一个列表参数，并返回一个包含同样元素的元组，而</a:t>
            </a:r>
            <a:r>
              <a:rPr lang="en-US" altLang="zh-CN" sz="2900" dirty="0"/>
              <a:t>list( )</a:t>
            </a:r>
            <a:r>
              <a:rPr lang="zh-CN" altLang="en-US" sz="2900" dirty="0"/>
              <a:t>函数接受一个元组参数并返回一个列表。从效果上看，</a:t>
            </a:r>
            <a:r>
              <a:rPr lang="en-US" altLang="zh-CN" sz="2900" dirty="0"/>
              <a:t>tuple( )</a:t>
            </a:r>
            <a:r>
              <a:rPr lang="zh-CN" altLang="en-US" sz="2900" dirty="0"/>
              <a:t>冻结列表，而</a:t>
            </a:r>
            <a:r>
              <a:rPr lang="en-US" altLang="zh-CN" sz="2900" dirty="0"/>
              <a:t>list( )</a:t>
            </a:r>
            <a:r>
              <a:rPr lang="zh-CN" altLang="en-US" sz="2900" dirty="0"/>
              <a:t>融化元组。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2</a:t>
            </a:r>
            <a:r>
              <a:rPr lang="en-US" altLang="zh-CN"/>
              <a:t> </a:t>
            </a:r>
            <a:r>
              <a:rPr lang="zh-CN" altLang="en-US"/>
              <a:t>元组的优点</a:t>
            </a:r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900" dirty="0">
                <a:solidFill>
                  <a:srgbClr val="FF3300"/>
                </a:solidFill>
              </a:rPr>
              <a:t>元组的速度比列表更快</a:t>
            </a:r>
            <a:r>
              <a:rPr lang="zh-CN" altLang="zh-CN" sz="2900" dirty="0"/>
              <a:t>。如果定义了一系列常量值，而所需做的仅是对它进行遍历，那么一般使用元组而不用列表。</a:t>
            </a:r>
            <a:endParaRPr lang="zh-CN" altLang="zh-CN" sz="2900" dirty="0"/>
          </a:p>
          <a:p>
            <a:pPr>
              <a:lnSpc>
                <a:spcPct val="90000"/>
              </a:lnSpc>
            </a:pPr>
            <a:r>
              <a:rPr lang="zh-CN" altLang="zh-CN" sz="2900" dirty="0">
                <a:solidFill>
                  <a:srgbClr val="FF3300"/>
                </a:solidFill>
              </a:rPr>
              <a:t>元组对不需要改变的数据进行“写保护”</a:t>
            </a:r>
            <a:r>
              <a:rPr lang="zh-CN" altLang="zh-CN" sz="2900" dirty="0"/>
              <a:t>将使得代码更加安全。</a:t>
            </a:r>
            <a:endParaRPr lang="zh-CN" altLang="zh-CN" sz="2900" dirty="0"/>
          </a:p>
          <a:p>
            <a:pPr>
              <a:lnSpc>
                <a:spcPct val="90000"/>
              </a:lnSpc>
            </a:pPr>
            <a:r>
              <a:rPr lang="zh-CN" altLang="en-US" sz="2900" dirty="0"/>
              <a:t>在后面介绍的字典</a:t>
            </a:r>
            <a:r>
              <a:rPr lang="en-US" altLang="zh-CN" sz="2900" dirty="0"/>
              <a:t>(</a:t>
            </a:r>
            <a:r>
              <a:rPr lang="en-US" altLang="zh-CN" sz="2900" dirty="0" err="1"/>
              <a:t>dict</a:t>
            </a:r>
            <a:r>
              <a:rPr lang="en-US" altLang="zh-CN" sz="2900" dirty="0"/>
              <a:t>)</a:t>
            </a:r>
            <a:r>
              <a:rPr lang="zh-CN" altLang="en-US" sz="2900" dirty="0"/>
              <a:t>中，</a:t>
            </a:r>
            <a:r>
              <a:rPr lang="zh-CN" altLang="zh-CN" sz="2900" dirty="0"/>
              <a:t>元组可用作字典键（特别是包含字符串、数值和其它元组这样的不可变数据的元组）。</a:t>
            </a:r>
            <a:r>
              <a:rPr lang="zh-CN" altLang="en-US" sz="2900" dirty="0">
                <a:solidFill>
                  <a:srgbClr val="FF3300"/>
                </a:solidFill>
              </a:rPr>
              <a:t>而</a:t>
            </a:r>
            <a:r>
              <a:rPr lang="zh-CN" altLang="zh-CN" sz="2900" dirty="0">
                <a:solidFill>
                  <a:srgbClr val="FF3300"/>
                </a:solidFill>
              </a:rPr>
              <a:t>列表永远不能当做字典键使用</a:t>
            </a:r>
            <a:r>
              <a:rPr lang="zh-CN" altLang="zh-CN" sz="2900" dirty="0"/>
              <a:t>，因为列表不是不可变的。</a:t>
            </a:r>
            <a:endParaRPr lang="zh-CN" altLang="zh-CN" sz="29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118.6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13491</Words>
  <Application>WPS 演示</Application>
  <PresentationFormat>自定义</PresentationFormat>
  <Paragraphs>714</Paragraphs>
  <Slides>39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Times New Roman</vt:lpstr>
      <vt:lpstr>Consolas</vt:lpstr>
      <vt:lpstr>等线 Light</vt:lpstr>
      <vt:lpstr>等线</vt:lpstr>
      <vt:lpstr>微软雅黑</vt:lpstr>
      <vt:lpstr>Arial Unicode MS</vt:lpstr>
      <vt:lpstr>Wingdings</vt:lpstr>
      <vt:lpstr>黑体</vt:lpstr>
      <vt:lpstr>默认设计模板</vt:lpstr>
      <vt:lpstr>默认设计模板_2</vt:lpstr>
      <vt:lpstr>Beam</vt:lpstr>
      <vt:lpstr>默认设计模板_3</vt:lpstr>
      <vt:lpstr>Office 主题​​</vt:lpstr>
      <vt:lpstr>2_Office 主题​​</vt:lpstr>
      <vt:lpstr>第2章 Python序列</vt:lpstr>
      <vt:lpstr>2.2 元组</vt:lpstr>
      <vt:lpstr>2.2 元组(Tuple)</vt:lpstr>
      <vt:lpstr>2.2.1 元组创建与删除</vt:lpstr>
      <vt:lpstr>元组访问</vt:lpstr>
      <vt:lpstr>元组的不可变</vt:lpstr>
      <vt:lpstr>元组访问</vt:lpstr>
      <vt:lpstr>2.2.2 元组与列表的区别</vt:lpstr>
      <vt:lpstr>2.2.2 元组的优点</vt:lpstr>
      <vt:lpstr>2.1.8 用于序列操作的常用内置函数 *review</vt:lpstr>
      <vt:lpstr>2.1.8 用于序列操作的常用内置函数 *review</vt:lpstr>
      <vt:lpstr>2.2.3 序列解包(sequence unpacking)</vt:lpstr>
      <vt:lpstr>2.2.3 序列解包</vt:lpstr>
      <vt:lpstr>2.2.3 序列解包例子</vt:lpstr>
      <vt:lpstr>2.2.4 生成器推导式</vt:lpstr>
      <vt:lpstr>2.2.4 生成器推导式</vt:lpstr>
      <vt:lpstr>2.2.4 生成器推导式</vt:lpstr>
      <vt:lpstr>生成器推导式：例子 </vt:lpstr>
      <vt:lpstr>2.3 字典</vt:lpstr>
      <vt:lpstr>2.3 字典(dict)</vt:lpstr>
      <vt:lpstr>2.3.1 字典的创建与删除</vt:lpstr>
      <vt:lpstr>2.3.1 字典的创建与删除</vt:lpstr>
      <vt:lpstr>2.3.1 字典创建与删除</vt:lpstr>
      <vt:lpstr>字典支持的操作</vt:lpstr>
      <vt:lpstr>2.3.2 字典元素的读取：下标</vt:lpstr>
      <vt:lpstr>2.3.2 字典元素的读取: get() </vt:lpstr>
      <vt:lpstr>2.3.2 字典元素的读取</vt:lpstr>
      <vt:lpstr>字典的序列解包</vt:lpstr>
      <vt:lpstr>2.1.9 列表推导式: dict里面讲解*  *review</vt:lpstr>
      <vt:lpstr>2.3.3 字典元素的添加、修改、删除： d[key]=value</vt:lpstr>
      <vt:lpstr>2.3.4 字典应用案例：配合get使用例子</vt:lpstr>
      <vt:lpstr>2.3.3 字典元素的的添加、修改、删除：</vt:lpstr>
      <vt:lpstr>2.3.3 字典元素的的添加、修改、删除</vt:lpstr>
      <vt:lpstr>2.3.4 字典应用案例（可选，不讲）</vt:lpstr>
      <vt:lpstr>2.3.4 字典应用案例（可选，不讲）</vt:lpstr>
      <vt:lpstr>2.3.5 有序字典（可选，不讲）</vt:lpstr>
      <vt:lpstr>无序示例(可能和python版本有关）</vt:lpstr>
      <vt:lpstr>sorted函数</vt:lpstr>
      <vt:lpstr>字典推导式（解析式）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Vanadium.</cp:lastModifiedBy>
  <cp:revision>723</cp:revision>
  <dcterms:created xsi:type="dcterms:W3CDTF">2013-01-25T01:44:00Z</dcterms:created>
  <dcterms:modified xsi:type="dcterms:W3CDTF">2021-04-22T17:11:32Z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28FDF3A29B1C4FC58B832103CAFBCC89</vt:lpwstr>
  </property>
</Properties>
</file>