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8"/>
  </p:notesMasterIdLst>
  <p:sldIdLst>
    <p:sldId id="473" r:id="rId7"/>
    <p:sldId id="316" r:id="rId9"/>
    <p:sldId id="500" r:id="rId10"/>
    <p:sldId id="449" r:id="rId11"/>
    <p:sldId id="501" r:id="rId12"/>
    <p:sldId id="319" r:id="rId13"/>
    <p:sldId id="503" r:id="rId14"/>
    <p:sldId id="502" r:id="rId15"/>
    <p:sldId id="505" r:id="rId16"/>
    <p:sldId id="474" r:id="rId17"/>
    <p:sldId id="450" r:id="rId18"/>
    <p:sldId id="451" r:id="rId19"/>
    <p:sldId id="453" r:id="rId20"/>
    <p:sldId id="454" r:id="rId21"/>
    <p:sldId id="455" r:id="rId22"/>
    <p:sldId id="456" r:id="rId23"/>
  </p:sldIdLst>
  <p:sldSz cx="12190095" cy="68592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19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839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258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678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0975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5805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0000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4195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3C9"/>
    <a:srgbClr val="53EA0A"/>
    <a:srgbClr val="1B0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1"/>
    <p:restoredTop sz="61111" autoAdjust="0"/>
  </p:normalViewPr>
  <p:slideViewPr>
    <p:cSldViewPr snapToGrid="0" snapToObjects="1">
      <p:cViewPr varScale="1">
        <p:scale>
          <a:sx n="92" d="100"/>
          <a:sy n="92" d="100"/>
        </p:scale>
        <p:origin x="3264" y="16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59EF9BA3-35E8-4077-9DE6-D8BF214FDD9C}" type="datetimeFigureOut">
              <a:rPr lang="zh-CN" altLang="en-US"/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818A744-BA09-4F75-BF38-4BDA85B5E1F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54419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08839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325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17678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from operator import *</a:t>
            </a:r>
            <a:endParaRPr lang="en-US" altLang="zh-CN" dirty="0"/>
          </a:p>
          <a:p>
            <a:r>
              <a:rPr lang="en-US" altLang="zh-CN" dirty="0"/>
              <a:t>&gt;&gt;&gt; sorted(persons, key=</a:t>
            </a:r>
            <a:r>
              <a:rPr lang="en-US" altLang="zh-CN" dirty="0" err="1"/>
              <a:t>itemgetter</a:t>
            </a:r>
            <a:r>
              <a:rPr lang="en-US" altLang="zh-CN" dirty="0"/>
              <a:t>(“</a:t>
            </a:r>
            <a:r>
              <a:rPr lang="en-US" altLang="zh-CN" dirty="0" err="1"/>
              <a:t>name”,“age</a:t>
            </a:r>
            <a:r>
              <a:rPr lang="en-US" altLang="zh-CN" dirty="0"/>
              <a:t>”))#</a:t>
            </a:r>
            <a:r>
              <a:rPr lang="zh-CN" altLang="en-US" dirty="0"/>
              <a:t>没有办法降序</a:t>
            </a:r>
            <a:endParaRPr lang="en-US" altLang="zh-CN" dirty="0"/>
          </a:p>
          <a:p>
            <a:r>
              <a:rPr lang="en-US" altLang="zh-CN" dirty="0"/>
              <a:t>[{'name': 'Dong', 'age': 37}, {'name': 'Dong', 'age': 43}, {'name': 'Li', 'age': 50}, {'name': 'Zhang', 'age': 40}]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set1</a:t>
            </a:r>
            <a:endParaRPr lang="en-US" altLang="zh-CN" dirty="0"/>
          </a:p>
          <a:p>
            <a:r>
              <a:rPr lang="en-US" altLang="zh-CN" dirty="0"/>
              <a:t>set()</a:t>
            </a:r>
            <a:endParaRPr lang="en-US" altLang="zh-CN" dirty="0"/>
          </a:p>
          <a:p>
            <a:r>
              <a:rPr lang="en-US" altLang="zh-CN" dirty="0"/>
              <a:t>&gt;&gt;&gt; set1.discard(2)</a:t>
            </a:r>
            <a:endParaRPr lang="en-US" altLang="zh-CN" dirty="0"/>
          </a:p>
          <a:p>
            <a:r>
              <a:rPr lang="en-US" altLang="zh-CN" dirty="0"/>
              <a:t>&gt;&gt;&gt; set1.remove(1)</a:t>
            </a:r>
            <a:endParaRPr lang="en-US" altLang="zh-CN" dirty="0"/>
          </a:p>
          <a:p>
            <a:r>
              <a:rPr lang="en-US" altLang="zh-CN" dirty="0"/>
              <a:t>Traceback (most recent call last):</a:t>
            </a:r>
            <a:endParaRPr lang="en-US" altLang="zh-CN" dirty="0"/>
          </a:p>
          <a:p>
            <a:r>
              <a:rPr lang="en-US" altLang="zh-CN" dirty="0"/>
              <a:t>  File "&lt;pyshell#55&gt;", line 1, in &lt;module&gt;</a:t>
            </a:r>
            <a:endParaRPr lang="en-US" altLang="zh-CN" dirty="0"/>
          </a:p>
          <a:p>
            <a:r>
              <a:rPr lang="en-US" altLang="zh-CN" dirty="0"/>
              <a:t>    set1.remove(1)</a:t>
            </a:r>
            <a:endParaRPr lang="en-US" altLang="zh-CN" dirty="0"/>
          </a:p>
          <a:p>
            <a:r>
              <a:rPr lang="en-US" altLang="zh-CN" dirty="0" err="1"/>
              <a:t>KeyError</a:t>
            </a:r>
            <a:r>
              <a:rPr lang="en-US" altLang="zh-CN" dirty="0"/>
              <a:t>: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 </a:t>
            </a:r>
            <a:r>
              <a:rPr lang="en-US" altLang="zh-CN" sz="1400" dirty="0" err="1"/>
              <a:t>noRepeat</a:t>
            </a:r>
            <a:r>
              <a:rPr lang="en-US" altLang="zh-CN" sz="1400" dirty="0"/>
              <a:t> = []</a:t>
            </a:r>
            <a:endParaRPr lang="en-US" altLang="zh-CN" sz="1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[</a:t>
            </a:r>
            <a:r>
              <a:rPr lang="en-US" altLang="zh-CN" sz="1400" dirty="0" err="1"/>
              <a:t>noRepeat.append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listRandom</a:t>
            </a:r>
            <a:r>
              <a:rPr lang="en-US" altLang="zh-CN" sz="1400" dirty="0"/>
              <a:t> if not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noRepeat</a:t>
            </a:r>
            <a:r>
              <a:rPr lang="en-US" altLang="zh-CN" sz="1400" dirty="0"/>
              <a:t>] </a:t>
            </a:r>
            <a:endParaRPr lang="en-US" altLang="zh-CN" sz="1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400" dirty="0"/>
              <a:t>注意高版本的字典的有序特性</a:t>
            </a:r>
            <a:r>
              <a:rPr lang="en-US" altLang="zh-CN" sz="1400" dirty="0"/>
              <a:t> </a:t>
            </a:r>
            <a:r>
              <a:rPr lang="zh-CN" altLang="en-US" sz="1400" dirty="0"/>
              <a:t>，使得方法四不再需要方法五的处理</a:t>
            </a:r>
            <a:endParaRPr lang="en-US" altLang="zh-CN" sz="1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itemgetter</a:t>
            </a:r>
            <a:r>
              <a:rPr lang="en-US" altLang="zh-CN" dirty="0"/>
              <a:t>(item, ...) --&gt; </a:t>
            </a:r>
            <a:r>
              <a:rPr lang="en-US" altLang="zh-CN" dirty="0" err="1"/>
              <a:t>itemgetter</a:t>
            </a:r>
            <a:r>
              <a:rPr lang="en-US" altLang="zh-CN" dirty="0"/>
              <a:t> object</a:t>
            </a:r>
            <a:endParaRPr lang="en-US" altLang="zh-CN" dirty="0"/>
          </a:p>
          <a:p>
            <a:r>
              <a:rPr lang="en-US" altLang="zh-CN" dirty="0"/>
              <a:t> |  </a:t>
            </a:r>
            <a:endParaRPr lang="en-US" altLang="zh-CN" dirty="0"/>
          </a:p>
          <a:p>
            <a:r>
              <a:rPr lang="en-US" altLang="zh-CN" dirty="0"/>
              <a:t> |  Return a callable object that fetches the given item(s) from its operand.</a:t>
            </a:r>
            <a:endParaRPr lang="en-US" altLang="zh-CN" dirty="0"/>
          </a:p>
          <a:p>
            <a:r>
              <a:rPr lang="en-US" altLang="zh-CN" dirty="0"/>
              <a:t> |  After f = </a:t>
            </a:r>
            <a:r>
              <a:rPr lang="en-US" altLang="zh-CN" dirty="0" err="1"/>
              <a:t>itemgetter</a:t>
            </a:r>
            <a:r>
              <a:rPr lang="en-US" altLang="zh-CN" dirty="0"/>
              <a:t>(2), the call f(r) returns r[2].</a:t>
            </a:r>
            <a:endParaRPr lang="en-US" altLang="zh-CN" dirty="0"/>
          </a:p>
          <a:p>
            <a:r>
              <a:rPr lang="en-US" altLang="zh-CN" dirty="0"/>
              <a:t> |  After g = </a:t>
            </a:r>
            <a:r>
              <a:rPr lang="en-US" altLang="zh-CN" dirty="0" err="1"/>
              <a:t>itemgetter</a:t>
            </a:r>
            <a:r>
              <a:rPr lang="en-US" altLang="zh-CN" dirty="0"/>
              <a:t>(2, 5, 3), the call g(r) returns (r[2], r[5], r[3])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attrgetter</a:t>
            </a:r>
            <a:r>
              <a:rPr lang="en-US" altLang="zh-CN" dirty="0"/>
              <a:t>(</a:t>
            </a:r>
            <a:r>
              <a:rPr lang="en-US" altLang="zh-CN" dirty="0" err="1"/>
              <a:t>attr</a:t>
            </a:r>
            <a:r>
              <a:rPr lang="en-US" altLang="zh-CN" dirty="0"/>
              <a:t>, ...) --&gt; </a:t>
            </a:r>
            <a:r>
              <a:rPr lang="en-US" altLang="zh-CN" dirty="0" err="1"/>
              <a:t>attrgetter</a:t>
            </a:r>
            <a:r>
              <a:rPr lang="en-US" altLang="zh-CN" dirty="0"/>
              <a:t> object</a:t>
            </a:r>
            <a:endParaRPr lang="en-US" altLang="zh-CN" dirty="0"/>
          </a:p>
          <a:p>
            <a:r>
              <a:rPr lang="en-US" altLang="zh-CN" dirty="0"/>
              <a:t> |  </a:t>
            </a:r>
            <a:endParaRPr lang="en-US" altLang="zh-CN" dirty="0"/>
          </a:p>
          <a:p>
            <a:r>
              <a:rPr lang="en-US" altLang="zh-CN" dirty="0"/>
              <a:t> |  Return a callable object that fetches the given attribute(s) from its operand.</a:t>
            </a:r>
            <a:endParaRPr lang="en-US" altLang="zh-CN" dirty="0"/>
          </a:p>
          <a:p>
            <a:r>
              <a:rPr lang="en-US" altLang="zh-CN" dirty="0"/>
              <a:t> |  After f = </a:t>
            </a:r>
            <a:r>
              <a:rPr lang="en-US" altLang="zh-CN" dirty="0" err="1"/>
              <a:t>attrgetter</a:t>
            </a:r>
            <a:r>
              <a:rPr lang="en-US" altLang="zh-CN" dirty="0"/>
              <a:t>('name'), the call f(r) returns r.name.</a:t>
            </a:r>
            <a:endParaRPr lang="en-US" altLang="zh-CN" dirty="0"/>
          </a:p>
          <a:p>
            <a:r>
              <a:rPr lang="en-US" altLang="zh-CN" dirty="0"/>
              <a:t> |  After g = </a:t>
            </a:r>
            <a:r>
              <a:rPr lang="en-US" altLang="zh-CN" dirty="0" err="1"/>
              <a:t>attrgetter</a:t>
            </a:r>
            <a:r>
              <a:rPr lang="en-US" altLang="zh-CN" dirty="0"/>
              <a:t>('name', 'date'), the call g(r) returns (r.name, </a:t>
            </a:r>
            <a:r>
              <a:rPr lang="en-US" altLang="zh-CN" dirty="0" err="1"/>
              <a:t>r.date</a:t>
            </a:r>
            <a:r>
              <a:rPr lang="en-US" altLang="zh-CN" dirty="0"/>
              <a:t>).</a:t>
            </a:r>
            <a:endParaRPr lang="en-US" altLang="zh-CN" dirty="0"/>
          </a:p>
          <a:p>
            <a:r>
              <a:rPr lang="en-US" altLang="zh-CN" dirty="0"/>
              <a:t> |  After h = </a:t>
            </a:r>
            <a:r>
              <a:rPr lang="en-US" altLang="zh-CN" dirty="0" err="1"/>
              <a:t>attrgetter</a:t>
            </a:r>
            <a:r>
              <a:rPr lang="en-US" altLang="zh-CN" dirty="0"/>
              <a:t>('</a:t>
            </a:r>
            <a:r>
              <a:rPr lang="en-US" altLang="zh-CN" dirty="0" err="1"/>
              <a:t>name.first</a:t>
            </a:r>
            <a:r>
              <a:rPr lang="en-US" altLang="zh-CN" dirty="0"/>
              <a:t>', '</a:t>
            </a:r>
            <a:r>
              <a:rPr lang="en-US" altLang="zh-CN" dirty="0" err="1"/>
              <a:t>name.last</a:t>
            </a:r>
            <a:r>
              <a:rPr lang="en-US" altLang="zh-CN" dirty="0"/>
              <a:t>'), the call h(r) returns</a:t>
            </a:r>
            <a:endParaRPr lang="en-US" altLang="zh-CN" dirty="0"/>
          </a:p>
          <a:p>
            <a:r>
              <a:rPr lang="en-US" altLang="zh-CN" dirty="0"/>
              <a:t> |  (</a:t>
            </a:r>
            <a:r>
              <a:rPr lang="en-US" altLang="zh-CN" dirty="0" err="1"/>
              <a:t>r.name.first</a:t>
            </a:r>
            <a:r>
              <a:rPr lang="en-US" altLang="zh-CN" dirty="0"/>
              <a:t>, </a:t>
            </a:r>
            <a:r>
              <a:rPr lang="en-US" altLang="zh-CN" dirty="0" err="1"/>
              <a:t>r.name.last</a:t>
            </a:r>
            <a:r>
              <a:rPr lang="en-US" altLang="zh-CN" dirty="0"/>
              <a:t>).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= [1,2,3] </a:t>
            </a:r>
            <a:br>
              <a:rPr lang="en-US" altLang="zh-CN" dirty="0"/>
            </a:br>
            <a:r>
              <a:rPr lang="en-US" altLang="zh-CN" dirty="0"/>
              <a:t>&gt;&gt;&gt; b=</a:t>
            </a:r>
            <a:r>
              <a:rPr lang="en-US" altLang="zh-CN" dirty="0" err="1"/>
              <a:t>operator.itemgetter</a:t>
            </a:r>
            <a:r>
              <a:rPr lang="en-US" altLang="zh-CN" dirty="0"/>
              <a:t>(1)      //</a:t>
            </a:r>
            <a:r>
              <a:rPr lang="zh-CN" altLang="en-US" dirty="0"/>
              <a:t>定义函数</a:t>
            </a:r>
            <a:r>
              <a:rPr lang="en-US" altLang="zh-CN" dirty="0"/>
              <a:t>b</a:t>
            </a:r>
            <a:r>
              <a:rPr lang="zh-CN" altLang="en-US" dirty="0"/>
              <a:t>，获取对象的第</a:t>
            </a:r>
            <a:r>
              <a:rPr lang="en-US" altLang="zh-CN" dirty="0"/>
              <a:t>1</a:t>
            </a:r>
            <a:r>
              <a:rPr lang="zh-CN" altLang="en-US" dirty="0"/>
              <a:t>个域的值</a:t>
            </a:r>
            <a:br>
              <a:rPr lang="zh-CN" altLang="en-US" dirty="0"/>
            </a:br>
            <a:r>
              <a:rPr lang="en-US" altLang="zh-CN" dirty="0"/>
              <a:t>&gt;&gt;&gt; b(a) </a:t>
            </a:r>
            <a:br>
              <a:rPr lang="en-US" altLang="zh-CN" dirty="0"/>
            </a:br>
            <a:r>
              <a:rPr lang="en-US" altLang="zh-CN" dirty="0"/>
              <a:t>2 </a:t>
            </a:r>
            <a:br>
              <a:rPr lang="en-US" altLang="zh-CN" dirty="0"/>
            </a:br>
            <a:r>
              <a:rPr lang="en-US" altLang="zh-CN" dirty="0"/>
              <a:t>&gt;&gt;&gt; b=</a:t>
            </a:r>
            <a:r>
              <a:rPr lang="en-US" altLang="zh-CN" dirty="0" err="1"/>
              <a:t>operator.itemgetter</a:t>
            </a:r>
            <a:r>
              <a:rPr lang="en-US" altLang="zh-CN" dirty="0"/>
              <a:t>(1,0)  //</a:t>
            </a:r>
            <a:r>
              <a:rPr lang="zh-CN" altLang="en-US" dirty="0"/>
              <a:t>定义函数</a:t>
            </a:r>
            <a:r>
              <a:rPr lang="en-US" altLang="zh-CN" dirty="0"/>
              <a:t>b</a:t>
            </a:r>
            <a:r>
              <a:rPr lang="zh-CN" altLang="en-US" dirty="0"/>
              <a:t>，获取对象的第</a:t>
            </a:r>
            <a:r>
              <a:rPr lang="en-US" altLang="zh-CN" dirty="0"/>
              <a:t>1</a:t>
            </a:r>
            <a:r>
              <a:rPr lang="zh-CN" altLang="en-US" dirty="0"/>
              <a:t>个域和第</a:t>
            </a:r>
            <a:r>
              <a:rPr lang="en-US" altLang="zh-CN" dirty="0"/>
              <a:t>0</a:t>
            </a:r>
            <a:r>
              <a:rPr lang="zh-CN" altLang="en-US" dirty="0"/>
              <a:t>个的值</a:t>
            </a:r>
            <a:br>
              <a:rPr lang="zh-CN" altLang="en-US" dirty="0"/>
            </a:br>
            <a:r>
              <a:rPr lang="en-US" altLang="zh-CN" dirty="0"/>
              <a:t>&gt;&gt;&gt; b(a) </a:t>
            </a:r>
            <a:br>
              <a:rPr lang="en-US" altLang="zh-CN" dirty="0"/>
            </a:br>
            <a:r>
              <a:rPr lang="en-US" altLang="zh-CN" dirty="0"/>
              <a:t>(2, 1)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&gt;&gt;&gt; d={'English':78, 'math':56, 'Chinese':37}</a:t>
            </a:r>
            <a:endParaRPr kumimoji="1" lang="en-US" altLang="zh-CN" dirty="0"/>
          </a:p>
          <a:p>
            <a:r>
              <a:rPr kumimoji="1" lang="en-US" altLang="zh-CN" dirty="0"/>
              <a:t>&gt;&gt;&gt; from operator import </a:t>
            </a:r>
            <a:r>
              <a:rPr kumimoji="1" lang="en-US" altLang="zh-CN" dirty="0" err="1"/>
              <a:t>itemgetter</a:t>
            </a:r>
            <a:endParaRPr kumimoji="1" lang="en-US" altLang="zh-CN" dirty="0"/>
          </a:p>
          <a:p>
            <a:r>
              <a:rPr kumimoji="1" lang="en-US" altLang="zh-CN" dirty="0"/>
              <a:t>&gt;&gt;&gt; sorted(</a:t>
            </a:r>
            <a:r>
              <a:rPr kumimoji="1" lang="en-US" altLang="zh-CN" dirty="0" err="1"/>
              <a:t>d.items</a:t>
            </a:r>
            <a:r>
              <a:rPr kumimoji="1" lang="en-US" altLang="zh-CN" dirty="0"/>
              <a:t>())</a:t>
            </a:r>
            <a:endParaRPr kumimoji="1" lang="en-US" altLang="zh-CN" dirty="0"/>
          </a:p>
          <a:p>
            <a:r>
              <a:rPr kumimoji="1" lang="en-US" altLang="zh-CN" dirty="0"/>
              <a:t>[('Chinese', 37), ('English', 78), ('math', 56)]</a:t>
            </a:r>
            <a:endParaRPr kumimoji="1" lang="en-US" altLang="zh-CN" dirty="0"/>
          </a:p>
          <a:p>
            <a:r>
              <a:rPr kumimoji="1" lang="en-US" altLang="zh-CN" dirty="0"/>
              <a:t>&gt;&gt;&gt; sorted(</a:t>
            </a:r>
            <a:r>
              <a:rPr kumimoji="1" lang="en-US" altLang="zh-CN" dirty="0" err="1"/>
              <a:t>d.items</a:t>
            </a:r>
            <a:r>
              <a:rPr kumimoji="1" lang="en-US" altLang="zh-CN" dirty="0"/>
              <a:t>(),key=lambda </a:t>
            </a:r>
            <a:r>
              <a:rPr kumimoji="1" lang="en-US" altLang="zh-CN" dirty="0" err="1"/>
              <a:t>x:x</a:t>
            </a:r>
            <a:r>
              <a:rPr kumimoji="1" lang="en-US" altLang="zh-CN" dirty="0"/>
              <a:t>[1])</a:t>
            </a:r>
            <a:endParaRPr kumimoji="1" lang="en-US" altLang="zh-CN" dirty="0"/>
          </a:p>
          <a:p>
            <a:r>
              <a:rPr kumimoji="1" lang="en-US" altLang="zh-CN" dirty="0"/>
              <a:t>[('Chinese', 37), ('math', 56), ('English', 78)]</a:t>
            </a:r>
            <a:endParaRPr kumimoji="1" lang="en-US" altLang="zh-CN" dirty="0"/>
          </a:p>
          <a:p>
            <a:r>
              <a:rPr kumimoji="1" lang="en-US" altLang="zh-CN" dirty="0"/>
              <a:t>&gt;&gt;&gt; sorted(</a:t>
            </a:r>
            <a:r>
              <a:rPr kumimoji="1" lang="en-US" altLang="zh-CN" dirty="0" err="1"/>
              <a:t>d.items</a:t>
            </a:r>
            <a:r>
              <a:rPr kumimoji="1" lang="en-US" altLang="zh-CN" dirty="0"/>
              <a:t>(),key=</a:t>
            </a:r>
            <a:r>
              <a:rPr kumimoji="1" lang="en-US" altLang="zh-CN" dirty="0" err="1"/>
              <a:t>itemgetter</a:t>
            </a:r>
            <a:r>
              <a:rPr kumimoji="1" lang="en-US" altLang="zh-CN" dirty="0"/>
              <a:t>(1))</a:t>
            </a:r>
            <a:endParaRPr kumimoji="1" lang="en-US" altLang="zh-CN" dirty="0"/>
          </a:p>
          <a:p>
            <a:r>
              <a:rPr kumimoji="1" lang="en-US" altLang="zh-CN" dirty="0"/>
              <a:t>[('Chinese', 37), ('math', 56), ('English', 78)]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195" indent="0" algn="ctr">
              <a:buNone/>
              <a:defRPr/>
            </a:lvl2pPr>
            <a:lvl3pPr marL="1088390" indent="0" algn="ctr">
              <a:buNone/>
              <a:defRPr/>
            </a:lvl3pPr>
            <a:lvl4pPr marL="1632585" indent="0" algn="ctr">
              <a:buNone/>
              <a:defRPr/>
            </a:lvl4pPr>
            <a:lvl5pPr marL="2176780" indent="0" algn="ctr">
              <a:buNone/>
              <a:defRPr/>
            </a:lvl5pPr>
            <a:lvl6pPr marL="2720975" indent="0" algn="ctr">
              <a:buNone/>
              <a:defRPr/>
            </a:lvl6pPr>
            <a:lvl7pPr marL="3265805" indent="0" algn="ctr">
              <a:buNone/>
              <a:defRPr/>
            </a:lvl7pPr>
            <a:lvl8pPr marL="3810000" indent="0" algn="ctr">
              <a:buNone/>
              <a:defRPr/>
            </a:lvl8pPr>
            <a:lvl9pPr marL="435419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4561B-296C-4C49-9E9B-46ADA4EE9AB7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F64B3-6EDE-4368-AEEA-7821BD7882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990B7-C8A2-44A9-90AD-4815586FAB9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1CE39-3207-46D3-A14D-C39535F13A1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CAF63-3395-4F42-B2EA-D785D96653B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3B262-8C79-431F-B1E6-7541A65796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195" indent="0" algn="ctr">
              <a:buNone/>
              <a:defRPr/>
            </a:lvl2pPr>
            <a:lvl3pPr marL="1088390" indent="0" algn="ctr">
              <a:buNone/>
              <a:defRPr/>
            </a:lvl3pPr>
            <a:lvl4pPr marL="1632585" indent="0" algn="ctr">
              <a:buNone/>
              <a:defRPr/>
            </a:lvl4pPr>
            <a:lvl5pPr marL="2176780" indent="0" algn="ctr">
              <a:buNone/>
              <a:defRPr/>
            </a:lvl5pPr>
            <a:lvl6pPr marL="2720975" indent="0" algn="ctr">
              <a:buNone/>
              <a:defRPr/>
            </a:lvl6pPr>
            <a:lvl7pPr marL="3265805" indent="0" algn="ctr">
              <a:buNone/>
              <a:defRPr/>
            </a:lvl7pPr>
            <a:lvl8pPr marL="3810000" indent="0" algn="ctr">
              <a:buNone/>
              <a:defRPr/>
            </a:lvl8pPr>
            <a:lvl9pPr marL="435419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C1489-E97B-41E0-830C-EB11992B7F84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D31DD-AE41-4736-A024-4CBF4980131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5CA7C-4D79-4EF9-B696-404D4D6E179D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8130F-103F-4268-8D1C-63C9F550EB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B4C40-8ACD-4581-B634-2B918E98FF7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1C0D4-A5F9-4ACB-9040-368413B86B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47069-0CD9-42FC-A0C7-3E4576CB9BCC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25C83-30A7-4E8C-B066-EE02AE5570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DA979-1D08-4CA6-AA91-616B9104C10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3A4D3-3FE2-43A3-ACB2-09A920932B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1F111-1E43-4E9D-A4DD-427A6B7DB757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91E3A-9891-4A46-B68A-51E00CE7D48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FDD7CE-0373-47E8-93B9-04FBE3449B27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B9209-6279-4866-BC7D-6E0942D5310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96760-9E30-45E2-AC5C-C31B9F5AC3C8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86A9D-7158-4E5D-BC57-969678309F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29313-8900-4E06-A865-11F8362A3EE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9D3E4-E4D3-4692-B61D-511D506EFC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854EF9-23DB-4DF6-BD03-79602DA03F3E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63DDA-CE0B-4BCB-890E-EF2C547CCC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2BC3E-243E-4538-80EA-F232CCE5F07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CEC9B-B2DA-4750-A414-A437E83071F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7FDF3-24A2-4F25-9001-9EA36BFCB42F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765A4-8A37-43FC-91DD-4F4F7131CB4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4099" name="Freeform 3"/>
            <p:cNvSpPr/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/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/>
            <p:cNvSpPr/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/>
            <p:cNvSpPr/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Freeform 7"/>
            <p:cNvSpPr/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Freeform 8"/>
            <p:cNvSpPr/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Freeform 9"/>
            <p:cNvSpPr/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0"/>
            <p:cNvSpPr/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11"/>
            <p:cNvSpPr/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12"/>
            <p:cNvSpPr/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13"/>
            <p:cNvSpPr/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14"/>
            <p:cNvSpPr/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5"/>
            <p:cNvSpPr/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6"/>
            <p:cNvSpPr/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/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/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/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/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/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/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/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/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/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/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/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/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/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/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/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/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/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/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/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/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/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/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5" name="Group 39"/>
            <p:cNvGrpSpPr/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136" name="Freeform 40"/>
              <p:cNvSpPr/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41"/>
              <p:cNvSpPr/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521" y="1600571"/>
            <a:ext cx="10971372" cy="1829223"/>
          </a:xfrm>
        </p:spPr>
        <p:txBody>
          <a:bodyPr/>
          <a:lstStyle>
            <a:lvl1pPr>
              <a:defRPr sz="5700"/>
            </a:lvl1pPr>
          </a:lstStyle>
          <a:p>
            <a:pPr lvl="0"/>
            <a:r>
              <a:rPr lang="zh-CN" altLang="zh-CN" noProof="0"/>
              <a:t>单击此处编辑母版标题样式</a:t>
            </a:r>
            <a:endParaRPr lang="zh-CN" altLang="zh-CN" noProof="0"/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300"/>
            </a:lvl1pPr>
          </a:lstStyle>
          <a:p>
            <a:pPr lvl="0"/>
            <a:r>
              <a:rPr lang="zh-CN" altLang="zh-CN" noProof="0"/>
              <a:t>单击此处编辑母版副标题样式</a:t>
            </a:r>
            <a:endParaRPr lang="zh-CN" altLang="zh-CN" noProof="0"/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E0E6B484-172E-47A8-BF0D-838B5F3AF0AA}" type="datetime1">
              <a:rPr lang="zh-CN" altLang="en-US"/>
            </a:fld>
            <a:endParaRPr lang="en-US" altLang="zh-CN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A8035D-F7DE-432A-8572-6A8F3531D2F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3E173-0B2D-4025-B92C-FD9B750E8B8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3793D-C845-4249-BF79-C0AF045B499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D6C3AC-16D2-4F49-B6FB-C9CE936E8E4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EF64D-22B7-43F2-8A34-A3ECED5556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7ACC-DA93-4047-858E-C2243BCD069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44057-3836-4BB2-ADC0-959238F2F7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616D0-0E6E-4FEF-8AA4-8CB15D47B32C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66C78-9683-429D-A323-79456ADA0E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F8F151-6426-46FE-9AC0-64F4F0A7CF4C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04495-235F-49CA-B4BF-E1A4592E18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851EF-8D4A-4011-B260-994D3E237537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81007-703D-4D52-A296-B72FB5AD56E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044FC-E3FC-4718-A5BD-51F68866EBAD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5D83-8900-4BE1-B049-02C681206A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D65DC-9CF4-4FE8-A76B-77712F874E0A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3358C-2900-442A-804D-D815BCD232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22BFE-2029-4BAC-BA21-056C26D4D57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E6E10-7211-448B-AF87-C194A7F1BE1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B15DC-A3DA-40F4-8435-F342F8D0DE2C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8F34F-8AB2-4D72-842E-3D6C38D147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7877"/>
            <a:ext cx="2742843" cy="58544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7877"/>
            <a:ext cx="8025355" cy="58544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F48FD-FB27-420E-8B13-5703562EB57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D1F78-847A-40D9-BE4B-D3284399D9C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195" indent="0" algn="ctr">
              <a:buNone/>
              <a:defRPr/>
            </a:lvl2pPr>
            <a:lvl3pPr marL="1088390" indent="0" algn="ctr">
              <a:buNone/>
              <a:defRPr/>
            </a:lvl3pPr>
            <a:lvl4pPr marL="1632585" indent="0" algn="ctr">
              <a:buNone/>
              <a:defRPr/>
            </a:lvl4pPr>
            <a:lvl5pPr marL="2176780" indent="0" algn="ctr">
              <a:buNone/>
              <a:defRPr/>
            </a:lvl5pPr>
            <a:lvl6pPr marL="2720975" indent="0" algn="ctr">
              <a:buNone/>
              <a:defRPr/>
            </a:lvl6pPr>
            <a:lvl7pPr marL="3265805" indent="0" algn="ctr">
              <a:buNone/>
              <a:defRPr/>
            </a:lvl7pPr>
            <a:lvl8pPr marL="3810000" indent="0" algn="ctr">
              <a:buNone/>
              <a:defRPr/>
            </a:lvl8pPr>
            <a:lvl9pPr marL="435419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8A406-D0BA-4AF5-B8DE-8F05BF1FF6D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B38DA-C8FF-4762-A412-9DAD726009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A8EC5-9FD1-4432-A1E0-D3351923200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C3A0D-7182-4FED-BA90-BCE3E1924D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F2926-D15C-40AE-8552-EB0AC46795D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DB30-BFDD-4096-ABAE-F50C8512C62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3138E-04D0-44DF-BF71-6CAD73F5CDC2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5D568-575E-4345-B0EE-E8A31155841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BA35A9-32C6-405D-990D-C18D62B3B4E7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6071B-1619-4C79-B704-F8DFAA7F79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BD9DDB-0BFB-4A5C-B4B8-57B27A1AB231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1A068-B03B-4CBF-93EA-E4CA9349555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299D5-0D27-4ED7-BCEF-1AA6A85DEB1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A5490-7C30-4B12-A69A-8B3D44E4040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C28005-A145-418F-ACC7-9EF4B1AAE4F2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04A05-1B3C-4E22-918E-092C24FFD9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D16CAB-3F8B-404E-BD51-263232D51E30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739DD-F79D-4C97-B1A7-279122E0C4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C02C49-9FFA-492E-B279-541039640A88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64823-5B7B-4DF7-8867-491D8548964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E7D9F-0654-4857-8ED8-811BC3C4B4A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9BD62-8E30-4DB0-B402-7635B2C5067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B329D-2099-48FD-91B5-90DBAC10700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1E5D-0E0F-459D-8BAE-ACD95E3B924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9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2" y="4590531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F4DFE-44B4-47D7-8317-C3E163DFD4FB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8D142-72B8-4D0A-B717-FED43298D8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D8E8D-7F1A-4962-A874-3BEB280434F7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1ABBD-A2B3-460F-9845-DB4B2F4A3B7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5B50F-07A5-4867-BFBA-8298FD13490A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48CE0-2E42-48EF-946E-FF1425F5219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FF2F0D-E2D9-42FD-9B97-96A56C7281F5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2435F-41B1-445E-96BC-C974880E3CC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6660D-D236-470E-9A1A-1473F05F4EF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0B656-795B-4461-941E-AC6AE4F673C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>
              <a:defRPr sz="1700"/>
            </a:lvl1pPr>
          </a:lstStyle>
          <a:p>
            <a:fld id="{BA2F4515-556D-4F35-87E6-44EAAF565065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r">
              <a:defRPr sz="1700"/>
            </a:lvl1pPr>
          </a:lstStyle>
          <a:p>
            <a:fld id="{66C220B3-2E01-4312-8668-73797E88C8E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805" indent="-27241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5000" indent="-27241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9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9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58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78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597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>
              <a:defRPr sz="1700"/>
            </a:lvl1pPr>
          </a:lstStyle>
          <a:p>
            <a:fld id="{F33C9EB0-5DD0-4F2F-BFBA-5442F273AF45}" type="datetime1">
              <a:rPr lang="zh-CN" altLang="en-US"/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r">
              <a:defRPr sz="1700"/>
            </a:lvl1pPr>
          </a:lstStyle>
          <a:p>
            <a:fld id="{5DF2642F-9B3B-49E3-8C29-ACB1F7C0F58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805" indent="-27241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5000" indent="-27241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9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9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58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78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597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3075" name="Freeform 3"/>
            <p:cNvSpPr/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Freeform 4"/>
            <p:cNvSpPr/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Freeform 5"/>
            <p:cNvSpPr/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6"/>
            <p:cNvSpPr/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7"/>
            <p:cNvSpPr/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8"/>
            <p:cNvSpPr/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/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/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/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/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/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/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/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/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/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/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/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/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/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/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/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24"/>
            <p:cNvSpPr/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/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/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27"/>
            <p:cNvSpPr/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28"/>
            <p:cNvSpPr/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29"/>
            <p:cNvSpPr/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0"/>
            <p:cNvSpPr/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/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/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33"/>
            <p:cNvSpPr/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34"/>
            <p:cNvSpPr/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5"/>
            <p:cNvSpPr/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36"/>
            <p:cNvSpPr/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7"/>
            <p:cNvSpPr/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8"/>
            <p:cNvSpPr/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11" name="Group 39"/>
            <p:cNvGrpSpPr/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Freeform 40"/>
              <p:cNvSpPr/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41"/>
              <p:cNvSpPr/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7877"/>
            <a:ext cx="10971372" cy="11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3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3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/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9CCC8D8-77B7-4175-A01D-9DB56CD1257A}" type="datetime1">
              <a:rPr lang="zh-CN" altLang="en-US"/>
            </a:fld>
            <a:endParaRPr lang="en-US" altLang="zh-CN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9847"/>
            <a:ext cx="3860297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/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/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FE78C2B-C274-45F2-99DE-8CFB01BA064A}" type="slidenum">
              <a:rPr lang="zh-CN" altLang="en-US"/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3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84555" indent="-34036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360805" indent="-27241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2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905000" indent="-272415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449195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993390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537585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4081780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625975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>
              <a:defRPr sz="1700"/>
            </a:lvl1pPr>
          </a:lstStyle>
          <a:p>
            <a:fld id="{CF8ED55B-8EDF-423D-972F-E69CBEA64856}" type="datetime1">
              <a:rPr lang="zh-CN" altLang="en-US"/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r">
              <a:defRPr sz="1700"/>
            </a:lvl1pPr>
          </a:lstStyle>
          <a:p>
            <a:fld id="{6FD98B1E-3DB2-4976-8F16-A1E362D5765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805" indent="-27241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5000" indent="-27241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9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9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58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78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597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7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集合</a:t>
            </a:r>
            <a:endParaRPr lang="zh-CN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zh-CN" dirty="0"/>
              <a:t>再谈内置方法sorted()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  <a:endParaRPr lang="zh-CN" altLang="zh-CN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300" dirty="0">
                <a:latin typeface="宋体" panose="02010600030101010101" pitchFamily="2" charset="-122"/>
              </a:rPr>
              <a:t>列表对象提供了sort()方法支持原地排序，</a:t>
            </a:r>
            <a:endParaRPr lang="en-US" altLang="zh-CN" sz="3300" dirty="0">
              <a:latin typeface="宋体" panose="02010600030101010101" pitchFamily="2" charset="-122"/>
            </a:endParaRPr>
          </a:p>
          <a:p>
            <a:r>
              <a:rPr lang="zh-CN" altLang="zh-CN" sz="3300" dirty="0">
                <a:latin typeface="宋体" panose="02010600030101010101" pitchFamily="2" charset="-122"/>
              </a:rPr>
              <a:t>内置函数sorted()返回</a:t>
            </a:r>
            <a:r>
              <a:rPr lang="zh-CN" altLang="zh-CN" sz="3300" dirty="0">
                <a:solidFill>
                  <a:srgbClr val="C00000"/>
                </a:solidFill>
                <a:latin typeface="宋体" panose="02010600030101010101" pitchFamily="2" charset="-122"/>
              </a:rPr>
              <a:t>新的列表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zh-CN" sz="3300" dirty="0">
                <a:latin typeface="宋体" panose="02010600030101010101" pitchFamily="2" charset="-122"/>
              </a:rPr>
              <a:t>可对元组、</a:t>
            </a:r>
            <a:r>
              <a:rPr lang="zh-CN" altLang="en-US" sz="3300" dirty="0">
                <a:latin typeface="宋体" panose="02010600030101010101" pitchFamily="2" charset="-122"/>
              </a:rPr>
              <a:t>列表、</a:t>
            </a:r>
            <a:r>
              <a:rPr lang="zh-CN" altLang="zh-CN" sz="3300" dirty="0">
                <a:latin typeface="宋体" panose="02010600030101010101" pitchFamily="2" charset="-122"/>
              </a:rPr>
              <a:t>字典</a:t>
            </a:r>
            <a:r>
              <a:rPr lang="zh-CN" altLang="en-US" dirty="0">
                <a:latin typeface="宋体" panose="02010600030101010101" pitchFamily="2" charset="-122"/>
              </a:rPr>
              <a:t>、集合</a:t>
            </a:r>
            <a:r>
              <a:rPr lang="zh-CN" altLang="en-US" sz="3300" dirty="0">
                <a:latin typeface="宋体" panose="02010600030101010101" pitchFamily="2" charset="-122"/>
              </a:rPr>
              <a:t>等</a:t>
            </a:r>
            <a:r>
              <a:rPr lang="zh-CN" altLang="en-US" dirty="0">
                <a:latin typeface="宋体" panose="02010600030101010101" pitchFamily="2" charset="-122"/>
              </a:rPr>
              <a:t>迭代对象、</a:t>
            </a:r>
            <a:r>
              <a:rPr lang="en-US" altLang="zh-CN" dirty="0">
                <a:latin typeface="宋体" panose="02010600030101010101" pitchFamily="2" charset="-122"/>
              </a:rPr>
              <a:t>zip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enumerate</a:t>
            </a:r>
            <a:r>
              <a:rPr lang="zh-CN" altLang="en-US" dirty="0">
                <a:latin typeface="宋体" panose="02010600030101010101" pitchFamily="2" charset="-122"/>
              </a:rPr>
              <a:t>等迭代器</a:t>
            </a:r>
            <a:r>
              <a:rPr lang="zh-CN" altLang="zh-CN" sz="3300" dirty="0">
                <a:latin typeface="宋体" panose="02010600030101010101" pitchFamily="2" charset="-122"/>
              </a:rPr>
              <a:t>进行排序，借助于其</a:t>
            </a:r>
            <a:r>
              <a:rPr lang="zh-CN" altLang="zh-CN" sz="3300" dirty="0">
                <a:solidFill>
                  <a:srgbClr val="0070C0"/>
                </a:solidFill>
                <a:latin typeface="宋体" panose="02010600030101010101" pitchFamily="2" charset="-122"/>
              </a:rPr>
              <a:t>key参数</a:t>
            </a:r>
            <a:r>
              <a:rPr lang="zh-CN" altLang="zh-CN" sz="3300" dirty="0">
                <a:latin typeface="宋体" panose="02010600030101010101" pitchFamily="2" charset="-122"/>
              </a:rPr>
              <a:t>可以实现</a:t>
            </a:r>
            <a:r>
              <a:rPr lang="zh-CN" altLang="en-US" sz="3300" dirty="0">
                <a:latin typeface="宋体" panose="02010600030101010101" pitchFamily="2" charset="-122"/>
              </a:rPr>
              <a:t>自定义的</a:t>
            </a:r>
            <a:r>
              <a:rPr lang="zh-CN" altLang="zh-CN" sz="3300" dirty="0">
                <a:latin typeface="宋体" panose="02010600030101010101" pitchFamily="2" charset="-122"/>
              </a:rPr>
              <a:t>的排序。</a:t>
            </a:r>
            <a:endParaRPr lang="en-US" altLang="zh-CN" sz="3300" dirty="0">
              <a:latin typeface="宋体" panose="02010600030101010101" pitchFamily="2" charset="-122"/>
            </a:endParaRPr>
          </a:p>
          <a:p>
            <a:pPr marL="816610" lvl="2">
              <a:spcBef>
                <a:spcPts val="1190"/>
              </a:spcBef>
            </a:pPr>
            <a:r>
              <a:rPr lang="zh-CN" altLang="en-US" sz="2800" dirty="0"/>
              <a:t>调用 </a:t>
            </a:r>
            <a:r>
              <a:rPr lang="en-US" altLang="zh-CN" sz="2800" dirty="0"/>
              <a:t>key(element)</a:t>
            </a:r>
            <a:r>
              <a:rPr lang="zh-CN" altLang="en-US" sz="2800" dirty="0"/>
              <a:t>返回的值来确定顺序</a:t>
            </a:r>
            <a:endParaRPr lang="en-US" altLang="zh-CN" sz="2300" dirty="0"/>
          </a:p>
          <a:p>
            <a:endParaRPr lang="zh-CN" altLang="zh-CN" sz="33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  <a:endParaRPr lang="zh-CN" altLang="zh-CN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38090" y="1614822"/>
            <a:ext cx="10514231" cy="487955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persons = [{'name':'Dong', 'age':37}, {'name':'Zhang', 'age':40}, {'name':'Li', 'age':50}, {'name':'Dong', 'age':43}]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print(persons)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</a:rPr>
              <a:t>[{'name': 'Dong', 'age': 37}, {'name': 'Li', 'age': 50}, {'name': 'Zhang', 'age': 40}, {'name': 'Dong', 'age': 43}]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b="1" dirty="0">
                <a:latin typeface="宋体" panose="02010600030101010101" pitchFamily="2" charset="-122"/>
              </a:rPr>
              <a:t>#使用key来指定排序依据，先按姓名升序排序，姓名相同的按年龄降序排序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C0000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def </a:t>
            </a:r>
            <a:r>
              <a:rPr lang="en-US" altLang="zh-CN" sz="2000" b="1" dirty="0" err="1">
                <a:solidFill>
                  <a:srgbClr val="C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sort_by_name_age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(x):</a:t>
            </a:r>
            <a:endParaRPr lang="en-US" altLang="zh-CN" sz="2000" b="1" dirty="0">
              <a:solidFill>
                <a:srgbClr val="C0000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	return x['name'],-x['age'] </a:t>
            </a:r>
            <a:endParaRPr lang="en-US" altLang="zh-CN" sz="2000" b="1" dirty="0">
              <a:solidFill>
                <a:srgbClr val="C0000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print(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</a:rPr>
              <a:t>sorted(persons,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key=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sort_by_name_age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print(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sorted(persons, key=lambda x:(x['name'], -x['age']))</a:t>
            </a:r>
            <a:r>
              <a:rPr lang="zh-CN" altLang="zh-CN" sz="2000" dirty="0">
                <a:latin typeface="宋体" panose="02010600030101010101" pitchFamily="2" charset="-122"/>
              </a:rPr>
              <a:t>)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</a:rPr>
              <a:t>[{'name': 'Dong', 'age': 43}, {'name': 'Dong', 'age': 37}, {'name': 'Li', 'age': 50}, {'name': 'Zhang', 'age': 40}]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zh-CN" sz="2000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4288" y="3773268"/>
            <a:ext cx="4993400" cy="120032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对于</a:t>
            </a:r>
            <a:r>
              <a:rPr lang="en-US" altLang="zh-CN" dirty="0">
                <a:solidFill>
                  <a:srgbClr val="FF0000"/>
                </a:solidFill>
              </a:rPr>
              <a:t>persons</a:t>
            </a:r>
            <a:r>
              <a:rPr lang="zh-CN" altLang="en-US" dirty="0">
                <a:solidFill>
                  <a:srgbClr val="FF0000"/>
                </a:solidFill>
              </a:rPr>
              <a:t>中的每个元素</a:t>
            </a:r>
            <a:r>
              <a:rPr lang="en-US" altLang="zh-CN" dirty="0">
                <a:solidFill>
                  <a:srgbClr val="FF0000"/>
                </a:solidFill>
              </a:rPr>
              <a:t>element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调用该函数</a:t>
            </a:r>
            <a:r>
              <a:rPr lang="en-US" altLang="zh-CN" b="1" dirty="0" err="1">
                <a:solidFill>
                  <a:srgbClr val="C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sort_by_name_age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(element)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该函数返回值为一元组对象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(element['name],-element['age])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871410" y="4293221"/>
            <a:ext cx="562047" cy="34409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090" y="140115"/>
            <a:ext cx="10514231" cy="1325870"/>
          </a:xfrm>
        </p:spPr>
        <p:txBody>
          <a:bodyPr/>
          <a:lstStyle/>
          <a:p>
            <a:r>
              <a:rPr lang="zh-CN" altLang="zh-CN" dirty="0"/>
              <a:t>2.5 再谈内置方法sorted()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958056"/>
            <a:ext cx="10951138" cy="1629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operator</a:t>
            </a:r>
            <a:r>
              <a:rPr lang="zh-CN" altLang="en-US" sz="2400" dirty="0">
                <a:solidFill>
                  <a:srgbClr val="FF0000"/>
                </a:solidFill>
              </a:rPr>
              <a:t>模块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itemgetter</a:t>
            </a:r>
            <a:r>
              <a:rPr lang="zh-CN" altLang="en-US" sz="2400" dirty="0"/>
              <a:t>函数：</a:t>
            </a:r>
            <a:r>
              <a:rPr lang="en-US" altLang="zh-CN" sz="2400" dirty="0" err="1"/>
              <a:t>itemgetter</a:t>
            </a:r>
            <a:r>
              <a:rPr lang="en-US" altLang="zh-CN" sz="2400" dirty="0"/>
              <a:t>(item)     </a:t>
            </a:r>
            <a:r>
              <a:rPr lang="en-US" altLang="zh-CN" sz="2400" dirty="0" err="1"/>
              <a:t>itemgetter</a:t>
            </a:r>
            <a:r>
              <a:rPr lang="en-US" altLang="zh-CN" sz="2400" dirty="0"/>
              <a:t>(*items) 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err="1"/>
              <a:t>temgetter</a:t>
            </a:r>
            <a:r>
              <a:rPr lang="zh-CN" altLang="en-US" sz="2400" dirty="0"/>
              <a:t>返回的是一个</a:t>
            </a:r>
            <a:r>
              <a:rPr lang="zh-CN" altLang="en-US" sz="2400" dirty="0">
                <a:solidFill>
                  <a:srgbClr val="C00000"/>
                </a:solidFill>
              </a:rPr>
              <a:t>函数对象</a:t>
            </a:r>
            <a:r>
              <a:rPr lang="en-US" altLang="zh-CN" sz="2400" dirty="0">
                <a:solidFill>
                  <a:srgbClr val="C00000"/>
                </a:solidFill>
              </a:rPr>
              <a:t>f</a:t>
            </a:r>
            <a:r>
              <a:rPr lang="zh-CN" altLang="en-US" sz="2400" dirty="0"/>
              <a:t>，该函数对象</a:t>
            </a:r>
            <a:r>
              <a:rPr lang="en-US" altLang="zh-CN" sz="2400" dirty="0"/>
              <a:t>f</a:t>
            </a:r>
            <a:r>
              <a:rPr lang="zh-CN" altLang="en-US" sz="2400" dirty="0"/>
              <a:t>在被调用</a:t>
            </a:r>
            <a:r>
              <a:rPr lang="en-US" altLang="zh-CN" sz="2400" dirty="0"/>
              <a:t>【</a:t>
            </a:r>
            <a:r>
              <a:rPr lang="zh-CN" altLang="en-US" sz="2400" dirty="0"/>
              <a:t>即</a:t>
            </a:r>
            <a:r>
              <a:rPr lang="en-US" altLang="zh-CN" sz="2400" dirty="0"/>
              <a:t>f(obj)</a:t>
            </a:r>
            <a:r>
              <a:rPr lang="zh-CN" altLang="en-US" sz="2400" dirty="0"/>
              <a:t>实参为</a:t>
            </a:r>
            <a:r>
              <a:rPr lang="en-US" altLang="zh-CN" sz="2400" dirty="0"/>
              <a:t>obj】</a:t>
            </a:r>
            <a:r>
              <a:rPr lang="zh-CN" altLang="en-US" sz="2400" dirty="0"/>
              <a:t>时，将调用对应对象</a:t>
            </a:r>
            <a:r>
              <a:rPr lang="en-US" altLang="zh-CN" sz="2400" dirty="0" err="1"/>
              <a:t>obj</a:t>
            </a:r>
            <a:r>
              <a:rPr lang="zh-CN" altLang="en-US" sz="2400" dirty="0"/>
              <a:t>的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getitem</a:t>
            </a:r>
            <a:r>
              <a:rPr lang="en-US" altLang="zh-CN" sz="2400" dirty="0"/>
              <a:t>__(item)</a:t>
            </a:r>
            <a:r>
              <a:rPr lang="zh-CN" altLang="en-US" sz="2400" dirty="0"/>
              <a:t>方法，即</a:t>
            </a:r>
            <a:r>
              <a:rPr lang="en-US" altLang="zh-CN" sz="2400" dirty="0" err="1">
                <a:solidFill>
                  <a:srgbClr val="C00000"/>
                </a:solidFill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</a:rPr>
              <a:t>[item]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4297906" y="3063181"/>
            <a:ext cx="8404016" cy="372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phonebook = {'Linda':'7750', 'Bob':'9345', 'Carol':'5834'}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</a:t>
            </a:r>
            <a:r>
              <a:rPr lang="zh-CN" altLang="zh-CN" sz="2000" dirty="0">
                <a:solidFill>
                  <a:srgbClr val="FF0000"/>
                </a:solidFill>
              </a:rPr>
              <a:t>from operator import itemgetter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sorted(phonebook.items(), key=itemgetter(1))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#按字典中元素</a:t>
            </a:r>
            <a:r>
              <a:rPr lang="zh-CN" altLang="en-US" sz="2000" dirty="0"/>
              <a:t>的</a:t>
            </a:r>
            <a:r>
              <a:rPr lang="zh-CN" altLang="zh-CN" sz="2000" dirty="0"/>
              <a:t>值进行排序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dirty="0"/>
              <a:t>key(</a:t>
            </a:r>
            <a:r>
              <a:rPr lang="en-US" altLang="zh-CN" dirty="0">
                <a:solidFill>
                  <a:srgbClr val="0070C0"/>
                </a:solidFill>
              </a:rPr>
              <a:t>(‘</a:t>
            </a:r>
            <a:r>
              <a:rPr lang="zh-CN" altLang="zh-CN" dirty="0">
                <a:solidFill>
                  <a:srgbClr val="0070C0"/>
                </a:solidFill>
              </a:rPr>
              <a:t>Carol</a:t>
            </a:r>
            <a:r>
              <a:rPr lang="zh-CN" altLang="en-US" dirty="0">
                <a:solidFill>
                  <a:srgbClr val="0070C0"/>
                </a:solidFill>
              </a:rPr>
              <a:t>’</a:t>
            </a:r>
            <a:r>
              <a:rPr lang="en-US" altLang="zh-CN" dirty="0">
                <a:solidFill>
                  <a:srgbClr val="0070C0"/>
                </a:solidFill>
              </a:rPr>
              <a:t>,’</a:t>
            </a:r>
            <a:r>
              <a:rPr lang="zh-CN" altLang="zh-CN" dirty="0">
                <a:solidFill>
                  <a:srgbClr val="0070C0"/>
                </a:solidFill>
              </a:rPr>
              <a:t>5834)</a:t>
            </a:r>
            <a:r>
              <a:rPr lang="en-US" altLang="zh-CN" dirty="0"/>
              <a:t>)</a:t>
            </a:r>
            <a:r>
              <a:rPr lang="zh-CN" altLang="en-US" dirty="0"/>
              <a:t>返回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zh-CN" altLang="zh-CN" dirty="0">
                <a:solidFill>
                  <a:srgbClr val="FF0000"/>
                </a:solidFill>
              </a:rPr>
              <a:t>Carol</a:t>
            </a:r>
            <a:r>
              <a:rPr lang="zh-CN" altLang="en-US" dirty="0">
                <a:solidFill>
                  <a:srgbClr val="FF0000"/>
                </a:solidFill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,’</a:t>
            </a:r>
            <a:r>
              <a:rPr lang="zh-CN" altLang="zh-CN" dirty="0">
                <a:solidFill>
                  <a:srgbClr val="FF0000"/>
                </a:solidFill>
              </a:rPr>
              <a:t>5834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  <a:r>
              <a:rPr lang="zh-CN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[1]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</a:rPr>
              <a:t>[('Carol', '5834'), ('Linda', '7750'), ('Bob', '9345')]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sorted(phonebook.items(), key=itemgetter(0))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#按字典中元素的键进行排序</a:t>
            </a:r>
            <a:r>
              <a:rPr lang="en-US" altLang="zh-CN" sz="2000" dirty="0"/>
              <a:t>,</a:t>
            </a:r>
            <a:r>
              <a:rPr lang="en-US" altLang="zh-CN" dirty="0"/>
              <a:t>key(</a:t>
            </a:r>
            <a:r>
              <a:rPr lang="en-US" altLang="zh-CN" dirty="0">
                <a:solidFill>
                  <a:srgbClr val="0070C0"/>
                </a:solidFill>
              </a:rPr>
              <a:t>(‘</a:t>
            </a:r>
            <a:r>
              <a:rPr lang="zh-CN" altLang="zh-CN" dirty="0">
                <a:solidFill>
                  <a:srgbClr val="0070C0"/>
                </a:solidFill>
              </a:rPr>
              <a:t>Carol</a:t>
            </a:r>
            <a:r>
              <a:rPr lang="zh-CN" altLang="en-US" dirty="0">
                <a:solidFill>
                  <a:srgbClr val="0070C0"/>
                </a:solidFill>
              </a:rPr>
              <a:t>’</a:t>
            </a:r>
            <a:r>
              <a:rPr lang="en-US" altLang="zh-CN" dirty="0">
                <a:solidFill>
                  <a:srgbClr val="0070C0"/>
                </a:solidFill>
              </a:rPr>
              <a:t>,’</a:t>
            </a:r>
            <a:r>
              <a:rPr lang="zh-CN" altLang="zh-CN" dirty="0">
                <a:solidFill>
                  <a:srgbClr val="0070C0"/>
                </a:solidFill>
              </a:rPr>
              <a:t>5834)</a:t>
            </a:r>
            <a:r>
              <a:rPr lang="en-US" altLang="zh-CN" dirty="0"/>
              <a:t>)</a:t>
            </a:r>
            <a:r>
              <a:rPr lang="zh-CN" altLang="en-US" dirty="0"/>
              <a:t>返回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zh-CN" altLang="zh-CN" dirty="0">
                <a:solidFill>
                  <a:srgbClr val="FF0000"/>
                </a:solidFill>
              </a:rPr>
              <a:t>Carol</a:t>
            </a:r>
            <a:r>
              <a:rPr lang="zh-CN" altLang="en-US" dirty="0">
                <a:solidFill>
                  <a:srgbClr val="FF0000"/>
                </a:solidFill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,’</a:t>
            </a:r>
            <a:r>
              <a:rPr lang="zh-CN" altLang="zh-CN" dirty="0">
                <a:solidFill>
                  <a:srgbClr val="FF0000"/>
                </a:solidFill>
              </a:rPr>
              <a:t>5834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  <a:r>
              <a:rPr lang="zh-CN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[0]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</a:rPr>
              <a:t>[('Bob', '9345'), ('Carol', '5834'), ('Linda', '7750')]</a:t>
            </a:r>
            <a:endParaRPr lang="zh-CN" altLang="zh-CN" sz="2000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341" y="2976409"/>
            <a:ext cx="443433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f = </a:t>
            </a:r>
            <a:r>
              <a:rPr lang="en-US" altLang="zh-CN" sz="2000" dirty="0" err="1"/>
              <a:t>itemgetter</a:t>
            </a:r>
            <a:r>
              <a:rPr lang="en-US" altLang="zh-CN" sz="2000" dirty="0"/>
              <a:t>(2)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f(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将返回 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[2]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g=</a:t>
            </a:r>
            <a:r>
              <a:rPr lang="en-US" altLang="zh-CN" sz="2000" dirty="0" err="1"/>
              <a:t>itemgetter</a:t>
            </a:r>
            <a:r>
              <a:rPr lang="en-US" altLang="zh-CN" sz="2000" dirty="0"/>
              <a:t>(2,5,3)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g(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将返回元组 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[2],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[5],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[3]) 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341" y="5182631"/>
            <a:ext cx="398062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attrgetter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attrName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或者</a:t>
            </a:r>
            <a:r>
              <a:rPr lang="en-US" altLang="zh-CN" dirty="0" err="1"/>
              <a:t>attrgetter</a:t>
            </a:r>
            <a:r>
              <a:rPr lang="en-US" altLang="zh-CN" dirty="0"/>
              <a:t>(*</a:t>
            </a:r>
            <a:r>
              <a:rPr lang="en-US" altLang="zh-CN" dirty="0" err="1"/>
              <a:t>attrNames</a:t>
            </a:r>
            <a:r>
              <a:rPr lang="en-US" altLang="zh-CN" dirty="0"/>
              <a:t>)</a:t>
            </a:r>
            <a:r>
              <a:rPr lang="zh-CN" altLang="en-US" dirty="0"/>
              <a:t>与 </a:t>
            </a:r>
            <a:r>
              <a:rPr lang="en-US" altLang="zh-CN" dirty="0" err="1"/>
              <a:t>itemgetter</a:t>
            </a:r>
            <a:r>
              <a:rPr lang="zh-CN" altLang="en-US" dirty="0"/>
              <a:t>类似，只是访问的是对象的属性，即</a:t>
            </a:r>
            <a:r>
              <a:rPr lang="en-US" altLang="zh-CN" dirty="0" err="1"/>
              <a:t>obj.attrName</a:t>
            </a:r>
            <a:r>
              <a:rPr lang="en-US" altLang="zh-CN" dirty="0"/>
              <a:t>   (</a:t>
            </a:r>
            <a:r>
              <a:rPr lang="zh-CN" altLang="en-US" dirty="0">
                <a:solidFill>
                  <a:srgbClr val="FF0000"/>
                </a:solidFill>
              </a:rPr>
              <a:t>不作要求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090" y="1360195"/>
            <a:ext cx="7930352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088390">
              <a:lnSpc>
                <a:spcPct val="80000"/>
              </a:lnSpc>
              <a:spcBef>
                <a:spcPts val="119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+mn-ea"/>
              </a:rPr>
              <a:t>以上例子都是自己定义函数来作为</a:t>
            </a:r>
            <a:r>
              <a:rPr lang="en-US" altLang="zh-CN" sz="2400" dirty="0">
                <a:latin typeface="+mn-lt"/>
                <a:ea typeface="+mn-ea"/>
              </a:rPr>
              <a:t>sorted</a:t>
            </a:r>
            <a:r>
              <a:rPr lang="zh-CN" altLang="en-US" sz="2400" dirty="0">
                <a:latin typeface="+mn-lt"/>
                <a:ea typeface="+mn-ea"/>
              </a:rPr>
              <a:t>的</a:t>
            </a:r>
            <a:r>
              <a:rPr lang="en-US" altLang="zh-CN" sz="2400" dirty="0">
                <a:latin typeface="+mn-lt"/>
                <a:ea typeface="+mn-ea"/>
              </a:rPr>
              <a:t>key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  <a:endParaRPr lang="zh-CN" altLang="zh-CN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gameresult = [['Bob', 95.0, 'A'], ['Alan', 86.0, 'C'], ['Mandy', 83.5, 'A'], ['Rob', 89.3, 'E']]</a:t>
            </a:r>
            <a:endParaRPr lang="zh-CN" altLang="zh-C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sorted(gameresult, key=itemgetter(0, 1)) #按姓名升序，姓名相同按分数升序排序</a:t>
            </a:r>
            <a:endParaRPr lang="zh-CN" altLang="zh-C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>
                <a:solidFill>
                  <a:srgbClr val="0070C0"/>
                </a:solidFill>
              </a:rPr>
              <a:t>[['Alan', 86.0, 'C'], ['Bob', 95.0, 'A'], ['Mandy', 83.5, 'A'], ['Rob', 89.3, 'E</a:t>
            </a:r>
            <a:r>
              <a:rPr lang="zh-CN" altLang="en-US" sz="2100" dirty="0">
                <a:solidFill>
                  <a:srgbClr val="0070C0"/>
                </a:solidFill>
              </a:rPr>
              <a:t>’</a:t>
            </a:r>
            <a:r>
              <a:rPr lang="zh-CN" altLang="zh-CN" sz="2100" dirty="0">
                <a:solidFill>
                  <a:srgbClr val="0070C0"/>
                </a:solidFill>
              </a:rPr>
              <a:t>]]</a:t>
            </a:r>
            <a:r>
              <a:rPr lang="en-US" altLang="zh-CN" sz="2100" dirty="0">
                <a:solidFill>
                  <a:srgbClr val="0070C0"/>
                </a:solidFill>
              </a:rPr>
              <a:t> </a:t>
            </a:r>
            <a:endParaRPr lang="zh-CN" altLang="zh-CN" sz="21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sorted(gameresult, key=itemgetter(1, 0)) #按分数升序，分数相同的按姓名升序排序</a:t>
            </a:r>
            <a:endParaRPr lang="zh-CN" altLang="zh-C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>
                <a:solidFill>
                  <a:srgbClr val="0070C0"/>
                </a:solidFill>
              </a:rPr>
              <a:t>[['Mandy', 83.5, 'A'], ['Alan', 86.0, 'C'], ['Rob', 89.3, 'E'], ['Bob', 95.0, 'A']]</a:t>
            </a:r>
            <a:endParaRPr lang="zh-CN" altLang="zh-CN" sz="21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sorted(gameresult, key=itemgetter(2, 0)) #按等级升序，等级相同的按姓名升序排序</a:t>
            </a:r>
            <a:endParaRPr lang="zh-CN" altLang="zh-C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>
                <a:solidFill>
                  <a:srgbClr val="0070C0"/>
                </a:solidFill>
              </a:rPr>
              <a:t>[['Bob', 95.0, 'A'], ['Mandy', 83.5, 'A'], ['Alan', 86.0, 'C'], ['Rob', 89.3, 'E']]</a:t>
            </a:r>
            <a:endParaRPr lang="zh-CN" altLang="zh-CN" sz="21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64875" y="2859083"/>
            <a:ext cx="8561959" cy="45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highlight>
                  <a:srgbClr val="FFFF00"/>
                </a:highlight>
              </a:rPr>
              <a:t>key(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[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Alan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, 86.0, 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C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]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返回元组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['Alan', 86.0, 'C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]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[0],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 ['Alan', 86.0, 'C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]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[1]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endParaRPr lang="zh-CN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64874" y="4119135"/>
            <a:ext cx="8561959" cy="45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highlight>
                  <a:srgbClr val="FFFF00"/>
                </a:highlight>
              </a:rPr>
              <a:t>key(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[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Alan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, 86.0, 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C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]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返回元组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['Alan', 86.0, 'C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]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[1],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 ['Alan', 86.0, 'C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]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[0]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endParaRPr lang="zh-CN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右弧形箭头 3"/>
          <p:cNvSpPr/>
          <p:nvPr/>
        </p:nvSpPr>
        <p:spPr>
          <a:xfrm rot="12069965">
            <a:off x="9246081" y="3224953"/>
            <a:ext cx="424543" cy="409682"/>
          </a:xfrm>
          <a:prstGeom prst="curvedRightArrow">
            <a:avLst>
              <a:gd name="adj1" fmla="val 0"/>
              <a:gd name="adj2" fmla="val 49874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 rot="12069965">
            <a:off x="8974168" y="4489660"/>
            <a:ext cx="424543" cy="409682"/>
          </a:xfrm>
          <a:prstGeom prst="curvedRightArrow">
            <a:avLst>
              <a:gd name="adj1" fmla="val 0"/>
              <a:gd name="adj2" fmla="val 49874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右弧形箭头 8"/>
          <p:cNvSpPr/>
          <p:nvPr/>
        </p:nvSpPr>
        <p:spPr>
          <a:xfrm rot="12069965">
            <a:off x="8979607" y="5670763"/>
            <a:ext cx="424543" cy="409682"/>
          </a:xfrm>
          <a:prstGeom prst="curvedRightArrow">
            <a:avLst>
              <a:gd name="adj1" fmla="val 0"/>
              <a:gd name="adj2" fmla="val 49874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64875" y="5343264"/>
            <a:ext cx="8561959" cy="45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highlight>
                  <a:srgbClr val="FFFF00"/>
                </a:highlight>
              </a:rPr>
              <a:t>key(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[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Alan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, 86.0, 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C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]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返回元组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['Alan', 86.0, 'C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]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[2],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 ['Alan', 86.0, 'C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]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[0]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endParaRPr lang="zh-CN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  <a:endParaRPr lang="zh-CN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534886"/>
            <a:ext cx="10514231" cy="464350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gameresult = [{'name':'Bob', 'wins':10, 'losses':3, 'rating':75.0},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              {'name':'David', 'wins':3, 'losses':5, 'rating':57.0},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              {'name':'Carol', 'wins':4, 'losses':5, 'rating':57.0},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              {'name':'Patty', 'wins':9, 'losses':3, 'rating':72.8}]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sorted(gameresult, key=itemgetter(</a:t>
            </a:r>
            <a:r>
              <a:rPr lang="zh-CN" altLang="zh-CN" sz="2400" dirty="0">
                <a:solidFill>
                  <a:srgbClr val="FF0000"/>
                </a:solidFill>
              </a:rPr>
              <a:t>'wins', 'name'</a:t>
            </a:r>
            <a:r>
              <a:rPr lang="zh-CN" altLang="zh-CN" sz="2400" dirty="0"/>
              <a:t>)) 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#按’wins’升序，该值相同的按’name’升序排序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[{'wins': 3, 'rating': 57.0, 'name': 'David', 'losses': 5}, {'wins': 4, 'rating': 57.0, 'name': 'Carol', 'losses': 5}, {'wins': 9, 'rating': 72.8, 'name': 'Patty', 'losses': 3}, {'wins': 10, 'rating': 75.0, 'name': 'Bob', 'losses': 3}]</a:t>
            </a:r>
            <a:endParaRPr lang="zh-CN" altLang="zh-CN" sz="24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56" y="3201195"/>
            <a:ext cx="11919857" cy="869533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highlight>
                  <a:srgbClr val="FFFF00"/>
                </a:highlight>
              </a:rPr>
              <a:t>key(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{'name':'Bob', 'wins':10, 'losses':3, 'rating':75.0}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返回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highlight>
                  <a:srgbClr val="FFFF00"/>
                </a:highlight>
              </a:rPr>
              <a:t>元组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{'name':'Bob', 'wins':10, 'losses':3, 'rating':75.0}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'wins'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],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{'name':'Bob', 'wins':10, 'losses':3, 'rating':75.0}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'name'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]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endParaRPr lang="zh-CN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右弧形箭头 4"/>
          <p:cNvSpPr/>
          <p:nvPr/>
        </p:nvSpPr>
        <p:spPr>
          <a:xfrm rot="12069965">
            <a:off x="7596882" y="4123028"/>
            <a:ext cx="424543" cy="409682"/>
          </a:xfrm>
          <a:prstGeom prst="curvedRightArrow">
            <a:avLst>
              <a:gd name="adj1" fmla="val 0"/>
              <a:gd name="adj2" fmla="val 49874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  <a:endParaRPr lang="zh-CN" altLang="zh-CN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838090" y="1691084"/>
            <a:ext cx="10514231" cy="435234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zh-CN" sz="2900" dirty="0">
                <a:latin typeface="宋体" panose="02010600030101010101" pitchFamily="2" charset="-122"/>
              </a:rPr>
              <a:t>以下代码演示如何根据另外一个列表</a:t>
            </a:r>
            <a:r>
              <a:rPr lang="en-US" altLang="zh-CN" sz="2900" dirty="0">
                <a:latin typeface="宋体" panose="02010600030101010101" pitchFamily="2" charset="-122"/>
              </a:rPr>
              <a:t>list1</a:t>
            </a:r>
            <a:r>
              <a:rPr lang="zh-CN" altLang="zh-CN" sz="2900" dirty="0">
                <a:latin typeface="宋体" panose="02010600030101010101" pitchFamily="2" charset="-122"/>
              </a:rPr>
              <a:t>的值来对当前列表</a:t>
            </a:r>
            <a:r>
              <a:rPr lang="en-US" altLang="zh-CN" sz="2900" dirty="0">
                <a:latin typeface="宋体" panose="02010600030101010101" pitchFamily="2" charset="-122"/>
              </a:rPr>
              <a:t>list2</a:t>
            </a:r>
            <a:r>
              <a:rPr lang="zh-CN" altLang="zh-CN" sz="2900" dirty="0">
                <a:latin typeface="宋体" panose="02010600030101010101" pitchFamily="2" charset="-122"/>
              </a:rPr>
              <a:t>元素进行排序</a:t>
            </a:r>
            <a:endParaRPr lang="en-US" altLang="zh-CN" sz="29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latin typeface="宋体" panose="02010600030101010101" pitchFamily="2" charset="-122"/>
              </a:rPr>
              <a:t>先用</a:t>
            </a:r>
            <a:r>
              <a:rPr lang="en-US" altLang="zh-CN" sz="2500" dirty="0">
                <a:latin typeface="宋体" panose="02010600030101010101" pitchFamily="2" charset="-122"/>
              </a:rPr>
              <a:t>zip</a:t>
            </a:r>
            <a:r>
              <a:rPr lang="zh-CN" altLang="en-US" sz="2500" dirty="0">
                <a:latin typeface="宋体" panose="02010600030101010101" pitchFamily="2" charset="-122"/>
              </a:rPr>
              <a:t>组合对应位置的元素对后排序（首先按</a:t>
            </a:r>
            <a:r>
              <a:rPr lang="en-US" altLang="zh-CN" sz="2500" dirty="0">
                <a:latin typeface="宋体" panose="02010600030101010101" pitchFamily="2" charset="-122"/>
              </a:rPr>
              <a:t>list1</a:t>
            </a:r>
            <a:r>
              <a:rPr lang="zh-CN" altLang="en-US" sz="2500" dirty="0">
                <a:latin typeface="宋体" panose="02010600030101010101" pitchFamily="2" charset="-122"/>
              </a:rPr>
              <a:t>其次</a:t>
            </a:r>
            <a:r>
              <a:rPr lang="en-US" altLang="zh-CN" sz="2500" dirty="0">
                <a:latin typeface="宋体" panose="02010600030101010101" pitchFamily="2" charset="-122"/>
              </a:rPr>
              <a:t>list2</a:t>
            </a:r>
            <a:r>
              <a:rPr lang="zh-CN" altLang="en-US" sz="2500" dirty="0">
                <a:latin typeface="宋体" panose="02010600030101010101" pitchFamily="2" charset="-122"/>
              </a:rPr>
              <a:t>）</a:t>
            </a:r>
            <a:endParaRPr lang="zh-CN" altLang="zh-CN" sz="25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9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zh-CN" sz="2900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089" y="3017748"/>
            <a:ext cx="9639409" cy="3096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800" dirty="0">
                <a:latin typeface="宋体" panose="02010600030101010101" pitchFamily="2" charset="-122"/>
              </a:rPr>
              <a:t>&gt;&gt;&gt; </a:t>
            </a:r>
            <a:r>
              <a:rPr lang="zh-CN" altLang="zh-CN" sz="2400" dirty="0">
                <a:latin typeface="宋体" panose="02010600030101010101" pitchFamily="2" charset="-122"/>
              </a:rPr>
              <a:t>list1 = ["what", "I'm", "sorting", "by"]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list2 = ["something", "else", "to", "sort"]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pairs = zip(list1, list2)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pairs = sorted(pairs)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pairs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[("I'm", 'else'), ('by', 'sort'), ('sorting', 'to'), ('what', 'something')]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result = [x[1] for x in pairs]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result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['else', 'sort', 'to', 'something']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.1</a:t>
            </a:r>
            <a:r>
              <a:rPr lang="en-US" altLang="zh-CN" dirty="0"/>
              <a:t> </a:t>
            </a:r>
            <a:r>
              <a:rPr lang="zh-CN" altLang="en-US" dirty="0"/>
              <a:t>集合</a:t>
            </a:r>
            <a:r>
              <a:rPr lang="en-US" altLang="zh-CN" dirty="0"/>
              <a:t>(set)</a:t>
            </a:r>
            <a:r>
              <a:rPr lang="zh-CN" altLang="en-US" dirty="0"/>
              <a:t>的创建与删除</a:t>
            </a:r>
            <a:endParaRPr lang="zh-CN" alt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10514231" cy="3165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zh-CN" sz="2400" dirty="0"/>
              <a:t>集合是</a:t>
            </a:r>
            <a:r>
              <a:rPr lang="zh-CN" altLang="zh-CN" sz="2400" b="1" dirty="0">
                <a:solidFill>
                  <a:srgbClr val="C00000"/>
                </a:solidFill>
              </a:rPr>
              <a:t>无序可变</a:t>
            </a:r>
            <a:r>
              <a:rPr lang="zh-CN" altLang="zh-CN" sz="2400" dirty="0"/>
              <a:t>，使用一对大括号界定</a:t>
            </a:r>
            <a:r>
              <a:rPr lang="zh-CN" altLang="en-US" sz="2400" dirty="0"/>
              <a:t>，元素间以逗号分隔 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zh-CN" sz="2400" dirty="0">
                <a:solidFill>
                  <a:srgbClr val="0070C0"/>
                </a:solidFill>
              </a:rPr>
              <a:t>元素</a:t>
            </a:r>
            <a:r>
              <a:rPr lang="zh-CN" altLang="en-US" sz="2400" dirty="0">
                <a:solidFill>
                  <a:srgbClr val="0070C0"/>
                </a:solidFill>
              </a:rPr>
              <a:t>无序，且不</a:t>
            </a:r>
            <a:r>
              <a:rPr lang="zh-CN" altLang="zh-CN" sz="2400" dirty="0">
                <a:solidFill>
                  <a:srgbClr val="0070C0"/>
                </a:solidFill>
              </a:rPr>
              <a:t>重复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/>
              <a:t>集合中的元素必须是可</a:t>
            </a:r>
            <a:r>
              <a:rPr lang="en-US" altLang="zh-CN" sz="2400" dirty="0"/>
              <a:t>hash</a:t>
            </a:r>
            <a:r>
              <a:rPr lang="zh-CN" altLang="en-US" sz="2400" dirty="0"/>
              <a:t>对象，即不可变对象，</a:t>
            </a:r>
            <a:r>
              <a:rPr lang="zh-CN" altLang="en-US" sz="2400" dirty="0">
                <a:solidFill>
                  <a:srgbClr val="FF0000"/>
                </a:solidFill>
              </a:rPr>
              <a:t>不能是可变对象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/>
              <a:t>可通过</a:t>
            </a:r>
            <a:r>
              <a:rPr lang="en-US" altLang="zh-CN" sz="2400" dirty="0"/>
              <a:t>set([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])</a:t>
            </a:r>
            <a:r>
              <a:rPr lang="zh-CN" altLang="en-US" sz="2400" dirty="0"/>
              <a:t>创建集合对象，定义时可以包含重复的对象，但只会保留一个 。</a:t>
            </a:r>
            <a:r>
              <a:rPr lang="zh-CN" altLang="en-US" sz="2400" dirty="0">
                <a:solidFill>
                  <a:srgbClr val="C00000"/>
                </a:solidFill>
              </a:rPr>
              <a:t>另外 </a:t>
            </a:r>
            <a:r>
              <a:rPr lang="en-US" altLang="zh-CN" sz="2400" dirty="0">
                <a:solidFill>
                  <a:srgbClr val="C00000"/>
                </a:solidFill>
              </a:rPr>
              <a:t>a={}</a:t>
            </a:r>
            <a:r>
              <a:rPr lang="zh-CN" altLang="en-US" sz="2400" dirty="0">
                <a:solidFill>
                  <a:srgbClr val="C00000"/>
                </a:solidFill>
              </a:rPr>
              <a:t>产生空字典对象而不是空集合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/>
              <a:t>可通过</a:t>
            </a:r>
            <a:r>
              <a:rPr lang="en-US" altLang="zh-CN" sz="2400" dirty="0"/>
              <a:t>set([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])</a:t>
            </a:r>
            <a:r>
              <a:rPr lang="zh-CN" altLang="en-US" sz="2400" dirty="0"/>
              <a:t>函数创建一个</a:t>
            </a:r>
            <a:r>
              <a:rPr lang="en-US" altLang="zh-CN" sz="2400" dirty="0"/>
              <a:t>set</a:t>
            </a:r>
            <a:r>
              <a:rPr lang="zh-CN" altLang="en-US" sz="2400" dirty="0"/>
              <a:t>对象，其元素为</a:t>
            </a:r>
            <a:r>
              <a:rPr lang="en-US" altLang="zh-CN" sz="2400" dirty="0" err="1"/>
              <a:t>iterable</a:t>
            </a:r>
            <a:r>
              <a:rPr lang="zh-CN" altLang="en-US" sz="2400" dirty="0"/>
              <a:t>对象中的元素，同样重复的元素仅保留一个</a:t>
            </a:r>
            <a:endParaRPr lang="zh-CN" altLang="zh-CN" sz="2400" dirty="0"/>
          </a:p>
          <a:p>
            <a:pPr>
              <a:lnSpc>
                <a:spcPct val="80000"/>
              </a:lnSpc>
            </a:pPr>
            <a:endParaRPr lang="en-GB" altLang="en-US" sz="2100" dirty="0"/>
          </a:p>
        </p:txBody>
      </p:sp>
      <p:sp>
        <p:nvSpPr>
          <p:cNvPr id="2" name="矩形 1"/>
          <p:cNvSpPr/>
          <p:nvPr/>
        </p:nvSpPr>
        <p:spPr>
          <a:xfrm>
            <a:off x="7691187" y="4263079"/>
            <a:ext cx="408371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en-US" sz="2000" dirty="0"/>
              <a:t>&gt;&gt;&gt; a=set(range(8,14))</a:t>
            </a: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&gt;&gt;&gt; a</a:t>
            </a: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{8, 9, 10, 11, 12, 13}</a:t>
            </a: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&gt;&gt;&gt; b =set([0,1,2,3,0,1,2,3,7,8])</a:t>
            </a: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&gt;&gt;&gt; b</a:t>
            </a: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{0, 1, 2, 3, 7, 8}</a:t>
            </a: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&gt;&gt;&gt; </a:t>
            </a:r>
            <a:r>
              <a:rPr lang="en-GB" altLang="en-US" sz="2000" dirty="0">
                <a:solidFill>
                  <a:srgbClr val="FF0000"/>
                </a:solidFill>
              </a:rPr>
              <a:t>c = set()</a:t>
            </a:r>
            <a:r>
              <a:rPr lang="zh-CN" altLang="en-US" sz="2000" dirty="0">
                <a:solidFill>
                  <a:srgbClr val="FF0000"/>
                </a:solidFill>
              </a:rPr>
              <a:t> #空集合</a:t>
            </a:r>
            <a:endParaRPr lang="en-GB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561" y="6251257"/>
            <a:ext cx="3539752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GB" altLang="en-US" sz="3200" dirty="0">
                <a:solidFill>
                  <a:srgbClr val="0070C0"/>
                </a:solidFill>
              </a:rPr>
              <a:t>del</a:t>
            </a:r>
            <a:r>
              <a:rPr lang="zh-CN" altLang="en-US" sz="2400" dirty="0"/>
              <a:t>删除整个集合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39768" y="4505180"/>
            <a:ext cx="4305299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&gt;&gt;&gt; a={3,7,5,5}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&gt;&gt;&gt; a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{3, 5, 7}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&gt;&gt;&gt; a = {3,[1,2]} 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000" dirty="0" err="1">
                <a:solidFill>
                  <a:srgbClr val="FF0000"/>
                </a:solidFill>
              </a:rPr>
              <a:t>TypeError</a:t>
            </a:r>
            <a:r>
              <a:rPr lang="en-GB" altLang="en-US" sz="2000" dirty="0">
                <a:solidFill>
                  <a:srgbClr val="FF0000"/>
                </a:solidFill>
              </a:rPr>
              <a:t>: </a:t>
            </a:r>
            <a:r>
              <a:rPr lang="en-GB" altLang="en-US" sz="2000" dirty="0" err="1">
                <a:solidFill>
                  <a:srgbClr val="0070C0"/>
                </a:solidFill>
              </a:rPr>
              <a:t>unhashable</a:t>
            </a:r>
            <a:r>
              <a:rPr lang="en-GB" altLang="en-US" sz="2000" dirty="0">
                <a:solidFill>
                  <a:srgbClr val="0070C0"/>
                </a:solidFill>
              </a:rPr>
              <a:t> type: 'list’</a:t>
            </a:r>
            <a:endParaRPr lang="en-GB" altLang="en-US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91" y="4505180"/>
            <a:ext cx="19304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2.4</a:t>
            </a:r>
            <a:r>
              <a:rPr lang="zh-CN" altLang="en-US" dirty="0"/>
              <a:t>.</a:t>
            </a:r>
            <a:r>
              <a:rPr lang="en-US" altLang="zh-CN" dirty="0"/>
              <a:t>2 </a:t>
            </a:r>
            <a:r>
              <a:rPr lang="zh-CN" altLang="en-US" dirty="0"/>
              <a:t>集合的运算</a:t>
            </a:r>
            <a:r>
              <a:rPr lang="en-US" altLang="zh-CN" dirty="0"/>
              <a:t>:</a:t>
            </a:r>
            <a:r>
              <a:rPr lang="zh-CN" altLang="en-US" dirty="0"/>
              <a:t>比较运算和内置函数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比较： </a:t>
            </a:r>
            <a:endParaRPr lang="en-US" altLang="zh-CN" dirty="0"/>
          </a:p>
          <a:p>
            <a:pPr lvl="1"/>
            <a:r>
              <a:rPr lang="en-US" altLang="zh-CN" dirty="0"/>
              <a:t>==   != </a:t>
            </a:r>
            <a:r>
              <a:rPr lang="zh-CN" altLang="en-US" dirty="0"/>
              <a:t>判断两个集合是否相等</a:t>
            </a:r>
            <a:endParaRPr lang="en-US" altLang="zh-CN" dirty="0"/>
          </a:p>
          <a:p>
            <a:pPr lvl="1"/>
            <a:r>
              <a:rPr lang="en-US" altLang="zh-CN" dirty="0"/>
              <a:t>&lt;     &gt; </a:t>
            </a:r>
            <a:r>
              <a:rPr lang="zh-CN" altLang="en-US" dirty="0"/>
              <a:t>判断前一集合是否是后者的真子集和真超集</a:t>
            </a:r>
            <a:endParaRPr lang="en-US" altLang="zh-CN" dirty="0"/>
          </a:p>
          <a:p>
            <a:pPr lvl="1"/>
            <a:r>
              <a:rPr lang="en-US" altLang="zh-CN" dirty="0"/>
              <a:t>&lt;=  &gt;=</a:t>
            </a:r>
            <a:r>
              <a:rPr lang="zh-CN" altLang="en-US" dirty="0"/>
              <a:t>判断前一集合是否是后者的子集和超集</a:t>
            </a:r>
            <a:endParaRPr lang="en-US" altLang="zh-CN" dirty="0"/>
          </a:p>
          <a:p>
            <a:r>
              <a:rPr lang="zh-CN" altLang="en-US" dirty="0"/>
              <a:t>元素是否存在： </a:t>
            </a:r>
            <a:endParaRPr lang="en-US" altLang="zh-CN" dirty="0"/>
          </a:p>
          <a:p>
            <a:pPr lvl="1"/>
            <a:r>
              <a:rPr lang="en-US" altLang="zh-CN" dirty="0"/>
              <a:t>x in s  </a:t>
            </a:r>
            <a:r>
              <a:rPr lang="zh-CN" altLang="en-US" dirty="0"/>
              <a:t>或者 </a:t>
            </a:r>
            <a:r>
              <a:rPr lang="en-US" altLang="zh-CN" dirty="0"/>
              <a:t>x not in s: </a:t>
            </a:r>
            <a:r>
              <a:rPr lang="zh-CN" altLang="en-US" dirty="0"/>
              <a:t>判断元素</a:t>
            </a:r>
            <a:r>
              <a:rPr lang="en-US" altLang="zh-CN" dirty="0"/>
              <a:t>x</a:t>
            </a:r>
            <a:r>
              <a:rPr lang="zh-CN" altLang="en-US" dirty="0"/>
              <a:t>是否在集合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len</a:t>
            </a:r>
            <a:r>
              <a:rPr lang="en-US" altLang="zh-CN" dirty="0"/>
              <a:t>(s)</a:t>
            </a:r>
            <a:r>
              <a:rPr lang="zh-CN" altLang="en-US" dirty="0"/>
              <a:t>：集合的元素个数</a:t>
            </a:r>
            <a:endParaRPr lang="en-US" altLang="zh-CN" dirty="0"/>
          </a:p>
          <a:p>
            <a:r>
              <a:rPr lang="en-US" altLang="zh-CN" dirty="0"/>
              <a:t>max(s)/min(s)/sum(s)</a:t>
            </a:r>
            <a:r>
              <a:rPr lang="zh-CN" altLang="en-US" dirty="0"/>
              <a:t>：集合中元素最大值、最小值和求和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</a:t>
            </a:r>
            <a:r>
              <a:rPr lang="zh-CN" altLang="en-US" dirty="0"/>
              <a:t>.</a:t>
            </a:r>
            <a:r>
              <a:rPr lang="en-US" altLang="zh-CN" dirty="0"/>
              <a:t>2 </a:t>
            </a:r>
            <a:r>
              <a:rPr lang="zh-CN" altLang="en-US" dirty="0"/>
              <a:t>集合的运算</a:t>
            </a:r>
            <a:r>
              <a:rPr lang="en-US" altLang="zh-CN" dirty="0"/>
              <a:t>:</a:t>
            </a:r>
            <a:r>
              <a:rPr lang="zh-CN" altLang="en-US" dirty="0"/>
              <a:t>并，交，差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419045" y="1384268"/>
          <a:ext cx="11653426" cy="5110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803"/>
                <a:gridCol w="2892682"/>
                <a:gridCol w="5107941"/>
              </a:tblGrid>
              <a:tr h="507626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方法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例子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</a:t>
                      </a:r>
                      <a:r>
                        <a:rPr lang="en-US" altLang="zh-CN" sz="2000" baseline="0" dirty="0"/>
                        <a:t> | s2 | …</a:t>
                      </a:r>
                      <a:endParaRPr lang="en-US" altLang="zh-CN" sz="2000" baseline="0" dirty="0"/>
                    </a:p>
                    <a:p>
                      <a:r>
                        <a:rPr lang="en-US" altLang="zh-CN" sz="2000" baseline="0" dirty="0"/>
                        <a:t>s1.union(s2,…)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并集，</a:t>
                      </a:r>
                      <a:r>
                        <a:rPr lang="en-US" altLang="zh-CN" sz="2000" dirty="0"/>
                        <a:t>s1 ∪ s2  ∪ …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元素在任一一个集合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{1,2,3} | {2,4} ,</a:t>
                      </a:r>
                      <a:r>
                        <a:rPr lang="en-US" altLang="zh-CN" sz="2000" baseline="0" dirty="0"/>
                        <a:t>      return { 1,2,3,4} </a:t>
                      </a:r>
                      <a:r>
                        <a:rPr lang="en-US" altLang="zh-CN" sz="2000" baseline="0" dirty="0">
                          <a:solidFill>
                            <a:srgbClr val="C00000"/>
                          </a:solidFill>
                        </a:rPr>
                        <a:t>#</a:t>
                      </a:r>
                      <a:r>
                        <a:rPr lang="zh-CN" altLang="en-US" sz="2000" baseline="0" dirty="0">
                          <a:solidFill>
                            <a:srgbClr val="C00000"/>
                          </a:solidFill>
                        </a:rPr>
                        <a:t>新的集合</a:t>
                      </a:r>
                      <a:endParaRPr lang="en-US" altLang="zh-CN" sz="2000" baseline="0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{1,2,3}.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</a:rPr>
                        <a:t> union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({2,4})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 &amp; s2 &amp; …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s1.intersection(s2,…)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交集，</a:t>
                      </a:r>
                      <a:r>
                        <a:rPr lang="en-US" altLang="zh-CN" sz="2000" dirty="0"/>
                        <a:t>s1 ∩ s2  ∩…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元素在在所有集合出现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{1,2,3}</a:t>
                      </a:r>
                      <a:r>
                        <a:rPr lang="en-US" altLang="zh-CN" sz="2000" baseline="0" dirty="0"/>
                        <a:t> &amp; </a:t>
                      </a:r>
                      <a:r>
                        <a:rPr lang="en-US" altLang="zh-CN" sz="2000" dirty="0"/>
                        <a:t>{2,4} ,</a:t>
                      </a:r>
                      <a:r>
                        <a:rPr lang="en-US" altLang="zh-CN" sz="2000" baseline="0" dirty="0"/>
                        <a:t>           return {2} </a:t>
                      </a:r>
                      <a:r>
                        <a:rPr lang="en-US" altLang="zh-CN" sz="2000" baseline="0" dirty="0">
                          <a:solidFill>
                            <a:srgbClr val="C00000"/>
                          </a:solidFill>
                        </a:rPr>
                        <a:t>#</a:t>
                      </a:r>
                      <a:r>
                        <a:rPr lang="zh-CN" altLang="en-US" sz="2000" baseline="0" dirty="0">
                          <a:solidFill>
                            <a:srgbClr val="C00000"/>
                          </a:solidFill>
                        </a:rPr>
                        <a:t>新的集合</a:t>
                      </a:r>
                      <a:endParaRPr lang="zh-CN" altLang="en-US" sz="2000" dirty="0"/>
                    </a:p>
                    <a:p>
                      <a:r>
                        <a:rPr lang="en-US" altLang="zh-CN" sz="2000" dirty="0"/>
                        <a:t>{1,2,3}.intersection({2,4})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 – s2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s1.difference(s2)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差集，</a:t>
                      </a:r>
                      <a:r>
                        <a:rPr lang="en-US" altLang="zh-CN" sz="2000" dirty="0"/>
                        <a:t>s1 – s2 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元素在在</a:t>
                      </a:r>
                      <a:r>
                        <a:rPr lang="en-US" altLang="zh-CN" sz="2000" dirty="0"/>
                        <a:t>s1</a:t>
                      </a:r>
                      <a:r>
                        <a:rPr lang="zh-CN" altLang="en-US" sz="2000" dirty="0"/>
                        <a:t>但不在 </a:t>
                      </a:r>
                      <a:r>
                        <a:rPr lang="en-US" altLang="zh-CN" sz="2000" dirty="0"/>
                        <a:t>s2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{1,2,3} - {2,4}           return { 1,3} </a:t>
                      </a:r>
                      <a:r>
                        <a:rPr lang="en-US" altLang="zh-CN" sz="2000" baseline="0" dirty="0">
                          <a:solidFill>
                            <a:srgbClr val="C00000"/>
                          </a:solidFill>
                        </a:rPr>
                        <a:t>#</a:t>
                      </a:r>
                      <a:r>
                        <a:rPr lang="zh-CN" altLang="en-US" sz="2000" baseline="0" dirty="0">
                          <a:solidFill>
                            <a:srgbClr val="C00000"/>
                          </a:solidFill>
                        </a:rPr>
                        <a:t>新的集合</a:t>
                      </a:r>
                      <a:endParaRPr lang="en-US" altLang="zh-CN" sz="2000" baseline="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{1,2,3}.difference({2,4})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</a:t>
                      </a:r>
                      <a:r>
                        <a:rPr lang="en-US" altLang="zh-CN" sz="2000" baseline="0" dirty="0"/>
                        <a:t> ^ s2</a:t>
                      </a:r>
                      <a:endParaRPr lang="en-US" altLang="zh-CN" sz="2000" baseline="0" dirty="0"/>
                    </a:p>
                    <a:p>
                      <a:r>
                        <a:rPr lang="en-US" altLang="zh-CN" sz="2000" baseline="0" dirty="0"/>
                        <a:t>s1.symmetric_difference(s2)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对称差集</a:t>
                      </a:r>
                      <a:r>
                        <a:rPr lang="en-US" altLang="zh-CN" sz="2000" dirty="0"/>
                        <a:t>,</a:t>
                      </a:r>
                      <a:r>
                        <a:rPr lang="en-US" altLang="zh-CN" sz="2000" baseline="0" dirty="0"/>
                        <a:t> s1 ⊕ s2</a:t>
                      </a:r>
                      <a:endParaRPr lang="en-US" altLang="zh-CN" sz="2000" baseline="0" dirty="0"/>
                    </a:p>
                    <a:p>
                      <a:r>
                        <a:rPr lang="zh-CN" altLang="en-US" sz="2000" dirty="0"/>
                        <a:t>元素在</a:t>
                      </a:r>
                      <a:r>
                        <a:rPr lang="zh-CN" altLang="en-US" sz="2000" baseline="0" dirty="0"/>
                        <a:t>只属于其中一个但不属于其中另一个</a:t>
                      </a:r>
                      <a:endParaRPr lang="en-US" altLang="zh-CN" sz="2000" baseline="0" dirty="0"/>
                    </a:p>
                    <a:p>
                      <a:r>
                        <a:rPr lang="en-US" altLang="zh-CN" sz="2000" baseline="0" dirty="0"/>
                        <a:t>= (</a:t>
                      </a:r>
                      <a:r>
                        <a:rPr lang="en-US" altLang="zh-CN" sz="2000" dirty="0"/>
                        <a:t>s1 ∪ s2) -s1 ∩ s2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{1,2,3} ^ {2,4}        return { 1, 3, 4} </a:t>
                      </a:r>
                      <a:r>
                        <a:rPr lang="en-US" altLang="zh-CN" sz="2000" baseline="0" dirty="0">
                          <a:solidFill>
                            <a:srgbClr val="C00000"/>
                          </a:solidFill>
                        </a:rPr>
                        <a:t>#</a:t>
                      </a:r>
                      <a:r>
                        <a:rPr lang="zh-CN" altLang="en-US" sz="2000" baseline="0" dirty="0">
                          <a:solidFill>
                            <a:srgbClr val="C00000"/>
                          </a:solidFill>
                        </a:rPr>
                        <a:t>新的集合</a:t>
                      </a:r>
                      <a:endParaRPr lang="en-US" altLang="zh-CN" sz="2000" baseline="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{1,2,3}.</a:t>
                      </a:r>
                      <a:r>
                        <a:rPr lang="en-US" altLang="zh-CN" sz="2000" baseline="0" dirty="0" err="1"/>
                        <a:t>symmetric_difference</a:t>
                      </a:r>
                      <a:r>
                        <a:rPr lang="en-US" altLang="zh-CN" sz="2000" dirty="0"/>
                        <a:t>({2,4})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s1.isdisjoint(s2) 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没有共同元素为</a:t>
                      </a:r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{1,2,3} .</a:t>
                      </a:r>
                      <a:r>
                        <a:rPr lang="en-US" altLang="zh-CN" sz="2000" dirty="0" err="1"/>
                        <a:t>isdisjoint</a:t>
                      </a:r>
                      <a:r>
                        <a:rPr lang="en-US" altLang="zh-CN" sz="2000" dirty="0"/>
                        <a:t>({2,4})  return False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s1.issubset(s2)   s1 &lt;= s2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</a:t>
                      </a:r>
                      <a:r>
                        <a:rPr lang="zh-CN" altLang="en-US" sz="2000" dirty="0"/>
                        <a:t>是否为</a:t>
                      </a:r>
                      <a:r>
                        <a:rPr lang="en-US" altLang="zh-CN" sz="2000" dirty="0"/>
                        <a:t>s2</a:t>
                      </a:r>
                      <a:r>
                        <a:rPr lang="zh-CN" altLang="en-US" sz="2000" dirty="0"/>
                        <a:t>的子集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{1,2} .</a:t>
                      </a:r>
                      <a:r>
                        <a:rPr lang="en-US" altLang="zh-CN" sz="2000" dirty="0" err="1"/>
                        <a:t>issubset</a:t>
                      </a:r>
                      <a:r>
                        <a:rPr lang="en-US" altLang="zh-CN" sz="2000" dirty="0"/>
                        <a:t>({1,2,4}) return True 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s1.issuperset(s2)   s1&gt;= s2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s1</a:t>
                      </a:r>
                      <a:r>
                        <a:rPr lang="zh-CN" altLang="en-US" sz="2000" dirty="0"/>
                        <a:t>是否为</a:t>
                      </a:r>
                      <a:r>
                        <a:rPr lang="en-US" altLang="zh-CN" sz="2000" dirty="0"/>
                        <a:t>s2</a:t>
                      </a:r>
                      <a:r>
                        <a:rPr lang="zh-CN" altLang="en-US" sz="2000" dirty="0"/>
                        <a:t>的超集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{1,2,4} .</a:t>
                      </a:r>
                      <a:r>
                        <a:rPr lang="en-US" altLang="zh-CN" sz="2000" dirty="0" err="1"/>
                        <a:t>issuperset</a:t>
                      </a:r>
                      <a:r>
                        <a:rPr lang="en-US" altLang="zh-CN" sz="2000" dirty="0"/>
                        <a:t>({1,2}) return True 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0" y="61605"/>
            <a:ext cx="10514231" cy="1325870"/>
          </a:xfrm>
        </p:spPr>
        <p:txBody>
          <a:bodyPr/>
          <a:lstStyle/>
          <a:p>
            <a:r>
              <a:rPr lang="zh-CN" altLang="en-US" dirty="0"/>
              <a:t>集合元素的更改</a:t>
            </a:r>
            <a:r>
              <a:rPr lang="en-US" altLang="zh-CN" dirty="0"/>
              <a:t>(</a:t>
            </a:r>
            <a:r>
              <a:rPr lang="zh-CN" altLang="en-US" sz="4000" dirty="0"/>
              <a:t>原地修改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63388" y="1064309"/>
          <a:ext cx="112395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5340350"/>
                <a:gridCol w="37465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s.add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添加到集合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s1.add('a')  # s1 = {1,2,3,'a'}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s1.update(s2)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并集 类似</a:t>
                      </a:r>
                      <a:r>
                        <a:rPr lang="en-US" altLang="zh-CN" dirty="0"/>
                        <a:t>s1 =s1 ∪</a:t>
                      </a:r>
                      <a:r>
                        <a:rPr lang="en-US" altLang="zh-CN" baseline="0" dirty="0"/>
                        <a:t> s2</a:t>
                      </a:r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但改变自身 </a:t>
                      </a:r>
                      <a:r>
                        <a:rPr lang="en-US" altLang="zh-CN" dirty="0"/>
                        <a:t>s1</a:t>
                      </a:r>
                      <a:r>
                        <a:rPr lang="zh-CN" altLang="en-US" dirty="0"/>
                        <a:t>是同一对象，下同）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s1.update(s2)  # s1 = {1,2,3,4}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s1.intersection_update(s2)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交集类似</a:t>
                      </a:r>
                      <a:r>
                        <a:rPr lang="en-US" altLang="zh-CN" dirty="0"/>
                        <a:t>s1 = s1 ∩ s2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s1.intersection_update(s2) # s1 = {2,3}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s1.difference_update(s2) 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差集类似</a:t>
                      </a:r>
                      <a:r>
                        <a:rPr lang="en-US" altLang="zh-CN" dirty="0"/>
                        <a:t>s1 = s1 – s2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s1.difference_update(s2) # s1 = {1}</a:t>
                      </a:r>
                      <a:r>
                        <a:rPr lang="en-US" altLang="zh-CN" baseline="0" dirty="0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s1.symmetric_difference_update(s2)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对称差集类似</a:t>
                      </a:r>
                      <a:r>
                        <a:rPr lang="en-US" altLang="zh-CN" dirty="0"/>
                        <a:t>s1 = </a:t>
                      </a:r>
                      <a:r>
                        <a:rPr lang="en-US" altLang="zh-CN" sz="2400" baseline="0" dirty="0"/>
                        <a:t>s1 ⊕ s2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s1.symmetric_difference_update(s2)</a:t>
                      </a:r>
                      <a:r>
                        <a:rPr lang="zh-CN" altLang="en-US" baseline="0" dirty="0"/>
                        <a:t>  </a:t>
                      </a:r>
                      <a:r>
                        <a:rPr lang="en-US" altLang="zh-CN" baseline="0" dirty="0"/>
                        <a:t># s1 = {1,4}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s.remove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从集合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中移除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，不存在抛异常</a:t>
                      </a:r>
                      <a:r>
                        <a:rPr lang="en-US" altLang="zh-CN" baseline="0" dirty="0" err="1"/>
                        <a:t>KeyError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s1.remove(1)  # s1 = {2,3}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s.discard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从集合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中移除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，不存在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不</a:t>
                      </a:r>
                      <a:r>
                        <a:rPr lang="zh-CN" altLang="en-US" dirty="0"/>
                        <a:t>抛异常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s1.discard(1)</a:t>
                      </a:r>
                      <a:r>
                        <a:rPr lang="en-US" altLang="zh-CN" baseline="0" dirty="0"/>
                        <a:t>  # s1 = {2,3}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s.pop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从集合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移除一个元素并返回，空时</a:t>
                      </a:r>
                      <a:r>
                        <a:rPr lang="en-US" altLang="zh-CN" dirty="0" err="1"/>
                        <a:t>KeyError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s1.pop()  #</a:t>
                      </a:r>
                      <a:r>
                        <a:rPr lang="en-US" altLang="zh-CN" baseline="0" dirty="0"/>
                        <a:t> return 1, s1 = {2,3}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s.clear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清空集合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s1.clear()  # s1</a:t>
                      </a:r>
                      <a:r>
                        <a:rPr lang="en-US" altLang="zh-CN" baseline="0" dirty="0"/>
                        <a:t> = set()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78638" y="401374"/>
            <a:ext cx="35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s1 = { 1, 2, 3} 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s2 = {2, 3, 4}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17328" y="42142"/>
            <a:ext cx="10514231" cy="132587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2.4.2 </a:t>
            </a:r>
            <a:r>
              <a:rPr lang="zh-CN" altLang="en-US" sz="4000" dirty="0"/>
              <a:t>集合操作</a:t>
            </a:r>
            <a:r>
              <a:rPr lang="zh-CN" altLang="en-US" sz="4000" dirty="0">
                <a:solidFill>
                  <a:srgbClr val="C00000"/>
                </a:solidFill>
              </a:rPr>
              <a:t>例子</a:t>
            </a:r>
            <a:r>
              <a:rPr lang="en-US" altLang="zh-CN" sz="4000" dirty="0"/>
              <a:t>:</a:t>
            </a:r>
            <a:r>
              <a:rPr lang="zh-CN" altLang="en-US" sz="4000" dirty="0"/>
              <a:t>  去除</a:t>
            </a:r>
            <a:r>
              <a:rPr lang="en-US" altLang="zh-CN" sz="4000" dirty="0"/>
              <a:t>list</a:t>
            </a:r>
            <a:r>
              <a:rPr lang="zh-CN" altLang="en-US" sz="4000" dirty="0"/>
              <a:t>重复元素</a:t>
            </a:r>
            <a:endParaRPr lang="zh-CN" altLang="en-US" sz="40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536562" y="1376082"/>
            <a:ext cx="10668109" cy="8783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import random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listRandom</a:t>
            </a:r>
            <a:r>
              <a:rPr lang="en-US" altLang="zh-CN" sz="2400" dirty="0"/>
              <a:t> = [</a:t>
            </a:r>
            <a:r>
              <a:rPr lang="en-US" altLang="zh-CN" sz="2400" dirty="0" err="1"/>
              <a:t>random.choice</a:t>
            </a:r>
            <a:r>
              <a:rPr lang="en-US" altLang="zh-CN" sz="2400" dirty="0"/>
              <a:t>(range(10000)) 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range(100)]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264397" y="2479271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方法一</a:t>
            </a:r>
            <a:r>
              <a:rPr lang="zh-CN" altLang="en-US" sz="2000" dirty="0">
                <a:solidFill>
                  <a:srgbClr val="C00000"/>
                </a:solidFill>
              </a:rPr>
              <a:t>：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/>
              <a:t>noRepeat</a:t>
            </a:r>
            <a:r>
              <a:rPr lang="en-US" altLang="zh-CN" sz="2000" dirty="0"/>
              <a:t> = []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listRandom</a:t>
            </a:r>
            <a:r>
              <a:rPr lang="en-US" altLang="zh-CN" sz="2000" dirty="0"/>
              <a:t> :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not in </a:t>
            </a:r>
            <a:r>
              <a:rPr lang="en-US" altLang="zh-CN" sz="2000" dirty="0" err="1"/>
              <a:t>noRepeat</a:t>
            </a:r>
            <a:r>
              <a:rPr lang="en-US" altLang="zh-CN" sz="2000" dirty="0"/>
              <a:t> :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noRepeat.append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noRepeat</a:t>
            </a:r>
            <a:r>
              <a:rPr lang="en-US" altLang="zh-CN" sz="2000" dirty="0"/>
              <a:t>) 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4300833" y="2185589"/>
            <a:ext cx="33515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方法三：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/>
              <a:t>newSet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0070C0"/>
                </a:solidFill>
              </a:rPr>
              <a:t>set(</a:t>
            </a:r>
            <a:r>
              <a:rPr lang="en-US" altLang="zh-CN" sz="2000" dirty="0" err="1">
                <a:solidFill>
                  <a:srgbClr val="0070C0"/>
                </a:solidFill>
              </a:rPr>
              <a:t>listRandom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/>
              <a:t>noRepeat</a:t>
            </a:r>
            <a:r>
              <a:rPr lang="en-US" altLang="zh-CN" sz="2000" dirty="0"/>
              <a:t> =list(</a:t>
            </a:r>
            <a:r>
              <a:rPr lang="en-US" altLang="zh-CN" sz="2000" dirty="0" err="1"/>
              <a:t>newSet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7726621" y="2165288"/>
            <a:ext cx="437085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方法四：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/>
              <a:t>newDict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dict.fromkeys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listRandom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/>
              <a:t>noRepeat</a:t>
            </a:r>
            <a:r>
              <a:rPr lang="en-US" altLang="zh-CN" sz="2000" dirty="0"/>
              <a:t> =list(</a:t>
            </a:r>
            <a:r>
              <a:rPr lang="en-US" altLang="zh-CN" sz="2000" dirty="0" err="1"/>
              <a:t>newDict.keys</a:t>
            </a:r>
            <a:r>
              <a:rPr lang="en-US" altLang="zh-CN" sz="2000" dirty="0"/>
              <a:t>() )</a:t>
            </a:r>
            <a:endParaRPr lang="en-US" altLang="zh-CN" sz="2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89208" y="3254634"/>
            <a:ext cx="7636808" cy="2228872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72415" indent="-272415" algn="l" defTabSz="1088390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dirty="0"/>
              <a:t>以上方法利用</a:t>
            </a:r>
            <a:r>
              <a:rPr lang="en-US" altLang="zh-CN" sz="2400" dirty="0"/>
              <a:t>set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dict</a:t>
            </a:r>
            <a:r>
              <a:rPr lang="zh-CN" altLang="en-US" sz="2400" dirty="0"/>
              <a:t>的</a:t>
            </a:r>
            <a:r>
              <a:rPr lang="en-US" altLang="zh-CN" sz="2400" dirty="0"/>
              <a:t>key</a:t>
            </a:r>
            <a:r>
              <a:rPr lang="zh-CN" altLang="en-US" sz="2400" dirty="0"/>
              <a:t>的不重复特性去除重复元素，但是无序特性导致产生的</a:t>
            </a:r>
            <a:r>
              <a:rPr lang="en-US" altLang="zh-CN" sz="2400" dirty="0"/>
              <a:t>list</a:t>
            </a:r>
            <a:r>
              <a:rPr lang="zh-CN" altLang="en-US" sz="2400" dirty="0"/>
              <a:t>不是按照原来的顺序</a:t>
            </a:r>
            <a:endParaRPr lang="en-US" altLang="zh-CN" sz="2400" dirty="0"/>
          </a:p>
          <a:p>
            <a:pPr fontAlgn="auto">
              <a:spcAft>
                <a:spcPts val="0"/>
              </a:spcAft>
            </a:pPr>
            <a:r>
              <a:rPr lang="zh-CN" altLang="en-US" sz="2400" dirty="0"/>
              <a:t>利用</a:t>
            </a:r>
            <a:r>
              <a:rPr lang="en-US" altLang="zh-CN" sz="2400" dirty="0"/>
              <a:t>sort</a:t>
            </a:r>
            <a:r>
              <a:rPr lang="zh-CN" altLang="en-US" sz="2400" dirty="0"/>
              <a:t>或</a:t>
            </a:r>
            <a:r>
              <a:rPr lang="en-US" altLang="zh-CN" sz="2400" dirty="0"/>
              <a:t>sorted</a:t>
            </a:r>
            <a:r>
              <a:rPr lang="zh-CN" altLang="en-US" sz="2400" dirty="0"/>
              <a:t>方法的参数</a:t>
            </a:r>
            <a:r>
              <a:rPr lang="en-US" altLang="zh-CN" sz="2400" dirty="0"/>
              <a:t>key</a:t>
            </a:r>
            <a:r>
              <a:rPr lang="zh-CN" altLang="en-US" sz="2400" dirty="0"/>
              <a:t>来恢复原来的（下标）顺序</a:t>
            </a:r>
            <a:endParaRPr lang="en-US" altLang="zh-CN" sz="2400" dirty="0"/>
          </a:p>
          <a:p>
            <a:pPr lvl="1" fontAlgn="auto">
              <a:spcAft>
                <a:spcPts val="0"/>
              </a:spcAft>
            </a:pPr>
            <a:r>
              <a:rPr lang="en-US" altLang="zh-CN" sz="2000" dirty="0"/>
              <a:t>key</a:t>
            </a:r>
            <a:r>
              <a:rPr lang="zh-CN" altLang="en-US" sz="2000" dirty="0"/>
              <a:t>为某个函数对象</a:t>
            </a:r>
            <a:endParaRPr lang="en-US" altLang="zh-CN" sz="2000" dirty="0"/>
          </a:p>
          <a:p>
            <a:pPr lvl="1" fontAlgn="auto">
              <a:spcAft>
                <a:spcPts val="0"/>
              </a:spcAft>
            </a:pPr>
            <a:r>
              <a:rPr lang="zh-CN" altLang="en-US" sz="2000" dirty="0"/>
              <a:t>调用 </a:t>
            </a:r>
            <a:r>
              <a:rPr lang="en-US" altLang="zh-CN" sz="2000" dirty="0"/>
              <a:t>key(value)</a:t>
            </a:r>
            <a:r>
              <a:rPr lang="zh-CN" altLang="en-US" sz="2000" dirty="0"/>
              <a:t>返回的值来确定顺序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5238734" y="5592414"/>
            <a:ext cx="609282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方法五：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err="1"/>
              <a:t>noRepeat.sort</a:t>
            </a:r>
            <a:r>
              <a:rPr lang="en-US" altLang="zh-CN" dirty="0"/>
              <a:t>(key=</a:t>
            </a:r>
            <a:r>
              <a:rPr lang="en-US" altLang="zh-CN" dirty="0" err="1"/>
              <a:t>listRandom.index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err="1"/>
              <a:t>newList</a:t>
            </a:r>
            <a:r>
              <a:rPr lang="en-US" altLang="zh-CN" dirty="0"/>
              <a:t> = sorted(</a:t>
            </a:r>
            <a:r>
              <a:rPr lang="en-US" altLang="zh-CN" dirty="0" err="1"/>
              <a:t>noRepeat,key</a:t>
            </a:r>
            <a:r>
              <a:rPr lang="en-US" altLang="zh-CN" dirty="0"/>
              <a:t> = </a:t>
            </a:r>
            <a:r>
              <a:rPr lang="en-US" altLang="zh-CN" dirty="0" err="1"/>
              <a:t>listRandom.index</a:t>
            </a:r>
            <a:r>
              <a:rPr lang="en-US" altLang="zh-CN" dirty="0"/>
              <a:t>) 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1084" y="4796908"/>
            <a:ext cx="46234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方法二</a:t>
            </a:r>
            <a:r>
              <a:rPr lang="zh-CN" altLang="en-US" sz="2000" dirty="0">
                <a:solidFill>
                  <a:srgbClr val="C00000"/>
                </a:solidFill>
              </a:rPr>
              <a:t>：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/>
              <a:t>noRepeat</a:t>
            </a:r>
            <a:r>
              <a:rPr lang="en-US" altLang="zh-CN" sz="2000" dirty="0"/>
              <a:t> = []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noRepeat.append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listRandom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       if not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noRepeat</a:t>
            </a:r>
            <a:r>
              <a:rPr lang="en-US" altLang="zh-CN" sz="2000" dirty="0"/>
              <a:t>] 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注意以上代码列表推导式本身生成的列表没有任何意义</a:t>
            </a:r>
            <a:r>
              <a:rPr lang="en-US" altLang="zh-CN" sz="2000" dirty="0">
                <a:solidFill>
                  <a:srgbClr val="C00000"/>
                </a:solidFill>
              </a:rPr>
              <a:t>【</a:t>
            </a:r>
            <a:r>
              <a:rPr lang="zh-CN" altLang="en-US" sz="2000" dirty="0">
                <a:solidFill>
                  <a:srgbClr val="C00000"/>
                </a:solidFill>
              </a:rPr>
              <a:t>所有的元素都是</a:t>
            </a:r>
            <a:r>
              <a:rPr lang="en-US" altLang="zh-CN" sz="2000" dirty="0">
                <a:solidFill>
                  <a:srgbClr val="C00000"/>
                </a:solidFill>
              </a:rPr>
              <a:t>None】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213115" y="2549077"/>
            <a:ext cx="0" cy="429185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推导式（解析式）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{2*x for x in range(5)}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注意和字典推导式（解析式）的区别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326" y="4306552"/>
            <a:ext cx="7050999" cy="859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26" y="5556093"/>
            <a:ext cx="6764665" cy="8769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88" y="2553035"/>
            <a:ext cx="4460908" cy="740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不可变集合</a:t>
            </a:r>
            <a:r>
              <a:rPr lang="en-US" altLang="zh-CN" dirty="0" err="1"/>
              <a:t>frozenset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的元素可变</a:t>
            </a:r>
            <a:endParaRPr lang="en-US" altLang="zh-CN" dirty="0"/>
          </a:p>
          <a:p>
            <a:r>
              <a:rPr lang="en-US" altLang="zh-CN" dirty="0" err="1"/>
              <a:t>frozenset</a:t>
            </a:r>
            <a:r>
              <a:rPr lang="zh-CN" altLang="en-US" dirty="0"/>
              <a:t>为不可变集合对象，只能通过</a:t>
            </a:r>
            <a:r>
              <a:rPr lang="en-US" altLang="zh-CN" dirty="0" err="1"/>
              <a:t>forzenset</a:t>
            </a:r>
            <a:r>
              <a:rPr lang="en-US" altLang="zh-CN" dirty="0"/>
              <a:t>()</a:t>
            </a:r>
            <a:r>
              <a:rPr lang="zh-CN" altLang="en-US" dirty="0"/>
              <a:t>函数来创建，与</a:t>
            </a:r>
            <a:r>
              <a:rPr lang="en-US" altLang="zh-CN" dirty="0"/>
              <a:t>set()</a:t>
            </a:r>
            <a:r>
              <a:rPr lang="zh-CN" altLang="en-US" dirty="0"/>
              <a:t>函数类似</a:t>
            </a:r>
            <a:endParaRPr lang="en-US" altLang="zh-CN" dirty="0"/>
          </a:p>
          <a:p>
            <a:r>
              <a:rPr lang="zh-CN" altLang="en-US" dirty="0"/>
              <a:t>除了集合元素的更改类的操作不支持外，</a:t>
            </a:r>
            <a:r>
              <a:rPr lang="en-US" altLang="zh-CN" dirty="0"/>
              <a:t>set</a:t>
            </a:r>
            <a:r>
              <a:rPr lang="zh-CN" altLang="en-US" dirty="0"/>
              <a:t>的其他操作都可应用于</a:t>
            </a:r>
            <a:r>
              <a:rPr lang="en-US" altLang="zh-CN" dirty="0" err="1"/>
              <a:t>frozenset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00" y="4715318"/>
            <a:ext cx="5675582" cy="12432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91" y="4787036"/>
            <a:ext cx="5961999" cy="18566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326" y="2183857"/>
            <a:ext cx="10514231" cy="4352346"/>
          </a:xfrm>
        </p:spPr>
        <p:txBody>
          <a:bodyPr/>
          <a:lstStyle/>
          <a:p>
            <a:r>
              <a:rPr lang="zh-CN" altLang="en-US" dirty="0"/>
              <a:t>字符串：连续字符，丰富的字符串处理方法</a:t>
            </a:r>
            <a:endParaRPr lang="en-US" altLang="zh-CN" dirty="0"/>
          </a:p>
          <a:p>
            <a:r>
              <a:rPr lang="zh-CN" altLang="en-US" dirty="0"/>
              <a:t>元组：有序的多个元素，不可变</a:t>
            </a:r>
            <a:endParaRPr lang="en-US" altLang="zh-CN" dirty="0"/>
          </a:p>
          <a:p>
            <a:r>
              <a:rPr lang="zh-CN" altLang="en-US" dirty="0"/>
              <a:t>列表：有序的多个元素，通过下标访问，可变</a:t>
            </a:r>
            <a:endParaRPr lang="en-US" altLang="zh-CN" dirty="0"/>
          </a:p>
          <a:p>
            <a:r>
              <a:rPr lang="zh-CN" altLang="en-US" dirty="0"/>
              <a:t>字典：无序，可以通过</a:t>
            </a:r>
            <a:r>
              <a:rPr lang="en-US" altLang="zh-CN" dirty="0"/>
              <a:t>key</a:t>
            </a:r>
            <a:r>
              <a:rPr lang="zh-CN" altLang="en-US" dirty="0"/>
              <a:t>访问</a:t>
            </a:r>
            <a:endParaRPr lang="en-US" altLang="zh-CN" dirty="0"/>
          </a:p>
          <a:p>
            <a:r>
              <a:rPr lang="zh-CN" altLang="en-US" dirty="0"/>
              <a:t>集合：无序，不重复，集合运算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13490" y="115631"/>
          <a:ext cx="6778173" cy="1631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391"/>
                <a:gridCol w="2259391"/>
                <a:gridCol w="2259391"/>
              </a:tblGrid>
              <a:tr h="586997">
                <a:tc>
                  <a:txBody>
                    <a:bodyPr/>
                    <a:lstStyle/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可变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不可变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01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列表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元组</a:t>
                      </a:r>
                      <a:r>
                        <a:rPr lang="zh-CN" altLang="en-US" sz="2400" baseline="300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**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、字符串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86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无序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字典、集合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6605</Words>
  <Application>WPS 演示</Application>
  <PresentationFormat>自定义</PresentationFormat>
  <Paragraphs>345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等线 Light</vt:lpstr>
      <vt:lpstr>等线</vt:lpstr>
      <vt:lpstr>微软雅黑</vt:lpstr>
      <vt:lpstr>Arial Unicode MS</vt:lpstr>
      <vt:lpstr>默认设计模板</vt:lpstr>
      <vt:lpstr>默认设计模板_2</vt:lpstr>
      <vt:lpstr>Beam</vt:lpstr>
      <vt:lpstr>默认设计模板_3</vt:lpstr>
      <vt:lpstr>2_Office 主题​​</vt:lpstr>
      <vt:lpstr>2.4 集合</vt:lpstr>
      <vt:lpstr>2.4.1 集合(set)的创建与删除</vt:lpstr>
      <vt:lpstr>2.4.2 集合的运算:比较运算和内置函数</vt:lpstr>
      <vt:lpstr>2.4.2 集合的运算:并，交，差……</vt:lpstr>
      <vt:lpstr>集合元素的更改(原地修改）</vt:lpstr>
      <vt:lpstr>2.4.2 集合操作例子:  去除list重复元素</vt:lpstr>
      <vt:lpstr>Set推导式（解析式）</vt:lpstr>
      <vt:lpstr>不可变集合frozenset</vt:lpstr>
      <vt:lpstr>序列</vt:lpstr>
      <vt:lpstr>2.5 再谈内置方法sorted()</vt:lpstr>
      <vt:lpstr>2.5 再谈内置方法sorted()</vt:lpstr>
      <vt:lpstr>2.5 再谈内置方法sorted()</vt:lpstr>
      <vt:lpstr>2.5 再谈内置方法sorted()</vt:lpstr>
      <vt:lpstr>2.5 再谈内置方法sorted()</vt:lpstr>
      <vt:lpstr>2.5 再谈内置方法sorted()</vt:lpstr>
      <vt:lpstr>2.5 再谈内置方法sorted()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Vanadium.</cp:lastModifiedBy>
  <cp:revision>673</cp:revision>
  <dcterms:created xsi:type="dcterms:W3CDTF">2013-01-25T01:44:00Z</dcterms:created>
  <dcterms:modified xsi:type="dcterms:W3CDTF">2021-04-23T17:01:28Z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39C75973B3CE4F2AB1ADD5EA6A236BD8</vt:lpwstr>
  </property>
</Properties>
</file>