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301" r:id="rId3"/>
    <p:sldId id="302" r:id="rId4"/>
    <p:sldId id="329" r:id="rId5"/>
    <p:sldId id="305" r:id="rId6"/>
    <p:sldId id="306" r:id="rId7"/>
    <p:sldId id="307" r:id="rId8"/>
    <p:sldId id="332" r:id="rId9"/>
    <p:sldId id="357" r:id="rId10"/>
    <p:sldId id="331" r:id="rId11"/>
    <p:sldId id="359" r:id="rId12"/>
    <p:sldId id="310" r:id="rId13"/>
    <p:sldId id="309" r:id="rId14"/>
    <p:sldId id="330" r:id="rId15"/>
    <p:sldId id="267" r:id="rId16"/>
    <p:sldId id="268" r:id="rId17"/>
    <p:sldId id="313" r:id="rId18"/>
    <p:sldId id="315" r:id="rId19"/>
    <p:sldId id="269" r:id="rId20"/>
    <p:sldId id="316" r:id="rId21"/>
    <p:sldId id="273" r:id="rId22"/>
    <p:sldId id="274" r:id="rId23"/>
    <p:sldId id="276" r:id="rId24"/>
    <p:sldId id="360" r:id="rId25"/>
    <p:sldId id="317" r:id="rId26"/>
    <p:sldId id="31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71024" autoAdjust="0"/>
  </p:normalViewPr>
  <p:slideViewPr>
    <p:cSldViewPr snapToGrid="0">
      <p:cViewPr varScale="1">
        <p:scale>
          <a:sx n="108" d="100"/>
          <a:sy n="108" d="100"/>
        </p:scale>
        <p:origin x="1480" y="20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0024"/>
    </p:cViewPr>
  </p:sorter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D1657-F7B8-4165-A4FD-0648B0AA91CA}" type="datetimeFigureOut">
              <a:rPr lang="zh-CN" altLang="en-US" smtClean="0"/>
              <a:t>2021/4/22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6D0C7-0EE7-452E-BAFD-B22A574E5553}" type="slidenum">
              <a:rPr lang="zh-CN" altLang="en-US" smtClean="0"/>
              <a:t>‹#›</a:t>
            </a:fld>
            <a:endParaRPr lang="zh-CN" altLang="en-US"/>
          </a:p>
        </p:txBody>
      </p:sp>
    </p:spTree>
    <p:extLst>
      <p:ext uri="{BB962C8B-B14F-4D97-AF65-F5344CB8AC3E}">
        <p14:creationId xmlns:p14="http://schemas.microsoft.com/office/powerpoint/2010/main" val="373842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书上，</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 b = </a:t>
            </a:r>
            <a:r>
              <a:rPr kumimoji="0" lang="zh-CN" altLang="zh-CN" sz="1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input</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请输入两个数（以逗号分隔）:</a:t>
            </a:r>
            <a:r>
              <a:rPr kumimoji="0" lang="zh-CN" altLang="en-US"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 altLang="zh-CN" sz="12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ValueError</a:t>
            </a:r>
            <a:r>
              <a:rPr kumimoji="0" lang="e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too many values to unpack (expected 2)</a:t>
            </a:r>
            <a:endParaRPr kumimoji="1" lang="zh-CN" altLang="en-US" dirty="0"/>
          </a:p>
        </p:txBody>
      </p:sp>
      <p:sp>
        <p:nvSpPr>
          <p:cNvPr id="4" name="灯片编号占位符 3"/>
          <p:cNvSpPr>
            <a:spLocks noGrp="1"/>
          </p:cNvSpPr>
          <p:nvPr>
            <p:ph type="sldNum" sz="quarter" idx="5"/>
          </p:nvPr>
        </p:nvSpPr>
        <p:spPr/>
        <p:txBody>
          <a:bodyPr/>
          <a:lstStyle/>
          <a:p>
            <a:fld id="{7EE6D0C7-0EE7-452E-BAFD-B22A574E5553}" type="slidenum">
              <a:rPr lang="zh-CN" altLang="en-US" smtClean="0"/>
              <a:t>4</a:t>
            </a:fld>
            <a:endParaRPr lang="zh-CN" altLang="en-US"/>
          </a:p>
        </p:txBody>
      </p:sp>
    </p:spTree>
    <p:extLst>
      <p:ext uri="{BB962C8B-B14F-4D97-AF65-F5344CB8AC3E}">
        <p14:creationId xmlns:p14="http://schemas.microsoft.com/office/powerpoint/2010/main" val="580030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第一个例子容易理解：  </a:t>
            </a:r>
            <a:r>
              <a:rPr lang="en-US" altLang="zh-CN" dirty="0"/>
              <a:t>True  False </a:t>
            </a:r>
          </a:p>
          <a:p>
            <a:r>
              <a:rPr lang="zh-CN" altLang="en-US" dirty="0"/>
              <a:t>第二个例子 </a:t>
            </a:r>
            <a:r>
              <a:rPr lang="en-US" altLang="zh-CN" dirty="0"/>
              <a:t>if </a:t>
            </a:r>
            <a:r>
              <a:rPr lang="en-US" altLang="zh-CN" dirty="0" err="1"/>
              <a:t>obj</a:t>
            </a:r>
            <a:r>
              <a:rPr lang="en-US" altLang="zh-CN" dirty="0"/>
              <a:t>:    </a:t>
            </a:r>
          </a:p>
          <a:p>
            <a:r>
              <a:rPr lang="en-US" altLang="zh-CN" dirty="0" err="1"/>
              <a:t>obj</a:t>
            </a:r>
            <a:r>
              <a:rPr lang="en-US" altLang="zh-CN" dirty="0"/>
              <a:t> =</a:t>
            </a:r>
            <a:r>
              <a:rPr lang="zh-CN" altLang="en-US" dirty="0"/>
              <a:t>某个列表，可以尝试 调用 </a:t>
            </a:r>
            <a:r>
              <a:rPr lang="en-US" altLang="zh-CN" dirty="0" err="1"/>
              <a:t>test_nonempty</a:t>
            </a:r>
            <a:r>
              <a:rPr lang="en-US" altLang="zh-CN" dirty="0"/>
              <a:t>(3)  </a:t>
            </a:r>
          </a:p>
          <a:p>
            <a:r>
              <a:rPr lang="en-US" altLang="zh-CN" dirty="0"/>
              <a:t>&gt;&gt;&gt; </a:t>
            </a:r>
            <a:r>
              <a:rPr lang="en-US" altLang="zh-CN" dirty="0" err="1"/>
              <a:t>test_nonempty</a:t>
            </a:r>
            <a:r>
              <a:rPr lang="en-US" altLang="zh-CN" dirty="0"/>
              <a:t>(3)</a:t>
            </a:r>
          </a:p>
          <a:p>
            <a:r>
              <a:rPr lang="en-US" altLang="zh-CN" dirty="0"/>
              <a:t>3</a:t>
            </a:r>
          </a:p>
          <a:p>
            <a:r>
              <a:rPr lang="en-US" altLang="zh-CN" dirty="0"/>
              <a:t>&gt;&gt;&gt; </a:t>
            </a:r>
            <a:r>
              <a:rPr lang="en-US" altLang="zh-CN" dirty="0" err="1"/>
              <a:t>test_nonempty</a:t>
            </a:r>
            <a:r>
              <a:rPr lang="en-US" altLang="zh-CN" dirty="0"/>
              <a:t>(4.5)</a:t>
            </a:r>
          </a:p>
          <a:p>
            <a:r>
              <a:rPr lang="en-US" altLang="zh-CN" dirty="0"/>
              <a:t>4.5</a:t>
            </a:r>
          </a:p>
          <a:p>
            <a:r>
              <a:rPr lang="en-US" altLang="zh-CN" dirty="0"/>
              <a:t>&gt;&gt;&gt; </a:t>
            </a:r>
            <a:r>
              <a:rPr lang="en-US" altLang="zh-CN" dirty="0" err="1"/>
              <a:t>test_nonempty</a:t>
            </a:r>
            <a:r>
              <a:rPr lang="en-US" altLang="zh-CN" dirty="0"/>
              <a:t>(0)</a:t>
            </a:r>
          </a:p>
          <a:p>
            <a:r>
              <a:rPr lang="en-US" altLang="zh-CN" dirty="0"/>
              <a:t>Empty</a:t>
            </a:r>
          </a:p>
          <a:p>
            <a:r>
              <a:rPr lang="en-US" altLang="zh-CN" dirty="0"/>
              <a:t>&gt;&gt;&gt; </a:t>
            </a:r>
            <a:r>
              <a:rPr lang="en-US" altLang="zh-CN" dirty="0" err="1"/>
              <a:t>test_nonempty</a:t>
            </a:r>
            <a:r>
              <a:rPr lang="en-US" altLang="zh-CN" dirty="0"/>
              <a:t>(-1)</a:t>
            </a:r>
          </a:p>
          <a:p>
            <a:r>
              <a:rPr lang="en-US" altLang="zh-CN" dirty="0"/>
              <a:t>-1</a:t>
            </a:r>
          </a:p>
          <a:p>
            <a:r>
              <a:rPr lang="en-US" altLang="zh-CN" dirty="0"/>
              <a:t>&gt;&gt;&gt; </a:t>
            </a:r>
            <a:r>
              <a:rPr lang="en-US" altLang="zh-CN" dirty="0" err="1"/>
              <a:t>test_nonempty</a:t>
            </a:r>
            <a:r>
              <a:rPr lang="en-US" altLang="zh-CN" dirty="0"/>
              <a:t>(set())</a:t>
            </a:r>
          </a:p>
          <a:p>
            <a:r>
              <a:rPr lang="en-US" altLang="zh-CN" dirty="0"/>
              <a:t>Empty</a:t>
            </a:r>
          </a:p>
          <a:p>
            <a:r>
              <a:rPr lang="en-US" altLang="zh-CN" dirty="0"/>
              <a:t>&gt;&gt;&gt; </a:t>
            </a:r>
            <a:r>
              <a:rPr lang="en-US" altLang="zh-CN" dirty="0" err="1"/>
              <a:t>test_nonempty</a:t>
            </a:r>
            <a:r>
              <a:rPr lang="en-US" altLang="zh-CN" dirty="0"/>
              <a:t>((1,2,3))</a:t>
            </a:r>
          </a:p>
          <a:p>
            <a:r>
              <a:rPr lang="en-US" altLang="zh-CN" dirty="0"/>
              <a:t>(1, 2, 3)</a:t>
            </a:r>
          </a:p>
          <a:p>
            <a:r>
              <a:rPr lang="en-US" altLang="zh-CN" dirty="0"/>
              <a:t>&gt;&gt;&gt; </a:t>
            </a:r>
            <a:r>
              <a:rPr lang="en-US" altLang="zh-CN" dirty="0" err="1"/>
              <a:t>test_nonempty</a:t>
            </a:r>
            <a:r>
              <a:rPr lang="en-US" altLang="zh-CN" dirty="0"/>
              <a:t>('</a:t>
            </a:r>
            <a:r>
              <a:rPr lang="en-US" altLang="zh-CN" dirty="0" err="1"/>
              <a:t>abc</a:t>
            </a:r>
            <a:r>
              <a:rPr lang="en-US" altLang="zh-CN" dirty="0"/>
              <a:t>')</a:t>
            </a:r>
          </a:p>
          <a:p>
            <a:r>
              <a:rPr lang="en-US" altLang="zh-CN" dirty="0" err="1"/>
              <a:t>abc</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14</a:t>
            </a:fld>
            <a:endParaRPr lang="zh-CN" altLang="en-US"/>
          </a:p>
        </p:txBody>
      </p:sp>
    </p:spTree>
    <p:extLst>
      <p:ext uri="{BB962C8B-B14F-4D97-AF65-F5344CB8AC3E}">
        <p14:creationId xmlns:p14="http://schemas.microsoft.com/office/powerpoint/2010/main" val="419334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'DCBAAE'</a:t>
            </a:r>
            <a:b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en-US"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[60-70)   [70-80)  [80-90)  [90-100) 100 </a:t>
            </a:r>
          </a:p>
          <a:p>
            <a:endParaRPr kumimoji="0" lang="en-US"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endParaRPr>
          </a:p>
          <a:p>
            <a:endParaRPr kumimoji="0" lang="en-US"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18</a:t>
            </a:fld>
            <a:endParaRPr lang="zh-CN" altLang="en-US"/>
          </a:p>
        </p:txBody>
      </p:sp>
    </p:spTree>
    <p:extLst>
      <p:ext uri="{BB962C8B-B14F-4D97-AF65-F5344CB8AC3E}">
        <p14:creationId xmlns:p14="http://schemas.microsoft.com/office/powerpoint/2010/main" val="106086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a:t>
            </a:r>
            <a:r>
              <a:rPr lang="en-US" altLang="zh-CN" dirty="0"/>
              <a:t>N </a:t>
            </a:r>
            <a:r>
              <a:rPr lang="zh-CN" altLang="en-US" dirty="0"/>
              <a:t>实际上相当于 条件</a:t>
            </a:r>
            <a:r>
              <a:rPr lang="en-US" altLang="zh-CN" dirty="0"/>
              <a:t>N and not (</a:t>
            </a:r>
            <a:r>
              <a:rPr lang="zh-CN" altLang="en-US" dirty="0"/>
              <a:t>条件</a:t>
            </a:r>
            <a:r>
              <a:rPr lang="en-US" altLang="zh-CN" dirty="0"/>
              <a:t>1 or </a:t>
            </a:r>
            <a:r>
              <a:rPr lang="zh-CN" altLang="en-US" dirty="0"/>
              <a:t>条件</a:t>
            </a:r>
            <a:r>
              <a:rPr lang="en-US" altLang="zh-CN" dirty="0"/>
              <a:t>2</a:t>
            </a:r>
            <a:r>
              <a:rPr lang="en-US" altLang="zh-CN" baseline="0" dirty="0"/>
              <a:t> or … or </a:t>
            </a:r>
            <a:r>
              <a:rPr lang="zh-CN" altLang="en-US" baseline="0" dirty="0"/>
              <a:t>条件</a:t>
            </a:r>
            <a:r>
              <a:rPr lang="en-US" altLang="zh-CN" baseline="0" dirty="0"/>
              <a:t>N-1) </a:t>
            </a:r>
          </a:p>
          <a:p>
            <a:r>
              <a:rPr lang="zh-CN" altLang="en-US" baseline="0" dirty="0"/>
              <a:t>或者条件 </a:t>
            </a:r>
            <a:r>
              <a:rPr lang="en-US" altLang="zh-CN" baseline="0" dirty="0"/>
              <a:t>N and (not </a:t>
            </a:r>
            <a:r>
              <a:rPr lang="zh-CN" altLang="en-US" baseline="0" dirty="0"/>
              <a:t>条件</a:t>
            </a:r>
            <a:r>
              <a:rPr lang="en-US" altLang="zh-CN" baseline="0" dirty="0"/>
              <a:t>1  and not </a:t>
            </a:r>
            <a:r>
              <a:rPr lang="zh-CN" altLang="en-US" baseline="0" dirty="0"/>
              <a:t>条件</a:t>
            </a:r>
            <a:r>
              <a:rPr lang="en-US" altLang="zh-CN" baseline="0" dirty="0"/>
              <a:t>1 …. and not </a:t>
            </a:r>
            <a:r>
              <a:rPr lang="zh-CN" altLang="en-US" baseline="0" dirty="0"/>
              <a:t>条件</a:t>
            </a:r>
            <a:r>
              <a:rPr lang="en-US" altLang="zh-CN" baseline="0" dirty="0"/>
              <a:t>N-1) </a:t>
            </a:r>
          </a:p>
          <a:p>
            <a:r>
              <a:rPr lang="en-US" altLang="zh-CN" baseline="0" dirty="0"/>
              <a:t> </a:t>
            </a:r>
            <a:r>
              <a:rPr lang="zh-CN" altLang="en-US" baseline="0" dirty="0"/>
              <a:t>，即前面都为假  </a:t>
            </a:r>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19</a:t>
            </a:fld>
            <a:endParaRPr lang="zh-CN" altLang="en-US"/>
          </a:p>
        </p:txBody>
      </p:sp>
    </p:spTree>
    <p:extLst>
      <p:ext uri="{BB962C8B-B14F-4D97-AF65-F5344CB8AC3E}">
        <p14:creationId xmlns:p14="http://schemas.microsoft.com/office/powerpoint/2010/main" val="4231817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(subject == '</a:t>
            </a:r>
            <a:r>
              <a:rPr lang="zh-CN" altLang="en-US" dirty="0"/>
              <a:t>电子信息工程</a:t>
            </a:r>
            <a:r>
              <a:rPr lang="en-US" altLang="zh-CN" dirty="0"/>
              <a:t>' and (age&gt;</a:t>
            </a:r>
            <a:r>
              <a:rPr lang="en-US" altLang="zh-CN" baseline="0" dirty="0"/>
              <a:t> 25 or college == '</a:t>
            </a:r>
            <a:r>
              <a:rPr lang="zh-CN" altLang="en-US" baseline="0" dirty="0"/>
              <a:t>重点</a:t>
            </a:r>
            <a:r>
              <a:rPr lang="en-US" altLang="zh-CN" baseline="0" dirty="0"/>
              <a:t>') ) 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(age&lt;=</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28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and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"计算机"</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21</a:t>
            </a:fld>
            <a:endParaRPr lang="zh-CN" altLang="en-US"/>
          </a:p>
        </p:txBody>
      </p:sp>
    </p:spTree>
    <p:extLst>
      <p:ext uri="{BB962C8B-B14F-4D97-AF65-F5344CB8AC3E}">
        <p14:creationId xmlns:p14="http://schemas.microsoft.com/office/powerpoint/2010/main" val="1729338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22</a:t>
            </a:fld>
            <a:endParaRPr lang="zh-CN" altLang="en-US"/>
          </a:p>
        </p:txBody>
      </p:sp>
    </p:spTree>
    <p:extLst>
      <p:ext uri="{BB962C8B-B14F-4D97-AF65-F5344CB8AC3E}">
        <p14:creationId xmlns:p14="http://schemas.microsoft.com/office/powerpoint/2010/main" val="234711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5</a:t>
            </a:fld>
            <a:endParaRPr lang="zh-CN" altLang="en-US"/>
          </a:p>
        </p:txBody>
      </p:sp>
    </p:spTree>
    <p:extLst>
      <p:ext uri="{BB962C8B-B14F-4D97-AF65-F5344CB8AC3E}">
        <p14:creationId xmlns:p14="http://schemas.microsoft.com/office/powerpoint/2010/main" val="4088589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6</a:t>
            </a:fld>
            <a:endParaRPr lang="zh-CN" altLang="en-US"/>
          </a:p>
        </p:txBody>
      </p:sp>
    </p:spTree>
    <p:extLst>
      <p:ext uri="{BB962C8B-B14F-4D97-AF65-F5344CB8AC3E}">
        <p14:creationId xmlns:p14="http://schemas.microsoft.com/office/powerpoint/2010/main" val="3500418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 </a:t>
            </a:r>
            <a:r>
              <a:rPr lang="zh-CN" altLang="en-US" dirty="0"/>
              <a:t>只有所有条件为真才为真值，因此如果前面有假，则返回第一个假的表达式或者最后一个表达式</a:t>
            </a:r>
            <a:endParaRPr lang="en-US" altLang="zh-CN" dirty="0"/>
          </a:p>
          <a:p>
            <a:r>
              <a:rPr lang="en-US" altLang="zh-CN" dirty="0"/>
              <a:t>or: </a:t>
            </a:r>
            <a:r>
              <a:rPr lang="zh-CN" altLang="en-US" dirty="0"/>
              <a:t>只要其中任一条件为真，则为真值，否则为假值，因此前面如果为真，返回第一个真的表达式或者最后一个表达式</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7</a:t>
            </a:fld>
            <a:endParaRPr lang="zh-CN" altLang="en-US"/>
          </a:p>
        </p:txBody>
      </p:sp>
    </p:spTree>
    <p:extLst>
      <p:ext uri="{BB962C8B-B14F-4D97-AF65-F5344CB8AC3E}">
        <p14:creationId xmlns:p14="http://schemas.microsoft.com/office/powerpoint/2010/main" val="372386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expr1 and expr2   </a:t>
            </a:r>
            <a:r>
              <a:rPr lang="en-US" altLang="zh-CN" dirty="0">
                <a:sym typeface="Wingdings" panose="05000000000000000000" pitchFamily="2" charset="2"/>
              </a:rPr>
              <a:t> </a:t>
            </a:r>
          </a:p>
          <a:p>
            <a:endParaRPr lang="en-US" altLang="zh-CN" dirty="0">
              <a:sym typeface="Wingdings" panose="05000000000000000000" pitchFamily="2" charset="2"/>
            </a:endParaRPr>
          </a:p>
          <a:p>
            <a:r>
              <a:rPr lang="en-US" altLang="zh-CN" dirty="0">
                <a:sym typeface="Wingdings" panose="05000000000000000000" pitchFamily="2" charset="2"/>
              </a:rPr>
              <a:t>if expr1:</a:t>
            </a:r>
          </a:p>
          <a:p>
            <a:r>
              <a:rPr lang="en-US" altLang="zh-CN" baseline="0" dirty="0">
                <a:sym typeface="Wingdings" panose="05000000000000000000" pitchFamily="2" charset="2"/>
              </a:rPr>
              <a:t>     return expr2</a:t>
            </a:r>
          </a:p>
          <a:p>
            <a:r>
              <a:rPr lang="en-US" altLang="zh-CN" baseline="0" dirty="0">
                <a:sym typeface="Wingdings" panose="05000000000000000000" pitchFamily="2" charset="2"/>
              </a:rPr>
              <a:t>else:</a:t>
            </a:r>
          </a:p>
          <a:p>
            <a:r>
              <a:rPr lang="en-US" altLang="zh-CN" dirty="0"/>
              <a:t>     return expr1</a:t>
            </a:r>
            <a:r>
              <a:rPr lang="en-US" altLang="zh-CN" baseline="0" dirty="0"/>
              <a:t>   # </a:t>
            </a:r>
            <a:r>
              <a:rPr lang="zh-CN" altLang="en-US" baseline="0" dirty="0"/>
              <a:t>真值为</a:t>
            </a:r>
            <a:r>
              <a:rPr lang="en-US" altLang="zh-CN" baseline="0" dirty="0"/>
              <a:t>False </a:t>
            </a:r>
          </a:p>
          <a:p>
            <a:endParaRPr lang="en-US" altLang="zh-CN"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8</a:t>
            </a:fld>
            <a:endParaRPr lang="zh-CN" altLang="en-US"/>
          </a:p>
        </p:txBody>
      </p:sp>
    </p:spTree>
    <p:extLst>
      <p:ext uri="{BB962C8B-B14F-4D97-AF65-F5344CB8AC3E}">
        <p14:creationId xmlns:p14="http://schemas.microsoft.com/office/powerpoint/2010/main" val="233579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expr1 and expr2   </a:t>
            </a:r>
            <a:r>
              <a:rPr lang="en-US" altLang="zh-CN" dirty="0">
                <a:sym typeface="Wingdings" panose="05000000000000000000" pitchFamily="2" charset="2"/>
              </a:rPr>
              <a:t> </a:t>
            </a:r>
          </a:p>
          <a:p>
            <a:endParaRPr lang="en-US" altLang="zh-CN" dirty="0">
              <a:sym typeface="Wingdings" panose="05000000000000000000" pitchFamily="2" charset="2"/>
            </a:endParaRPr>
          </a:p>
          <a:p>
            <a:r>
              <a:rPr lang="en-US" altLang="zh-CN" dirty="0">
                <a:sym typeface="Wingdings" panose="05000000000000000000" pitchFamily="2" charset="2"/>
              </a:rPr>
              <a:t>if expr1:</a:t>
            </a:r>
          </a:p>
          <a:p>
            <a:r>
              <a:rPr lang="en-US" altLang="zh-CN" baseline="0" dirty="0">
                <a:sym typeface="Wingdings" panose="05000000000000000000" pitchFamily="2" charset="2"/>
              </a:rPr>
              <a:t>     return expr2</a:t>
            </a:r>
          </a:p>
          <a:p>
            <a:r>
              <a:rPr lang="en-US" altLang="zh-CN" baseline="0" dirty="0">
                <a:sym typeface="Wingdings" panose="05000000000000000000" pitchFamily="2" charset="2"/>
              </a:rPr>
              <a:t>else:</a:t>
            </a:r>
          </a:p>
          <a:p>
            <a:r>
              <a:rPr lang="en-US" altLang="zh-CN" dirty="0"/>
              <a:t>     return expr1</a:t>
            </a:r>
            <a:r>
              <a:rPr lang="en-US" altLang="zh-CN" baseline="0" dirty="0"/>
              <a:t>   # </a:t>
            </a:r>
            <a:r>
              <a:rPr lang="zh-CN" altLang="en-US" baseline="0" dirty="0"/>
              <a:t>真值为</a:t>
            </a:r>
            <a:r>
              <a:rPr lang="en-US" altLang="zh-CN" baseline="0" dirty="0"/>
              <a:t>False </a:t>
            </a:r>
          </a:p>
          <a:p>
            <a:endParaRPr lang="en-US" altLang="zh-CN"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9</a:t>
            </a:fld>
            <a:endParaRPr lang="zh-CN" altLang="en-US"/>
          </a:p>
        </p:txBody>
      </p:sp>
    </p:spTree>
    <p:extLst>
      <p:ext uri="{BB962C8B-B14F-4D97-AF65-F5344CB8AC3E}">
        <p14:creationId xmlns:p14="http://schemas.microsoft.com/office/powerpoint/2010/main" val="278089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t>
            </a:r>
            <a:r>
              <a:rPr lang="en-US" altLang="zh-CN" baseline="0" dirty="0"/>
              <a:t> = expr1 and  alternate </a:t>
            </a:r>
          </a:p>
          <a:p>
            <a:endParaRPr lang="en-US" altLang="zh-CN" baseline="0" dirty="0"/>
          </a:p>
          <a:p>
            <a:r>
              <a:rPr lang="en-US" altLang="zh-CN" baseline="0" dirty="0"/>
              <a:t>expr1</a:t>
            </a:r>
            <a:r>
              <a:rPr lang="zh-CN" altLang="en-US" baseline="0" dirty="0"/>
              <a:t>为非空对象时采用替代值</a:t>
            </a:r>
            <a:endParaRPr lang="en-US" altLang="zh-CN" baseline="0" dirty="0"/>
          </a:p>
          <a:p>
            <a:r>
              <a:rPr lang="en-US" altLang="zh-CN" dirty="0" err="1"/>
              <a:t>my_list</a:t>
            </a:r>
            <a:r>
              <a:rPr lang="en-US" altLang="zh-CN" dirty="0"/>
              <a:t> and </a:t>
            </a:r>
            <a:r>
              <a:rPr lang="en-US" altLang="zh-CN" dirty="0" err="1"/>
              <a:t>my_list.pop</a:t>
            </a:r>
            <a:r>
              <a:rPr lang="en-US" altLang="zh-CN" dirty="0"/>
              <a:t>() </a:t>
            </a:r>
          </a:p>
          <a:p>
            <a:endParaRPr lang="en-US" altLang="zh-CN" baseline="0" dirty="0"/>
          </a:p>
          <a:p>
            <a:r>
              <a:rPr lang="en-US" altLang="zh-CN" dirty="0"/>
              <a:t>(</a:t>
            </a:r>
            <a:r>
              <a:rPr lang="en-US" altLang="zh-CN" dirty="0" err="1"/>
              <a:t>cond</a:t>
            </a:r>
            <a:r>
              <a:rPr lang="en-US" altLang="zh-CN" baseline="0" dirty="0"/>
              <a:t> </a:t>
            </a:r>
            <a:r>
              <a:rPr lang="en-US" altLang="zh-CN" dirty="0"/>
              <a:t>and [a] or [b])[0]  </a:t>
            </a:r>
            <a:r>
              <a:rPr lang="zh-CN" altLang="en-US" dirty="0"/>
              <a:t>实现 类似于 </a:t>
            </a:r>
            <a:r>
              <a:rPr lang="en-US" altLang="zh-CN" dirty="0" err="1"/>
              <a:t>cond?a:b</a:t>
            </a:r>
            <a:endParaRPr lang="en-US" altLang="zh-CN" dirty="0"/>
          </a:p>
          <a:p>
            <a:r>
              <a:rPr lang="en-US" altLang="zh-CN" dirty="0"/>
              <a:t>bool(</a:t>
            </a:r>
            <a:r>
              <a:rPr lang="en-US" altLang="zh-CN" dirty="0" err="1"/>
              <a:t>cond</a:t>
            </a:r>
            <a:r>
              <a:rPr lang="en-US" altLang="zh-CN" dirty="0"/>
              <a:t>)=True</a:t>
            </a:r>
            <a:r>
              <a:rPr lang="en-US" altLang="zh-CN" baseline="0" dirty="0"/>
              <a:t> </a:t>
            </a:r>
            <a:r>
              <a:rPr lang="en-US" altLang="zh-CN" baseline="0" dirty="0">
                <a:sym typeface="Wingdings" panose="05000000000000000000" pitchFamily="2" charset="2"/>
              </a:rPr>
              <a:t> a </a:t>
            </a:r>
          </a:p>
          <a:p>
            <a:r>
              <a:rPr lang="en-US" altLang="zh-CN" baseline="0" dirty="0">
                <a:sym typeface="Wingdings" panose="05000000000000000000" pitchFamily="2" charset="2"/>
              </a:rPr>
              <a:t>bool(</a:t>
            </a:r>
            <a:r>
              <a:rPr lang="en-US" altLang="zh-CN" baseline="0" dirty="0" err="1">
                <a:sym typeface="Wingdings" panose="05000000000000000000" pitchFamily="2" charset="2"/>
              </a:rPr>
              <a:t>cond</a:t>
            </a:r>
            <a:r>
              <a:rPr lang="en-US" altLang="zh-CN" baseline="0" dirty="0">
                <a:sym typeface="Wingdings" panose="05000000000000000000" pitchFamily="2" charset="2"/>
              </a:rPr>
              <a:t>=False),  </a:t>
            </a:r>
            <a:r>
              <a:rPr lang="en-US" altLang="zh-CN" baseline="0" dirty="0" err="1">
                <a:sym typeface="Wingdings" panose="05000000000000000000" pitchFamily="2" charset="2"/>
              </a:rPr>
              <a:t>cond</a:t>
            </a:r>
            <a:r>
              <a:rPr lang="en-US" altLang="zh-CN" baseline="0" dirty="0">
                <a:sym typeface="Wingdings" panose="05000000000000000000" pitchFamily="2" charset="2"/>
              </a:rPr>
              <a:t> and [a]  false, so b </a:t>
            </a:r>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10</a:t>
            </a:fld>
            <a:endParaRPr lang="zh-CN" altLang="en-US"/>
          </a:p>
        </p:txBody>
      </p:sp>
    </p:spTree>
    <p:extLst>
      <p:ext uri="{BB962C8B-B14F-4D97-AF65-F5344CB8AC3E}">
        <p14:creationId xmlns:p14="http://schemas.microsoft.com/office/powerpoint/2010/main" val="234183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首先字面量、函数调用等，然后幂运算，一元等各种算术运算，接下来按位运算，算好后可以来比较，比较结果才有逻辑运算（一元最高，接下来是</a:t>
            </a:r>
            <a:r>
              <a:rPr lang="en-US" altLang="zh-CN" dirty="0"/>
              <a:t>and</a:t>
            </a:r>
            <a:r>
              <a:rPr lang="en-US" altLang="zh-CN" baseline="0" dirty="0"/>
              <a:t> or)</a:t>
            </a:r>
            <a:r>
              <a:rPr lang="zh-CN" altLang="en-US" dirty="0"/>
              <a:t>，最后是函数定义。 </a:t>
            </a:r>
            <a:endParaRPr lang="en-US" altLang="zh-CN" dirty="0"/>
          </a:p>
          <a:p>
            <a:endParaRPr lang="en-US" altLang="zh-CN" dirty="0"/>
          </a:p>
          <a:p>
            <a:r>
              <a:rPr lang="en-US" altLang="zh-CN" dirty="0"/>
              <a:t>Python evaluates expressions from left to right. Notice that while evaluating an assignment, the right-hand side is evaluated before the left-hand side.</a:t>
            </a:r>
          </a:p>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11</a:t>
            </a:fld>
            <a:endParaRPr lang="zh-CN" altLang="en-US"/>
          </a:p>
        </p:txBody>
      </p:sp>
    </p:spTree>
    <p:extLst>
      <p:ext uri="{BB962C8B-B14F-4D97-AF65-F5344CB8AC3E}">
        <p14:creationId xmlns:p14="http://schemas.microsoft.com/office/powerpoint/2010/main" val="1166173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all(tmp1,</a:t>
            </a:r>
            <a:r>
              <a:rPr lang="en-US" altLang="zh-CN" i="0" baseline="0" dirty="0"/>
              <a:t> tmp2)  </a:t>
            </a:r>
            <a:r>
              <a:rPr lang="zh-CN" altLang="en-US" i="0" baseline="0" dirty="0"/>
              <a:t>所有条件为真时 。。。。。 </a:t>
            </a:r>
            <a:endParaRPr lang="en-US" altLang="zh-CN" i="0" baseline="0" dirty="0"/>
          </a:p>
          <a:p>
            <a:r>
              <a:rPr lang="en-US" altLang="zh-CN" i="0" baseline="0" dirty="0"/>
              <a:t>any(tmp1, tmp2)  </a:t>
            </a:r>
            <a:r>
              <a:rPr lang="zh-CN" altLang="en-US" i="0" baseline="0" dirty="0"/>
              <a:t>任一条件为真时。。。。。 </a:t>
            </a:r>
            <a:endParaRPr lang="en-US" altLang="zh-CN" i="0" baseline="0" dirty="0"/>
          </a:p>
          <a:p>
            <a:endParaRPr lang="en-US" altLang="zh-CN" i="0" baseline="0" dirty="0"/>
          </a:p>
          <a:p>
            <a:endParaRPr lang="en-US" altLang="zh-CN" i="0" baseline="0" dirty="0"/>
          </a:p>
          <a:p>
            <a:endParaRPr lang="en-US" altLang="zh-CN" i="0" baseline="0" dirty="0"/>
          </a:p>
          <a:p>
            <a:endParaRPr lang="en-US" altLang="zh-CN" i="0" baseline="0" dirty="0"/>
          </a:p>
          <a:p>
            <a:endParaRPr lang="en-US" altLang="zh-CN" i="0"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12</a:t>
            </a:fld>
            <a:endParaRPr lang="zh-CN" altLang="en-US"/>
          </a:p>
        </p:txBody>
      </p:sp>
    </p:spTree>
    <p:extLst>
      <p:ext uri="{BB962C8B-B14F-4D97-AF65-F5344CB8AC3E}">
        <p14:creationId xmlns:p14="http://schemas.microsoft.com/office/powerpoint/2010/main" val="252496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283143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313812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77821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30458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87994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199680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70488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381680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38900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62608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1BBED5-41FC-4FC2-AA4F-C891941065C9}" type="datetimeFigureOut">
              <a:rPr lang="zh-CN" altLang="en-US" smtClean="0"/>
              <a:t>2021/4/22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266543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BBED5-41FC-4FC2-AA4F-C891941065C9}" type="datetimeFigureOut">
              <a:rPr lang="zh-CN" altLang="en-US" smtClean="0"/>
              <a:t>2021/4/22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82DE3-C9B1-494E-A8D2-BAA281F9D07E}" type="slidenum">
              <a:rPr lang="zh-CN" altLang="en-US" smtClean="0"/>
              <a:t>‹#›</a:t>
            </a:fld>
            <a:endParaRPr lang="zh-CN" altLang="en-US"/>
          </a:p>
        </p:txBody>
      </p:sp>
      <p:sp>
        <p:nvSpPr>
          <p:cNvPr id="7" name="矩形 6">
            <a:extLst>
              <a:ext uri="{FF2B5EF4-FFF2-40B4-BE49-F238E27FC236}">
                <a16:creationId xmlns:a16="http://schemas.microsoft.com/office/drawing/2014/main" id="{45F823AB-DE78-4030-AA58-FA481B2998AA}"/>
              </a:ext>
            </a:extLst>
          </p:cNvPr>
          <p:cNvSpPr/>
          <p:nvPr userDrawn="1"/>
        </p:nvSpPr>
        <p:spPr>
          <a:xfrm>
            <a:off x="3237850" y="6199938"/>
            <a:ext cx="3057247" cy="523220"/>
          </a:xfrm>
          <a:prstGeom prst="rect">
            <a:avLst/>
          </a:prstGeom>
          <a:noFill/>
        </p:spPr>
        <p:txBody>
          <a:bodyPr wrap="none" lIns="91440" tIns="45720" rIns="91440" bIns="45720">
            <a:spAutoFit/>
          </a:bodyPr>
          <a:lstStyle/>
          <a:p>
            <a:pPr algn="ctr"/>
            <a:r>
              <a:rPr lang="zh-CN" alt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复旦大学版权所有</a:t>
            </a:r>
          </a:p>
        </p:txBody>
      </p:sp>
    </p:spTree>
    <p:extLst>
      <p:ext uri="{BB962C8B-B14F-4D97-AF65-F5344CB8AC3E}">
        <p14:creationId xmlns:p14="http://schemas.microsoft.com/office/powerpoint/2010/main" val="127880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a:t>第3章 选择与循环</a:t>
            </a:r>
          </a:p>
        </p:txBody>
      </p:sp>
      <p:sp>
        <p:nvSpPr>
          <p:cNvPr id="15363"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394861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条件表达式：逻辑</a:t>
            </a:r>
            <a:r>
              <a:rPr lang="en-US" altLang="zh-CN" dirty="0"/>
              <a:t>(</a:t>
            </a:r>
            <a:r>
              <a:rPr lang="zh-CN" altLang="en-US" dirty="0"/>
              <a:t>布尔</a:t>
            </a:r>
            <a:r>
              <a:rPr lang="en-US" altLang="zh-CN" dirty="0"/>
              <a:t>)</a:t>
            </a:r>
            <a:r>
              <a:rPr lang="zh-CN" altLang="en-US" dirty="0"/>
              <a:t>运算符</a:t>
            </a:r>
          </a:p>
        </p:txBody>
      </p:sp>
      <p:sp>
        <p:nvSpPr>
          <p:cNvPr id="3" name="内容占位符 2"/>
          <p:cNvSpPr>
            <a:spLocks noGrp="1"/>
          </p:cNvSpPr>
          <p:nvPr>
            <p:ph idx="1"/>
          </p:nvPr>
        </p:nvSpPr>
        <p:spPr>
          <a:xfrm>
            <a:off x="696126" y="1490133"/>
            <a:ext cx="10657674" cy="4686830"/>
          </a:xfrm>
        </p:spPr>
        <p:txBody>
          <a:bodyPr>
            <a:normAutofit/>
          </a:bodyPr>
          <a:lstStyle/>
          <a:p>
            <a:r>
              <a:rPr lang="en-US" altLang="zh-CN" sz="2400" b="1" dirty="0">
                <a:highlight>
                  <a:srgbClr val="FFFF00"/>
                </a:highlight>
              </a:rPr>
              <a:t>or: </a:t>
            </a:r>
            <a:r>
              <a:rPr lang="zh-CN" altLang="en-US" sz="2400" b="1" dirty="0">
                <a:highlight>
                  <a:srgbClr val="FFFF00"/>
                </a:highlight>
              </a:rPr>
              <a:t>返回</a:t>
            </a:r>
            <a:r>
              <a:rPr lang="zh-CN" altLang="en-US" sz="2400" b="1" dirty="0">
                <a:solidFill>
                  <a:srgbClr val="0070C0"/>
                </a:solidFill>
                <a:highlight>
                  <a:srgbClr val="FFFF00"/>
                </a:highlight>
              </a:rPr>
              <a:t>第一个</a:t>
            </a:r>
            <a:r>
              <a:rPr lang="zh-CN" altLang="en-US" sz="2400" b="1" u="sng" dirty="0">
                <a:solidFill>
                  <a:srgbClr val="FF0000"/>
                </a:solidFill>
                <a:highlight>
                  <a:srgbClr val="FFFF00"/>
                </a:highlight>
              </a:rPr>
              <a:t>真</a:t>
            </a:r>
            <a:r>
              <a:rPr lang="zh-CN" altLang="en-US" sz="2400" b="1" dirty="0">
                <a:solidFill>
                  <a:srgbClr val="0070C0"/>
                </a:solidFill>
                <a:highlight>
                  <a:srgbClr val="FFFF00"/>
                </a:highlight>
              </a:rPr>
              <a:t>（非</a:t>
            </a:r>
            <a:r>
              <a:rPr lang="en-US" altLang="zh-CN" sz="2400" b="1" dirty="0">
                <a:solidFill>
                  <a:srgbClr val="0070C0"/>
                </a:solidFill>
                <a:highlight>
                  <a:srgbClr val="FFFF00"/>
                </a:highlight>
              </a:rPr>
              <a:t>None</a:t>
            </a:r>
            <a:r>
              <a:rPr lang="zh-CN" altLang="en-US" sz="2400" b="1" dirty="0">
                <a:solidFill>
                  <a:srgbClr val="0070C0"/>
                </a:solidFill>
                <a:highlight>
                  <a:srgbClr val="FFFF00"/>
                </a:highlight>
              </a:rPr>
              <a:t>、非空或者非</a:t>
            </a:r>
            <a:r>
              <a:rPr lang="en-US" altLang="zh-CN" sz="2400" b="1" dirty="0">
                <a:solidFill>
                  <a:srgbClr val="0070C0"/>
                </a:solidFill>
                <a:highlight>
                  <a:srgbClr val="FFFF00"/>
                </a:highlight>
              </a:rPr>
              <a:t>0</a:t>
            </a:r>
            <a:r>
              <a:rPr lang="zh-CN" altLang="en-US" sz="2400" b="1" dirty="0">
                <a:solidFill>
                  <a:srgbClr val="0070C0"/>
                </a:solidFill>
                <a:highlight>
                  <a:srgbClr val="FFFF00"/>
                </a:highlight>
              </a:rPr>
              <a:t>）</a:t>
            </a:r>
            <a:r>
              <a:rPr lang="zh-CN" altLang="en-US" sz="2400" b="1" dirty="0">
                <a:highlight>
                  <a:srgbClr val="FFFF00"/>
                </a:highlight>
              </a:rPr>
              <a:t>的表达式或者最后一个表达式</a:t>
            </a:r>
            <a:endParaRPr lang="en-US" altLang="zh-CN" sz="2400" b="1" dirty="0">
              <a:highlight>
                <a:srgbClr val="FFFF00"/>
              </a:highlight>
            </a:endParaRPr>
          </a:p>
          <a:p>
            <a:pPr lvl="1"/>
            <a:r>
              <a:rPr lang="zh-CN" altLang="en-US" sz="2000" dirty="0"/>
              <a:t>只要其中任一条件为真，则为真值，否则为假值</a:t>
            </a:r>
            <a:endParaRPr lang="en-US" altLang="zh-CN" sz="2000" dirty="0"/>
          </a:p>
          <a:p>
            <a:pPr lvl="1"/>
            <a:r>
              <a:rPr lang="zh-CN" altLang="en-US" sz="2000" dirty="0"/>
              <a:t>前面条件如果为真，则返回第一个真的表达式或者最后一个表达式</a:t>
            </a:r>
            <a:endParaRPr lang="en-US" altLang="zh-CN" sz="2000" dirty="0"/>
          </a:p>
          <a:p>
            <a:pPr lvl="1"/>
            <a:endParaRPr lang="zh-CN" altLang="en-US" sz="2000" b="1" dirty="0"/>
          </a:p>
        </p:txBody>
      </p:sp>
      <p:sp>
        <p:nvSpPr>
          <p:cNvPr id="5" name="文本框 4"/>
          <p:cNvSpPr txBox="1"/>
          <p:nvPr/>
        </p:nvSpPr>
        <p:spPr>
          <a:xfrm>
            <a:off x="521076" y="2815696"/>
            <a:ext cx="4601258" cy="1631216"/>
          </a:xfrm>
          <a:prstGeom prst="rect">
            <a:avLst/>
          </a:prstGeom>
          <a:noFill/>
        </p:spPr>
        <p:txBody>
          <a:bodyPr wrap="square" rtlCol="0">
            <a:spAutoFit/>
          </a:bodyPr>
          <a:lstStyle/>
          <a:p>
            <a:r>
              <a:rPr lang="en-US" altLang="zh-CN" sz="2000" dirty="0"/>
              <a:t>&gt;&gt;&gt; param1, param2  = 'Steve', '' </a:t>
            </a:r>
          </a:p>
          <a:p>
            <a:r>
              <a:rPr lang="en-US" altLang="zh-CN" sz="2000" dirty="0"/>
              <a:t>&gt;&gt;&gt; name1 = param1 or 'UNKNOWN' </a:t>
            </a:r>
          </a:p>
          <a:p>
            <a:r>
              <a:rPr lang="en-US" altLang="zh-CN" sz="2000" dirty="0"/>
              <a:t>&gt;&gt;&gt; name2 = param2 or 'UNKNOWN'</a:t>
            </a:r>
          </a:p>
          <a:p>
            <a:r>
              <a:rPr lang="en-US" altLang="zh-CN" sz="2000" dirty="0"/>
              <a:t>&gt;&gt;&gt; print(name1,name2)  </a:t>
            </a:r>
          </a:p>
          <a:p>
            <a:r>
              <a:rPr lang="en-US" altLang="zh-CN" sz="2000" dirty="0">
                <a:solidFill>
                  <a:srgbClr val="0070C0"/>
                </a:solidFill>
              </a:rPr>
              <a:t>Steve UNKNOWN</a:t>
            </a:r>
            <a:endParaRPr lang="zh-CN" altLang="en-US" sz="2000" dirty="0">
              <a:solidFill>
                <a:srgbClr val="0070C0"/>
              </a:solidFill>
            </a:endParaRPr>
          </a:p>
        </p:txBody>
      </p:sp>
      <p:sp>
        <p:nvSpPr>
          <p:cNvPr id="7" name="Rectangle 1"/>
          <p:cNvSpPr>
            <a:spLocks noChangeArrowheads="1"/>
          </p:cNvSpPr>
          <p:nvPr/>
        </p:nvSpPr>
        <p:spPr bwMode="auto">
          <a:xfrm>
            <a:off x="656542" y="5768538"/>
            <a:ext cx="97929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 input(</a:t>
            </a:r>
            <a:r>
              <a:rPr kumimoji="0" lang="zh-CN" altLang="zh-CN" sz="2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'Please enter your name: '</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or</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'&lt;unknown&gt;'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8" name="文本框 7"/>
          <p:cNvSpPr txBox="1"/>
          <p:nvPr/>
        </p:nvSpPr>
        <p:spPr>
          <a:xfrm>
            <a:off x="656542" y="5376935"/>
            <a:ext cx="4936048" cy="369332"/>
          </a:xfrm>
          <a:prstGeom prst="rect">
            <a:avLst/>
          </a:prstGeom>
          <a:noFill/>
        </p:spPr>
        <p:txBody>
          <a:bodyPr wrap="square" rtlCol="0">
            <a:spAutoFit/>
          </a:bodyPr>
          <a:lstStyle/>
          <a:p>
            <a:r>
              <a:rPr lang="zh-CN" altLang="en-US" dirty="0">
                <a:solidFill>
                  <a:srgbClr val="FF0000"/>
                </a:solidFill>
              </a:rPr>
              <a:t>对象为空对象</a:t>
            </a:r>
            <a:r>
              <a:rPr lang="en-US" altLang="zh-CN" dirty="0">
                <a:solidFill>
                  <a:srgbClr val="FF0000"/>
                </a:solidFill>
              </a:rPr>
              <a:t>(</a:t>
            </a:r>
            <a:r>
              <a:rPr lang="zh-CN" altLang="en-US" dirty="0">
                <a:solidFill>
                  <a:srgbClr val="FF0000"/>
                </a:solidFill>
              </a:rPr>
              <a:t>字符串、列表等</a:t>
            </a:r>
            <a:r>
              <a:rPr lang="en-US" altLang="zh-CN" dirty="0">
                <a:solidFill>
                  <a:srgbClr val="FF0000"/>
                </a:solidFill>
              </a:rPr>
              <a:t>)</a:t>
            </a:r>
            <a:r>
              <a:rPr lang="zh-CN" altLang="en-US" dirty="0">
                <a:solidFill>
                  <a:srgbClr val="FF0000"/>
                </a:solidFill>
              </a:rPr>
              <a:t>时采用缺省值</a:t>
            </a:r>
          </a:p>
        </p:txBody>
      </p:sp>
    </p:spTree>
    <p:extLst>
      <p:ext uri="{BB962C8B-B14F-4D97-AF65-F5344CB8AC3E}">
        <p14:creationId xmlns:p14="http://schemas.microsoft.com/office/powerpoint/2010/main" val="334425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运算符优先级</a:t>
            </a:r>
          </a:p>
        </p:txBody>
      </p:sp>
      <p:sp>
        <p:nvSpPr>
          <p:cNvPr id="3" name="内容占位符 2"/>
          <p:cNvSpPr>
            <a:spLocks noGrp="1"/>
          </p:cNvSpPr>
          <p:nvPr>
            <p:ph idx="1"/>
          </p:nvPr>
        </p:nvSpPr>
        <p:spPr>
          <a:xfrm>
            <a:off x="304801" y="1555739"/>
            <a:ext cx="6760799" cy="4445268"/>
          </a:xfrm>
        </p:spPr>
        <p:txBody>
          <a:bodyPr>
            <a:normAutofit/>
          </a:bodyPr>
          <a:lstStyle/>
          <a:p>
            <a:r>
              <a:rPr lang="zh-CN" altLang="en-US" sz="2400" dirty="0"/>
              <a:t>优先级越低，越最后计算</a:t>
            </a:r>
            <a:endParaRPr lang="en-US" altLang="zh-CN" sz="2400" dirty="0"/>
          </a:p>
          <a:p>
            <a:r>
              <a:rPr lang="zh-CN" altLang="en-US" sz="2400" dirty="0"/>
              <a:t>除了</a:t>
            </a:r>
            <a:r>
              <a:rPr lang="en-US" altLang="zh-CN" sz="2400" dirty="0"/>
              <a:t>**</a:t>
            </a:r>
            <a:r>
              <a:rPr lang="zh-CN" altLang="en-US" sz="2400" dirty="0"/>
              <a:t>为右结合外，其他运算符都是左结合</a:t>
            </a:r>
            <a:endParaRPr lang="en-US" altLang="zh-CN" sz="2400" dirty="0"/>
          </a:p>
          <a:p>
            <a:r>
              <a:rPr lang="en-US" altLang="zh-CN" sz="2400" dirty="0"/>
              <a:t>lambda &lt; if-else &lt;  </a:t>
            </a:r>
            <a:r>
              <a:rPr lang="zh-CN" altLang="en-US" sz="2400" dirty="0"/>
              <a:t>逻辑运算符</a:t>
            </a:r>
            <a:r>
              <a:rPr lang="en-US" altLang="zh-CN" sz="2400" dirty="0"/>
              <a:t>(</a:t>
            </a:r>
            <a:r>
              <a:rPr lang="en-US" altLang="zh-CN" sz="2400" dirty="0" err="1"/>
              <a:t>or,and,not</a:t>
            </a:r>
            <a:r>
              <a:rPr lang="en-US" altLang="zh-CN" sz="2400" dirty="0"/>
              <a:t>) &lt; </a:t>
            </a:r>
            <a:r>
              <a:rPr lang="zh-CN" altLang="en-US" sz="2400" dirty="0"/>
              <a:t>比较运算符 </a:t>
            </a:r>
            <a:r>
              <a:rPr lang="en-US" altLang="zh-CN" sz="2400" dirty="0"/>
              <a:t>&lt; </a:t>
            </a:r>
            <a:r>
              <a:rPr lang="zh-CN" altLang="en-US" sz="2400" dirty="0"/>
              <a:t>两元位运算 </a:t>
            </a:r>
            <a:r>
              <a:rPr lang="en-US" altLang="zh-CN" sz="2400" dirty="0"/>
              <a:t>&lt; </a:t>
            </a:r>
            <a:r>
              <a:rPr lang="zh-CN" altLang="en-US" sz="2400" dirty="0"/>
              <a:t>算术运算 </a:t>
            </a:r>
            <a:r>
              <a:rPr lang="en-US" altLang="zh-CN" sz="2400" dirty="0"/>
              <a:t>&lt; </a:t>
            </a:r>
            <a:r>
              <a:rPr lang="zh-CN" altLang="en-US" sz="2400" dirty="0"/>
              <a:t>一元运算 </a:t>
            </a:r>
            <a:r>
              <a:rPr lang="en-US" altLang="zh-CN" sz="2400" dirty="0"/>
              <a:t>&lt; </a:t>
            </a:r>
            <a:r>
              <a:rPr lang="zh-CN" altLang="en-US" sz="2400" dirty="0"/>
              <a:t>求幂运算 </a:t>
            </a:r>
            <a:r>
              <a:rPr lang="en-US" altLang="zh-CN" sz="2400" dirty="0"/>
              <a:t>&lt; </a:t>
            </a:r>
            <a:r>
              <a:rPr lang="zh-CN" altLang="en-US" sz="2400" dirty="0"/>
              <a:t>下标、切片、函数调用、字面量定义等</a:t>
            </a:r>
            <a:endParaRPr lang="en-US" altLang="zh-CN" sz="2400" dirty="0"/>
          </a:p>
          <a:p>
            <a:r>
              <a:rPr lang="zh-CN" altLang="en-US" sz="2400" dirty="0"/>
              <a:t>赋值不是运算符，其采用右结合方式 </a:t>
            </a:r>
          </a:p>
        </p:txBody>
      </p:sp>
      <p:graphicFrame>
        <p:nvGraphicFramePr>
          <p:cNvPr id="5" name="表格 4"/>
          <p:cNvGraphicFramePr>
            <a:graphicFrameLocks noGrp="1"/>
          </p:cNvGraphicFramePr>
          <p:nvPr/>
        </p:nvGraphicFramePr>
        <p:xfrm>
          <a:off x="7205085" y="123293"/>
          <a:ext cx="4877135" cy="6591696"/>
        </p:xfrm>
        <a:graphic>
          <a:graphicData uri="http://schemas.openxmlformats.org/drawingml/2006/table">
            <a:tbl>
              <a:tblPr>
                <a:tableStyleId>{BDBED569-4797-4DF1-A0F4-6AAB3CD982D8}</a:tableStyleId>
              </a:tblPr>
              <a:tblGrid>
                <a:gridCol w="2140393">
                  <a:extLst>
                    <a:ext uri="{9D8B030D-6E8A-4147-A177-3AD203B41FA5}">
                      <a16:colId xmlns:a16="http://schemas.microsoft.com/office/drawing/2014/main" val="1316836722"/>
                    </a:ext>
                  </a:extLst>
                </a:gridCol>
                <a:gridCol w="2736742">
                  <a:extLst>
                    <a:ext uri="{9D8B030D-6E8A-4147-A177-3AD203B41FA5}">
                      <a16:colId xmlns:a16="http://schemas.microsoft.com/office/drawing/2014/main" val="4048021829"/>
                    </a:ext>
                  </a:extLst>
                </a:gridCol>
              </a:tblGrid>
              <a:tr h="174054">
                <a:tc>
                  <a:txBody>
                    <a:bodyPr/>
                    <a:lstStyle/>
                    <a:p>
                      <a:r>
                        <a:rPr lang="zh-CN" altLang="en-US" sz="1400" dirty="0"/>
                        <a:t>运算符</a:t>
                      </a:r>
                    </a:p>
                  </a:txBody>
                  <a:tcPr marL="43513" marR="43513" marT="21757" marB="21757" anchor="ctr"/>
                </a:tc>
                <a:tc>
                  <a:txBody>
                    <a:bodyPr/>
                    <a:lstStyle/>
                    <a:p>
                      <a:r>
                        <a:rPr lang="zh-CN" altLang="en-US" sz="1400" dirty="0"/>
                        <a:t>描述</a:t>
                      </a:r>
                    </a:p>
                  </a:txBody>
                  <a:tcPr marL="43513" marR="43513" marT="21757" marB="21757" anchor="ctr"/>
                </a:tc>
                <a:extLst>
                  <a:ext uri="{0D108BD9-81ED-4DB2-BD59-A6C34878D82A}">
                    <a16:rowId xmlns:a16="http://schemas.microsoft.com/office/drawing/2014/main" val="1597222138"/>
                  </a:ext>
                </a:extLst>
              </a:tr>
              <a:tr h="174054">
                <a:tc>
                  <a:txBody>
                    <a:bodyPr/>
                    <a:lstStyle/>
                    <a:p>
                      <a:r>
                        <a:rPr lang="en-US" sz="1400" dirty="0"/>
                        <a:t>lambda</a:t>
                      </a:r>
                    </a:p>
                  </a:txBody>
                  <a:tcPr marL="43513" marR="43513" marT="21757" marB="21757" anchor="ctr"/>
                </a:tc>
                <a:tc>
                  <a:txBody>
                    <a:bodyPr/>
                    <a:lstStyle/>
                    <a:p>
                      <a:r>
                        <a:rPr lang="en-US" sz="1400" dirty="0"/>
                        <a:t>Lambda</a:t>
                      </a:r>
                      <a:r>
                        <a:rPr lang="zh-CN" altLang="en-US" sz="1400" dirty="0"/>
                        <a:t>表达式</a:t>
                      </a:r>
                    </a:p>
                  </a:txBody>
                  <a:tcPr marL="43513" marR="43513" marT="21757" marB="21757" anchor="ctr"/>
                </a:tc>
                <a:extLst>
                  <a:ext uri="{0D108BD9-81ED-4DB2-BD59-A6C34878D82A}">
                    <a16:rowId xmlns:a16="http://schemas.microsoft.com/office/drawing/2014/main" val="1834308320"/>
                  </a:ext>
                </a:extLst>
              </a:tr>
              <a:tr h="174054">
                <a:tc>
                  <a:txBody>
                    <a:bodyPr/>
                    <a:lstStyle/>
                    <a:p>
                      <a:r>
                        <a:rPr lang="en-US" sz="1400" dirty="0"/>
                        <a:t>if-else</a:t>
                      </a:r>
                    </a:p>
                  </a:txBody>
                  <a:tcPr marL="43513" marR="43513" marT="21757" marB="21757" anchor="ctr"/>
                </a:tc>
                <a:tc>
                  <a:txBody>
                    <a:bodyPr/>
                    <a:lstStyle/>
                    <a:p>
                      <a:r>
                        <a:rPr lang="en-US" altLang="zh-CN" sz="1400" dirty="0"/>
                        <a:t>3</a:t>
                      </a:r>
                      <a:r>
                        <a:rPr lang="zh-CN" altLang="en-US" sz="1400" dirty="0"/>
                        <a:t>元条件表达式</a:t>
                      </a:r>
                    </a:p>
                  </a:txBody>
                  <a:tcPr marL="43513" marR="43513" marT="21757" marB="21757" anchor="ctr"/>
                </a:tc>
                <a:extLst>
                  <a:ext uri="{0D108BD9-81ED-4DB2-BD59-A6C34878D82A}">
                    <a16:rowId xmlns:a16="http://schemas.microsoft.com/office/drawing/2014/main" val="705051902"/>
                  </a:ext>
                </a:extLst>
              </a:tr>
              <a:tr h="174054">
                <a:tc>
                  <a:txBody>
                    <a:bodyPr/>
                    <a:lstStyle/>
                    <a:p>
                      <a:r>
                        <a:rPr lang="en-US" sz="1400" dirty="0">
                          <a:solidFill>
                            <a:srgbClr val="FF0000"/>
                          </a:solidFill>
                        </a:rPr>
                        <a:t>or</a:t>
                      </a:r>
                    </a:p>
                  </a:txBody>
                  <a:tcPr marL="43513" marR="43513" marT="21757" marB="21757" anchor="ctr"/>
                </a:tc>
                <a:tc>
                  <a:txBody>
                    <a:bodyPr/>
                    <a:lstStyle/>
                    <a:p>
                      <a:r>
                        <a:rPr lang="zh-CN" altLang="en-US" sz="1400">
                          <a:solidFill>
                            <a:srgbClr val="FF0000"/>
                          </a:solidFill>
                        </a:rPr>
                        <a:t>布尔“或”</a:t>
                      </a:r>
                    </a:p>
                  </a:txBody>
                  <a:tcPr marL="43513" marR="43513" marT="21757" marB="21757" anchor="ctr"/>
                </a:tc>
                <a:extLst>
                  <a:ext uri="{0D108BD9-81ED-4DB2-BD59-A6C34878D82A}">
                    <a16:rowId xmlns:a16="http://schemas.microsoft.com/office/drawing/2014/main" val="2813375120"/>
                  </a:ext>
                </a:extLst>
              </a:tr>
              <a:tr h="174054">
                <a:tc>
                  <a:txBody>
                    <a:bodyPr/>
                    <a:lstStyle/>
                    <a:p>
                      <a:r>
                        <a:rPr lang="en-US" sz="1400">
                          <a:solidFill>
                            <a:srgbClr val="FF0000"/>
                          </a:solidFill>
                        </a:rPr>
                        <a:t>and</a:t>
                      </a:r>
                    </a:p>
                  </a:txBody>
                  <a:tcPr marL="43513" marR="43513" marT="21757" marB="21757" anchor="ctr"/>
                </a:tc>
                <a:tc>
                  <a:txBody>
                    <a:bodyPr/>
                    <a:lstStyle/>
                    <a:p>
                      <a:r>
                        <a:rPr lang="zh-CN" altLang="en-US" sz="1400">
                          <a:solidFill>
                            <a:srgbClr val="FF0000"/>
                          </a:solidFill>
                        </a:rPr>
                        <a:t>布尔“与”</a:t>
                      </a:r>
                    </a:p>
                  </a:txBody>
                  <a:tcPr marL="43513" marR="43513" marT="21757" marB="21757" anchor="ctr"/>
                </a:tc>
                <a:extLst>
                  <a:ext uri="{0D108BD9-81ED-4DB2-BD59-A6C34878D82A}">
                    <a16:rowId xmlns:a16="http://schemas.microsoft.com/office/drawing/2014/main" val="3057445757"/>
                  </a:ext>
                </a:extLst>
              </a:tr>
              <a:tr h="174054">
                <a:tc>
                  <a:txBody>
                    <a:bodyPr/>
                    <a:lstStyle/>
                    <a:p>
                      <a:r>
                        <a:rPr lang="en-US" sz="1400" dirty="0">
                          <a:solidFill>
                            <a:srgbClr val="FF0000"/>
                          </a:solidFill>
                        </a:rPr>
                        <a:t>not x</a:t>
                      </a:r>
                    </a:p>
                  </a:txBody>
                  <a:tcPr marL="43513" marR="43513" marT="21757" marB="21757" anchor="ctr"/>
                </a:tc>
                <a:tc>
                  <a:txBody>
                    <a:bodyPr/>
                    <a:lstStyle/>
                    <a:p>
                      <a:r>
                        <a:rPr lang="zh-CN" altLang="en-US" sz="1400" dirty="0">
                          <a:solidFill>
                            <a:srgbClr val="FF0000"/>
                          </a:solidFill>
                        </a:rPr>
                        <a:t>布尔“非”，</a:t>
                      </a:r>
                    </a:p>
                  </a:txBody>
                  <a:tcPr marL="43513" marR="43513" marT="21757" marB="21757" anchor="ctr"/>
                </a:tc>
                <a:extLst>
                  <a:ext uri="{0D108BD9-81ED-4DB2-BD59-A6C34878D82A}">
                    <a16:rowId xmlns:a16="http://schemas.microsoft.com/office/drawing/2014/main" val="3501141307"/>
                  </a:ext>
                </a:extLst>
              </a:tr>
              <a:tr h="174054">
                <a:tc>
                  <a:txBody>
                    <a:bodyPr/>
                    <a:lstStyle/>
                    <a:p>
                      <a:r>
                        <a:rPr lang="en-US" sz="1400"/>
                        <a:t>in，not in</a:t>
                      </a:r>
                    </a:p>
                  </a:txBody>
                  <a:tcPr marL="43513" marR="43513" marT="21757" marB="21757" anchor="ctr"/>
                </a:tc>
                <a:tc>
                  <a:txBody>
                    <a:bodyPr/>
                    <a:lstStyle/>
                    <a:p>
                      <a:r>
                        <a:rPr lang="zh-CN" altLang="en-US" sz="1400" dirty="0"/>
                        <a:t>成员测试，与下面同一性和比较相同优先级</a:t>
                      </a:r>
                    </a:p>
                  </a:txBody>
                  <a:tcPr marL="43513" marR="43513" marT="21757" marB="21757" anchor="ctr"/>
                </a:tc>
                <a:extLst>
                  <a:ext uri="{0D108BD9-81ED-4DB2-BD59-A6C34878D82A}">
                    <a16:rowId xmlns:a16="http://schemas.microsoft.com/office/drawing/2014/main" val="76482184"/>
                  </a:ext>
                </a:extLst>
              </a:tr>
              <a:tr h="174054">
                <a:tc>
                  <a:txBody>
                    <a:bodyPr/>
                    <a:lstStyle/>
                    <a:p>
                      <a:r>
                        <a:rPr lang="en-US" sz="1400"/>
                        <a:t>is，is not</a:t>
                      </a:r>
                    </a:p>
                  </a:txBody>
                  <a:tcPr marL="43513" marR="43513" marT="21757" marB="21757" anchor="ctr"/>
                </a:tc>
                <a:tc>
                  <a:txBody>
                    <a:bodyPr/>
                    <a:lstStyle/>
                    <a:p>
                      <a:r>
                        <a:rPr lang="zh-CN" altLang="en-US" sz="1400" dirty="0"/>
                        <a:t>同一性测试</a:t>
                      </a:r>
                    </a:p>
                  </a:txBody>
                  <a:tcPr marL="43513" marR="43513" marT="21757" marB="21757" anchor="ctr"/>
                </a:tc>
                <a:extLst>
                  <a:ext uri="{0D108BD9-81ED-4DB2-BD59-A6C34878D82A}">
                    <a16:rowId xmlns:a16="http://schemas.microsoft.com/office/drawing/2014/main" val="4284972825"/>
                  </a:ext>
                </a:extLst>
              </a:tr>
              <a:tr h="174054">
                <a:tc>
                  <a:txBody>
                    <a:bodyPr/>
                    <a:lstStyle/>
                    <a:p>
                      <a:r>
                        <a:rPr lang="en-US" altLang="zh-CN" sz="1400" dirty="0"/>
                        <a:t>&lt;</a:t>
                      </a:r>
                      <a:r>
                        <a:rPr lang="zh-CN" altLang="en-US" sz="1400" dirty="0"/>
                        <a:t>，</a:t>
                      </a:r>
                      <a:r>
                        <a:rPr lang="en-US" altLang="zh-CN" sz="1400" dirty="0"/>
                        <a:t>&lt;=</a:t>
                      </a:r>
                      <a:r>
                        <a:rPr lang="zh-CN" altLang="en-US" sz="1400" dirty="0"/>
                        <a:t>，</a:t>
                      </a:r>
                      <a:r>
                        <a:rPr lang="en-US" altLang="zh-CN" sz="1400" dirty="0"/>
                        <a:t>&gt;</a:t>
                      </a:r>
                      <a:r>
                        <a:rPr lang="zh-CN" altLang="en-US" sz="1400" dirty="0"/>
                        <a:t>，</a:t>
                      </a:r>
                      <a:r>
                        <a:rPr lang="en-US" altLang="zh-CN" sz="1400" dirty="0"/>
                        <a:t>&gt;=</a:t>
                      </a:r>
                      <a:r>
                        <a:rPr lang="zh-CN" altLang="en-US" sz="1400" dirty="0"/>
                        <a:t>，</a:t>
                      </a:r>
                      <a:r>
                        <a:rPr lang="en-US" altLang="zh-CN" sz="1400" dirty="0"/>
                        <a:t>!=</a:t>
                      </a:r>
                      <a:r>
                        <a:rPr lang="zh-CN" altLang="en-US" sz="1400" dirty="0"/>
                        <a:t>，</a:t>
                      </a:r>
                      <a:r>
                        <a:rPr lang="en-US" altLang="zh-CN" sz="1400" dirty="0"/>
                        <a:t>==</a:t>
                      </a:r>
                    </a:p>
                  </a:txBody>
                  <a:tcPr marL="43513" marR="43513" marT="21757" marB="21757" anchor="ctr"/>
                </a:tc>
                <a:tc>
                  <a:txBody>
                    <a:bodyPr/>
                    <a:lstStyle/>
                    <a:p>
                      <a:r>
                        <a:rPr lang="zh-CN" altLang="en-US" sz="1400" dirty="0"/>
                        <a:t>比较</a:t>
                      </a:r>
                    </a:p>
                  </a:txBody>
                  <a:tcPr marL="43513" marR="43513" marT="21757" marB="21757" anchor="ctr"/>
                </a:tc>
                <a:extLst>
                  <a:ext uri="{0D108BD9-81ED-4DB2-BD59-A6C34878D82A}">
                    <a16:rowId xmlns:a16="http://schemas.microsoft.com/office/drawing/2014/main" val="3337922943"/>
                  </a:ext>
                </a:extLst>
              </a:tr>
              <a:tr h="174054">
                <a:tc>
                  <a:txBody>
                    <a:bodyPr/>
                    <a:lstStyle/>
                    <a:p>
                      <a:r>
                        <a:rPr lang="en-US" altLang="zh-CN" sz="1400" dirty="0"/>
                        <a:t>|</a:t>
                      </a:r>
                    </a:p>
                  </a:txBody>
                  <a:tcPr marL="43513" marR="43513" marT="21757" marB="21757" anchor="ctr"/>
                </a:tc>
                <a:tc>
                  <a:txBody>
                    <a:bodyPr/>
                    <a:lstStyle/>
                    <a:p>
                      <a:r>
                        <a:rPr lang="zh-CN" altLang="en-US" sz="1400"/>
                        <a:t>按位或</a:t>
                      </a:r>
                    </a:p>
                  </a:txBody>
                  <a:tcPr marL="43513" marR="43513" marT="21757" marB="21757" anchor="ctr"/>
                </a:tc>
                <a:extLst>
                  <a:ext uri="{0D108BD9-81ED-4DB2-BD59-A6C34878D82A}">
                    <a16:rowId xmlns:a16="http://schemas.microsoft.com/office/drawing/2014/main" val="526736255"/>
                  </a:ext>
                </a:extLst>
              </a:tr>
              <a:tr h="174054">
                <a:tc>
                  <a:txBody>
                    <a:bodyPr/>
                    <a:lstStyle/>
                    <a:p>
                      <a:r>
                        <a:rPr lang="en-US" altLang="zh-CN" sz="1400" dirty="0"/>
                        <a:t>^</a:t>
                      </a:r>
                    </a:p>
                  </a:txBody>
                  <a:tcPr marL="43513" marR="43513" marT="21757" marB="21757" anchor="ctr"/>
                </a:tc>
                <a:tc>
                  <a:txBody>
                    <a:bodyPr/>
                    <a:lstStyle/>
                    <a:p>
                      <a:r>
                        <a:rPr lang="zh-CN" altLang="en-US" sz="1400"/>
                        <a:t>按位异或</a:t>
                      </a:r>
                    </a:p>
                  </a:txBody>
                  <a:tcPr marL="43513" marR="43513" marT="21757" marB="21757" anchor="ctr"/>
                </a:tc>
                <a:extLst>
                  <a:ext uri="{0D108BD9-81ED-4DB2-BD59-A6C34878D82A}">
                    <a16:rowId xmlns:a16="http://schemas.microsoft.com/office/drawing/2014/main" val="1472640441"/>
                  </a:ext>
                </a:extLst>
              </a:tr>
              <a:tr h="174054">
                <a:tc>
                  <a:txBody>
                    <a:bodyPr/>
                    <a:lstStyle/>
                    <a:p>
                      <a:r>
                        <a:rPr lang="en-US" altLang="zh-CN" sz="1400" dirty="0"/>
                        <a:t>&amp;</a:t>
                      </a:r>
                    </a:p>
                  </a:txBody>
                  <a:tcPr marL="43513" marR="43513" marT="21757" marB="21757" anchor="ctr"/>
                </a:tc>
                <a:tc>
                  <a:txBody>
                    <a:bodyPr/>
                    <a:lstStyle/>
                    <a:p>
                      <a:r>
                        <a:rPr lang="zh-CN" altLang="en-US" sz="1400"/>
                        <a:t>按位与</a:t>
                      </a:r>
                    </a:p>
                  </a:txBody>
                  <a:tcPr marL="43513" marR="43513" marT="21757" marB="21757" anchor="ctr"/>
                </a:tc>
                <a:extLst>
                  <a:ext uri="{0D108BD9-81ED-4DB2-BD59-A6C34878D82A}">
                    <a16:rowId xmlns:a16="http://schemas.microsoft.com/office/drawing/2014/main" val="4033451502"/>
                  </a:ext>
                </a:extLst>
              </a:tr>
              <a:tr h="174054">
                <a:tc>
                  <a:txBody>
                    <a:bodyPr/>
                    <a:lstStyle/>
                    <a:p>
                      <a:r>
                        <a:rPr lang="en-US" altLang="zh-CN" sz="1400" dirty="0"/>
                        <a:t>&lt;&lt;</a:t>
                      </a:r>
                      <a:r>
                        <a:rPr lang="zh-CN" altLang="en-US" sz="1400" dirty="0"/>
                        <a:t>，</a:t>
                      </a:r>
                      <a:r>
                        <a:rPr lang="en-US" altLang="zh-CN" sz="1400" dirty="0"/>
                        <a:t>&gt;&gt;</a:t>
                      </a:r>
                    </a:p>
                  </a:txBody>
                  <a:tcPr marL="43513" marR="43513" marT="21757" marB="21757" anchor="ctr"/>
                </a:tc>
                <a:tc>
                  <a:txBody>
                    <a:bodyPr/>
                    <a:lstStyle/>
                    <a:p>
                      <a:r>
                        <a:rPr lang="zh-CN" altLang="en-US" sz="1400"/>
                        <a:t>移位</a:t>
                      </a:r>
                    </a:p>
                  </a:txBody>
                  <a:tcPr marL="43513" marR="43513" marT="21757" marB="21757" anchor="ctr"/>
                </a:tc>
                <a:extLst>
                  <a:ext uri="{0D108BD9-81ED-4DB2-BD59-A6C34878D82A}">
                    <a16:rowId xmlns:a16="http://schemas.microsoft.com/office/drawing/2014/main" val="2912729988"/>
                  </a:ext>
                </a:extLst>
              </a:tr>
              <a:tr h="174054">
                <a:tc>
                  <a:txBody>
                    <a:bodyPr/>
                    <a:lstStyle/>
                    <a:p>
                      <a:r>
                        <a:rPr lang="en-US" altLang="zh-CN" sz="1400" dirty="0"/>
                        <a:t>+</a:t>
                      </a:r>
                      <a:r>
                        <a:rPr lang="zh-CN" altLang="en-US" sz="1400" dirty="0"/>
                        <a:t>，</a:t>
                      </a:r>
                      <a:r>
                        <a:rPr lang="en-US" altLang="zh-CN" sz="1400" dirty="0"/>
                        <a:t>-</a:t>
                      </a:r>
                    </a:p>
                  </a:txBody>
                  <a:tcPr marL="43513" marR="43513" marT="21757" marB="21757" anchor="ctr"/>
                </a:tc>
                <a:tc>
                  <a:txBody>
                    <a:bodyPr/>
                    <a:lstStyle/>
                    <a:p>
                      <a:r>
                        <a:rPr lang="zh-CN" altLang="en-US" sz="1400"/>
                        <a:t>加法与减法</a:t>
                      </a:r>
                    </a:p>
                  </a:txBody>
                  <a:tcPr marL="43513" marR="43513" marT="21757" marB="21757" anchor="ctr"/>
                </a:tc>
                <a:extLst>
                  <a:ext uri="{0D108BD9-81ED-4DB2-BD59-A6C34878D82A}">
                    <a16:rowId xmlns:a16="http://schemas.microsoft.com/office/drawing/2014/main" val="256790309"/>
                  </a:ext>
                </a:extLst>
              </a:tr>
              <a:tr h="174054">
                <a:tc>
                  <a:txBody>
                    <a:bodyPr/>
                    <a:lstStyle/>
                    <a:p>
                      <a:r>
                        <a:rPr lang="zh-CN" altLang="en-US" sz="1400" dirty="0"/>
                        <a:t>*，</a:t>
                      </a:r>
                      <a:r>
                        <a:rPr lang="en-US" altLang="zh-CN" sz="1400" dirty="0"/>
                        <a:t>/</a:t>
                      </a:r>
                      <a:r>
                        <a:rPr lang="zh-CN" altLang="en-US" sz="1400" dirty="0"/>
                        <a:t>，</a:t>
                      </a:r>
                      <a:r>
                        <a:rPr lang="en-US" altLang="zh-CN" sz="1400" dirty="0"/>
                        <a:t>//</a:t>
                      </a:r>
                      <a:r>
                        <a:rPr lang="zh-CN" altLang="en-US" sz="1400" dirty="0"/>
                        <a:t>，</a:t>
                      </a:r>
                      <a:r>
                        <a:rPr lang="en-US" altLang="zh-CN" sz="1400" dirty="0"/>
                        <a:t>%</a:t>
                      </a:r>
                    </a:p>
                  </a:txBody>
                  <a:tcPr marL="43513" marR="43513" marT="21757" marB="21757" anchor="ctr"/>
                </a:tc>
                <a:tc>
                  <a:txBody>
                    <a:bodyPr/>
                    <a:lstStyle/>
                    <a:p>
                      <a:r>
                        <a:rPr lang="zh-CN" altLang="en-US" sz="1400" dirty="0"/>
                        <a:t>乘法、除法与取余</a:t>
                      </a:r>
                    </a:p>
                  </a:txBody>
                  <a:tcPr marL="43513" marR="43513" marT="21757" marB="21757" anchor="ctr"/>
                </a:tc>
                <a:extLst>
                  <a:ext uri="{0D108BD9-81ED-4DB2-BD59-A6C34878D82A}">
                    <a16:rowId xmlns:a16="http://schemas.microsoft.com/office/drawing/2014/main" val="3480875610"/>
                  </a:ext>
                </a:extLst>
              </a:tr>
              <a:tr h="174054">
                <a:tc>
                  <a:txBody>
                    <a:bodyPr/>
                    <a:lstStyle/>
                    <a:p>
                      <a:r>
                        <a:rPr lang="en-US" sz="1400" dirty="0"/>
                        <a:t>+x，-x</a:t>
                      </a:r>
                      <a:r>
                        <a:rPr lang="zh-CN" altLang="en-US" sz="1400" dirty="0"/>
                        <a:t>， </a:t>
                      </a:r>
                      <a:r>
                        <a:rPr lang="en-US" altLang="zh-CN" sz="1400" dirty="0"/>
                        <a:t>~x</a:t>
                      </a:r>
                      <a:endParaRPr lang="en-US" sz="1400" dirty="0"/>
                    </a:p>
                  </a:txBody>
                  <a:tcPr marL="43513" marR="43513" marT="21757" marB="21757" anchor="ctr"/>
                </a:tc>
                <a:tc>
                  <a:txBody>
                    <a:bodyPr/>
                    <a:lstStyle/>
                    <a:p>
                      <a:r>
                        <a:rPr lang="zh-CN" altLang="en-US" sz="1400" dirty="0"/>
                        <a:t>正负号，按位求反，一元运算或单目运算</a:t>
                      </a:r>
                    </a:p>
                  </a:txBody>
                  <a:tcPr marL="43513" marR="43513" marT="21757" marB="21757" anchor="ctr"/>
                </a:tc>
                <a:extLst>
                  <a:ext uri="{0D108BD9-81ED-4DB2-BD59-A6C34878D82A}">
                    <a16:rowId xmlns:a16="http://schemas.microsoft.com/office/drawing/2014/main" val="74462058"/>
                  </a:ext>
                </a:extLst>
              </a:tr>
              <a:tr h="174054">
                <a:tc>
                  <a:txBody>
                    <a:bodyPr/>
                    <a:lstStyle/>
                    <a:p>
                      <a:r>
                        <a:rPr lang="zh-CN" altLang="en-US" sz="1400" dirty="0">
                          <a:solidFill>
                            <a:srgbClr val="FF0000"/>
                          </a:solidFill>
                        </a:rPr>
                        <a:t>**</a:t>
                      </a:r>
                    </a:p>
                  </a:txBody>
                  <a:tcPr marL="43513" marR="43513" marT="21757" marB="21757" anchor="ctr"/>
                </a:tc>
                <a:tc>
                  <a:txBody>
                    <a:bodyPr/>
                    <a:lstStyle/>
                    <a:p>
                      <a:r>
                        <a:rPr lang="zh-CN" altLang="en-US" sz="1400" dirty="0">
                          <a:solidFill>
                            <a:srgbClr val="FF0000"/>
                          </a:solidFill>
                        </a:rPr>
                        <a:t>求幂</a:t>
                      </a:r>
                    </a:p>
                  </a:txBody>
                  <a:tcPr marL="43513" marR="43513" marT="21757" marB="21757" anchor="ctr"/>
                </a:tc>
                <a:extLst>
                  <a:ext uri="{0D108BD9-81ED-4DB2-BD59-A6C34878D82A}">
                    <a16:rowId xmlns:a16="http://schemas.microsoft.com/office/drawing/2014/main" val="2475188820"/>
                  </a:ext>
                </a:extLst>
              </a:tr>
              <a:tr h="174054">
                <a:tc>
                  <a:txBody>
                    <a:bodyPr/>
                    <a:lstStyle/>
                    <a:p>
                      <a:r>
                        <a:rPr lang="en-US" sz="1400" dirty="0" err="1"/>
                        <a:t>x.attribute</a:t>
                      </a:r>
                      <a:endParaRPr lang="en-US" sz="1400" dirty="0"/>
                    </a:p>
                  </a:txBody>
                  <a:tcPr marL="43513" marR="43513" marT="21757" marB="21757" anchor="ctr"/>
                </a:tc>
                <a:tc>
                  <a:txBody>
                    <a:bodyPr/>
                    <a:lstStyle/>
                    <a:p>
                      <a:r>
                        <a:rPr lang="zh-CN" altLang="en-US" sz="1400" dirty="0"/>
                        <a:t>属性</a:t>
                      </a:r>
                    </a:p>
                  </a:txBody>
                  <a:tcPr marL="43513" marR="43513" marT="21757" marB="21757" anchor="ctr"/>
                </a:tc>
                <a:extLst>
                  <a:ext uri="{0D108BD9-81ED-4DB2-BD59-A6C34878D82A}">
                    <a16:rowId xmlns:a16="http://schemas.microsoft.com/office/drawing/2014/main" val="1446776798"/>
                  </a:ext>
                </a:extLst>
              </a:tr>
              <a:tr h="174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x[index] </a:t>
                      </a:r>
                      <a:r>
                        <a:rPr lang="en-US" altLang="zh-CN" sz="1400" dirty="0"/>
                        <a:t>x[</a:t>
                      </a:r>
                      <a:r>
                        <a:rPr lang="en-US" altLang="zh-CN" sz="1400" dirty="0" err="1"/>
                        <a:t>index:index</a:t>
                      </a:r>
                      <a:r>
                        <a:rPr lang="en-US" altLang="zh-CN" sz="1400" dirty="0"/>
                        <a:t>]</a:t>
                      </a:r>
                    </a:p>
                  </a:txBody>
                  <a:tcPr marL="43513" marR="43513" marT="21757" marB="21757" anchor="ctr"/>
                </a:tc>
                <a:tc>
                  <a:txBody>
                    <a:bodyPr/>
                    <a:lstStyle/>
                    <a:p>
                      <a:r>
                        <a:rPr lang="zh-CN" altLang="en-US" sz="1400" dirty="0"/>
                        <a:t>下标和切片</a:t>
                      </a:r>
                    </a:p>
                  </a:txBody>
                  <a:tcPr marL="43513" marR="43513" marT="21757" marB="21757" anchor="ctr"/>
                </a:tc>
                <a:extLst>
                  <a:ext uri="{0D108BD9-81ED-4DB2-BD59-A6C34878D82A}">
                    <a16:rowId xmlns:a16="http://schemas.microsoft.com/office/drawing/2014/main" val="4186742772"/>
                  </a:ext>
                </a:extLst>
              </a:tr>
              <a:tr h="174054">
                <a:tc>
                  <a:txBody>
                    <a:bodyPr/>
                    <a:lstStyle/>
                    <a:p>
                      <a:r>
                        <a:rPr lang="en-US" sz="1400" dirty="0"/>
                        <a:t>f(arguments...)</a:t>
                      </a:r>
                    </a:p>
                  </a:txBody>
                  <a:tcPr marL="43513" marR="43513" marT="21757" marB="21757" anchor="ctr"/>
                </a:tc>
                <a:tc>
                  <a:txBody>
                    <a:bodyPr/>
                    <a:lstStyle/>
                    <a:p>
                      <a:r>
                        <a:rPr lang="zh-CN" altLang="en-US" sz="1400" dirty="0"/>
                        <a:t>函数调用</a:t>
                      </a:r>
                    </a:p>
                  </a:txBody>
                  <a:tcPr marL="43513" marR="43513" marT="21757" marB="21757" anchor="ctr"/>
                </a:tc>
                <a:extLst>
                  <a:ext uri="{0D108BD9-81ED-4DB2-BD59-A6C34878D82A}">
                    <a16:rowId xmlns:a16="http://schemas.microsoft.com/office/drawing/2014/main" val="2309279672"/>
                  </a:ext>
                </a:extLst>
              </a:tr>
              <a:tr h="174054">
                <a:tc>
                  <a:txBody>
                    <a:bodyPr/>
                    <a:lstStyle/>
                    <a:p>
                      <a:r>
                        <a:rPr lang="en-US" sz="1400" dirty="0"/>
                        <a:t>(</a:t>
                      </a:r>
                      <a:r>
                        <a:rPr lang="en-US" sz="1400" dirty="0" err="1"/>
                        <a:t>experession</a:t>
                      </a:r>
                      <a:r>
                        <a:rPr lang="en-US" sz="1400" dirty="0"/>
                        <a:t>,...)</a:t>
                      </a:r>
                    </a:p>
                  </a:txBody>
                  <a:tcPr marL="43513" marR="43513" marT="21757" marB="21757" anchor="ctr"/>
                </a:tc>
                <a:tc>
                  <a:txBody>
                    <a:bodyPr/>
                    <a:lstStyle/>
                    <a:p>
                      <a:r>
                        <a:rPr lang="zh-CN" altLang="en-US" sz="1400" dirty="0"/>
                        <a:t>元组字面量</a:t>
                      </a:r>
                    </a:p>
                  </a:txBody>
                  <a:tcPr marL="43513" marR="43513" marT="21757" marB="21757" anchor="ctr"/>
                </a:tc>
                <a:extLst>
                  <a:ext uri="{0D108BD9-81ED-4DB2-BD59-A6C34878D82A}">
                    <a16:rowId xmlns:a16="http://schemas.microsoft.com/office/drawing/2014/main" val="1607664309"/>
                  </a:ext>
                </a:extLst>
              </a:tr>
              <a:tr h="174054">
                <a:tc>
                  <a:txBody>
                    <a:bodyPr/>
                    <a:lstStyle/>
                    <a:p>
                      <a:r>
                        <a:rPr lang="en-US" sz="1400" dirty="0"/>
                        <a:t>[expression,...]</a:t>
                      </a:r>
                    </a:p>
                  </a:txBody>
                  <a:tcPr marL="43513" marR="43513" marT="21757" marB="21757" anchor="ctr"/>
                </a:tc>
                <a:tc>
                  <a:txBody>
                    <a:bodyPr/>
                    <a:lstStyle/>
                    <a:p>
                      <a:r>
                        <a:rPr lang="zh-CN" altLang="en-US" sz="1400" dirty="0"/>
                        <a:t>列表字面量</a:t>
                      </a:r>
                    </a:p>
                  </a:txBody>
                  <a:tcPr marL="43513" marR="43513" marT="21757" marB="21757" anchor="ctr"/>
                </a:tc>
                <a:extLst>
                  <a:ext uri="{0D108BD9-81ED-4DB2-BD59-A6C34878D82A}">
                    <a16:rowId xmlns:a16="http://schemas.microsoft.com/office/drawing/2014/main" val="3471594259"/>
                  </a:ext>
                </a:extLst>
              </a:tr>
              <a:tr h="174054">
                <a:tc>
                  <a:txBody>
                    <a:bodyPr/>
                    <a:lstStyle/>
                    <a:p>
                      <a:r>
                        <a:rPr lang="en-US" sz="1400"/>
                        <a:t>{key:datum,...}</a:t>
                      </a:r>
                    </a:p>
                  </a:txBody>
                  <a:tcPr marL="43513" marR="43513" marT="21757" marB="21757" anchor="ctr"/>
                </a:tc>
                <a:tc>
                  <a:txBody>
                    <a:bodyPr/>
                    <a:lstStyle/>
                    <a:p>
                      <a:r>
                        <a:rPr lang="zh-CN" altLang="en-US" sz="1400" dirty="0"/>
                        <a:t>字典字面量</a:t>
                      </a:r>
                    </a:p>
                  </a:txBody>
                  <a:tcPr marL="43513" marR="43513" marT="21757" marB="21757" anchor="ctr"/>
                </a:tc>
                <a:extLst>
                  <a:ext uri="{0D108BD9-81ED-4DB2-BD59-A6C34878D82A}">
                    <a16:rowId xmlns:a16="http://schemas.microsoft.com/office/drawing/2014/main" val="3990925821"/>
                  </a:ext>
                </a:extLst>
              </a:tr>
              <a:tr h="174054">
                <a:tc>
                  <a:txBody>
                    <a:bodyPr/>
                    <a:lstStyle/>
                    <a:p>
                      <a:r>
                        <a:rPr lang="en-US" sz="1400" dirty="0"/>
                        <a:t>'expression,...'</a:t>
                      </a:r>
                    </a:p>
                  </a:txBody>
                  <a:tcPr marL="43513" marR="43513" marT="21757" marB="21757" anchor="ctr"/>
                </a:tc>
                <a:tc>
                  <a:txBody>
                    <a:bodyPr/>
                    <a:lstStyle/>
                    <a:p>
                      <a:r>
                        <a:rPr lang="zh-CN" altLang="en-US" sz="1400" dirty="0"/>
                        <a:t>字符串字面量</a:t>
                      </a:r>
                    </a:p>
                  </a:txBody>
                  <a:tcPr marL="43513" marR="43513" marT="21757" marB="21757" anchor="ctr"/>
                </a:tc>
                <a:extLst>
                  <a:ext uri="{0D108BD9-81ED-4DB2-BD59-A6C34878D82A}">
                    <a16:rowId xmlns:a16="http://schemas.microsoft.com/office/drawing/2014/main" val="3982634492"/>
                  </a:ext>
                </a:extLst>
              </a:tr>
            </a:tbl>
          </a:graphicData>
        </a:graphic>
      </p:graphicFrame>
      <p:cxnSp>
        <p:nvCxnSpPr>
          <p:cNvPr id="6" name="直接箭头连接符 5"/>
          <p:cNvCxnSpPr/>
          <p:nvPr/>
        </p:nvCxnSpPr>
        <p:spPr>
          <a:xfrm>
            <a:off x="6858000" y="365125"/>
            <a:ext cx="0" cy="1325563"/>
          </a:xfrm>
          <a:prstGeom prst="straightConnector1">
            <a:avLst/>
          </a:prstGeom>
          <a:ln w="2222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76665" y="427741"/>
            <a:ext cx="628650" cy="1200329"/>
          </a:xfrm>
          <a:prstGeom prst="rect">
            <a:avLst/>
          </a:prstGeom>
          <a:noFill/>
        </p:spPr>
        <p:txBody>
          <a:bodyPr wrap="square" rtlCol="0">
            <a:spAutoFit/>
          </a:bodyPr>
          <a:lstStyle/>
          <a:p>
            <a:r>
              <a:rPr lang="zh-CN" altLang="en-US" dirty="0"/>
              <a:t>从低到高</a:t>
            </a:r>
          </a:p>
        </p:txBody>
      </p:sp>
      <p:sp>
        <p:nvSpPr>
          <p:cNvPr id="8" name="文本框 7"/>
          <p:cNvSpPr txBox="1"/>
          <p:nvPr/>
        </p:nvSpPr>
        <p:spPr>
          <a:xfrm>
            <a:off x="265086" y="4409379"/>
            <a:ext cx="6366885"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首先定义对象，然后才可以运算 </a:t>
            </a:r>
            <a:r>
              <a:rPr lang="en-US" altLang="zh-CN" dirty="0">
                <a:sym typeface="Wingdings" panose="05000000000000000000" pitchFamily="2" charset="2"/>
              </a:rPr>
              <a:t></a:t>
            </a:r>
            <a:r>
              <a:rPr lang="zh-CN" altLang="en-US" dirty="0">
                <a:sym typeface="Wingdings" panose="05000000000000000000" pitchFamily="2" charset="2"/>
              </a:rPr>
              <a:t>字面量优先级最高</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sym typeface="Wingdings" panose="05000000000000000000" pitchFamily="2" charset="2"/>
              </a:rPr>
              <a:t>函数调用、下标和切片、属性等返回对象 </a:t>
            </a:r>
            <a:r>
              <a:rPr lang="en-US" altLang="zh-CN" dirty="0">
                <a:sym typeface="Wingdings" panose="05000000000000000000" pitchFamily="2" charset="2"/>
              </a:rPr>
              <a:t></a:t>
            </a:r>
            <a:r>
              <a:rPr lang="zh-CN" altLang="en-US" dirty="0">
                <a:sym typeface="Wingdings" panose="05000000000000000000" pitchFamily="2" charset="2"/>
              </a:rPr>
              <a:t>优先级次之</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t>有了对象，可以进行计算</a:t>
            </a:r>
            <a:r>
              <a:rPr lang="en-US" altLang="zh-CN" dirty="0">
                <a:sym typeface="Wingdings" panose="05000000000000000000" pitchFamily="2" charset="2"/>
              </a:rPr>
              <a:t></a:t>
            </a:r>
            <a:r>
              <a:rPr lang="zh-CN" altLang="en-US" dirty="0">
                <a:sym typeface="Wingdings" panose="05000000000000000000" pitchFamily="2" charset="2"/>
              </a:rPr>
              <a:t>算术运算符次之，一元的优先级更高</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sym typeface="Wingdings" panose="05000000000000000000" pitchFamily="2" charset="2"/>
              </a:rPr>
              <a:t>计算后可以进行比较 </a:t>
            </a:r>
            <a:r>
              <a:rPr lang="en-US" altLang="zh-CN" dirty="0">
                <a:sym typeface="Wingdings" panose="05000000000000000000" pitchFamily="2" charset="2"/>
              </a:rPr>
              <a:t></a:t>
            </a:r>
            <a:r>
              <a:rPr lang="zh-CN" altLang="en-US" dirty="0">
                <a:sym typeface="Wingdings" panose="05000000000000000000" pitchFamily="2" charset="2"/>
              </a:rPr>
              <a:t>比较运算符比算术运算符更低</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sym typeface="Wingdings" panose="05000000000000000000" pitchFamily="2" charset="2"/>
              </a:rPr>
              <a:t>比较以及成员判断的结果为</a:t>
            </a:r>
            <a:r>
              <a:rPr lang="en-US" altLang="zh-CN" dirty="0">
                <a:sym typeface="Wingdings" panose="05000000000000000000" pitchFamily="2" charset="2"/>
              </a:rPr>
              <a:t>True/False</a:t>
            </a:r>
            <a:r>
              <a:rPr lang="zh-CN" altLang="en-US" dirty="0">
                <a:sym typeface="Wingdings" panose="05000000000000000000" pitchFamily="2" charset="2"/>
              </a:rPr>
              <a:t>，可以进行逻辑运算</a:t>
            </a:r>
            <a:r>
              <a:rPr lang="en-US" altLang="zh-CN" dirty="0">
                <a:sym typeface="Wingdings" panose="05000000000000000000" pitchFamily="2" charset="2"/>
              </a:rPr>
              <a:t></a:t>
            </a:r>
            <a:r>
              <a:rPr lang="zh-CN" altLang="en-US" dirty="0">
                <a:sym typeface="Wingdings" panose="05000000000000000000" pitchFamily="2" charset="2"/>
              </a:rPr>
              <a:t>逻辑运算比比较运算符低，单目逻辑运算符</a:t>
            </a:r>
            <a:r>
              <a:rPr lang="en-US" altLang="zh-CN" dirty="0">
                <a:sym typeface="Wingdings" panose="05000000000000000000" pitchFamily="2" charset="2"/>
              </a:rPr>
              <a:t>(not)</a:t>
            </a:r>
            <a:r>
              <a:rPr lang="zh-CN" altLang="en-US" dirty="0">
                <a:sym typeface="Wingdings" panose="05000000000000000000" pitchFamily="2" charset="2"/>
              </a:rPr>
              <a:t>更高</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t>三元运算符及</a:t>
            </a:r>
            <a:r>
              <a:rPr lang="en-US" altLang="zh-CN" dirty="0"/>
              <a:t>lambda</a:t>
            </a:r>
            <a:r>
              <a:rPr lang="zh-CN" altLang="en-US" dirty="0"/>
              <a:t>表达式优先级最低</a:t>
            </a:r>
          </a:p>
        </p:txBody>
      </p:sp>
    </p:spTree>
    <p:extLst>
      <p:ext uri="{BB962C8B-B14F-4D97-AF65-F5344CB8AC3E}">
        <p14:creationId xmlns:p14="http://schemas.microsoft.com/office/powerpoint/2010/main" val="10999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条件表达式：短路逻辑</a:t>
            </a:r>
          </a:p>
        </p:txBody>
      </p:sp>
      <p:sp>
        <p:nvSpPr>
          <p:cNvPr id="3" name="内容占位符 2"/>
          <p:cNvSpPr>
            <a:spLocks noGrp="1"/>
          </p:cNvSpPr>
          <p:nvPr>
            <p:ph idx="1"/>
          </p:nvPr>
        </p:nvSpPr>
        <p:spPr>
          <a:xfrm>
            <a:off x="371306" y="1564400"/>
            <a:ext cx="5008213" cy="897779"/>
          </a:xfrm>
        </p:spPr>
        <p:txBody>
          <a:bodyPr>
            <a:noAutofit/>
          </a:bodyPr>
          <a:lstStyle/>
          <a:p>
            <a:r>
              <a:rPr lang="en-US" altLang="zh-CN" sz="2400" dirty="0"/>
              <a:t>and</a:t>
            </a:r>
            <a:r>
              <a:rPr lang="zh-CN" altLang="en-US" sz="2400" dirty="0"/>
              <a:t>和</a:t>
            </a:r>
            <a:r>
              <a:rPr lang="en-US" altLang="zh-CN" sz="2400" dirty="0"/>
              <a:t>or</a:t>
            </a:r>
            <a:r>
              <a:rPr lang="zh-CN" altLang="en-US" sz="2400" dirty="0"/>
              <a:t>在前面的表达式真值判断时就已确定最终结果时后面的表达式不会再计算 </a:t>
            </a:r>
          </a:p>
        </p:txBody>
      </p:sp>
      <p:sp>
        <p:nvSpPr>
          <p:cNvPr id="6" name="Rectangle 1"/>
          <p:cNvSpPr>
            <a:spLocks noChangeArrowheads="1"/>
          </p:cNvSpPr>
          <p:nvPr/>
        </p:nvSpPr>
        <p:spPr bwMode="auto">
          <a:xfrm>
            <a:off x="518296" y="2823065"/>
            <a:ext cx="4766219" cy="26545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1"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f1(</a:t>
            </a:r>
            <a:r>
              <a:rPr kumimoji="0" lang="en-US"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1"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f2(</a:t>
            </a:r>
            <a:r>
              <a:rPr kumimoji="0" lang="en-US" altLang="zh-CN" b="1" i="1"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1"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a:t>
            </a:r>
            <a:endParaRPr kumimoji="0" lang="en-US" altLang="zh-CN" b="1" i="1"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ts val="900"/>
              </a:lnSpc>
              <a:spcBef>
                <a:spcPct val="0"/>
              </a:spcBef>
              <a:spcAft>
                <a:spcPct val="0"/>
              </a:spcAft>
              <a:buClrTx/>
              <a:buSzTx/>
              <a:buFontTx/>
              <a:buNone/>
              <a:tabLst/>
            </a:pPr>
            <a:endParaRPr lang="en-US" altLang="zh-CN" b="1" dirty="0">
              <a:solidFill>
                <a:srgbClr val="000080"/>
              </a:solidFill>
              <a:latin typeface="宋体" panose="02010600030101010101" pitchFamily="2" charset="-122"/>
              <a:ea typeface="宋体" panose="02010600030101010101" pitchFamily="2" charset="-122"/>
            </a:endParaRPr>
          </a:p>
          <a:p>
            <a:pPr eaLnBrk="0" fontAlgn="base" hangingPunct="0">
              <a:spcBef>
                <a:spcPct val="0"/>
              </a:spcBef>
              <a:spcAft>
                <a:spcPct val="0"/>
              </a:spcAft>
            </a:pPr>
            <a:r>
              <a:rPr lang="zh-CN" altLang="en-US" dirty="0"/>
              <a:t>如果f1返回真值（非空或非</a:t>
            </a:r>
            <a:r>
              <a:rPr lang="en-US" altLang="zh-CN" dirty="0"/>
              <a:t>0</a:t>
            </a:r>
            <a:r>
              <a:rPr lang="zh-CN" altLang="en-US" dirty="0"/>
              <a:t>），Python将不再执行f2，若要保证两个函数都执行，需要在or之前调用他们</a:t>
            </a:r>
          </a:p>
          <a:p>
            <a:pPr lvl="0" eaLnBrk="0" fontAlgn="base" hangingPunct="0">
              <a:lnSpc>
                <a:spcPts val="900"/>
              </a:lnSpc>
              <a:spcBef>
                <a:spcPct val="0"/>
              </a:spcBef>
              <a:spcAft>
                <a:spcPct val="0"/>
              </a:spcAft>
            </a:pPr>
            <a:endParaRPr lang="en-US" altLang="zh-CN" b="1" dirty="0">
              <a:solidFill>
                <a:srgbClr val="000080"/>
              </a:solidFill>
              <a:latin typeface="宋体" panose="02010600030101010101" pitchFamily="2" charset="-122"/>
              <a:ea typeface="宋体" panose="02010600030101010101" pitchFamily="2" charset="-122"/>
            </a:endParaRPr>
          </a:p>
          <a:p>
            <a:pPr eaLnBrk="0" fontAlgn="base" hangingPunct="0">
              <a:spcBef>
                <a:spcPct val="0"/>
              </a:spcBef>
              <a:spcAft>
                <a:spcPct val="0"/>
              </a:spcAft>
            </a:pPr>
            <a:r>
              <a:rPr lang="zh-CN" altLang="zh-CN" i="1" dirty="0">
                <a:solidFill>
                  <a:srgbClr val="000000"/>
                </a:solidFill>
                <a:latin typeface="宋体" panose="02010600030101010101" pitchFamily="2" charset="-122"/>
                <a:ea typeface="宋体" panose="02010600030101010101" pitchFamily="2" charset="-122"/>
              </a:rPr>
              <a:t>tmp1, tmp2 = f1(</a:t>
            </a:r>
            <a:r>
              <a:rPr lang="en-US" altLang="zh-CN" b="1" i="1" dirty="0">
                <a:solidFill>
                  <a:srgbClr val="000080"/>
                </a:solidFill>
                <a:latin typeface="宋体" panose="02010600030101010101" pitchFamily="2" charset="-122"/>
                <a:ea typeface="宋体" panose="02010600030101010101" pitchFamily="2" charset="-122"/>
              </a:rPr>
              <a:t> </a:t>
            </a:r>
            <a:r>
              <a:rPr lang="zh-CN" altLang="zh-CN" i="1" dirty="0">
                <a:solidFill>
                  <a:srgbClr val="000000"/>
                </a:solidFill>
                <a:latin typeface="宋体" panose="02010600030101010101" pitchFamily="2" charset="-122"/>
                <a:ea typeface="宋体" panose="02010600030101010101" pitchFamily="2" charset="-122"/>
              </a:rPr>
              <a:t>), f2(</a:t>
            </a:r>
            <a:r>
              <a:rPr lang="en-US" altLang="zh-CN" b="1" i="1" dirty="0">
                <a:solidFill>
                  <a:srgbClr val="000080"/>
                </a:solidFill>
                <a:latin typeface="宋体" panose="02010600030101010101" pitchFamily="2" charset="-122"/>
                <a:ea typeface="宋体" panose="02010600030101010101" pitchFamily="2" charset="-122"/>
              </a:rPr>
              <a:t> </a:t>
            </a:r>
            <a:r>
              <a:rPr lang="zh-CN" altLang="zh-CN" i="1" dirty="0">
                <a:solidFill>
                  <a:srgbClr val="000000"/>
                </a:solidFill>
                <a:latin typeface="宋体" panose="02010600030101010101" pitchFamily="2" charset="-122"/>
                <a:ea typeface="宋体" panose="02010600030101010101" pitchFamily="2" charset="-122"/>
              </a:rPr>
              <a:t>)</a:t>
            </a:r>
            <a:br>
              <a:rPr lang="zh-CN" altLang="zh-CN" i="1" dirty="0">
                <a:solidFill>
                  <a:srgbClr val="000000"/>
                </a:solidFill>
                <a:latin typeface="宋体" panose="02010600030101010101" pitchFamily="2" charset="-122"/>
                <a:ea typeface="宋体" panose="02010600030101010101" pitchFamily="2" charset="-122"/>
              </a:rPr>
            </a:br>
            <a:r>
              <a:rPr lang="zh-CN" altLang="zh-CN" b="1" i="1" dirty="0">
                <a:solidFill>
                  <a:srgbClr val="000080"/>
                </a:solidFill>
                <a:latin typeface="宋体" panose="02010600030101010101" pitchFamily="2" charset="-122"/>
                <a:ea typeface="宋体" panose="02010600030101010101" pitchFamily="2" charset="-122"/>
              </a:rPr>
              <a:t>if </a:t>
            </a:r>
            <a:r>
              <a:rPr lang="zh-CN" altLang="zh-CN" i="1" dirty="0">
                <a:solidFill>
                  <a:srgbClr val="000000"/>
                </a:solidFill>
                <a:latin typeface="宋体" panose="02010600030101010101" pitchFamily="2" charset="-122"/>
                <a:ea typeface="宋体" panose="02010600030101010101" pitchFamily="2" charset="-122"/>
              </a:rPr>
              <a:t>tmp1 </a:t>
            </a:r>
            <a:r>
              <a:rPr lang="zh-CN" altLang="zh-CN" b="1" i="1" dirty="0">
                <a:solidFill>
                  <a:srgbClr val="000080"/>
                </a:solidFill>
                <a:latin typeface="宋体" panose="02010600030101010101" pitchFamily="2" charset="-122"/>
                <a:ea typeface="宋体" panose="02010600030101010101" pitchFamily="2" charset="-122"/>
              </a:rPr>
              <a:t>or </a:t>
            </a:r>
            <a:r>
              <a:rPr lang="zh-CN" altLang="zh-CN" i="1" dirty="0">
                <a:solidFill>
                  <a:srgbClr val="000000"/>
                </a:solidFill>
                <a:latin typeface="宋体" panose="02010600030101010101" pitchFamily="2" charset="-122"/>
                <a:ea typeface="宋体" panose="02010600030101010101" pitchFamily="2" charset="-122"/>
              </a:rPr>
              <a:t>tmp2:</a:t>
            </a:r>
            <a:br>
              <a:rPr lang="zh-CN" altLang="zh-CN" i="1" dirty="0">
                <a:solidFill>
                  <a:srgbClr val="000000"/>
                </a:solidFill>
                <a:latin typeface="宋体" panose="02010600030101010101" pitchFamily="2" charset="-122"/>
                <a:ea typeface="宋体" panose="02010600030101010101" pitchFamily="2" charset="-122"/>
              </a:rPr>
            </a:br>
            <a:r>
              <a:rPr lang="zh-CN" altLang="zh-CN" i="1" dirty="0">
                <a:solidFill>
                  <a:srgbClr val="000000"/>
                </a:solidFill>
                <a:latin typeface="宋体" panose="02010600030101010101" pitchFamily="2" charset="-122"/>
                <a:ea typeface="宋体" panose="02010600030101010101" pitchFamily="2" charset="-122"/>
              </a:rPr>
              <a:t>    </a:t>
            </a:r>
            <a:r>
              <a:rPr lang="zh-CN" altLang="zh-CN" b="1" i="1" dirty="0">
                <a:solidFill>
                  <a:srgbClr val="000080"/>
                </a:solidFill>
                <a:latin typeface="宋体" panose="02010600030101010101" pitchFamily="2" charset="-122"/>
                <a:ea typeface="宋体" panose="02010600030101010101" pitchFamily="2" charset="-122"/>
              </a:rPr>
              <a:t>pass</a:t>
            </a:r>
            <a:endParaRPr lang="zh-CN" altLang="zh-CN" i="1" dirty="0">
              <a:latin typeface="Arial" panose="020B0604020202020204" pitchFamily="34" charset="0"/>
            </a:endParaRPr>
          </a:p>
          <a:p>
            <a:pPr lvl="0" eaLnBrk="0" fontAlgn="base" hangingPunct="0">
              <a:lnSpc>
                <a:spcPts val="900"/>
              </a:lnSpc>
              <a:spcBef>
                <a:spcPct val="0"/>
              </a:spcBef>
              <a:spcAft>
                <a:spcPct val="0"/>
              </a:spcAft>
            </a:pPr>
            <a:endParaRPr lang="en-US" altLang="zh-CN" b="1" dirty="0">
              <a:solidFill>
                <a:srgbClr val="00008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6147339" y="5324995"/>
            <a:ext cx="2825713" cy="738664"/>
          </a:xfrm>
          <a:prstGeom prst="rect">
            <a:avLst/>
          </a:prstGeom>
          <a:ln>
            <a:solidFill>
              <a:srgbClr val="0070C0"/>
            </a:solidFill>
          </a:ln>
        </p:spPr>
        <p:txBody>
          <a:bodyPr wrap="square">
            <a:spAutoFit/>
          </a:bodyPr>
          <a:lstStyle/>
          <a:p>
            <a:pPr eaLnBrk="0" fontAlgn="base" hangingPunct="0">
              <a:spcBef>
                <a:spcPct val="0"/>
              </a:spcBef>
              <a:spcAft>
                <a:spcPct val="0"/>
              </a:spcAft>
            </a:pPr>
            <a:r>
              <a:rPr lang="zh-CN" altLang="zh-CN" sz="2400" b="1" dirty="0">
                <a:solidFill>
                  <a:srgbClr val="000080"/>
                </a:solidFill>
                <a:latin typeface="宋体" panose="02010600030101010101" pitchFamily="2" charset="-122"/>
                <a:ea typeface="宋体" panose="02010600030101010101" pitchFamily="2" charset="-122"/>
              </a:rPr>
              <a:t>i</a:t>
            </a:r>
            <a:r>
              <a:rPr lang="zh-CN" altLang="zh-CN" b="1" dirty="0">
                <a:solidFill>
                  <a:srgbClr val="000080"/>
                </a:solidFill>
                <a:latin typeface="宋体" panose="02010600030101010101" pitchFamily="2" charset="-122"/>
                <a:ea typeface="宋体" panose="02010600030101010101" pitchFamily="2" charset="-122"/>
              </a:rPr>
              <a:t>f </a:t>
            </a:r>
            <a:r>
              <a:rPr lang="en-US" altLang="zh-CN" dirty="0">
                <a:solidFill>
                  <a:srgbClr val="000000"/>
                </a:solidFill>
                <a:latin typeface="宋体" panose="02010600030101010101" pitchFamily="2" charset="-122"/>
                <a:ea typeface="宋体" panose="02010600030101010101" pitchFamily="2" charset="-122"/>
              </a:rPr>
              <a:t>any((f1(), f2()))</a:t>
            </a:r>
            <a:r>
              <a:rPr lang="zh-CN" altLang="zh-CN" dirty="0">
                <a:solidFill>
                  <a:srgbClr val="000000"/>
                </a:solidFill>
                <a:latin typeface="宋体" panose="02010600030101010101" pitchFamily="2" charset="-122"/>
                <a:ea typeface="宋体" panose="02010600030101010101" pitchFamily="2" charset="-122"/>
              </a:rPr>
              <a:t> :</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pass</a:t>
            </a:r>
            <a:endParaRPr lang="zh-CN" altLang="zh-CN" dirty="0">
              <a:latin typeface="Arial" panose="020B0604020202020204" pitchFamily="34" charset="0"/>
            </a:endParaRPr>
          </a:p>
        </p:txBody>
      </p:sp>
      <p:sp>
        <p:nvSpPr>
          <p:cNvPr id="5" name="矩形 4"/>
          <p:cNvSpPr/>
          <p:nvPr/>
        </p:nvSpPr>
        <p:spPr>
          <a:xfrm>
            <a:off x="9164647" y="5324995"/>
            <a:ext cx="2825713" cy="646331"/>
          </a:xfrm>
          <a:prstGeom prst="rect">
            <a:avLst/>
          </a:prstGeom>
          <a:ln>
            <a:solidFill>
              <a:srgbClr val="0070C0"/>
            </a:solidFill>
          </a:ln>
        </p:spPr>
        <p:txBody>
          <a:bodyPr wrap="square">
            <a:spAutoFit/>
          </a:bodyPr>
          <a:lstStyle/>
          <a:p>
            <a:pPr eaLnBrk="0" fontAlgn="base" hangingPunct="0">
              <a:spcBef>
                <a:spcPct val="0"/>
              </a:spcBef>
              <a:spcAft>
                <a:spcPct val="0"/>
              </a:spcAft>
            </a:pPr>
            <a:r>
              <a:rPr lang="zh-CN" altLang="zh-CN" b="1" dirty="0">
                <a:solidFill>
                  <a:srgbClr val="000080"/>
                </a:solidFill>
                <a:latin typeface="宋体" panose="02010600030101010101" pitchFamily="2" charset="-122"/>
                <a:ea typeface="宋体" panose="02010600030101010101" pitchFamily="2" charset="-122"/>
              </a:rPr>
              <a:t>if </a:t>
            </a:r>
            <a:r>
              <a:rPr lang="en-US" altLang="zh-CN" dirty="0">
                <a:solidFill>
                  <a:srgbClr val="000000"/>
                </a:solidFill>
                <a:latin typeface="宋体" panose="02010600030101010101" pitchFamily="2" charset="-122"/>
                <a:ea typeface="宋体" panose="02010600030101010101" pitchFamily="2" charset="-122"/>
              </a:rPr>
              <a:t>all((f1(), f2()))</a:t>
            </a:r>
            <a:r>
              <a:rPr lang="zh-CN" altLang="zh-CN" dirty="0">
                <a:solidFill>
                  <a:srgbClr val="000000"/>
                </a:solidFill>
                <a:latin typeface="宋体" panose="02010600030101010101" pitchFamily="2" charset="-122"/>
                <a:ea typeface="宋体" panose="02010600030101010101" pitchFamily="2" charset="-122"/>
              </a:rPr>
              <a:t> :</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pass</a:t>
            </a:r>
            <a:endParaRPr lang="zh-CN" altLang="zh-CN" dirty="0">
              <a:latin typeface="Arial" panose="020B0604020202020204" pitchFamily="34" charset="0"/>
            </a:endParaRPr>
          </a:p>
        </p:txBody>
      </p:sp>
      <p:sp>
        <p:nvSpPr>
          <p:cNvPr id="7" name="文本框 6"/>
          <p:cNvSpPr txBox="1"/>
          <p:nvPr/>
        </p:nvSpPr>
        <p:spPr>
          <a:xfrm>
            <a:off x="5855998" y="1527828"/>
            <a:ext cx="6230815"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any(iterable): iterable</a:t>
            </a:r>
            <a:r>
              <a:rPr lang="zh-CN" altLang="en-US" sz="2000" dirty="0"/>
              <a:t>中任一元素的真值为真时返回</a:t>
            </a:r>
            <a:r>
              <a:rPr lang="en-US" altLang="zh-CN" sz="2000" dirty="0"/>
              <a:t>True</a:t>
            </a:r>
            <a:r>
              <a:rPr lang="zh-CN" altLang="en-US" sz="2000" dirty="0"/>
              <a:t>，都为假返回</a:t>
            </a:r>
            <a:r>
              <a:rPr lang="en-US" altLang="zh-CN" sz="2000" dirty="0"/>
              <a:t>False</a:t>
            </a:r>
            <a:r>
              <a:rPr lang="zh-CN" altLang="en-US" sz="2000" dirty="0"/>
              <a:t>。</a:t>
            </a:r>
            <a:r>
              <a:rPr lang="zh-CN" altLang="en-US" sz="2000" dirty="0">
                <a:solidFill>
                  <a:srgbClr val="FF0000"/>
                </a:solidFill>
              </a:rPr>
              <a:t>长度为</a:t>
            </a:r>
            <a:r>
              <a:rPr lang="en-US" altLang="zh-CN" sz="2000" dirty="0">
                <a:solidFill>
                  <a:srgbClr val="FF0000"/>
                </a:solidFill>
              </a:rPr>
              <a:t>0</a:t>
            </a:r>
            <a:r>
              <a:rPr lang="zh-CN" altLang="en-US" sz="2000" dirty="0">
                <a:solidFill>
                  <a:srgbClr val="FF0000"/>
                </a:solidFill>
              </a:rPr>
              <a:t>时返回</a:t>
            </a:r>
            <a:r>
              <a:rPr lang="en-US" altLang="zh-CN" sz="2000" dirty="0">
                <a:solidFill>
                  <a:srgbClr val="FF0000"/>
                </a:solidFill>
              </a:rPr>
              <a:t>False </a:t>
            </a:r>
          </a:p>
          <a:p>
            <a:pPr marL="285750" indent="-285750">
              <a:buFont typeface="Arial" panose="020B0604020202020204" pitchFamily="34" charset="0"/>
              <a:buChar char="•"/>
            </a:pPr>
            <a:r>
              <a:rPr lang="en-US" altLang="zh-CN" sz="2000" dirty="0"/>
              <a:t>all(iterable): iterable</a:t>
            </a:r>
            <a:r>
              <a:rPr lang="zh-CN" altLang="en-US" sz="2000" dirty="0"/>
              <a:t>中所有元素都为真时返回</a:t>
            </a:r>
            <a:r>
              <a:rPr lang="en-US" altLang="zh-CN" sz="2000" dirty="0"/>
              <a:t>True</a:t>
            </a:r>
            <a:r>
              <a:rPr lang="zh-CN" altLang="en-US" sz="2000" dirty="0"/>
              <a:t>，否则任一元素为假返回</a:t>
            </a:r>
            <a:r>
              <a:rPr lang="en-US" altLang="zh-CN" sz="2000" dirty="0"/>
              <a:t>False</a:t>
            </a:r>
            <a:r>
              <a:rPr lang="zh-CN" altLang="en-US" sz="2000" dirty="0"/>
              <a:t>。</a:t>
            </a:r>
            <a:r>
              <a:rPr lang="zh-CN" altLang="en-US" sz="2000" dirty="0">
                <a:solidFill>
                  <a:srgbClr val="FF0000"/>
                </a:solidFill>
              </a:rPr>
              <a:t>长度为</a:t>
            </a:r>
            <a:r>
              <a:rPr lang="en-US" altLang="zh-CN" sz="2000" dirty="0">
                <a:solidFill>
                  <a:srgbClr val="FF0000"/>
                </a:solidFill>
              </a:rPr>
              <a:t>0</a:t>
            </a:r>
            <a:r>
              <a:rPr lang="zh-CN" altLang="en-US" sz="2000" dirty="0">
                <a:solidFill>
                  <a:srgbClr val="FF0000"/>
                </a:solidFill>
              </a:rPr>
              <a:t>时返回</a:t>
            </a:r>
            <a:r>
              <a:rPr lang="en-US" altLang="zh-CN" sz="2000" dirty="0">
                <a:solidFill>
                  <a:srgbClr val="FF0000"/>
                </a:solidFill>
              </a:rPr>
              <a:t>True</a:t>
            </a:r>
          </a:p>
          <a:p>
            <a:pPr marL="285750" indent="-285750">
              <a:buFont typeface="Arial" panose="020B0604020202020204" pitchFamily="34" charset="0"/>
              <a:buChar char="•"/>
            </a:pPr>
            <a:endParaRPr lang="en-US" altLang="zh-CN" sz="2000" dirty="0">
              <a:solidFill>
                <a:srgbClr val="FF0000"/>
              </a:solidFill>
            </a:endParaRPr>
          </a:p>
          <a:p>
            <a:pPr marL="285750" indent="-285750">
              <a:buFont typeface="Arial" panose="020B0604020202020204" pitchFamily="34" charset="0"/>
              <a:buChar char="•"/>
            </a:pPr>
            <a:endParaRPr lang="en-US" altLang="zh-CN" sz="2000" dirty="0">
              <a:solidFill>
                <a:srgbClr val="FF0000"/>
              </a:solidFill>
            </a:endParaRPr>
          </a:p>
          <a:p>
            <a:pPr marL="285750" indent="-285750">
              <a:buFont typeface="Arial" panose="020B0604020202020204" pitchFamily="34" charset="0"/>
              <a:buChar char="•"/>
            </a:pPr>
            <a:endParaRPr lang="en-US" altLang="zh-CN" sz="2000" dirty="0">
              <a:solidFill>
                <a:srgbClr val="FF0000"/>
              </a:solidFill>
            </a:endParaRPr>
          </a:p>
          <a:p>
            <a:pPr marL="285750" indent="-285750">
              <a:buFont typeface="Arial" panose="020B0604020202020204" pitchFamily="34" charset="0"/>
              <a:buChar char="•"/>
            </a:pPr>
            <a:endParaRPr lang="en-US" altLang="zh-CN" sz="2000" dirty="0">
              <a:solidFill>
                <a:srgbClr val="FF0000"/>
              </a:solidFill>
            </a:endParaRPr>
          </a:p>
          <a:p>
            <a:pPr marL="285750" indent="-285750">
              <a:buFont typeface="Arial" panose="020B0604020202020204" pitchFamily="34" charset="0"/>
              <a:buChar char="•"/>
            </a:pPr>
            <a:endParaRPr lang="en-US" altLang="zh-CN" sz="2000" dirty="0">
              <a:solidFill>
                <a:srgbClr val="FF0000"/>
              </a:solidFill>
            </a:endParaRPr>
          </a:p>
          <a:p>
            <a:endParaRPr lang="en-US" altLang="zh-CN" sz="2000" dirty="0">
              <a:solidFill>
                <a:srgbClr val="FF0000"/>
              </a:solidFill>
            </a:endParaRPr>
          </a:p>
          <a:p>
            <a:pPr marL="285750" indent="-285750">
              <a:buFont typeface="Arial" panose="020B0604020202020204" pitchFamily="34" charset="0"/>
              <a:buChar char="•"/>
            </a:pPr>
            <a:r>
              <a:rPr lang="en-US" altLang="zh-CN" sz="2000" dirty="0"/>
              <a:t>any</a:t>
            </a:r>
            <a:r>
              <a:rPr lang="zh-CN" altLang="en-US" sz="2000" dirty="0"/>
              <a:t>和</a:t>
            </a:r>
            <a:r>
              <a:rPr lang="en-US" altLang="zh-CN" sz="2000" dirty="0"/>
              <a:t>all</a:t>
            </a:r>
            <a:r>
              <a:rPr lang="zh-CN" altLang="en-US" sz="2000" dirty="0"/>
              <a:t>都不是惰性求值，相当于非惰性求值的</a:t>
            </a:r>
            <a:r>
              <a:rPr lang="en-US" altLang="zh-CN" sz="2000" dirty="0"/>
              <a:t>or</a:t>
            </a:r>
            <a:r>
              <a:rPr lang="zh-CN" altLang="en-US" sz="2000" dirty="0"/>
              <a:t>和</a:t>
            </a:r>
            <a:r>
              <a:rPr lang="en-US" altLang="zh-CN" sz="2000" dirty="0"/>
              <a:t>and </a:t>
            </a:r>
            <a:endParaRPr lang="zh-CN" altLang="en-US" sz="2000" dirty="0"/>
          </a:p>
        </p:txBody>
      </p:sp>
      <p:cxnSp>
        <p:nvCxnSpPr>
          <p:cNvPr id="9" name="直线连接符 8">
            <a:extLst>
              <a:ext uri="{FF2B5EF4-FFF2-40B4-BE49-F238E27FC236}">
                <a16:creationId xmlns:a16="http://schemas.microsoft.com/office/drawing/2014/main" id="{18D10D9C-1A54-8445-857A-40F57C58CB4C}"/>
              </a:ext>
            </a:extLst>
          </p:cNvPr>
          <p:cNvCxnSpPr/>
          <p:nvPr/>
        </p:nvCxnSpPr>
        <p:spPr>
          <a:xfrm>
            <a:off x="5570256" y="1496474"/>
            <a:ext cx="0" cy="5086821"/>
          </a:xfrm>
          <a:prstGeom prst="line">
            <a:avLst/>
          </a:prstGeom>
          <a:ln>
            <a:headEnd type="none"/>
            <a:tailEnd type="none"/>
          </a:ln>
        </p:spPr>
        <p:style>
          <a:lnRef idx="1">
            <a:schemeClr val="accent5"/>
          </a:lnRef>
          <a:fillRef idx="0">
            <a:schemeClr val="accent5"/>
          </a:fillRef>
          <a:effectRef idx="0">
            <a:schemeClr val="accent5"/>
          </a:effectRef>
          <a:fontRef idx="minor">
            <a:schemeClr val="tx1"/>
          </a:fontRef>
        </p:style>
      </p:cxnSp>
      <p:pic>
        <p:nvPicPr>
          <p:cNvPr id="10" name="图片 9">
            <a:extLst>
              <a:ext uri="{FF2B5EF4-FFF2-40B4-BE49-F238E27FC236}">
                <a16:creationId xmlns:a16="http://schemas.microsoft.com/office/drawing/2014/main" id="{6293D1CF-7D81-7340-9F8C-59BB295FF35E}"/>
              </a:ext>
            </a:extLst>
          </p:cNvPr>
          <p:cNvPicPr>
            <a:picLocks noChangeAspect="1"/>
          </p:cNvPicPr>
          <p:nvPr/>
        </p:nvPicPr>
        <p:blipFill>
          <a:blip r:embed="rId3"/>
          <a:stretch>
            <a:fillRect/>
          </a:stretch>
        </p:blipFill>
        <p:spPr>
          <a:xfrm>
            <a:off x="6202255" y="2919727"/>
            <a:ext cx="2259773" cy="1632058"/>
          </a:xfrm>
          <a:prstGeom prst="rect">
            <a:avLst/>
          </a:prstGeom>
        </p:spPr>
      </p:pic>
      <p:pic>
        <p:nvPicPr>
          <p:cNvPr id="13" name="图片 12">
            <a:extLst>
              <a:ext uri="{FF2B5EF4-FFF2-40B4-BE49-F238E27FC236}">
                <a16:creationId xmlns:a16="http://schemas.microsoft.com/office/drawing/2014/main" id="{12D127CC-E84A-5541-A088-A1B5AC98B370}"/>
              </a:ext>
            </a:extLst>
          </p:cNvPr>
          <p:cNvPicPr>
            <a:picLocks noChangeAspect="1"/>
          </p:cNvPicPr>
          <p:nvPr/>
        </p:nvPicPr>
        <p:blipFill>
          <a:blip r:embed="rId4"/>
          <a:stretch>
            <a:fillRect/>
          </a:stretch>
        </p:blipFill>
        <p:spPr>
          <a:xfrm>
            <a:off x="8971405" y="3005506"/>
            <a:ext cx="1803400" cy="1460500"/>
          </a:xfrm>
          <a:prstGeom prst="rect">
            <a:avLst/>
          </a:prstGeom>
        </p:spPr>
      </p:pic>
    </p:spTree>
    <p:extLst>
      <p:ext uri="{BB962C8B-B14F-4D97-AF65-F5344CB8AC3E}">
        <p14:creationId xmlns:p14="http://schemas.microsoft.com/office/powerpoint/2010/main" val="239177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zh-CN" altLang="zh-CN" dirty="0"/>
              <a:t>3.1 条件表达式</a:t>
            </a:r>
            <a:r>
              <a:rPr lang="zh-CN" altLang="en-US" dirty="0"/>
              <a:t>：不允许</a:t>
            </a:r>
            <a:r>
              <a:rPr lang="zh-CN" altLang="zh-CN" dirty="0">
                <a:latin typeface="宋体" panose="02010600030101010101" pitchFamily="2" charset="-122"/>
              </a:rPr>
              <a:t>赋值运算符“=”</a:t>
            </a:r>
            <a:endParaRPr lang="zh-CN" altLang="zh-CN" dirty="0"/>
          </a:p>
        </p:txBody>
      </p:sp>
      <p:sp>
        <p:nvSpPr>
          <p:cNvPr id="22531" name="Rectangle 3"/>
          <p:cNvSpPr>
            <a:spLocks noGrp="1" noChangeArrowheads="1"/>
          </p:cNvSpPr>
          <p:nvPr>
            <p:ph type="body" idx="1"/>
          </p:nvPr>
        </p:nvSpPr>
        <p:spPr/>
        <p:txBody>
          <a:bodyPr/>
          <a:lstStyle/>
          <a:p>
            <a:pPr>
              <a:lnSpc>
                <a:spcPct val="80000"/>
              </a:lnSpc>
            </a:pPr>
            <a:r>
              <a:rPr lang="zh-CN" altLang="en-US" sz="2400" dirty="0">
                <a:latin typeface="宋体" panose="02010600030101010101" pitchFamily="2" charset="-122"/>
              </a:rPr>
              <a:t>避免可能的</a:t>
            </a:r>
            <a:r>
              <a:rPr lang="en-US" altLang="zh-CN" sz="2400" dirty="0">
                <a:latin typeface="宋体" panose="02010600030101010101" pitchFamily="2" charset="-122"/>
              </a:rPr>
              <a:t>Bug</a:t>
            </a:r>
            <a:r>
              <a:rPr lang="zh-CN" altLang="en-US" sz="2400" dirty="0">
                <a:latin typeface="宋体" panose="02010600030101010101" pitchFamily="2" charset="-122"/>
              </a:rPr>
              <a:t>：</a:t>
            </a:r>
            <a:r>
              <a:rPr lang="zh-CN" altLang="zh-CN" sz="2400" dirty="0">
                <a:latin typeface="宋体" panose="02010600030101010101" pitchFamily="2" charset="-122"/>
              </a:rPr>
              <a:t>误将关系运算符“==”</a:t>
            </a:r>
            <a:r>
              <a:rPr lang="zh-CN" altLang="en-US" sz="2400" dirty="0">
                <a:latin typeface="宋体" panose="02010600030101010101" pitchFamily="2" charset="-122"/>
              </a:rPr>
              <a:t>写成</a:t>
            </a:r>
            <a:r>
              <a:rPr lang="zh-CN" altLang="zh-CN" sz="2400" dirty="0">
                <a:latin typeface="宋体" panose="02010600030101010101" pitchFamily="2" charset="-122"/>
              </a:rPr>
              <a:t>赋值运算符“=”</a:t>
            </a:r>
            <a:endParaRPr lang="en-US" altLang="zh-CN" sz="2400" dirty="0">
              <a:latin typeface="宋体" panose="02010600030101010101" pitchFamily="2" charset="-122"/>
            </a:endParaRPr>
          </a:p>
          <a:p>
            <a:pPr marL="0" indent="0">
              <a:lnSpc>
                <a:spcPct val="80000"/>
              </a:lnSpc>
              <a:buNone/>
            </a:pPr>
            <a:endParaRPr lang="zh-CN" altLang="zh-CN" sz="2400" dirty="0">
              <a:latin typeface="宋体" panose="02010600030101010101" pitchFamily="2" charset="-122"/>
            </a:endParaRPr>
          </a:p>
          <a:p>
            <a:pPr marL="0" indent="0">
              <a:lnSpc>
                <a:spcPct val="80000"/>
              </a:lnSpc>
              <a:buNone/>
            </a:pPr>
            <a:r>
              <a:rPr lang="zh-CN" altLang="zh-CN" sz="2400" dirty="0">
                <a:latin typeface="宋体" panose="02010600030101010101" pitchFamily="2" charset="-122"/>
              </a:rPr>
              <a:t>&gt;&gt;&gt; if a=3:</a:t>
            </a:r>
            <a:r>
              <a:rPr lang="en-US" altLang="zh-CN" sz="2400" dirty="0">
                <a:latin typeface="宋体" panose="02010600030101010101" pitchFamily="2" charset="-122"/>
              </a:rPr>
              <a:t>pass</a:t>
            </a:r>
            <a:endParaRPr lang="zh-CN" altLang="zh-CN" sz="2400" dirty="0">
              <a:latin typeface="宋体" panose="02010600030101010101" pitchFamily="2" charset="-122"/>
            </a:endParaRPr>
          </a:p>
          <a:p>
            <a:pPr marL="0" indent="0">
              <a:lnSpc>
                <a:spcPct val="80000"/>
              </a:lnSpc>
              <a:buNone/>
            </a:pPr>
            <a:r>
              <a:rPr lang="zh-CN" altLang="zh-CN" sz="2400" dirty="0">
                <a:solidFill>
                  <a:srgbClr val="FF0000"/>
                </a:solidFill>
                <a:latin typeface="宋体" panose="02010600030101010101" pitchFamily="2" charset="-122"/>
              </a:rPr>
              <a:t>SyntaxError: invalid syntax</a:t>
            </a:r>
          </a:p>
          <a:p>
            <a:pPr marL="0" indent="0">
              <a:lnSpc>
                <a:spcPct val="80000"/>
              </a:lnSpc>
              <a:buNone/>
            </a:pPr>
            <a:r>
              <a:rPr lang="zh-CN" altLang="zh-CN" sz="2400" dirty="0">
                <a:latin typeface="宋体" panose="02010600030101010101" pitchFamily="2" charset="-122"/>
              </a:rPr>
              <a:t>&gt;&gt;&gt; if (a=3) and (b=4):</a:t>
            </a:r>
            <a:r>
              <a:rPr lang="en-US" altLang="zh-CN" sz="2400" dirty="0">
                <a:latin typeface="宋体" panose="02010600030101010101" pitchFamily="2" charset="-122"/>
              </a:rPr>
              <a:t>pass</a:t>
            </a:r>
            <a:endParaRPr lang="zh-CN" altLang="zh-CN" sz="2400" dirty="0">
              <a:latin typeface="宋体" panose="02010600030101010101" pitchFamily="2" charset="-122"/>
            </a:endParaRPr>
          </a:p>
          <a:p>
            <a:pPr marL="0" indent="0">
              <a:lnSpc>
                <a:spcPct val="80000"/>
              </a:lnSpc>
              <a:buNone/>
            </a:pPr>
            <a:r>
              <a:rPr lang="zh-CN" altLang="zh-CN" sz="2400" dirty="0">
                <a:solidFill>
                  <a:srgbClr val="FF0000"/>
                </a:solidFill>
                <a:latin typeface="宋体" panose="02010600030101010101" pitchFamily="2" charset="-122"/>
              </a:rPr>
              <a:t>SyntaxError: invalid syntax</a:t>
            </a:r>
          </a:p>
        </p:txBody>
      </p:sp>
    </p:spTree>
    <p:extLst>
      <p:ext uri="{BB962C8B-B14F-4D97-AF65-F5344CB8AC3E}">
        <p14:creationId xmlns:p14="http://schemas.microsoft.com/office/powerpoint/2010/main" val="279380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zh-CN" altLang="en-US" dirty="0">
                <a:latin typeface="宋体" panose="02010600030101010101" pitchFamily="2" charset="-122"/>
              </a:rPr>
              <a:t>3.2.2 </a:t>
            </a:r>
            <a:r>
              <a:rPr lang="zh-CN" altLang="en-US" dirty="0"/>
              <a:t>双分支结构</a:t>
            </a:r>
          </a:p>
        </p:txBody>
      </p:sp>
      <p:sp>
        <p:nvSpPr>
          <p:cNvPr id="24579" name="Rectangle 3"/>
          <p:cNvSpPr>
            <a:spLocks noGrp="1" noChangeArrowheads="1"/>
          </p:cNvSpPr>
          <p:nvPr>
            <p:ph type="body" idx="1"/>
          </p:nvPr>
        </p:nvSpPr>
        <p:spPr>
          <a:xfrm>
            <a:off x="778796" y="1566025"/>
            <a:ext cx="2695665" cy="1956177"/>
          </a:xfrm>
          <a:ln>
            <a:solidFill>
              <a:srgbClr val="0070C0"/>
            </a:solidFill>
          </a:ln>
        </p:spPr>
        <p:txBody>
          <a:bodyPr>
            <a:normAutofit/>
          </a:bodyPr>
          <a:lstStyle/>
          <a:p>
            <a:pPr>
              <a:lnSpc>
                <a:spcPct val="80000"/>
              </a:lnSpc>
              <a:spcBef>
                <a:spcPts val="1800"/>
              </a:spcBef>
              <a:buFont typeface="Wingdings" panose="05000000000000000000" pitchFamily="2" charset="2"/>
              <a:buNone/>
            </a:pPr>
            <a:r>
              <a:rPr lang="zh-CN" altLang="zh-CN" sz="2400" dirty="0">
                <a:latin typeface="宋体" panose="02010600030101010101" pitchFamily="2" charset="-122"/>
              </a:rPr>
              <a:t>if </a:t>
            </a:r>
            <a:r>
              <a:rPr lang="zh-CN" altLang="en-US" sz="2400" dirty="0">
                <a:latin typeface="宋体" panose="02010600030101010101" pitchFamily="2" charset="-122"/>
              </a:rPr>
              <a:t>条件</a:t>
            </a:r>
            <a:r>
              <a:rPr lang="zh-CN" altLang="zh-CN" sz="2400" dirty="0">
                <a:latin typeface="宋体" panose="02010600030101010101" pitchFamily="2" charset="-122"/>
              </a:rPr>
              <a:t>表达式:</a:t>
            </a:r>
          </a:p>
          <a:p>
            <a:pPr>
              <a:lnSpc>
                <a:spcPct val="80000"/>
              </a:lnSpc>
              <a:spcBef>
                <a:spcPts val="1800"/>
              </a:spcBef>
              <a:buFont typeface="Wingdings" panose="05000000000000000000" pitchFamily="2" charset="2"/>
              <a:buNone/>
            </a:pPr>
            <a:r>
              <a:rPr lang="zh-CN" altLang="zh-CN" sz="2400" dirty="0">
                <a:latin typeface="宋体" panose="02010600030101010101" pitchFamily="2" charset="-122"/>
              </a:rPr>
              <a:t>    语句块1</a:t>
            </a:r>
          </a:p>
          <a:p>
            <a:pPr>
              <a:lnSpc>
                <a:spcPct val="80000"/>
              </a:lnSpc>
              <a:spcBef>
                <a:spcPts val="1800"/>
              </a:spcBef>
              <a:buFont typeface="Wingdings" panose="05000000000000000000" pitchFamily="2" charset="2"/>
              <a:buNone/>
            </a:pPr>
            <a:r>
              <a:rPr lang="zh-CN" altLang="zh-CN" sz="2400" dirty="0">
                <a:highlight>
                  <a:srgbClr val="FFFF00"/>
                </a:highlight>
                <a:latin typeface="宋体" panose="02010600030101010101" pitchFamily="2" charset="-122"/>
              </a:rPr>
              <a:t>else:</a:t>
            </a:r>
          </a:p>
          <a:p>
            <a:pPr>
              <a:lnSpc>
                <a:spcPct val="80000"/>
              </a:lnSpc>
              <a:spcBef>
                <a:spcPts val="1800"/>
              </a:spcBef>
              <a:buFont typeface="Wingdings" panose="05000000000000000000" pitchFamily="2" charset="2"/>
              <a:buNone/>
            </a:pPr>
            <a:r>
              <a:rPr lang="zh-CN" altLang="zh-CN" sz="2400" dirty="0">
                <a:highlight>
                  <a:srgbClr val="FFFF00"/>
                </a:highlight>
                <a:latin typeface="宋体" panose="02010600030101010101" pitchFamily="2" charset="-122"/>
              </a:rPr>
              <a:t>    语句块2</a:t>
            </a:r>
          </a:p>
        </p:txBody>
      </p:sp>
      <p:grpSp>
        <p:nvGrpSpPr>
          <p:cNvPr id="4" name="组合 3"/>
          <p:cNvGrpSpPr/>
          <p:nvPr/>
        </p:nvGrpSpPr>
        <p:grpSpPr>
          <a:xfrm>
            <a:off x="8070804" y="10055"/>
            <a:ext cx="3575712" cy="3805575"/>
            <a:chOff x="3905537" y="1530700"/>
            <a:chExt cx="3575712" cy="3805575"/>
          </a:xfrm>
        </p:grpSpPr>
        <p:sp>
          <p:nvSpPr>
            <p:cNvPr id="5" name="流程图: 决策 4"/>
            <p:cNvSpPr/>
            <p:nvPr/>
          </p:nvSpPr>
          <p:spPr>
            <a:xfrm>
              <a:off x="4942766" y="2267804"/>
              <a:ext cx="1542197" cy="1050878"/>
            </a:xfrm>
            <a:prstGeom prst="flowChartDecision">
              <a:avLst/>
            </a:prstGeom>
            <a:solidFill>
              <a:schemeClr val="accent6">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solidFill>
                    <a:schemeClr val="tx1"/>
                  </a:solidFill>
                </a:rPr>
                <a:t>条件</a:t>
              </a:r>
              <a:r>
                <a:rPr lang="en-US" altLang="zh-CN" dirty="0">
                  <a:solidFill>
                    <a:schemeClr val="tx1"/>
                  </a:solidFill>
                </a:rPr>
                <a:t>?</a:t>
              </a:r>
              <a:endParaRPr lang="zh-CN" altLang="en-US" dirty="0">
                <a:solidFill>
                  <a:schemeClr val="tx1"/>
                </a:solidFill>
              </a:endParaRPr>
            </a:p>
          </p:txBody>
        </p:sp>
        <p:sp>
          <p:nvSpPr>
            <p:cNvPr id="6" name="流程图: 过程 5"/>
            <p:cNvSpPr/>
            <p:nvPr/>
          </p:nvSpPr>
          <p:spPr>
            <a:xfrm>
              <a:off x="6280246" y="3564341"/>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r>
                <a:rPr lang="en-US" altLang="zh-CN" dirty="0"/>
                <a:t>2</a:t>
              </a:r>
              <a:endParaRPr lang="zh-CN" altLang="en-US" dirty="0"/>
            </a:p>
          </p:txBody>
        </p:sp>
        <p:cxnSp>
          <p:nvCxnSpPr>
            <p:cNvPr id="7" name="直接箭头连接符 6"/>
            <p:cNvCxnSpPr/>
            <p:nvPr/>
          </p:nvCxnSpPr>
          <p:spPr>
            <a:xfrm>
              <a:off x="5622878" y="4749420"/>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title="t "/>
            <p:cNvCxnSpPr>
              <a:stCxn id="5" idx="3"/>
              <a:endCxn id="6" idx="0"/>
            </p:cNvCxnSpPr>
            <p:nvPr/>
          </p:nvCxnSpPr>
          <p:spPr>
            <a:xfrm>
              <a:off x="6484963" y="2793243"/>
              <a:ext cx="395785" cy="771098"/>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321188" y="2390634"/>
              <a:ext cx="750627" cy="369332"/>
            </a:xfrm>
            <a:prstGeom prst="rect">
              <a:avLst/>
            </a:prstGeom>
            <a:noFill/>
          </p:spPr>
          <p:txBody>
            <a:bodyPr wrap="square" rtlCol="0">
              <a:spAutoFit/>
            </a:bodyPr>
            <a:lstStyle/>
            <a:p>
              <a:r>
                <a:rPr lang="en-US" altLang="zh-CN" dirty="0"/>
                <a:t>False</a:t>
              </a:r>
              <a:endParaRPr lang="zh-CN" altLang="en-US" dirty="0"/>
            </a:p>
          </p:txBody>
        </p:sp>
        <p:sp>
          <p:nvSpPr>
            <p:cNvPr id="10" name="文本框 9"/>
            <p:cNvSpPr txBox="1"/>
            <p:nvPr/>
          </p:nvSpPr>
          <p:spPr>
            <a:xfrm>
              <a:off x="4410502" y="2404281"/>
              <a:ext cx="750627" cy="369332"/>
            </a:xfrm>
            <a:prstGeom prst="rect">
              <a:avLst/>
            </a:prstGeom>
            <a:noFill/>
          </p:spPr>
          <p:txBody>
            <a:bodyPr wrap="square" rtlCol="0">
              <a:spAutoFit/>
            </a:bodyPr>
            <a:lstStyle/>
            <a:p>
              <a:r>
                <a:rPr lang="en-US" altLang="zh-CN" dirty="0"/>
                <a:t>True</a:t>
              </a:r>
              <a:endParaRPr lang="zh-CN" altLang="en-US" dirty="0"/>
            </a:p>
          </p:txBody>
        </p:sp>
        <p:sp>
          <p:nvSpPr>
            <p:cNvPr id="11" name="文本框 10"/>
            <p:cNvSpPr txBox="1"/>
            <p:nvPr/>
          </p:nvSpPr>
          <p:spPr>
            <a:xfrm>
              <a:off x="5177052" y="1530700"/>
              <a:ext cx="1173708" cy="369332"/>
            </a:xfrm>
            <a:prstGeom prst="rect">
              <a:avLst/>
            </a:prstGeom>
            <a:noFill/>
          </p:spPr>
          <p:txBody>
            <a:bodyPr wrap="square" rtlCol="0">
              <a:spAutoFit/>
            </a:bodyPr>
            <a:lstStyle/>
            <a:p>
              <a:pPr algn="ctr"/>
              <a:r>
                <a:rPr lang="zh-CN" altLang="en-US" b="1" dirty="0">
                  <a:solidFill>
                    <a:srgbClr val="002060"/>
                  </a:solidFill>
                </a:rPr>
                <a:t>双分支</a:t>
              </a:r>
            </a:p>
          </p:txBody>
        </p:sp>
        <p:sp>
          <p:nvSpPr>
            <p:cNvPr id="12" name="流程图: 过程 11"/>
            <p:cNvSpPr/>
            <p:nvPr/>
          </p:nvSpPr>
          <p:spPr>
            <a:xfrm>
              <a:off x="3905537" y="3550693"/>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r>
                <a:rPr lang="en-US" altLang="zh-CN" dirty="0"/>
                <a:t>1</a:t>
              </a:r>
              <a:endParaRPr lang="zh-CN" altLang="en-US" dirty="0"/>
            </a:p>
          </p:txBody>
        </p:sp>
        <p:cxnSp>
          <p:nvCxnSpPr>
            <p:cNvPr id="13" name="肘形连接符 12" title="t "/>
            <p:cNvCxnSpPr>
              <a:stCxn id="5" idx="1"/>
              <a:endCxn id="12" idx="0"/>
            </p:cNvCxnSpPr>
            <p:nvPr/>
          </p:nvCxnSpPr>
          <p:spPr>
            <a:xfrm rot="10800000" flipV="1">
              <a:off x="4506040" y="2793243"/>
              <a:ext cx="436727" cy="757450"/>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90113" y="4735772"/>
              <a:ext cx="2374710" cy="0"/>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2"/>
            </p:cNvCxnSpPr>
            <p:nvPr/>
          </p:nvCxnSpPr>
          <p:spPr>
            <a:xfrm rot="5400000">
              <a:off x="6580497" y="4435522"/>
              <a:ext cx="598226" cy="2276"/>
            </a:xfrm>
            <a:prstGeom prst="bentConnector3">
              <a:avLst>
                <a:gd name="adj1" fmla="val 3403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5400000">
              <a:off x="4192138" y="4421874"/>
              <a:ext cx="598226" cy="2276"/>
            </a:xfrm>
            <a:prstGeom prst="bentConnector3">
              <a:avLst>
                <a:gd name="adj1" fmla="val 3403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718412" y="2006221"/>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1"/>
          <p:cNvSpPr>
            <a:spLocks noChangeArrowheads="1"/>
          </p:cNvSpPr>
          <p:nvPr/>
        </p:nvSpPr>
        <p:spPr bwMode="auto">
          <a:xfrm>
            <a:off x="700516" y="4094183"/>
            <a:ext cx="4683967"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 =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input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"请输入整数:"</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 %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'是一个偶数'</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en-US"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t>
            </a: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'是一个奇数'</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8" name="矩形 17"/>
          <p:cNvSpPr/>
          <p:nvPr/>
        </p:nvSpPr>
        <p:spPr>
          <a:xfrm>
            <a:off x="6115050" y="3845685"/>
            <a:ext cx="5531466" cy="2585323"/>
          </a:xfrm>
          <a:prstGeom prst="rect">
            <a:avLst/>
          </a:prstGeom>
          <a:ln>
            <a:solidFill>
              <a:srgbClr val="0070C0"/>
            </a:solidFill>
          </a:ln>
        </p:spPr>
        <p:txBody>
          <a:bodyPr wrap="square">
            <a:spAutoFit/>
          </a:bodyPr>
          <a:lstStyle/>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chTest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test_nonempty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如果非空，不需要 </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'Empty'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test_nonempty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chTest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19" name="矩形 18"/>
          <p:cNvSpPr/>
          <p:nvPr/>
        </p:nvSpPr>
        <p:spPr>
          <a:xfrm>
            <a:off x="6176453" y="6537202"/>
            <a:ext cx="3070071" cy="313932"/>
          </a:xfrm>
          <a:prstGeom prst="rect">
            <a:avLst/>
          </a:prstGeom>
        </p:spPr>
        <p:txBody>
          <a:bodyPr wrap="none">
            <a:spAutoFit/>
          </a:bodyPr>
          <a:lstStyle/>
          <a:p>
            <a:pPr>
              <a:lnSpc>
                <a:spcPct val="80000"/>
              </a:lnSpc>
              <a:buFont typeface="Wingdings" panose="05000000000000000000" pitchFamily="2" charset="2"/>
              <a:buNone/>
            </a:pPr>
            <a:r>
              <a:rPr lang="zh-CN" altLang="zh-CN" dirty="0">
                <a:solidFill>
                  <a:srgbClr val="0070C0"/>
                </a:solidFill>
                <a:latin typeface="宋体" panose="02010600030101010101" pitchFamily="2" charset="-122"/>
              </a:rPr>
              <a:t>['1', '2', '3', '4', '5']</a:t>
            </a:r>
            <a:endParaRPr lang="zh-CN" altLang="en-US" dirty="0">
              <a:solidFill>
                <a:srgbClr val="0070C0"/>
              </a:solidFill>
            </a:endParaRPr>
          </a:p>
        </p:txBody>
      </p:sp>
    </p:spTree>
    <p:extLst>
      <p:ext uri="{BB962C8B-B14F-4D97-AF65-F5344CB8AC3E}">
        <p14:creationId xmlns:p14="http://schemas.microsoft.com/office/powerpoint/2010/main" val="102822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zh-CN" altLang="en-US">
                <a:latin typeface="宋体" panose="02010600030101010101" pitchFamily="2" charset="-122"/>
              </a:rPr>
              <a:t>3.2.2 </a:t>
            </a:r>
            <a:r>
              <a:rPr lang="zh-CN" altLang="en-US"/>
              <a:t>双分支结构</a:t>
            </a:r>
          </a:p>
        </p:txBody>
      </p:sp>
      <p:sp>
        <p:nvSpPr>
          <p:cNvPr id="25603" name="Rectangle 3"/>
          <p:cNvSpPr>
            <a:spLocks noGrp="1" noChangeArrowheads="1"/>
          </p:cNvSpPr>
          <p:nvPr>
            <p:ph type="body" idx="1"/>
          </p:nvPr>
        </p:nvSpPr>
        <p:spPr>
          <a:xfrm>
            <a:off x="838200" y="1825625"/>
            <a:ext cx="9854682" cy="2447795"/>
          </a:xfrm>
        </p:spPr>
        <p:txBody>
          <a:bodyPr>
            <a:noAutofit/>
          </a:bodyPr>
          <a:lstStyle/>
          <a:p>
            <a:pPr>
              <a:lnSpc>
                <a:spcPct val="120000"/>
              </a:lnSpc>
            </a:pPr>
            <a:r>
              <a:rPr lang="zh-CN" altLang="zh-CN" sz="2000" dirty="0"/>
              <a:t>Python还支持</a:t>
            </a:r>
            <a:r>
              <a:rPr lang="en-US" altLang="zh-CN" sz="2000" dirty="0" err="1"/>
              <a:t>if|else</a:t>
            </a:r>
            <a:r>
              <a:rPr lang="zh-CN" altLang="en-US" sz="2000" dirty="0"/>
              <a:t>三元表达式</a:t>
            </a:r>
            <a:endParaRPr lang="zh-CN" altLang="zh-CN" sz="2000" dirty="0"/>
          </a:p>
          <a:p>
            <a:pPr marL="0" indent="0">
              <a:lnSpc>
                <a:spcPct val="120000"/>
              </a:lnSpc>
              <a:buNone/>
            </a:pPr>
            <a:r>
              <a:rPr lang="zh-CN" altLang="zh-CN" sz="2400" b="1" dirty="0">
                <a:solidFill>
                  <a:srgbClr val="FF0000"/>
                </a:solidFill>
              </a:rPr>
              <a:t>value1 if condition else value2</a:t>
            </a:r>
          </a:p>
          <a:p>
            <a:pPr marL="0" indent="0">
              <a:lnSpc>
                <a:spcPct val="120000"/>
              </a:lnSpc>
              <a:buNone/>
            </a:pPr>
            <a:r>
              <a:rPr lang="zh-CN" altLang="zh-CN" sz="2000" dirty="0"/>
              <a:t>当条件表达式condition的值</a:t>
            </a:r>
            <a:r>
              <a:rPr lang="zh-CN" altLang="en-US" sz="2000" dirty="0"/>
              <a:t>为</a:t>
            </a:r>
            <a:r>
              <a:rPr lang="zh-CN" altLang="zh-CN" sz="2000" dirty="0"/>
              <a:t>True时，表达式的值为value1，否则值为value2。</a:t>
            </a:r>
            <a:endParaRPr lang="en-US" altLang="zh-CN" sz="2000" dirty="0"/>
          </a:p>
          <a:p>
            <a:pPr>
              <a:lnSpc>
                <a:spcPct val="120000"/>
              </a:lnSpc>
            </a:pPr>
            <a:r>
              <a:rPr lang="zh-CN" altLang="en-US" sz="2000" dirty="0"/>
              <a:t>注意这里为短路计算，并不会同时对</a:t>
            </a:r>
            <a:r>
              <a:rPr lang="en-US" altLang="zh-CN" sz="2000" dirty="0"/>
              <a:t>value1 </a:t>
            </a:r>
            <a:r>
              <a:rPr lang="zh-CN" altLang="en-US" sz="2000" dirty="0"/>
              <a:t>和</a:t>
            </a:r>
            <a:r>
              <a:rPr lang="en-US" altLang="zh-CN" sz="2000" dirty="0"/>
              <a:t>value2 </a:t>
            </a:r>
            <a:r>
              <a:rPr lang="zh-CN" altLang="en-US" sz="2000" dirty="0"/>
              <a:t>求值。</a:t>
            </a:r>
            <a:endParaRPr lang="en-US" altLang="zh-CN" sz="2000" dirty="0"/>
          </a:p>
          <a:p>
            <a:pPr marL="0" indent="0">
              <a:buNone/>
            </a:pPr>
            <a:endParaRPr lang="en-US" altLang="zh-CN" sz="1000" dirty="0">
              <a:latin typeface="宋体" panose="02010600030101010101" pitchFamily="2" charset="-122"/>
            </a:endParaRPr>
          </a:p>
        </p:txBody>
      </p:sp>
      <p:sp>
        <p:nvSpPr>
          <p:cNvPr id="2" name="矩形 1"/>
          <p:cNvSpPr/>
          <p:nvPr/>
        </p:nvSpPr>
        <p:spPr>
          <a:xfrm>
            <a:off x="454090" y="4119963"/>
            <a:ext cx="5722776" cy="2062103"/>
          </a:xfrm>
          <a:prstGeom prst="rect">
            <a:avLst/>
          </a:prstGeom>
        </p:spPr>
        <p:txBody>
          <a:bodyPr wrap="square">
            <a:spAutoFit/>
          </a:bodyPr>
          <a:lstStyle/>
          <a:p>
            <a:pPr>
              <a:lnSpc>
                <a:spcPct val="80000"/>
              </a:lnSpc>
            </a:pPr>
            <a:r>
              <a:rPr lang="zh-CN" altLang="zh-CN" sz="2000" dirty="0">
                <a:latin typeface="宋体" panose="02010600030101010101" pitchFamily="2" charset="-122"/>
              </a:rPr>
              <a:t>&gt;&gt;&gt; a = 5</a:t>
            </a:r>
          </a:p>
          <a:p>
            <a:pPr>
              <a:lnSpc>
                <a:spcPct val="80000"/>
              </a:lnSpc>
            </a:pPr>
            <a:r>
              <a:rPr lang="zh-CN" altLang="zh-CN" sz="2000" dirty="0">
                <a:latin typeface="宋体" panose="02010600030101010101" pitchFamily="2" charset="-122"/>
              </a:rPr>
              <a:t>&gt;&gt;&gt; print(6) if a&gt;3 else print(5)</a:t>
            </a:r>
          </a:p>
          <a:p>
            <a:pPr>
              <a:lnSpc>
                <a:spcPct val="80000"/>
              </a:lnSpc>
            </a:pPr>
            <a:r>
              <a:rPr lang="zh-CN" altLang="zh-CN" sz="2000" dirty="0">
                <a:solidFill>
                  <a:srgbClr val="0070C0"/>
                </a:solidFill>
                <a:latin typeface="宋体" panose="02010600030101010101" pitchFamily="2" charset="-122"/>
              </a:rPr>
              <a:t>6</a:t>
            </a:r>
          </a:p>
          <a:p>
            <a:pPr>
              <a:lnSpc>
                <a:spcPct val="80000"/>
              </a:lnSpc>
            </a:pPr>
            <a:r>
              <a:rPr lang="zh-CN" altLang="zh-CN" sz="2000" dirty="0">
                <a:latin typeface="宋体" panose="02010600030101010101" pitchFamily="2" charset="-122"/>
              </a:rPr>
              <a:t>&gt;&gt;&gt; print(6 if a&gt;3 else 5)</a:t>
            </a:r>
          </a:p>
          <a:p>
            <a:pPr>
              <a:lnSpc>
                <a:spcPct val="80000"/>
              </a:lnSpc>
            </a:pPr>
            <a:r>
              <a:rPr lang="zh-CN" altLang="zh-CN" sz="2000" dirty="0">
                <a:solidFill>
                  <a:srgbClr val="0070C0"/>
                </a:solidFill>
                <a:latin typeface="宋体" panose="02010600030101010101" pitchFamily="2" charset="-122"/>
              </a:rPr>
              <a:t>6</a:t>
            </a:r>
          </a:p>
          <a:p>
            <a:pPr>
              <a:lnSpc>
                <a:spcPct val="80000"/>
              </a:lnSpc>
            </a:pPr>
            <a:r>
              <a:rPr lang="zh-CN" altLang="zh-CN" sz="2000" dirty="0">
                <a:latin typeface="宋体" panose="02010600030101010101" pitchFamily="2" charset="-122"/>
              </a:rPr>
              <a:t>&gt;&gt;&gt; b = 6 if a&gt;13 else 9</a:t>
            </a:r>
          </a:p>
          <a:p>
            <a:pPr>
              <a:lnSpc>
                <a:spcPct val="80000"/>
              </a:lnSpc>
            </a:pPr>
            <a:r>
              <a:rPr lang="zh-CN" altLang="zh-CN" sz="2000" dirty="0">
                <a:latin typeface="宋体" panose="02010600030101010101" pitchFamily="2" charset="-122"/>
              </a:rPr>
              <a:t>&gt;&gt;&gt; b</a:t>
            </a:r>
          </a:p>
          <a:p>
            <a:pPr>
              <a:lnSpc>
                <a:spcPct val="80000"/>
              </a:lnSpc>
            </a:pPr>
            <a:r>
              <a:rPr lang="zh-CN" altLang="zh-CN" sz="2000" dirty="0">
                <a:solidFill>
                  <a:srgbClr val="0070C0"/>
                </a:solidFill>
                <a:latin typeface="宋体" panose="02010600030101010101" pitchFamily="2" charset="-122"/>
              </a:rPr>
              <a:t>9</a:t>
            </a:r>
          </a:p>
        </p:txBody>
      </p:sp>
      <p:sp>
        <p:nvSpPr>
          <p:cNvPr id="3" name="文本框 2"/>
          <p:cNvSpPr txBox="1"/>
          <p:nvPr/>
        </p:nvSpPr>
        <p:spPr>
          <a:xfrm>
            <a:off x="7315200" y="1163905"/>
            <a:ext cx="2438400" cy="1323439"/>
          </a:xfrm>
          <a:prstGeom prst="rect">
            <a:avLst/>
          </a:prstGeom>
          <a:noFill/>
          <a:ln>
            <a:solidFill>
              <a:schemeClr val="accent1"/>
            </a:solidFill>
          </a:ln>
        </p:spPr>
        <p:txBody>
          <a:bodyPr wrap="square" rtlCol="0">
            <a:spAutoFit/>
          </a:bodyPr>
          <a:lstStyle/>
          <a:p>
            <a:r>
              <a:rPr lang="en-US" altLang="zh-CN" sz="2000" dirty="0"/>
              <a:t>if condition:</a:t>
            </a:r>
          </a:p>
          <a:p>
            <a:r>
              <a:rPr lang="en-US" altLang="zh-CN" sz="2000" dirty="0"/>
              <a:t>   return value1 </a:t>
            </a:r>
          </a:p>
          <a:p>
            <a:r>
              <a:rPr lang="en-US" altLang="zh-CN" sz="2000" dirty="0"/>
              <a:t>else:</a:t>
            </a:r>
          </a:p>
          <a:p>
            <a:r>
              <a:rPr lang="en-US" altLang="zh-CN" sz="2000" dirty="0"/>
              <a:t>   return value2 </a:t>
            </a:r>
            <a:endParaRPr lang="zh-CN" altLang="en-US" sz="2000" dirty="0"/>
          </a:p>
        </p:txBody>
      </p:sp>
    </p:spTree>
    <p:extLst>
      <p:ext uri="{BB962C8B-B14F-4D97-AF65-F5344CB8AC3E}">
        <p14:creationId xmlns:p14="http://schemas.microsoft.com/office/powerpoint/2010/main" val="279562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zh-CN" altLang="en-US" dirty="0">
                <a:latin typeface="宋体" panose="02010600030101010101" pitchFamily="2" charset="-122"/>
              </a:rPr>
              <a:t>3.2.2 </a:t>
            </a:r>
            <a:r>
              <a:rPr lang="zh-CN" altLang="en-US" dirty="0"/>
              <a:t>双分支结构</a:t>
            </a:r>
            <a:r>
              <a:rPr lang="en-US" altLang="zh-CN" dirty="0"/>
              <a:t>: if/else</a:t>
            </a:r>
            <a:r>
              <a:rPr lang="zh-CN" altLang="en-US" dirty="0"/>
              <a:t>三元运算符，惰性求值</a:t>
            </a:r>
          </a:p>
        </p:txBody>
      </p:sp>
      <p:sp>
        <p:nvSpPr>
          <p:cNvPr id="26627" name="Rectangle 3"/>
          <p:cNvSpPr>
            <a:spLocks noGrp="1" noChangeArrowheads="1"/>
          </p:cNvSpPr>
          <p:nvPr>
            <p:ph type="body" idx="1"/>
          </p:nvPr>
        </p:nvSpPr>
        <p:spPr>
          <a:xfrm>
            <a:off x="632927" y="1545707"/>
            <a:ext cx="10515600" cy="4351338"/>
          </a:xfrm>
        </p:spPr>
        <p:txBody>
          <a:bodyPr>
            <a:noAutofit/>
          </a:bodyPr>
          <a:lstStyle/>
          <a:p>
            <a:pPr marL="0" indent="0">
              <a:lnSpc>
                <a:spcPct val="80000"/>
              </a:lnSpc>
              <a:buNone/>
            </a:pPr>
            <a:r>
              <a:rPr lang="en-US" altLang="zh-CN" sz="2400" dirty="0">
                <a:latin typeface="宋体" panose="02010600030101010101" pitchFamily="2" charset="-122"/>
              </a:rPr>
              <a:t>&gt;&gt;&gt; a = 5</a:t>
            </a:r>
          </a:p>
          <a:p>
            <a:pPr marL="0" indent="0">
              <a:lnSpc>
                <a:spcPct val="80000"/>
              </a:lnSpc>
              <a:buNone/>
            </a:pPr>
            <a:r>
              <a:rPr lang="zh-CN" altLang="zh-CN" sz="2400" dirty="0">
                <a:latin typeface="宋体" panose="02010600030101010101" pitchFamily="2" charset="-122"/>
              </a:rPr>
              <a:t>&gt;&gt;&gt; x = math.sqrt(9) if </a:t>
            </a:r>
            <a:r>
              <a:rPr lang="en-US" altLang="zh-CN" sz="2400" dirty="0">
                <a:latin typeface="宋体" panose="02010600030101010101" pitchFamily="2" charset="-122"/>
              </a:rPr>
              <a:t>a</a:t>
            </a:r>
            <a:r>
              <a:rPr lang="zh-CN" altLang="zh-CN" sz="2400" dirty="0">
                <a:latin typeface="宋体" panose="02010600030101010101" pitchFamily="2" charset="-122"/>
              </a:rPr>
              <a:t>&gt;3 else random.randint(1, 100) #</a:t>
            </a:r>
            <a:r>
              <a:rPr lang="zh-CN" altLang="zh-CN" sz="2400" dirty="0">
                <a:solidFill>
                  <a:srgbClr val="FF0000"/>
                </a:solidFill>
                <a:latin typeface="宋体" panose="02010600030101010101" pitchFamily="2" charset="-122"/>
              </a:rPr>
              <a:t>此时还没有导入math模块</a:t>
            </a:r>
          </a:p>
          <a:p>
            <a:pPr marL="0" indent="0">
              <a:lnSpc>
                <a:spcPct val="80000"/>
              </a:lnSpc>
              <a:buNone/>
            </a:pPr>
            <a:r>
              <a:rPr lang="zh-CN" altLang="zh-CN" sz="2400" dirty="0">
                <a:solidFill>
                  <a:srgbClr val="FF0000"/>
                </a:solidFill>
                <a:latin typeface="宋体" panose="02010600030101010101" pitchFamily="2" charset="-122"/>
              </a:rPr>
              <a:t>NameError: name 'math' is not defined</a:t>
            </a:r>
          </a:p>
          <a:p>
            <a:pPr marL="0" indent="0">
              <a:lnSpc>
                <a:spcPct val="80000"/>
              </a:lnSpc>
              <a:buNone/>
            </a:pPr>
            <a:endParaRPr lang="en-US" altLang="zh-CN" sz="2400" dirty="0">
              <a:latin typeface="宋体" panose="02010600030101010101" pitchFamily="2" charset="-122"/>
            </a:endParaRPr>
          </a:p>
          <a:p>
            <a:pPr marL="0" indent="0">
              <a:lnSpc>
                <a:spcPct val="80000"/>
              </a:lnSpc>
              <a:buNone/>
            </a:pPr>
            <a:r>
              <a:rPr lang="zh-CN" altLang="zh-CN" sz="2400" dirty="0">
                <a:latin typeface="宋体" panose="02010600030101010101" pitchFamily="2" charset="-122"/>
              </a:rPr>
              <a:t>&gt;&gt;&gt; import math</a:t>
            </a:r>
            <a:endParaRPr lang="en-US" altLang="zh-CN" sz="2400" dirty="0">
              <a:latin typeface="宋体" panose="02010600030101010101" pitchFamily="2" charset="-122"/>
            </a:endParaRPr>
          </a:p>
          <a:p>
            <a:pPr marL="0" indent="0">
              <a:lnSpc>
                <a:spcPct val="80000"/>
              </a:lnSpc>
              <a:buNone/>
            </a:pPr>
            <a:r>
              <a:rPr lang="en-US" altLang="zh-CN" sz="2400" dirty="0">
                <a:latin typeface="宋体" panose="02010600030101010101" pitchFamily="2" charset="-122"/>
              </a:rPr>
              <a:t>&gt;&gt;&gt; a = 2 </a:t>
            </a:r>
          </a:p>
          <a:p>
            <a:pPr marL="0" indent="0">
              <a:lnSpc>
                <a:spcPct val="80000"/>
              </a:lnSpc>
              <a:buNone/>
            </a:pPr>
            <a:r>
              <a:rPr lang="en-US" altLang="zh-CN" sz="2400" dirty="0">
                <a:latin typeface="宋体" panose="02010600030101010101" pitchFamily="2" charset="-122"/>
              </a:rPr>
              <a:t>&gt;&gt;&gt; </a:t>
            </a:r>
            <a:r>
              <a:rPr lang="zh-CN" altLang="zh-CN" sz="2400" dirty="0">
                <a:latin typeface="宋体" panose="02010600030101010101" pitchFamily="2" charset="-122"/>
              </a:rPr>
              <a:t>x = math.sqrt(9) if </a:t>
            </a:r>
            <a:r>
              <a:rPr lang="en-US" altLang="zh-CN" sz="2400" dirty="0">
                <a:latin typeface="宋体" panose="02010600030101010101" pitchFamily="2" charset="-122"/>
              </a:rPr>
              <a:t>a</a:t>
            </a:r>
            <a:r>
              <a:rPr lang="zh-CN" altLang="zh-CN" sz="2400" dirty="0">
                <a:latin typeface="宋体" panose="02010600030101010101" pitchFamily="2" charset="-122"/>
              </a:rPr>
              <a:t>&gt;3 else random.randint(1, 100)</a:t>
            </a:r>
            <a:endParaRPr lang="zh-CN" altLang="zh-CN" sz="2400" dirty="0">
              <a:solidFill>
                <a:srgbClr val="FF0000"/>
              </a:solidFill>
              <a:latin typeface="宋体" panose="02010600030101010101" pitchFamily="2" charset="-122"/>
            </a:endParaRPr>
          </a:p>
          <a:p>
            <a:pPr marL="0" indent="0">
              <a:lnSpc>
                <a:spcPct val="80000"/>
              </a:lnSpc>
              <a:buNone/>
            </a:pPr>
            <a:r>
              <a:rPr lang="en-US" altLang="zh-CN" sz="2400" dirty="0" err="1">
                <a:solidFill>
                  <a:srgbClr val="FF0000"/>
                </a:solidFill>
                <a:latin typeface="宋体" panose="02010600030101010101" pitchFamily="2" charset="-122"/>
              </a:rPr>
              <a:t>NameError</a:t>
            </a:r>
            <a:r>
              <a:rPr lang="en-US" altLang="zh-CN" sz="2400" dirty="0">
                <a:solidFill>
                  <a:srgbClr val="FF0000"/>
                </a:solidFill>
                <a:latin typeface="宋体" panose="02010600030101010101" pitchFamily="2" charset="-122"/>
              </a:rPr>
              <a:t>: name 'random' is not defined </a:t>
            </a:r>
          </a:p>
          <a:p>
            <a:pPr marL="0" indent="0">
              <a:lnSpc>
                <a:spcPct val="80000"/>
              </a:lnSpc>
              <a:buNone/>
            </a:pPr>
            <a:endParaRPr lang="en-US" altLang="zh-CN" sz="2400" dirty="0">
              <a:latin typeface="宋体" panose="02010600030101010101" pitchFamily="2" charset="-122"/>
            </a:endParaRPr>
          </a:p>
          <a:p>
            <a:pPr marL="0" indent="0">
              <a:lnSpc>
                <a:spcPct val="80000"/>
              </a:lnSpc>
              <a:buNone/>
            </a:pPr>
            <a:r>
              <a:rPr lang="zh-CN" altLang="zh-CN" sz="2400" dirty="0">
                <a:latin typeface="宋体" panose="02010600030101010101" pitchFamily="2" charset="-122"/>
              </a:rPr>
              <a:t>&gt;&gt;&gt; import random</a:t>
            </a:r>
          </a:p>
          <a:p>
            <a:pPr marL="0" indent="0">
              <a:lnSpc>
                <a:spcPct val="80000"/>
              </a:lnSpc>
              <a:buNone/>
            </a:pPr>
            <a:r>
              <a:rPr lang="zh-CN" altLang="zh-CN" sz="2400" dirty="0">
                <a:latin typeface="宋体" panose="02010600030101010101" pitchFamily="2" charset="-122"/>
              </a:rPr>
              <a:t>&gt;&gt;&gt; x = math.sqrt(9) if </a:t>
            </a:r>
            <a:r>
              <a:rPr lang="en-US" altLang="zh-CN" sz="2400" dirty="0">
                <a:latin typeface="宋体" panose="02010600030101010101" pitchFamily="2" charset="-122"/>
              </a:rPr>
              <a:t>a</a:t>
            </a:r>
            <a:r>
              <a:rPr lang="zh-CN" altLang="zh-CN" sz="2400" dirty="0">
                <a:latin typeface="宋体" panose="02010600030101010101" pitchFamily="2" charset="-122"/>
              </a:rPr>
              <a:t>&gt;3 else random.randint(1, 100)</a:t>
            </a:r>
          </a:p>
        </p:txBody>
      </p:sp>
    </p:spTree>
    <p:extLst>
      <p:ext uri="{BB962C8B-B14F-4D97-AF65-F5344CB8AC3E}">
        <p14:creationId xmlns:p14="http://schemas.microsoft.com/office/powerpoint/2010/main" val="414810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a:latin typeface="宋体" panose="02010600030101010101" pitchFamily="2" charset="-122"/>
              </a:rPr>
              <a:t>3.2.4 </a:t>
            </a:r>
            <a:r>
              <a:rPr lang="zh-CN" altLang="en-US"/>
              <a:t>选择结构的嵌套</a:t>
            </a:r>
          </a:p>
        </p:txBody>
      </p:sp>
      <p:sp>
        <p:nvSpPr>
          <p:cNvPr id="29699" name="Rectangle 3"/>
          <p:cNvSpPr>
            <a:spLocks noGrp="1" noChangeArrowheads="1"/>
          </p:cNvSpPr>
          <p:nvPr>
            <p:ph type="body" idx="1"/>
          </p:nvPr>
        </p:nvSpPr>
        <p:spPr>
          <a:xfrm>
            <a:off x="486347" y="1637933"/>
            <a:ext cx="4486467" cy="4351338"/>
          </a:xfrm>
        </p:spPr>
        <p:txBody>
          <a:bodyPr>
            <a:noAutofit/>
          </a:bodyPr>
          <a:lstStyle/>
          <a:p>
            <a:pPr marL="0" indent="0">
              <a:buNone/>
            </a:pP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条件表达式</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条件表达式</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11</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条件表达式</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21</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endParaRPr lang="zh-CN" altLang="zh-CN" sz="1800" kern="100" dirty="0">
              <a:latin typeface="等线" panose="02010600030101010101" pitchFamily="2" charset="-122"/>
              <a:cs typeface="Times New Roman" panose="02020603050405020304" pitchFamily="18" charset="0"/>
            </a:endParaRPr>
          </a:p>
          <a:p>
            <a:pPr>
              <a:lnSpc>
                <a:spcPct val="90000"/>
              </a:lnSpc>
              <a:buFont typeface="Wingdings" panose="05000000000000000000" pitchFamily="2" charset="2"/>
              <a:buNone/>
            </a:pPr>
            <a:endParaRPr lang="zh-CN" altLang="en-US" sz="1800" dirty="0">
              <a:latin typeface="宋体" panose="02010600030101010101" pitchFamily="2" charset="-122"/>
            </a:endParaRPr>
          </a:p>
          <a:p>
            <a:pPr>
              <a:lnSpc>
                <a:spcPct val="90000"/>
              </a:lnSpc>
              <a:buFont typeface="Wingdings" panose="05000000000000000000" pitchFamily="2" charset="2"/>
              <a:buNone/>
            </a:pPr>
            <a:endParaRPr lang="zh-CN" altLang="en-US" sz="1800" dirty="0">
              <a:latin typeface="宋体" panose="02010600030101010101" pitchFamily="2" charset="-122"/>
            </a:endParaRPr>
          </a:p>
        </p:txBody>
      </p:sp>
      <p:sp>
        <p:nvSpPr>
          <p:cNvPr id="2" name="矩形 1"/>
          <p:cNvSpPr/>
          <p:nvPr/>
        </p:nvSpPr>
        <p:spPr>
          <a:xfrm>
            <a:off x="521517" y="6187995"/>
            <a:ext cx="5785977" cy="424732"/>
          </a:xfrm>
          <a:prstGeom prst="rect">
            <a:avLst/>
          </a:prstGeom>
        </p:spPr>
        <p:txBody>
          <a:bodyPr wrap="square">
            <a:spAutoFit/>
          </a:bodyPr>
          <a:lstStyle/>
          <a:p>
            <a:pPr>
              <a:lnSpc>
                <a:spcPct val="90000"/>
              </a:lnSpc>
              <a:buFont typeface="Wingdings" panose="05000000000000000000" pitchFamily="2" charset="2"/>
              <a:buNone/>
            </a:pPr>
            <a:r>
              <a:rPr lang="zh-CN" altLang="en-US" sz="2400" dirty="0">
                <a:latin typeface="宋体" panose="02010600030101010101" pitchFamily="2" charset="-122"/>
              </a:rPr>
              <a:t>注意：缩进必须要正确并且</a:t>
            </a:r>
            <a:r>
              <a:rPr lang="zh-CN" altLang="en-US" sz="2400" dirty="0">
                <a:solidFill>
                  <a:srgbClr val="FF0000"/>
                </a:solidFill>
                <a:latin typeface="宋体" panose="02010600030101010101" pitchFamily="2" charset="-122"/>
              </a:rPr>
              <a:t>一致</a:t>
            </a:r>
            <a:r>
              <a:rPr lang="zh-CN" altLang="en-US" sz="2400" dirty="0">
                <a:latin typeface="宋体" panose="02010600030101010101" pitchFamily="2" charset="-122"/>
              </a:rPr>
              <a:t>。</a:t>
            </a:r>
          </a:p>
        </p:txBody>
      </p:sp>
      <p:sp>
        <p:nvSpPr>
          <p:cNvPr id="5" name="Rectangle 1"/>
          <p:cNvSpPr>
            <a:spLocks noChangeArrowheads="1"/>
          </p:cNvSpPr>
          <p:nvPr/>
        </p:nvSpPr>
        <p:spPr bwMode="auto">
          <a:xfrm>
            <a:off x="5324666" y="1619184"/>
            <a:ext cx="6516813"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grade(score):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&lt;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in [0,100].'</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 None</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'C'</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F</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3" name="矩形 2"/>
          <p:cNvSpPr/>
          <p:nvPr/>
        </p:nvSpPr>
        <p:spPr>
          <a:xfrm>
            <a:off x="7295542" y="1098292"/>
            <a:ext cx="2954655" cy="369332"/>
          </a:xfrm>
          <a:prstGeom prst="rect">
            <a:avLst/>
          </a:prstGeom>
        </p:spPr>
        <p:txBody>
          <a:bodyPr wrap="none">
            <a:spAutoFit/>
          </a:bodyPr>
          <a:lstStyle/>
          <a:p>
            <a:r>
              <a:rPr lang="zh-CN" altLang="zh-CN" dirty="0">
                <a:latin typeface="宋体" panose="02010600030101010101" pitchFamily="2" charset="-122"/>
              </a:rPr>
              <a:t>成绩从百分制变换到等级制</a:t>
            </a:r>
            <a:endParaRPr lang="zh-CN" altLang="en-US" dirty="0"/>
          </a:p>
        </p:txBody>
      </p:sp>
      <p:sp>
        <p:nvSpPr>
          <p:cNvPr id="8" name="矩形 7">
            <a:extLst>
              <a:ext uri="{FF2B5EF4-FFF2-40B4-BE49-F238E27FC236}">
                <a16:creationId xmlns:a16="http://schemas.microsoft.com/office/drawing/2014/main" id="{6CC70E04-A6B3-4AFD-A0CD-B554271DD8EC}"/>
              </a:ext>
            </a:extLst>
          </p:cNvPr>
          <p:cNvSpPr/>
          <p:nvPr/>
        </p:nvSpPr>
        <p:spPr>
          <a:xfrm>
            <a:off x="6527074" y="259732"/>
            <a:ext cx="5958840" cy="646331"/>
          </a:xfrm>
          <a:prstGeom prst="rect">
            <a:avLst/>
          </a:prstGeom>
        </p:spPr>
        <p:txBody>
          <a:bodyPr wrap="square">
            <a:spAutoFit/>
          </a:bodyPr>
          <a:lstStyle/>
          <a:p>
            <a:r>
              <a:rPr lang="en-US" altLang="zh-CN" b="1" dirty="0">
                <a:solidFill>
                  <a:srgbClr val="008080"/>
                </a:solidFill>
                <a:latin typeface="宋体" panose="02010600030101010101" pitchFamily="2" charset="-122"/>
                <a:ea typeface="宋体" panose="02010600030101010101" pitchFamily="2" charset="-122"/>
              </a:rPr>
              <a:t>    D         C       B         A      </a:t>
            </a:r>
            <a:r>
              <a:rPr lang="en-US" altLang="zh-CN" b="1" dirty="0" err="1">
                <a:solidFill>
                  <a:srgbClr val="008080"/>
                </a:solidFill>
                <a:latin typeface="宋体" panose="02010600030101010101" pitchFamily="2" charset="-122"/>
                <a:ea typeface="宋体" panose="02010600030101010101" pitchFamily="2" charset="-122"/>
              </a:rPr>
              <a:t>A</a:t>
            </a:r>
            <a:r>
              <a:rPr lang="en-US" altLang="zh-CN" b="1" dirty="0">
                <a:solidFill>
                  <a:srgbClr val="008080"/>
                </a:solidFill>
                <a:latin typeface="宋体" panose="02010600030101010101" pitchFamily="2" charset="-122"/>
                <a:ea typeface="宋体" panose="02010600030101010101" pitchFamily="2" charset="-122"/>
              </a:rPr>
              <a:t> 	 </a:t>
            </a:r>
          </a:p>
          <a:p>
            <a:r>
              <a:rPr lang="zh-CN" altLang="zh-CN" b="1" dirty="0">
                <a:solidFill>
                  <a:srgbClr val="008080"/>
                </a:solidFill>
                <a:latin typeface="宋体" panose="02010600030101010101" pitchFamily="2" charset="-122"/>
                <a:ea typeface="宋体" panose="02010600030101010101" pitchFamily="2" charset="-122"/>
              </a:rPr>
              <a:t> </a:t>
            </a:r>
            <a:r>
              <a:rPr lang="en-US" altLang="zh-CN" b="1" dirty="0">
                <a:solidFill>
                  <a:srgbClr val="008080"/>
                </a:solidFill>
                <a:latin typeface="宋体" panose="02010600030101010101" pitchFamily="2" charset="-122"/>
                <a:ea typeface="宋体" panose="02010600030101010101" pitchFamily="2" charset="-122"/>
              </a:rPr>
              <a:t>[60-70)   [70-80)  [80-90)  [90-100) 100 </a:t>
            </a:r>
          </a:p>
        </p:txBody>
      </p:sp>
    </p:spTree>
    <p:extLst>
      <p:ext uri="{BB962C8B-B14F-4D97-AF65-F5344CB8AC3E}">
        <p14:creationId xmlns:p14="http://schemas.microsoft.com/office/powerpoint/2010/main" val="272271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zh-CN" altLang="en-US">
                <a:latin typeface="宋体" panose="02010600030101010101" pitchFamily="2" charset="-122"/>
              </a:rPr>
              <a:t>3.2.4 </a:t>
            </a:r>
            <a:r>
              <a:rPr lang="zh-CN" altLang="en-US"/>
              <a:t>选择结构的嵌套</a:t>
            </a:r>
          </a:p>
        </p:txBody>
      </p:sp>
      <p:sp>
        <p:nvSpPr>
          <p:cNvPr id="3" name="Rectangle 1"/>
          <p:cNvSpPr>
            <a:spLocks noChangeArrowheads="1"/>
          </p:cNvSpPr>
          <p:nvPr/>
        </p:nvSpPr>
        <p:spPr bwMode="auto">
          <a:xfrm>
            <a:off x="7074874" y="1690688"/>
            <a:ext cx="5003364" cy="45345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a:t>
            </a:r>
            <a:r>
              <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degree = </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'DCBAA</a:t>
            </a:r>
            <a:r>
              <a:rPr kumimoji="0" lang="en-US"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F</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b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&lt;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between 0 and 100.'</a:t>
            </a:r>
            <a:b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index = (score -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a:t>
            </a:r>
            <a:b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index &gt;=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degree[index]</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degree[-</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256663" y="1716431"/>
            <a:ext cx="5710335" cy="47992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grade(score):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&lt;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in [0,100].'</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'C'</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F</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5" name="右箭头 4"/>
          <p:cNvSpPr/>
          <p:nvPr/>
        </p:nvSpPr>
        <p:spPr>
          <a:xfrm>
            <a:off x="6170416" y="3535680"/>
            <a:ext cx="701040" cy="24384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27520" y="551072"/>
            <a:ext cx="5958840" cy="646331"/>
          </a:xfrm>
          <a:prstGeom prst="rect">
            <a:avLst/>
          </a:prstGeom>
        </p:spPr>
        <p:txBody>
          <a:bodyPr wrap="square">
            <a:spAutoFit/>
          </a:bodyPr>
          <a:lstStyle/>
          <a:p>
            <a:r>
              <a:rPr lang="en-US" altLang="zh-CN" b="1" dirty="0">
                <a:solidFill>
                  <a:srgbClr val="008080"/>
                </a:solidFill>
                <a:latin typeface="宋体" panose="02010600030101010101" pitchFamily="2" charset="-122"/>
                <a:ea typeface="宋体" panose="02010600030101010101" pitchFamily="2" charset="-122"/>
              </a:rPr>
              <a:t>    D         C       B         A      </a:t>
            </a:r>
            <a:r>
              <a:rPr lang="en-US" altLang="zh-CN" b="1" dirty="0" err="1">
                <a:solidFill>
                  <a:srgbClr val="008080"/>
                </a:solidFill>
                <a:latin typeface="宋体" panose="02010600030101010101" pitchFamily="2" charset="-122"/>
                <a:ea typeface="宋体" panose="02010600030101010101" pitchFamily="2" charset="-122"/>
              </a:rPr>
              <a:t>A</a:t>
            </a:r>
            <a:r>
              <a:rPr lang="en-US" altLang="zh-CN" b="1" dirty="0">
                <a:solidFill>
                  <a:srgbClr val="008080"/>
                </a:solidFill>
                <a:latin typeface="宋体" panose="02010600030101010101" pitchFamily="2" charset="-122"/>
                <a:ea typeface="宋体" panose="02010600030101010101" pitchFamily="2" charset="-122"/>
              </a:rPr>
              <a:t> 	 </a:t>
            </a:r>
          </a:p>
          <a:p>
            <a:r>
              <a:rPr lang="zh-CN" altLang="zh-CN" b="1" dirty="0">
                <a:solidFill>
                  <a:srgbClr val="008080"/>
                </a:solidFill>
                <a:latin typeface="宋体" panose="02010600030101010101" pitchFamily="2" charset="-122"/>
                <a:ea typeface="宋体" panose="02010600030101010101" pitchFamily="2" charset="-122"/>
              </a:rPr>
              <a:t> </a:t>
            </a:r>
            <a:r>
              <a:rPr lang="en-US" altLang="zh-CN" b="1" dirty="0">
                <a:solidFill>
                  <a:srgbClr val="008080"/>
                </a:solidFill>
                <a:latin typeface="宋体" panose="02010600030101010101" pitchFamily="2" charset="-122"/>
                <a:ea typeface="宋体" panose="02010600030101010101" pitchFamily="2" charset="-122"/>
              </a:rPr>
              <a:t>[60-70)   [70-80)  [80-90)  [90-100) 100 </a:t>
            </a:r>
          </a:p>
        </p:txBody>
      </p:sp>
    </p:spTree>
    <p:extLst>
      <p:ext uri="{BB962C8B-B14F-4D97-AF65-F5344CB8AC3E}">
        <p14:creationId xmlns:p14="http://schemas.microsoft.com/office/powerpoint/2010/main" val="291465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zh-CN" altLang="en-US" dirty="0">
                <a:latin typeface="宋体" panose="02010600030101010101" pitchFamily="2" charset="-122"/>
              </a:rPr>
              <a:t>3.2.3 </a:t>
            </a:r>
            <a:r>
              <a:rPr lang="zh-CN" altLang="en-US" dirty="0"/>
              <a:t>多分支结构</a:t>
            </a:r>
          </a:p>
        </p:txBody>
      </p:sp>
      <p:sp>
        <p:nvSpPr>
          <p:cNvPr id="27651" name="Rectangle 3"/>
          <p:cNvSpPr>
            <a:spLocks noGrp="1" noChangeArrowheads="1"/>
          </p:cNvSpPr>
          <p:nvPr>
            <p:ph type="body" idx="1"/>
          </p:nvPr>
        </p:nvSpPr>
        <p:spPr>
          <a:xfrm>
            <a:off x="858116" y="1556034"/>
            <a:ext cx="10515600" cy="4351338"/>
          </a:xfrm>
        </p:spPr>
        <p:txBody>
          <a:bodyPr>
            <a:normAutofit lnSpcReduction="10000"/>
          </a:bodyPr>
          <a:lstStyle/>
          <a:p>
            <a:pPr>
              <a:lnSpc>
                <a:spcPct val="90000"/>
              </a:lnSpc>
              <a:buFont typeface="Wingdings" panose="05000000000000000000" pitchFamily="2" charset="2"/>
              <a:buNone/>
            </a:pPr>
            <a:r>
              <a:rPr lang="zh-CN" altLang="zh-CN" sz="2400" dirty="0">
                <a:latin typeface="宋体" panose="02010600030101010101" pitchFamily="2" charset="-122"/>
              </a:rPr>
              <a:t>if </a:t>
            </a:r>
            <a:r>
              <a:rPr lang="zh-CN" altLang="en-US" sz="2400" dirty="0">
                <a:latin typeface="宋体" panose="02010600030101010101" pitchFamily="2" charset="-122"/>
              </a:rPr>
              <a:t>条件</a:t>
            </a:r>
            <a:r>
              <a:rPr lang="zh-CN" altLang="zh-CN" sz="2400" dirty="0">
                <a:latin typeface="宋体" panose="02010600030101010101" pitchFamily="2" charset="-122"/>
              </a:rPr>
              <a:t>1:</a:t>
            </a:r>
          </a:p>
          <a:p>
            <a:pPr>
              <a:lnSpc>
                <a:spcPct val="90000"/>
              </a:lnSpc>
              <a:buFont typeface="Wingdings" panose="05000000000000000000" pitchFamily="2" charset="2"/>
              <a:buNone/>
            </a:pPr>
            <a:r>
              <a:rPr lang="zh-CN" altLang="zh-CN" sz="2400" dirty="0">
                <a:latin typeface="宋体" panose="02010600030101010101" pitchFamily="2" charset="-122"/>
              </a:rPr>
              <a:t>    语句块1</a:t>
            </a:r>
          </a:p>
          <a:p>
            <a:pPr>
              <a:lnSpc>
                <a:spcPct val="90000"/>
              </a:lnSpc>
              <a:buFont typeface="Wingdings" panose="05000000000000000000" pitchFamily="2" charset="2"/>
              <a:buNone/>
            </a:pPr>
            <a:r>
              <a:rPr lang="zh-CN" altLang="zh-CN" sz="2400" dirty="0">
                <a:latin typeface="宋体" panose="02010600030101010101" pitchFamily="2" charset="-122"/>
              </a:rPr>
              <a:t>elif </a:t>
            </a:r>
            <a:r>
              <a:rPr lang="zh-CN" altLang="en-US" sz="2400" dirty="0">
                <a:latin typeface="宋体" panose="02010600030101010101" pitchFamily="2" charset="-122"/>
              </a:rPr>
              <a:t>条件</a:t>
            </a:r>
            <a:r>
              <a:rPr lang="zh-CN" altLang="zh-CN" sz="2400" dirty="0">
                <a:latin typeface="宋体" panose="02010600030101010101" pitchFamily="2" charset="-122"/>
              </a:rPr>
              <a:t>2:</a:t>
            </a:r>
          </a:p>
          <a:p>
            <a:pPr>
              <a:lnSpc>
                <a:spcPct val="90000"/>
              </a:lnSpc>
              <a:buFont typeface="Wingdings" panose="05000000000000000000" pitchFamily="2" charset="2"/>
              <a:buNone/>
            </a:pPr>
            <a:r>
              <a:rPr lang="zh-CN" altLang="zh-CN" sz="2400" dirty="0">
                <a:latin typeface="宋体" panose="02010600030101010101" pitchFamily="2" charset="-122"/>
              </a:rPr>
              <a:t>    语句块2</a:t>
            </a:r>
          </a:p>
          <a:p>
            <a:pPr>
              <a:lnSpc>
                <a:spcPct val="90000"/>
              </a:lnSpc>
              <a:buFont typeface="Wingdings" panose="05000000000000000000" pitchFamily="2" charset="2"/>
              <a:buNone/>
            </a:pPr>
            <a:r>
              <a:rPr lang="zh-CN" altLang="zh-CN" sz="2400" dirty="0">
                <a:latin typeface="宋体" panose="02010600030101010101" pitchFamily="2" charset="-122"/>
              </a:rPr>
              <a:t>elif </a:t>
            </a:r>
            <a:r>
              <a:rPr lang="zh-CN" altLang="en-US" sz="2400" dirty="0">
                <a:latin typeface="宋体" panose="02010600030101010101" pitchFamily="2" charset="-122"/>
              </a:rPr>
              <a:t>条件</a:t>
            </a:r>
            <a:r>
              <a:rPr lang="zh-CN" altLang="zh-CN" sz="2400" dirty="0">
                <a:latin typeface="宋体" panose="02010600030101010101" pitchFamily="2" charset="-122"/>
              </a:rPr>
              <a:t>3:</a:t>
            </a:r>
          </a:p>
          <a:p>
            <a:pPr>
              <a:lnSpc>
                <a:spcPct val="90000"/>
              </a:lnSpc>
              <a:buFont typeface="Wingdings" panose="05000000000000000000" pitchFamily="2" charset="2"/>
              <a:buNone/>
            </a:pPr>
            <a:r>
              <a:rPr lang="zh-CN" altLang="zh-CN" sz="2400" dirty="0">
                <a:latin typeface="宋体" panose="02010600030101010101" pitchFamily="2" charset="-122"/>
              </a:rPr>
              <a:t>    语句块3</a:t>
            </a:r>
          </a:p>
          <a:p>
            <a:pPr>
              <a:lnSpc>
                <a:spcPct val="90000"/>
              </a:lnSpc>
              <a:buFont typeface="Wingdings" panose="05000000000000000000" pitchFamily="2" charset="2"/>
              <a:buNone/>
            </a:pPr>
            <a:r>
              <a:rPr lang="zh-CN" altLang="zh-CN" sz="2400" dirty="0">
                <a:latin typeface="宋体" panose="02010600030101010101" pitchFamily="2" charset="-122"/>
              </a:rPr>
              <a:t>else:</a:t>
            </a:r>
          </a:p>
          <a:p>
            <a:pPr>
              <a:lnSpc>
                <a:spcPct val="90000"/>
              </a:lnSpc>
              <a:buFont typeface="Wingdings" panose="05000000000000000000" pitchFamily="2" charset="2"/>
              <a:buNone/>
            </a:pPr>
            <a:r>
              <a:rPr lang="zh-CN" altLang="zh-CN" sz="2400" dirty="0">
                <a:latin typeface="宋体" panose="02010600030101010101" pitchFamily="2" charset="-122"/>
              </a:rPr>
              <a:t>    语句块4</a:t>
            </a:r>
          </a:p>
          <a:p>
            <a:pPr>
              <a:lnSpc>
                <a:spcPct val="90000"/>
              </a:lnSpc>
              <a:buFont typeface="Wingdings" panose="05000000000000000000" pitchFamily="2" charset="2"/>
              <a:buNone/>
            </a:pPr>
            <a:endParaRPr lang="zh-CN" altLang="zh-CN" sz="2400" dirty="0">
              <a:latin typeface="宋体" panose="02010600030101010101" pitchFamily="2" charset="-122"/>
            </a:endParaRPr>
          </a:p>
          <a:p>
            <a:pPr>
              <a:lnSpc>
                <a:spcPct val="90000"/>
              </a:lnSpc>
              <a:buFont typeface="Wingdings" panose="05000000000000000000" pitchFamily="2" charset="2"/>
              <a:buNone/>
            </a:pPr>
            <a:r>
              <a:rPr lang="zh-CN" altLang="zh-CN" sz="2400" dirty="0">
                <a:latin typeface="宋体" panose="02010600030101010101" pitchFamily="2" charset="-122"/>
              </a:rPr>
              <a:t>其中，关键字elif是else if的缩写。</a:t>
            </a:r>
          </a:p>
        </p:txBody>
      </p:sp>
      <p:grpSp>
        <p:nvGrpSpPr>
          <p:cNvPr id="4" name="组合 3"/>
          <p:cNvGrpSpPr/>
          <p:nvPr/>
        </p:nvGrpSpPr>
        <p:grpSpPr>
          <a:xfrm>
            <a:off x="4776152" y="1014251"/>
            <a:ext cx="7087743" cy="4139824"/>
            <a:chOff x="3079839" y="1489460"/>
            <a:chExt cx="7087743" cy="4139824"/>
          </a:xfrm>
        </p:grpSpPr>
        <p:sp>
          <p:nvSpPr>
            <p:cNvPr id="5" name="流程图: 决策 4"/>
            <p:cNvSpPr/>
            <p:nvPr/>
          </p:nvSpPr>
          <p:spPr>
            <a:xfrm>
              <a:off x="4171660" y="1751043"/>
              <a:ext cx="1542197" cy="896623"/>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1?</a:t>
              </a:r>
              <a:endParaRPr lang="zh-CN" altLang="en-US" b="1" dirty="0">
                <a:solidFill>
                  <a:schemeClr val="tx1"/>
                </a:solidFill>
              </a:endParaRPr>
            </a:p>
          </p:txBody>
        </p:sp>
        <p:sp>
          <p:nvSpPr>
            <p:cNvPr id="6" name="流程图: 过程 5"/>
            <p:cNvSpPr/>
            <p:nvPr/>
          </p:nvSpPr>
          <p:spPr>
            <a:xfrm>
              <a:off x="8839190" y="3784558"/>
              <a:ext cx="1328392" cy="575475"/>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n+1</a:t>
              </a:r>
              <a:endParaRPr lang="zh-CN" altLang="en-US" dirty="0"/>
            </a:p>
          </p:txBody>
        </p:sp>
        <p:cxnSp>
          <p:nvCxnSpPr>
            <p:cNvPr id="7" name="直接箭头连接符 6"/>
            <p:cNvCxnSpPr/>
            <p:nvPr/>
          </p:nvCxnSpPr>
          <p:spPr>
            <a:xfrm>
              <a:off x="3658248" y="4360033"/>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title="t "/>
            <p:cNvCxnSpPr>
              <a:stCxn id="5" idx="3"/>
              <a:endCxn id="16" idx="0"/>
            </p:cNvCxnSpPr>
            <p:nvPr/>
          </p:nvCxnSpPr>
          <p:spPr>
            <a:xfrm>
              <a:off x="5713857" y="2199355"/>
              <a:ext cx="514074" cy="181753"/>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64"/>
            <p:cNvSpPr txBox="1"/>
            <p:nvPr/>
          </p:nvSpPr>
          <p:spPr>
            <a:xfrm>
              <a:off x="5550082" y="184657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10" name="文本框 65"/>
            <p:cNvSpPr txBox="1"/>
            <p:nvPr/>
          </p:nvSpPr>
          <p:spPr>
            <a:xfrm>
              <a:off x="3639396" y="186022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sp>
          <p:nvSpPr>
            <p:cNvPr id="11" name="文本框 66"/>
            <p:cNvSpPr txBox="1"/>
            <p:nvPr/>
          </p:nvSpPr>
          <p:spPr>
            <a:xfrm>
              <a:off x="5641076" y="5259952"/>
              <a:ext cx="117370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2060"/>
                  </a:solidFill>
                </a:rPr>
                <a:t>多分支</a:t>
              </a:r>
            </a:p>
          </p:txBody>
        </p:sp>
        <p:sp>
          <p:nvSpPr>
            <p:cNvPr id="12" name="流程图: 过程 11"/>
            <p:cNvSpPr/>
            <p:nvPr/>
          </p:nvSpPr>
          <p:spPr>
            <a:xfrm>
              <a:off x="3079839" y="3798210"/>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1</a:t>
              </a:r>
              <a:endParaRPr lang="zh-CN" altLang="en-US" dirty="0"/>
            </a:p>
          </p:txBody>
        </p:sp>
        <p:cxnSp>
          <p:nvCxnSpPr>
            <p:cNvPr id="13" name="肘形连接符 12" title="t "/>
            <p:cNvCxnSpPr>
              <a:stCxn id="5" idx="1"/>
              <a:endCxn id="12" idx="0"/>
            </p:cNvCxnSpPr>
            <p:nvPr/>
          </p:nvCxnSpPr>
          <p:spPr>
            <a:xfrm rot="10800000" flipV="1">
              <a:off x="3680342" y="2199354"/>
              <a:ext cx="491319" cy="1598855"/>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596175" y="4926899"/>
              <a:ext cx="5954986" cy="12328"/>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947306" y="1489460"/>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流程图: 决策 15"/>
            <p:cNvSpPr/>
            <p:nvPr/>
          </p:nvSpPr>
          <p:spPr>
            <a:xfrm>
              <a:off x="5456832" y="2381108"/>
              <a:ext cx="1542197" cy="785172"/>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2?</a:t>
              </a:r>
              <a:endParaRPr lang="zh-CN" altLang="en-US" b="1" dirty="0">
                <a:solidFill>
                  <a:schemeClr val="tx1"/>
                </a:solidFill>
              </a:endParaRPr>
            </a:p>
          </p:txBody>
        </p:sp>
        <p:cxnSp>
          <p:nvCxnSpPr>
            <p:cNvPr id="17" name="肘形连接符 16" title="t "/>
            <p:cNvCxnSpPr>
              <a:endCxn id="20" idx="0"/>
            </p:cNvCxnSpPr>
            <p:nvPr/>
          </p:nvCxnSpPr>
          <p:spPr>
            <a:xfrm>
              <a:off x="6946710" y="2784143"/>
              <a:ext cx="1322698" cy="238410"/>
            </a:xfrm>
            <a:prstGeom prst="bentConnector2">
              <a:avLst/>
            </a:prstGeom>
            <a:ln w="222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流程图: 过程 17"/>
            <p:cNvSpPr/>
            <p:nvPr/>
          </p:nvSpPr>
          <p:spPr>
            <a:xfrm>
              <a:off x="4419603" y="3800477"/>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2</a:t>
              </a:r>
              <a:endParaRPr lang="zh-CN" altLang="en-US" dirty="0"/>
            </a:p>
          </p:txBody>
        </p:sp>
        <p:cxnSp>
          <p:nvCxnSpPr>
            <p:cNvPr id="19" name="肘形连接符 18" title="t "/>
            <p:cNvCxnSpPr>
              <a:stCxn id="16" idx="1"/>
              <a:endCxn id="18" idx="0"/>
            </p:cNvCxnSpPr>
            <p:nvPr/>
          </p:nvCxnSpPr>
          <p:spPr>
            <a:xfrm rot="10800000" flipV="1">
              <a:off x="5020106" y="2773693"/>
              <a:ext cx="436727" cy="1026783"/>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流程图: 决策 19"/>
            <p:cNvSpPr/>
            <p:nvPr/>
          </p:nvSpPr>
          <p:spPr>
            <a:xfrm>
              <a:off x="7435758" y="3022553"/>
              <a:ext cx="1667299" cy="716933"/>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n?</a:t>
              </a:r>
              <a:endParaRPr lang="zh-CN" altLang="en-US" b="1" dirty="0">
                <a:solidFill>
                  <a:schemeClr val="tx1"/>
                </a:solidFill>
              </a:endParaRPr>
            </a:p>
          </p:txBody>
        </p:sp>
        <p:sp>
          <p:nvSpPr>
            <p:cNvPr id="21" name="流程图: 过程 20"/>
            <p:cNvSpPr/>
            <p:nvPr/>
          </p:nvSpPr>
          <p:spPr>
            <a:xfrm>
              <a:off x="6535007" y="3786828"/>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n</a:t>
              </a:r>
              <a:endParaRPr lang="zh-CN" altLang="en-US" dirty="0"/>
            </a:p>
          </p:txBody>
        </p:sp>
        <p:cxnSp>
          <p:nvCxnSpPr>
            <p:cNvPr id="22" name="肘形连接符 21" title="t "/>
            <p:cNvCxnSpPr>
              <a:endCxn id="21" idx="0"/>
            </p:cNvCxnSpPr>
            <p:nvPr/>
          </p:nvCxnSpPr>
          <p:spPr>
            <a:xfrm rot="10800000" flipV="1">
              <a:off x="7135509" y="3398292"/>
              <a:ext cx="452646" cy="388535"/>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65"/>
            <p:cNvSpPr txBox="1"/>
            <p:nvPr/>
          </p:nvSpPr>
          <p:spPr>
            <a:xfrm>
              <a:off x="5113355" y="239248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sp>
          <p:nvSpPr>
            <p:cNvPr id="24" name="文本框 64"/>
            <p:cNvSpPr txBox="1"/>
            <p:nvPr/>
          </p:nvSpPr>
          <p:spPr>
            <a:xfrm>
              <a:off x="6805676" y="2433430"/>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25" name="文本框 65"/>
            <p:cNvSpPr txBox="1"/>
            <p:nvPr/>
          </p:nvSpPr>
          <p:spPr>
            <a:xfrm>
              <a:off x="6996746" y="302028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cxnSp>
          <p:nvCxnSpPr>
            <p:cNvPr id="26" name="肘形连接符 25" title="t "/>
            <p:cNvCxnSpPr>
              <a:stCxn id="20" idx="3"/>
              <a:endCxn id="6" idx="0"/>
            </p:cNvCxnSpPr>
            <p:nvPr/>
          </p:nvCxnSpPr>
          <p:spPr>
            <a:xfrm>
              <a:off x="9103057" y="3381020"/>
              <a:ext cx="400329" cy="403538"/>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64"/>
            <p:cNvSpPr txBox="1"/>
            <p:nvPr/>
          </p:nvSpPr>
          <p:spPr>
            <a:xfrm>
              <a:off x="9019466" y="299395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28" name="文本框 65"/>
            <p:cNvSpPr txBox="1"/>
            <p:nvPr/>
          </p:nvSpPr>
          <p:spPr>
            <a:xfrm>
              <a:off x="5813959" y="391733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t>•••</a:t>
              </a:r>
              <a:endParaRPr lang="zh-CN" altLang="en-US" dirty="0"/>
            </a:p>
          </p:txBody>
        </p:sp>
        <p:cxnSp>
          <p:nvCxnSpPr>
            <p:cNvPr id="29" name="直接箭头连接符 28"/>
            <p:cNvCxnSpPr/>
            <p:nvPr/>
          </p:nvCxnSpPr>
          <p:spPr>
            <a:xfrm>
              <a:off x="5052592" y="436230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54359" y="4375953"/>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9501778" y="434865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052601" y="494916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38200" y="5755980"/>
            <a:ext cx="7402285" cy="461665"/>
          </a:xfrm>
          <a:prstGeom prst="rect">
            <a:avLst/>
          </a:prstGeom>
          <a:noFill/>
        </p:spPr>
        <p:txBody>
          <a:bodyPr wrap="square" rtlCol="0">
            <a:spAutoFit/>
          </a:bodyPr>
          <a:lstStyle/>
          <a:p>
            <a:r>
              <a:rPr lang="zh-CN" altLang="en-US" sz="2400" dirty="0"/>
              <a:t>条件</a:t>
            </a:r>
            <a:r>
              <a:rPr lang="en-US" altLang="zh-CN" sz="2400" dirty="0" err="1"/>
              <a:t>i</a:t>
            </a:r>
            <a:r>
              <a:rPr lang="en-US" altLang="zh-CN" sz="2400" dirty="0"/>
              <a:t> </a:t>
            </a:r>
            <a:r>
              <a:rPr lang="zh-CN" altLang="en-US" sz="2400" dirty="0"/>
              <a:t>实际上等于 </a:t>
            </a:r>
            <a:r>
              <a:rPr lang="zh-CN" altLang="en-US" sz="2400" dirty="0">
                <a:solidFill>
                  <a:srgbClr val="FF0000"/>
                </a:solidFill>
              </a:rPr>
              <a:t>前面的条件都为假</a:t>
            </a:r>
            <a:r>
              <a:rPr lang="zh-CN" altLang="en-US" sz="2400" dirty="0"/>
              <a:t> 再加上条件</a:t>
            </a:r>
            <a:r>
              <a:rPr lang="en-US" altLang="zh-CN" sz="2400" dirty="0" err="1"/>
              <a:t>i</a:t>
            </a:r>
            <a:endParaRPr lang="zh-CN" altLang="en-US" sz="2400" dirty="0"/>
          </a:p>
        </p:txBody>
      </p:sp>
    </p:spTree>
    <p:extLst>
      <p:ext uri="{BB962C8B-B14F-4D97-AF65-F5344CB8AC3E}">
        <p14:creationId xmlns:p14="http://schemas.microsoft.com/office/powerpoint/2010/main" val="351283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程序结构</a:t>
            </a:r>
          </a:p>
        </p:txBody>
      </p:sp>
      <p:sp>
        <p:nvSpPr>
          <p:cNvPr id="3" name="内容占位符 2"/>
          <p:cNvSpPr>
            <a:spLocks noGrp="1"/>
          </p:cNvSpPr>
          <p:nvPr>
            <p:ph idx="1"/>
          </p:nvPr>
        </p:nvSpPr>
        <p:spPr/>
        <p:txBody>
          <a:bodyPr/>
          <a:lstStyle/>
          <a:p>
            <a:r>
              <a:rPr lang="zh-CN" altLang="en-US" dirty="0"/>
              <a:t>顺序结构：</a:t>
            </a:r>
            <a:endParaRPr lang="en-US" altLang="zh-CN" dirty="0"/>
          </a:p>
          <a:p>
            <a:pPr lvl="1"/>
            <a:r>
              <a:rPr lang="zh-CN" altLang="en-US" dirty="0"/>
              <a:t>按照先后顺序，逐个执行</a:t>
            </a:r>
            <a:endParaRPr lang="en-US" altLang="zh-CN" dirty="0"/>
          </a:p>
          <a:p>
            <a:r>
              <a:rPr lang="zh-CN" altLang="en-US" dirty="0"/>
              <a:t>选择结构</a:t>
            </a:r>
            <a:endParaRPr lang="en-US" altLang="zh-CN" dirty="0"/>
          </a:p>
          <a:p>
            <a:r>
              <a:rPr lang="zh-CN" altLang="en-US" dirty="0"/>
              <a:t>循环结构</a:t>
            </a:r>
            <a:endParaRPr lang="en-US" altLang="zh-CN" dirty="0"/>
          </a:p>
          <a:p>
            <a:r>
              <a:rPr lang="zh-CN" altLang="en-US" dirty="0"/>
              <a:t>异常处理结构</a:t>
            </a:r>
            <a:r>
              <a:rPr lang="en-US" altLang="zh-CN" dirty="0"/>
              <a:t>(</a:t>
            </a:r>
            <a:r>
              <a:rPr lang="zh-CN" altLang="en-US" dirty="0"/>
              <a:t>第</a:t>
            </a:r>
            <a:r>
              <a:rPr lang="en-US" altLang="zh-CN" dirty="0"/>
              <a:t>8</a:t>
            </a:r>
            <a:r>
              <a:rPr lang="zh-CN" altLang="en-US" dirty="0"/>
              <a:t>章</a:t>
            </a:r>
            <a:r>
              <a:rPr lang="en-US" altLang="zh-CN" dirty="0"/>
              <a:t>)</a:t>
            </a:r>
            <a:endParaRPr lang="zh-CN" altLang="en-US" dirty="0"/>
          </a:p>
        </p:txBody>
      </p:sp>
      <p:grpSp>
        <p:nvGrpSpPr>
          <p:cNvPr id="18" name="组合 17"/>
          <p:cNvGrpSpPr/>
          <p:nvPr/>
        </p:nvGrpSpPr>
        <p:grpSpPr>
          <a:xfrm>
            <a:off x="7820167" y="1554785"/>
            <a:ext cx="1978926" cy="2632985"/>
            <a:chOff x="8393373" y="1022523"/>
            <a:chExt cx="1978926" cy="2632985"/>
          </a:xfrm>
        </p:grpSpPr>
        <p:sp>
          <p:nvSpPr>
            <p:cNvPr id="5" name="文本框 4"/>
            <p:cNvSpPr txBox="1"/>
            <p:nvPr/>
          </p:nvSpPr>
          <p:spPr>
            <a:xfrm>
              <a:off x="8593039" y="1349855"/>
              <a:ext cx="1536192" cy="396000"/>
            </a:xfrm>
            <a:prstGeom prst="rect">
              <a:avLst/>
            </a:prstGeom>
            <a:noFill/>
            <a:ln>
              <a:solidFill>
                <a:srgbClr val="002060"/>
              </a:solidFill>
            </a:ln>
          </p:spPr>
          <p:txBody>
            <a:bodyPr wrap="square" rtlCol="0">
              <a:spAutoFit/>
            </a:bodyPr>
            <a:lstStyle/>
            <a:p>
              <a:pPr algn="ctr"/>
              <a:r>
                <a:rPr lang="zh-CN" altLang="en-US" dirty="0"/>
                <a:t>语句块</a:t>
              </a:r>
              <a:r>
                <a:rPr lang="en-US" altLang="zh-CN" dirty="0"/>
                <a:t>1</a:t>
              </a:r>
              <a:endParaRPr lang="zh-CN" altLang="en-US" dirty="0"/>
            </a:p>
          </p:txBody>
        </p:sp>
        <p:sp>
          <p:nvSpPr>
            <p:cNvPr id="6" name="文本框 5"/>
            <p:cNvSpPr txBox="1"/>
            <p:nvPr/>
          </p:nvSpPr>
          <p:spPr>
            <a:xfrm>
              <a:off x="8593039" y="2085743"/>
              <a:ext cx="1536192" cy="369332"/>
            </a:xfrm>
            <a:prstGeom prst="rect">
              <a:avLst/>
            </a:prstGeom>
            <a:noFill/>
            <a:ln>
              <a:solidFill>
                <a:srgbClr val="002060"/>
              </a:solidFill>
            </a:ln>
          </p:spPr>
          <p:txBody>
            <a:bodyPr wrap="square" rtlCol="0">
              <a:spAutoFit/>
            </a:bodyPr>
            <a:lstStyle/>
            <a:p>
              <a:pPr algn="ctr"/>
              <a:r>
                <a:rPr lang="zh-CN" altLang="en-US" dirty="0"/>
                <a:t>语句块</a:t>
              </a:r>
              <a:r>
                <a:rPr lang="en-US" altLang="zh-CN" dirty="0"/>
                <a:t>2</a:t>
              </a:r>
              <a:endParaRPr lang="zh-CN" altLang="en-US" dirty="0"/>
            </a:p>
          </p:txBody>
        </p:sp>
        <p:sp>
          <p:nvSpPr>
            <p:cNvPr id="7" name="文本框 6"/>
            <p:cNvSpPr txBox="1"/>
            <p:nvPr/>
          </p:nvSpPr>
          <p:spPr>
            <a:xfrm>
              <a:off x="8593039" y="2861663"/>
              <a:ext cx="1536192" cy="369332"/>
            </a:xfrm>
            <a:prstGeom prst="rect">
              <a:avLst/>
            </a:prstGeom>
            <a:noFill/>
            <a:ln>
              <a:solidFill>
                <a:srgbClr val="002060"/>
              </a:solidFill>
            </a:ln>
          </p:spPr>
          <p:txBody>
            <a:bodyPr wrap="square" rtlCol="0">
              <a:spAutoFit/>
            </a:bodyPr>
            <a:lstStyle/>
            <a:p>
              <a:pPr algn="ctr"/>
              <a:r>
                <a:rPr lang="zh-CN" altLang="en-US" dirty="0"/>
                <a:t>语句块</a:t>
              </a:r>
              <a:r>
                <a:rPr lang="en-US" altLang="zh-CN" dirty="0"/>
                <a:t>3</a:t>
              </a:r>
              <a:endParaRPr lang="zh-CN" altLang="en-US" dirty="0"/>
            </a:p>
          </p:txBody>
        </p:sp>
        <p:cxnSp>
          <p:nvCxnSpPr>
            <p:cNvPr id="9" name="直接箭头连接符 8"/>
            <p:cNvCxnSpPr>
              <a:stCxn id="5" idx="2"/>
              <a:endCxn id="6" idx="0"/>
            </p:cNvCxnSpPr>
            <p:nvPr/>
          </p:nvCxnSpPr>
          <p:spPr>
            <a:xfrm>
              <a:off x="9361135" y="1745855"/>
              <a:ext cx="0" cy="339888"/>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2"/>
              <a:endCxn id="7" idx="0"/>
            </p:cNvCxnSpPr>
            <p:nvPr/>
          </p:nvCxnSpPr>
          <p:spPr>
            <a:xfrm>
              <a:off x="9361135" y="2455075"/>
              <a:ext cx="0" cy="406588"/>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9363410" y="3275588"/>
              <a:ext cx="0" cy="37992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393373" y="1132764"/>
              <a:ext cx="1978926" cy="2306472"/>
            </a:xfrm>
            <a:prstGeom prst="rect">
              <a:avLst/>
            </a:prstGeom>
            <a:noFill/>
            <a:ln>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endCxn id="5" idx="0"/>
            </p:cNvCxnSpPr>
            <p:nvPr/>
          </p:nvCxnSpPr>
          <p:spPr>
            <a:xfrm flipH="1">
              <a:off x="9361135" y="1022523"/>
              <a:ext cx="13647" cy="327332"/>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3"/>
          <p:cNvSpPr>
            <a:spLocks noChangeArrowheads="1"/>
          </p:cNvSpPr>
          <p:nvPr/>
        </p:nvSpPr>
        <p:spPr bwMode="auto">
          <a:xfrm>
            <a:off x="3103972" y="4372908"/>
            <a:ext cx="5224818"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执行代码块</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except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TypeError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as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异常处理</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except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IndexError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ValueError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异常处理</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2575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zh-CN" altLang="en-US" dirty="0">
                <a:latin typeface="宋体" panose="02010600030101010101" pitchFamily="2" charset="-122"/>
              </a:rPr>
              <a:t>3.2.3 </a:t>
            </a:r>
            <a:r>
              <a:rPr lang="zh-CN" altLang="en-US" dirty="0"/>
              <a:t>多分支结构</a:t>
            </a:r>
          </a:p>
        </p:txBody>
      </p:sp>
      <p:sp>
        <p:nvSpPr>
          <p:cNvPr id="2" name="内容占位符 1"/>
          <p:cNvSpPr>
            <a:spLocks noGrp="1"/>
          </p:cNvSpPr>
          <p:nvPr>
            <p:ph idx="1"/>
          </p:nvPr>
        </p:nvSpPr>
        <p:spPr/>
        <p:txBody>
          <a:bodyPr/>
          <a:lstStyle/>
          <a:p>
            <a:endParaRPr lang="zh-CN" altLang="en-US"/>
          </a:p>
        </p:txBody>
      </p:sp>
      <p:sp>
        <p:nvSpPr>
          <p:cNvPr id="5" name="Rectangle 1"/>
          <p:cNvSpPr>
            <a:spLocks noChangeArrowheads="1"/>
          </p:cNvSpPr>
          <p:nvPr/>
        </p:nvSpPr>
        <p:spPr bwMode="auto">
          <a:xfrm>
            <a:off x="212214" y="1496030"/>
            <a:ext cx="5201995" cy="424731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a:t>
            </a:r>
            <a:r>
              <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3</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a:t>
            </a:r>
            <a:r>
              <a:rPr kumimoji="0" lang="en-US"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or score &lt; 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in [0,100]</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'C'</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a:t>
            </a:r>
            <a:r>
              <a:rPr kumimoji="0" lang="en-US" altLang="zh-CN"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F</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6273998" y="944108"/>
            <a:ext cx="5656745" cy="47992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a:t>
            </a:r>
            <a:r>
              <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&lt;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in [0,100].'</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'C'</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F</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1784678" y="5849137"/>
            <a:ext cx="5243804" cy="461665"/>
          </a:xfrm>
          <a:prstGeom prst="rect">
            <a:avLst/>
          </a:prstGeom>
          <a:noFill/>
        </p:spPr>
        <p:txBody>
          <a:bodyPr wrap="square" rtlCol="0">
            <a:spAutoFit/>
          </a:bodyPr>
          <a:lstStyle/>
          <a:p>
            <a:r>
              <a:rPr lang="en-US" altLang="zh-CN" sz="2400" dirty="0">
                <a:solidFill>
                  <a:srgbClr val="FF0000"/>
                </a:solidFill>
              </a:rPr>
              <a:t>score &gt;=70 </a:t>
            </a:r>
            <a:r>
              <a:rPr lang="zh-CN" altLang="en-US" sz="2400" dirty="0">
                <a:solidFill>
                  <a:srgbClr val="FF0000"/>
                </a:solidFill>
              </a:rPr>
              <a:t>实际上为 </a:t>
            </a:r>
            <a:r>
              <a:rPr lang="en-US" altLang="zh-CN" sz="2400" dirty="0">
                <a:solidFill>
                  <a:srgbClr val="FF0000"/>
                </a:solidFill>
              </a:rPr>
              <a:t>70&lt;=score&lt;80</a:t>
            </a:r>
            <a:endParaRPr lang="zh-CN" altLang="en-US" sz="2400" dirty="0">
              <a:solidFill>
                <a:srgbClr val="FF0000"/>
              </a:solidFill>
            </a:endParaRPr>
          </a:p>
        </p:txBody>
      </p:sp>
      <p:sp>
        <p:nvSpPr>
          <p:cNvPr id="7" name="左箭头 6"/>
          <p:cNvSpPr/>
          <p:nvPr/>
        </p:nvSpPr>
        <p:spPr>
          <a:xfrm>
            <a:off x="5463253" y="3922707"/>
            <a:ext cx="761701" cy="24484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线箭头连接符 7">
            <a:extLst>
              <a:ext uri="{FF2B5EF4-FFF2-40B4-BE49-F238E27FC236}">
                <a16:creationId xmlns:a16="http://schemas.microsoft.com/office/drawing/2014/main" id="{0AE99CC8-6F08-AD4F-8BA5-63C8C55B1D42}"/>
              </a:ext>
            </a:extLst>
          </p:cNvPr>
          <p:cNvCxnSpPr/>
          <p:nvPr/>
        </p:nvCxnSpPr>
        <p:spPr>
          <a:xfrm>
            <a:off x="2269067" y="3922707"/>
            <a:ext cx="1608666" cy="19911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02252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a:latin typeface="宋体" panose="02010600030101010101" pitchFamily="2" charset="-122"/>
              </a:rPr>
              <a:t>3.2.5 </a:t>
            </a:r>
            <a:r>
              <a:rPr lang="zh-CN" altLang="en-US"/>
              <a:t>选择结构应用</a:t>
            </a:r>
          </a:p>
        </p:txBody>
      </p:sp>
      <p:sp>
        <p:nvSpPr>
          <p:cNvPr id="31747" name="Rectangle 3"/>
          <p:cNvSpPr>
            <a:spLocks noGrp="1" noChangeArrowheads="1"/>
          </p:cNvSpPr>
          <p:nvPr>
            <p:ph type="body" idx="1"/>
          </p:nvPr>
        </p:nvSpPr>
        <p:spPr>
          <a:xfrm>
            <a:off x="838200" y="1825625"/>
            <a:ext cx="9612086" cy="973559"/>
          </a:xfrm>
        </p:spPr>
        <p:txBody>
          <a:bodyPr/>
          <a:lstStyle/>
          <a:p>
            <a:r>
              <a:rPr lang="zh-CN" altLang="en-US" sz="2400" dirty="0">
                <a:latin typeface="宋体" panose="02010600030101010101" pitchFamily="2" charset="-122"/>
              </a:rPr>
              <a:t>例1：面试资格确认。</a:t>
            </a:r>
          </a:p>
          <a:p>
            <a:pPr>
              <a:lnSpc>
                <a:spcPct val="80000"/>
              </a:lnSpc>
              <a:buFont typeface="Wingdings" panose="05000000000000000000" pitchFamily="2" charset="2"/>
              <a:buNone/>
            </a:pPr>
            <a:endParaRPr lang="zh-CN" altLang="en-US" sz="2400" dirty="0">
              <a:latin typeface="宋体" panose="02010600030101010101" pitchFamily="2" charset="-122"/>
            </a:endParaRPr>
          </a:p>
          <a:p>
            <a:endParaRPr lang="zh-CN" altLang="en-US" sz="2400" dirty="0">
              <a:latin typeface="宋体" panose="02010600030101010101" pitchFamily="2" charset="-122"/>
            </a:endParaRPr>
          </a:p>
        </p:txBody>
      </p:sp>
      <p:sp>
        <p:nvSpPr>
          <p:cNvPr id="2" name="Rectangle 1"/>
          <p:cNvSpPr>
            <a:spLocks noChangeArrowheads="1"/>
          </p:cNvSpPr>
          <p:nvPr/>
        </p:nvSpPr>
        <p:spPr bwMode="auto">
          <a:xfrm>
            <a:off x="752669" y="2934121"/>
            <a:ext cx="1114075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age=</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24</a:t>
            </a:r>
            <a:b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"计算机"</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college=</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"非重点"</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25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and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"电子信息工程"</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(college==</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"重点"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and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"电子信息工程"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(age&lt;=</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28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and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"计算机"</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"恭喜，你已获得我公司的面试机会!"</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"抱歉，你未达到面试要求"</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3" name="文本框 2"/>
          <p:cNvSpPr txBox="1"/>
          <p:nvPr/>
        </p:nvSpPr>
        <p:spPr>
          <a:xfrm>
            <a:off x="4698562" y="2149678"/>
            <a:ext cx="6740769" cy="923330"/>
          </a:xfrm>
          <a:prstGeom prst="rect">
            <a:avLst/>
          </a:prstGeom>
          <a:noFill/>
        </p:spPr>
        <p:txBody>
          <a:bodyPr wrap="square" rtlCol="0">
            <a:spAutoFit/>
          </a:bodyPr>
          <a:lstStyle/>
          <a:p>
            <a:r>
              <a:rPr lang="zh-CN" altLang="en-US" u="sng" dirty="0"/>
              <a:t>如果为电子信息工程专业</a:t>
            </a:r>
            <a:r>
              <a:rPr lang="en-US" altLang="zh-CN" u="sng" dirty="0"/>
              <a:t>(major</a:t>
            </a:r>
            <a:r>
              <a:rPr lang="zh-CN" altLang="en-US" u="sng" dirty="0"/>
              <a:t>）学生，年龄</a:t>
            </a:r>
            <a:r>
              <a:rPr lang="en-US" altLang="zh-CN" u="sng" dirty="0"/>
              <a:t>(age)</a:t>
            </a:r>
            <a:r>
              <a:rPr lang="zh-CN" altLang="en-US" u="sng" dirty="0"/>
              <a:t>在</a:t>
            </a:r>
            <a:r>
              <a:rPr lang="en-US" altLang="zh-CN" u="sng" dirty="0"/>
              <a:t>25</a:t>
            </a:r>
            <a:r>
              <a:rPr lang="zh-CN" altLang="en-US" u="sng" dirty="0"/>
              <a:t>岁以上或者重点院校</a:t>
            </a:r>
            <a:r>
              <a:rPr lang="en-US" altLang="zh-CN" u="sng" dirty="0"/>
              <a:t>(college)</a:t>
            </a:r>
          </a:p>
          <a:p>
            <a:r>
              <a:rPr lang="zh-CN" altLang="en-US" u="sng" dirty="0"/>
              <a:t>如果为计算机专业，年龄在</a:t>
            </a:r>
            <a:r>
              <a:rPr lang="en-US" altLang="zh-CN" u="sng" dirty="0"/>
              <a:t>28</a:t>
            </a:r>
            <a:r>
              <a:rPr lang="zh-CN" altLang="en-US" u="sng" dirty="0"/>
              <a:t>岁以下 </a:t>
            </a:r>
          </a:p>
        </p:txBody>
      </p:sp>
      <p:sp>
        <p:nvSpPr>
          <p:cNvPr id="4" name="矩形 3"/>
          <p:cNvSpPr/>
          <p:nvPr/>
        </p:nvSpPr>
        <p:spPr>
          <a:xfrm>
            <a:off x="655320" y="5519444"/>
            <a:ext cx="10784011" cy="369332"/>
          </a:xfrm>
          <a:prstGeom prst="rect">
            <a:avLst/>
          </a:prstGeom>
          <a:ln>
            <a:solidFill>
              <a:schemeClr val="accent1"/>
            </a:solidFill>
          </a:ln>
        </p:spPr>
        <p:txBody>
          <a:bodyPr wrap="square">
            <a:spAutoFit/>
          </a:bodyPr>
          <a:lstStyle/>
          <a:p>
            <a:r>
              <a:rPr lang="en-US" altLang="zh-CN" dirty="0"/>
              <a:t>(subject </a:t>
            </a:r>
            <a:r>
              <a:rPr lang="en-US" altLang="zh-CN" dirty="0">
                <a:solidFill>
                  <a:srgbClr val="FF0000"/>
                </a:solidFill>
                <a:highlight>
                  <a:srgbClr val="FFFF00"/>
                </a:highlight>
              </a:rPr>
              <a:t>==</a:t>
            </a:r>
            <a:r>
              <a:rPr lang="en-US" altLang="zh-CN" dirty="0"/>
              <a:t> '</a:t>
            </a:r>
            <a:r>
              <a:rPr lang="zh-CN" altLang="en-US" dirty="0"/>
              <a:t>电子信息工程</a:t>
            </a:r>
            <a:r>
              <a:rPr lang="en-US" altLang="zh-CN" dirty="0"/>
              <a:t>' and (age&gt; 25 or college == '</a:t>
            </a:r>
            <a:r>
              <a:rPr lang="zh-CN" altLang="en-US" dirty="0"/>
              <a:t>重点</a:t>
            </a:r>
            <a:r>
              <a:rPr lang="en-US" altLang="zh-CN" dirty="0"/>
              <a:t>') ) or </a:t>
            </a:r>
            <a:r>
              <a:rPr lang="zh-CN" altLang="zh-CN" dirty="0">
                <a:solidFill>
                  <a:srgbClr val="000000"/>
                </a:solidFill>
                <a:latin typeface="宋体" panose="02010600030101010101" pitchFamily="2" charset="-122"/>
                <a:ea typeface="宋体" panose="02010600030101010101" pitchFamily="2" charset="-122"/>
              </a:rPr>
              <a:t>(age&lt;=</a:t>
            </a:r>
            <a:r>
              <a:rPr lang="zh-CN" altLang="zh-CN" dirty="0">
                <a:solidFill>
                  <a:srgbClr val="0000FF"/>
                </a:solidFill>
                <a:latin typeface="宋体" panose="02010600030101010101" pitchFamily="2" charset="-122"/>
                <a:ea typeface="宋体" panose="02010600030101010101" pitchFamily="2" charset="-122"/>
              </a:rPr>
              <a:t>28 </a:t>
            </a:r>
            <a:r>
              <a:rPr lang="zh-CN" altLang="zh-CN" b="1" dirty="0">
                <a:solidFill>
                  <a:srgbClr val="000080"/>
                </a:solidFill>
                <a:latin typeface="宋体" panose="02010600030101010101" pitchFamily="2" charset="-122"/>
                <a:ea typeface="宋体" panose="02010600030101010101" pitchFamily="2" charset="-122"/>
              </a:rPr>
              <a:t>and </a:t>
            </a:r>
            <a:r>
              <a:rPr lang="zh-CN" altLang="zh-CN" dirty="0">
                <a:solidFill>
                  <a:srgbClr val="000000"/>
                </a:solidFill>
                <a:latin typeface="宋体" panose="02010600030101010101" pitchFamily="2" charset="-122"/>
                <a:ea typeface="宋体" panose="02010600030101010101" pitchFamily="2" charset="-122"/>
              </a:rPr>
              <a:t>subject==</a:t>
            </a:r>
            <a:r>
              <a:rPr lang="zh-CN" altLang="zh-CN" b="1" dirty="0">
                <a:solidFill>
                  <a:srgbClr val="008080"/>
                </a:solidFill>
                <a:latin typeface="宋体" panose="02010600030101010101" pitchFamily="2" charset="-122"/>
                <a:ea typeface="宋体" panose="02010600030101010101" pitchFamily="2" charset="-122"/>
              </a:rPr>
              <a:t>"计算机"</a:t>
            </a:r>
            <a:r>
              <a:rPr lang="zh-CN" altLang="zh-CN"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59B4D3D7-4A69-41E4-857B-35E854E2F4D5}"/>
              </a:ext>
            </a:extLst>
          </p:cNvPr>
          <p:cNvSpPr txBox="1"/>
          <p:nvPr/>
        </p:nvSpPr>
        <p:spPr>
          <a:xfrm>
            <a:off x="9176656" y="4754880"/>
            <a:ext cx="1629889" cy="707886"/>
          </a:xfrm>
          <a:prstGeom prst="rect">
            <a:avLst/>
          </a:prstGeom>
          <a:noFill/>
          <a:ln>
            <a:solidFill>
              <a:schemeClr val="accent1"/>
            </a:solidFill>
          </a:ln>
        </p:spPr>
        <p:txBody>
          <a:bodyPr wrap="square" rtlCol="0">
            <a:spAutoFit/>
          </a:bodyPr>
          <a:lstStyle/>
          <a:p>
            <a:r>
              <a:rPr lang="zh-CN" altLang="en-US" sz="4000" dirty="0">
                <a:solidFill>
                  <a:srgbClr val="FF0000"/>
                </a:solidFill>
              </a:rPr>
              <a:t>练习！</a:t>
            </a:r>
          </a:p>
        </p:txBody>
      </p:sp>
    </p:spTree>
    <p:extLst>
      <p:ext uri="{BB962C8B-B14F-4D97-AF65-F5344CB8AC3E}">
        <p14:creationId xmlns:p14="http://schemas.microsoft.com/office/powerpoint/2010/main" val="1490550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zh-CN" altLang="en-US" dirty="0">
                <a:latin typeface="宋体" panose="02010600030101010101" pitchFamily="2" charset="-122"/>
              </a:rPr>
              <a:t>3.2.5 </a:t>
            </a:r>
            <a:r>
              <a:rPr lang="zh-CN" altLang="en-US" dirty="0"/>
              <a:t>选择结构应用</a:t>
            </a:r>
            <a:r>
              <a:rPr lang="en-US" altLang="zh-CN" dirty="0">
                <a:solidFill>
                  <a:srgbClr val="FF0000"/>
                </a:solidFill>
              </a:rPr>
              <a:t>*(while</a:t>
            </a:r>
            <a:r>
              <a:rPr lang="zh-CN" altLang="en-US" dirty="0">
                <a:solidFill>
                  <a:srgbClr val="FF0000"/>
                </a:solidFill>
              </a:rPr>
              <a:t>循环语句再讲</a:t>
            </a:r>
            <a:r>
              <a:rPr lang="en-US" altLang="zh-CN" dirty="0">
                <a:solidFill>
                  <a:srgbClr val="FF0000"/>
                </a:solidFill>
              </a:rPr>
              <a:t>)</a:t>
            </a:r>
            <a:endParaRPr lang="zh-CN" altLang="en-US" dirty="0">
              <a:solidFill>
                <a:srgbClr val="FF0000"/>
              </a:solidFill>
            </a:endParaRPr>
          </a:p>
        </p:txBody>
      </p:sp>
      <p:sp>
        <p:nvSpPr>
          <p:cNvPr id="32771" name="Rectangle 3"/>
          <p:cNvSpPr>
            <a:spLocks noGrp="1" noChangeArrowheads="1"/>
          </p:cNvSpPr>
          <p:nvPr>
            <p:ph type="body" idx="1"/>
          </p:nvPr>
        </p:nvSpPr>
        <p:spPr/>
        <p:txBody>
          <a:bodyPr/>
          <a:lstStyle/>
          <a:p>
            <a:r>
              <a:rPr lang="zh-CN" altLang="en-US" sz="2400" dirty="0">
                <a:latin typeface="宋体" panose="02010600030101010101" pitchFamily="2" charset="-122"/>
              </a:rPr>
              <a:t>例2：用户输入若干个分数，求所有分数的和。每输入一个分数后询问是否继续输入下一个分数，回答“</a:t>
            </a:r>
            <a:r>
              <a:rPr lang="en-US" altLang="zh-CN" sz="2400" dirty="0">
                <a:latin typeface="宋体" panose="02010600030101010101" pitchFamily="2" charset="-122"/>
              </a:rPr>
              <a:t>yes”</a:t>
            </a:r>
            <a:r>
              <a:rPr lang="zh-CN" altLang="en-US" sz="2400" dirty="0">
                <a:latin typeface="宋体" panose="02010600030101010101" pitchFamily="2" charset="-122"/>
              </a:rPr>
              <a:t>就继续输入下一个分数，回答“</a:t>
            </a:r>
            <a:r>
              <a:rPr lang="en-US" altLang="zh-CN" sz="2400" dirty="0">
                <a:latin typeface="宋体" panose="02010600030101010101" pitchFamily="2" charset="-122"/>
              </a:rPr>
              <a:t>no”</a:t>
            </a:r>
            <a:r>
              <a:rPr lang="zh-CN" altLang="en-US" sz="2400" dirty="0">
                <a:latin typeface="宋体" panose="02010600030101010101" pitchFamily="2" charset="-122"/>
              </a:rPr>
              <a:t>就停止输入分数。</a:t>
            </a:r>
          </a:p>
        </p:txBody>
      </p:sp>
      <p:sp>
        <p:nvSpPr>
          <p:cNvPr id="4" name="矩形 3"/>
          <p:cNvSpPr/>
          <p:nvPr/>
        </p:nvSpPr>
        <p:spPr>
          <a:xfrm>
            <a:off x="2407334" y="3036278"/>
            <a:ext cx="8413066" cy="3416320"/>
          </a:xfrm>
          <a:prstGeom prst="rect">
            <a:avLst/>
          </a:prstGeom>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endFlag</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'yes'</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endFlag</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lower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'yes'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请输入一个正整数</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eval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isinstance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不是数字或不符合要求</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endFlag</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继续输入？</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(yes or no)'</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整数之和</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1158812-F4F5-4F4B-BA16-D04C0D5428DC}"/>
              </a:ext>
            </a:extLst>
          </p:cNvPr>
          <p:cNvSpPr txBox="1"/>
          <p:nvPr/>
        </p:nvSpPr>
        <p:spPr>
          <a:xfrm>
            <a:off x="9176656" y="4754880"/>
            <a:ext cx="2122715" cy="707886"/>
          </a:xfrm>
          <a:prstGeom prst="rect">
            <a:avLst/>
          </a:prstGeom>
          <a:noFill/>
          <a:ln>
            <a:solidFill>
              <a:schemeClr val="accent1"/>
            </a:solidFill>
          </a:ln>
        </p:spPr>
        <p:txBody>
          <a:bodyPr wrap="square" rtlCol="0">
            <a:spAutoFit/>
          </a:bodyPr>
          <a:lstStyle/>
          <a:p>
            <a:r>
              <a:rPr lang="zh-CN" altLang="en-US" sz="4000" dirty="0">
                <a:solidFill>
                  <a:srgbClr val="FF0000"/>
                </a:solidFill>
              </a:rPr>
              <a:t>练习！</a:t>
            </a:r>
          </a:p>
        </p:txBody>
      </p:sp>
    </p:spTree>
    <p:extLst>
      <p:ext uri="{BB962C8B-B14F-4D97-AF65-F5344CB8AC3E}">
        <p14:creationId xmlns:p14="http://schemas.microsoft.com/office/powerpoint/2010/main" val="391171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zh-CN" altLang="en-US">
                <a:latin typeface="宋体" panose="02010600030101010101" pitchFamily="2" charset="-122"/>
              </a:rPr>
              <a:t>3.2.5 </a:t>
            </a:r>
            <a:r>
              <a:rPr lang="zh-CN" altLang="en-US"/>
              <a:t>选择结构应用</a:t>
            </a:r>
          </a:p>
        </p:txBody>
      </p:sp>
      <p:sp>
        <p:nvSpPr>
          <p:cNvPr id="34819" name="Rectangle 3"/>
          <p:cNvSpPr>
            <a:spLocks noGrp="1" noChangeArrowheads="1"/>
          </p:cNvSpPr>
          <p:nvPr>
            <p:ph type="body" idx="1"/>
          </p:nvPr>
        </p:nvSpPr>
        <p:spPr/>
        <p:txBody>
          <a:bodyPr>
            <a:normAutofit/>
          </a:bodyPr>
          <a:lstStyle/>
          <a:p>
            <a:pPr marL="0" indent="0">
              <a:lnSpc>
                <a:spcPct val="80000"/>
              </a:lnSpc>
              <a:buNone/>
            </a:pPr>
            <a:r>
              <a:rPr lang="zh-CN" altLang="zh-CN" sz="2000" dirty="0">
                <a:latin typeface="宋体" panose="02010600030101010101" pitchFamily="2" charset="-122"/>
              </a:rPr>
              <a:t>例3：编写程序，判断今天是今年的第几天。</a:t>
            </a:r>
          </a:p>
        </p:txBody>
      </p:sp>
      <p:sp>
        <p:nvSpPr>
          <p:cNvPr id="3" name="文本框 2"/>
          <p:cNvSpPr txBox="1"/>
          <p:nvPr/>
        </p:nvSpPr>
        <p:spPr>
          <a:xfrm>
            <a:off x="6405019" y="415024"/>
            <a:ext cx="5500469" cy="646331"/>
          </a:xfrm>
          <a:prstGeom prst="rect">
            <a:avLst/>
          </a:prstGeom>
          <a:noFill/>
        </p:spPr>
        <p:txBody>
          <a:bodyPr wrap="square" rtlCol="0">
            <a:spAutoFit/>
          </a:bodyPr>
          <a:lstStyle/>
          <a:p>
            <a:pPr marL="342900" indent="-342900">
              <a:buFont typeface="+mj-lt"/>
              <a:buAutoNum type="arabicPeriod"/>
            </a:pPr>
            <a:r>
              <a:rPr lang="zh-CN" altLang="en-US" dirty="0"/>
              <a:t>首先得到今天对应的年份、月份和当月第几天</a:t>
            </a:r>
            <a:endParaRPr lang="en-US" altLang="zh-CN" dirty="0"/>
          </a:p>
          <a:p>
            <a:pPr marL="342900" indent="-342900">
              <a:buFont typeface="+mj-lt"/>
              <a:buAutoNum type="arabicPeriod"/>
            </a:pPr>
            <a:r>
              <a:rPr lang="zh-CN" altLang="en-US" dirty="0"/>
              <a:t>今年的第几天</a:t>
            </a:r>
            <a:r>
              <a:rPr lang="en-US" altLang="zh-CN" dirty="0"/>
              <a:t>=</a:t>
            </a:r>
            <a:r>
              <a:rPr lang="zh-CN" altLang="en-US" dirty="0"/>
              <a:t>前面的月份天数之和</a:t>
            </a:r>
            <a:r>
              <a:rPr lang="en-US" altLang="zh-CN" dirty="0"/>
              <a:t>+</a:t>
            </a:r>
            <a:r>
              <a:rPr lang="zh-CN" altLang="en-US" dirty="0"/>
              <a:t>当月第几天</a:t>
            </a:r>
            <a:endParaRPr lang="en-US" altLang="zh-CN" dirty="0"/>
          </a:p>
        </p:txBody>
      </p:sp>
      <p:sp>
        <p:nvSpPr>
          <p:cNvPr id="4" name="矩形 3"/>
          <p:cNvSpPr/>
          <p:nvPr/>
        </p:nvSpPr>
        <p:spPr>
          <a:xfrm>
            <a:off x="6405019" y="1372569"/>
            <a:ext cx="5098133" cy="923330"/>
          </a:xfrm>
          <a:prstGeom prst="rect">
            <a:avLst/>
          </a:prstGeom>
        </p:spPr>
        <p:txBody>
          <a:bodyPr wrap="square">
            <a:spAutoFit/>
          </a:bodyPr>
          <a:lstStyle/>
          <a:p>
            <a:r>
              <a:rPr lang="en-US" altLang="zh-CN" dirty="0"/>
              <a:t>2</a:t>
            </a:r>
            <a:r>
              <a:rPr lang="zh-CN" altLang="en-US" dirty="0"/>
              <a:t>月的天数随闰年而不同</a:t>
            </a:r>
            <a:r>
              <a:rPr lang="en-US" altLang="zh-CN" dirty="0"/>
              <a:t>, </a:t>
            </a:r>
            <a:r>
              <a:rPr lang="zh-CN" altLang="en-US" dirty="0"/>
              <a:t>怎么判断闰年？ </a:t>
            </a:r>
            <a:endParaRPr lang="en-US" altLang="zh-CN" dirty="0"/>
          </a:p>
          <a:p>
            <a:pPr marL="285750" indent="-285750">
              <a:buFont typeface="Arial" panose="020B0604020202020204" pitchFamily="34" charset="0"/>
              <a:buChar char="•"/>
            </a:pPr>
            <a:r>
              <a:rPr lang="zh-CN" altLang="en-US" dirty="0"/>
              <a:t>能被</a:t>
            </a:r>
            <a:r>
              <a:rPr lang="en-US" altLang="zh-CN" dirty="0"/>
              <a:t>4</a:t>
            </a:r>
            <a:r>
              <a:rPr lang="zh-CN" altLang="en-US" dirty="0"/>
              <a:t>整除，但不能被</a:t>
            </a:r>
            <a:r>
              <a:rPr lang="en-US" altLang="zh-CN" dirty="0"/>
              <a:t>100</a:t>
            </a:r>
            <a:r>
              <a:rPr lang="zh-CN" altLang="en-US" dirty="0"/>
              <a:t>整除</a:t>
            </a:r>
            <a:endParaRPr lang="en-US" altLang="zh-CN" dirty="0"/>
          </a:p>
          <a:p>
            <a:pPr marL="285750" indent="-285750">
              <a:buFont typeface="Arial" panose="020B0604020202020204" pitchFamily="34" charset="0"/>
              <a:buChar char="•"/>
            </a:pPr>
            <a:r>
              <a:rPr lang="zh-CN" altLang="en-US" dirty="0"/>
              <a:t>能被</a:t>
            </a:r>
            <a:r>
              <a:rPr lang="en-US" altLang="zh-CN" dirty="0"/>
              <a:t>400</a:t>
            </a:r>
            <a:r>
              <a:rPr lang="zh-CN" altLang="en-US" dirty="0"/>
              <a:t>整除</a:t>
            </a:r>
          </a:p>
        </p:txBody>
      </p:sp>
      <p:sp>
        <p:nvSpPr>
          <p:cNvPr id="5" name="矩形 4"/>
          <p:cNvSpPr/>
          <p:nvPr/>
        </p:nvSpPr>
        <p:spPr>
          <a:xfrm>
            <a:off x="662350" y="2607113"/>
            <a:ext cx="10879718" cy="3724096"/>
          </a:xfrm>
          <a:prstGeom prst="rect">
            <a:avLst/>
          </a:prstGeom>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time</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time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localtime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month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day_month</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28</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400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判断是否为闰年</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day_month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29</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day_month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2" name="文本框 1"/>
          <p:cNvSpPr txBox="1"/>
          <p:nvPr/>
        </p:nvSpPr>
        <p:spPr>
          <a:xfrm>
            <a:off x="7711440" y="3036391"/>
            <a:ext cx="3429000" cy="400110"/>
          </a:xfrm>
          <a:prstGeom prst="rect">
            <a:avLst/>
          </a:prstGeom>
          <a:noFill/>
        </p:spPr>
        <p:txBody>
          <a:bodyPr wrap="square" rtlCol="0">
            <a:spAutoFit/>
          </a:bodyPr>
          <a:lstStyle/>
          <a:p>
            <a:r>
              <a:rPr lang="en-US" altLang="zh-CN" sz="2000" dirty="0">
                <a:solidFill>
                  <a:srgbClr val="FF0000"/>
                </a:solidFill>
              </a:rPr>
              <a:t>&gt;&gt;&gt;print(</a:t>
            </a:r>
            <a:r>
              <a:rPr lang="en-US" altLang="zh-CN" sz="2000" dirty="0" err="1">
                <a:solidFill>
                  <a:srgbClr val="FF0000"/>
                </a:solidFill>
              </a:rPr>
              <a:t>time.localtime</a:t>
            </a:r>
            <a:r>
              <a:rPr lang="en-US" altLang="zh-CN" sz="2000" dirty="0">
                <a:solidFill>
                  <a:srgbClr val="FF0000"/>
                </a:solidFill>
              </a:rPr>
              <a:t>()[-2])</a:t>
            </a:r>
            <a:endParaRPr lang="zh-CN" altLang="en-US" sz="2000" dirty="0">
              <a:solidFill>
                <a:srgbClr val="FF0000"/>
              </a:solidFill>
            </a:endParaRPr>
          </a:p>
        </p:txBody>
      </p:sp>
      <p:sp>
        <p:nvSpPr>
          <p:cNvPr id="8" name="文本框 7">
            <a:extLst>
              <a:ext uri="{FF2B5EF4-FFF2-40B4-BE49-F238E27FC236}">
                <a16:creationId xmlns:a16="http://schemas.microsoft.com/office/drawing/2014/main" id="{83FA9D10-7CCD-4FA1-93DF-DDC3EC44DC04}"/>
              </a:ext>
            </a:extLst>
          </p:cNvPr>
          <p:cNvSpPr txBox="1"/>
          <p:nvPr/>
        </p:nvSpPr>
        <p:spPr>
          <a:xfrm>
            <a:off x="9231085" y="5394960"/>
            <a:ext cx="2122715" cy="707886"/>
          </a:xfrm>
          <a:prstGeom prst="rect">
            <a:avLst/>
          </a:prstGeom>
          <a:noFill/>
        </p:spPr>
        <p:txBody>
          <a:bodyPr wrap="square" rtlCol="0">
            <a:spAutoFit/>
          </a:bodyPr>
          <a:lstStyle/>
          <a:p>
            <a:r>
              <a:rPr lang="zh-CN" altLang="en-US" sz="4000" dirty="0">
                <a:solidFill>
                  <a:srgbClr val="FF0000"/>
                </a:solidFill>
              </a:rPr>
              <a:t>练习！</a:t>
            </a:r>
          </a:p>
        </p:txBody>
      </p:sp>
    </p:spTree>
    <p:extLst>
      <p:ext uri="{BB962C8B-B14F-4D97-AF65-F5344CB8AC3E}">
        <p14:creationId xmlns:p14="http://schemas.microsoft.com/office/powerpoint/2010/main" val="83978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a:t>
            </a:r>
            <a:r>
              <a:rPr lang="en-US" altLang="zh-CN" dirty="0"/>
              <a:t>time</a:t>
            </a:r>
            <a:endParaRPr lang="zh-CN" altLang="en-US" dirty="0"/>
          </a:p>
        </p:txBody>
      </p:sp>
      <p:sp>
        <p:nvSpPr>
          <p:cNvPr id="3" name="内容占位符 2"/>
          <p:cNvSpPr>
            <a:spLocks noGrp="1"/>
          </p:cNvSpPr>
          <p:nvPr>
            <p:ph idx="1"/>
          </p:nvPr>
        </p:nvSpPr>
        <p:spPr>
          <a:xfrm>
            <a:off x="838200" y="1566545"/>
            <a:ext cx="10515600" cy="4351338"/>
          </a:xfrm>
        </p:spPr>
        <p:txBody>
          <a:bodyPr>
            <a:normAutofit/>
          </a:bodyPr>
          <a:lstStyle/>
          <a:p>
            <a:r>
              <a:rPr lang="zh-CN" altLang="en-US" sz="2400" dirty="0"/>
              <a:t>对于时间进行不同格式之间的转换</a:t>
            </a:r>
            <a:endParaRPr lang="en-US" altLang="zh-CN" sz="2400" dirty="0"/>
          </a:p>
          <a:p>
            <a:r>
              <a:rPr lang="zh-CN" altLang="en-US" sz="2400" dirty="0"/>
              <a:t>两种格式： </a:t>
            </a:r>
            <a:endParaRPr lang="en-US" altLang="zh-CN" sz="2400" dirty="0"/>
          </a:p>
          <a:p>
            <a:pPr lvl="1"/>
            <a:r>
              <a:rPr lang="zh-CN" altLang="en-US" sz="2000" dirty="0"/>
              <a:t>从</a:t>
            </a:r>
            <a:r>
              <a:rPr lang="en-US" altLang="zh-CN" sz="2000" dirty="0"/>
              <a:t>epoch(</a:t>
            </a:r>
            <a:r>
              <a:rPr lang="zh-CN" altLang="en-US" sz="2000" dirty="0"/>
              <a:t>即标准时</a:t>
            </a:r>
            <a:r>
              <a:rPr lang="en-US" altLang="zh-CN" sz="2000" dirty="0"/>
              <a:t>1970</a:t>
            </a:r>
            <a:r>
              <a:rPr lang="zh-CN" altLang="en-US" sz="2000" dirty="0"/>
              <a:t>年</a:t>
            </a:r>
            <a:r>
              <a:rPr lang="en-US" altLang="zh-CN" sz="2000" dirty="0"/>
              <a:t>1</a:t>
            </a:r>
            <a:r>
              <a:rPr lang="zh-CN" altLang="en-US" sz="2000" dirty="0"/>
              <a:t>月</a:t>
            </a:r>
            <a:r>
              <a:rPr lang="en-US" altLang="zh-CN" sz="2000" dirty="0"/>
              <a:t>1</a:t>
            </a:r>
            <a:r>
              <a:rPr lang="zh-CN" altLang="en-US" sz="2000" dirty="0"/>
              <a:t>日）开始到现在的秒数（浮点数）</a:t>
            </a:r>
            <a:endParaRPr lang="en-US" altLang="zh-CN" sz="2000" dirty="0"/>
          </a:p>
          <a:p>
            <a:pPr lvl="1"/>
            <a:r>
              <a:rPr lang="zh-CN" altLang="en-US" sz="2000" dirty="0"/>
              <a:t>包含</a:t>
            </a:r>
            <a:r>
              <a:rPr lang="en-US" altLang="zh-CN" sz="2000" dirty="0"/>
              <a:t>9</a:t>
            </a:r>
            <a:r>
              <a:rPr lang="zh-CN" altLang="en-US" sz="2000" dirty="0"/>
              <a:t>个整数的</a:t>
            </a:r>
            <a:r>
              <a:rPr lang="en-US" altLang="zh-CN" sz="2000" dirty="0"/>
              <a:t>tuple</a:t>
            </a:r>
            <a:r>
              <a:rPr lang="zh-CN" altLang="en-US" sz="2000" dirty="0"/>
              <a:t>（年</a:t>
            </a:r>
            <a:r>
              <a:rPr lang="en-US" altLang="zh-CN" sz="2000" dirty="0"/>
              <a:t>,</a:t>
            </a:r>
            <a:r>
              <a:rPr lang="zh-CN" altLang="en-US" sz="2000" dirty="0"/>
              <a:t>月</a:t>
            </a:r>
            <a:r>
              <a:rPr lang="en-US" altLang="zh-CN" sz="2000" dirty="0"/>
              <a:t>,</a:t>
            </a:r>
            <a:r>
              <a:rPr lang="zh-CN" altLang="en-US" sz="2000" dirty="0"/>
              <a:t>日</a:t>
            </a:r>
            <a:r>
              <a:rPr lang="en-US" altLang="zh-CN" sz="2000" dirty="0"/>
              <a:t>,</a:t>
            </a:r>
            <a:r>
              <a:rPr lang="zh-CN" altLang="en-US" sz="2000" dirty="0"/>
              <a:t>时钟</a:t>
            </a:r>
            <a:r>
              <a:rPr lang="en-US" altLang="zh-CN" sz="2000" dirty="0"/>
              <a:t>,</a:t>
            </a:r>
            <a:r>
              <a:rPr lang="zh-CN" altLang="en-US" sz="2000" dirty="0"/>
              <a:t>分钟</a:t>
            </a:r>
            <a:r>
              <a:rPr lang="en-US" altLang="zh-CN" sz="2000" dirty="0"/>
              <a:t>,</a:t>
            </a:r>
            <a:r>
              <a:rPr lang="zh-CN" altLang="en-US" sz="2000" dirty="0"/>
              <a:t>秒</a:t>
            </a:r>
            <a:r>
              <a:rPr lang="en-US" altLang="zh-CN" sz="2000" dirty="0"/>
              <a:t>,</a:t>
            </a:r>
            <a:r>
              <a:rPr lang="zh-CN" altLang="en-US" sz="2000" dirty="0"/>
              <a:t>星期几</a:t>
            </a:r>
            <a:r>
              <a:rPr lang="en-US" altLang="zh-CN" sz="2000" dirty="0"/>
              <a:t>,</a:t>
            </a:r>
            <a:r>
              <a:rPr lang="zh-CN" altLang="en-US" sz="2000" dirty="0"/>
              <a:t>当年第几天，是否夏时制</a:t>
            </a:r>
            <a:r>
              <a:rPr lang="en-US" altLang="zh-CN" sz="2000" dirty="0"/>
              <a:t>)</a:t>
            </a:r>
            <a:r>
              <a:rPr lang="zh-CN" altLang="en-US" sz="2000" dirty="0"/>
              <a:t>　</a:t>
            </a:r>
            <a:endParaRPr lang="en-US" altLang="zh-CN" sz="2000" dirty="0"/>
          </a:p>
          <a:p>
            <a:r>
              <a:rPr lang="zh-CN" altLang="en-US" sz="2400" dirty="0"/>
              <a:t>时间有关的模块还包括</a:t>
            </a:r>
            <a:r>
              <a:rPr lang="en-US" altLang="zh-CN" sz="2400" dirty="0" err="1"/>
              <a:t>datetime</a:t>
            </a:r>
            <a:r>
              <a:rPr lang="zh-CN" altLang="en-US" sz="2400" dirty="0"/>
              <a:t>和</a:t>
            </a:r>
            <a:r>
              <a:rPr lang="en-US" altLang="zh-CN" sz="2400" dirty="0"/>
              <a:t>calendar</a:t>
            </a:r>
            <a:r>
              <a:rPr lang="zh-CN" altLang="en-US" sz="2400" dirty="0"/>
              <a:t>等　</a:t>
            </a:r>
          </a:p>
        </p:txBody>
      </p:sp>
      <p:sp>
        <p:nvSpPr>
          <p:cNvPr id="5" name="矩形 4"/>
          <p:cNvSpPr/>
          <p:nvPr/>
        </p:nvSpPr>
        <p:spPr>
          <a:xfrm>
            <a:off x="914400" y="3587323"/>
            <a:ext cx="10363200" cy="2308324"/>
          </a:xfrm>
          <a:prstGeom prst="rect">
            <a:avLst/>
          </a:prstGeom>
        </p:spPr>
        <p:txBody>
          <a:bodyPr wrap="square">
            <a:spAutoFit/>
          </a:bodyPr>
          <a:lstStyle/>
          <a:p>
            <a:r>
              <a:rPr lang="en-US" altLang="zh-CN" dirty="0"/>
              <a:t>&gt;&gt;&gt; import time</a:t>
            </a:r>
          </a:p>
          <a:p>
            <a:r>
              <a:rPr lang="zh-CN" altLang="en-US" dirty="0"/>
              <a:t>&gt;&gt;&gt; time.time()</a:t>
            </a:r>
          </a:p>
          <a:p>
            <a:r>
              <a:rPr lang="zh-CN" altLang="en-US" dirty="0"/>
              <a:t>1492011487.5653772</a:t>
            </a:r>
          </a:p>
          <a:p>
            <a:r>
              <a:rPr lang="zh-CN" altLang="en-US" dirty="0"/>
              <a:t>&gt;&gt;&gt; time. localtime()</a:t>
            </a:r>
          </a:p>
          <a:p>
            <a:r>
              <a:rPr lang="zh-CN" altLang="en-US" dirty="0"/>
              <a:t>time.struct_time(tm_year=2017, tm_mon=4, tm_mday=12, tm_hour=15, tm_min=36, tm_sec=29, tm_wday=2, </a:t>
            </a:r>
            <a:r>
              <a:rPr lang="zh-CN" altLang="en-US" dirty="0">
                <a:solidFill>
                  <a:srgbClr val="FF0000"/>
                </a:solidFill>
              </a:rPr>
              <a:t>tm_yday=102</a:t>
            </a:r>
            <a:r>
              <a:rPr lang="zh-CN" altLang="en-US" dirty="0"/>
              <a:t>, tm_isdst=0)</a:t>
            </a:r>
          </a:p>
          <a:p>
            <a:r>
              <a:rPr lang="zh-CN" altLang="en-US" dirty="0"/>
              <a:t>&gt;&gt;&gt; time.asctime(time.localtime())</a:t>
            </a:r>
          </a:p>
          <a:p>
            <a:r>
              <a:rPr lang="zh-CN" altLang="en-US" dirty="0"/>
              <a:t>'Wed Apr 12 23:38:31 2017'</a:t>
            </a:r>
          </a:p>
        </p:txBody>
      </p:sp>
    </p:spTree>
    <p:extLst>
      <p:ext uri="{BB962C8B-B14F-4D97-AF65-F5344CB8AC3E}">
        <p14:creationId xmlns:p14="http://schemas.microsoft.com/office/powerpoint/2010/main" val="502716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常见错误：错误递进</a:t>
            </a:r>
          </a:p>
        </p:txBody>
      </p:sp>
      <p:sp>
        <p:nvSpPr>
          <p:cNvPr id="4" name="Rectangle 1"/>
          <p:cNvSpPr>
            <a:spLocks noChangeArrowheads="1"/>
          </p:cNvSpPr>
          <p:nvPr/>
        </p:nvSpPr>
        <p:spPr bwMode="auto">
          <a:xfrm>
            <a:off x="6848981" y="1514908"/>
            <a:ext cx="5053459"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radius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20</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radius &gt;=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area = radius * radius * math.pi</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"The area is"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area)</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83771" y="1496594"/>
            <a:ext cx="5131837"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radius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20</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radius &gt;=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area = radius * radius * math.pi</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"The area is"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area)</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791305" y="3605725"/>
            <a:ext cx="3638939" cy="317009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&gt; j:</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&gt; k:</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139543" y="3751279"/>
            <a:ext cx="4329404" cy="286232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&gt; j:</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&gt; k:</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右箭头 2"/>
          <p:cNvSpPr/>
          <p:nvPr/>
        </p:nvSpPr>
        <p:spPr>
          <a:xfrm>
            <a:off x="6139543" y="2487881"/>
            <a:ext cx="475013" cy="243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右箭头 7"/>
          <p:cNvSpPr/>
          <p:nvPr/>
        </p:nvSpPr>
        <p:spPr>
          <a:xfrm>
            <a:off x="4736275" y="4884717"/>
            <a:ext cx="475013" cy="243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0457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常见错误：条件表达式错误</a:t>
            </a:r>
          </a:p>
        </p:txBody>
      </p:sp>
      <p:sp>
        <p:nvSpPr>
          <p:cNvPr id="4" name="矩形 3"/>
          <p:cNvSpPr/>
          <p:nvPr/>
        </p:nvSpPr>
        <p:spPr>
          <a:xfrm>
            <a:off x="186733" y="1894630"/>
            <a:ext cx="5545852" cy="3970318"/>
          </a:xfrm>
          <a:prstGeom prst="rect">
            <a:avLst/>
          </a:prstGeom>
          <a:ln>
            <a:solidFill>
              <a:srgbClr val="0070C0"/>
            </a:solidFill>
          </a:ln>
        </p:spPr>
        <p:txBody>
          <a:bodyPr wrap="square">
            <a:spAutoFit/>
          </a:bodyPr>
          <a:lstStyle/>
          <a:p>
            <a:pPr lvl="0" eaLnBrk="0" fontAlgn="base" hangingPunct="0">
              <a:spcBef>
                <a:spcPct val="0"/>
              </a:spcBef>
              <a:spcAft>
                <a:spcPct val="0"/>
              </a:spcAft>
            </a:pPr>
            <a:r>
              <a:rPr lang="zh-CN" altLang="zh-CN" b="1" dirty="0">
                <a:solidFill>
                  <a:srgbClr val="000080"/>
                </a:solidFill>
                <a:latin typeface="宋体" panose="02010600030101010101" pitchFamily="2" charset="-122"/>
                <a:ea typeface="宋体" panose="02010600030101010101" pitchFamily="2" charset="-122"/>
              </a:rPr>
              <a:t>def </a:t>
            </a:r>
            <a:r>
              <a:rPr lang="zh-CN" altLang="zh-CN" dirty="0">
                <a:solidFill>
                  <a:srgbClr val="000000"/>
                </a:solidFill>
                <a:latin typeface="宋体" panose="02010600030101010101" pitchFamily="2" charset="-122"/>
                <a:ea typeface="宋体" panose="02010600030101010101" pitchFamily="2" charset="-122"/>
              </a:rPr>
              <a:t>grade</a:t>
            </a:r>
            <a:r>
              <a:rPr lang="en-US" altLang="zh-CN" dirty="0">
                <a:solidFill>
                  <a:srgbClr val="000000"/>
                </a:solidFill>
                <a:latin typeface="宋体" panose="02010600030101010101" pitchFamily="2" charset="-122"/>
                <a:ea typeface="宋体" panose="02010600030101010101" pitchFamily="2" charset="-122"/>
              </a:rPr>
              <a:t>3</a:t>
            </a:r>
            <a:r>
              <a:rPr lang="zh-CN" altLang="zh-CN" dirty="0">
                <a:solidFill>
                  <a:srgbClr val="000000"/>
                </a:solidFill>
                <a:latin typeface="宋体" panose="02010600030101010101" pitchFamily="2" charset="-122"/>
                <a:ea typeface="宋体" panose="02010600030101010101" pitchFamily="2" charset="-122"/>
              </a:rPr>
              <a:t>(score):</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100</a:t>
            </a:r>
            <a:r>
              <a:rPr lang="en-US" altLang="zh-CN" dirty="0">
                <a:solidFill>
                  <a:srgbClr val="0000FF"/>
                </a:solidFill>
                <a:latin typeface="宋体" panose="02010600030101010101" pitchFamily="2" charset="-122"/>
                <a:ea typeface="宋体" panose="02010600030101010101" pitchFamily="2" charset="-122"/>
              </a:rPr>
              <a:t> or score &lt; 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'wrong score.must </a:t>
            </a:r>
            <a:r>
              <a:rPr lang="en-US" altLang="zh-CN" b="1" dirty="0">
                <a:solidFill>
                  <a:srgbClr val="008080"/>
                </a:solidFill>
                <a:latin typeface="宋体" panose="02010600030101010101" pitchFamily="2" charset="-122"/>
                <a:ea typeface="宋体" panose="02010600030101010101" pitchFamily="2" charset="-122"/>
              </a:rPr>
              <a:t>in [0,100]</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90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80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'B'</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70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'C'</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60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'D'</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en-US"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a:t>
            </a:r>
            <a:r>
              <a:rPr lang="en-US" altLang="zh-CN" b="1" dirty="0" err="1">
                <a:solidFill>
                  <a:srgbClr val="000080"/>
                </a:solidFill>
                <a:latin typeface="宋体" panose="02010600030101010101" pitchFamily="2" charset="-122"/>
                <a:ea typeface="宋体" panose="02010600030101010101" pitchFamily="2" charset="-122"/>
              </a:rPr>
              <a:t>lse</a:t>
            </a:r>
            <a:r>
              <a:rPr lang="en-US" altLang="zh-CN" b="1" dirty="0">
                <a:solidFill>
                  <a:srgbClr val="00008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F</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endParaRPr lang="zh-CN" altLang="zh-CN" dirty="0">
              <a:latin typeface="Arial" panose="020B0604020202020204" pitchFamily="34" charset="0"/>
            </a:endParaRPr>
          </a:p>
        </p:txBody>
      </p:sp>
      <p:sp>
        <p:nvSpPr>
          <p:cNvPr id="5" name="矩形 4"/>
          <p:cNvSpPr/>
          <p:nvPr/>
        </p:nvSpPr>
        <p:spPr>
          <a:xfrm>
            <a:off x="6110357" y="1894630"/>
            <a:ext cx="5741675" cy="4002316"/>
          </a:xfrm>
          <a:prstGeom prst="rect">
            <a:avLst/>
          </a:prstGeom>
          <a:ln>
            <a:solidFill>
              <a:srgbClr val="0070C0"/>
            </a:solidFill>
          </a:ln>
        </p:spPr>
        <p:txBody>
          <a:bodyPr wrap="square">
            <a:spAutoFit/>
          </a:bodyPr>
          <a:lstStyle/>
          <a:p>
            <a:pPr lvl="0" eaLnBrk="0" fontAlgn="base" hangingPunct="0">
              <a:spcBef>
                <a:spcPct val="0"/>
              </a:spcBef>
              <a:spcAft>
                <a:spcPct val="0"/>
              </a:spcAft>
            </a:pPr>
            <a:r>
              <a:rPr lang="zh-CN" altLang="zh-CN" b="1" dirty="0">
                <a:solidFill>
                  <a:srgbClr val="000080"/>
                </a:solidFill>
                <a:latin typeface="宋体" panose="02010600030101010101" pitchFamily="2" charset="-122"/>
                <a:ea typeface="宋体" panose="02010600030101010101" pitchFamily="2" charset="-122"/>
              </a:rPr>
              <a:t>def </a:t>
            </a:r>
            <a:r>
              <a:rPr lang="zh-CN" altLang="zh-CN" dirty="0">
                <a:solidFill>
                  <a:srgbClr val="000000"/>
                </a:solidFill>
                <a:latin typeface="宋体" panose="02010600030101010101" pitchFamily="2" charset="-122"/>
                <a:ea typeface="宋体" panose="02010600030101010101" pitchFamily="2" charset="-122"/>
              </a:rPr>
              <a:t>grade</a:t>
            </a:r>
            <a:r>
              <a:rPr lang="en-US" altLang="zh-CN" dirty="0">
                <a:solidFill>
                  <a:srgbClr val="000000"/>
                </a:solidFill>
                <a:latin typeface="宋体" panose="02010600030101010101" pitchFamily="2" charset="-122"/>
                <a:ea typeface="宋体" panose="02010600030101010101" pitchFamily="2" charset="-122"/>
              </a:rPr>
              <a:t>4</a:t>
            </a:r>
            <a:r>
              <a:rPr lang="zh-CN" altLang="zh-CN" dirty="0">
                <a:solidFill>
                  <a:srgbClr val="000000"/>
                </a:solidFill>
                <a:latin typeface="宋体" panose="02010600030101010101" pitchFamily="2" charset="-122"/>
                <a:ea typeface="宋体" panose="02010600030101010101" pitchFamily="2" charset="-122"/>
              </a:rPr>
              <a:t>(score):</a:t>
            </a:r>
            <a:r>
              <a:rPr lang="en-US" altLang="zh-CN" dirty="0">
                <a:solidFill>
                  <a:srgbClr val="000000"/>
                </a:solidFill>
                <a:latin typeface="宋体" panose="02010600030101010101" pitchFamily="2" charset="-122"/>
                <a:ea typeface="宋体" panose="02010600030101010101" pitchFamily="2" charset="-122"/>
              </a:rPr>
              <a:t> </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100</a:t>
            </a:r>
            <a:r>
              <a:rPr lang="en-US" altLang="zh-CN" dirty="0">
                <a:solidFill>
                  <a:srgbClr val="0000FF"/>
                </a:solidFill>
                <a:latin typeface="宋体" panose="02010600030101010101" pitchFamily="2" charset="-122"/>
                <a:ea typeface="宋体" panose="02010600030101010101" pitchFamily="2" charset="-122"/>
              </a:rPr>
              <a:t> or score &lt; 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'wrong score.must </a:t>
            </a:r>
            <a:r>
              <a:rPr lang="en-US" altLang="zh-CN" b="1" dirty="0">
                <a:solidFill>
                  <a:srgbClr val="008080"/>
                </a:solidFill>
                <a:latin typeface="宋体" panose="02010600030101010101" pitchFamily="2" charset="-122"/>
                <a:ea typeface="宋体" panose="02010600030101010101" pitchFamily="2" charset="-122"/>
              </a:rPr>
              <a:t>in [0,100]</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F</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en-US" altLang="zh-CN" dirty="0">
                <a:solidFill>
                  <a:srgbClr val="0000FF"/>
                </a:solidFill>
                <a:latin typeface="宋体" panose="02010600030101010101" pitchFamily="2" charset="-122"/>
                <a:ea typeface="宋体" panose="02010600030101010101" pitchFamily="2" charset="-122"/>
              </a:rPr>
              <a:t>6</a:t>
            </a:r>
            <a:r>
              <a:rPr lang="zh-CN" altLang="zh-CN" dirty="0">
                <a:solidFill>
                  <a:srgbClr val="0000FF"/>
                </a:solidFill>
                <a:latin typeface="宋体" panose="02010600030101010101" pitchFamily="2" charset="-122"/>
                <a:ea typeface="宋体" panose="02010600030101010101" pitchFamily="2" charset="-122"/>
              </a:rPr>
              <a:t>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D</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70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'C'</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en-US" altLang="zh-CN" dirty="0">
                <a:solidFill>
                  <a:srgbClr val="0000FF"/>
                </a:solidFill>
                <a:latin typeface="宋体" panose="02010600030101010101" pitchFamily="2" charset="-122"/>
                <a:ea typeface="宋体" panose="02010600030101010101" pitchFamily="2" charset="-122"/>
              </a:rPr>
              <a:t>8</a:t>
            </a:r>
            <a:r>
              <a:rPr lang="zh-CN" altLang="zh-CN" dirty="0">
                <a:solidFill>
                  <a:srgbClr val="0000FF"/>
                </a:solidFill>
                <a:latin typeface="宋体" panose="02010600030101010101" pitchFamily="2" charset="-122"/>
                <a:ea typeface="宋体" panose="02010600030101010101" pitchFamily="2" charset="-122"/>
              </a:rPr>
              <a:t>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B</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en-US"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else</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en-US" altLang="zh-CN" dirty="0">
                <a:solidFill>
                  <a:srgbClr val="000000"/>
                </a:solidFill>
                <a:latin typeface="宋体" panose="02010600030101010101" pitchFamily="2" charset="-122"/>
                <a:ea typeface="宋体" panose="02010600030101010101" pitchFamily="2" charset="-122"/>
              </a:rPr>
              <a:t>       </a:t>
            </a: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A</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endParaRPr lang="zh-CN" altLang="zh-CN" dirty="0">
              <a:latin typeface="Arial" panose="020B0604020202020204" pitchFamily="34" charset="0"/>
            </a:endParaRPr>
          </a:p>
        </p:txBody>
      </p:sp>
      <p:sp>
        <p:nvSpPr>
          <p:cNvPr id="3" name="文本框 2"/>
          <p:cNvSpPr txBox="1"/>
          <p:nvPr/>
        </p:nvSpPr>
        <p:spPr>
          <a:xfrm>
            <a:off x="6477000" y="6100888"/>
            <a:ext cx="4160520" cy="400110"/>
          </a:xfrm>
          <a:prstGeom prst="rect">
            <a:avLst/>
          </a:prstGeom>
          <a:noFill/>
        </p:spPr>
        <p:txBody>
          <a:bodyPr wrap="square" rtlCol="0">
            <a:spAutoFit/>
          </a:bodyPr>
          <a:lstStyle/>
          <a:p>
            <a:r>
              <a:rPr lang="en-US" altLang="zh-CN" sz="2000" dirty="0"/>
              <a:t>grade4(94)</a:t>
            </a:r>
            <a:r>
              <a:rPr lang="zh-CN" altLang="en-US" sz="2000" dirty="0"/>
              <a:t>也会返回</a:t>
            </a:r>
            <a:r>
              <a:rPr lang="en-US" altLang="zh-CN" sz="2000" dirty="0"/>
              <a:t>'F'</a:t>
            </a:r>
            <a:endParaRPr lang="zh-CN" altLang="en-US" sz="2000" dirty="0"/>
          </a:p>
        </p:txBody>
      </p:sp>
      <p:sp>
        <p:nvSpPr>
          <p:cNvPr id="6" name="矩形 5">
            <a:extLst>
              <a:ext uri="{FF2B5EF4-FFF2-40B4-BE49-F238E27FC236}">
                <a16:creationId xmlns:a16="http://schemas.microsoft.com/office/drawing/2014/main" id="{E45930F0-D52C-AF48-9329-31A57C8056C6}"/>
              </a:ext>
            </a:extLst>
          </p:cNvPr>
          <p:cNvSpPr/>
          <p:nvPr/>
        </p:nvSpPr>
        <p:spPr>
          <a:xfrm>
            <a:off x="2829848" y="6123543"/>
            <a:ext cx="2492990" cy="369332"/>
          </a:xfrm>
          <a:prstGeom prst="rect">
            <a:avLst/>
          </a:prstGeom>
        </p:spPr>
        <p:txBody>
          <a:bodyPr wrap="none">
            <a:spAutoFit/>
          </a:bodyPr>
          <a:lstStyle/>
          <a:p>
            <a:r>
              <a:rPr lang="zh-CN" altLang="en-US" dirty="0">
                <a:solidFill>
                  <a:srgbClr val="FF0000"/>
                </a:solidFill>
              </a:rPr>
              <a:t>注意条件的先后顺序，</a:t>
            </a:r>
            <a:endParaRPr lang="en-US" altLang="zh-CN" dirty="0">
              <a:solidFill>
                <a:srgbClr val="FF0000"/>
              </a:solidFill>
            </a:endParaRPr>
          </a:p>
        </p:txBody>
      </p:sp>
    </p:spTree>
    <p:extLst>
      <p:ext uri="{BB962C8B-B14F-4D97-AF65-F5344CB8AC3E}">
        <p14:creationId xmlns:p14="http://schemas.microsoft.com/office/powerpoint/2010/main" val="234384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选择结构</a:t>
            </a:r>
          </a:p>
        </p:txBody>
      </p:sp>
      <p:sp>
        <p:nvSpPr>
          <p:cNvPr id="3" name="内容占位符 2"/>
          <p:cNvSpPr>
            <a:spLocks noGrp="1"/>
          </p:cNvSpPr>
          <p:nvPr>
            <p:ph idx="1"/>
          </p:nvPr>
        </p:nvSpPr>
        <p:spPr/>
        <p:txBody>
          <a:bodyPr/>
          <a:lstStyle/>
          <a:p>
            <a:endParaRPr lang="zh-CN" altLang="en-US" dirty="0"/>
          </a:p>
        </p:txBody>
      </p:sp>
      <p:grpSp>
        <p:nvGrpSpPr>
          <p:cNvPr id="123" name="组合 122"/>
          <p:cNvGrpSpPr/>
          <p:nvPr/>
        </p:nvGrpSpPr>
        <p:grpSpPr>
          <a:xfrm>
            <a:off x="8247785" y="2814971"/>
            <a:ext cx="3575712" cy="3805575"/>
            <a:chOff x="3905537" y="1530700"/>
            <a:chExt cx="3575712" cy="3805575"/>
          </a:xfrm>
        </p:grpSpPr>
        <p:sp>
          <p:nvSpPr>
            <p:cNvPr id="60" name="流程图: 决策 59"/>
            <p:cNvSpPr/>
            <p:nvPr/>
          </p:nvSpPr>
          <p:spPr>
            <a:xfrm>
              <a:off x="4942766" y="2267804"/>
              <a:ext cx="1542197" cy="1050878"/>
            </a:xfrm>
            <a:prstGeom prst="flowChartDecisi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a:solidFill>
                    <a:schemeClr val="tx1"/>
                  </a:solidFill>
                </a:rPr>
                <a:t>条件</a:t>
              </a:r>
              <a:r>
                <a:rPr lang="en-US" altLang="zh-CN" b="1" dirty="0">
                  <a:solidFill>
                    <a:schemeClr val="tx1"/>
                  </a:solidFill>
                </a:rPr>
                <a:t>?</a:t>
              </a:r>
              <a:endParaRPr lang="zh-CN" altLang="en-US" b="1" dirty="0">
                <a:solidFill>
                  <a:schemeClr val="tx1"/>
                </a:solidFill>
              </a:endParaRPr>
            </a:p>
          </p:txBody>
        </p:sp>
        <p:sp>
          <p:nvSpPr>
            <p:cNvPr id="61" name="流程图: 过程 60"/>
            <p:cNvSpPr/>
            <p:nvPr/>
          </p:nvSpPr>
          <p:spPr>
            <a:xfrm>
              <a:off x="6280246" y="3564341"/>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r>
                <a:rPr lang="en-US" altLang="zh-CN" dirty="0"/>
                <a:t>2</a:t>
              </a:r>
              <a:endParaRPr lang="zh-CN" altLang="en-US" dirty="0"/>
            </a:p>
          </p:txBody>
        </p:sp>
        <p:cxnSp>
          <p:nvCxnSpPr>
            <p:cNvPr id="63" name="直接箭头连接符 62"/>
            <p:cNvCxnSpPr/>
            <p:nvPr/>
          </p:nvCxnSpPr>
          <p:spPr>
            <a:xfrm>
              <a:off x="5622878" y="4749420"/>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title="t "/>
            <p:cNvCxnSpPr>
              <a:stCxn id="60" idx="3"/>
              <a:endCxn id="61" idx="0"/>
            </p:cNvCxnSpPr>
            <p:nvPr/>
          </p:nvCxnSpPr>
          <p:spPr>
            <a:xfrm>
              <a:off x="6484963" y="2793243"/>
              <a:ext cx="395785" cy="771098"/>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6321188" y="2390634"/>
              <a:ext cx="750627" cy="369332"/>
            </a:xfrm>
            <a:prstGeom prst="rect">
              <a:avLst/>
            </a:prstGeom>
            <a:noFill/>
          </p:spPr>
          <p:txBody>
            <a:bodyPr wrap="square" rtlCol="0">
              <a:spAutoFit/>
            </a:bodyPr>
            <a:lstStyle/>
            <a:p>
              <a:r>
                <a:rPr lang="en-US" altLang="zh-CN" dirty="0"/>
                <a:t>False</a:t>
              </a:r>
              <a:endParaRPr lang="zh-CN" altLang="en-US" dirty="0"/>
            </a:p>
          </p:txBody>
        </p:sp>
        <p:sp>
          <p:nvSpPr>
            <p:cNvPr id="66" name="文本框 65"/>
            <p:cNvSpPr txBox="1"/>
            <p:nvPr/>
          </p:nvSpPr>
          <p:spPr>
            <a:xfrm>
              <a:off x="4410502" y="2404281"/>
              <a:ext cx="750627" cy="369332"/>
            </a:xfrm>
            <a:prstGeom prst="rect">
              <a:avLst/>
            </a:prstGeom>
            <a:noFill/>
          </p:spPr>
          <p:txBody>
            <a:bodyPr wrap="square" rtlCol="0">
              <a:spAutoFit/>
            </a:bodyPr>
            <a:lstStyle/>
            <a:p>
              <a:r>
                <a:rPr lang="en-US" altLang="zh-CN" dirty="0"/>
                <a:t>True</a:t>
              </a:r>
              <a:endParaRPr lang="zh-CN" altLang="en-US" dirty="0"/>
            </a:p>
          </p:txBody>
        </p:sp>
        <p:sp>
          <p:nvSpPr>
            <p:cNvPr id="67" name="文本框 66"/>
            <p:cNvSpPr txBox="1"/>
            <p:nvPr/>
          </p:nvSpPr>
          <p:spPr>
            <a:xfrm>
              <a:off x="5177052" y="1530700"/>
              <a:ext cx="1173708" cy="369332"/>
            </a:xfrm>
            <a:prstGeom prst="rect">
              <a:avLst/>
            </a:prstGeom>
            <a:noFill/>
          </p:spPr>
          <p:txBody>
            <a:bodyPr wrap="square" rtlCol="0">
              <a:spAutoFit/>
            </a:bodyPr>
            <a:lstStyle/>
            <a:p>
              <a:pPr algn="ctr"/>
              <a:r>
                <a:rPr lang="en-US" altLang="zh-CN" b="1" dirty="0">
                  <a:solidFill>
                    <a:srgbClr val="002060"/>
                  </a:solidFill>
                </a:rPr>
                <a:t>2. </a:t>
              </a:r>
              <a:r>
                <a:rPr lang="zh-CN" altLang="en-US" b="1" dirty="0">
                  <a:solidFill>
                    <a:srgbClr val="002060"/>
                  </a:solidFill>
                </a:rPr>
                <a:t>双分支</a:t>
              </a:r>
            </a:p>
          </p:txBody>
        </p:sp>
        <p:sp>
          <p:nvSpPr>
            <p:cNvPr id="70" name="流程图: 过程 69"/>
            <p:cNvSpPr/>
            <p:nvPr/>
          </p:nvSpPr>
          <p:spPr>
            <a:xfrm>
              <a:off x="3905537" y="3550693"/>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r>
                <a:rPr lang="en-US" altLang="zh-CN" dirty="0"/>
                <a:t>1</a:t>
              </a:r>
              <a:endParaRPr lang="zh-CN" altLang="en-US" dirty="0"/>
            </a:p>
          </p:txBody>
        </p:sp>
        <p:cxnSp>
          <p:nvCxnSpPr>
            <p:cNvPr id="72" name="肘形连接符 71" title="t "/>
            <p:cNvCxnSpPr>
              <a:stCxn id="60" idx="1"/>
              <a:endCxn id="70" idx="0"/>
            </p:cNvCxnSpPr>
            <p:nvPr/>
          </p:nvCxnSpPr>
          <p:spPr>
            <a:xfrm rot="10800000" flipV="1">
              <a:off x="4506040" y="2793243"/>
              <a:ext cx="436727" cy="757450"/>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490113" y="4735772"/>
              <a:ext cx="2374710" cy="0"/>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61" idx="2"/>
            </p:cNvCxnSpPr>
            <p:nvPr/>
          </p:nvCxnSpPr>
          <p:spPr>
            <a:xfrm rot="5400000">
              <a:off x="6580497" y="4435522"/>
              <a:ext cx="598226" cy="2276"/>
            </a:xfrm>
            <a:prstGeom prst="bentConnector3">
              <a:avLst>
                <a:gd name="adj1" fmla="val 3403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肘形连接符 117"/>
            <p:cNvCxnSpPr/>
            <p:nvPr/>
          </p:nvCxnSpPr>
          <p:spPr>
            <a:xfrm rot="5400000">
              <a:off x="4192138" y="4421874"/>
              <a:ext cx="598226" cy="2276"/>
            </a:xfrm>
            <a:prstGeom prst="bentConnector3">
              <a:avLst>
                <a:gd name="adj1" fmla="val 3403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5718412" y="2006221"/>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5546266" y="205099"/>
            <a:ext cx="3507471" cy="3070744"/>
            <a:chOff x="150126" y="2361065"/>
            <a:chExt cx="3507471" cy="3070744"/>
          </a:xfrm>
        </p:grpSpPr>
        <p:grpSp>
          <p:nvGrpSpPr>
            <p:cNvPr id="57" name="组合 56"/>
            <p:cNvGrpSpPr/>
            <p:nvPr/>
          </p:nvGrpSpPr>
          <p:grpSpPr>
            <a:xfrm>
              <a:off x="1460310" y="2647666"/>
              <a:ext cx="2197287" cy="2784143"/>
              <a:chOff x="2647666" y="2634018"/>
              <a:chExt cx="2197287" cy="2784143"/>
            </a:xfrm>
          </p:grpSpPr>
          <p:sp>
            <p:nvSpPr>
              <p:cNvPr id="4" name="流程图: 决策 3"/>
              <p:cNvSpPr/>
              <p:nvPr/>
            </p:nvSpPr>
            <p:spPr>
              <a:xfrm>
                <a:off x="2647666" y="2634018"/>
                <a:ext cx="1542197" cy="1050878"/>
              </a:xfrm>
              <a:prstGeom prst="flowChartDecisi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a:solidFill>
                      <a:schemeClr val="tx1"/>
                    </a:solidFill>
                  </a:rPr>
                  <a:t>条件</a:t>
                </a:r>
                <a:r>
                  <a:rPr lang="en-US" altLang="zh-CN" b="1" dirty="0">
                    <a:solidFill>
                      <a:schemeClr val="tx1"/>
                    </a:solidFill>
                  </a:rPr>
                  <a:t>?</a:t>
                </a:r>
                <a:endParaRPr lang="zh-CN" altLang="en-US" b="1" dirty="0">
                  <a:solidFill>
                    <a:schemeClr val="tx1"/>
                  </a:solidFill>
                </a:endParaRPr>
              </a:p>
            </p:txBody>
          </p:sp>
          <p:sp>
            <p:nvSpPr>
              <p:cNvPr id="5" name="流程图: 过程 4"/>
              <p:cNvSpPr/>
              <p:nvPr/>
            </p:nvSpPr>
            <p:spPr>
              <a:xfrm>
                <a:off x="2811438" y="4080680"/>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p>
            </p:txBody>
          </p:sp>
          <p:cxnSp>
            <p:nvCxnSpPr>
              <p:cNvPr id="8" name="直接箭头连接符 7"/>
              <p:cNvCxnSpPr>
                <a:stCxn id="4" idx="2"/>
                <a:endCxn id="5" idx="0"/>
              </p:cNvCxnSpPr>
              <p:nvPr/>
            </p:nvCxnSpPr>
            <p:spPr>
              <a:xfrm flipH="1">
                <a:off x="3411940" y="3684896"/>
                <a:ext cx="6825" cy="395784"/>
              </a:xfrm>
              <a:prstGeom prst="straightConnector1">
                <a:avLst/>
              </a:prstGeom>
              <a:ln w="22225">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p:cNvCxnSpPr/>
              <p:nvPr/>
            </p:nvCxnSpPr>
            <p:spPr>
              <a:xfrm flipH="1">
                <a:off x="3384645" y="4640239"/>
                <a:ext cx="6825" cy="77792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title="t "/>
              <p:cNvCxnSpPr>
                <a:stCxn id="4" idx="3"/>
              </p:cNvCxnSpPr>
              <p:nvPr/>
            </p:nvCxnSpPr>
            <p:spPr>
              <a:xfrm flipH="1">
                <a:off x="3398293" y="3159457"/>
                <a:ext cx="791570" cy="1712794"/>
              </a:xfrm>
              <a:prstGeom prst="bentConnector4">
                <a:avLst>
                  <a:gd name="adj1" fmla="val -51293"/>
                  <a:gd name="adj2" fmla="val 10199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094326" y="2811439"/>
                <a:ext cx="750627" cy="369332"/>
              </a:xfrm>
              <a:prstGeom prst="rect">
                <a:avLst/>
              </a:prstGeom>
              <a:noFill/>
            </p:spPr>
            <p:txBody>
              <a:bodyPr wrap="square" rtlCol="0">
                <a:spAutoFit/>
              </a:bodyPr>
              <a:lstStyle/>
              <a:p>
                <a:r>
                  <a:rPr lang="en-US" altLang="zh-CN" dirty="0"/>
                  <a:t>False</a:t>
                </a:r>
                <a:endParaRPr lang="zh-CN" altLang="en-US" dirty="0"/>
              </a:p>
            </p:txBody>
          </p:sp>
          <p:sp>
            <p:nvSpPr>
              <p:cNvPr id="56" name="文本框 55"/>
              <p:cNvSpPr txBox="1"/>
              <p:nvPr/>
            </p:nvSpPr>
            <p:spPr>
              <a:xfrm>
                <a:off x="2784142" y="3616657"/>
                <a:ext cx="750627" cy="369332"/>
              </a:xfrm>
              <a:prstGeom prst="rect">
                <a:avLst/>
              </a:prstGeom>
              <a:noFill/>
            </p:spPr>
            <p:txBody>
              <a:bodyPr wrap="square" rtlCol="0">
                <a:spAutoFit/>
              </a:bodyPr>
              <a:lstStyle/>
              <a:p>
                <a:r>
                  <a:rPr lang="en-US" altLang="zh-CN" dirty="0"/>
                  <a:t>True</a:t>
                </a:r>
                <a:endParaRPr lang="zh-CN" altLang="en-US" dirty="0"/>
              </a:p>
            </p:txBody>
          </p:sp>
        </p:grpSp>
        <p:sp>
          <p:nvSpPr>
            <p:cNvPr id="58" name="文本框 57"/>
            <p:cNvSpPr txBox="1"/>
            <p:nvPr/>
          </p:nvSpPr>
          <p:spPr>
            <a:xfrm>
              <a:off x="150126" y="3103016"/>
              <a:ext cx="1173708" cy="369332"/>
            </a:xfrm>
            <a:prstGeom prst="rect">
              <a:avLst/>
            </a:prstGeom>
            <a:noFill/>
          </p:spPr>
          <p:txBody>
            <a:bodyPr wrap="square" rtlCol="0">
              <a:spAutoFit/>
            </a:bodyPr>
            <a:lstStyle/>
            <a:p>
              <a:pPr algn="ctr"/>
              <a:r>
                <a:rPr lang="en-US" altLang="zh-CN" b="1" dirty="0">
                  <a:solidFill>
                    <a:srgbClr val="002060"/>
                  </a:solidFill>
                </a:rPr>
                <a:t>1. </a:t>
              </a:r>
              <a:r>
                <a:rPr lang="zh-CN" altLang="en-US" b="1" dirty="0">
                  <a:solidFill>
                    <a:srgbClr val="002060"/>
                  </a:solidFill>
                </a:rPr>
                <a:t>单分支</a:t>
              </a:r>
            </a:p>
          </p:txBody>
        </p:sp>
        <p:cxnSp>
          <p:nvCxnSpPr>
            <p:cNvPr id="121" name="直接箭头连接符 120"/>
            <p:cNvCxnSpPr/>
            <p:nvPr/>
          </p:nvCxnSpPr>
          <p:spPr>
            <a:xfrm>
              <a:off x="2251881" y="2361065"/>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 name="组合 137"/>
          <p:cNvGrpSpPr/>
          <p:nvPr/>
        </p:nvGrpSpPr>
        <p:grpSpPr>
          <a:xfrm>
            <a:off x="409426" y="2395181"/>
            <a:ext cx="7087743" cy="4139824"/>
            <a:chOff x="3079839" y="1489460"/>
            <a:chExt cx="7087743" cy="4139824"/>
          </a:xfrm>
        </p:grpSpPr>
        <p:sp>
          <p:nvSpPr>
            <p:cNvPr id="139" name="流程图: 决策 138"/>
            <p:cNvSpPr/>
            <p:nvPr/>
          </p:nvSpPr>
          <p:spPr>
            <a:xfrm>
              <a:off x="4171660" y="1751043"/>
              <a:ext cx="1542197" cy="896623"/>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1?</a:t>
              </a:r>
              <a:endParaRPr lang="zh-CN" altLang="en-US" b="1" dirty="0">
                <a:solidFill>
                  <a:schemeClr val="tx1"/>
                </a:solidFill>
              </a:endParaRPr>
            </a:p>
          </p:txBody>
        </p:sp>
        <p:sp>
          <p:nvSpPr>
            <p:cNvPr id="140" name="流程图: 过程 139"/>
            <p:cNvSpPr/>
            <p:nvPr/>
          </p:nvSpPr>
          <p:spPr>
            <a:xfrm>
              <a:off x="8839190" y="3784558"/>
              <a:ext cx="1328392" cy="575475"/>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n+1</a:t>
              </a:r>
              <a:endParaRPr lang="zh-CN" altLang="en-US" dirty="0"/>
            </a:p>
          </p:txBody>
        </p:sp>
        <p:cxnSp>
          <p:nvCxnSpPr>
            <p:cNvPr id="141" name="直接箭头连接符 140"/>
            <p:cNvCxnSpPr/>
            <p:nvPr/>
          </p:nvCxnSpPr>
          <p:spPr>
            <a:xfrm>
              <a:off x="3658248" y="4360033"/>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肘形连接符 141" title="t "/>
            <p:cNvCxnSpPr>
              <a:stCxn id="139" idx="3"/>
              <a:endCxn id="150" idx="0"/>
            </p:cNvCxnSpPr>
            <p:nvPr/>
          </p:nvCxnSpPr>
          <p:spPr>
            <a:xfrm>
              <a:off x="5713857" y="2199355"/>
              <a:ext cx="514074" cy="181753"/>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64"/>
            <p:cNvSpPr txBox="1"/>
            <p:nvPr/>
          </p:nvSpPr>
          <p:spPr>
            <a:xfrm>
              <a:off x="5550082" y="184657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144" name="文本框 65"/>
            <p:cNvSpPr txBox="1"/>
            <p:nvPr/>
          </p:nvSpPr>
          <p:spPr>
            <a:xfrm>
              <a:off x="3639396" y="186022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sp>
          <p:nvSpPr>
            <p:cNvPr id="145" name="文本框 66"/>
            <p:cNvSpPr txBox="1"/>
            <p:nvPr/>
          </p:nvSpPr>
          <p:spPr>
            <a:xfrm>
              <a:off x="5641076" y="5259952"/>
              <a:ext cx="117370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rgbClr val="002060"/>
                  </a:solidFill>
                </a:rPr>
                <a:t>3. </a:t>
              </a:r>
              <a:r>
                <a:rPr lang="zh-CN" altLang="en-US" b="1" dirty="0">
                  <a:solidFill>
                    <a:srgbClr val="002060"/>
                  </a:solidFill>
                </a:rPr>
                <a:t>多分支</a:t>
              </a:r>
            </a:p>
          </p:txBody>
        </p:sp>
        <p:sp>
          <p:nvSpPr>
            <p:cNvPr id="146" name="流程图: 过程 145"/>
            <p:cNvSpPr/>
            <p:nvPr/>
          </p:nvSpPr>
          <p:spPr>
            <a:xfrm>
              <a:off x="3079839" y="3798210"/>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1</a:t>
              </a:r>
              <a:endParaRPr lang="zh-CN" altLang="en-US" dirty="0"/>
            </a:p>
          </p:txBody>
        </p:sp>
        <p:cxnSp>
          <p:nvCxnSpPr>
            <p:cNvPr id="147" name="肘形连接符 146" title="t "/>
            <p:cNvCxnSpPr>
              <a:stCxn id="139" idx="1"/>
              <a:endCxn id="146" idx="0"/>
            </p:cNvCxnSpPr>
            <p:nvPr/>
          </p:nvCxnSpPr>
          <p:spPr>
            <a:xfrm rot="10800000" flipV="1">
              <a:off x="3680342" y="2199354"/>
              <a:ext cx="491319" cy="1598855"/>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3596175" y="4926899"/>
              <a:ext cx="5954986" cy="12328"/>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a:off x="4947306" y="1489460"/>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流程图: 决策 149"/>
            <p:cNvSpPr/>
            <p:nvPr/>
          </p:nvSpPr>
          <p:spPr>
            <a:xfrm>
              <a:off x="5456832" y="2381108"/>
              <a:ext cx="1542197" cy="785172"/>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2?</a:t>
              </a:r>
              <a:endParaRPr lang="zh-CN" altLang="en-US" b="1" dirty="0">
                <a:solidFill>
                  <a:schemeClr val="tx1"/>
                </a:solidFill>
              </a:endParaRPr>
            </a:p>
          </p:txBody>
        </p:sp>
        <p:cxnSp>
          <p:nvCxnSpPr>
            <p:cNvPr id="151" name="肘形连接符 150" title="t "/>
            <p:cNvCxnSpPr>
              <a:endCxn id="154" idx="0"/>
            </p:cNvCxnSpPr>
            <p:nvPr/>
          </p:nvCxnSpPr>
          <p:spPr>
            <a:xfrm>
              <a:off x="6946710" y="2784143"/>
              <a:ext cx="1322698" cy="238410"/>
            </a:xfrm>
            <a:prstGeom prst="bentConnector2">
              <a:avLst/>
            </a:prstGeom>
            <a:ln w="222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52" name="流程图: 过程 151"/>
            <p:cNvSpPr/>
            <p:nvPr/>
          </p:nvSpPr>
          <p:spPr>
            <a:xfrm>
              <a:off x="4419603" y="3800477"/>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2</a:t>
              </a:r>
              <a:endParaRPr lang="zh-CN" altLang="en-US" dirty="0"/>
            </a:p>
          </p:txBody>
        </p:sp>
        <p:cxnSp>
          <p:nvCxnSpPr>
            <p:cNvPr id="153" name="肘形连接符 152" title="t "/>
            <p:cNvCxnSpPr>
              <a:stCxn id="150" idx="1"/>
              <a:endCxn id="152" idx="0"/>
            </p:cNvCxnSpPr>
            <p:nvPr/>
          </p:nvCxnSpPr>
          <p:spPr>
            <a:xfrm rot="10800000" flipV="1">
              <a:off x="5020106" y="2773693"/>
              <a:ext cx="436727" cy="1026783"/>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流程图: 决策 153"/>
            <p:cNvSpPr/>
            <p:nvPr/>
          </p:nvSpPr>
          <p:spPr>
            <a:xfrm>
              <a:off x="7435758" y="3022553"/>
              <a:ext cx="1667299" cy="716933"/>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n?</a:t>
              </a:r>
              <a:endParaRPr lang="zh-CN" altLang="en-US" b="1" dirty="0">
                <a:solidFill>
                  <a:schemeClr val="tx1"/>
                </a:solidFill>
              </a:endParaRPr>
            </a:p>
          </p:txBody>
        </p:sp>
        <p:sp>
          <p:nvSpPr>
            <p:cNvPr id="155" name="流程图: 过程 154"/>
            <p:cNvSpPr/>
            <p:nvPr/>
          </p:nvSpPr>
          <p:spPr>
            <a:xfrm>
              <a:off x="6535007" y="3786828"/>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n</a:t>
              </a:r>
              <a:endParaRPr lang="zh-CN" altLang="en-US" dirty="0"/>
            </a:p>
          </p:txBody>
        </p:sp>
        <p:cxnSp>
          <p:nvCxnSpPr>
            <p:cNvPr id="156" name="肘形连接符 155" title="t "/>
            <p:cNvCxnSpPr>
              <a:endCxn id="155" idx="0"/>
            </p:cNvCxnSpPr>
            <p:nvPr/>
          </p:nvCxnSpPr>
          <p:spPr>
            <a:xfrm rot="10800000" flipV="1">
              <a:off x="7135509" y="3398292"/>
              <a:ext cx="452646" cy="388535"/>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文本框 65"/>
            <p:cNvSpPr txBox="1"/>
            <p:nvPr/>
          </p:nvSpPr>
          <p:spPr>
            <a:xfrm>
              <a:off x="5113355" y="239248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sp>
          <p:nvSpPr>
            <p:cNvPr id="158" name="文本框 64"/>
            <p:cNvSpPr txBox="1"/>
            <p:nvPr/>
          </p:nvSpPr>
          <p:spPr>
            <a:xfrm>
              <a:off x="6805676" y="2433430"/>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159" name="文本框 65"/>
            <p:cNvSpPr txBox="1"/>
            <p:nvPr/>
          </p:nvSpPr>
          <p:spPr>
            <a:xfrm>
              <a:off x="6996746" y="302028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cxnSp>
          <p:nvCxnSpPr>
            <p:cNvPr id="160" name="肘形连接符 159" title="t "/>
            <p:cNvCxnSpPr>
              <a:stCxn id="154" idx="3"/>
              <a:endCxn id="140" idx="0"/>
            </p:cNvCxnSpPr>
            <p:nvPr/>
          </p:nvCxnSpPr>
          <p:spPr>
            <a:xfrm>
              <a:off x="9103057" y="3381020"/>
              <a:ext cx="400329" cy="403538"/>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文本框 64"/>
            <p:cNvSpPr txBox="1"/>
            <p:nvPr/>
          </p:nvSpPr>
          <p:spPr>
            <a:xfrm>
              <a:off x="9019466" y="299395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162" name="文本框 65"/>
            <p:cNvSpPr txBox="1"/>
            <p:nvPr/>
          </p:nvSpPr>
          <p:spPr>
            <a:xfrm>
              <a:off x="5813959" y="391733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t>•••</a:t>
              </a:r>
              <a:endParaRPr lang="zh-CN" altLang="en-US" dirty="0"/>
            </a:p>
          </p:txBody>
        </p:sp>
        <p:cxnSp>
          <p:nvCxnSpPr>
            <p:cNvPr id="163" name="直接箭头连接符 162"/>
            <p:cNvCxnSpPr/>
            <p:nvPr/>
          </p:nvCxnSpPr>
          <p:spPr>
            <a:xfrm>
              <a:off x="5052592" y="436230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7154359" y="4375953"/>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a:off x="9501778" y="434865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5052601" y="494916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320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zh-CN" altLang="en-US" dirty="0">
                <a:latin typeface="宋体" panose="02010600030101010101" pitchFamily="2" charset="-122"/>
              </a:rPr>
              <a:t>3.2.1</a:t>
            </a:r>
            <a:r>
              <a:rPr lang="zh-CN" altLang="en-US" dirty="0"/>
              <a:t> 单分支选择结构</a:t>
            </a:r>
          </a:p>
        </p:txBody>
      </p:sp>
      <p:sp>
        <p:nvSpPr>
          <p:cNvPr id="23555" name="Rectangle 3"/>
          <p:cNvSpPr>
            <a:spLocks noGrp="1" noChangeArrowheads="1"/>
          </p:cNvSpPr>
          <p:nvPr>
            <p:ph type="body" idx="1"/>
          </p:nvPr>
        </p:nvSpPr>
        <p:spPr>
          <a:xfrm>
            <a:off x="838200" y="1825625"/>
            <a:ext cx="10787746" cy="1240647"/>
          </a:xfrm>
        </p:spPr>
        <p:txBody>
          <a:bodyPr/>
          <a:lstStyle/>
          <a:p>
            <a:pPr>
              <a:spcBef>
                <a:spcPts val="100"/>
              </a:spcBef>
              <a:buNone/>
            </a:pPr>
            <a:r>
              <a:rPr lang="zh-CN" altLang="zh-CN" sz="2400" dirty="0">
                <a:latin typeface="宋体" panose="02010600030101010101" pitchFamily="2" charset="-122"/>
              </a:rPr>
              <a:t>if </a:t>
            </a:r>
            <a:r>
              <a:rPr lang="zh-CN" altLang="en-US" sz="2400" dirty="0">
                <a:latin typeface="宋体" panose="02010600030101010101" pitchFamily="2" charset="-122"/>
              </a:rPr>
              <a:t>条件表达式</a:t>
            </a:r>
            <a:r>
              <a:rPr lang="zh-CN" altLang="zh-CN" sz="2400" dirty="0">
                <a:latin typeface="宋体" panose="02010600030101010101" pitchFamily="2" charset="-122"/>
              </a:rPr>
              <a:t>:</a:t>
            </a:r>
            <a:r>
              <a:rPr lang="en-US" altLang="zh-CN" sz="2400" dirty="0">
                <a:latin typeface="宋体" panose="02010600030101010101" pitchFamily="2" charset="-122"/>
              </a:rPr>
              <a:t>   # </a:t>
            </a:r>
            <a:r>
              <a:rPr lang="zh-CN" altLang="en-US" sz="2400" dirty="0">
                <a:latin typeface="宋体" panose="02010600030101010101" pitchFamily="2" charset="-122"/>
              </a:rPr>
              <a:t>其他语言要求条件表达式有括号  </a:t>
            </a:r>
            <a:endParaRPr lang="zh-CN" altLang="zh-CN" sz="2400" dirty="0">
              <a:latin typeface="宋体" panose="02010600030101010101" pitchFamily="2" charset="-122"/>
            </a:endParaRPr>
          </a:p>
          <a:p>
            <a:pPr>
              <a:spcBef>
                <a:spcPts val="100"/>
              </a:spcBef>
              <a:buNone/>
            </a:pPr>
            <a:r>
              <a:rPr lang="zh-CN" altLang="zh-CN" sz="2400" dirty="0">
                <a:latin typeface="宋体" panose="02010600030101010101" pitchFamily="2" charset="-122"/>
              </a:rPr>
              <a:t>    语句块</a:t>
            </a:r>
          </a:p>
          <a:p>
            <a:pPr>
              <a:spcBef>
                <a:spcPts val="100"/>
              </a:spcBef>
              <a:buNone/>
            </a:pPr>
            <a:endParaRPr lang="zh-CN" altLang="zh-CN" sz="2400" dirty="0">
              <a:latin typeface="宋体" panose="02010600030101010101" pitchFamily="2" charset="-122"/>
            </a:endParaRPr>
          </a:p>
          <a:p>
            <a:pPr marL="0" indent="0">
              <a:lnSpc>
                <a:spcPct val="90000"/>
              </a:lnSpc>
              <a:buNone/>
            </a:pPr>
            <a:endParaRPr lang="zh-CN" altLang="zh-CN" dirty="0">
              <a:latin typeface="宋体" panose="02010600030101010101" pitchFamily="2" charset="-122"/>
            </a:endParaRPr>
          </a:p>
        </p:txBody>
      </p:sp>
      <p:grpSp>
        <p:nvGrpSpPr>
          <p:cNvPr id="5" name="组合 4"/>
          <p:cNvGrpSpPr/>
          <p:nvPr/>
        </p:nvGrpSpPr>
        <p:grpSpPr>
          <a:xfrm>
            <a:off x="9108724" y="1567169"/>
            <a:ext cx="2517222" cy="4068520"/>
            <a:chOff x="1460310" y="1779648"/>
            <a:chExt cx="2197287" cy="3652162"/>
          </a:xfrm>
        </p:grpSpPr>
        <p:grpSp>
          <p:nvGrpSpPr>
            <p:cNvPr id="6" name="组合 5"/>
            <p:cNvGrpSpPr/>
            <p:nvPr/>
          </p:nvGrpSpPr>
          <p:grpSpPr>
            <a:xfrm>
              <a:off x="1460310" y="2647666"/>
              <a:ext cx="2197287" cy="2784144"/>
              <a:chOff x="2647666" y="2634018"/>
              <a:chExt cx="2197287" cy="2784144"/>
            </a:xfrm>
          </p:grpSpPr>
          <p:sp>
            <p:nvSpPr>
              <p:cNvPr id="9" name="流程图: 决策 8"/>
              <p:cNvSpPr/>
              <p:nvPr/>
            </p:nvSpPr>
            <p:spPr>
              <a:xfrm>
                <a:off x="2647666" y="2634018"/>
                <a:ext cx="1542197" cy="1050878"/>
              </a:xfrm>
              <a:prstGeom prst="flowChartDecision">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a:solidFill>
                      <a:schemeClr val="tx1"/>
                    </a:solidFill>
                  </a:rPr>
                  <a:t>条件</a:t>
                </a:r>
                <a:r>
                  <a:rPr lang="en-US" altLang="zh-CN" b="1" dirty="0">
                    <a:solidFill>
                      <a:schemeClr val="tx1"/>
                    </a:solidFill>
                  </a:rPr>
                  <a:t>?</a:t>
                </a:r>
                <a:endParaRPr lang="zh-CN" altLang="en-US" b="1" dirty="0">
                  <a:solidFill>
                    <a:schemeClr val="tx1"/>
                  </a:solidFill>
                </a:endParaRPr>
              </a:p>
            </p:txBody>
          </p:sp>
          <p:sp>
            <p:nvSpPr>
              <p:cNvPr id="10" name="流程图: 过程 9"/>
              <p:cNvSpPr/>
              <p:nvPr/>
            </p:nvSpPr>
            <p:spPr>
              <a:xfrm>
                <a:off x="2811438" y="4080680"/>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p>
            </p:txBody>
          </p:sp>
          <p:cxnSp>
            <p:nvCxnSpPr>
              <p:cNvPr id="11" name="直接箭头连接符 10"/>
              <p:cNvCxnSpPr>
                <a:stCxn id="9" idx="2"/>
                <a:endCxn id="10" idx="0"/>
              </p:cNvCxnSpPr>
              <p:nvPr/>
            </p:nvCxnSpPr>
            <p:spPr>
              <a:xfrm flipH="1">
                <a:off x="3411940" y="3684896"/>
                <a:ext cx="6825" cy="395784"/>
              </a:xfrm>
              <a:prstGeom prst="straightConnector1">
                <a:avLst/>
              </a:prstGeom>
              <a:ln w="22225">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H="1">
                <a:off x="3384645" y="4640239"/>
                <a:ext cx="6825" cy="77792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title="t "/>
              <p:cNvCxnSpPr>
                <a:stCxn id="9" idx="3"/>
              </p:cNvCxnSpPr>
              <p:nvPr/>
            </p:nvCxnSpPr>
            <p:spPr>
              <a:xfrm flipH="1">
                <a:off x="3398293" y="3159457"/>
                <a:ext cx="791570" cy="1712794"/>
              </a:xfrm>
              <a:prstGeom prst="bentConnector4">
                <a:avLst>
                  <a:gd name="adj1" fmla="val -51293"/>
                  <a:gd name="adj2" fmla="val 10199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94326" y="2811439"/>
                <a:ext cx="750627" cy="369332"/>
              </a:xfrm>
              <a:prstGeom prst="rect">
                <a:avLst/>
              </a:prstGeom>
              <a:noFill/>
            </p:spPr>
            <p:txBody>
              <a:bodyPr wrap="square" rtlCol="0">
                <a:spAutoFit/>
              </a:bodyPr>
              <a:lstStyle/>
              <a:p>
                <a:r>
                  <a:rPr lang="en-US" altLang="zh-CN" dirty="0"/>
                  <a:t>False</a:t>
                </a:r>
                <a:endParaRPr lang="zh-CN" altLang="en-US" dirty="0"/>
              </a:p>
            </p:txBody>
          </p:sp>
          <p:sp>
            <p:nvSpPr>
              <p:cNvPr id="15" name="文本框 14"/>
              <p:cNvSpPr txBox="1"/>
              <p:nvPr/>
            </p:nvSpPr>
            <p:spPr>
              <a:xfrm>
                <a:off x="2784142" y="3616657"/>
                <a:ext cx="750627" cy="369332"/>
              </a:xfrm>
              <a:prstGeom prst="rect">
                <a:avLst/>
              </a:prstGeom>
              <a:noFill/>
            </p:spPr>
            <p:txBody>
              <a:bodyPr wrap="square" rtlCol="0">
                <a:spAutoFit/>
              </a:bodyPr>
              <a:lstStyle/>
              <a:p>
                <a:r>
                  <a:rPr lang="en-US" altLang="zh-CN" dirty="0"/>
                  <a:t>True</a:t>
                </a:r>
                <a:endParaRPr lang="zh-CN" altLang="en-US" dirty="0"/>
              </a:p>
            </p:txBody>
          </p:sp>
        </p:grpSp>
        <p:sp>
          <p:nvSpPr>
            <p:cNvPr id="7" name="文本框 6"/>
            <p:cNvSpPr txBox="1"/>
            <p:nvPr/>
          </p:nvSpPr>
          <p:spPr>
            <a:xfrm>
              <a:off x="1681331" y="1779648"/>
              <a:ext cx="1173708" cy="369332"/>
            </a:xfrm>
            <a:prstGeom prst="rect">
              <a:avLst/>
            </a:prstGeom>
            <a:noFill/>
          </p:spPr>
          <p:txBody>
            <a:bodyPr wrap="square" rtlCol="0">
              <a:spAutoFit/>
            </a:bodyPr>
            <a:lstStyle/>
            <a:p>
              <a:pPr algn="ctr"/>
              <a:r>
                <a:rPr lang="zh-CN" altLang="en-US" b="1" dirty="0">
                  <a:solidFill>
                    <a:srgbClr val="002060"/>
                  </a:solidFill>
                </a:rPr>
                <a:t>单分支</a:t>
              </a:r>
            </a:p>
          </p:txBody>
        </p:sp>
        <p:cxnSp>
          <p:nvCxnSpPr>
            <p:cNvPr id="8" name="直接箭头连接符 7"/>
            <p:cNvCxnSpPr/>
            <p:nvPr/>
          </p:nvCxnSpPr>
          <p:spPr>
            <a:xfrm>
              <a:off x="2251881" y="2361065"/>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a:spLocks noChangeArrowheads="1"/>
          </p:cNvSpPr>
          <p:nvPr/>
        </p:nvSpPr>
        <p:spPr bwMode="auto">
          <a:xfrm>
            <a:off x="566264" y="3457883"/>
            <a:ext cx="8579951" cy="1569660"/>
          </a:xfrm>
          <a:prstGeom prst="rect">
            <a:avLst/>
          </a:prstGeom>
          <a:solidFill>
            <a:srgbClr val="FFFFFF"/>
          </a:solidFill>
          <a:ln w="95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 b =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eval</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input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请输入两个数（以</a:t>
            </a:r>
            <a:r>
              <a:rPr lang="zh-CN" altLang="en-US" sz="2400" b="1" dirty="0">
                <a:solidFill>
                  <a:srgbClr val="008080"/>
                </a:solidFill>
                <a:latin typeface="宋体" panose="02010600030101010101" pitchFamily="2" charset="-122"/>
                <a:ea typeface="宋体" panose="02010600030101010101" pitchFamily="2" charset="-122"/>
              </a:rPr>
              <a:t>英文</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逗号分隔）:'</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a&gt;b:</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a,b=b,a</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(a,b)</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6" name="文本框 15"/>
          <p:cNvSpPr txBox="1"/>
          <p:nvPr/>
        </p:nvSpPr>
        <p:spPr>
          <a:xfrm>
            <a:off x="520956" y="2723905"/>
            <a:ext cx="7353300" cy="400110"/>
          </a:xfrm>
          <a:prstGeom prst="rect">
            <a:avLst/>
          </a:prstGeom>
          <a:noFill/>
        </p:spPr>
        <p:txBody>
          <a:bodyPr wrap="square" rtlCol="0">
            <a:spAutoFit/>
          </a:bodyPr>
          <a:lstStyle/>
          <a:p>
            <a:r>
              <a:rPr lang="zh-CN" altLang="en-US" sz="2000" b="1" dirty="0">
                <a:solidFill>
                  <a:srgbClr val="FF0000"/>
                </a:solidFill>
              </a:rPr>
              <a:t>例</a:t>
            </a:r>
            <a:r>
              <a:rPr lang="en-US" altLang="zh-CN" sz="2000" b="1" dirty="0">
                <a:solidFill>
                  <a:srgbClr val="FF0000"/>
                </a:solidFill>
              </a:rPr>
              <a:t>1:</a:t>
            </a:r>
            <a:r>
              <a:rPr lang="zh-CN" altLang="en-US" sz="2000" b="1" dirty="0">
                <a:solidFill>
                  <a:srgbClr val="FF0000"/>
                </a:solidFill>
              </a:rPr>
              <a:t> </a:t>
            </a:r>
            <a:r>
              <a:rPr lang="zh-CN" altLang="en-US" sz="2000" b="1" dirty="0">
                <a:solidFill>
                  <a:srgbClr val="0070C0"/>
                </a:solidFill>
              </a:rPr>
              <a:t>提示用户输入两个数，然后按照从小到大顺序输出两个数</a:t>
            </a:r>
          </a:p>
        </p:txBody>
      </p:sp>
      <p:sp>
        <p:nvSpPr>
          <p:cNvPr id="17" name="矩形 16"/>
          <p:cNvSpPr/>
          <p:nvPr/>
        </p:nvSpPr>
        <p:spPr>
          <a:xfrm>
            <a:off x="566264" y="5767261"/>
            <a:ext cx="4358174" cy="646331"/>
          </a:xfrm>
          <a:prstGeom prst="rect">
            <a:avLst/>
          </a:prstGeom>
          <a:ln>
            <a:solidFill>
              <a:srgbClr val="00B0F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__name__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'__main__'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main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F88ED93D-0E39-2141-A22C-D57268E1AA4D}"/>
              </a:ext>
            </a:extLst>
          </p:cNvPr>
          <p:cNvSpPr txBox="1"/>
          <p:nvPr/>
        </p:nvSpPr>
        <p:spPr>
          <a:xfrm>
            <a:off x="520956" y="5314320"/>
            <a:ext cx="7353300" cy="400110"/>
          </a:xfrm>
          <a:prstGeom prst="rect">
            <a:avLst/>
          </a:prstGeom>
          <a:noFill/>
        </p:spPr>
        <p:txBody>
          <a:bodyPr wrap="square" rtlCol="0">
            <a:spAutoFit/>
          </a:bodyPr>
          <a:lstStyle/>
          <a:p>
            <a:r>
              <a:rPr lang="zh-CN" altLang="en-US" sz="2000" b="1" dirty="0">
                <a:solidFill>
                  <a:srgbClr val="FF0000"/>
                </a:solidFill>
              </a:rPr>
              <a:t>例</a:t>
            </a:r>
            <a:r>
              <a:rPr lang="en-US" altLang="zh-CN" sz="2000" b="1" dirty="0">
                <a:solidFill>
                  <a:srgbClr val="FF0000"/>
                </a:solidFill>
              </a:rPr>
              <a:t>2:</a:t>
            </a:r>
            <a:r>
              <a:rPr lang="zh-CN" altLang="en-US" sz="2000" b="1" dirty="0">
                <a:solidFill>
                  <a:srgbClr val="FF0000"/>
                </a:solidFill>
              </a:rPr>
              <a:t> </a:t>
            </a:r>
            <a:r>
              <a:rPr lang="en-US" altLang="zh-CN" sz="2000" b="1" dirty="0">
                <a:solidFill>
                  <a:srgbClr val="0070C0"/>
                </a:solidFill>
              </a:rPr>
              <a:t>main</a:t>
            </a:r>
            <a:r>
              <a:rPr lang="zh-CN" altLang="en-US" sz="2000" b="1" dirty="0">
                <a:solidFill>
                  <a:srgbClr val="0070C0"/>
                </a:solidFill>
              </a:rPr>
              <a:t>函数的调用</a:t>
            </a:r>
          </a:p>
        </p:txBody>
      </p:sp>
    </p:spTree>
    <p:extLst>
      <p:ext uri="{BB962C8B-B14F-4D97-AF65-F5344CB8AC3E}">
        <p14:creationId xmlns:p14="http://schemas.microsoft.com/office/powerpoint/2010/main" val="219806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a:t>
            </a:r>
          </a:p>
        </p:txBody>
      </p:sp>
      <p:sp>
        <p:nvSpPr>
          <p:cNvPr id="3" name="内容占位符 2"/>
          <p:cNvSpPr>
            <a:spLocks noGrp="1"/>
          </p:cNvSpPr>
          <p:nvPr>
            <p:ph idx="1"/>
          </p:nvPr>
        </p:nvSpPr>
        <p:spPr>
          <a:xfrm>
            <a:off x="609599" y="1388533"/>
            <a:ext cx="10938933" cy="5104342"/>
          </a:xfrm>
        </p:spPr>
        <p:txBody>
          <a:bodyPr>
            <a:normAutofit fontScale="70000" lnSpcReduction="20000"/>
          </a:bodyPr>
          <a:lstStyle/>
          <a:p>
            <a:pPr>
              <a:lnSpc>
                <a:spcPct val="100000"/>
              </a:lnSpc>
            </a:pPr>
            <a:r>
              <a:rPr lang="zh-CN" altLang="en-US" b="1" dirty="0"/>
              <a:t>条件表达式</a:t>
            </a:r>
            <a:r>
              <a:rPr lang="en-US" altLang="zh-CN" b="1" dirty="0"/>
              <a:t>:</a:t>
            </a:r>
            <a:r>
              <a:rPr lang="zh-CN" altLang="en-US" u="sng" dirty="0">
                <a:solidFill>
                  <a:srgbClr val="FF0000"/>
                </a:solidFill>
                <a:latin typeface="宋体" panose="02010600030101010101" pitchFamily="2" charset="-122"/>
              </a:rPr>
              <a:t>用在</a:t>
            </a:r>
            <a:r>
              <a:rPr lang="en-US" altLang="zh-CN" b="1" u="sng" dirty="0">
                <a:solidFill>
                  <a:srgbClr val="FF0000"/>
                </a:solidFill>
                <a:highlight>
                  <a:srgbClr val="FFFF00"/>
                </a:highlight>
                <a:latin typeface="宋体" panose="02010600030101010101" pitchFamily="2" charset="-122"/>
              </a:rPr>
              <a:t>if/while</a:t>
            </a:r>
            <a:r>
              <a:rPr lang="zh-CN" altLang="en-US" u="sng" dirty="0">
                <a:solidFill>
                  <a:srgbClr val="FF0000"/>
                </a:solidFill>
                <a:latin typeface="宋体" panose="02010600030101010101" pitchFamily="2" charset="-122"/>
              </a:rPr>
              <a:t>等作为决定分支或用于循环的条件时进行真值判断</a:t>
            </a:r>
            <a:endParaRPr lang="en-US" altLang="zh-CN" dirty="0">
              <a:latin typeface="宋体" panose="02010600030101010101" pitchFamily="2" charset="-122"/>
              <a:sym typeface="Arial" panose="020B0604020202020204" pitchFamily="34" charset="0"/>
            </a:endParaRPr>
          </a:p>
          <a:p>
            <a:pPr>
              <a:lnSpc>
                <a:spcPct val="100000"/>
              </a:lnSpc>
            </a:pPr>
            <a:r>
              <a:rPr lang="zh-CN" altLang="en-US" dirty="0">
                <a:latin typeface="宋体" panose="02010600030101010101" pitchFamily="2" charset="-122"/>
                <a:sym typeface="Arial" panose="020B0604020202020204" pitchFamily="34" charset="0"/>
              </a:rPr>
              <a:t>关系运算符：&gt;、&lt;、==、&lt;=、&gt;=、!=  </a:t>
            </a:r>
            <a:r>
              <a:rPr lang="zh-CN" altLang="en-US" dirty="0">
                <a:latin typeface="宋体" panose="02010600030101010101" pitchFamily="2" charset="-122"/>
              </a:rPr>
              <a:t>其值为</a:t>
            </a:r>
            <a:r>
              <a:rPr lang="en-US" altLang="zh-CN" dirty="0">
                <a:latin typeface="宋体" panose="02010600030101010101" pitchFamily="2" charset="-122"/>
              </a:rPr>
              <a:t>False </a:t>
            </a:r>
            <a:r>
              <a:rPr lang="zh-CN" altLang="en-US" dirty="0">
                <a:latin typeface="宋体" panose="02010600030101010101" pitchFamily="2" charset="-122"/>
              </a:rPr>
              <a:t>或</a:t>
            </a:r>
            <a:r>
              <a:rPr lang="en-US" altLang="zh-CN" dirty="0">
                <a:latin typeface="宋体" panose="02010600030101010101" pitchFamily="2" charset="-122"/>
              </a:rPr>
              <a:t>True(</a:t>
            </a:r>
            <a:r>
              <a:rPr lang="zh-CN" altLang="en-US" dirty="0">
                <a:latin typeface="宋体" panose="02010600030101010101" pitchFamily="2" charset="-122"/>
              </a:rPr>
              <a:t>比较等运算结果</a:t>
            </a:r>
            <a:r>
              <a:rPr lang="en-US" altLang="zh-CN" dirty="0">
                <a:latin typeface="宋体" panose="02010600030101010101" pitchFamily="2" charset="-122"/>
              </a:rPr>
              <a:t>)</a:t>
            </a:r>
          </a:p>
          <a:p>
            <a:pPr>
              <a:lnSpc>
                <a:spcPct val="100000"/>
              </a:lnSpc>
            </a:pPr>
            <a:r>
              <a:rPr lang="zh-CN" altLang="en-US" dirty="0">
                <a:latin typeface="宋体" panose="02010600030101010101" pitchFamily="2" charset="-122"/>
                <a:sym typeface="Arial" panose="020B0604020202020204" pitchFamily="34" charset="0"/>
              </a:rPr>
              <a:t>测试运算符：成员关系测试的in、not in； 同一对象测试的is、is not</a:t>
            </a:r>
            <a:endParaRPr lang="en-US" altLang="zh-CN" dirty="0">
              <a:latin typeface="宋体" panose="02010600030101010101" pitchFamily="2" charset="-122"/>
              <a:sym typeface="Arial" panose="020B0604020202020204" pitchFamily="34" charset="0"/>
            </a:endParaRPr>
          </a:p>
          <a:p>
            <a:pPr>
              <a:lnSpc>
                <a:spcPct val="100000"/>
              </a:lnSpc>
            </a:pPr>
            <a:r>
              <a:rPr lang="en-US" altLang="zh-CN" dirty="0">
                <a:latin typeface="宋体" panose="02010600030101010101" pitchFamily="2" charset="-122"/>
              </a:rPr>
              <a:t>bool(expr </a:t>
            </a:r>
            <a:r>
              <a:rPr lang="en-US" altLang="zh-CN" dirty="0">
                <a:latin typeface="宋体" panose="02010600030101010101" pitchFamily="2" charset="-122"/>
                <a:sym typeface="Wingdings" pitchFamily="2" charset="2"/>
              </a:rPr>
              <a:t> obj</a:t>
            </a:r>
            <a:r>
              <a:rPr lang="en-US" altLang="zh-CN" dirty="0">
                <a:latin typeface="宋体" panose="02010600030101010101" pitchFamily="2" charset="-122"/>
              </a:rPr>
              <a:t>)</a:t>
            </a:r>
          </a:p>
          <a:p>
            <a:pPr lvl="1">
              <a:lnSpc>
                <a:spcPct val="150000"/>
              </a:lnSpc>
            </a:pPr>
            <a:r>
              <a:rPr lang="zh-CN" altLang="en-US" dirty="0">
                <a:latin typeface="宋体" panose="02010600030101010101" pitchFamily="2" charset="-122"/>
              </a:rPr>
              <a:t>如果其值为</a:t>
            </a:r>
            <a:r>
              <a:rPr lang="en-US" altLang="zh-CN" dirty="0">
                <a:latin typeface="宋体" panose="02010600030101010101" pitchFamily="2" charset="-122"/>
              </a:rPr>
              <a:t>0 0.0</a:t>
            </a:r>
            <a:r>
              <a:rPr lang="zh-CN" altLang="en-US" dirty="0">
                <a:latin typeface="宋体" panose="02010600030101010101" pitchFamily="2" charset="-122"/>
              </a:rPr>
              <a:t>（数值类型）、</a:t>
            </a:r>
            <a:r>
              <a:rPr lang="en-US" altLang="zh-CN" dirty="0">
                <a:latin typeface="宋体" panose="02010600030101010101" pitchFamily="2" charset="-122"/>
              </a:rPr>
              <a:t>None</a:t>
            </a:r>
            <a:r>
              <a:rPr lang="zh-CN" altLang="en-US" dirty="0">
                <a:latin typeface="宋体" panose="02010600030101010101" pitchFamily="2" charset="-122"/>
              </a:rPr>
              <a:t>、空序列对象，则取值为</a:t>
            </a:r>
            <a:r>
              <a:rPr lang="en-US" altLang="zh-CN" dirty="0">
                <a:latin typeface="宋体" panose="02010600030101010101" pitchFamily="2" charset="-122"/>
              </a:rPr>
              <a:t>False</a:t>
            </a:r>
          </a:p>
          <a:p>
            <a:pPr lvl="2">
              <a:lnSpc>
                <a:spcPct val="150000"/>
              </a:lnSpc>
            </a:pPr>
            <a:r>
              <a:rPr lang="zh-CN" altLang="en-US" dirty="0">
                <a:latin typeface="宋体" panose="02010600030101010101" pitchFamily="2" charset="-122"/>
              </a:rPr>
              <a:t>所谓空序列对象</a:t>
            </a:r>
            <a:r>
              <a:rPr lang="en-US" altLang="zh-CN" dirty="0">
                <a:latin typeface="宋体" panose="02010600030101010101" pitchFamily="2" charset="-122"/>
              </a:rPr>
              <a:t>obj</a:t>
            </a:r>
            <a:r>
              <a:rPr lang="zh-CN" altLang="en-US" dirty="0">
                <a:latin typeface="宋体" panose="02010600030101010101" pitchFamily="2" charset="-122"/>
              </a:rPr>
              <a:t>指的是其长度为</a:t>
            </a:r>
            <a:r>
              <a:rPr lang="en-US" altLang="zh-CN" dirty="0">
                <a:latin typeface="宋体" panose="02010600030101010101" pitchFamily="2" charset="-122"/>
              </a:rPr>
              <a:t>0</a:t>
            </a:r>
            <a:r>
              <a:rPr lang="zh-CN" altLang="en-US" dirty="0">
                <a:latin typeface="宋体" panose="02010600030101010101" pitchFamily="2" charset="-122"/>
              </a:rPr>
              <a:t>，即</a:t>
            </a:r>
            <a:r>
              <a:rPr lang="en-US" altLang="zh-CN" dirty="0" err="1">
                <a:latin typeface="宋体" panose="02010600030101010101" pitchFamily="2" charset="-122"/>
              </a:rPr>
              <a:t>len</a:t>
            </a:r>
            <a:r>
              <a:rPr lang="en-US" altLang="zh-CN" dirty="0">
                <a:latin typeface="宋体" panose="02010600030101010101" pitchFamily="2" charset="-122"/>
              </a:rPr>
              <a:t>(obj) == 0 </a:t>
            </a:r>
          </a:p>
          <a:p>
            <a:pPr marL="914400" lvl="2" indent="0">
              <a:lnSpc>
                <a:spcPct val="150000"/>
              </a:lnSpc>
              <a:buNone/>
            </a:pPr>
            <a:r>
              <a:rPr lang="en-US" altLang="zh-CN" dirty="0">
                <a:latin typeface="宋体" panose="02010600030101010101" pitchFamily="2" charset="-122"/>
              </a:rPr>
              <a:t>""  [] () set()  {} range(0)</a:t>
            </a:r>
            <a:r>
              <a:rPr lang="zh-CN" altLang="en-US" dirty="0">
                <a:latin typeface="宋体" panose="02010600030101010101" pitchFamily="2" charset="-122"/>
              </a:rPr>
              <a:t>等取值</a:t>
            </a:r>
            <a:r>
              <a:rPr lang="en-US" altLang="zh-CN" dirty="0">
                <a:latin typeface="宋体" panose="02010600030101010101" pitchFamily="2" charset="-122"/>
              </a:rPr>
              <a:t>False </a:t>
            </a:r>
          </a:p>
          <a:p>
            <a:pPr lvl="1">
              <a:lnSpc>
                <a:spcPct val="150000"/>
              </a:lnSpc>
            </a:pPr>
            <a:r>
              <a:rPr lang="zh-CN" altLang="en-US" dirty="0">
                <a:latin typeface="宋体" panose="02010600030101010101" pitchFamily="2" charset="-122"/>
              </a:rPr>
              <a:t>否则取值为</a:t>
            </a:r>
            <a:r>
              <a:rPr lang="en-US" altLang="zh-CN" dirty="0">
                <a:latin typeface="宋体" panose="02010600030101010101" pitchFamily="2" charset="-122"/>
              </a:rPr>
              <a:t>True</a:t>
            </a:r>
            <a:r>
              <a:rPr lang="zh-CN" altLang="en-US" dirty="0">
                <a:latin typeface="宋体" panose="02010600030101010101" pitchFamily="2" charset="-122"/>
              </a:rPr>
              <a:t>，即非</a:t>
            </a:r>
            <a:r>
              <a:rPr lang="en-US" altLang="zh-CN" dirty="0">
                <a:latin typeface="宋体" panose="02010600030101010101" pitchFamily="2" charset="-122"/>
              </a:rPr>
              <a:t>0</a:t>
            </a:r>
            <a:r>
              <a:rPr lang="zh-CN" altLang="en-US" dirty="0">
                <a:latin typeface="宋体" panose="02010600030101010101" pitchFamily="2" charset="-122"/>
              </a:rPr>
              <a:t>、非空对象等为</a:t>
            </a:r>
            <a:r>
              <a:rPr lang="en-US" altLang="zh-CN" dirty="0">
                <a:latin typeface="宋体" panose="02010600030101010101" pitchFamily="2" charset="-122"/>
              </a:rPr>
              <a:t>True</a:t>
            </a:r>
            <a:r>
              <a:rPr lang="zh-CN" altLang="en-US" dirty="0">
                <a:latin typeface="宋体" panose="02010600030101010101" pitchFamily="2" charset="-122"/>
              </a:rPr>
              <a:t>。</a:t>
            </a:r>
            <a:endParaRPr lang="en-US" altLang="zh-CN" dirty="0">
              <a:latin typeface="宋体" panose="02010600030101010101" pitchFamily="2" charset="-122"/>
            </a:endParaRPr>
          </a:p>
          <a:p>
            <a:pPr marL="914400" lvl="2" indent="0">
              <a:lnSpc>
                <a:spcPct val="150000"/>
              </a:lnSpc>
              <a:buNone/>
            </a:pPr>
            <a:r>
              <a:rPr lang="en-US" altLang="zh-CN" dirty="0">
                <a:latin typeface="宋体" panose="02010600030101010101" pitchFamily="2" charset="-122"/>
              </a:rPr>
              <a:t>1  -5   "</a:t>
            </a:r>
            <a:r>
              <a:rPr lang="en-US" altLang="zh-CN" dirty="0" err="1">
                <a:latin typeface="宋体" panose="02010600030101010101" pitchFamily="2" charset="-122"/>
              </a:rPr>
              <a:t>abc</a:t>
            </a:r>
            <a:r>
              <a:rPr lang="en-US" altLang="zh-CN" dirty="0">
                <a:latin typeface="宋体" panose="02010600030101010101" pitchFamily="2" charset="-122"/>
              </a:rPr>
              <a:t>' [1,2] (1,) {</a:t>
            </a:r>
            <a:r>
              <a:rPr lang="en-US" altLang="zh-CN" dirty="0" err="1">
                <a:latin typeface="宋体" panose="02010600030101010101" pitchFamily="2" charset="-122"/>
              </a:rPr>
              <a:t>one:'one</a:t>
            </a:r>
            <a:r>
              <a:rPr lang="en-US" altLang="zh-CN" dirty="0">
                <a:latin typeface="宋体" panose="02010600030101010101" pitchFamily="2" charset="-122"/>
              </a:rPr>
              <a:t>'}</a:t>
            </a:r>
            <a:endParaRPr lang="en-US" altLang="zh-CN" dirty="0">
              <a:latin typeface="宋体" panose="02010600030101010101" pitchFamily="2" charset="-122"/>
              <a:sym typeface="Arial" panose="020B0604020202020204" pitchFamily="34" charset="0"/>
            </a:endParaRPr>
          </a:p>
          <a:p>
            <a:pPr>
              <a:lnSpc>
                <a:spcPct val="150000"/>
              </a:lnSpc>
            </a:pPr>
            <a:r>
              <a:rPr lang="zh-CN" altLang="en-US" b="1" dirty="0">
                <a:solidFill>
                  <a:srgbClr val="C00000"/>
                </a:solidFill>
              </a:rPr>
              <a:t>布尔（</a:t>
            </a:r>
            <a:r>
              <a:rPr lang="en-US" altLang="zh-CN" b="1" dirty="0">
                <a:solidFill>
                  <a:srgbClr val="C00000"/>
                </a:solidFill>
              </a:rPr>
              <a:t>bool</a:t>
            </a:r>
            <a:r>
              <a:rPr lang="zh-CN" altLang="en-US" b="1" dirty="0">
                <a:solidFill>
                  <a:srgbClr val="C00000"/>
                </a:solidFill>
              </a:rPr>
              <a:t>）类型取值为</a:t>
            </a:r>
            <a:r>
              <a:rPr lang="en-US" altLang="zh-CN" b="1" dirty="0">
                <a:solidFill>
                  <a:srgbClr val="C00000"/>
                </a:solidFill>
              </a:rPr>
              <a:t>True</a:t>
            </a:r>
            <a:r>
              <a:rPr lang="zh-CN" altLang="en-US" b="1" dirty="0">
                <a:solidFill>
                  <a:srgbClr val="C00000"/>
                </a:solidFill>
              </a:rPr>
              <a:t>、</a:t>
            </a:r>
            <a:r>
              <a:rPr lang="en-US" altLang="zh-CN" b="1" dirty="0">
                <a:solidFill>
                  <a:srgbClr val="C00000"/>
                </a:solidFill>
              </a:rPr>
              <a:t>False</a:t>
            </a:r>
            <a:r>
              <a:rPr lang="zh-CN" altLang="en-US" b="1" dirty="0">
                <a:solidFill>
                  <a:srgbClr val="C00000"/>
                </a:solidFill>
              </a:rPr>
              <a:t>，分别对应整数</a:t>
            </a:r>
            <a:r>
              <a:rPr lang="en-US" altLang="zh-CN" b="1" dirty="0">
                <a:solidFill>
                  <a:srgbClr val="C00000"/>
                </a:solidFill>
              </a:rPr>
              <a:t>1</a:t>
            </a:r>
            <a:r>
              <a:rPr lang="zh-CN" altLang="en-US" b="1" dirty="0">
                <a:solidFill>
                  <a:srgbClr val="C00000"/>
                </a:solidFill>
              </a:rPr>
              <a:t>和</a:t>
            </a:r>
            <a:r>
              <a:rPr lang="en-US" altLang="zh-CN" b="1" dirty="0">
                <a:solidFill>
                  <a:srgbClr val="C00000"/>
                </a:solidFill>
              </a:rPr>
              <a:t>0</a:t>
            </a:r>
            <a:r>
              <a:rPr lang="zh-CN" altLang="en-US" b="1" dirty="0">
                <a:solidFill>
                  <a:srgbClr val="C00000"/>
                </a:solidFill>
              </a:rPr>
              <a:t> </a:t>
            </a:r>
            <a:endParaRPr lang="en-US" altLang="zh-CN" b="1" dirty="0">
              <a:solidFill>
                <a:srgbClr val="C00000"/>
              </a:solidFill>
            </a:endParaRPr>
          </a:p>
          <a:p>
            <a:pPr marL="0" indent="0">
              <a:lnSpc>
                <a:spcPct val="150000"/>
              </a:lnSpc>
              <a:buNone/>
            </a:pPr>
            <a:r>
              <a:rPr lang="en-US" altLang="zh-CN" dirty="0"/>
              <a:t>&gt;&gt;&gt; </a:t>
            </a:r>
            <a:r>
              <a:rPr lang="en-US" altLang="zh-CN" dirty="0" err="1"/>
              <a:t>int</a:t>
            </a:r>
            <a:r>
              <a:rPr lang="en-US" altLang="zh-CN" dirty="0"/>
              <a:t>(True),  </a:t>
            </a:r>
            <a:r>
              <a:rPr lang="en-US" altLang="zh-CN" dirty="0" err="1"/>
              <a:t>int</a:t>
            </a:r>
            <a:r>
              <a:rPr lang="en-US" altLang="zh-CN" dirty="0"/>
              <a:t>(False) </a:t>
            </a:r>
          </a:p>
          <a:p>
            <a:pPr marL="0" indent="0">
              <a:lnSpc>
                <a:spcPct val="150000"/>
              </a:lnSpc>
              <a:buNone/>
            </a:pPr>
            <a:r>
              <a:rPr lang="en-US" altLang="zh-CN" dirty="0">
                <a:solidFill>
                  <a:srgbClr val="002060"/>
                </a:solidFill>
              </a:rPr>
              <a:t>(1, 0) </a:t>
            </a:r>
          </a:p>
        </p:txBody>
      </p:sp>
    </p:spTree>
    <p:extLst>
      <p:ext uri="{BB962C8B-B14F-4D97-AF65-F5344CB8AC3E}">
        <p14:creationId xmlns:p14="http://schemas.microsoft.com/office/powerpoint/2010/main" val="331423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a:t>
            </a:r>
            <a:r>
              <a:rPr lang="en-US" altLang="zh-CN" dirty="0"/>
              <a:t>:</a:t>
            </a:r>
            <a:r>
              <a:rPr lang="zh-CN" altLang="en-US" dirty="0"/>
              <a:t>主要运算符</a:t>
            </a:r>
          </a:p>
        </p:txBody>
      </p:sp>
      <p:sp>
        <p:nvSpPr>
          <p:cNvPr id="3" name="内容占位符 2"/>
          <p:cNvSpPr>
            <a:spLocks noGrp="1"/>
          </p:cNvSpPr>
          <p:nvPr>
            <p:ph idx="1"/>
          </p:nvPr>
        </p:nvSpPr>
        <p:spPr>
          <a:xfrm>
            <a:off x="711200" y="1439334"/>
            <a:ext cx="10642600" cy="4737630"/>
          </a:xfrm>
        </p:spPr>
        <p:txBody>
          <a:bodyPr>
            <a:noAutofit/>
          </a:bodyPr>
          <a:lstStyle/>
          <a:p>
            <a:pPr marL="0" indent="0">
              <a:lnSpc>
                <a:spcPct val="100000"/>
              </a:lnSpc>
              <a:buNone/>
            </a:pPr>
            <a:endParaRPr lang="en-US" altLang="zh-CN" sz="1800" dirty="0">
              <a:latin typeface="宋体" panose="02010600030101010101" pitchFamily="2" charset="-122"/>
              <a:sym typeface="Arial" panose="020B0604020202020204" pitchFamily="34" charset="0"/>
            </a:endParaRPr>
          </a:p>
          <a:p>
            <a:pPr>
              <a:lnSpc>
                <a:spcPct val="100000"/>
              </a:lnSpc>
            </a:pPr>
            <a:r>
              <a:rPr lang="zh-CN" altLang="en-US" sz="1800" dirty="0">
                <a:latin typeface="宋体" panose="02010600030101010101" pitchFamily="2" charset="-122"/>
                <a:sym typeface="Arial" panose="020B0604020202020204" pitchFamily="34" charset="0"/>
              </a:rPr>
              <a:t>关系运算符：&gt;、&lt;、==、&lt;=、&gt;=、!=，可以连续使用，连续使用时表示这些条件</a:t>
            </a:r>
            <a:r>
              <a:rPr lang="zh-CN" altLang="en-US" sz="2000" u="sng" dirty="0">
                <a:solidFill>
                  <a:srgbClr val="FF0000"/>
                </a:solidFill>
                <a:latin typeface="宋体" panose="02010600030101010101" pitchFamily="2" charset="-122"/>
                <a:sym typeface="Arial" panose="020B0604020202020204" pitchFamily="34" charset="0"/>
              </a:rPr>
              <a:t>都满足</a:t>
            </a:r>
            <a:r>
              <a:rPr lang="en-US" altLang="zh-CN" sz="2000" u="sng" dirty="0">
                <a:solidFill>
                  <a:srgbClr val="FF0000"/>
                </a:solidFill>
                <a:latin typeface="宋体" panose="02010600030101010101" pitchFamily="2" charset="-122"/>
                <a:sym typeface="Arial" panose="020B0604020202020204" pitchFamily="34" charset="0"/>
              </a:rPr>
              <a:t>(AND)</a:t>
            </a:r>
          </a:p>
          <a:p>
            <a:pPr marL="0" indent="0">
              <a:lnSpc>
                <a:spcPct val="100000"/>
              </a:lnSpc>
              <a:buNone/>
            </a:pPr>
            <a:r>
              <a:rPr lang="en-US" altLang="zh-CN" sz="1800" dirty="0">
                <a:latin typeface="宋体" panose="02010600030101010101" pitchFamily="2" charset="-122"/>
                <a:sym typeface="Arial" panose="020B0604020202020204" pitchFamily="34" charset="0"/>
              </a:rPr>
              <a:t>&gt;&gt;&gt; print(1&lt;2&lt;3)</a:t>
            </a:r>
          </a:p>
          <a:p>
            <a:pPr marL="0" indent="0">
              <a:lnSpc>
                <a:spcPct val="100000"/>
              </a:lnSpc>
              <a:buNone/>
            </a:pPr>
            <a:r>
              <a:rPr lang="en-US" altLang="zh-CN" sz="1800" dirty="0">
                <a:latin typeface="宋体" panose="02010600030101010101" pitchFamily="2" charset="-122"/>
                <a:sym typeface="Arial" panose="020B0604020202020204" pitchFamily="34" charset="0"/>
              </a:rPr>
              <a:t>True</a:t>
            </a:r>
          </a:p>
          <a:p>
            <a:pPr marL="0" indent="0">
              <a:lnSpc>
                <a:spcPct val="100000"/>
              </a:lnSpc>
              <a:buNone/>
            </a:pPr>
            <a:r>
              <a:rPr lang="en-US" altLang="zh-CN" sz="1800" dirty="0">
                <a:latin typeface="宋体" panose="02010600030101010101" pitchFamily="2" charset="-122"/>
                <a:sym typeface="Arial" panose="020B0604020202020204" pitchFamily="34" charset="0"/>
              </a:rPr>
              <a:t>&gt;&gt;&gt; print(1&lt;2&gt;3)</a:t>
            </a:r>
          </a:p>
          <a:p>
            <a:pPr marL="0" indent="0">
              <a:lnSpc>
                <a:spcPct val="100000"/>
              </a:lnSpc>
              <a:buNone/>
            </a:pPr>
            <a:r>
              <a:rPr lang="en-US" altLang="zh-CN" sz="1800" dirty="0">
                <a:latin typeface="宋体" panose="02010600030101010101" pitchFamily="2" charset="-122"/>
                <a:sym typeface="Arial" panose="020B0604020202020204" pitchFamily="34" charset="0"/>
              </a:rPr>
              <a:t>False</a:t>
            </a:r>
          </a:p>
          <a:p>
            <a:pPr marL="0" indent="0">
              <a:lnSpc>
                <a:spcPct val="100000"/>
              </a:lnSpc>
              <a:buNone/>
            </a:pPr>
            <a:r>
              <a:rPr lang="en-US" altLang="zh-CN" sz="1800" dirty="0">
                <a:latin typeface="宋体" panose="02010600030101010101" pitchFamily="2" charset="-122"/>
                <a:sym typeface="Arial" panose="020B0604020202020204" pitchFamily="34" charset="0"/>
              </a:rPr>
              <a:t>&gt;&gt;&gt; print(1&lt;3&gt;2)</a:t>
            </a:r>
          </a:p>
          <a:p>
            <a:pPr marL="0" indent="0">
              <a:lnSpc>
                <a:spcPct val="100000"/>
              </a:lnSpc>
              <a:buNone/>
            </a:pPr>
            <a:r>
              <a:rPr lang="en-US" altLang="zh-CN" sz="1800" dirty="0">
                <a:latin typeface="宋体" panose="02010600030101010101" pitchFamily="2" charset="-122"/>
                <a:sym typeface="Arial" panose="020B0604020202020204" pitchFamily="34" charset="0"/>
              </a:rPr>
              <a:t>True</a:t>
            </a:r>
            <a:endParaRPr lang="zh-CN" altLang="en-US" sz="1800" dirty="0">
              <a:latin typeface="宋体" panose="02010600030101010101" pitchFamily="2" charset="-122"/>
              <a:sym typeface="Arial" panose="020B0604020202020204" pitchFamily="34" charset="0"/>
            </a:endParaRPr>
          </a:p>
          <a:p>
            <a:pPr>
              <a:lnSpc>
                <a:spcPct val="100000"/>
              </a:lnSpc>
            </a:pPr>
            <a:r>
              <a:rPr lang="zh-CN" altLang="en-US" sz="1800" dirty="0">
                <a:solidFill>
                  <a:srgbClr val="0070C0"/>
                </a:solidFill>
                <a:latin typeface="宋体" panose="02010600030101010101" pitchFamily="2" charset="-122"/>
                <a:sym typeface="Arial" panose="020B0604020202020204" pitchFamily="34" charset="0"/>
              </a:rPr>
              <a:t>逻辑运算符：and、or、not，注意短路求值</a:t>
            </a:r>
          </a:p>
          <a:p>
            <a:pPr marL="0" indent="0">
              <a:lnSpc>
                <a:spcPct val="100000"/>
              </a:lnSpc>
              <a:buNone/>
            </a:pPr>
            <a:endParaRPr lang="zh-CN" altLang="en-US" sz="1800" dirty="0">
              <a:latin typeface="宋体" panose="02010600030101010101" pitchFamily="2" charset="-122"/>
              <a:sym typeface="Arial" panose="020B0604020202020204" pitchFamily="34" charset="0"/>
            </a:endParaRPr>
          </a:p>
          <a:p>
            <a:pPr>
              <a:lnSpc>
                <a:spcPct val="100000"/>
              </a:lnSpc>
            </a:pPr>
            <a:endParaRPr lang="zh-CN" altLang="en-US" sz="1800" dirty="0"/>
          </a:p>
        </p:txBody>
      </p:sp>
    </p:spTree>
    <p:extLst>
      <p:ext uri="{BB962C8B-B14F-4D97-AF65-F5344CB8AC3E}">
        <p14:creationId xmlns:p14="http://schemas.microsoft.com/office/powerpoint/2010/main" val="294219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条件表达式：逻辑</a:t>
            </a:r>
            <a:r>
              <a:rPr lang="en-US" altLang="zh-CN" dirty="0"/>
              <a:t>(</a:t>
            </a:r>
            <a:r>
              <a:rPr lang="zh-CN" altLang="en-US" dirty="0"/>
              <a:t>布尔</a:t>
            </a:r>
            <a:r>
              <a:rPr lang="en-US" altLang="zh-CN" dirty="0"/>
              <a:t>)</a:t>
            </a:r>
            <a:r>
              <a:rPr lang="zh-CN" altLang="en-US" dirty="0"/>
              <a:t>运算符</a:t>
            </a:r>
          </a:p>
        </p:txBody>
      </p:sp>
      <p:graphicFrame>
        <p:nvGraphicFramePr>
          <p:cNvPr id="4" name="内容占位符 3"/>
          <p:cNvGraphicFramePr>
            <a:graphicFrameLocks noGrp="1"/>
          </p:cNvGraphicFramePr>
          <p:nvPr>
            <p:ph idx="1"/>
          </p:nvPr>
        </p:nvGraphicFramePr>
        <p:xfrm>
          <a:off x="258360" y="1444625"/>
          <a:ext cx="11108140" cy="4607560"/>
        </p:xfrm>
        <a:graphic>
          <a:graphicData uri="http://schemas.openxmlformats.org/drawingml/2006/table">
            <a:tbl>
              <a:tblPr firstRow="1" bandRow="1">
                <a:tableStyleId>{5C22544A-7EE6-4342-B048-85BDC9FD1C3A}</a:tableStyleId>
              </a:tblPr>
              <a:tblGrid>
                <a:gridCol w="1815152">
                  <a:extLst>
                    <a:ext uri="{9D8B030D-6E8A-4147-A177-3AD203B41FA5}">
                      <a16:colId xmlns:a16="http://schemas.microsoft.com/office/drawing/2014/main" val="2277951885"/>
                    </a:ext>
                  </a:extLst>
                </a:gridCol>
                <a:gridCol w="3738918">
                  <a:extLst>
                    <a:ext uri="{9D8B030D-6E8A-4147-A177-3AD203B41FA5}">
                      <a16:colId xmlns:a16="http://schemas.microsoft.com/office/drawing/2014/main" val="2374072291"/>
                    </a:ext>
                  </a:extLst>
                </a:gridCol>
                <a:gridCol w="2777035">
                  <a:extLst>
                    <a:ext uri="{9D8B030D-6E8A-4147-A177-3AD203B41FA5}">
                      <a16:colId xmlns:a16="http://schemas.microsoft.com/office/drawing/2014/main" val="3844200211"/>
                    </a:ext>
                  </a:extLst>
                </a:gridCol>
                <a:gridCol w="2777035">
                  <a:extLst>
                    <a:ext uri="{9D8B030D-6E8A-4147-A177-3AD203B41FA5}">
                      <a16:colId xmlns:a16="http://schemas.microsoft.com/office/drawing/2014/main" val="3919369209"/>
                    </a:ext>
                  </a:extLst>
                </a:gridCol>
              </a:tblGrid>
              <a:tr h="370840">
                <a:tc>
                  <a:txBody>
                    <a:bodyPr/>
                    <a:lstStyle/>
                    <a:p>
                      <a:r>
                        <a:rPr lang="zh-CN" altLang="en-US" dirty="0"/>
                        <a:t>运算符</a:t>
                      </a:r>
                    </a:p>
                  </a:txBody>
                  <a:tcPr/>
                </a:tc>
                <a:tc>
                  <a:txBody>
                    <a:bodyPr/>
                    <a:lstStyle/>
                    <a:p>
                      <a:r>
                        <a:rPr lang="zh-CN" altLang="en-US" dirty="0"/>
                        <a:t>说明</a:t>
                      </a:r>
                    </a:p>
                  </a:txBody>
                  <a:tcPr/>
                </a:tc>
                <a:tc>
                  <a:txBody>
                    <a:bodyPr/>
                    <a:lstStyle/>
                    <a:p>
                      <a:r>
                        <a:rPr lang="zh-CN" altLang="en-US" dirty="0"/>
                        <a:t>实例</a:t>
                      </a:r>
                    </a:p>
                  </a:txBody>
                  <a:tcPr/>
                </a:tc>
                <a:tc>
                  <a:txBody>
                    <a:bodyPr/>
                    <a:lstStyle/>
                    <a:p>
                      <a:r>
                        <a:rPr lang="zh-CN" altLang="en-US" dirty="0"/>
                        <a:t>结果</a:t>
                      </a:r>
                    </a:p>
                  </a:txBody>
                  <a:tcPr/>
                </a:tc>
                <a:extLst>
                  <a:ext uri="{0D108BD9-81ED-4DB2-BD59-A6C34878D82A}">
                    <a16:rowId xmlns:a16="http://schemas.microsoft.com/office/drawing/2014/main" val="258297629"/>
                  </a:ext>
                </a:extLst>
              </a:tr>
              <a:tr h="370840">
                <a:tc>
                  <a:txBody>
                    <a:bodyPr/>
                    <a:lstStyle/>
                    <a:p>
                      <a:r>
                        <a:rPr lang="zh-CN" altLang="en-US" dirty="0"/>
                        <a:t>逻辑非</a:t>
                      </a:r>
                      <a:endParaRPr lang="en-US" altLang="zh-CN" dirty="0"/>
                    </a:p>
                    <a:p>
                      <a:r>
                        <a:rPr lang="en-US" altLang="zh-CN" u="sng" dirty="0">
                          <a:solidFill>
                            <a:srgbClr val="FF0000"/>
                          </a:solidFill>
                        </a:rPr>
                        <a:t>not expr</a:t>
                      </a:r>
                      <a:endParaRPr lang="zh-CN" altLang="en-US" u="sng" dirty="0">
                        <a:solidFill>
                          <a:srgbClr val="FF0000"/>
                        </a:solidFill>
                      </a:endParaRPr>
                    </a:p>
                  </a:txBody>
                  <a:tcPr/>
                </a:tc>
                <a:tc>
                  <a:txBody>
                    <a:bodyPr/>
                    <a:lstStyle/>
                    <a:p>
                      <a:r>
                        <a:rPr lang="en-US" altLang="zh-CN" dirty="0"/>
                        <a:t> expr</a:t>
                      </a:r>
                      <a:r>
                        <a:rPr lang="zh-CN" altLang="en-US" dirty="0"/>
                        <a:t>为真值时返回</a:t>
                      </a:r>
                      <a:r>
                        <a:rPr lang="en-US" altLang="zh-CN" dirty="0"/>
                        <a:t>False</a:t>
                      </a:r>
                      <a:r>
                        <a:rPr lang="zh-CN" altLang="en-US" dirty="0"/>
                        <a:t>，</a:t>
                      </a:r>
                      <a:endParaRPr lang="en-US" altLang="zh-CN" dirty="0"/>
                    </a:p>
                    <a:p>
                      <a:r>
                        <a:rPr lang="en-US" altLang="zh-CN" dirty="0"/>
                        <a:t> expr</a:t>
                      </a:r>
                      <a:r>
                        <a:rPr lang="zh-CN" altLang="en-US" dirty="0"/>
                        <a:t>为假值时返回</a:t>
                      </a:r>
                      <a:r>
                        <a:rPr lang="en-US" altLang="zh-CN" dirty="0"/>
                        <a:t>True. </a:t>
                      </a:r>
                      <a:endParaRPr lang="zh-CN" altLang="en-US" dirty="0"/>
                    </a:p>
                  </a:txBody>
                  <a:tcPr/>
                </a:tc>
                <a:tc>
                  <a:txBody>
                    <a:bodyPr/>
                    <a:lstStyle/>
                    <a:p>
                      <a:r>
                        <a:rPr lang="en-US" altLang="zh-CN" dirty="0"/>
                        <a:t>not 4, not False,</a:t>
                      </a:r>
                      <a:r>
                        <a:rPr lang="en-US" altLang="zh-CN" baseline="0" dirty="0"/>
                        <a:t> not True</a:t>
                      </a:r>
                      <a:endParaRPr lang="en-US" altLang="zh-CN" dirty="0"/>
                    </a:p>
                    <a:p>
                      <a:r>
                        <a:rPr lang="en-US" altLang="zh-CN" dirty="0"/>
                        <a:t>not [1,2], not '' </a:t>
                      </a:r>
                      <a:endParaRPr lang="zh-CN" altLang="en-US" dirty="0"/>
                    </a:p>
                  </a:txBody>
                  <a:tcPr/>
                </a:tc>
                <a:tc>
                  <a:txBody>
                    <a:bodyPr/>
                    <a:lstStyle/>
                    <a:p>
                      <a:r>
                        <a:rPr lang="en-US" altLang="zh-CN" dirty="0"/>
                        <a:t>(False,</a:t>
                      </a:r>
                      <a:r>
                        <a:rPr lang="en-US" altLang="zh-CN" baseline="0" dirty="0"/>
                        <a:t> True, False)</a:t>
                      </a:r>
                    </a:p>
                    <a:p>
                      <a:r>
                        <a:rPr lang="en-US" altLang="zh-CN" baseline="0" dirty="0"/>
                        <a:t>(False, True) </a:t>
                      </a:r>
                      <a:endParaRPr lang="zh-CN" altLang="en-US" dirty="0"/>
                    </a:p>
                  </a:txBody>
                  <a:tcPr/>
                </a:tc>
                <a:extLst>
                  <a:ext uri="{0D108BD9-81ED-4DB2-BD59-A6C34878D82A}">
                    <a16:rowId xmlns:a16="http://schemas.microsoft.com/office/drawing/2014/main" val="3710177740"/>
                  </a:ext>
                </a:extLst>
              </a:tr>
              <a:tr h="370840">
                <a:tc>
                  <a:txBody>
                    <a:bodyPr/>
                    <a:lstStyle/>
                    <a:p>
                      <a:r>
                        <a:rPr lang="zh-CN" altLang="en-US" dirty="0"/>
                        <a:t>逻辑与</a:t>
                      </a:r>
                      <a:endParaRPr lang="en-US" altLang="zh-CN" dirty="0"/>
                    </a:p>
                    <a:p>
                      <a:r>
                        <a:rPr lang="en-US" altLang="zh-CN" u="sng" dirty="0">
                          <a:solidFill>
                            <a:srgbClr val="FF0000"/>
                          </a:solidFill>
                        </a:rPr>
                        <a:t>expr1</a:t>
                      </a:r>
                      <a:r>
                        <a:rPr lang="en-US" altLang="zh-CN" u="sng" baseline="0" dirty="0">
                          <a:solidFill>
                            <a:srgbClr val="FF0000"/>
                          </a:solidFill>
                        </a:rPr>
                        <a:t> and expr2</a:t>
                      </a:r>
                    </a:p>
                    <a:p>
                      <a:r>
                        <a:rPr lang="en-US" altLang="zh-CN" u="sng" baseline="0" dirty="0">
                          <a:solidFill>
                            <a:srgbClr val="FF0000"/>
                          </a:solidFill>
                        </a:rPr>
                        <a:t>and expr3  </a:t>
                      </a:r>
                      <a:endParaRPr lang="zh-CN" altLang="en-US" u="sng" dirty="0">
                        <a:solidFill>
                          <a:srgbClr val="FF0000"/>
                        </a:solidFill>
                      </a:endParaRPr>
                    </a:p>
                  </a:txBody>
                  <a:tcPr/>
                </a:tc>
                <a:tc>
                  <a:txBody>
                    <a:bodyPr/>
                    <a:lstStyle/>
                    <a:p>
                      <a:r>
                        <a:rPr lang="zh-CN" altLang="en-US" dirty="0"/>
                        <a:t>按顺序计算表达式的值，前面</a:t>
                      </a:r>
                      <a:r>
                        <a:rPr lang="zh-CN" altLang="en-US" sz="2000" dirty="0">
                          <a:solidFill>
                            <a:srgbClr val="0070C0"/>
                          </a:solidFill>
                        </a:rPr>
                        <a:t>表达式为假时返回该表达式的值</a:t>
                      </a:r>
                      <a:r>
                        <a:rPr lang="zh-CN" altLang="en-US" dirty="0"/>
                        <a:t>，后面表达式不再计算。否则计算下一个表达式，如果到达最后一个表达式（即前面都为</a:t>
                      </a:r>
                      <a:r>
                        <a:rPr lang="en-US" altLang="zh-CN" dirty="0"/>
                        <a:t>True</a:t>
                      </a:r>
                      <a:r>
                        <a:rPr lang="zh-CN" altLang="en-US" dirty="0"/>
                        <a:t>），则返回该表达式</a:t>
                      </a:r>
                      <a:r>
                        <a:rPr lang="en-US" altLang="zh-CN" baseline="0" dirty="0"/>
                        <a:t>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 </a:t>
                      </a:r>
                      <a:r>
                        <a:rPr lang="en-US" altLang="zh-CN" dirty="0"/>
                        <a:t>and True</a:t>
                      </a:r>
                    </a:p>
                    <a:p>
                      <a:r>
                        <a:rPr lang="en-US" altLang="zh-CN" dirty="0"/>
                        <a:t>4</a:t>
                      </a:r>
                      <a:r>
                        <a:rPr lang="en-US" altLang="zh-CN" baseline="0" dirty="0"/>
                        <a:t> and </a:t>
                      </a:r>
                      <a:r>
                        <a:rPr lang="en-US" altLang="zh-CN" baseline="0" dirty="0">
                          <a:solidFill>
                            <a:srgbClr val="FF0000"/>
                          </a:solidFill>
                        </a:rPr>
                        <a:t>{}</a:t>
                      </a:r>
                      <a:r>
                        <a:rPr lang="zh-CN" altLang="en-US" baseline="0" dirty="0"/>
                        <a:t> </a:t>
                      </a:r>
                      <a:r>
                        <a:rPr lang="en-US" altLang="zh-CN" baseline="0" dirty="0"/>
                        <a:t>and 3.14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 and (2,) and </a:t>
                      </a:r>
                      <a:r>
                        <a:rPr lang="en-US" altLang="zh-CN" dirty="0">
                          <a:solidFill>
                            <a:srgbClr val="FF0000"/>
                          </a:solidFill>
                        </a:rPr>
                        <a:t>"3"</a:t>
                      </a:r>
                      <a:r>
                        <a:rPr lang="en-US" altLang="zh-CN" dirty="0"/>
                        <a:t> </a:t>
                      </a:r>
                    </a:p>
                  </a:txBody>
                  <a:tcPr/>
                </a:tc>
                <a:tc>
                  <a:txBody>
                    <a:bodyPr/>
                    <a:lstStyle/>
                    <a:p>
                      <a:r>
                        <a:rPr lang="en-US" altLang="zh-CN" dirty="0"/>
                        <a:t>[]</a:t>
                      </a:r>
                    </a:p>
                    <a:p>
                      <a:r>
                        <a:rPr lang="en-US" altLang="zh-CN" dirty="0"/>
                        <a:t>{} </a:t>
                      </a:r>
                    </a:p>
                    <a:p>
                      <a:r>
                        <a:rPr lang="en-US" altLang="zh-CN" dirty="0"/>
                        <a:t>"3" </a:t>
                      </a:r>
                      <a:endParaRPr lang="zh-CN" altLang="en-US" dirty="0"/>
                    </a:p>
                  </a:txBody>
                  <a:tcPr/>
                </a:tc>
                <a:extLst>
                  <a:ext uri="{0D108BD9-81ED-4DB2-BD59-A6C34878D82A}">
                    <a16:rowId xmlns:a16="http://schemas.microsoft.com/office/drawing/2014/main" val="2144783918"/>
                  </a:ext>
                </a:extLst>
              </a:tr>
              <a:tr h="370840">
                <a:tc>
                  <a:txBody>
                    <a:bodyPr/>
                    <a:lstStyle/>
                    <a:p>
                      <a:r>
                        <a:rPr lang="zh-CN" altLang="en-US" dirty="0"/>
                        <a:t>逻辑或</a:t>
                      </a:r>
                      <a:endParaRPr lang="en-US" altLang="zh-CN" dirty="0"/>
                    </a:p>
                    <a:p>
                      <a:r>
                        <a:rPr lang="en-US" altLang="zh-CN" u="sng" dirty="0">
                          <a:solidFill>
                            <a:srgbClr val="FF0000"/>
                          </a:solidFill>
                        </a:rPr>
                        <a:t>expr1</a:t>
                      </a:r>
                      <a:r>
                        <a:rPr lang="en-US" altLang="zh-CN" u="sng" baseline="0" dirty="0">
                          <a:solidFill>
                            <a:srgbClr val="FF0000"/>
                          </a:solidFill>
                        </a:rPr>
                        <a:t> or expr2 or expr3</a:t>
                      </a:r>
                      <a:endParaRPr lang="zh-CN" altLang="en-US" u="sng"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按顺序计算表达式的值，</a:t>
                      </a:r>
                      <a:r>
                        <a:rPr lang="zh-CN" altLang="en-US" sz="2000" dirty="0">
                          <a:solidFill>
                            <a:srgbClr val="0070C0"/>
                          </a:solidFill>
                        </a:rPr>
                        <a:t>前面表达式为真时返回该表达式的值</a:t>
                      </a:r>
                      <a:r>
                        <a:rPr lang="zh-CN" altLang="en-US" dirty="0"/>
                        <a:t>，后面表达式不再计算。否则计算下一个表达式，如果到达最后一个表达式（即前面都为</a:t>
                      </a:r>
                      <a:r>
                        <a:rPr lang="en-US" altLang="zh-CN" dirty="0"/>
                        <a:t>False</a:t>
                      </a:r>
                      <a:r>
                        <a:rPr lang="zh-CN" altLang="en-US" dirty="0"/>
                        <a:t>），则返回该表达式</a:t>
                      </a:r>
                      <a:r>
                        <a:rPr lang="en-US" altLang="zh-CN" baseline="0" dirty="0"/>
                        <a:t>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  or </a:t>
                      </a:r>
                      <a:r>
                        <a:rPr lang="en-US" altLang="zh-CN" dirty="0">
                          <a:solidFill>
                            <a:srgbClr val="FF0000"/>
                          </a:solidFill>
                        </a:rPr>
                        <a:t>True</a:t>
                      </a:r>
                    </a:p>
                    <a:p>
                      <a:r>
                        <a:rPr lang="en-US" altLang="zh-CN" dirty="0">
                          <a:solidFill>
                            <a:srgbClr val="FF0000"/>
                          </a:solidFill>
                        </a:rPr>
                        <a:t>4</a:t>
                      </a:r>
                      <a:r>
                        <a:rPr lang="en-US" altLang="zh-CN" baseline="0" dirty="0"/>
                        <a:t> or {}</a:t>
                      </a:r>
                      <a:r>
                        <a:rPr lang="zh-CN" altLang="en-US" baseline="0" dirty="0"/>
                        <a:t> </a:t>
                      </a:r>
                      <a:r>
                        <a:rPr lang="en-US" altLang="zh-CN" baseline="0" dirty="0"/>
                        <a:t>or 3.14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[1]</a:t>
                      </a:r>
                      <a:r>
                        <a:rPr lang="en-US" altLang="zh-CN" dirty="0"/>
                        <a:t> or  (2,)  or "3"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 or </a:t>
                      </a:r>
                      <a:r>
                        <a:rPr lang="en-US" altLang="zh-CN" dirty="0">
                          <a:solidFill>
                            <a:srgbClr val="FF0000"/>
                          </a:solidFill>
                        </a:rPr>
                        <a:t>[1,2]</a:t>
                      </a:r>
                      <a:r>
                        <a:rPr lang="en-US" altLang="zh-CN" baseline="0" dirty="0">
                          <a:solidFill>
                            <a:srgbClr val="FF0000"/>
                          </a:solidFill>
                        </a:rPr>
                        <a:t> </a:t>
                      </a:r>
                      <a:r>
                        <a:rPr lang="en-US" altLang="zh-CN" baseline="0" dirty="0"/>
                        <a:t>or None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False or [] or </a:t>
                      </a:r>
                      <a:r>
                        <a:rPr lang="en-US" altLang="zh-CN" baseline="0" dirty="0">
                          <a:solidFill>
                            <a:srgbClr val="FF0000"/>
                          </a:solidFill>
                        </a:rPr>
                        <a:t>[1,2,3] </a:t>
                      </a:r>
                      <a:endParaRPr lang="en-US" altLang="zh-CN" dirty="0">
                        <a:solidFill>
                          <a:srgbClr val="FF0000"/>
                        </a:solidFill>
                      </a:endParaRPr>
                    </a:p>
                  </a:txBody>
                  <a:tcPr/>
                </a:tc>
                <a:tc>
                  <a:txBody>
                    <a:bodyPr/>
                    <a:lstStyle/>
                    <a:p>
                      <a:r>
                        <a:rPr lang="en-US" altLang="zh-CN" dirty="0"/>
                        <a:t>True</a:t>
                      </a:r>
                    </a:p>
                    <a:p>
                      <a:r>
                        <a:rPr lang="en-US" altLang="zh-CN" dirty="0"/>
                        <a:t>4</a:t>
                      </a:r>
                    </a:p>
                    <a:p>
                      <a:r>
                        <a:rPr lang="en-US" altLang="zh-CN" dirty="0"/>
                        <a:t>[1] </a:t>
                      </a:r>
                    </a:p>
                    <a:p>
                      <a:r>
                        <a:rPr lang="en-US" altLang="zh-CN" dirty="0"/>
                        <a:t>[1, 2]</a:t>
                      </a:r>
                    </a:p>
                    <a:p>
                      <a:r>
                        <a:rPr lang="en-US" altLang="zh-CN" dirty="0"/>
                        <a:t>[1, 2, 3]</a:t>
                      </a:r>
                      <a:endParaRPr lang="zh-CN" altLang="en-US" dirty="0"/>
                    </a:p>
                  </a:txBody>
                  <a:tcPr/>
                </a:tc>
                <a:extLst>
                  <a:ext uri="{0D108BD9-81ED-4DB2-BD59-A6C34878D82A}">
                    <a16:rowId xmlns:a16="http://schemas.microsoft.com/office/drawing/2014/main" val="2454659952"/>
                  </a:ext>
                </a:extLst>
              </a:tr>
            </a:tbl>
          </a:graphicData>
        </a:graphic>
      </p:graphicFrame>
      <p:sp>
        <p:nvSpPr>
          <p:cNvPr id="5" name="矩形 4"/>
          <p:cNvSpPr/>
          <p:nvPr/>
        </p:nvSpPr>
        <p:spPr>
          <a:xfrm>
            <a:off x="3505200" y="6090335"/>
            <a:ext cx="8115300" cy="646331"/>
          </a:xfrm>
          <a:prstGeom prst="rect">
            <a:avLst/>
          </a:prstGeom>
        </p:spPr>
        <p:txBody>
          <a:bodyPr wrap="square">
            <a:spAutoFit/>
          </a:bodyPr>
          <a:lstStyle/>
          <a:p>
            <a:r>
              <a:rPr lang="en-US" altLang="zh-CN" b="1" dirty="0">
                <a:solidFill>
                  <a:srgbClr val="FF0000"/>
                </a:solidFill>
              </a:rPr>
              <a:t>and : </a:t>
            </a:r>
            <a:r>
              <a:rPr lang="zh-CN" altLang="en-US" b="1" dirty="0">
                <a:solidFill>
                  <a:srgbClr val="FF0000"/>
                </a:solidFill>
              </a:rPr>
              <a:t>返回第一个假</a:t>
            </a:r>
            <a:r>
              <a:rPr lang="en-US" altLang="zh-CN" b="1" dirty="0">
                <a:solidFill>
                  <a:srgbClr val="FF0000"/>
                </a:solidFill>
              </a:rPr>
              <a:t>(None</a:t>
            </a:r>
            <a:r>
              <a:rPr lang="zh-CN" altLang="en-US" b="1" dirty="0">
                <a:solidFill>
                  <a:srgbClr val="FF0000"/>
                </a:solidFill>
              </a:rPr>
              <a:t>、空或者数值</a:t>
            </a:r>
            <a:r>
              <a:rPr lang="en-US" altLang="zh-CN" b="1" dirty="0">
                <a:solidFill>
                  <a:srgbClr val="FF0000"/>
                </a:solidFill>
              </a:rPr>
              <a:t>0)</a:t>
            </a:r>
            <a:r>
              <a:rPr lang="zh-CN" altLang="en-US" b="1" dirty="0">
                <a:solidFill>
                  <a:srgbClr val="FF0000"/>
                </a:solidFill>
              </a:rPr>
              <a:t>的表达式或者最后一个表达式</a:t>
            </a:r>
            <a:endParaRPr lang="en-US" altLang="zh-CN" b="1" dirty="0">
              <a:solidFill>
                <a:srgbClr val="FF0000"/>
              </a:solidFill>
            </a:endParaRPr>
          </a:p>
          <a:p>
            <a:r>
              <a:rPr lang="en-US" altLang="zh-CN" b="1" dirty="0">
                <a:solidFill>
                  <a:srgbClr val="FF0000"/>
                </a:solidFill>
              </a:rPr>
              <a:t>or: </a:t>
            </a:r>
            <a:r>
              <a:rPr lang="zh-CN" altLang="en-US" b="1" dirty="0">
                <a:solidFill>
                  <a:srgbClr val="FF0000"/>
                </a:solidFill>
              </a:rPr>
              <a:t>返回第一个真（非</a:t>
            </a:r>
            <a:r>
              <a:rPr lang="en-US" altLang="zh-CN" b="1" dirty="0">
                <a:solidFill>
                  <a:srgbClr val="FF0000"/>
                </a:solidFill>
              </a:rPr>
              <a:t>None</a:t>
            </a:r>
            <a:r>
              <a:rPr lang="zh-CN" altLang="en-US" b="1" dirty="0">
                <a:solidFill>
                  <a:srgbClr val="FF0000"/>
                </a:solidFill>
              </a:rPr>
              <a:t>、非空或者非</a:t>
            </a:r>
            <a:r>
              <a:rPr lang="en-US" altLang="zh-CN" b="1" dirty="0">
                <a:solidFill>
                  <a:srgbClr val="FF0000"/>
                </a:solidFill>
              </a:rPr>
              <a:t>0</a:t>
            </a:r>
            <a:r>
              <a:rPr lang="zh-CN" altLang="en-US" b="1" dirty="0">
                <a:solidFill>
                  <a:srgbClr val="FF0000"/>
                </a:solidFill>
              </a:rPr>
              <a:t>）的表达式或者最后一个表达式</a:t>
            </a:r>
          </a:p>
        </p:txBody>
      </p:sp>
      <p:sp>
        <p:nvSpPr>
          <p:cNvPr id="6" name="矩形 5"/>
          <p:cNvSpPr/>
          <p:nvPr/>
        </p:nvSpPr>
        <p:spPr>
          <a:xfrm>
            <a:off x="497014" y="6063734"/>
            <a:ext cx="3643186" cy="646331"/>
          </a:xfrm>
          <a:prstGeom prst="rect">
            <a:avLst/>
          </a:prstGeom>
        </p:spPr>
        <p:txBody>
          <a:bodyPr wrap="square">
            <a:spAutoFit/>
          </a:bodyPr>
          <a:lstStyle/>
          <a:p>
            <a:r>
              <a:rPr lang="zh-CN" altLang="en-US" dirty="0">
                <a:latin typeface="arial" panose="020B0604020202020204" pitchFamily="34" charset="0"/>
              </a:rPr>
              <a:t>短路逻辑</a:t>
            </a:r>
            <a:r>
              <a:rPr lang="en-US" altLang="zh-CN" dirty="0">
                <a:latin typeface="arial" panose="020B0604020202020204" pitchFamily="34" charset="0"/>
              </a:rPr>
              <a:t>(short-circuit logic)</a:t>
            </a:r>
          </a:p>
          <a:p>
            <a:r>
              <a:rPr lang="zh-CN" altLang="en-US" dirty="0">
                <a:latin typeface="arial" panose="020B0604020202020204" pitchFamily="34" charset="0"/>
              </a:rPr>
              <a:t>惰性求值</a:t>
            </a:r>
            <a:r>
              <a:rPr lang="en-US" altLang="zh-CN" dirty="0">
                <a:latin typeface="arial" panose="020B0604020202020204" pitchFamily="34" charset="0"/>
              </a:rPr>
              <a:t>(lazy evaluation</a:t>
            </a:r>
            <a:r>
              <a:rPr lang="zh-CN" altLang="en-US" dirty="0">
                <a:latin typeface="arial" panose="020B0604020202020204" pitchFamily="34" charset="0"/>
              </a:rPr>
              <a:t>）</a:t>
            </a:r>
            <a:endParaRPr lang="zh-CN" altLang="en-US" dirty="0"/>
          </a:p>
        </p:txBody>
      </p:sp>
    </p:spTree>
    <p:extLst>
      <p:ext uri="{BB962C8B-B14F-4D97-AF65-F5344CB8AC3E}">
        <p14:creationId xmlns:p14="http://schemas.microsoft.com/office/powerpoint/2010/main" val="72093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条件表达式：逻辑</a:t>
            </a:r>
            <a:r>
              <a:rPr lang="en-US" altLang="zh-CN" dirty="0"/>
              <a:t>(</a:t>
            </a:r>
            <a:r>
              <a:rPr lang="zh-CN" altLang="en-US" dirty="0"/>
              <a:t>布尔</a:t>
            </a:r>
            <a:r>
              <a:rPr lang="en-US" altLang="zh-CN" dirty="0"/>
              <a:t>)</a:t>
            </a:r>
            <a:r>
              <a:rPr lang="zh-CN" altLang="en-US" dirty="0"/>
              <a:t>运算符</a:t>
            </a:r>
          </a:p>
        </p:txBody>
      </p:sp>
      <p:sp>
        <p:nvSpPr>
          <p:cNvPr id="3" name="内容占位符 2"/>
          <p:cNvSpPr>
            <a:spLocks noGrp="1"/>
          </p:cNvSpPr>
          <p:nvPr>
            <p:ph idx="1"/>
          </p:nvPr>
        </p:nvSpPr>
        <p:spPr>
          <a:xfrm>
            <a:off x="493576" y="2271223"/>
            <a:ext cx="10659533" cy="3823686"/>
          </a:xfrm>
        </p:spPr>
        <p:txBody>
          <a:bodyPr>
            <a:noAutofit/>
          </a:bodyPr>
          <a:lstStyle/>
          <a:p>
            <a:r>
              <a:rPr lang="en-US" altLang="zh-CN" sz="2400" b="1" dirty="0"/>
              <a:t>and :</a:t>
            </a:r>
            <a:r>
              <a:rPr lang="zh-CN" altLang="en-US" sz="2400" dirty="0"/>
              <a:t>逻辑与运算  </a:t>
            </a:r>
            <a:r>
              <a:rPr lang="en-US" altLang="zh-CN" sz="2400" u="sng" dirty="0">
                <a:solidFill>
                  <a:srgbClr val="FF0000"/>
                </a:solidFill>
              </a:rPr>
              <a:t>expr1 and expr2 and expr3  </a:t>
            </a:r>
            <a:endParaRPr lang="zh-CN" altLang="en-US" sz="2400" u="sng" dirty="0">
              <a:solidFill>
                <a:srgbClr val="FF0000"/>
              </a:solidFill>
            </a:endParaRPr>
          </a:p>
          <a:p>
            <a:pPr lvl="1">
              <a:lnSpc>
                <a:spcPct val="100000"/>
              </a:lnSpc>
            </a:pPr>
            <a:r>
              <a:rPr lang="zh-CN" altLang="en-US" dirty="0"/>
              <a:t>只有</a:t>
            </a:r>
            <a:r>
              <a:rPr lang="zh-CN" altLang="en-US" u="sng" dirty="0">
                <a:solidFill>
                  <a:srgbClr val="FF0000"/>
                </a:solidFill>
              </a:rPr>
              <a:t>所有条件</a:t>
            </a:r>
            <a:r>
              <a:rPr lang="en-US" altLang="zh-CN" u="sng" dirty="0">
                <a:solidFill>
                  <a:srgbClr val="FF0000"/>
                </a:solidFill>
              </a:rPr>
              <a:t>(</a:t>
            </a:r>
            <a:r>
              <a:rPr lang="zh-CN" altLang="en-US" u="sng" dirty="0">
                <a:solidFill>
                  <a:srgbClr val="FF0000"/>
                </a:solidFill>
              </a:rPr>
              <a:t>表达式</a:t>
            </a:r>
            <a:r>
              <a:rPr lang="en-US" altLang="zh-CN" u="sng" dirty="0">
                <a:solidFill>
                  <a:srgbClr val="FF0000"/>
                </a:solidFill>
              </a:rPr>
              <a:t>)</a:t>
            </a:r>
            <a:r>
              <a:rPr lang="zh-CN" altLang="en-US" u="sng" dirty="0">
                <a:solidFill>
                  <a:srgbClr val="FF0000"/>
                </a:solidFill>
              </a:rPr>
              <a:t>为真</a:t>
            </a:r>
            <a:r>
              <a:rPr lang="zh-CN" altLang="en-US" dirty="0"/>
              <a:t>才为真值</a:t>
            </a:r>
            <a:endParaRPr lang="en-US" altLang="zh-CN" dirty="0"/>
          </a:p>
          <a:p>
            <a:pPr lvl="1">
              <a:lnSpc>
                <a:spcPct val="100000"/>
              </a:lnSpc>
            </a:pPr>
            <a:r>
              <a:rPr lang="en-US" altLang="zh-CN" dirty="0"/>
              <a:t>and</a:t>
            </a:r>
            <a:r>
              <a:rPr lang="zh-CN" altLang="en-US" dirty="0"/>
              <a:t>运算采用左结合律，即从左到右进行运算</a:t>
            </a:r>
            <a:endParaRPr lang="en-US" altLang="zh-CN" dirty="0"/>
          </a:p>
          <a:p>
            <a:pPr lvl="1">
              <a:lnSpc>
                <a:spcPct val="100000"/>
              </a:lnSpc>
            </a:pPr>
            <a:r>
              <a:rPr lang="zh-CN" altLang="en-US" dirty="0"/>
              <a:t>短路逻辑</a:t>
            </a:r>
            <a:r>
              <a:rPr lang="en-US" altLang="zh-CN" dirty="0">
                <a:latin typeface="arial" panose="020B0604020202020204" pitchFamily="34" charset="0"/>
              </a:rPr>
              <a:t>(short-circuit logic) </a:t>
            </a:r>
            <a:r>
              <a:rPr lang="zh-CN" altLang="en-US" dirty="0"/>
              <a:t>或者</a:t>
            </a:r>
            <a:r>
              <a:rPr lang="zh-CN" altLang="en-US" dirty="0">
                <a:solidFill>
                  <a:srgbClr val="C00000"/>
                </a:solidFill>
                <a:latin typeface="arial" panose="020B0604020202020204" pitchFamily="34" charset="0"/>
              </a:rPr>
              <a:t>惰性求值</a:t>
            </a:r>
            <a:r>
              <a:rPr lang="en-US" altLang="zh-CN" dirty="0">
                <a:latin typeface="arial" panose="020B0604020202020204" pitchFamily="34" charset="0"/>
              </a:rPr>
              <a:t>(lazy evaluation</a:t>
            </a:r>
            <a:r>
              <a:rPr lang="zh-CN" altLang="en-US" dirty="0">
                <a:latin typeface="arial" panose="020B0604020202020204" pitchFamily="34" charset="0"/>
              </a:rPr>
              <a:t>）</a:t>
            </a:r>
            <a:endParaRPr lang="en-US" altLang="zh-CN" dirty="0"/>
          </a:p>
          <a:p>
            <a:pPr lvl="2">
              <a:lnSpc>
                <a:spcPct val="100000"/>
              </a:lnSpc>
            </a:pPr>
            <a:r>
              <a:rPr lang="zh-CN" altLang="en-US" sz="2400" dirty="0"/>
              <a:t>如果前面有假，不管后面的条件</a:t>
            </a:r>
            <a:r>
              <a:rPr lang="en-US" altLang="zh-CN" sz="2400" dirty="0"/>
              <a:t>(</a:t>
            </a:r>
            <a:r>
              <a:rPr lang="zh-CN" altLang="en-US" sz="2400" dirty="0"/>
              <a:t>表达式</a:t>
            </a:r>
            <a:r>
              <a:rPr lang="en-US" altLang="zh-CN" sz="2400" dirty="0"/>
              <a:t>)</a:t>
            </a:r>
            <a:r>
              <a:rPr lang="zh-CN" altLang="en-US" sz="2400" dirty="0"/>
              <a:t>怎样，最终也是假值</a:t>
            </a:r>
            <a:endParaRPr lang="en-US" altLang="zh-CN" sz="2400" dirty="0"/>
          </a:p>
          <a:p>
            <a:pPr lvl="2">
              <a:lnSpc>
                <a:spcPct val="100000"/>
              </a:lnSpc>
            </a:pPr>
            <a:r>
              <a:rPr lang="zh-CN" altLang="en-US" sz="2400" dirty="0"/>
              <a:t>后面的表达式不需要进行计算</a:t>
            </a:r>
            <a:endParaRPr lang="en-US" altLang="zh-CN" sz="2400" dirty="0"/>
          </a:p>
          <a:p>
            <a:pPr lvl="1">
              <a:lnSpc>
                <a:spcPct val="100000"/>
              </a:lnSpc>
            </a:pPr>
            <a:r>
              <a:rPr lang="zh-CN" altLang="en-US" dirty="0"/>
              <a:t>注意与其他语言不同，</a:t>
            </a:r>
            <a:r>
              <a:rPr lang="en-US" altLang="zh-CN" b="1" dirty="0">
                <a:solidFill>
                  <a:srgbClr val="C00000"/>
                </a:solidFill>
              </a:rPr>
              <a:t>and/or</a:t>
            </a:r>
            <a:r>
              <a:rPr lang="zh-CN" altLang="en-US" b="1" dirty="0">
                <a:solidFill>
                  <a:srgbClr val="C00000"/>
                </a:solidFill>
              </a:rPr>
              <a:t>运算返回的结果并不一定是</a:t>
            </a:r>
            <a:r>
              <a:rPr lang="en-US" altLang="zh-CN" b="1" dirty="0">
                <a:solidFill>
                  <a:srgbClr val="C00000"/>
                </a:solidFill>
              </a:rPr>
              <a:t>True</a:t>
            </a:r>
            <a:r>
              <a:rPr lang="zh-CN" altLang="en-US" b="1" dirty="0">
                <a:solidFill>
                  <a:srgbClr val="C00000"/>
                </a:solidFill>
              </a:rPr>
              <a:t>或者</a:t>
            </a:r>
            <a:r>
              <a:rPr lang="en-US" altLang="zh-CN" b="1" dirty="0">
                <a:solidFill>
                  <a:srgbClr val="C00000"/>
                </a:solidFill>
              </a:rPr>
              <a:t>False</a:t>
            </a:r>
            <a:r>
              <a:rPr lang="zh-CN" altLang="en-US" b="1" dirty="0">
                <a:solidFill>
                  <a:srgbClr val="C00000"/>
                </a:solidFill>
              </a:rPr>
              <a:t>，而是返回某个表达式的值</a:t>
            </a:r>
            <a:r>
              <a:rPr lang="en-US" altLang="zh-CN" dirty="0"/>
              <a:t>(</a:t>
            </a:r>
            <a:r>
              <a:rPr lang="zh-CN" altLang="en-US" dirty="0"/>
              <a:t>用于</a:t>
            </a:r>
            <a:r>
              <a:rPr lang="en-US" altLang="zh-CN" dirty="0">
                <a:latin typeface="arial" panose="020B0604020202020204" pitchFamily="34" charset="0"/>
              </a:rPr>
              <a:t>if/while</a:t>
            </a:r>
            <a:r>
              <a:rPr lang="zh-CN" altLang="en-US" dirty="0">
                <a:latin typeface="arial" panose="020B0604020202020204" pitchFamily="34" charset="0"/>
              </a:rPr>
              <a:t>中的条件时再进行真值判断）</a:t>
            </a:r>
            <a:endParaRPr lang="en-US" altLang="zh-CN" dirty="0"/>
          </a:p>
          <a:p>
            <a:pPr lvl="2">
              <a:lnSpc>
                <a:spcPct val="100000"/>
              </a:lnSpc>
            </a:pPr>
            <a:r>
              <a:rPr lang="en-US" altLang="zh-CN" sz="2400" dirty="0"/>
              <a:t>AND </a:t>
            </a:r>
            <a:r>
              <a:rPr lang="zh-CN" altLang="en-US" sz="2400" dirty="0"/>
              <a:t>返回的是最后一个决定真值判断的</a:t>
            </a:r>
            <a:r>
              <a:rPr lang="zh-CN" altLang="en-US" sz="2400" dirty="0">
                <a:solidFill>
                  <a:srgbClr val="FF0000"/>
                </a:solidFill>
                <a:highlight>
                  <a:srgbClr val="FFFF00"/>
                </a:highlight>
              </a:rPr>
              <a:t>表达式的值</a:t>
            </a:r>
            <a:r>
              <a:rPr lang="zh-CN" altLang="en-US" sz="2400" dirty="0"/>
              <a:t>，即</a:t>
            </a:r>
            <a:r>
              <a:rPr lang="zh-CN" altLang="en-US" sz="2400" b="1" dirty="0">
                <a:solidFill>
                  <a:srgbClr val="FF0000"/>
                </a:solidFill>
              </a:rPr>
              <a:t>返回第一个假</a:t>
            </a:r>
            <a:r>
              <a:rPr lang="en-US" altLang="zh-CN" sz="2400" b="1" dirty="0">
                <a:solidFill>
                  <a:srgbClr val="FF0000"/>
                </a:solidFill>
              </a:rPr>
              <a:t>(None</a:t>
            </a:r>
            <a:r>
              <a:rPr lang="zh-CN" altLang="en-US" sz="2400" b="1" dirty="0">
                <a:solidFill>
                  <a:srgbClr val="FF0000"/>
                </a:solidFill>
              </a:rPr>
              <a:t>、空或者数值</a:t>
            </a:r>
            <a:r>
              <a:rPr lang="en-US" altLang="zh-CN" sz="2400" b="1" dirty="0">
                <a:solidFill>
                  <a:srgbClr val="FF0000"/>
                </a:solidFill>
              </a:rPr>
              <a:t>0)</a:t>
            </a:r>
            <a:r>
              <a:rPr lang="zh-CN" altLang="en-US" sz="2400" b="1" dirty="0">
                <a:solidFill>
                  <a:srgbClr val="FF0000"/>
                </a:solidFill>
              </a:rPr>
              <a:t>的表达式或者最后一个表达式</a:t>
            </a:r>
            <a:endParaRPr lang="en-US" altLang="zh-CN" sz="2400" b="1" dirty="0"/>
          </a:p>
        </p:txBody>
      </p:sp>
      <p:sp>
        <p:nvSpPr>
          <p:cNvPr id="7" name="矩形 6"/>
          <p:cNvSpPr/>
          <p:nvPr/>
        </p:nvSpPr>
        <p:spPr>
          <a:xfrm>
            <a:off x="838200" y="1750123"/>
            <a:ext cx="9970286" cy="461665"/>
          </a:xfrm>
          <a:prstGeom prst="rect">
            <a:avLst/>
          </a:prstGeom>
        </p:spPr>
        <p:txBody>
          <a:bodyPr wrap="square">
            <a:spAutoFit/>
          </a:bodyPr>
          <a:lstStyle/>
          <a:p>
            <a:r>
              <a:rPr lang="en-US" altLang="zh-CN" sz="2400" b="1" dirty="0">
                <a:highlight>
                  <a:srgbClr val="FFFF00"/>
                </a:highlight>
              </a:rPr>
              <a:t>and : </a:t>
            </a:r>
            <a:r>
              <a:rPr lang="zh-CN" altLang="en-US" sz="2400" b="1" dirty="0">
                <a:highlight>
                  <a:srgbClr val="FFFF00"/>
                </a:highlight>
              </a:rPr>
              <a:t>返回</a:t>
            </a:r>
            <a:r>
              <a:rPr lang="zh-CN" altLang="en-US" sz="2400" b="1" dirty="0">
                <a:solidFill>
                  <a:srgbClr val="0070C0"/>
                </a:solidFill>
                <a:highlight>
                  <a:srgbClr val="FFFF00"/>
                </a:highlight>
              </a:rPr>
              <a:t>第一个</a:t>
            </a:r>
            <a:r>
              <a:rPr lang="zh-CN" altLang="en-US" sz="2400" b="1" u="sng" dirty="0">
                <a:solidFill>
                  <a:srgbClr val="FF0000"/>
                </a:solidFill>
                <a:highlight>
                  <a:srgbClr val="FFFF00"/>
                </a:highlight>
              </a:rPr>
              <a:t>假</a:t>
            </a:r>
            <a:r>
              <a:rPr lang="en-US" altLang="zh-CN" sz="2400" b="1" dirty="0">
                <a:solidFill>
                  <a:srgbClr val="0070C0"/>
                </a:solidFill>
                <a:highlight>
                  <a:srgbClr val="FFFF00"/>
                </a:highlight>
              </a:rPr>
              <a:t>(None</a:t>
            </a:r>
            <a:r>
              <a:rPr lang="zh-CN" altLang="en-US" sz="2400" b="1" dirty="0">
                <a:solidFill>
                  <a:srgbClr val="0070C0"/>
                </a:solidFill>
                <a:highlight>
                  <a:srgbClr val="FFFF00"/>
                </a:highlight>
              </a:rPr>
              <a:t>、空或者数值</a:t>
            </a:r>
            <a:r>
              <a:rPr lang="en-US" altLang="zh-CN" sz="2400" b="1" dirty="0">
                <a:solidFill>
                  <a:srgbClr val="0070C0"/>
                </a:solidFill>
                <a:highlight>
                  <a:srgbClr val="FFFF00"/>
                </a:highlight>
              </a:rPr>
              <a:t>0)</a:t>
            </a:r>
            <a:r>
              <a:rPr lang="zh-CN" altLang="en-US" sz="2400" b="1" dirty="0">
                <a:highlight>
                  <a:srgbClr val="FFFF00"/>
                </a:highlight>
              </a:rPr>
              <a:t>的表达式或者最后一个表达式</a:t>
            </a:r>
            <a:endParaRPr lang="en-US" altLang="zh-CN" sz="2400" b="1" dirty="0">
              <a:highlight>
                <a:srgbClr val="FFFF00"/>
              </a:highlight>
            </a:endParaRPr>
          </a:p>
        </p:txBody>
      </p:sp>
      <p:pic>
        <p:nvPicPr>
          <p:cNvPr id="5" name="图片 4">
            <a:extLst>
              <a:ext uri="{FF2B5EF4-FFF2-40B4-BE49-F238E27FC236}">
                <a16:creationId xmlns:a16="http://schemas.microsoft.com/office/drawing/2014/main" id="{89FFC1AE-4B08-C549-9A57-2D05ACF26A71}"/>
              </a:ext>
            </a:extLst>
          </p:cNvPr>
          <p:cNvPicPr>
            <a:picLocks noChangeAspect="1"/>
          </p:cNvPicPr>
          <p:nvPr/>
        </p:nvPicPr>
        <p:blipFill>
          <a:blip r:embed="rId3"/>
          <a:stretch>
            <a:fillRect/>
          </a:stretch>
        </p:blipFill>
        <p:spPr>
          <a:xfrm>
            <a:off x="7901124" y="2555101"/>
            <a:ext cx="3797300" cy="873899"/>
          </a:xfrm>
          <a:prstGeom prst="rect">
            <a:avLst/>
          </a:prstGeom>
        </p:spPr>
      </p:pic>
    </p:spTree>
    <p:extLst>
      <p:ext uri="{BB962C8B-B14F-4D97-AF65-F5344CB8AC3E}">
        <p14:creationId xmlns:p14="http://schemas.microsoft.com/office/powerpoint/2010/main" val="241477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3954"/>
            <a:ext cx="10515600" cy="1325563"/>
          </a:xfrm>
        </p:spPr>
        <p:txBody>
          <a:bodyPr/>
          <a:lstStyle/>
          <a:p>
            <a:r>
              <a:rPr lang="en-US" altLang="zh-CN" dirty="0"/>
              <a:t>3.1 </a:t>
            </a:r>
            <a:r>
              <a:rPr lang="zh-CN" altLang="en-US" dirty="0"/>
              <a:t>条件表达式：逻辑</a:t>
            </a:r>
            <a:r>
              <a:rPr lang="en-US" altLang="zh-CN" dirty="0"/>
              <a:t>(</a:t>
            </a:r>
            <a:r>
              <a:rPr lang="zh-CN" altLang="en-US" dirty="0"/>
              <a:t>布尔</a:t>
            </a:r>
            <a:r>
              <a:rPr lang="en-US" altLang="zh-CN" dirty="0"/>
              <a:t>)</a:t>
            </a:r>
            <a:r>
              <a:rPr lang="zh-CN" altLang="en-US" dirty="0"/>
              <a:t>运算符</a:t>
            </a:r>
          </a:p>
        </p:txBody>
      </p:sp>
      <p:sp>
        <p:nvSpPr>
          <p:cNvPr id="8" name="矩形 7"/>
          <p:cNvSpPr/>
          <p:nvPr/>
        </p:nvSpPr>
        <p:spPr>
          <a:xfrm>
            <a:off x="259563" y="4826675"/>
            <a:ext cx="6096000" cy="1477328"/>
          </a:xfrm>
          <a:prstGeom prst="rect">
            <a:avLst/>
          </a:prstGeom>
          <a:ln>
            <a:solidFill>
              <a:srgbClr val="0070C0"/>
            </a:solidFill>
          </a:ln>
        </p:spPr>
        <p:txBody>
          <a:bodyPr>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scores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'bob'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65</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jim</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80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'bob'</a:t>
            </a:r>
            <a:endParaRPr lang="zh-CN" altLang="zh-CN" sz="2000" kern="100" dirty="0">
              <a:latin typeface="等线" panose="02010600030101010101" pitchFamily="2" charset="-122"/>
              <a:cs typeface="Times New Roman" panose="02020603050405020304" pitchFamily="18" charset="0"/>
            </a:endParaRPr>
          </a:p>
          <a:p>
            <a:endPar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key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 passed the exam'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10" name="矩形 9"/>
          <p:cNvSpPr/>
          <p:nvPr/>
        </p:nvSpPr>
        <p:spPr>
          <a:xfrm>
            <a:off x="161589" y="2124179"/>
            <a:ext cx="6904454" cy="2308324"/>
          </a:xfrm>
          <a:prstGeom prst="rect">
            <a:avLst/>
          </a:prstGeom>
          <a:ln>
            <a:solidFill>
              <a:srgbClr val="00B0F0"/>
            </a:solidFill>
          </a:ln>
        </p:spPr>
        <p:txBody>
          <a:bodyPr wrap="non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scores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'bob'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65</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jim</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80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'bob'</a:t>
            </a:r>
            <a:endParaRPr lang="zh-CN" altLang="zh-CN" sz="2000" kern="100" dirty="0">
              <a:latin typeface="等线" panose="02010600030101010101" pitchFamily="2" charset="-122"/>
              <a:cs typeface="Times New Roman" panose="02020603050405020304" pitchFamily="18" charset="0"/>
            </a:endParaRPr>
          </a:p>
          <a:p>
            <a:endPar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score = key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 65</a:t>
            </a:r>
          </a:p>
          <a:p>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如果</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key=='nobody'</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score</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为</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False (</a:t>
            </a:r>
            <a:r>
              <a:rPr lang="en-US" altLang="zh-CN" b="1"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key in scores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p>
          <a:p>
            <a:endPar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 passed the exam'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7" name="矩形 6"/>
          <p:cNvSpPr/>
          <p:nvPr/>
        </p:nvSpPr>
        <p:spPr>
          <a:xfrm>
            <a:off x="259563" y="1117955"/>
            <a:ext cx="10321351" cy="461665"/>
          </a:xfrm>
          <a:prstGeom prst="rect">
            <a:avLst/>
          </a:prstGeom>
        </p:spPr>
        <p:txBody>
          <a:bodyPr wrap="square">
            <a:spAutoFit/>
          </a:bodyPr>
          <a:lstStyle/>
          <a:p>
            <a:r>
              <a:rPr lang="en-US" altLang="zh-CN" sz="2400" b="1" dirty="0">
                <a:highlight>
                  <a:srgbClr val="FFFF00"/>
                </a:highlight>
              </a:rPr>
              <a:t>and : </a:t>
            </a:r>
            <a:r>
              <a:rPr lang="zh-CN" altLang="en-US" sz="2400" b="1" dirty="0">
                <a:highlight>
                  <a:srgbClr val="FFFF00"/>
                </a:highlight>
              </a:rPr>
              <a:t>返回</a:t>
            </a:r>
            <a:r>
              <a:rPr lang="zh-CN" altLang="en-US" sz="2400" b="1" dirty="0">
                <a:solidFill>
                  <a:srgbClr val="0070C0"/>
                </a:solidFill>
                <a:highlight>
                  <a:srgbClr val="FFFF00"/>
                </a:highlight>
              </a:rPr>
              <a:t>第一个</a:t>
            </a:r>
            <a:r>
              <a:rPr lang="zh-CN" altLang="en-US" sz="2400" b="1" u="sng" dirty="0">
                <a:solidFill>
                  <a:srgbClr val="FF0000"/>
                </a:solidFill>
                <a:highlight>
                  <a:srgbClr val="FFFF00"/>
                </a:highlight>
              </a:rPr>
              <a:t>假</a:t>
            </a:r>
            <a:r>
              <a:rPr lang="en-US" altLang="zh-CN" sz="2400" b="1" dirty="0">
                <a:solidFill>
                  <a:srgbClr val="0070C0"/>
                </a:solidFill>
                <a:highlight>
                  <a:srgbClr val="FFFF00"/>
                </a:highlight>
              </a:rPr>
              <a:t>(None</a:t>
            </a:r>
            <a:r>
              <a:rPr lang="zh-CN" altLang="en-US" sz="2400" b="1" dirty="0">
                <a:solidFill>
                  <a:srgbClr val="0070C0"/>
                </a:solidFill>
                <a:highlight>
                  <a:srgbClr val="FFFF00"/>
                </a:highlight>
              </a:rPr>
              <a:t>、空或者数值</a:t>
            </a:r>
            <a:r>
              <a:rPr lang="en-US" altLang="zh-CN" sz="2400" b="1" dirty="0">
                <a:solidFill>
                  <a:srgbClr val="0070C0"/>
                </a:solidFill>
                <a:highlight>
                  <a:srgbClr val="FFFF00"/>
                </a:highlight>
              </a:rPr>
              <a:t>0)</a:t>
            </a:r>
            <a:r>
              <a:rPr lang="zh-CN" altLang="en-US" sz="2400" b="1" dirty="0">
                <a:highlight>
                  <a:srgbClr val="FFFF00"/>
                </a:highlight>
              </a:rPr>
              <a:t>的表达式或者最后一个表达式</a:t>
            </a:r>
            <a:endParaRPr lang="en-US" altLang="zh-CN" sz="2400" b="1" dirty="0">
              <a:highlight>
                <a:srgbClr val="FFFF00"/>
              </a:highlight>
            </a:endParaRPr>
          </a:p>
        </p:txBody>
      </p:sp>
      <p:sp>
        <p:nvSpPr>
          <p:cNvPr id="5" name="矩形 4"/>
          <p:cNvSpPr/>
          <p:nvPr/>
        </p:nvSpPr>
        <p:spPr>
          <a:xfrm>
            <a:off x="6626922" y="4849683"/>
            <a:ext cx="5305515" cy="646331"/>
          </a:xfrm>
          <a:prstGeom prst="rect">
            <a:avLst/>
          </a:prstGeom>
          <a:ln>
            <a:solidFill>
              <a:srgbClr val="00B0F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scores</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 passed the exam'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6" name="文本框 5"/>
          <p:cNvSpPr txBox="1"/>
          <p:nvPr/>
        </p:nvSpPr>
        <p:spPr>
          <a:xfrm>
            <a:off x="6812473" y="5596117"/>
            <a:ext cx="4706306" cy="707886"/>
          </a:xfrm>
          <a:prstGeom prst="rect">
            <a:avLst/>
          </a:prstGeom>
          <a:noFill/>
        </p:spPr>
        <p:txBody>
          <a:bodyPr wrap="square" rtlCol="0">
            <a:spAutoFit/>
          </a:bodyPr>
          <a:lstStyle/>
          <a:p>
            <a:r>
              <a:rPr lang="zh-CN" altLang="en-US" sz="2000" dirty="0"/>
              <a:t>为真要求 </a:t>
            </a:r>
            <a:r>
              <a:rPr lang="en-US" altLang="zh-CN" sz="2000" dirty="0"/>
              <a:t>key in scores</a:t>
            </a:r>
            <a:r>
              <a:rPr lang="zh-CN" altLang="en-US" sz="2000" dirty="0"/>
              <a:t>以及</a:t>
            </a:r>
            <a:r>
              <a:rPr lang="en-US" altLang="zh-CN" sz="2000" dirty="0"/>
              <a:t>scores[key] &gt;= 60</a:t>
            </a:r>
            <a:r>
              <a:rPr lang="zh-CN" altLang="en-US" sz="2000" dirty="0"/>
              <a:t>两个条件满足</a:t>
            </a:r>
          </a:p>
        </p:txBody>
      </p:sp>
      <p:cxnSp>
        <p:nvCxnSpPr>
          <p:cNvPr id="12" name="直接箭头连接符 11"/>
          <p:cNvCxnSpPr>
            <a:cxnSpLocks/>
            <a:stCxn id="6" idx="1"/>
          </p:cNvCxnSpPr>
          <p:nvPr/>
        </p:nvCxnSpPr>
        <p:spPr>
          <a:xfrm flipH="1" flipV="1">
            <a:off x="5747657" y="5866410"/>
            <a:ext cx="1064816" cy="83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文本框 2"/>
          <p:cNvSpPr txBox="1"/>
          <p:nvPr/>
        </p:nvSpPr>
        <p:spPr>
          <a:xfrm>
            <a:off x="161589" y="1587088"/>
            <a:ext cx="5160576" cy="369332"/>
          </a:xfrm>
          <a:prstGeom prst="rect">
            <a:avLst/>
          </a:prstGeom>
          <a:noFill/>
        </p:spPr>
        <p:txBody>
          <a:bodyPr wrap="square" rtlCol="0">
            <a:spAutoFit/>
          </a:bodyPr>
          <a:lstStyle/>
          <a:p>
            <a:r>
              <a:rPr lang="zh-CN" altLang="en-US" dirty="0"/>
              <a:t>问题：分数及格时输出信息：其通过了测试</a:t>
            </a:r>
          </a:p>
        </p:txBody>
      </p:sp>
    </p:spTree>
    <p:extLst>
      <p:ext uri="{BB962C8B-B14F-4D97-AF65-F5344CB8AC3E}">
        <p14:creationId xmlns:p14="http://schemas.microsoft.com/office/powerpoint/2010/main" val="37973772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2225">
          <a:solidFill>
            <a:schemeClr val="accent4">
              <a:lumMod val="50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16762</TotalTime>
  <Words>4683</Words>
  <Application>Microsoft Macintosh PowerPoint</Application>
  <PresentationFormat>宽屏</PresentationFormat>
  <Paragraphs>479</Paragraphs>
  <Slides>26</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宋体</vt:lpstr>
      <vt:lpstr>Arial</vt:lpstr>
      <vt:lpstr>Arial</vt:lpstr>
      <vt:lpstr>Courier New</vt:lpstr>
      <vt:lpstr>Wingdings</vt:lpstr>
      <vt:lpstr>Office 主题​​</vt:lpstr>
      <vt:lpstr>第3章 选择与循环</vt:lpstr>
      <vt:lpstr>Python程序结构</vt:lpstr>
      <vt:lpstr>3.2 选择结构</vt:lpstr>
      <vt:lpstr>3.2.1 单分支选择结构</vt:lpstr>
      <vt:lpstr>3.1 条件表达式</vt:lpstr>
      <vt:lpstr>3.1 条件表达式:主要运算符</vt:lpstr>
      <vt:lpstr>3.1 条件表达式：逻辑(布尔)运算符</vt:lpstr>
      <vt:lpstr>3.1 条件表达式：逻辑(布尔)运算符</vt:lpstr>
      <vt:lpstr>3.1 条件表达式：逻辑(布尔)运算符</vt:lpstr>
      <vt:lpstr>3.1 条件表达式：逻辑(布尔)运算符</vt:lpstr>
      <vt:lpstr>运算符优先级</vt:lpstr>
      <vt:lpstr>3.1 条件表达式：短路逻辑</vt:lpstr>
      <vt:lpstr>3.1 条件表达式：不允许赋值运算符“=”</vt:lpstr>
      <vt:lpstr>3.2.2 双分支结构</vt:lpstr>
      <vt:lpstr>3.2.2 双分支结构</vt:lpstr>
      <vt:lpstr>3.2.2 双分支结构: if/else三元运算符，惰性求值</vt:lpstr>
      <vt:lpstr>3.2.4 选择结构的嵌套</vt:lpstr>
      <vt:lpstr>3.2.4 选择结构的嵌套</vt:lpstr>
      <vt:lpstr>3.2.3 多分支结构</vt:lpstr>
      <vt:lpstr>3.2.3 多分支结构</vt:lpstr>
      <vt:lpstr>3.2.5 选择结构应用</vt:lpstr>
      <vt:lpstr>3.2.5 选择结构应用*(while循环语句再讲)</vt:lpstr>
      <vt:lpstr>3.2.5 选择结构应用</vt:lpstr>
      <vt:lpstr>模块time</vt:lpstr>
      <vt:lpstr>常见错误：错误递进</vt:lpstr>
      <vt:lpstr>常见错误：条件表达式错误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Dilin Mao</dc:creator>
  <cp:lastModifiedBy>Microsoft Office User</cp:lastModifiedBy>
  <cp:revision>381</cp:revision>
  <dcterms:created xsi:type="dcterms:W3CDTF">2016-03-21T13:41:53Z</dcterms:created>
  <dcterms:modified xsi:type="dcterms:W3CDTF">2021-04-22T22:58:51Z</dcterms:modified>
</cp:coreProperties>
</file>