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2" r:id="rId2"/>
    <p:sldId id="277" r:id="rId3"/>
    <p:sldId id="320" r:id="rId4"/>
    <p:sldId id="363" r:id="rId5"/>
    <p:sldId id="356" r:id="rId6"/>
    <p:sldId id="335" r:id="rId7"/>
    <p:sldId id="342" r:id="rId8"/>
    <p:sldId id="355" r:id="rId9"/>
    <p:sldId id="347" r:id="rId10"/>
    <p:sldId id="351" r:id="rId11"/>
    <p:sldId id="350" r:id="rId12"/>
    <p:sldId id="279" r:id="rId13"/>
    <p:sldId id="361" r:id="rId14"/>
    <p:sldId id="336" r:id="rId15"/>
    <p:sldId id="338" r:id="rId16"/>
    <p:sldId id="365" r:id="rId17"/>
    <p:sldId id="324" r:id="rId18"/>
    <p:sldId id="339" r:id="rId19"/>
    <p:sldId id="340" r:id="rId20"/>
    <p:sldId id="341" r:id="rId21"/>
    <p:sldId id="283" r:id="rId22"/>
    <p:sldId id="345" r:id="rId23"/>
    <p:sldId id="367" r:id="rId24"/>
    <p:sldId id="349" r:id="rId25"/>
    <p:sldId id="284" r:id="rId26"/>
    <p:sldId id="362" r:id="rId27"/>
    <p:sldId id="346" r:id="rId28"/>
    <p:sldId id="321" r:id="rId29"/>
    <p:sldId id="366" r:id="rId30"/>
    <p:sldId id="322" r:id="rId31"/>
    <p:sldId id="323" r:id="rId32"/>
    <p:sldId id="293" r:id="rId33"/>
    <p:sldId id="300" r:id="rId34"/>
    <p:sldId id="352" r:id="rId35"/>
    <p:sldId id="35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 autoAdjust="0"/>
    <p:restoredTop sz="70806" autoAdjust="0"/>
  </p:normalViewPr>
  <p:slideViewPr>
    <p:cSldViewPr snapToGrid="0">
      <p:cViewPr varScale="1">
        <p:scale>
          <a:sx n="108" d="100"/>
          <a:sy n="108" d="100"/>
        </p:scale>
        <p:origin x="25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11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D1657-F7B8-4165-A4FD-0648B0AA91CA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D0C7-0EE7-452E-BAFD-B22A574E5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90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sum(range(1,101)) </a:t>
            </a:r>
          </a:p>
          <a:p>
            <a:r>
              <a:rPr lang="en-US" altLang="zh-CN" dirty="0"/>
              <a:t>sum([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baseline="0" dirty="0"/>
              <a:t> for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in range(1,101)]) </a:t>
            </a:r>
          </a:p>
          <a:p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教材上的</a:t>
            </a:r>
            <a:r>
              <a:rPr lang="en-US" altLang="zh-CN" dirty="0"/>
              <a:t>else</a:t>
            </a:r>
            <a:r>
              <a:rPr lang="zh-CN" altLang="en-US" dirty="0"/>
              <a:t>例子过于生搬硬套了。 没有</a:t>
            </a:r>
            <a:r>
              <a:rPr lang="en-US" altLang="zh-CN" dirty="0"/>
              <a:t>break</a:t>
            </a:r>
            <a:r>
              <a:rPr lang="zh-CN" altLang="en-US" dirty="0"/>
              <a:t>，不需要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3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左边是选择结构时教材上的例子，     我们也可以在用户不输入任何信息（空字符串时）结束循环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更多的例子来说明</a:t>
            </a:r>
            <a:r>
              <a:rPr lang="en-US" altLang="zh-CN" dirty="0"/>
              <a:t>while</a:t>
            </a:r>
            <a:r>
              <a:rPr lang="zh-CN" altLang="en-US" dirty="0"/>
              <a:t>循环的用法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3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40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[1-10]</a:t>
            </a:r>
            <a:r>
              <a:rPr lang="zh-CN" altLang="en-US" dirty="0"/>
              <a:t>范围内的奇数 ，而不是</a:t>
            </a:r>
            <a:r>
              <a:rPr lang="en-US" altLang="zh-CN" dirty="0"/>
              <a:t>[0,9]</a:t>
            </a:r>
            <a:r>
              <a:rPr lang="zh-CN" altLang="en-US" dirty="0"/>
              <a:t>范围内的奇数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mr-IN" altLang="zh-CN" dirty="0"/>
              <a:t>1 3 5 7 9 11 </a:t>
            </a:r>
            <a:endParaRPr lang="en-US" altLang="zh-CN" dirty="0"/>
          </a:p>
          <a:p>
            <a:r>
              <a:rPr lang="mr-IN" altLang="zh-CN" dirty="0"/>
              <a:t>&gt;&gt;&gt; </a:t>
            </a:r>
            <a:r>
              <a:rPr lang="en-US" altLang="zh-CN" dirty="0"/>
              <a:t>11</a:t>
            </a:r>
            <a:r>
              <a:rPr lang="zh-CN" altLang="en-US" dirty="0"/>
              <a:t>以内，但算了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1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7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sum(range(1,101)) </a:t>
            </a:r>
          </a:p>
          <a:p>
            <a:r>
              <a:rPr lang="en-US" altLang="zh-CN" dirty="0"/>
              <a:t>sum([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baseline="0" dirty="0"/>
              <a:t> for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in range(1,101)])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[ones + 10*tens + 100*hundreds for hundreds in range(1, 10)</a:t>
            </a:r>
          </a:p>
          <a:p>
            <a:r>
              <a:rPr kumimoji="1" lang="en-US" altLang="zh-CN" dirty="0"/>
              <a:t>                                   for tens in range(10)</a:t>
            </a:r>
          </a:p>
          <a:p>
            <a:r>
              <a:rPr kumimoji="1" lang="en-US" altLang="zh-CN" dirty="0"/>
              <a:t>                                   for ones in range(10)</a:t>
            </a:r>
          </a:p>
          <a:p>
            <a:r>
              <a:rPr kumimoji="1" lang="en-US" altLang="zh-CN" dirty="0"/>
              <a:t>                if ones ** 3 + tens ** 3 + hundreds ** 3 == ones + 10*tens + 100*hundreds 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条件是否为真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如果为假，退出循环，执行之后的语句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如果为真，执行</a:t>
            </a:r>
            <a:r>
              <a:rPr lang="en-US" altLang="zh-CN" dirty="0"/>
              <a:t>…… </a:t>
            </a:r>
            <a:r>
              <a:rPr lang="zh-CN" altLang="en-US" dirty="0"/>
              <a:t>，回到第</a:t>
            </a:r>
            <a:r>
              <a:rPr lang="en-US" altLang="zh-CN" dirty="0"/>
              <a:t>1 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有的时候执行到中途发现要退出循环，可以采用</a:t>
            </a:r>
            <a:r>
              <a:rPr lang="en-US" altLang="zh-CN" dirty="0"/>
              <a:t>break </a:t>
            </a:r>
            <a:r>
              <a:rPr lang="zh-CN" altLang="en-US" dirty="0"/>
              <a:t>，比如输入某个字符时 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while</a:t>
            </a:r>
            <a:r>
              <a:rPr lang="en-US" altLang="zh-CN" baseline="0" dirty="0"/>
              <a:t> ( </a:t>
            </a:r>
            <a:r>
              <a:rPr lang="en-US" altLang="zh-CN" baseline="0" dirty="0" err="1"/>
              <a:t>condi</a:t>
            </a:r>
            <a:r>
              <a:rPr lang="en-US" altLang="zh-CN" baseline="0" dirty="0"/>
              <a:t> and not </a:t>
            </a:r>
            <a:r>
              <a:rPr lang="en-US" altLang="zh-CN" baseline="0" dirty="0" err="1"/>
              <a:t>breakcond</a:t>
            </a:r>
            <a:r>
              <a:rPr lang="en-US" altLang="zh-CN" baseline="0" dirty="0"/>
              <a:t>): </a:t>
            </a:r>
          </a:p>
          <a:p>
            <a:pPr marL="0" indent="0">
              <a:buNone/>
            </a:pPr>
            <a:r>
              <a:rPr lang="en-US" altLang="zh-CN" baseline="0" dirty="0"/>
              <a:t>       body 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index = 0</a:t>
            </a:r>
          </a:p>
          <a:p>
            <a:pPr marL="0" indent="0">
              <a:buNone/>
            </a:pPr>
            <a:r>
              <a:rPr lang="en-US" altLang="zh-CN" baseline="0" dirty="0"/>
              <a:t>while index &lt; 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(fruit):</a:t>
            </a:r>
          </a:p>
          <a:p>
            <a:pPr marL="457200" lvl="1" indent="0">
              <a:buNone/>
            </a:pPr>
            <a:r>
              <a:rPr lang="en-US" altLang="zh-CN" baseline="0" dirty="0"/>
              <a:t>letter = fruit[index]</a:t>
            </a:r>
          </a:p>
          <a:p>
            <a:pPr marL="457200" lvl="1" indent="0">
              <a:buNone/>
            </a:pPr>
            <a:r>
              <a:rPr lang="en-US" altLang="zh-CN" baseline="0" dirty="0"/>
              <a:t>print(letter)</a:t>
            </a:r>
          </a:p>
          <a:p>
            <a:pPr marL="457200" lvl="1" indent="0">
              <a:buNone/>
            </a:pPr>
            <a:r>
              <a:rPr lang="en-US" altLang="zh-CN" baseline="0" dirty="0"/>
              <a:t>index = index + 1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for letter in fruit:</a:t>
            </a:r>
          </a:p>
          <a:p>
            <a:pPr marL="0" indent="0">
              <a:buNone/>
            </a:pPr>
            <a:r>
              <a:rPr lang="en-US" altLang="zh-CN" baseline="0" dirty="0"/>
              <a:t>     print(letter)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find(word, letter):</a:t>
            </a:r>
          </a:p>
          <a:p>
            <a:pPr marL="457200" lvl="1" indent="0">
              <a:buNone/>
            </a:pPr>
            <a:r>
              <a:rPr lang="en-US" altLang="zh-CN" dirty="0"/>
              <a:t>index = 0</a:t>
            </a:r>
          </a:p>
          <a:p>
            <a:pPr marL="457200" lvl="1" indent="0">
              <a:buNone/>
            </a:pPr>
            <a:r>
              <a:rPr lang="en-US" altLang="zh-CN" dirty="0"/>
              <a:t>while index &lt; </a:t>
            </a:r>
            <a:r>
              <a:rPr lang="en-US" altLang="zh-CN" dirty="0" err="1"/>
              <a:t>len</a:t>
            </a:r>
            <a:r>
              <a:rPr lang="en-US" altLang="zh-CN" dirty="0"/>
              <a:t>(word):</a:t>
            </a:r>
          </a:p>
          <a:p>
            <a:pPr marL="914400" lvl="2" indent="0">
              <a:buNone/>
            </a:pPr>
            <a:r>
              <a:rPr lang="en-US" altLang="zh-CN" dirty="0"/>
              <a:t>if word[index] == letter:</a:t>
            </a:r>
          </a:p>
          <a:p>
            <a:pPr marL="914400" lvl="2" indent="0">
              <a:buNone/>
            </a:pPr>
            <a:r>
              <a:rPr lang="en-US" altLang="zh-CN" dirty="0"/>
              <a:t>	return index</a:t>
            </a:r>
          </a:p>
          <a:p>
            <a:pPr marL="914400" lvl="2" indent="0">
              <a:buNone/>
            </a:pPr>
            <a:r>
              <a:rPr lang="en-US" altLang="zh-CN" dirty="0"/>
              <a:t>index = index + 1</a:t>
            </a:r>
          </a:p>
          <a:p>
            <a:pPr marL="457200" lvl="1" indent="0">
              <a:buNone/>
            </a:pPr>
            <a:r>
              <a:rPr lang="en-US" altLang="zh-CN" dirty="0"/>
              <a:t>return -1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example, the following function prints all the letters from word1 that also appear in</a:t>
            </a:r>
          </a:p>
          <a:p>
            <a:pPr marL="0" indent="0">
              <a:buNone/>
            </a:pPr>
            <a:r>
              <a:rPr lang="en-US" altLang="zh-CN" dirty="0"/>
              <a:t>word2:</a:t>
            </a:r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in_both</a:t>
            </a:r>
            <a:r>
              <a:rPr lang="en-US" altLang="zh-CN" dirty="0"/>
              <a:t>(word1, word2):</a:t>
            </a:r>
          </a:p>
          <a:p>
            <a:pPr marL="457200" lvl="1" indent="0">
              <a:buNone/>
            </a:pPr>
            <a:r>
              <a:rPr lang="en-US" altLang="zh-CN" dirty="0"/>
              <a:t>for letter in word1:</a:t>
            </a:r>
          </a:p>
          <a:p>
            <a:pPr marL="914400" lvl="2" indent="0">
              <a:buNone/>
            </a:pPr>
            <a:r>
              <a:rPr lang="en-US" altLang="zh-CN" dirty="0"/>
              <a:t>if letter in word2:</a:t>
            </a:r>
          </a:p>
          <a:p>
            <a:pPr marL="914400" lvl="2" indent="0">
              <a:buNone/>
            </a:pPr>
            <a:r>
              <a:rPr lang="en-US" altLang="zh-CN" dirty="0"/>
              <a:t>	print(letter)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4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3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第一章介绍时举的例子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用循环实现，与</a:t>
            </a:r>
            <a:r>
              <a:rPr lang="en-US" altLang="zh-CN" dirty="0">
                <a:sym typeface="Wingdings" panose="05000000000000000000" pitchFamily="2" charset="2"/>
              </a:rPr>
              <a:t>29</a:t>
            </a:r>
            <a:r>
              <a:rPr lang="zh-CN" altLang="en-US" dirty="0">
                <a:sym typeface="Wingdings" panose="05000000000000000000" pitchFamily="2" charset="2"/>
              </a:rPr>
              <a:t>页</a:t>
            </a:r>
            <a:r>
              <a:rPr lang="en-US" altLang="zh-CN" dirty="0" err="1">
                <a:sym typeface="Wingdings" panose="05000000000000000000" pitchFamily="2" charset="2"/>
              </a:rPr>
              <a:t>ppt</a:t>
            </a:r>
            <a:r>
              <a:rPr lang="zh-CN" altLang="en-US" dirty="0">
                <a:sym typeface="Wingdings" panose="05000000000000000000" pitchFamily="2" charset="2"/>
              </a:rPr>
              <a:t>的图对应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4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结合在一起，第一章给出的</a:t>
            </a:r>
            <a:r>
              <a:rPr lang="en-US" altLang="zh-CN" dirty="0"/>
              <a:t>project2</a:t>
            </a:r>
            <a:r>
              <a:rPr lang="zh-CN" altLang="en-US" dirty="0"/>
              <a:t>对应，返回的条件</a:t>
            </a:r>
            <a:r>
              <a:rPr lang="en-US" altLang="zh-CN" dirty="0">
                <a:sym typeface="Wingdings" panose="05000000000000000000" pitchFamily="2" charset="2"/>
              </a:rPr>
              <a:t> not </a:t>
            </a:r>
            <a:r>
              <a:rPr lang="en-US" altLang="zh-CN" dirty="0" err="1">
                <a:sym typeface="Wingdings" panose="05000000000000000000" pitchFamily="2" charset="2"/>
              </a:rPr>
              <a:t>num</a:t>
            </a:r>
            <a:r>
              <a:rPr lang="en-US" altLang="zh-CN" dirty="0">
                <a:sym typeface="Wingdings" panose="05000000000000000000" pitchFamily="2" charset="2"/>
              </a:rPr>
              <a:t> == 0  </a:t>
            </a:r>
            <a:r>
              <a:rPr lang="en-US" altLang="zh-CN" dirty="0" err="1">
                <a:sym typeface="Wingdings" panose="05000000000000000000" pitchFamily="2" charset="2"/>
              </a:rPr>
              <a:t>num</a:t>
            </a:r>
            <a:r>
              <a:rPr lang="en-US" altLang="zh-CN" baseline="0" dirty="0">
                <a:sym typeface="Wingdings" panose="05000000000000000000" pitchFamily="2" charset="2"/>
              </a:rPr>
              <a:t> </a:t>
            </a:r>
            <a:r>
              <a:rPr lang="zh-CN" altLang="en-US" dirty="0"/>
              <a:t>作为循环的条件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3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2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4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0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BED5-41FC-4FC2-AA4F-C891941065C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2DE3-C9B1-494E-A8D2-BAA281F9D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循环结构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094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422741"/>
            <a:ext cx="10395857" cy="67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3.5 </a:t>
            </a:r>
            <a:r>
              <a:rPr lang="zh-CN" altLang="zh-CN" sz="2000" dirty="0">
                <a:latin typeface="宋体" panose="02010600030101010101" pitchFamily="2" charset="-122"/>
              </a:rPr>
              <a:t>例10：编写程序，输出由1、2、3、4这四个数字组成的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每位数都不相同</a:t>
            </a:r>
            <a:r>
              <a:rPr lang="zh-CN" altLang="zh-CN" sz="2000" dirty="0">
                <a:latin typeface="宋体" panose="02010600030101010101" pitchFamily="2" charset="-122"/>
              </a:rPr>
              <a:t>的所有三位数。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zh-CN" sz="2000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1066" y="2457492"/>
            <a:ext cx="6791053" cy="18466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D4DFD7-8798-4089-9C3F-3A4D94E3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48" y="1967635"/>
            <a:ext cx="312173" cy="40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" y="248473"/>
            <a:ext cx="10515600" cy="1325563"/>
          </a:xfrm>
        </p:spPr>
        <p:txBody>
          <a:bodyPr/>
          <a:lstStyle/>
          <a:p>
            <a:r>
              <a:rPr lang="zh-CN" altLang="en-US" dirty="0"/>
              <a:t>循环嵌套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700" y="330200"/>
            <a:ext cx="7658100" cy="1212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所谓水仙花数是指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</a:rPr>
              <a:t>位的十进制数，其各位数字的立方和等于该数本身。</a:t>
            </a:r>
            <a:r>
              <a:rPr lang="en-US" altLang="zh-CN" sz="2400" dirty="0">
                <a:latin typeface="宋体" panose="02010600030101010101" pitchFamily="2" charset="-122"/>
              </a:rPr>
              <a:t>153</a:t>
            </a:r>
            <a:r>
              <a:rPr lang="zh-CN" altLang="zh-CN" sz="2400" dirty="0">
                <a:latin typeface="宋体" panose="02010600030101010101" pitchFamily="2" charset="-122"/>
              </a:rPr>
              <a:t>是水仙花数，因为</a:t>
            </a:r>
            <a:r>
              <a:rPr lang="en-US" altLang="zh-CN" sz="2400" dirty="0">
                <a:latin typeface="宋体" panose="02010600030101010101" pitchFamily="2" charset="-122"/>
              </a:rPr>
              <a:t>153 = 1^3 + 5^3 + 3^3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4475" y="1396812"/>
            <a:ext cx="8143876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find_narcissi_few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输出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水仙花数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4475" y="3777846"/>
            <a:ext cx="8848725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find_narcissi_few2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hundreds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037" y="2141399"/>
            <a:ext cx="428625" cy="819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514476" y="5881881"/>
            <a:ext cx="840901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find_narcissi_few3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result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三位水仙花数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88380" y="6175948"/>
            <a:ext cx="179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列表解析式实现</a:t>
            </a:r>
          </a:p>
        </p:txBody>
      </p:sp>
    </p:spTree>
    <p:extLst>
      <p:ext uri="{BB962C8B-B14F-4D97-AF65-F5344CB8AC3E}">
        <p14:creationId xmlns:p14="http://schemas.microsoft.com/office/powerpoint/2010/main" val="206634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3.3.1 for循环与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while循环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664200" cy="4139746"/>
          </a:xfrm>
        </p:spPr>
        <p:txBody>
          <a:bodyPr>
            <a:normAutofit/>
          </a:bodyPr>
          <a:lstStyle/>
          <a:p>
            <a:pPr eaLnBrk="0" hangingPunct="0"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while循环和for循环都可以带else子句，当循环自然结束时（不是因为执行了break而结束）执行else结构中的语句。</a:t>
            </a:r>
          </a:p>
          <a:p>
            <a:pPr eaLnBrk="0" hangingPunct="0">
              <a:spcBef>
                <a:spcPct val="10000"/>
              </a:spcBef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5086" y="2986049"/>
            <a:ext cx="494937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条件表达式: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循环体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条件表达式1: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Exit loop now, skip else if present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条件表达式2: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Go to top of loop now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Run if we didn't hit a 'break'</a:t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else子句 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7678292" y="1203989"/>
            <a:ext cx="2960916" cy="870856"/>
          </a:xfrm>
          <a:prstGeom prst="flowChartDecisi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条件表达式？</a:t>
            </a: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 flipH="1">
            <a:off x="9158750" y="884670"/>
            <a:ext cx="1112" cy="319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99209" y="2584562"/>
            <a:ext cx="2148114" cy="6078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9" name="直接箭头连接符 8"/>
          <p:cNvCxnSpPr>
            <a:stCxn id="6" idx="2"/>
            <a:endCxn id="8" idx="0"/>
          </p:cNvCxnSpPr>
          <p:nvPr/>
        </p:nvCxnSpPr>
        <p:spPr>
          <a:xfrm>
            <a:off x="9158750" y="2074845"/>
            <a:ext cx="14516" cy="509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终止 9"/>
          <p:cNvSpPr/>
          <p:nvPr/>
        </p:nvSpPr>
        <p:spPr>
          <a:xfrm>
            <a:off x="8694293" y="6146098"/>
            <a:ext cx="986972" cy="37737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99208" y="3615081"/>
            <a:ext cx="2148114" cy="6078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2" name="直接箭头连接符 11"/>
          <p:cNvCxnSpPr>
            <a:stCxn id="8" idx="2"/>
            <a:endCxn id="11" idx="0"/>
          </p:cNvCxnSpPr>
          <p:nvPr/>
        </p:nvCxnSpPr>
        <p:spPr>
          <a:xfrm flipH="1">
            <a:off x="9173265" y="3192442"/>
            <a:ext cx="1" cy="42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6" idx="1"/>
          </p:cNvCxnSpPr>
          <p:nvPr/>
        </p:nvCxnSpPr>
        <p:spPr>
          <a:xfrm rot="5400000" flipH="1">
            <a:off x="7134007" y="2183703"/>
            <a:ext cx="2583544" cy="1494973"/>
          </a:xfrm>
          <a:prstGeom prst="bentConnector4">
            <a:avLst>
              <a:gd name="adj1" fmla="val -8848"/>
              <a:gd name="adj2" fmla="val 1483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3"/>
            <a:endCxn id="16" idx="0"/>
          </p:cNvCxnSpPr>
          <p:nvPr/>
        </p:nvCxnSpPr>
        <p:spPr>
          <a:xfrm flipH="1">
            <a:off x="9187779" y="1639417"/>
            <a:ext cx="1451429" cy="3267430"/>
          </a:xfrm>
          <a:prstGeom prst="bentConnector4">
            <a:avLst>
              <a:gd name="adj1" fmla="val -28750"/>
              <a:gd name="adj2" fmla="val 922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3"/>
            <a:endCxn id="10" idx="0"/>
          </p:cNvCxnSpPr>
          <p:nvPr/>
        </p:nvCxnSpPr>
        <p:spPr>
          <a:xfrm flipH="1">
            <a:off x="9187779" y="2888502"/>
            <a:ext cx="1059544" cy="3257596"/>
          </a:xfrm>
          <a:prstGeom prst="bentConnector4">
            <a:avLst>
              <a:gd name="adj1" fmla="val -21575"/>
              <a:gd name="adj2" fmla="val 8897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113722" y="4906847"/>
            <a:ext cx="2148114" cy="60788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else </a:t>
            </a:r>
            <a:r>
              <a:rPr lang="zh-CN" altLang="en-US" b="1" dirty="0">
                <a:solidFill>
                  <a:schemeClr val="tx1"/>
                </a:solidFill>
              </a:rPr>
              <a:t>语句块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32807" y="12620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10" idx="0"/>
          </p:cNvCxnSpPr>
          <p:nvPr/>
        </p:nvCxnSpPr>
        <p:spPr>
          <a:xfrm>
            <a:off x="9187779" y="5514727"/>
            <a:ext cx="0" cy="6313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202292" y="20022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0576" y="3250497"/>
            <a:ext cx="1045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break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1" name="肘形连接符 20"/>
          <p:cNvCxnSpPr>
            <a:stCxn id="8" idx="1"/>
            <a:endCxn id="6" idx="1"/>
          </p:cNvCxnSpPr>
          <p:nvPr/>
        </p:nvCxnSpPr>
        <p:spPr>
          <a:xfrm rot="10800000">
            <a:off x="7678293" y="1639418"/>
            <a:ext cx="420917" cy="1249085"/>
          </a:xfrm>
          <a:prstGeom prst="bentConnector3">
            <a:avLst>
              <a:gd name="adj1" fmla="val 15431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96121" y="1973240"/>
            <a:ext cx="11030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continue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17029" y="5965371"/>
            <a:ext cx="2162628" cy="60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9187778" y="4906575"/>
            <a:ext cx="7680" cy="650774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97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循环的设计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1174413" cy="435133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要解决一个问题，需要在一个计算空间内重复计算多次来求解</a:t>
            </a:r>
            <a:endParaRPr lang="en-US" altLang="zh-CN" sz="2000" dirty="0"/>
          </a:p>
          <a:p>
            <a:r>
              <a:rPr lang="zh-CN" altLang="en-US" sz="2000" dirty="0"/>
              <a:t>循环变量决定了计算空间</a:t>
            </a:r>
            <a:r>
              <a:rPr lang="en-US" altLang="zh-CN" sz="2000" dirty="0"/>
              <a:t> </a:t>
            </a:r>
            <a:r>
              <a:rPr lang="zh-CN" altLang="en-US" sz="2000" dirty="0"/>
              <a:t>，初值设置以及判断是否是计算空间的最后一个取值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循环变量</a:t>
            </a:r>
            <a:r>
              <a:rPr lang="en-US" altLang="zh-CN" sz="2000" dirty="0"/>
              <a:t>=</a:t>
            </a:r>
            <a:r>
              <a:rPr lang="zh-CN" altLang="en-US" sz="2000" dirty="0"/>
              <a:t>初始值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while:  </a:t>
            </a:r>
            <a:r>
              <a:rPr lang="zh-CN" altLang="en-US" sz="2000" dirty="0"/>
              <a:t>根据循环变量判断是否还在计算空间内，且求解未结束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进行计算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发现当前计算不会找到解：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continue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开始下一轮循环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当前计算无需继续：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zh-CN" altLang="en-US" sz="2000" dirty="0"/>
              <a:t>如果已经找到解，且求解结束，可以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break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结束循环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>
                <a:highlight>
                  <a:srgbClr val="FFFF00"/>
                </a:highlight>
              </a:rPr>
              <a:t>………</a:t>
            </a:r>
            <a:r>
              <a:rPr lang="zh-CN" altLang="en-US" sz="2000" dirty="0">
                <a:highlight>
                  <a:srgbClr val="FFFF00"/>
                </a:highlight>
              </a:rPr>
              <a:t>循环体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其他后续语句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else: </a:t>
            </a:r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zh-CN" altLang="en-US" sz="2000" dirty="0"/>
              <a:t>继续计算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如果不是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break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结束的循环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b="1" dirty="0">
                <a:solidFill>
                  <a:srgbClr val="FF0000"/>
                </a:solidFill>
              </a:rPr>
              <a:t>在下次循环前（包括</a:t>
            </a:r>
            <a:r>
              <a:rPr lang="en-US" altLang="zh-CN" sz="2000" b="1" dirty="0">
                <a:solidFill>
                  <a:srgbClr val="FF0000"/>
                </a:solidFill>
              </a:rPr>
              <a:t>continue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</a:rPr>
              <a:t>应该更新循环变量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4569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为什么要引入</a:t>
            </a:r>
            <a:r>
              <a:rPr lang="en-US" altLang="zh-CN" dirty="0"/>
              <a:t>while </a:t>
            </a:r>
            <a:r>
              <a:rPr lang="zh-CN" altLang="en-US" dirty="0"/>
              <a:t>循环？</a:t>
            </a:r>
          </a:p>
        </p:txBody>
      </p:sp>
      <p:sp>
        <p:nvSpPr>
          <p:cNvPr id="3" name="矩形 2"/>
          <p:cNvSpPr/>
          <p:nvPr/>
        </p:nvSpPr>
        <p:spPr>
          <a:xfrm>
            <a:off x="579120" y="2209800"/>
            <a:ext cx="5623560" cy="14173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500" y="1419140"/>
            <a:ext cx="6172200" cy="526297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extract_digits_noloop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sz="16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sz="1600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sz="1600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sz="1600" b="1" i="1" kern="0" dirty="0" err="1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2846" y="1489476"/>
            <a:ext cx="5313484" cy="424731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为什么要引入</a:t>
            </a:r>
            <a:r>
              <a:rPr lang="en-US" altLang="zh-CN" dirty="0"/>
              <a:t>while </a:t>
            </a:r>
            <a:r>
              <a:rPr lang="zh-CN" altLang="en-US" dirty="0"/>
              <a:t>循环结构（续）？</a:t>
            </a:r>
          </a:p>
        </p:txBody>
      </p:sp>
      <p:sp>
        <p:nvSpPr>
          <p:cNvPr id="5" name="矩形 4"/>
          <p:cNvSpPr/>
          <p:nvPr/>
        </p:nvSpPr>
        <p:spPr>
          <a:xfrm>
            <a:off x="164123" y="1690688"/>
            <a:ext cx="5313484" cy="424731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6707" y="1725858"/>
            <a:ext cx="6096000" cy="39703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sum_digits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运算来得到从右边开始数起的各个数字，然后求和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#place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=[]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num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# num != 0 </a:t>
            </a:r>
            <a:endParaRPr lang="zh-CN" altLang="zh-CN" sz="2000" kern="100" dirty="0">
              <a:highlight>
                <a:srgbClr val="FFFF00"/>
              </a:highligh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#place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endParaRPr lang="zh-CN" altLang="zh-CN" sz="20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09DC345-F99E-E149-B48E-A2E1BD64D380}"/>
              </a:ext>
            </a:extLst>
          </p:cNvPr>
          <p:cNvSpPr/>
          <p:nvPr/>
        </p:nvSpPr>
        <p:spPr>
          <a:xfrm>
            <a:off x="5307106" y="3429000"/>
            <a:ext cx="788894" cy="443753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68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3.3.1 for循环与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while循环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9010"/>
            <a:ext cx="10342418" cy="870442"/>
          </a:xfrm>
        </p:spPr>
        <p:txBody>
          <a:bodyPr/>
          <a:lstStyle/>
          <a:p>
            <a:r>
              <a:rPr lang="zh-CN" altLang="en-US" dirty="0"/>
              <a:t>计算  </a:t>
            </a:r>
            <a:r>
              <a:rPr lang="en-US" altLang="zh-CN" dirty="0"/>
              <a:t>1+2 +3 + … + 99 + 100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53327" y="2978659"/>
            <a:ext cx="5773190" cy="369331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loop_while_1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# total = 0+1 + 2 + 3 + 4 ... + 100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更新</a:t>
            </a:r>
            <a:r>
              <a:rPr lang="en-US" altLang="zh-CN" kern="0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，影响条件表达式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循环结束，打印结果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  #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循环结束，打印结果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print(total)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882" y="3102947"/>
            <a:ext cx="5417127" cy="236988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loop_for_1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total = 1 + 2 + 3 + 4 ... + 100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3991" y="5698481"/>
            <a:ext cx="353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solidFill>
                  <a:srgbClr val="FF0000"/>
                </a:solidFill>
              </a:rPr>
              <a:t>sum(range(1,101)) 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BFD08EC6-B60A-CA43-8370-6EB9B685C89E}"/>
              </a:ext>
            </a:extLst>
          </p:cNvPr>
          <p:cNvSpPr/>
          <p:nvPr/>
        </p:nvSpPr>
        <p:spPr>
          <a:xfrm>
            <a:off x="5989009" y="4198839"/>
            <a:ext cx="528637" cy="27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BD99B46-8F04-C443-B9CE-17FC5ABC648B}"/>
              </a:ext>
            </a:extLst>
          </p:cNvPr>
          <p:cNvSpPr txBox="1">
            <a:spLocks/>
          </p:cNvSpPr>
          <p:nvPr/>
        </p:nvSpPr>
        <p:spPr>
          <a:xfrm>
            <a:off x="1082118" y="1253560"/>
            <a:ext cx="1034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while</a:t>
            </a:r>
            <a:r>
              <a:rPr lang="zh-CN" altLang="en-US" dirty="0"/>
              <a:t>循环示例</a:t>
            </a:r>
          </a:p>
        </p:txBody>
      </p:sp>
    </p:spTree>
    <p:extLst>
      <p:ext uri="{BB962C8B-B14F-4D97-AF65-F5344CB8AC3E}">
        <p14:creationId xmlns:p14="http://schemas.microsoft.com/office/powerpoint/2010/main" val="275994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循环示例（续）</a:t>
            </a:r>
          </a:p>
        </p:txBody>
      </p:sp>
      <p:sp>
        <p:nvSpPr>
          <p:cNvPr id="8" name="矩形 7"/>
          <p:cNvSpPr/>
          <p:nvPr/>
        </p:nvSpPr>
        <p:spPr>
          <a:xfrm>
            <a:off x="1222989" y="2450946"/>
            <a:ext cx="5539154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sum_factorial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r>
              <a:rPr lang="zh-CN" altLang="en-US" sz="20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0! + 1!+2!+3!+...+n! '''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result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result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result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043354" y="1796193"/>
            <a:ext cx="5052646" cy="54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0! + 1!+2!+3!+...+20!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4EF78-72DF-4A93-86F4-DC7ECC63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980" y="2177687"/>
            <a:ext cx="4131474" cy="29298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67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循环示例（续）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284" y="1690688"/>
            <a:ext cx="4613031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例2：用户输入若干个分数，求所有分数的和。每输入一个分数后询问是否继续输入下一个分数。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161192" y="2733793"/>
            <a:ext cx="5290039" cy="39703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demo_3_2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endFlag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'yes'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endFlag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lower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'yes'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请输入一个正整数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isinstance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不是数字或不符合要求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endFlag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继续输入？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(yes or no)'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整数之和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1716" y="2839319"/>
            <a:ext cx="6096000" cy="372409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sum_demo2_3_2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请输入一个正整数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isinstance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不是数字或不符合要求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请输入一个正整数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整数之和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3936" y="1796214"/>
            <a:ext cx="4791075" cy="101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我们也可以</a:t>
            </a:r>
            <a:r>
              <a:rPr lang="zh-CN" altLang="en-US" sz="2000" dirty="0">
                <a:latin typeface="宋体" panose="02010600030101010101" pitchFamily="2" charset="-122"/>
              </a:rPr>
              <a:t>在用户不输入任何信息（空字符串时）结束循环</a:t>
            </a:r>
          </a:p>
        </p:txBody>
      </p:sp>
    </p:spTree>
    <p:extLst>
      <p:ext uri="{BB962C8B-B14F-4D97-AF65-F5344CB8AC3E}">
        <p14:creationId xmlns:p14="http://schemas.microsoft.com/office/powerpoint/2010/main" val="262564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循环示例（续）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5615" cy="671390"/>
          </a:xfrm>
        </p:spPr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一个最小正整数</a:t>
            </a:r>
            <a:r>
              <a:rPr lang="zh-CN" altLang="en-US" dirty="0"/>
              <a:t>，满足被</a:t>
            </a:r>
            <a:r>
              <a:rPr lang="en-US" altLang="zh-CN" dirty="0"/>
              <a:t>3</a:t>
            </a:r>
            <a:r>
              <a:rPr lang="zh-CN" altLang="en-US" dirty="0"/>
              <a:t>除余</a:t>
            </a:r>
            <a:r>
              <a:rPr lang="en-US" altLang="zh-CN" dirty="0"/>
              <a:t>2</a:t>
            </a:r>
            <a:r>
              <a:rPr lang="zh-CN" altLang="en-US" dirty="0"/>
              <a:t>，被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3</a:t>
            </a:r>
            <a:r>
              <a:rPr lang="zh-CN" altLang="en-US" dirty="0"/>
              <a:t>，被</a:t>
            </a:r>
            <a:r>
              <a:rPr lang="en-US" altLang="zh-CN" dirty="0"/>
              <a:t>7</a:t>
            </a:r>
            <a:r>
              <a:rPr lang="zh-CN" altLang="en-US" dirty="0"/>
              <a:t>除余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2538167"/>
            <a:ext cx="5867400" cy="369331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min_number_while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查找一个最小正整数，满足被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u="sng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是否找到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的最小正整数是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2700" y="2574802"/>
            <a:ext cx="5505450" cy="28623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min_number2_while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查找一个最小正整数，满足被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sng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的最小正整数是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3.3.1 for循环与while循环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41424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</a:rPr>
              <a:t>提供了两种基本的循环结构语句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语句、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语句。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for循环一般用于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循环次数可以提前确定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的情况，尤其是用于枚举序列等迭代对象或迭代器中的元素；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while循环一般用于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循环次数难以提前确定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的情况，也可以用于循环次数确定的情况；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在循环次数确定的情况下，一般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优先考虑使用for循环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相同或不同的循环结构之间都可以互相嵌套，实现更为复杂的逻辑。</a:t>
            </a:r>
          </a:p>
        </p:txBody>
      </p:sp>
      <p:sp>
        <p:nvSpPr>
          <p:cNvPr id="2" name="矩形 1"/>
          <p:cNvSpPr/>
          <p:nvPr/>
        </p:nvSpPr>
        <p:spPr>
          <a:xfrm>
            <a:off x="1016679" y="5670118"/>
            <a:ext cx="52375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Arial" panose="020B0604020202020204" pitchFamily="34" charset="0"/>
              </a:rPr>
              <a:t>for 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取值 </a:t>
            </a:r>
            <a:r>
              <a:rPr lang="en-US" altLang="zh-CN" sz="2800" dirty="0">
                <a:latin typeface="宋体" panose="02010600030101010101" pitchFamily="2" charset="-122"/>
                <a:sym typeface="Arial" panose="020B0604020202020204" pitchFamily="34" charset="0"/>
              </a:rPr>
              <a:t>in 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序列或迭代对象</a:t>
            </a:r>
            <a:r>
              <a:rPr lang="en-US" altLang="zh-CN" sz="2800" dirty="0">
                <a:latin typeface="宋体" panose="02010600030101010101" pitchFamily="2" charset="-122"/>
                <a:sym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循环体 </a:t>
            </a:r>
          </a:p>
        </p:txBody>
      </p:sp>
      <p:sp>
        <p:nvSpPr>
          <p:cNvPr id="3" name="矩形 2"/>
          <p:cNvSpPr/>
          <p:nvPr/>
        </p:nvSpPr>
        <p:spPr>
          <a:xfrm>
            <a:off x="7164954" y="5614418"/>
            <a:ext cx="3278154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while 条件表达式:</a:t>
            </a:r>
          </a:p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	循环体</a:t>
            </a:r>
          </a:p>
        </p:txBody>
      </p:sp>
    </p:spTree>
    <p:extLst>
      <p:ext uri="{BB962C8B-B14F-4D97-AF65-F5344CB8AC3E}">
        <p14:creationId xmlns:p14="http://schemas.microsoft.com/office/powerpoint/2010/main" val="407221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1325563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循环示例（续）</a:t>
            </a:r>
            <a:br>
              <a:rPr lang="zh-CN" altLang="en-US" dirty="0"/>
            </a:b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求多个解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518251"/>
          </a:xfrm>
        </p:spPr>
        <p:txBody>
          <a:bodyPr>
            <a:normAutofit/>
          </a:bodyPr>
          <a:lstStyle/>
          <a:p>
            <a:r>
              <a:rPr lang="zh-CN" altLang="zh-CN" dirty="0"/>
              <a:t>查找前面</a:t>
            </a:r>
            <a:r>
              <a:rPr lang="en-US" altLang="zh-CN" dirty="0"/>
              <a:t>n</a:t>
            </a:r>
            <a:r>
              <a:rPr lang="zh-CN" altLang="zh-CN" dirty="0"/>
              <a:t>个正整数，满足被</a:t>
            </a:r>
            <a:r>
              <a:rPr lang="en-US" altLang="zh-CN" dirty="0"/>
              <a:t>3</a:t>
            </a:r>
            <a:r>
              <a:rPr lang="zh-CN" altLang="zh-CN" dirty="0"/>
              <a:t>除余</a:t>
            </a:r>
            <a:r>
              <a:rPr lang="en-US" altLang="zh-CN" dirty="0"/>
              <a:t>2</a:t>
            </a:r>
            <a:r>
              <a:rPr lang="zh-CN" altLang="zh-CN" dirty="0"/>
              <a:t>，被</a:t>
            </a:r>
            <a:r>
              <a:rPr lang="en-US" altLang="zh-CN" dirty="0"/>
              <a:t>5</a:t>
            </a:r>
            <a:r>
              <a:rPr lang="zh-CN" altLang="zh-CN" dirty="0"/>
              <a:t>除余</a:t>
            </a:r>
            <a:r>
              <a:rPr lang="en-US" altLang="zh-CN" dirty="0"/>
              <a:t>3</a:t>
            </a:r>
            <a:r>
              <a:rPr lang="zh-CN" altLang="zh-CN" dirty="0"/>
              <a:t>，被</a:t>
            </a:r>
            <a:r>
              <a:rPr lang="en-US" altLang="zh-CN" dirty="0"/>
              <a:t>7</a:t>
            </a:r>
            <a:r>
              <a:rPr lang="zh-CN" altLang="zh-CN" dirty="0"/>
              <a:t>除余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2650" y="2381976"/>
            <a:ext cx="6096000" cy="452431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first_n_number_while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count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找到的个数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total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count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的前面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%s'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100" y="2538167"/>
            <a:ext cx="5867400" cy="369331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min_number_while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查找一个最小正整数，满足被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u="sng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是否找到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的最小正整数是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D8D7DC2-3DB0-F04D-91D2-CBED51A86195}"/>
              </a:ext>
            </a:extLst>
          </p:cNvPr>
          <p:cNvSpPr/>
          <p:nvPr/>
        </p:nvSpPr>
        <p:spPr>
          <a:xfrm>
            <a:off x="5707857" y="4249094"/>
            <a:ext cx="528637" cy="27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20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3.4</a:t>
            </a:r>
            <a:r>
              <a:rPr lang="en-US" altLang="zh-CN" dirty="0">
                <a:latin typeface="宋体" panose="02010600030101010101" pitchFamily="2" charset="-122"/>
              </a:rPr>
              <a:t>  break</a:t>
            </a:r>
            <a:r>
              <a:rPr lang="zh-CN" altLang="en-US" dirty="0">
                <a:latin typeface="宋体" panose="02010600030101010101" pitchFamily="2" charset="-122"/>
              </a:rPr>
              <a:t>和continue语句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858282"/>
            <a:ext cx="11353800" cy="344850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break语句在while循环和for循环中都可以使用，一般放在if选择结构中，一旦break语句被执行，将使得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当前</a:t>
            </a:r>
            <a:r>
              <a:rPr lang="zh-CN" altLang="en-US" dirty="0">
                <a:latin typeface="宋体" panose="02010600030101010101" pitchFamily="2" charset="-122"/>
              </a:rPr>
              <a:t>整个循环提前结束。</a:t>
            </a:r>
          </a:p>
          <a:p>
            <a:r>
              <a:rPr lang="en-US" altLang="zh-CN" dirty="0">
                <a:latin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</a:rPr>
              <a:t>语句的作用是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终止当前</a:t>
            </a:r>
            <a:r>
              <a:rPr lang="zh-CN" altLang="en-US" dirty="0">
                <a:latin typeface="宋体" panose="02010600030101010101" pitchFamily="2" charset="-122"/>
              </a:rPr>
              <a:t>循环，并忽略</a:t>
            </a:r>
            <a:r>
              <a:rPr lang="en-US" altLang="zh-CN" dirty="0">
                <a:latin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</a:rPr>
              <a:t>之后的语句，然后回到循环的顶端，提前进入下一次循环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除非</a:t>
            </a:r>
            <a:r>
              <a:rPr lang="en-US" altLang="zh-CN" dirty="0">
                <a:latin typeface="宋体" panose="02010600030101010101" pitchFamily="2" charset="-122"/>
              </a:rPr>
              <a:t>break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</a:rPr>
              <a:t>语句让代码更简单或更清晰，否则不要轻易使用。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</a:rPr>
              <a:t>不要有太多的</a:t>
            </a:r>
            <a:r>
              <a:rPr lang="en-US" altLang="zh-CN" sz="2800" dirty="0">
                <a:latin typeface="宋体" panose="02010600030101010101" pitchFamily="2" charset="-122"/>
              </a:rPr>
              <a:t>break</a:t>
            </a:r>
            <a:r>
              <a:rPr lang="zh-CN" altLang="en-US" sz="2800" dirty="0">
                <a:latin typeface="宋体" panose="02010600030101010101" pitchFamily="2" charset="-122"/>
              </a:rPr>
              <a:t>或者</a:t>
            </a:r>
            <a:r>
              <a:rPr lang="en-US" altLang="zh-CN" sz="2800" dirty="0">
                <a:latin typeface="宋体" panose="02010600030101010101" pitchFamily="2" charset="-122"/>
              </a:rPr>
              <a:t>continue!!!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69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以及</a:t>
            </a:r>
            <a:r>
              <a:rPr lang="en-US" altLang="zh-CN" dirty="0"/>
              <a:t>else</a:t>
            </a:r>
            <a:r>
              <a:rPr lang="zh-CN" altLang="en-US" dirty="0"/>
              <a:t>示例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838199" y="1925637"/>
            <a:ext cx="8802757" cy="51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3.5 </a:t>
            </a:r>
            <a:r>
              <a:rPr lang="zh-CN" altLang="en-US" sz="2400" dirty="0">
                <a:latin typeface="宋体" panose="02010600030101010101" pitchFamily="2" charset="-122"/>
              </a:rPr>
              <a:t>例7：求某整数（默认</a:t>
            </a:r>
            <a:r>
              <a:rPr lang="en-US" altLang="zh-CN" sz="2400" dirty="0">
                <a:latin typeface="宋体" panose="02010600030101010101" pitchFamily="2" charset="-122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</a:rPr>
              <a:t>）以内能被</a:t>
            </a:r>
            <a:r>
              <a:rPr lang="en-US" altLang="zh-CN" sz="2400" dirty="0">
                <a:latin typeface="宋体" panose="02010600030101010101" pitchFamily="2" charset="-122"/>
              </a:rPr>
              <a:t>17</a:t>
            </a:r>
            <a:r>
              <a:rPr lang="zh-CN" altLang="en-US" sz="2400" dirty="0">
                <a:latin typeface="宋体" panose="02010600030101010101" pitchFamily="2" charset="-122"/>
              </a:rPr>
              <a:t>整除的最大正整数。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171450" y="2438400"/>
            <a:ext cx="5486400" cy="424731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for_break_1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en-US" altLang="zh-CN" kern="0" dirty="0" err="1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(200)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          print(</a:t>
            </a:r>
            <a:r>
              <a:rPr lang="en-US" altLang="zh-CN" kern="0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不以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退出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整除的最大正整数无法找到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600" y="2514600"/>
            <a:ext cx="6096000" cy="372409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for_break_else_1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en-US" altLang="zh-CN" kern="0" dirty="0" err="1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(200)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not found: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以内能被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整除的最大正整数无法找到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05A2C89C-2A7C-C846-B0D8-79D66862E304}"/>
              </a:ext>
            </a:extLst>
          </p:cNvPr>
          <p:cNvSpPr/>
          <p:nvPr/>
        </p:nvSpPr>
        <p:spPr>
          <a:xfrm>
            <a:off x="5536407" y="4105185"/>
            <a:ext cx="528637" cy="27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15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以及</a:t>
            </a:r>
            <a:r>
              <a:rPr lang="en-US" altLang="zh-CN" dirty="0"/>
              <a:t>else</a:t>
            </a:r>
            <a:r>
              <a:rPr lang="zh-CN" altLang="en-US" dirty="0"/>
              <a:t>示例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55514" cy="62728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3.5 </a:t>
            </a:r>
            <a:r>
              <a:rPr lang="zh-CN" altLang="en-US" sz="2400" dirty="0">
                <a:latin typeface="宋体" panose="02010600030101010101" pitchFamily="2" charset="-122"/>
              </a:rPr>
              <a:t>例8：判断一个数是否为素数。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2928" y="6215002"/>
            <a:ext cx="1072605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 % 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(math.sqrt(n)+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7850" y="1294606"/>
            <a:ext cx="630555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is_prime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判断一个数是否为素数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&gt;&gt;&gt; n = </a:t>
            </a:r>
            <a:r>
              <a:rPr lang="en-US" altLang="zh-CN" kern="0" dirty="0" err="1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(input("Input a integer:"))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&gt;&gt;&gt; print(</a:t>
            </a:r>
            <a:r>
              <a:rPr lang="en-US" altLang="zh-CN" kern="0" dirty="0" err="1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is_prime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'''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math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ret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为素数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4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44646" cy="107393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89964"/>
            <a:ext cx="10896600" cy="5796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3.5 </a:t>
            </a:r>
            <a:r>
              <a:rPr lang="zh-CN" altLang="en-US" dirty="0">
                <a:latin typeface="宋体" panose="02010600030101010101" pitchFamily="2" charset="-122"/>
              </a:rPr>
              <a:t>例9：鸡兔同笼问题。假设共有鸡、兔30只，脚90只，求鸡、兔各有多少只。</a:t>
            </a:r>
          </a:p>
        </p:txBody>
      </p:sp>
      <p:sp>
        <p:nvSpPr>
          <p:cNvPr id="5" name="矩形 4"/>
          <p:cNvSpPr/>
          <p:nvPr/>
        </p:nvSpPr>
        <p:spPr>
          <a:xfrm>
            <a:off x="3790950" y="616581"/>
            <a:ext cx="8401050" cy="302688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chicken_rabbit_cage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鸡兔同笼问题。假设共有鸡、兔</a:t>
            </a:r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只，脚</a:t>
            </a:r>
            <a:r>
              <a:rPr lang="en-US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sz="16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兔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found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无解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237" y="3755544"/>
            <a:ext cx="94869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chicken_rabbit_cage2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鸡兔同笼问题。假设共有鸡、兔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只，脚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兔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无解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39658" y="6314447"/>
            <a:ext cx="179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列表解析式实现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6175948"/>
            <a:ext cx="704662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5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3.4</a:t>
            </a:r>
            <a:r>
              <a:rPr lang="en-US" altLang="zh-CN" dirty="0">
                <a:latin typeface="宋体" panose="02010600030101010101" pitchFamily="2" charset="-122"/>
              </a:rPr>
              <a:t>  break</a:t>
            </a:r>
            <a:r>
              <a:rPr lang="zh-CN" altLang="en-US" dirty="0">
                <a:latin typeface="宋体" panose="02010600030101010101" pitchFamily="2" charset="-122"/>
              </a:rPr>
              <a:t>和continue语句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044" y="1571177"/>
            <a:ext cx="5301343" cy="9175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</a:rPr>
              <a:t>下面的代码用来</a:t>
            </a: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计算小于100的最大素数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请注意break语句和else子句的用法。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1579" y="2378295"/>
            <a:ext cx="523377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% i 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不是素数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lang="zh-CN" altLang="en-US" sz="2400" b="1" dirty="0"/>
              <a:t>为素数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0" y="1566356"/>
            <a:ext cx="5689601" cy="968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200" u="sng" dirty="0">
                <a:solidFill>
                  <a:srgbClr val="FF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200" u="sng" dirty="0">
                <a:solidFill>
                  <a:srgbClr val="FF0000"/>
                </a:solidFill>
                <a:latin typeface="宋体" panose="02010600030101010101" pitchFamily="2" charset="-122"/>
              </a:rPr>
              <a:t>输出100以内的所有素数</a:t>
            </a:r>
            <a:endParaRPr lang="en-US" altLang="zh-CN" sz="2200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相比左边代码，注意最后一个break语句去掉了。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57573" y="2354949"/>
            <a:ext cx="466320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 n in range(100,1,-1):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lang="en" altLang="zh-CN" sz="2000" b="1" dirty="0" err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 range(2,n):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lang="en" altLang="zh-CN" sz="2000" b="1" dirty="0" err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n%i</a:t>
            </a: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==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else:</a:t>
            </a: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如果缩进和</a:t>
            </a: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endParaRPr lang="en" altLang="zh-CN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print(</a:t>
            </a:r>
            <a:r>
              <a:rPr lang="en" altLang="zh-CN" sz="2000" b="1" dirty="0" err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n,end</a:t>
            </a:r>
            <a:r>
              <a:rPr lang="e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 ')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477" y="5562086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97</a:t>
            </a:r>
          </a:p>
        </p:txBody>
      </p:sp>
      <p:sp>
        <p:nvSpPr>
          <p:cNvPr id="6" name="矩形 5"/>
          <p:cNvSpPr/>
          <p:nvPr/>
        </p:nvSpPr>
        <p:spPr>
          <a:xfrm>
            <a:off x="3937954" y="6087002"/>
            <a:ext cx="8254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输出：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97 89 83 79 73 71 67 61 59 53 47 43 41 37 31 29 23 19 17 13 11 7 5 3 2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9056" y="3592897"/>
            <a:ext cx="2540000" cy="369332"/>
            <a:chOff x="3373120" y="3616960"/>
            <a:chExt cx="2540000" cy="369332"/>
          </a:xfrm>
        </p:grpSpPr>
        <p:sp>
          <p:nvSpPr>
            <p:cNvPr id="8" name="文本框 7"/>
            <p:cNvSpPr txBox="1"/>
            <p:nvPr/>
          </p:nvSpPr>
          <p:spPr>
            <a:xfrm>
              <a:off x="4348480" y="3616960"/>
              <a:ext cx="15646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退出内层循环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3373120" y="3779520"/>
              <a:ext cx="89408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691865" y="4693386"/>
            <a:ext cx="2540000" cy="369332"/>
            <a:chOff x="3373120" y="3616960"/>
            <a:chExt cx="2540000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4348480" y="3616960"/>
              <a:ext cx="15646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退出外层循环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3373120" y="3779520"/>
              <a:ext cx="89408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531789" y="2781139"/>
            <a:ext cx="205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math.sqrt</a:t>
            </a:r>
            <a:r>
              <a:rPr lang="en-US" altLang="zh-CN" dirty="0">
                <a:solidFill>
                  <a:srgbClr val="FF0000"/>
                </a:solidFill>
              </a:rPr>
              <a:t>(n)+1)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cxnSpLocks/>
            <a:stCxn id="7" idx="1"/>
          </p:cNvCxnSpPr>
          <p:nvPr/>
        </p:nvCxnSpPr>
        <p:spPr>
          <a:xfrm flipH="1">
            <a:off x="4093399" y="2965805"/>
            <a:ext cx="438390" cy="76328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D53AC63-5F1B-DB47-AC55-A44FB1A2C71A}"/>
              </a:ext>
            </a:extLst>
          </p:cNvPr>
          <p:cNvSpPr txBox="1"/>
          <p:nvPr/>
        </p:nvSpPr>
        <p:spPr>
          <a:xfrm>
            <a:off x="6227249" y="4763563"/>
            <a:ext cx="523875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循环中可选的</a:t>
            </a:r>
            <a:r>
              <a:rPr lang="en-US" altLang="zh-CN" sz="2000" u="sng" dirty="0">
                <a:solidFill>
                  <a:srgbClr val="FF0000"/>
                </a:solidFill>
              </a:rPr>
              <a:t>else</a:t>
            </a:r>
            <a:r>
              <a:rPr lang="zh-CN" altLang="en-US" sz="2000" u="sng" dirty="0">
                <a:solidFill>
                  <a:srgbClr val="FF0000"/>
                </a:solidFill>
              </a:rPr>
              <a:t>子句</a:t>
            </a:r>
            <a:r>
              <a:rPr lang="zh-CN" altLang="en-US" sz="2000" dirty="0"/>
              <a:t>在循环结构不以</a:t>
            </a:r>
            <a:r>
              <a:rPr lang="en-US" altLang="zh-CN" sz="2000" dirty="0"/>
              <a:t>break</a:t>
            </a:r>
            <a:r>
              <a:rPr lang="zh-CN" altLang="en-US" sz="2000" dirty="0"/>
              <a:t>退出时调用。实践中要特别注意：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如果不小心</a:t>
            </a:r>
            <a:r>
              <a:rPr lang="en-US" altLang="zh-CN" sz="2000" dirty="0"/>
              <a:t>for</a:t>
            </a:r>
            <a:r>
              <a:rPr lang="zh-CN" altLang="en-US" sz="2000" dirty="0"/>
              <a:t>的</a:t>
            </a:r>
            <a:r>
              <a:rPr lang="en-US" altLang="zh-CN" sz="2000" dirty="0"/>
              <a:t>else</a:t>
            </a:r>
            <a:r>
              <a:rPr lang="zh-CN" altLang="en-US" sz="2000" dirty="0"/>
              <a:t>子句与</a:t>
            </a:r>
            <a:r>
              <a:rPr lang="en-US" altLang="zh-CN" sz="2000" dirty="0"/>
              <a:t>for</a:t>
            </a:r>
            <a:r>
              <a:rPr lang="zh-CN" altLang="en-US" sz="2000" dirty="0"/>
              <a:t>循环内的最后</a:t>
            </a:r>
            <a:r>
              <a:rPr lang="en-US" altLang="zh-CN" sz="2000" dirty="0"/>
              <a:t>if</a:t>
            </a:r>
            <a:r>
              <a:rPr lang="zh-CN" altLang="en-US" sz="2000" dirty="0"/>
              <a:t>语句缩进一致，语法正确但语义不同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2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63350" cy="1325563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循环示例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引入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break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5615" cy="671390"/>
          </a:xfrm>
        </p:spPr>
        <p:txBody>
          <a:bodyPr/>
          <a:lstStyle/>
          <a:p>
            <a:r>
              <a:rPr lang="zh-CN" altLang="en-US" dirty="0"/>
              <a:t>查找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一个</a:t>
            </a:r>
            <a:r>
              <a:rPr lang="zh-CN" altLang="en-US" dirty="0"/>
              <a:t>最小正整数，满足被</a:t>
            </a:r>
            <a:r>
              <a:rPr lang="en-US" altLang="zh-CN" dirty="0"/>
              <a:t>3</a:t>
            </a:r>
            <a:r>
              <a:rPr lang="zh-CN" altLang="en-US" dirty="0"/>
              <a:t>除余</a:t>
            </a:r>
            <a:r>
              <a:rPr lang="en-US" altLang="zh-CN" dirty="0"/>
              <a:t>2</a:t>
            </a:r>
            <a:r>
              <a:rPr lang="zh-CN" altLang="en-US" dirty="0"/>
              <a:t>，被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3</a:t>
            </a:r>
            <a:r>
              <a:rPr lang="zh-CN" altLang="en-US" dirty="0"/>
              <a:t>，被</a:t>
            </a:r>
            <a:r>
              <a:rPr lang="en-US" altLang="zh-CN" dirty="0"/>
              <a:t>7</a:t>
            </a:r>
            <a:r>
              <a:rPr lang="zh-CN" altLang="en-US" dirty="0"/>
              <a:t>除余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67450" y="2633417"/>
            <a:ext cx="5600700" cy="372409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min_number3_while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查找一个最小正整数，满足被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的最小正整数是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" y="2538167"/>
            <a:ext cx="5867400" cy="369331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min_number_while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查找一个最小正整数，满足被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u="sng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u="sng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u="sng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u="sng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是否找到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除余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的最小正整数是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BC05132-C640-8D43-AD87-1744AE6DB817}"/>
              </a:ext>
            </a:extLst>
          </p:cNvPr>
          <p:cNvSpPr/>
          <p:nvPr/>
        </p:nvSpPr>
        <p:spPr>
          <a:xfrm>
            <a:off x="5843588" y="4086225"/>
            <a:ext cx="528637" cy="2714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133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0457" y="193838"/>
            <a:ext cx="11600543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3.4</a:t>
            </a:r>
            <a:r>
              <a:rPr lang="en-US" altLang="zh-CN" sz="3200" dirty="0">
                <a:latin typeface="宋体" panose="02010600030101010101" pitchFamily="2" charset="-122"/>
              </a:rPr>
              <a:t>  break</a:t>
            </a:r>
            <a:r>
              <a:rPr lang="zh-CN" altLang="en-US" sz="3200" dirty="0">
                <a:latin typeface="宋体" panose="02010600030101010101" pitchFamily="2" charset="-122"/>
              </a:rPr>
              <a:t>和continue语句</a:t>
            </a:r>
            <a:r>
              <a:rPr lang="en-US" altLang="zh-CN" sz="3200" dirty="0">
                <a:latin typeface="宋体" panose="02010600030101010101" pitchFamily="2" charset="-122"/>
              </a:rPr>
              <a:t>:</a:t>
            </a:r>
            <a:r>
              <a:rPr lang="zh-CN" altLang="en-US" sz="3200" dirty="0">
                <a:latin typeface="宋体" panose="02010600030101010101" pitchFamily="2" charset="-122"/>
              </a:rPr>
              <a:t>警惕</a:t>
            </a:r>
            <a:r>
              <a:rPr lang="en-US" altLang="zh-CN" sz="3200" dirty="0">
                <a:latin typeface="宋体" panose="02010600030101010101" pitchFamily="2" charset="-122"/>
              </a:rPr>
              <a:t>continue</a:t>
            </a:r>
            <a:r>
              <a:rPr lang="zh-CN" altLang="en-US" sz="3200" dirty="0">
                <a:latin typeface="宋体" panose="02010600030101010101" pitchFamily="2" charset="-122"/>
              </a:rPr>
              <a:t>可能带来的问题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9582" y="1170821"/>
            <a:ext cx="3019781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#输出10以内的奇数 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82" y="3763494"/>
            <a:ext cx="3367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lang="zh-CN" altLang="en-US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没有更新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死循环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7871" y="4588113"/>
            <a:ext cx="316411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#输出10以内的奇数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-1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&lt;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58628" y="2448094"/>
            <a:ext cx="368662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#输出10以内的奇数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3828" y="1195227"/>
            <a:ext cx="4513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如果预先知道循环次数，</a:t>
            </a:r>
            <a:r>
              <a:rPr lang="zh-CN" altLang="en-US" sz="2800" dirty="0">
                <a:solidFill>
                  <a:srgbClr val="0070C0"/>
                </a:solidFill>
              </a:rPr>
              <a:t>优先采用</a:t>
            </a:r>
            <a:r>
              <a:rPr lang="en-US" altLang="zh-CN" sz="2800" dirty="0">
                <a:solidFill>
                  <a:srgbClr val="0070C0"/>
                </a:solidFill>
              </a:rPr>
              <a:t>for</a:t>
            </a:r>
            <a:r>
              <a:rPr lang="zh-CN" altLang="en-US" sz="2800" dirty="0">
                <a:solidFill>
                  <a:srgbClr val="0070C0"/>
                </a:solidFill>
              </a:rPr>
              <a:t>循环</a:t>
            </a:r>
            <a:r>
              <a:rPr lang="zh-CN" altLang="en-US" sz="2000" dirty="0"/>
              <a:t>，更简洁，不易出错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22342" y="4406034"/>
            <a:ext cx="368662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#输出10以内的奇数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+=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70885" y="5486400"/>
            <a:ext cx="3465094" cy="707886"/>
            <a:chOff x="4451685" y="5486400"/>
            <a:chExt cx="3465094" cy="707886"/>
          </a:xfrm>
        </p:grpSpPr>
        <p:sp>
          <p:nvSpPr>
            <p:cNvPr id="7" name="文本框 6"/>
            <p:cNvSpPr txBox="1"/>
            <p:nvPr/>
          </p:nvSpPr>
          <p:spPr>
            <a:xfrm>
              <a:off x="4451685" y="5486400"/>
              <a:ext cx="240631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i</a:t>
              </a:r>
              <a:r>
                <a:rPr lang="zh-CN" altLang="en-US" sz="2000" dirty="0"/>
                <a:t>更新不起作用，</a:t>
              </a:r>
              <a:r>
                <a:rPr lang="en-US" altLang="zh-CN" sz="2000" dirty="0"/>
                <a:t>for</a:t>
              </a:r>
              <a:r>
                <a:rPr lang="zh-CN" altLang="en-US" sz="2000" dirty="0"/>
                <a:t>循环每次重新赋值</a:t>
              </a: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 flipV="1">
              <a:off x="6858001" y="5582653"/>
              <a:ext cx="1058778" cy="257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3646725" y="3725366"/>
            <a:ext cx="38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严格意义上代码仍有问题！求的是</a:t>
            </a:r>
            <a:r>
              <a:rPr lang="en-US" altLang="zh-CN" dirty="0">
                <a:solidFill>
                  <a:srgbClr val="FF0000"/>
                </a:solidFill>
              </a:rPr>
              <a:t>[1,10]</a:t>
            </a:r>
            <a:r>
              <a:rPr lang="zh-CN" altLang="en-US" dirty="0">
                <a:solidFill>
                  <a:srgbClr val="FF0000"/>
                </a:solidFill>
              </a:rPr>
              <a:t>范围内的奇数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07850" y="1324709"/>
            <a:ext cx="316411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#输出10以内的奇数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+=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2==0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print(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66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lang="en-US" altLang="zh-CN" sz="20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 '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1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3.3.2 循环结构的优化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为了优化程序以获得更高的效率和运行速度</a:t>
            </a:r>
            <a:endParaRPr lang="en-US" altLang="zh-CN" dirty="0"/>
          </a:p>
          <a:p>
            <a:r>
              <a:rPr lang="zh-CN" altLang="zh-CN" dirty="0"/>
              <a:t>编写循环语句时，应尽量减少循环内部不必要的计算，将与循环变量无关的代码尽可能地提取到循环之外。</a:t>
            </a:r>
            <a:endParaRPr lang="en-US" altLang="zh-CN" dirty="0"/>
          </a:p>
          <a:p>
            <a:r>
              <a:rPr lang="zh-CN" altLang="zh-CN" dirty="0"/>
              <a:t>使用多重循环嵌套</a:t>
            </a:r>
            <a:r>
              <a:rPr lang="zh-CN" altLang="en-US" dirty="0"/>
              <a:t>时</a:t>
            </a:r>
            <a:r>
              <a:rPr lang="zh-CN" altLang="zh-CN" dirty="0"/>
              <a:t>，应尽量减少内层循环中不必要的计算，尽可能地向外提。</a:t>
            </a:r>
          </a:p>
        </p:txBody>
      </p:sp>
    </p:spTree>
    <p:extLst>
      <p:ext uri="{BB962C8B-B14F-4D97-AF65-F5344CB8AC3E}">
        <p14:creationId xmlns:p14="http://schemas.microsoft.com/office/powerpoint/2010/main" val="2557292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377" y="86133"/>
            <a:ext cx="10515600" cy="1325563"/>
          </a:xfrm>
        </p:spPr>
        <p:txBody>
          <a:bodyPr/>
          <a:lstStyle/>
          <a:p>
            <a:r>
              <a:rPr lang="zh-CN" altLang="en-US" dirty="0"/>
              <a:t>循环嵌套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8788" y="1136178"/>
            <a:ext cx="10395857" cy="67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3.5 </a:t>
            </a:r>
            <a:r>
              <a:rPr lang="zh-CN" altLang="zh-CN" sz="2000" dirty="0">
                <a:latin typeface="宋体" panose="02010600030101010101" pitchFamily="2" charset="-122"/>
              </a:rPr>
              <a:t>例10：编写程序，输出由1、2、3、4这四个数字组成的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每位数都不相同</a:t>
            </a:r>
            <a:r>
              <a:rPr lang="zh-CN" altLang="zh-CN" sz="2000" dirty="0">
                <a:latin typeface="宋体" panose="02010600030101010101" pitchFamily="2" charset="-122"/>
              </a:rPr>
              <a:t>的所有三位数。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zh-CN" sz="2000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403" y="1544512"/>
            <a:ext cx="6791053" cy="184665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94" y="1902405"/>
            <a:ext cx="3474003" cy="1680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6403" y="3612980"/>
            <a:ext cx="638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进行优化，部分判断提到外层循环，减少循环次数，</a:t>
            </a:r>
          </a:p>
        </p:txBody>
      </p:sp>
      <p:sp>
        <p:nvSpPr>
          <p:cNvPr id="10" name="右箭头 10">
            <a:extLst>
              <a:ext uri="{FF2B5EF4-FFF2-40B4-BE49-F238E27FC236}">
                <a16:creationId xmlns:a16="http://schemas.microsoft.com/office/drawing/2014/main" id="{CE359FA9-11D5-4719-94A7-0FEE933AF71D}"/>
              </a:ext>
            </a:extLst>
          </p:cNvPr>
          <p:cNvSpPr/>
          <p:nvPr/>
        </p:nvSpPr>
        <p:spPr>
          <a:xfrm rot="5400000">
            <a:off x="2374469" y="4242462"/>
            <a:ext cx="466909" cy="21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9EFD9B-E14B-45A9-B03F-AF406CE553D6}"/>
              </a:ext>
            </a:extLst>
          </p:cNvPr>
          <p:cNvSpPr/>
          <p:nvPr/>
        </p:nvSpPr>
        <p:spPr>
          <a:xfrm>
            <a:off x="5068387" y="4033912"/>
            <a:ext cx="7050776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counts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0 </a:t>
            </a:r>
            <a:endParaRPr lang="zh-CN" altLang="zh-CN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counts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endParaRPr lang="zh-CN" altLang="zh-CN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counts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EC59FD-360A-4B2E-A8D6-A301A0BD133E}"/>
              </a:ext>
            </a:extLst>
          </p:cNvPr>
          <p:cNvSpPr txBox="1"/>
          <p:nvPr/>
        </p:nvSpPr>
        <p:spPr>
          <a:xfrm>
            <a:off x="10792097" y="2929506"/>
            <a:ext cx="132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加入代码，每行输出最多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</a:p>
        </p:txBody>
      </p:sp>
      <p:cxnSp>
        <p:nvCxnSpPr>
          <p:cNvPr id="14" name="直线箭头连接符 10">
            <a:extLst>
              <a:ext uri="{FF2B5EF4-FFF2-40B4-BE49-F238E27FC236}">
                <a16:creationId xmlns:a16="http://schemas.microsoft.com/office/drawing/2014/main" id="{FC68A8CD-5655-4502-A195-8EBB3FD626F8}"/>
              </a:ext>
            </a:extLst>
          </p:cNvPr>
          <p:cNvCxnSpPr>
            <a:cxnSpLocks/>
          </p:cNvCxnSpPr>
          <p:nvPr/>
        </p:nvCxnSpPr>
        <p:spPr>
          <a:xfrm flipH="1">
            <a:off x="9713446" y="3764213"/>
            <a:ext cx="1520611" cy="261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4112" y="4585067"/>
            <a:ext cx="5961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7711C459-968B-1B47-980A-9371B923175F}"/>
              </a:ext>
            </a:extLst>
          </p:cNvPr>
          <p:cNvSpPr/>
          <p:nvPr/>
        </p:nvSpPr>
        <p:spPr>
          <a:xfrm>
            <a:off x="5265624" y="5145741"/>
            <a:ext cx="1027600" cy="240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 animBg="1"/>
      <p:bldP spid="13" grpId="0"/>
      <p:bldP spid="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3.3.1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for循环</a:t>
            </a:r>
            <a:r>
              <a:rPr lang="zh-CN" altLang="en-US" dirty="0">
                <a:latin typeface="宋体" panose="02010600030101010101" pitchFamily="2" charset="-122"/>
              </a:rPr>
              <a:t>与while循环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79419" y="376520"/>
            <a:ext cx="2349090" cy="760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iter</a:t>
            </a:r>
            <a:r>
              <a:rPr lang="en-US" altLang="zh-CN" b="1" dirty="0">
                <a:solidFill>
                  <a:schemeClr val="tx1"/>
                </a:solidFill>
              </a:rPr>
              <a:t>_ = </a:t>
            </a:r>
            <a:r>
              <a:rPr lang="en-US" altLang="zh-CN" b="1" dirty="0" err="1">
                <a:solidFill>
                  <a:schemeClr val="tx1"/>
                </a:solidFill>
              </a:rPr>
              <a:t>iter</a:t>
            </a:r>
            <a:r>
              <a:rPr lang="en-US" altLang="zh-CN" b="1" dirty="0">
                <a:solidFill>
                  <a:schemeClr val="tx1"/>
                </a:solidFill>
              </a:rPr>
              <a:t>(sequence)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7772394" y="1456119"/>
            <a:ext cx="2960916" cy="870856"/>
          </a:xfrm>
          <a:prstGeom prst="flowChartDecisi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x=next(</a:t>
            </a:r>
            <a:r>
              <a:rPr lang="en-US" altLang="zh-CN" b="1" dirty="0" err="1">
                <a:solidFill>
                  <a:schemeClr val="bg1"/>
                </a:solidFill>
              </a:rPr>
              <a:t>iter</a:t>
            </a:r>
            <a:r>
              <a:rPr lang="en-US" altLang="zh-CN" b="1" dirty="0">
                <a:solidFill>
                  <a:schemeClr val="bg1"/>
                </a:solidFill>
              </a:rPr>
              <a:t>_)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>
          <a:xfrm>
            <a:off x="9252853" y="135314"/>
            <a:ext cx="1111" cy="24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9252852" y="1136800"/>
            <a:ext cx="1112" cy="319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93311" y="2836692"/>
            <a:ext cx="2148114" cy="6078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0" name="直接箭头连接符 9"/>
          <p:cNvCxnSpPr>
            <a:stCxn id="6" idx="2"/>
            <a:endCxn id="9" idx="0"/>
          </p:cNvCxnSpPr>
          <p:nvPr/>
        </p:nvCxnSpPr>
        <p:spPr>
          <a:xfrm>
            <a:off x="9252852" y="2326975"/>
            <a:ext cx="14516" cy="509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8788395" y="6398228"/>
            <a:ext cx="986972" cy="37737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93310" y="3867211"/>
            <a:ext cx="2148114" cy="6078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3" name="直接箭头连接符 12"/>
          <p:cNvCxnSpPr>
            <a:stCxn id="9" idx="2"/>
            <a:endCxn id="12" idx="0"/>
          </p:cNvCxnSpPr>
          <p:nvPr/>
        </p:nvCxnSpPr>
        <p:spPr>
          <a:xfrm flipH="1">
            <a:off x="9267367" y="3444572"/>
            <a:ext cx="1" cy="42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2" idx="2"/>
            <a:endCxn id="6" idx="1"/>
          </p:cNvCxnSpPr>
          <p:nvPr/>
        </p:nvCxnSpPr>
        <p:spPr>
          <a:xfrm rot="5400000" flipH="1">
            <a:off x="7228109" y="2435833"/>
            <a:ext cx="2583544" cy="1494973"/>
          </a:xfrm>
          <a:prstGeom prst="bentConnector4">
            <a:avLst>
              <a:gd name="adj1" fmla="val -8848"/>
              <a:gd name="adj2" fmla="val 1483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3"/>
            <a:endCxn id="17" idx="0"/>
          </p:cNvCxnSpPr>
          <p:nvPr/>
        </p:nvCxnSpPr>
        <p:spPr>
          <a:xfrm flipH="1">
            <a:off x="9281881" y="1891547"/>
            <a:ext cx="1451429" cy="3267430"/>
          </a:xfrm>
          <a:prstGeom prst="bentConnector4">
            <a:avLst>
              <a:gd name="adj1" fmla="val -28750"/>
              <a:gd name="adj2" fmla="val 922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3"/>
            <a:endCxn id="11" idx="0"/>
          </p:cNvCxnSpPr>
          <p:nvPr/>
        </p:nvCxnSpPr>
        <p:spPr>
          <a:xfrm flipH="1">
            <a:off x="9281881" y="3140632"/>
            <a:ext cx="1059544" cy="3257596"/>
          </a:xfrm>
          <a:prstGeom prst="bentConnector4">
            <a:avLst>
              <a:gd name="adj1" fmla="val -21575"/>
              <a:gd name="adj2" fmla="val 8897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07824" y="5158977"/>
            <a:ext cx="2148114" cy="60788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else </a:t>
            </a:r>
            <a:r>
              <a:rPr lang="zh-CN" altLang="en-US" b="1" dirty="0">
                <a:solidFill>
                  <a:schemeClr val="tx1"/>
                </a:solidFill>
              </a:rPr>
              <a:t>语句块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326909" y="15141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StopIteration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7" idx="2"/>
            <a:endCxn id="11" idx="0"/>
          </p:cNvCxnSpPr>
          <p:nvPr/>
        </p:nvCxnSpPr>
        <p:spPr>
          <a:xfrm>
            <a:off x="9281881" y="5766857"/>
            <a:ext cx="0" cy="6313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96394" y="22543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exception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4678" y="3502627"/>
            <a:ext cx="1045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break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肘形连接符 21"/>
          <p:cNvCxnSpPr>
            <a:stCxn id="9" idx="1"/>
            <a:endCxn id="6" idx="1"/>
          </p:cNvCxnSpPr>
          <p:nvPr/>
        </p:nvCxnSpPr>
        <p:spPr>
          <a:xfrm rot="10800000">
            <a:off x="7772395" y="1891548"/>
            <a:ext cx="420917" cy="1249085"/>
          </a:xfrm>
          <a:prstGeom prst="bentConnector3">
            <a:avLst>
              <a:gd name="adj1" fmla="val 15431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90223" y="2225370"/>
            <a:ext cx="11030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continue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14400" y="2586964"/>
            <a:ext cx="5602514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target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iterable: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Assign iterable items to target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循环体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条件表达式1: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 </a:t>
            </a: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Exit loop now, skip else if present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条件表达式2: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/>
              <a:t>       #go to top of loop now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lang="zh-CN" altLang="en-US" sz="2000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else子句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If we didn't hit a 'break'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3.3.2 循环结构的优化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657" y="1796598"/>
            <a:ext cx="9742714" cy="58374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一个三位数，由从</a:t>
            </a:r>
            <a:r>
              <a:rPr lang="en-US" altLang="zh-CN" sz="1800" dirty="0">
                <a:latin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</a:rPr>
              <a:t>选择的数字组成，且三位数的数字允许重复，请输出这些三位数</a:t>
            </a:r>
            <a:endParaRPr lang="zh-CN" altLang="zh-CN" sz="1800" dirty="0"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1256" y="2297898"/>
            <a:ext cx="567508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 = time.time()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 =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次，计时有效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result = []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result.append(i*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+j*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+k)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(time.time()-start)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07199" y="2078089"/>
            <a:ext cx="4717143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 = time.time()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result = []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 = i*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j = j*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digits: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result.append(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+j+k)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(time.time()-start)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43086" y="3788228"/>
            <a:ext cx="3193143" cy="1088572"/>
            <a:chOff x="3643086" y="3788228"/>
            <a:chExt cx="3193143" cy="1088572"/>
          </a:xfrm>
        </p:grpSpPr>
        <p:sp>
          <p:nvSpPr>
            <p:cNvPr id="7" name="文本框 6"/>
            <p:cNvSpPr txBox="1"/>
            <p:nvPr/>
          </p:nvSpPr>
          <p:spPr>
            <a:xfrm>
              <a:off x="3643086" y="3788228"/>
              <a:ext cx="319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</a:rPr>
                <a:t>*100</a:t>
              </a:r>
              <a:r>
                <a:rPr lang="zh-CN" altLang="en-US" dirty="0">
                  <a:solidFill>
                    <a:srgbClr val="FF0000"/>
                  </a:solidFill>
                </a:rPr>
                <a:t>和</a:t>
              </a:r>
              <a:r>
                <a:rPr lang="en-US" altLang="zh-CN" dirty="0">
                  <a:solidFill>
                    <a:srgbClr val="FF0000"/>
                  </a:solidFill>
                </a:rPr>
                <a:t>j*10</a:t>
              </a:r>
              <a:r>
                <a:rPr lang="zh-CN" altLang="en-US" dirty="0">
                  <a:solidFill>
                    <a:srgbClr val="FF0000"/>
                  </a:solidFill>
                </a:rPr>
                <a:t>可以提到外层循环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4339771" y="4180114"/>
              <a:ext cx="203200" cy="696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05326" y="3777916"/>
            <a:ext cx="5029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41957" y="3280611"/>
            <a:ext cx="4602792" cy="1892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D01FED59-BBF1-EC40-A0C4-E3EEA3B88682}"/>
              </a:ext>
            </a:extLst>
          </p:cNvPr>
          <p:cNvSpPr/>
          <p:nvPr/>
        </p:nvSpPr>
        <p:spPr>
          <a:xfrm>
            <a:off x="5802967" y="4932914"/>
            <a:ext cx="1027600" cy="240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7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3.3.2 循环结构的优化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599057" cy="83048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另外，在循环中应尽量引用局部变量，因为局部变量的查询和访问速度比全局变量略</a:t>
            </a:r>
            <a:r>
              <a:rPr lang="zh-CN" altLang="en-US" sz="2000" dirty="0">
                <a:latin typeface="宋体" panose="02010600030101010101" pitchFamily="2" charset="-122"/>
              </a:rPr>
              <a:t>快</a:t>
            </a:r>
            <a:r>
              <a:rPr lang="zh-CN" altLang="zh-CN" sz="2000" dirty="0">
                <a:latin typeface="宋体" panose="02010600030101010101" pitchFamily="2" charset="-122"/>
              </a:rPr>
              <a:t>，在使用模块中的方法时，可以通过将其转换为局部变量来提高运行速度。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7370" y="2840320"/>
            <a:ext cx="7039429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 = time.time()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#获取当前时间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math.sin(i)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'Time Used:'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time.time()-start)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#输出所用时间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loc_sin = math.sin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 = time.time()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loc_sin(i)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'Time Used:'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time.time()-start)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9886" y="2989943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教材中</a:t>
            </a:r>
            <a:r>
              <a:rPr lang="en-US" altLang="zh-CN" dirty="0" err="1">
                <a:solidFill>
                  <a:srgbClr val="FF0000"/>
                </a:solidFill>
              </a:rPr>
              <a:t>xrange</a:t>
            </a:r>
            <a:r>
              <a:rPr lang="en-US" altLang="zh-CN" dirty="0">
                <a:solidFill>
                  <a:srgbClr val="FF0000"/>
                </a:solidFill>
              </a:rPr>
              <a:t>-&gt;range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3.5 案例精选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873343" cy="59826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例5：求平均分。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3771" y="2891304"/>
            <a:ext cx="550091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score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score: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 += i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 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(score))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2800" y="5158684"/>
            <a:ext cx="457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(score) /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(score))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3.5 案例精选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366829" cy="88854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例11：编写程序，生成一个含有20个随机数的列表，要求所有元素不相同，并且每个元素的值介于1到100之间。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>
              <a:latin typeface="宋体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0172" y="2716947"/>
            <a:ext cx="4871415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while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&lt; 20: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random.randint(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not 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x.append(n)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74973" y="3123616"/>
            <a:ext cx="474617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= random.sample(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'个'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468"/>
          </a:xfrm>
        </p:spPr>
        <p:txBody>
          <a:bodyPr/>
          <a:lstStyle/>
          <a:p>
            <a:r>
              <a:rPr lang="zh-CN" altLang="en-US" dirty="0"/>
              <a:t>可以通过列表的列表来表示二维矩阵</a:t>
            </a:r>
            <a:r>
              <a:rPr lang="en-US" altLang="zh-CN" dirty="0"/>
              <a:t>matrix</a:t>
            </a:r>
            <a:r>
              <a:rPr lang="zh-CN" altLang="en-US" dirty="0"/>
              <a:t>，即</a:t>
            </a:r>
            <a:r>
              <a:rPr lang="en-US" altLang="zh-CN" dirty="0"/>
              <a:t>matrix</a:t>
            </a:r>
            <a:r>
              <a:rPr lang="zh-CN" altLang="en-US" dirty="0"/>
              <a:t>的元素为数组的行列表，行列表中的元素为该行的各列</a:t>
            </a:r>
            <a:endParaRPr lang="en-US" altLang="zh-CN" dirty="0"/>
          </a:p>
          <a:p>
            <a:pPr lvl="1"/>
            <a:r>
              <a:rPr lang="zh-CN" altLang="en-US" dirty="0"/>
              <a:t>二维矩阵的值可以通过行下标和列下标来访问，</a:t>
            </a:r>
            <a:r>
              <a:rPr lang="en-US" altLang="zh-CN" dirty="0"/>
              <a:t>matrix[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/>
              <a:t>i+1</a:t>
            </a:r>
            <a:r>
              <a:rPr lang="zh-CN" altLang="en-US" dirty="0"/>
              <a:t>行和第</a:t>
            </a:r>
            <a:r>
              <a:rPr lang="en-US" altLang="zh-CN" dirty="0"/>
              <a:t>j+1</a:t>
            </a:r>
            <a:r>
              <a:rPr lang="zh-CN" altLang="en-US" dirty="0"/>
              <a:t>列的数据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600" y="3611668"/>
            <a:ext cx="23328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matrix = [ </a:t>
            </a:r>
          </a:p>
          <a:p>
            <a:r>
              <a:rPr lang="zh-CN" altLang="en-US" sz="2400" dirty="0"/>
              <a:t> [1, 2, 3, 4, 5], </a:t>
            </a:r>
          </a:p>
          <a:p>
            <a:r>
              <a:rPr lang="zh-CN" altLang="en-US" sz="2400" dirty="0"/>
              <a:t> [6, 7, 0, 0, 0], </a:t>
            </a:r>
          </a:p>
          <a:p>
            <a:r>
              <a:rPr lang="zh-CN" altLang="en-US" sz="2400" dirty="0"/>
              <a:t> [0, 1, 0, 0, 0], </a:t>
            </a:r>
          </a:p>
          <a:p>
            <a:r>
              <a:rPr lang="zh-CN" altLang="en-US" sz="2400" dirty="0"/>
              <a:t> [1, 0, 0, 0, 8], </a:t>
            </a:r>
          </a:p>
          <a:p>
            <a:r>
              <a:rPr lang="zh-CN" altLang="en-US" sz="2400" dirty="0"/>
              <a:t> [0, 0, 9, 0, 3], </a:t>
            </a:r>
          </a:p>
          <a:p>
            <a:r>
              <a:rPr lang="zh-CN" altLang="en-US" sz="2400" dirty="0"/>
              <a:t>]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71" y="3431988"/>
            <a:ext cx="3219968" cy="30370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45669" y="3611668"/>
            <a:ext cx="304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matrix[0]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/>
              <a:t>[1, 2, 3, 4, 5]</a:t>
            </a:r>
          </a:p>
          <a:p>
            <a:r>
              <a:rPr lang="zh-CN" altLang="en-US" sz="2000" dirty="0"/>
              <a:t>matrix[1]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/>
              <a:t> [6, 7, 0, 0, 0]</a:t>
            </a:r>
          </a:p>
          <a:p>
            <a:r>
              <a:rPr lang="zh-CN" altLang="en-US" sz="2000" dirty="0"/>
              <a:t>matrix[2]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/>
              <a:t>[0, 1, 0, 0, 0]</a:t>
            </a:r>
          </a:p>
          <a:p>
            <a:r>
              <a:rPr lang="zh-CN" altLang="en-US" sz="2000" dirty="0"/>
              <a:t>matrix[3]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/>
              <a:t>[1, 0, 0, 0, 8]</a:t>
            </a:r>
          </a:p>
          <a:p>
            <a:r>
              <a:rPr lang="zh-CN" altLang="en-US" sz="2000" dirty="0"/>
              <a:t>matrix[4]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zh-CN" altLang="en-US" sz="2000" dirty="0"/>
              <a:t>[0, 0, 9, 0, 3]</a:t>
            </a:r>
          </a:p>
          <a:p>
            <a:endParaRPr lang="zh-CN" altLang="en-US" sz="2000" dirty="0"/>
          </a:p>
          <a:p>
            <a:r>
              <a:rPr lang="zh-CN" altLang="en-US" sz="2000" dirty="0"/>
              <a:t>matrix[0][0]</a:t>
            </a:r>
            <a:r>
              <a:rPr lang="en-US" altLang="zh-CN" sz="2000" dirty="0">
                <a:sym typeface="Wingdings" panose="05000000000000000000" pitchFamily="2" charset="2"/>
              </a:rPr>
              <a:t>  </a:t>
            </a:r>
            <a:r>
              <a:rPr lang="zh-CN" altLang="en-US" sz="2000" dirty="0"/>
              <a:t>1 </a:t>
            </a:r>
          </a:p>
          <a:p>
            <a:r>
              <a:rPr lang="zh-CN" altLang="en-US" sz="2000" dirty="0"/>
              <a:t>matrix[4][4] </a:t>
            </a:r>
            <a:r>
              <a:rPr lang="en-US" altLang="zh-CN" sz="2000" dirty="0">
                <a:sym typeface="Wingdings" panose="05000000000000000000" pitchFamily="2" charset="2"/>
              </a:rPr>
              <a:t> 3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8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187" y="63673"/>
            <a:ext cx="10515600" cy="1325563"/>
          </a:xfrm>
        </p:spPr>
        <p:txBody>
          <a:bodyPr/>
          <a:lstStyle/>
          <a:p>
            <a:r>
              <a:rPr lang="zh-CN" altLang="en-US" dirty="0"/>
              <a:t>二维矩阵的生成</a:t>
            </a:r>
          </a:p>
        </p:txBody>
      </p:sp>
      <p:sp>
        <p:nvSpPr>
          <p:cNvPr id="4" name="矩形 3"/>
          <p:cNvSpPr/>
          <p:nvPr/>
        </p:nvSpPr>
        <p:spPr>
          <a:xfrm>
            <a:off x="246187" y="4555801"/>
            <a:ext cx="510540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Print a new line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187" y="1009537"/>
            <a:ext cx="7889631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random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generate_random_matrix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cols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matrix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Create an empty list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([])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Add an empty new row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column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matrix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0877" y="4555801"/>
            <a:ext cx="624840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print_matrix_2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# 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通过下标访问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column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column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Print a new line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430474C-FBA8-5141-BE73-9C173FF343C2}"/>
              </a:ext>
            </a:extLst>
          </p:cNvPr>
          <p:cNvSpPr txBox="1">
            <a:spLocks/>
          </p:cNvSpPr>
          <p:nvPr/>
        </p:nvSpPr>
        <p:spPr>
          <a:xfrm>
            <a:off x="201368" y="3407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二维矩阵的访问</a:t>
            </a:r>
          </a:p>
        </p:txBody>
      </p:sp>
    </p:spTree>
    <p:extLst>
      <p:ext uri="{BB962C8B-B14F-4D97-AF65-F5344CB8AC3E}">
        <p14:creationId xmlns:p14="http://schemas.microsoft.com/office/powerpoint/2010/main" val="42217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循环的设计 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要解决一个问题，需要在一个计算空间内重复计算多次来求解</a:t>
            </a:r>
            <a:endParaRPr lang="en-US" altLang="zh-CN" sz="2000" dirty="0"/>
          </a:p>
          <a:p>
            <a:r>
              <a:rPr lang="zh-CN" altLang="en-US" sz="2000" dirty="0"/>
              <a:t>如果计算空间次数已知，可通过迭代对象描述。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for </a:t>
            </a:r>
            <a:r>
              <a:rPr lang="zh-CN" altLang="en-US" sz="2000" dirty="0">
                <a:solidFill>
                  <a:srgbClr val="FF0000"/>
                </a:solidFill>
              </a:rPr>
              <a:t>循环变量 </a:t>
            </a:r>
            <a:r>
              <a:rPr lang="en-US" altLang="zh-CN" sz="2000" dirty="0">
                <a:solidFill>
                  <a:srgbClr val="FF0000"/>
                </a:solidFill>
              </a:rPr>
              <a:t>in </a:t>
            </a:r>
            <a:r>
              <a:rPr lang="zh-CN" altLang="en-US" sz="2000" dirty="0">
                <a:solidFill>
                  <a:srgbClr val="FF0000"/>
                </a:solidFill>
              </a:rPr>
              <a:t>计算空间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进行计算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发现当前计算不会找到解：  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continue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开始下一轮循环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当前计算无需继续：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zh-CN" altLang="en-US" sz="2000" dirty="0"/>
              <a:t>如果已经找到解，且求解结束，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break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结束循环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………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循环体其他后续语句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else: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继续计算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如果不是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break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结束的循环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程序其他后续语句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94BC46-47FC-ED44-B80A-8AD0CE8A996D}"/>
              </a:ext>
            </a:extLst>
          </p:cNvPr>
          <p:cNvSpPr/>
          <p:nvPr/>
        </p:nvSpPr>
        <p:spPr>
          <a:xfrm>
            <a:off x="838200" y="2796988"/>
            <a:ext cx="7140388" cy="32272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D892C146-AF38-F841-9F9F-30955CE4CB3B}"/>
              </a:ext>
            </a:extLst>
          </p:cNvPr>
          <p:cNvSpPr/>
          <p:nvPr/>
        </p:nvSpPr>
        <p:spPr>
          <a:xfrm rot="19606986">
            <a:off x="8462682" y="3429000"/>
            <a:ext cx="93233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1E293-7A4E-574A-BD2D-12257BF15AED}"/>
              </a:ext>
            </a:extLst>
          </p:cNvPr>
          <p:cNvSpPr/>
          <p:nvPr/>
        </p:nvSpPr>
        <p:spPr>
          <a:xfrm>
            <a:off x="8785412" y="2658923"/>
            <a:ext cx="1380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u="sng" dirty="0">
                <a:solidFill>
                  <a:srgbClr val="FF0000"/>
                </a:solidFill>
              </a:rPr>
              <a:t>循环体</a:t>
            </a:r>
            <a:endParaRPr lang="en-US" altLang="zh-CN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</a:t>
            </a:r>
            <a:r>
              <a:rPr lang="zh-CN" altLang="en-US" dirty="0"/>
              <a:t>： 可迭代对象、迭代器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iterable: 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该对象包含一个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方法，通过调用其得到一个迭代器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内置函数 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(iterable)</a:t>
            </a:r>
            <a:r>
              <a:rPr lang="zh-CN" altLang="en-US" sz="2000" dirty="0"/>
              <a:t>可以返回一个</a:t>
            </a:r>
            <a:r>
              <a:rPr lang="en-US" altLang="zh-CN" sz="2000" dirty="0"/>
              <a:t>iterator 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iterable</a:t>
            </a:r>
            <a:r>
              <a:rPr lang="zh-CN" altLang="en-US" sz="2000" dirty="0"/>
              <a:t>对象包括：  </a:t>
            </a:r>
            <a:r>
              <a:rPr lang="en-US" altLang="zh-CN" sz="2000" dirty="0" err="1"/>
              <a:t>str,list,tuple,dict,set,range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iterator: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迭代器一般也是可迭代对象，其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__()</a:t>
            </a:r>
            <a:r>
              <a:rPr lang="zh-CN" altLang="en-US" sz="2000" dirty="0"/>
              <a:t>方法返回就是自身 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包含</a:t>
            </a:r>
            <a:r>
              <a:rPr lang="en-US" altLang="zh-CN" sz="2000" dirty="0"/>
              <a:t>__next__()</a:t>
            </a:r>
            <a:r>
              <a:rPr lang="zh-CN" altLang="en-US" sz="2000" dirty="0"/>
              <a:t>方法，调用其获得下一个元素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内置函数</a:t>
            </a:r>
            <a:r>
              <a:rPr lang="en-US" altLang="zh-CN" sz="2000" dirty="0"/>
              <a:t>next(iterator)</a:t>
            </a:r>
            <a:r>
              <a:rPr lang="zh-CN" altLang="en-US" sz="2000" dirty="0"/>
              <a:t>从迭代器返回下一个元素，没有更多的元素时抛出异常</a:t>
            </a:r>
            <a:r>
              <a:rPr lang="en-US" altLang="zh-CN" sz="2000" dirty="0" err="1"/>
              <a:t>StopIteration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iterator</a:t>
            </a:r>
            <a:r>
              <a:rPr lang="zh-CN" altLang="en-US" sz="2000" dirty="0"/>
              <a:t>包括：</a:t>
            </a:r>
            <a:r>
              <a:rPr lang="en-US" altLang="zh-CN" sz="2000" dirty="0"/>
              <a:t>reversed(),zip(),enumerate() </a:t>
            </a:r>
            <a:r>
              <a:rPr lang="zh-CN" altLang="en-US" sz="2000" dirty="0"/>
              <a:t>等返回的对象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for 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var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in iterator(or iterable)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循环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相当于每次取可迭代对象或者迭代器的下一个元素，执行一系列语句，然后取下一个元素执行，直到最后</a:t>
            </a:r>
            <a:r>
              <a:rPr lang="en-US" altLang="zh-CN" sz="2000" dirty="0" err="1"/>
              <a:t>StopIteration</a:t>
            </a:r>
            <a:r>
              <a:rPr lang="zh-CN" altLang="en-US" sz="2000" dirty="0"/>
              <a:t>时结束</a:t>
            </a:r>
            <a:r>
              <a:rPr lang="en-US" altLang="zh-CN" sz="2000" dirty="0"/>
              <a:t>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69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3.3.1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for循环</a:t>
            </a:r>
            <a:r>
              <a:rPr lang="zh-CN" altLang="en-US" dirty="0">
                <a:latin typeface="宋体" panose="02010600030101010101" pitchFamily="2" charset="-122"/>
              </a:rPr>
              <a:t>与while循环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791" y="2793225"/>
            <a:ext cx="10342418" cy="870442"/>
          </a:xfrm>
        </p:spPr>
        <p:txBody>
          <a:bodyPr/>
          <a:lstStyle/>
          <a:p>
            <a:r>
              <a:rPr lang="zh-CN" altLang="en-US" dirty="0"/>
              <a:t>例子：计算  </a:t>
            </a:r>
            <a:r>
              <a:rPr lang="en-US" altLang="zh-CN" dirty="0"/>
              <a:t>1+2 +3 + … + 99 + 100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9860" y="4064775"/>
            <a:ext cx="5417127" cy="236988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loop_for_1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total = 1 + 2 + 3 + 4 ... + 100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total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47710" y="5792954"/>
            <a:ext cx="353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solidFill>
                  <a:srgbClr val="FF0000"/>
                </a:solidFill>
              </a:rPr>
              <a:t>sum(range(1,101)) 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E47DD6A-AC20-1F4E-9F23-557A29FD0931}"/>
              </a:ext>
            </a:extLst>
          </p:cNvPr>
          <p:cNvSpPr txBox="1">
            <a:spLocks/>
          </p:cNvSpPr>
          <p:nvPr/>
        </p:nvSpPr>
        <p:spPr>
          <a:xfrm>
            <a:off x="1097973" y="1429014"/>
            <a:ext cx="1034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for</a:t>
            </a:r>
            <a:r>
              <a:rPr lang="zh-CN" altLang="en-US" dirty="0"/>
              <a:t>循环示例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4D6B89-9162-469D-B997-E4C3884B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34" y="4849979"/>
            <a:ext cx="2286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循环示例（续）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1702703"/>
            <a:ext cx="5210175" cy="748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3.5 例2：输出序列中的元素。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43575" y="16199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3.5 </a:t>
            </a:r>
            <a:r>
              <a:rPr lang="zh-CN" altLang="en-US" sz="2400" dirty="0">
                <a:latin typeface="宋体" panose="02010600030101010101" pitchFamily="2" charset="-122"/>
              </a:rPr>
              <a:t>例3：求1~100之间能被7整除，但不能同时被5整除的所有整数 。</a:t>
            </a:r>
          </a:p>
        </p:txBody>
      </p:sp>
      <p:sp>
        <p:nvSpPr>
          <p:cNvPr id="5" name="矩形 4"/>
          <p:cNvSpPr/>
          <p:nvPr/>
        </p:nvSpPr>
        <p:spPr>
          <a:xfrm>
            <a:off x="2876550" y="5238957"/>
            <a:ext cx="8963025" cy="6463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'1~100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之间能被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整除，但不能同时被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整除的所有整数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50" y="2610743"/>
            <a:ext cx="5572125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for_loop_1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mpilgrim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'example'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enumerate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列表的第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个元素是：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7425" y="2619642"/>
            <a:ext cx="5448300" cy="120032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for_loop_2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i,end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=" ")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C2C6B534-3D05-C14C-B6DA-621A77A2F5A9}"/>
              </a:ext>
            </a:extLst>
          </p:cNvPr>
          <p:cNvSpPr/>
          <p:nvPr/>
        </p:nvSpPr>
        <p:spPr>
          <a:xfrm>
            <a:off x="8104094" y="4123765"/>
            <a:ext cx="484094" cy="87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1C3E03-1517-42BB-AF87-BCEDD5D8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" y="4904897"/>
            <a:ext cx="2411209" cy="7774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49D8AD-D641-49FC-8324-012810DF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38" y="4056622"/>
            <a:ext cx="3131702" cy="1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循环示例（续） ： 蒙特卡罗模拟计算</a:t>
            </a:r>
            <a:r>
              <a:rPr lang="en-US" altLang="zh-CN" dirty="0"/>
              <a:t>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蒙特卡罗方法：如图所示，圆的面积为</a:t>
            </a:r>
            <a:r>
              <a:rPr lang="en-US" altLang="zh-CN" dirty="0"/>
              <a:t>pi</a:t>
            </a:r>
            <a:r>
              <a:rPr lang="zh-CN" altLang="en-US" dirty="0"/>
              <a:t>，而正方形的面积为</a:t>
            </a:r>
            <a:r>
              <a:rPr lang="en-US" altLang="zh-CN" dirty="0"/>
              <a:t>4,</a:t>
            </a:r>
            <a:r>
              <a:rPr lang="zh-CN" altLang="en-US" dirty="0"/>
              <a:t>在正方形的区域随机产生一个点，该点在圆内的概率为</a:t>
            </a:r>
            <a:r>
              <a:rPr lang="en-US" altLang="zh-CN" dirty="0"/>
              <a:t>pi/4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frequency = hits/tries = pi/4 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pi = 4*hits/tries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02" y="2810364"/>
            <a:ext cx="2990883" cy="29757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3179641"/>
            <a:ext cx="6353908" cy="3678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random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montecarlo_pi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tries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1000000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hits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tries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y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hits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pi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hits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tries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1765" y="6119391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3.141392</a:t>
            </a:r>
          </a:p>
        </p:txBody>
      </p:sp>
    </p:spTree>
    <p:extLst>
      <p:ext uri="{BB962C8B-B14F-4D97-AF65-F5344CB8AC3E}">
        <p14:creationId xmlns:p14="http://schemas.microsoft.com/office/powerpoint/2010/main" val="361891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  <a:r>
              <a:rPr lang="en-US" altLang="zh-CN" dirty="0"/>
              <a:t>(</a:t>
            </a:r>
            <a:r>
              <a:rPr lang="zh-CN" altLang="en-US" dirty="0"/>
              <a:t>多重循环）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3.5 </a:t>
            </a:r>
            <a:r>
              <a:rPr lang="zh-CN" altLang="en-US" dirty="0">
                <a:latin typeface="宋体" panose="02010600030101010101" pitchFamily="2" charset="-122"/>
              </a:rPr>
              <a:t>例6：打印九九乘法表。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9259" y="4520051"/>
            <a:ext cx="8781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</a:rPr>
              <a:t>1 * 1 = 1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2 * 1 = 2 	 2 * 2 = 4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3 * 1 = 3 	 3 * 2 = 6 	 3 * 3 = 9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4 * 1 = 4 	 4 * 2 = 8 	 4 * 3 = 12 	 4 * 4 = 16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5 * 1 = 5 	 5 * 2 = 10 	 5 * 3 = 15 	 5 * 4 = 20 	 5 * 5 = 25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6 * 1 = 6 	 6 * 2 = 12 	 6 * 3 = 18 	 6 * 4 = 24 	 6 * 5 = 30 	 6 * 6 = 36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7 * 1 = 7 	 7 * 2 = 14 	 7 * 3 = 21 	 7 * 4 = 28 	 7 * 5 = 35 	 7 * 6 = 42 	 7 * 7 = 49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8 * 1 = 8 	 8 * 2 = 16 	 8 * 3 = 24 	 8 * 4 = 32 	 8 * 5 = 40 	 8 * 6 = 48 	 8 * 7 = 56 	 8 * 8 = 64 	 </a:t>
            </a:r>
          </a:p>
          <a:p>
            <a:r>
              <a:rPr lang="zh-CN" altLang="en-US" sz="1400" b="1" dirty="0">
                <a:solidFill>
                  <a:srgbClr val="0070C0"/>
                </a:solidFill>
              </a:rPr>
              <a:t>9 * 1 = 9 	 9 * 2 = 18 	 9 * 3 = 27 	 9 * 4 = 36 	 9 * 5 = 45 	 9 * 6 = 54 	 9 * 7 = 63 	 9 * 8 = 72 	 9 * 9 = 81 	 </a:t>
            </a:r>
          </a:p>
        </p:txBody>
      </p:sp>
      <p:sp>
        <p:nvSpPr>
          <p:cNvPr id="5" name="矩形 4"/>
          <p:cNvSpPr/>
          <p:nvPr/>
        </p:nvSpPr>
        <p:spPr>
          <a:xfrm>
            <a:off x="1695450" y="2590800"/>
            <a:ext cx="80391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print_multiplicatoin_table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打印九九乘法表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'''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'*'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28043" y="1204159"/>
            <a:ext cx="5974713" cy="2415780"/>
            <a:chOff x="5928043" y="1204159"/>
            <a:chExt cx="5974713" cy="2415780"/>
          </a:xfrm>
        </p:grpSpPr>
        <p:sp>
          <p:nvSpPr>
            <p:cNvPr id="6" name="矩形 5"/>
            <p:cNvSpPr/>
            <p:nvPr/>
          </p:nvSpPr>
          <p:spPr>
            <a:xfrm>
              <a:off x="5928043" y="1204159"/>
              <a:ext cx="5974713" cy="36933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'%d * %d = %d'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%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b="1" kern="0" dirty="0" err="1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</a:t>
              </a:r>
              <a:r>
                <a:rPr lang="en-US" altLang="zh-CN" b="1" kern="0" dirty="0" err="1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*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j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),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end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=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'\t'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)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7258050" y="1573491"/>
              <a:ext cx="1314450" cy="204644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69259" y="4520051"/>
            <a:ext cx="221341" cy="2031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5" y="3301535"/>
            <a:ext cx="59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外循环</a:t>
            </a:r>
            <a:endParaRPr lang="en-US" altLang="zh-CN" dirty="0"/>
          </a:p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325" y="5638800"/>
            <a:ext cx="5572125" cy="2095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72300" y="55245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内循环</a:t>
            </a:r>
            <a:r>
              <a:rPr lang="en-US" altLang="zh-CN" dirty="0"/>
              <a:t>j&lt;=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9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8|3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|2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|14.6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6.5|38.2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5.4|1.2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accent4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18418</TotalTime>
  <Words>6808</Words>
  <Application>Microsoft Macintosh PowerPoint</Application>
  <PresentationFormat>宽屏</PresentationFormat>
  <Paragraphs>659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Courier New</vt:lpstr>
      <vt:lpstr>Times New Roman</vt:lpstr>
      <vt:lpstr>Wingdings</vt:lpstr>
      <vt:lpstr>Office 主题​​</vt:lpstr>
      <vt:lpstr>3.3 循环结构</vt:lpstr>
      <vt:lpstr>3.3.1 for循环与while循环</vt:lpstr>
      <vt:lpstr>3.3.1 for循环与while循环</vt:lpstr>
      <vt:lpstr>循环的设计 for</vt:lpstr>
      <vt:lpstr>Review： 可迭代对象、迭代器</vt:lpstr>
      <vt:lpstr>3.3.1 for循环与while循环</vt:lpstr>
      <vt:lpstr>for循环示例（续）</vt:lpstr>
      <vt:lpstr>for循环示例（续） ： 蒙特卡罗模拟计算pi</vt:lpstr>
      <vt:lpstr>循环嵌套(多重循环）</vt:lpstr>
      <vt:lpstr>循环嵌套(续）</vt:lpstr>
      <vt:lpstr>循环嵌套(续）</vt:lpstr>
      <vt:lpstr>3.3.1 for循环与while循环</vt:lpstr>
      <vt:lpstr>循环的设计while</vt:lpstr>
      <vt:lpstr>为什么要引入while 循环？</vt:lpstr>
      <vt:lpstr>为什么要引入while 循环结构（续）？</vt:lpstr>
      <vt:lpstr>3.3.1 for循环与while循环</vt:lpstr>
      <vt:lpstr>while循环示例（续）</vt:lpstr>
      <vt:lpstr>while循环示例（续）</vt:lpstr>
      <vt:lpstr>while循环示例（续）</vt:lpstr>
      <vt:lpstr>while循环示例（续） ：求多个解</vt:lpstr>
      <vt:lpstr>3.4  break和continue语句</vt:lpstr>
      <vt:lpstr>break以及else示例</vt:lpstr>
      <vt:lpstr>break以及else示例</vt:lpstr>
      <vt:lpstr>循环嵌套</vt:lpstr>
      <vt:lpstr>3.4  break和continue语句</vt:lpstr>
      <vt:lpstr>while循环示例 引入break </vt:lpstr>
      <vt:lpstr>3.4  break和continue语句:警惕continue可能带来的问题</vt:lpstr>
      <vt:lpstr>3.3.2 循环结构的优化</vt:lpstr>
      <vt:lpstr>循环嵌套(续）</vt:lpstr>
      <vt:lpstr>3.3.2 循环结构的优化</vt:lpstr>
      <vt:lpstr>3.3.2 循环结构的优化</vt:lpstr>
      <vt:lpstr>3.5 案例精选(课堂练习)</vt:lpstr>
      <vt:lpstr>3.5 案例精选(课堂练习)</vt:lpstr>
      <vt:lpstr>二维矩阵</vt:lpstr>
      <vt:lpstr>二维矩阵的生成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Dilin Mao</dc:creator>
  <cp:lastModifiedBy>Microsoft Office User</cp:lastModifiedBy>
  <cp:revision>421</cp:revision>
  <dcterms:created xsi:type="dcterms:W3CDTF">2016-03-21T13:41:53Z</dcterms:created>
  <dcterms:modified xsi:type="dcterms:W3CDTF">2021-04-29T15:00:47Z</dcterms:modified>
</cp:coreProperties>
</file>