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0" r:id="rId3"/>
    <p:sldId id="371" r:id="rId5"/>
    <p:sldId id="372" r:id="rId6"/>
    <p:sldId id="373" r:id="rId7"/>
    <p:sldId id="374" r:id="rId8"/>
    <p:sldId id="375" r:id="rId9"/>
    <p:sldId id="383" r:id="rId10"/>
    <p:sldId id="376" r:id="rId11"/>
    <p:sldId id="379" r:id="rId12"/>
    <p:sldId id="285" r:id="rId13"/>
    <p:sldId id="286" r:id="rId14"/>
    <p:sldId id="287" r:id="rId15"/>
    <p:sldId id="288" r:id="rId16"/>
    <p:sldId id="380" r:id="rId17"/>
    <p:sldId id="289" r:id="rId18"/>
    <p:sldId id="290" r:id="rId19"/>
    <p:sldId id="414" r:id="rId20"/>
    <p:sldId id="291" r:id="rId21"/>
    <p:sldId id="292" r:id="rId22"/>
    <p:sldId id="293" r:id="rId23"/>
    <p:sldId id="1775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1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4" autoAdjust="0"/>
    <p:restoredTop sz="63802" autoAdjust="0"/>
  </p:normalViewPr>
  <p:slideViewPr>
    <p:cSldViewPr snapToGrid="0">
      <p:cViewPr varScale="1">
        <p:scale>
          <a:sx n="96" d="100"/>
          <a:sy n="96" d="100"/>
        </p:scale>
        <p:origin x="276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11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1123E-02EC-4602-938B-05FDAB4AF0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/>
              <a:t>&gt;&gt;&gt; help(</a:t>
            </a:r>
            <a:r>
              <a:rPr lang="en-US" altLang="zh-CN" sz="1200" baseline="0" dirty="0" err="1"/>
              <a:t>str.find</a:t>
            </a:r>
            <a:r>
              <a:rPr lang="en-US" altLang="zh-CN" sz="1200" baseline="0" dirty="0"/>
              <a:t>)</a:t>
            </a:r>
            <a:endParaRPr lang="en-US" altLang="zh-CN" sz="1200" baseline="0" dirty="0"/>
          </a:p>
          <a:p>
            <a:r>
              <a:rPr lang="en-US" altLang="zh-CN" sz="1200" baseline="0" dirty="0"/>
              <a:t>Help on </a:t>
            </a:r>
            <a:r>
              <a:rPr lang="en-US" altLang="zh-CN" sz="1200" baseline="0" dirty="0" err="1"/>
              <a:t>method_descriptor</a:t>
            </a:r>
            <a:r>
              <a:rPr lang="en-US" altLang="zh-CN" sz="1200" baseline="0" dirty="0"/>
              <a:t>:</a:t>
            </a:r>
            <a:endParaRPr lang="en-US" altLang="zh-CN" sz="1200" baseline="0" dirty="0"/>
          </a:p>
          <a:p>
            <a:endParaRPr lang="en-US" altLang="zh-CN" sz="1200" baseline="0" dirty="0"/>
          </a:p>
          <a:p>
            <a:r>
              <a:rPr lang="en-US" altLang="zh-CN" sz="1200" baseline="0" dirty="0"/>
              <a:t>find(...)</a:t>
            </a:r>
            <a:endParaRPr lang="en-US" altLang="zh-CN" sz="1200" baseline="0" dirty="0"/>
          </a:p>
          <a:p>
            <a:r>
              <a:rPr lang="en-US" altLang="zh-CN" sz="1200" baseline="0" dirty="0"/>
              <a:t>    </a:t>
            </a:r>
            <a:r>
              <a:rPr lang="en-US" altLang="zh-CN" sz="1200" baseline="0" dirty="0" err="1"/>
              <a:t>S.find</a:t>
            </a:r>
            <a:r>
              <a:rPr lang="en-US" altLang="zh-CN" sz="1200" baseline="0" dirty="0"/>
              <a:t>(sub[, start[, end]]) -&gt; int</a:t>
            </a:r>
            <a:endParaRPr lang="en-US" altLang="zh-CN" sz="1200" baseline="0" dirty="0"/>
          </a:p>
          <a:p>
            <a:r>
              <a:rPr lang="en-US" altLang="zh-CN" sz="1200" baseline="0" dirty="0"/>
              <a:t>    </a:t>
            </a:r>
            <a:endParaRPr lang="en-US" altLang="zh-CN" sz="1200" baseline="0" dirty="0"/>
          </a:p>
          <a:p>
            <a:r>
              <a:rPr lang="en-US" altLang="zh-CN" sz="1200" baseline="0" dirty="0"/>
              <a:t>    Return the lowest index in S where substring sub is found,</a:t>
            </a:r>
            <a:endParaRPr lang="en-US" altLang="zh-CN" sz="1200" baseline="0" dirty="0"/>
          </a:p>
          <a:p>
            <a:r>
              <a:rPr lang="en-US" altLang="zh-CN" sz="1200" baseline="0" dirty="0"/>
              <a:t>    such that sub is contained within S[</a:t>
            </a:r>
            <a:r>
              <a:rPr lang="en-US" altLang="zh-CN" sz="1200" baseline="0" dirty="0" err="1"/>
              <a:t>start:end</a:t>
            </a:r>
            <a:r>
              <a:rPr lang="en-US" altLang="zh-CN" sz="1200" baseline="0" dirty="0"/>
              <a:t>].  Optional</a:t>
            </a:r>
            <a:endParaRPr lang="en-US" altLang="zh-CN" sz="1200" baseline="0" dirty="0"/>
          </a:p>
          <a:p>
            <a:r>
              <a:rPr lang="en-US" altLang="zh-CN" sz="1200" baseline="0" dirty="0"/>
              <a:t>    arguments start and end are interpreted as in slice notation.</a:t>
            </a:r>
            <a:endParaRPr lang="en-US" altLang="zh-CN" sz="1200" baseline="0" dirty="0"/>
          </a:p>
          <a:p>
            <a:r>
              <a:rPr lang="en-US" altLang="zh-CN" sz="1200" baseline="0" dirty="0"/>
              <a:t>    </a:t>
            </a:r>
            <a:endParaRPr lang="en-US" altLang="zh-CN" sz="1200" baseline="0" dirty="0"/>
          </a:p>
          <a:p>
            <a:r>
              <a:rPr lang="en-US" altLang="zh-CN" sz="1200" baseline="0" dirty="0"/>
              <a:t>    Return -1 on failure.</a:t>
            </a:r>
            <a:endParaRPr lang="en-US" altLang="zh-CN" sz="1200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s="</a:t>
            </a:r>
            <a:r>
              <a:rPr lang="en-US" altLang="zh-CN" dirty="0" err="1"/>
              <a:t>apple,peach,banana,peach,pear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lang="en-US" altLang="zh-CN" dirty="0"/>
              <a:t>&gt;&gt;&gt; s1 =</a:t>
            </a:r>
            <a:r>
              <a:rPr lang="en-US" altLang="zh-CN" dirty="0" err="1"/>
              <a:t>s.replace</a:t>
            </a:r>
            <a:r>
              <a:rPr lang="en-US" altLang="zh-CN" dirty="0"/>
              <a:t>('</a:t>
            </a:r>
            <a:r>
              <a:rPr lang="en-US" altLang="zh-CN" dirty="0" err="1"/>
              <a:t>peach','PEACH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/>
              <a:t>&gt;&gt;&gt; s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apple,peach,banana,peach,pear</a:t>
            </a:r>
            <a:r>
              <a:rPr lang="en-US" altLang="zh-CN" dirty="0"/>
              <a:t>'</a:t>
            </a:r>
            <a:endParaRPr lang="en-US" altLang="zh-CN" dirty="0"/>
          </a:p>
          <a:p>
            <a:r>
              <a:rPr lang="en-US" altLang="zh-CN" dirty="0"/>
              <a:t>&gt;&gt;&gt; s1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apple,PEACH,banana,PEACH,pear</a:t>
            </a:r>
            <a:r>
              <a:rPr lang="en-US" altLang="zh-CN" dirty="0"/>
              <a:t>'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s2 = ',Hello world \n\n My  name is Mike,'</a:t>
            </a:r>
            <a:endParaRPr kumimoji="1" lang="en-US" altLang="zh-CN" dirty="0"/>
          </a:p>
          <a:p>
            <a:r>
              <a:rPr kumimoji="1" lang="en-US" altLang="zh-CN" dirty="0"/>
              <a:t>&gt;&gt;&gt; s2.split(",")</a:t>
            </a:r>
            <a:endParaRPr kumimoji="1" lang="en-US" altLang="zh-CN" dirty="0"/>
          </a:p>
          <a:p>
            <a:r>
              <a:rPr kumimoji="1" lang="en-US" altLang="zh-CN" dirty="0"/>
              <a:t>['', 'Hello world \n\n My  name is Mike', '']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&gt;&gt;&gt; s2.rsplit(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=2)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['\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nHello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world \n\n My  name', 'is', 'Mike']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s2.split(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=2)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['Hello', 'world', 'My  name is Mike   ']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dirty="0"/>
              <a:t>text = input('....')</a:t>
            </a:r>
            <a:endParaRPr lang="zh-CN" altLang="en-US" dirty="0"/>
          </a:p>
          <a:p>
            <a:r>
              <a:rPr lang="zh-CN" altLang="en-US" dirty="0"/>
              <a:t>text = text.replace(',', ' ')</a:t>
            </a:r>
            <a:endParaRPr lang="zh-CN" altLang="en-US" dirty="0"/>
          </a:p>
          <a:p>
            <a:r>
              <a:rPr lang="zh-CN" altLang="en-US" dirty="0"/>
              <a:t>str_args = text.split()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s3 = '\nab c\n\</a:t>
            </a:r>
            <a:r>
              <a:rPr lang="en-US" altLang="zh-CN" dirty="0" err="1"/>
              <a:t>nde</a:t>
            </a:r>
            <a:r>
              <a:rPr lang="en-US" altLang="zh-CN" dirty="0"/>
              <a:t> </a:t>
            </a:r>
            <a:r>
              <a:rPr lang="en-US" altLang="zh-CN" dirty="0" err="1"/>
              <a:t>fgkl</a:t>
            </a:r>
            <a:r>
              <a:rPr lang="en-US" altLang="zh-CN" dirty="0"/>
              <a:t>\n'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&gt;&gt;&gt; s3.split()</a:t>
            </a:r>
            <a:endParaRPr lang="en-US" altLang="zh-CN" dirty="0"/>
          </a:p>
          <a:p>
            <a:r>
              <a:rPr lang="en-US" altLang="zh-CN" dirty="0"/>
              <a:t>['ab', 'c', 'de', '</a:t>
            </a:r>
            <a:r>
              <a:rPr lang="en-US" altLang="zh-CN" dirty="0" err="1"/>
              <a:t>fgkl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US" altLang="zh-CN" dirty="0"/>
              <a:t>&gt;&gt;&gt; s3.splitlines()</a:t>
            </a:r>
            <a:endParaRPr lang="en-US" altLang="zh-CN" dirty="0"/>
          </a:p>
          <a:p>
            <a:r>
              <a:rPr lang="en-US" altLang="zh-CN" dirty="0"/>
              <a:t>['', 'ab c', '', 'de </a:t>
            </a:r>
            <a:r>
              <a:rPr lang="en-US" altLang="zh-CN" dirty="0" err="1"/>
              <a:t>fgkl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nl-NL" altLang="zh-CN" dirty="0"/>
              <a:t>&gt;&gt;&gt; s3.split('\n')</a:t>
            </a:r>
            <a:endParaRPr lang="nl-NL" altLang="zh-CN" dirty="0"/>
          </a:p>
          <a:p>
            <a:r>
              <a:rPr lang="nl-NL" altLang="zh-CN" dirty="0"/>
              <a:t>['', 'ab c', '', 'de fgkl', '']</a:t>
            </a:r>
            <a:endParaRPr lang="nl-NL" altLang="zh-CN" dirty="0"/>
          </a:p>
          <a:p>
            <a:r>
              <a:rPr lang="nl-NL" altLang="zh-CN" dirty="0"/>
              <a:t>&gt;&gt;&gt; “</a:t>
            </a:r>
            <a:r>
              <a:rPr lang="nl-NL" altLang="zh-CN" dirty="0" err="1"/>
              <a:t>avc</a:t>
            </a:r>
            <a:r>
              <a:rPr lang="nl-NL" altLang="zh-CN" dirty="0"/>
              <a:t> </a:t>
            </a:r>
            <a:r>
              <a:rPr lang="nl-NL" altLang="zh-CN" dirty="0" err="1"/>
              <a:t>asd</a:t>
            </a:r>
            <a:r>
              <a:rPr lang="nl-NL" altLang="zh-CN" dirty="0"/>
              <a:t>”.split(“app”)#</a:t>
            </a:r>
            <a:r>
              <a:rPr lang="en-US" altLang="zh-CN" dirty="0"/>
              <a:t>split</a:t>
            </a:r>
            <a:r>
              <a:rPr lang="zh-CN" altLang="en-US" dirty="0"/>
              <a:t>函数无法分割，返回原字符串，所以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‘’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‘\n’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返回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’’</a:t>
            </a:r>
            <a:endParaRPr lang="nl-NL" altLang="zh-CN" dirty="0"/>
          </a:p>
          <a:p>
            <a:r>
              <a:rPr lang="nl-NL" altLang="zh-CN" dirty="0"/>
              <a:t>['</a:t>
            </a:r>
            <a:r>
              <a:rPr lang="nl-NL" altLang="zh-CN" dirty="0" err="1"/>
              <a:t>avc</a:t>
            </a:r>
            <a:r>
              <a:rPr lang="nl-NL" altLang="zh-CN" dirty="0"/>
              <a:t> </a:t>
            </a:r>
            <a:r>
              <a:rPr lang="nl-NL" altLang="zh-CN" dirty="0" err="1"/>
              <a:t>asd</a:t>
            </a:r>
            <a:r>
              <a:rPr lang="nl-NL" altLang="zh-CN" dirty="0"/>
              <a:t>']</a:t>
            </a:r>
            <a:endParaRPr lang="nl-NL" altLang="zh-CN" dirty="0"/>
          </a:p>
          <a:p>
            <a:r>
              <a:rPr lang="en-US" altLang="zh-CN" dirty="0"/>
              <a:t>&gt;&gt;&gt; ''.</a:t>
            </a:r>
            <a:r>
              <a:rPr lang="en-US" altLang="zh-CN" dirty="0" err="1"/>
              <a:t>split</a:t>
            </a:r>
            <a:r>
              <a:rPr lang="en-US" altLang="zh-CN" dirty="0"/>
              <a:t>("</a:t>
            </a:r>
            <a:r>
              <a:rPr lang="en-US" altLang="zh-CN" dirty="0" err="1"/>
              <a:t>app</a:t>
            </a:r>
            <a:r>
              <a:rPr lang="en-US" altLang="zh-CN" dirty="0"/>
              <a:t>")</a:t>
            </a:r>
            <a:endParaRPr lang="en-US" altLang="zh-CN" dirty="0"/>
          </a:p>
          <a:p>
            <a:r>
              <a:rPr lang="en-US" altLang="zh-CN" dirty="0"/>
              <a:t>['']</a:t>
            </a:r>
            <a:endParaRPr lang="nl-NL" altLang="zh-CN" dirty="0"/>
          </a:p>
          <a:p>
            <a:endParaRPr lang="nl-NL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'+'.join(list2)</a:t>
            </a:r>
            <a:endParaRPr lang="en-US" altLang="zh-CN" dirty="0"/>
          </a:p>
          <a:p>
            <a:r>
              <a:rPr lang="en-US" altLang="zh-CN" dirty="0" err="1"/>
              <a:t>Traceback</a:t>
            </a:r>
            <a:r>
              <a:rPr lang="en-US" altLang="zh-CN" dirty="0"/>
              <a:t> (most recent call last):</a:t>
            </a:r>
            <a:endParaRPr lang="en-US" altLang="zh-CN" dirty="0"/>
          </a:p>
          <a:p>
            <a:r>
              <a:rPr lang="en-US" altLang="zh-CN" dirty="0"/>
              <a:t>  File "&lt;pyshell#8&gt;", line 1, in &lt;module&gt;</a:t>
            </a:r>
            <a:endParaRPr lang="en-US" altLang="zh-CN" dirty="0"/>
          </a:p>
          <a:p>
            <a:r>
              <a:rPr lang="en-US" altLang="zh-CN" dirty="0"/>
              <a:t>    '+'.join(list2)</a:t>
            </a:r>
            <a:endParaRPr lang="en-US" altLang="zh-CN" dirty="0"/>
          </a:p>
          <a:p>
            <a:r>
              <a:rPr lang="en-US" altLang="zh-CN" dirty="0" err="1"/>
              <a:t>TypeError</a:t>
            </a:r>
            <a:r>
              <a:rPr lang="en-US" altLang="zh-CN" dirty="0"/>
              <a:t>: sequence item 0: expected </a:t>
            </a:r>
            <a:r>
              <a:rPr lang="en-US" altLang="zh-CN" dirty="0" err="1"/>
              <a:t>str</a:t>
            </a:r>
            <a:r>
              <a:rPr lang="en-US" altLang="zh-CN" dirty="0"/>
              <a:t> instance, </a:t>
            </a:r>
            <a:r>
              <a:rPr lang="en-US" altLang="zh-CN" dirty="0" err="1"/>
              <a:t>int</a:t>
            </a:r>
            <a:r>
              <a:rPr lang="en-US" altLang="zh-CN" dirty="0"/>
              <a:t> found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&gt;&gt;&gt; help(</a:t>
            </a:r>
            <a:r>
              <a:rPr lang="en-US" altLang="zh-CN" dirty="0" err="1"/>
              <a:t>str.join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Help on </a:t>
            </a:r>
            <a:r>
              <a:rPr lang="en-US" altLang="zh-CN" dirty="0" err="1"/>
              <a:t>method_descriptor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join(...)  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S.join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) -&gt; 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      Return a string which is the concatenation of the strings in the    </a:t>
            </a:r>
            <a:r>
              <a:rPr lang="en-US" altLang="zh-CN" dirty="0" err="1"/>
              <a:t>iterable</a:t>
            </a:r>
            <a:r>
              <a:rPr lang="en-US" altLang="zh-CN" dirty="0"/>
              <a:t>.  The separator between elements is 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lines = </a:t>
            </a:r>
            <a:r>
              <a:rPr lang="en-US" altLang="zh-CN" dirty="0" err="1"/>
              <a:t>eval</a:t>
            </a:r>
            <a:r>
              <a:rPr lang="en-US" altLang="zh-CN" dirty="0"/>
              <a:t>(input('</a:t>
            </a:r>
            <a:r>
              <a:rPr lang="zh-CN" altLang="en-US" dirty="0"/>
              <a:t>请输入</a:t>
            </a:r>
            <a:r>
              <a:rPr lang="en-US" altLang="zh-CN" dirty="0"/>
              <a:t>n:'))</a:t>
            </a:r>
            <a:endParaRPr lang="en-US" altLang="zh-CN" dirty="0"/>
          </a:p>
          <a:p>
            <a:r>
              <a:rPr lang="en-US" altLang="zh-CN" dirty="0" err="1"/>
              <a:t>starsStrList</a:t>
            </a:r>
            <a:r>
              <a:rPr lang="en-US" altLang="zh-CN" dirty="0"/>
              <a:t>=[]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range(lines):</a:t>
            </a:r>
            <a:endParaRPr lang="en-US" altLang="zh-CN" dirty="0"/>
          </a:p>
          <a:p>
            <a:r>
              <a:rPr lang="en-US" altLang="zh-CN" dirty="0"/>
              <a:t>    stars = ' '.join('*' * (2*i+1)) </a:t>
            </a:r>
            <a:endParaRPr lang="en-US" altLang="zh-CN" dirty="0"/>
          </a:p>
          <a:p>
            <a:r>
              <a:rPr lang="en-US" altLang="zh-CN" dirty="0"/>
              <a:t>    line = </a:t>
            </a:r>
            <a:r>
              <a:rPr lang="en-US" altLang="zh-CN" dirty="0" err="1"/>
              <a:t>stars.center</a:t>
            </a:r>
            <a:r>
              <a:rPr lang="en-US" altLang="zh-CN" dirty="0"/>
              <a:t>(lines*4-1,' ')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starsStrList.append</a:t>
            </a:r>
            <a:r>
              <a:rPr lang="en-US" altLang="zh-CN" dirty="0"/>
              <a:t>(line)</a:t>
            </a:r>
            <a:endParaRPr lang="en-US" altLang="zh-CN" dirty="0"/>
          </a:p>
          <a:p>
            <a:r>
              <a:rPr lang="en-US" altLang="zh-CN" dirty="0"/>
              <a:t>    print(line)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en-US" altLang="zh-CN" dirty="0"/>
          </a:p>
          <a:p>
            <a:r>
              <a:rPr lang="en-US" altLang="zh-CN" dirty="0"/>
              <a:t>for line  in </a:t>
            </a:r>
            <a:r>
              <a:rPr lang="en-US" altLang="zh-CN" dirty="0" err="1"/>
              <a:t>starsStrList</a:t>
            </a:r>
            <a:r>
              <a:rPr lang="en-US" altLang="zh-CN" dirty="0"/>
              <a:t>[-2::-1]: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en-US" altLang="zh-CN" dirty="0"/>
          </a:p>
          <a:p>
            <a:r>
              <a:rPr lang="en-US" altLang="zh-CN" dirty="0"/>
              <a:t>    print(line)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solidFill>
                  <a:srgbClr val="0070C0"/>
                </a:solidFill>
                <a:latin typeface="宋体" panose="02010600030101010101" pitchFamily="2" charset="-122"/>
              </a:rPr>
              <a:t>静态方法</a:t>
            </a:r>
            <a:r>
              <a:rPr lang="en-US" altLang="zh-CN" sz="1200" dirty="0" err="1">
                <a:solidFill>
                  <a:srgbClr val="0070C0"/>
                </a:solidFill>
                <a:latin typeface="宋体" panose="02010600030101010101" pitchFamily="2" charset="-122"/>
              </a:rPr>
              <a:t>maketrans</a:t>
            </a:r>
            <a:r>
              <a:rPr lang="en-US" altLang="zh-CN" sz="1200" dirty="0">
                <a:solidFill>
                  <a:srgbClr val="0070C0"/>
                </a:solidFill>
                <a:latin typeface="宋体" panose="02010600030101010101" pitchFamily="2" charset="-122"/>
              </a:rPr>
              <a:t>(x[,y[,z]])</a:t>
            </a:r>
            <a:r>
              <a:rPr lang="zh-CN" altLang="en-US" sz="1200" dirty="0">
                <a:latin typeface="宋体" panose="02010600030101010101" pitchFamily="2" charset="-122"/>
              </a:rPr>
              <a:t>生成映射表，实际上就是一个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</a:rPr>
              <a:t>dict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solidFill>
                  <a:srgbClr val="0070C0"/>
                </a:solidFill>
                <a:latin typeface="宋体" panose="02010600030101010101" pitchFamily="2" charset="-122"/>
              </a:rPr>
              <a:t>translate(table)</a:t>
            </a:r>
            <a:r>
              <a:rPr lang="zh-CN" altLang="en-US" sz="1200" dirty="0">
                <a:latin typeface="宋体" panose="02010600030101010101" pitchFamily="2" charset="-122"/>
              </a:rPr>
              <a:t>按照映射表进行字符串转换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latin typeface="宋体" panose="02010600030101010101" pitchFamily="2" charset="-122"/>
              </a:rPr>
              <a:t>如果只有一个参数</a:t>
            </a:r>
            <a:r>
              <a:rPr lang="en-US" altLang="zh-CN" sz="1200" dirty="0">
                <a:latin typeface="宋体" panose="02010600030101010101" pitchFamily="2" charset="-122"/>
              </a:rPr>
              <a:t>x</a:t>
            </a:r>
            <a:r>
              <a:rPr lang="zh-CN" altLang="en-US" sz="1200" dirty="0">
                <a:latin typeface="宋体" panose="02010600030101010101" pitchFamily="2" charset="-122"/>
              </a:rPr>
              <a:t>，</a:t>
            </a:r>
            <a:r>
              <a:rPr lang="en-US" altLang="zh-CN" sz="1200" dirty="0">
                <a:latin typeface="宋体" panose="02010600030101010101" pitchFamily="2" charset="-122"/>
              </a:rPr>
              <a:t>x</a:t>
            </a:r>
            <a:r>
              <a:rPr lang="zh-CN" altLang="en-US" sz="1200" dirty="0">
                <a:latin typeface="宋体" panose="02010600030101010101" pitchFamily="2" charset="-122"/>
              </a:rPr>
              <a:t>必须为一个</a:t>
            </a:r>
            <a:r>
              <a:rPr lang="en-US" altLang="zh-CN" sz="1200" dirty="0" err="1">
                <a:latin typeface="宋体" panose="02010600030101010101" pitchFamily="2" charset="-122"/>
              </a:rPr>
              <a:t>dict</a:t>
            </a:r>
            <a:r>
              <a:rPr lang="zh-CN" altLang="en-US" sz="1200" dirty="0">
                <a:latin typeface="宋体" panose="02010600030101010101" pitchFamily="2" charset="-122"/>
              </a:rPr>
              <a:t>，</a:t>
            </a:r>
            <a:r>
              <a:rPr lang="en-US" altLang="zh-CN" sz="1200" dirty="0">
                <a:solidFill>
                  <a:srgbClr val="0070C0"/>
                </a:solidFill>
                <a:latin typeface="宋体" panose="02010600030101010101" pitchFamily="2" charset="-122"/>
              </a:rPr>
              <a:t>key</a:t>
            </a:r>
            <a:r>
              <a:rPr lang="zh-CN" altLang="en-US" sz="1200" dirty="0">
                <a:solidFill>
                  <a:srgbClr val="0070C0"/>
                </a:solidFill>
                <a:latin typeface="宋体" panose="02010600030101010101" pitchFamily="2" charset="-122"/>
              </a:rPr>
              <a:t>为单字符串</a:t>
            </a:r>
            <a:r>
              <a:rPr lang="zh-CN" altLang="en-US" sz="1200" dirty="0">
                <a:latin typeface="宋体" panose="02010600030101010101" pitchFamily="2" charset="-122"/>
              </a:rPr>
              <a:t>，字符串中在映射表的字符</a:t>
            </a:r>
            <a:r>
              <a:rPr lang="en-US" altLang="zh-CN" sz="1200" dirty="0" err="1">
                <a:latin typeface="宋体" panose="02010600030101010101" pitchFamily="2" charset="-122"/>
              </a:rPr>
              <a:t>ch</a:t>
            </a:r>
            <a:r>
              <a:rPr lang="zh-CN" altLang="en-US" sz="1200" dirty="0">
                <a:latin typeface="宋体" panose="02010600030101010101" pitchFamily="2" charset="-122"/>
              </a:rPr>
              <a:t>被转化为</a:t>
            </a:r>
            <a:r>
              <a:rPr lang="en-US" altLang="zh-CN" sz="1200" dirty="0" err="1">
                <a:solidFill>
                  <a:srgbClr val="0070C0"/>
                </a:solidFill>
                <a:latin typeface="宋体" panose="02010600030101010101" pitchFamily="2" charset="-122"/>
              </a:rPr>
              <a:t>dict</a:t>
            </a:r>
            <a:r>
              <a:rPr lang="en-US" altLang="zh-CN" sz="1200" dirty="0">
                <a:solidFill>
                  <a:srgbClr val="0070C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0070C0"/>
                </a:solidFill>
                <a:latin typeface="宋体" panose="02010600030101010101" pitchFamily="2" charset="-122"/>
              </a:rPr>
              <a:t>ch</a:t>
            </a:r>
            <a:r>
              <a:rPr lang="en-US" altLang="zh-CN" sz="1200" dirty="0">
                <a:solidFill>
                  <a:srgbClr val="0070C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1200" dirty="0">
                <a:latin typeface="宋体" panose="02010600030101010101" pitchFamily="2" charset="-122"/>
              </a:rPr>
              <a:t>，</a:t>
            </a:r>
            <a:r>
              <a:rPr lang="zh-CN" altLang="en-US" sz="1200" dirty="0">
                <a:solidFill>
                  <a:srgbClr val="0070C0"/>
                </a:solidFill>
                <a:latin typeface="宋体" panose="02010600030101010101" pitchFamily="2" charset="-122"/>
              </a:rPr>
              <a:t>值为</a:t>
            </a:r>
            <a:r>
              <a:rPr lang="en-US" altLang="zh-CN" sz="1200" dirty="0">
                <a:solidFill>
                  <a:srgbClr val="0070C0"/>
                </a:solidFill>
                <a:latin typeface="宋体" panose="02010600030101010101" pitchFamily="2" charset="-122"/>
              </a:rPr>
              <a:t>None</a:t>
            </a:r>
            <a:r>
              <a:rPr lang="zh-CN" altLang="en-US" sz="1200" dirty="0">
                <a:solidFill>
                  <a:srgbClr val="0070C0"/>
                </a:solidFill>
                <a:latin typeface="宋体" panose="02010600030101010101" pitchFamily="2" charset="-122"/>
              </a:rPr>
              <a:t>表示删除</a:t>
            </a:r>
            <a:endParaRPr lang="en-US" altLang="zh-CN" sz="12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latin typeface="宋体" panose="02010600030101010101" pitchFamily="2" charset="-122"/>
              </a:rPr>
              <a:t>如果有两个以上参数，</a:t>
            </a:r>
            <a:r>
              <a:rPr lang="en-US" altLang="zh-CN" sz="1200" dirty="0">
                <a:latin typeface="宋体" panose="02010600030101010101" pitchFamily="2" charset="-122"/>
              </a:rPr>
              <a:t>x</a:t>
            </a:r>
            <a:r>
              <a:rPr lang="zh-CN" altLang="en-US" sz="1200" dirty="0">
                <a:latin typeface="宋体" panose="02010600030101010101" pitchFamily="2" charset="-122"/>
              </a:rPr>
              <a:t>和</a:t>
            </a:r>
            <a:r>
              <a:rPr lang="en-US" altLang="zh-CN" sz="1200" dirty="0">
                <a:latin typeface="宋体" panose="02010600030101010101" pitchFamily="2" charset="-122"/>
              </a:rPr>
              <a:t>y</a:t>
            </a:r>
            <a:r>
              <a:rPr lang="zh-CN" altLang="en-US" sz="1200" dirty="0">
                <a:latin typeface="宋体" panose="02010600030101010101" pitchFamily="2" charset="-122"/>
              </a:rPr>
              <a:t>必须长度一致，每一个在</a:t>
            </a:r>
            <a:r>
              <a:rPr lang="en-US" altLang="zh-CN" sz="1200" dirty="0">
                <a:latin typeface="宋体" panose="02010600030101010101" pitchFamily="2" charset="-122"/>
              </a:rPr>
              <a:t>x</a:t>
            </a:r>
            <a:r>
              <a:rPr lang="zh-CN" altLang="en-US" sz="1200" dirty="0">
                <a:latin typeface="宋体" panose="02010600030101010101" pitchFamily="2" charset="-122"/>
              </a:rPr>
              <a:t>出现的字符转换为</a:t>
            </a:r>
            <a:r>
              <a:rPr lang="en-US" altLang="zh-CN" sz="1200" dirty="0">
                <a:latin typeface="宋体" panose="02010600030101010101" pitchFamily="2" charset="-122"/>
              </a:rPr>
              <a:t>y</a:t>
            </a:r>
            <a:r>
              <a:rPr lang="zh-CN" altLang="en-US" sz="1200" dirty="0">
                <a:latin typeface="宋体" panose="02010600030101010101" pitchFamily="2" charset="-122"/>
              </a:rPr>
              <a:t>对应位置的字符，如果有第三个参数，表示在</a:t>
            </a:r>
            <a:r>
              <a:rPr lang="en-US" altLang="zh-CN" sz="1200" dirty="0">
                <a:latin typeface="宋体" panose="02010600030101010101" pitchFamily="2" charset="-122"/>
              </a:rPr>
              <a:t>z</a:t>
            </a:r>
            <a:r>
              <a:rPr lang="zh-CN" altLang="en-US" sz="1200" dirty="0">
                <a:latin typeface="宋体" panose="02010600030101010101" pitchFamily="2" charset="-122"/>
              </a:rPr>
              <a:t>中出现的字符转换为</a:t>
            </a:r>
            <a:r>
              <a:rPr lang="en-US" altLang="zh-CN" sz="1200" dirty="0">
                <a:latin typeface="宋体" panose="02010600030101010101" pitchFamily="2" charset="-122"/>
              </a:rPr>
              <a:t>None</a:t>
            </a:r>
            <a:r>
              <a:rPr lang="zh-CN" altLang="en-US" sz="1200" dirty="0">
                <a:latin typeface="宋体" panose="02010600030101010101" pitchFamily="2" charset="-122"/>
              </a:rPr>
              <a:t>，即删除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endParaRPr lang="en-US" altLang="zh-CN" sz="1200" dirty="0">
              <a:latin typeface="宋体" panose="02010600030101010101" pitchFamily="2" charset="-122"/>
            </a:endParaRPr>
          </a:p>
          <a:p>
            <a:r>
              <a:rPr lang="en-US" altLang="zh-CN" dirty="0"/>
              <a:t>&gt;&gt;&gt; s = 'Great hopes make great man.'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&gt;&gt;&gt; tab = </a:t>
            </a:r>
            <a:r>
              <a:rPr lang="en-US" altLang="zh-CN" dirty="0" err="1"/>
              <a:t>str.maketrans</a:t>
            </a:r>
            <a:r>
              <a:rPr lang="en-US" altLang="zh-CN" dirty="0"/>
              <a:t>('</a:t>
            </a:r>
            <a:r>
              <a:rPr lang="en-US" altLang="zh-CN" dirty="0" err="1"/>
              <a:t>abcde</a:t>
            </a:r>
            <a:r>
              <a:rPr lang="en-US" altLang="zh-CN" dirty="0"/>
              <a:t>','</a:t>
            </a:r>
            <a:r>
              <a:rPr lang="en-US" altLang="zh-CN" dirty="0" err="1"/>
              <a:t>uvwxy</a:t>
            </a:r>
            <a:r>
              <a:rPr lang="en-US" altLang="zh-CN" dirty="0"/>
              <a:t>')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ss</a:t>
            </a:r>
            <a:r>
              <a:rPr lang="en-US" altLang="zh-CN" dirty="0"/>
              <a:t> = </a:t>
            </a:r>
            <a:r>
              <a:rPr lang="en-US" altLang="zh-CN" dirty="0" err="1"/>
              <a:t>s.translate</a:t>
            </a:r>
            <a:r>
              <a:rPr lang="en-US" altLang="zh-CN" dirty="0"/>
              <a:t>(tab)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ss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Gryut</a:t>
            </a:r>
            <a:r>
              <a:rPr lang="en-US" altLang="zh-CN" dirty="0"/>
              <a:t> </a:t>
            </a:r>
            <a:r>
              <a:rPr lang="en-US" altLang="zh-CN" dirty="0" err="1"/>
              <a:t>hopys</a:t>
            </a:r>
            <a:r>
              <a:rPr lang="en-US" altLang="zh-CN" dirty="0"/>
              <a:t> </a:t>
            </a:r>
            <a:r>
              <a:rPr lang="en-US" altLang="zh-CN" dirty="0" err="1"/>
              <a:t>muky</a:t>
            </a:r>
            <a:r>
              <a:rPr lang="en-US" altLang="zh-CN" dirty="0"/>
              <a:t> </a:t>
            </a:r>
            <a:r>
              <a:rPr lang="en-US" altLang="zh-CN" dirty="0" err="1"/>
              <a:t>gryut</a:t>
            </a:r>
            <a:r>
              <a:rPr lang="en-US" altLang="zh-CN" dirty="0"/>
              <a:t> </a:t>
            </a:r>
            <a:r>
              <a:rPr lang="en-US" altLang="zh-CN" dirty="0" err="1"/>
              <a:t>mun</a:t>
            </a:r>
            <a:r>
              <a:rPr lang="en-US" altLang="zh-CN" dirty="0"/>
              <a:t>.'</a:t>
            </a:r>
            <a:endParaRPr lang="en-US" altLang="zh-CN" dirty="0"/>
          </a:p>
          <a:p>
            <a:r>
              <a:rPr lang="en-US" altLang="zh-CN" dirty="0"/>
              <a:t>&gt;&gt;&gt; tab</a:t>
            </a:r>
            <a:endParaRPr lang="en-US" altLang="zh-CN" dirty="0"/>
          </a:p>
          <a:p>
            <a:r>
              <a:rPr lang="en-US" altLang="zh-CN" dirty="0"/>
              <a:t>{97: 117, 98: 118, 99: 119, 100: 120, 101: 121}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ord</a:t>
            </a:r>
            <a:r>
              <a:rPr lang="en-US" altLang="zh-CN" dirty="0"/>
              <a:t>('a')</a:t>
            </a:r>
            <a:endParaRPr lang="en-US" altLang="zh-CN" dirty="0"/>
          </a:p>
          <a:p>
            <a:r>
              <a:rPr lang="en-US" altLang="zh-CN" dirty="0"/>
              <a:t>97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ord</a:t>
            </a:r>
            <a:r>
              <a:rPr lang="en-US" altLang="zh-CN" dirty="0"/>
              <a:t>('u')</a:t>
            </a:r>
            <a:endParaRPr lang="en-US" altLang="zh-CN" dirty="0"/>
          </a:p>
          <a:p>
            <a:r>
              <a:rPr lang="en-US" altLang="zh-CN" dirty="0"/>
              <a:t>117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 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'dlmao@fudan.edu.cn'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tab3 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12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'@'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AT 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DOT 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tab3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'dlmao AT 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fudan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edu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cn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’</a:t>
            </a:r>
            <a:endParaRPr lang="en-US" altLang="zh-CN" sz="12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tab3</a:t>
            </a:r>
            <a:endParaRPr lang="en-US" altLang="zh-CN" sz="12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{64: ' AT ', 46: ' DOT ‘}</a:t>
            </a:r>
            <a:endParaRPr lang="en-US" altLang="zh-CN" sz="12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tab4 = {64: ' AT ', 46: ' DOT '}</a:t>
            </a:r>
            <a:endParaRPr lang="en-US" altLang="zh-CN" sz="12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s2.translate(tab4)#</a:t>
            </a:r>
            <a:r>
              <a:rPr lang="zh-CN" altLang="en-US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起作用</a:t>
            </a:r>
            <a:endParaRPr lang="zh-CN" altLang="en-US" sz="12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dlmao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AT 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fudan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edu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cn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2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/>
              <a:t>&gt;&gt;&gt; tab5 = {'@':' AT ', '.':' DOT '}</a:t>
            </a:r>
            <a:endParaRPr lang="en-US" altLang="zh-CN" dirty="0"/>
          </a:p>
          <a:p>
            <a:r>
              <a:rPr lang="en-US" altLang="zh-CN" dirty="0"/>
              <a:t>&gt;&gt;&gt; s2.translate(tab5)#</a:t>
            </a:r>
            <a:r>
              <a:rPr lang="zh-CN" altLang="en-US" dirty="0"/>
              <a:t>不起作用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dlmao@fudan.edu.cn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Wingdings" panose="05000000000000000000" pitchFamily="2" charset="2"/>
              </a:rPr>
              <a:t>格式化 </a:t>
            </a:r>
            <a:r>
              <a:rPr lang="en-US" altLang="zh-CN" dirty="0">
                <a:sym typeface="Wingdings" panose="05000000000000000000" pitchFamily="2" charset="2"/>
              </a:rPr>
              <a:t>%</a:t>
            </a:r>
            <a:r>
              <a:rPr lang="zh-CN" altLang="en-US" dirty="0">
                <a:sym typeface="Wingdings" panose="05000000000000000000" pitchFamily="2" charset="2"/>
              </a:rPr>
              <a:t> 、</a:t>
            </a:r>
            <a:r>
              <a:rPr lang="en-US" altLang="zh-CN" dirty="0">
                <a:sym typeface="Wingdings" panose="05000000000000000000" pitchFamily="2" charset="2"/>
              </a:rPr>
              <a:t>format</a:t>
            </a:r>
            <a:r>
              <a:rPr lang="zh-CN" altLang="en-US" dirty="0">
                <a:sym typeface="Wingdings" panose="05000000000000000000" pitchFamily="2" charset="2"/>
              </a:rPr>
              <a:t>方法和</a:t>
            </a:r>
            <a:r>
              <a:rPr lang="en-US" altLang="zh-CN" dirty="0">
                <a:sym typeface="Wingdings" panose="05000000000000000000" pitchFamily="2" charset="2"/>
              </a:rPr>
              <a:t>format</a:t>
            </a:r>
            <a:r>
              <a:rPr lang="zh-CN" altLang="en-US" dirty="0">
                <a:sym typeface="Wingdings" panose="05000000000000000000" pitchFamily="2" charset="2"/>
              </a:rPr>
              <a:t>函数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s=" </a:t>
            </a:r>
            <a:r>
              <a:rPr lang="en-US" altLang="zh-CN" dirty="0" err="1"/>
              <a:t>abc</a:t>
            </a:r>
            <a:r>
              <a:rPr lang="en-US" altLang="zh-CN" dirty="0"/>
              <a:t>  “</a:t>
            </a:r>
            <a:endParaRPr lang="en-US" altLang="zh-CN" dirty="0"/>
          </a:p>
          <a:p>
            <a:r>
              <a:rPr lang="en-US" altLang="zh-CN" dirty="0"/>
              <a:t>&gt;&gt;&gt; s1 = </a:t>
            </a:r>
            <a:r>
              <a:rPr lang="en-US" altLang="zh-CN" dirty="0" err="1"/>
              <a:t>s.strip</a:t>
            </a:r>
            <a:r>
              <a:rPr lang="en-US" altLang="zh-CN" dirty="0"/>
              <a:t>(" ")</a:t>
            </a:r>
            <a:endParaRPr lang="en-US" altLang="zh-CN" dirty="0"/>
          </a:p>
          <a:p>
            <a:r>
              <a:rPr lang="en-US" altLang="zh-CN" dirty="0"/>
              <a:t>&gt;&gt;&gt; s1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endParaRPr lang="en-US" altLang="zh-CN" dirty="0"/>
          </a:p>
          <a:p>
            <a:r>
              <a:rPr lang="en-US" altLang="zh-CN" dirty="0"/>
              <a:t>&gt;&gt;&gt; s</a:t>
            </a:r>
            <a:endParaRPr lang="en-US" altLang="zh-CN" dirty="0"/>
          </a:p>
          <a:p>
            <a:r>
              <a:rPr lang="en-US" altLang="zh-CN" dirty="0"/>
              <a:t>' </a:t>
            </a:r>
            <a:r>
              <a:rPr lang="en-US" altLang="zh-CN" dirty="0" err="1"/>
              <a:t>abc</a:t>
            </a:r>
            <a:r>
              <a:rPr lang="en-US" altLang="zh-CN" dirty="0"/>
              <a:t>  '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eval</a:t>
            </a:r>
            <a:r>
              <a:rPr lang="zh-CN" altLang="en-US" dirty="0">
                <a:effectLst/>
              </a:rPr>
              <a:t>在做计算前并不知道需要转化的内容是不是合法的（安全的）</a:t>
            </a:r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数据类型。只是在调用函数的时候去计算。如果被计算的内容不是合法的</a:t>
            </a:r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类型就会抛出异常。</a:t>
            </a:r>
            <a:endParaRPr lang="zh-CN" altLang="en-US" dirty="0">
              <a:effectLst/>
            </a:endParaRPr>
          </a:p>
          <a:p>
            <a:r>
              <a:rPr lang="en-US" altLang="zh-CN" dirty="0" err="1">
                <a:effectLst/>
              </a:rPr>
              <a:t>ast.literal</a:t>
            </a:r>
            <a:r>
              <a:rPr lang="zh-CN" altLang="en-US" dirty="0">
                <a:effectLst/>
              </a:rPr>
              <a:t>则会判断需要计算的内容计算后是不是合法的</a:t>
            </a:r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类型，如果是则进行运算，否则就不进行运算。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/>
              <a:t>isdecimal()</a:t>
            </a:r>
            <a:r>
              <a:rPr lang="zh-CN" altLang="en-US" sz="2400" baseline="0" dirty="0"/>
              <a:t> </a:t>
            </a:r>
            <a:r>
              <a:rPr lang="en-US" altLang="zh-CN" sz="2400" baseline="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isdigit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/>
              <a:t>. </a:t>
            </a:r>
            <a:r>
              <a:rPr lang="en-US" altLang="zh-CN" sz="2400" dirty="0" err="1"/>
              <a:t>isnumeric</a:t>
            </a:r>
            <a:r>
              <a:rPr lang="en-US" altLang="zh-CN" sz="2400" dirty="0"/>
              <a:t>():</a:t>
            </a:r>
            <a:r>
              <a:rPr lang="zh-CN" altLang="en-US" sz="2400" dirty="0"/>
              <a:t>字符串长度至少为</a:t>
            </a:r>
            <a:r>
              <a:rPr lang="en-US" altLang="zh-CN" sz="2400" dirty="0"/>
              <a:t>1</a:t>
            </a:r>
            <a:r>
              <a:rPr lang="zh-CN" altLang="en-US" sz="2400" dirty="0"/>
              <a:t>且都是数字字符</a:t>
            </a:r>
            <a:endParaRPr lang="en-US" altLang="zh-CN" sz="2400" dirty="0"/>
          </a:p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ASCII</a:t>
            </a:r>
            <a:r>
              <a:rPr lang="zh-CN" altLang="en-US" sz="2000" dirty="0"/>
              <a:t>数字而言，三者等价</a:t>
            </a:r>
            <a:endParaRPr lang="en-US" altLang="zh-CN" sz="2000" dirty="0"/>
          </a:p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Unicode</a:t>
            </a:r>
            <a:r>
              <a:rPr lang="zh-CN" altLang="en-US" sz="2000" dirty="0"/>
              <a:t>而言，三者按照顺序数字字符范围更大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&gt;&gt;&gt; '1240'.isdecimal()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&gt;&gt;&gt; '1240'.isdigit()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&gt;&gt;&gt; '1240'.isnumeric()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&gt;&gt;&gt; </a:t>
            </a:r>
            <a:r>
              <a:rPr lang="en-US" altLang="zh-CN" dirty="0"/>
              <a:t>'-1240'.isdigit()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False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d2 ='\u2074\u2075\u2070'</a:t>
            </a:r>
            <a:endParaRPr lang="en-US" altLang="zh-CN" dirty="0"/>
          </a:p>
          <a:p>
            <a:r>
              <a:rPr lang="en-US" altLang="zh-CN" dirty="0"/>
              <a:t>&gt;&gt;&gt; d2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'⁴⁵⁰'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&gt;&gt;&gt; d2.isdecimal()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False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&gt;&gt;&gt; d2.isdigit()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True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&gt;&gt;&gt; d2.isnumeric()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True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sz="1200" dirty="0"/>
          </a:p>
          <a:p>
            <a:r>
              <a:rPr lang="en-US" altLang="zh-CN" dirty="0"/>
              <a:t>&gt;&gt;&gt; d3='</a:t>
            </a:r>
            <a:r>
              <a:rPr lang="zh-CN" altLang="en-US" dirty="0"/>
              <a:t>一千三百</a:t>
            </a:r>
            <a:r>
              <a:rPr lang="en-US" altLang="zh-CN" dirty="0"/>
              <a:t>'</a:t>
            </a:r>
            <a:endParaRPr lang="en-US" altLang="zh-CN" dirty="0"/>
          </a:p>
          <a:p>
            <a:r>
              <a:rPr lang="en-US" altLang="zh-CN" dirty="0"/>
              <a:t>&gt;&gt;&gt; d3.isdigit()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False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&gt;&gt;&gt; d3.isnumeric()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True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&gt;&gt;&gt; ",".</a:t>
            </a:r>
            <a:r>
              <a:rPr lang="en-US" altLang="zh-CN" dirty="0" err="1">
                <a:solidFill>
                  <a:srgbClr val="0070C0"/>
                </a:solidFill>
              </a:rPr>
              <a:t>isalpha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False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&gt;&gt;&gt; "</a:t>
            </a:r>
            <a:r>
              <a:rPr lang="zh-CN" altLang="en-US" dirty="0">
                <a:solidFill>
                  <a:srgbClr val="0070C0"/>
                </a:solidFill>
              </a:rPr>
              <a:t>课程</a:t>
            </a:r>
            <a:r>
              <a:rPr lang="en-US" altLang="zh-CN" dirty="0">
                <a:solidFill>
                  <a:srgbClr val="0070C0"/>
                </a:solidFill>
              </a:rPr>
              <a:t>".</a:t>
            </a:r>
            <a:r>
              <a:rPr lang="en-US" altLang="zh-CN" dirty="0" err="1">
                <a:solidFill>
                  <a:srgbClr val="0070C0"/>
                </a:solidFill>
              </a:rPr>
              <a:t>isalpha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True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&gt;&gt;&gt; 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引入了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string.casefold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方法，其效果和 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string.lower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非常类似，都可以把字符串变成小写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lower()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只对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 </a:t>
            </a:r>
            <a:r>
              <a:rPr lang="en-US" altLang="zh-CN" dirty="0"/>
              <a:t>'A-Z'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有效，但是其它一些语言里面存在小写的情况就没办法了。文档里面举得例子是德语中</a:t>
            </a:r>
            <a:r>
              <a:rPr lang="en-US" altLang="zh-CN" dirty="0"/>
              <a:t>'</a:t>
            </a:r>
            <a:r>
              <a:rPr lang="en-US" altLang="zh-CN" dirty="0" err="1"/>
              <a:t>ß</a:t>
            </a:r>
            <a:r>
              <a:rPr lang="en-US" altLang="zh-CN" dirty="0"/>
              <a:t>'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的小写是</a:t>
            </a:r>
            <a:r>
              <a:rPr lang="en-US" altLang="zh-CN" dirty="0"/>
              <a:t>'ss’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s.lower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# 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s.casefold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# 'ss'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&gt;&gt;&gt; "hello world".</a:t>
            </a:r>
            <a:r>
              <a:rPr kumimoji="1" lang="en-US" altLang="zh-CN" dirty="0" err="1"/>
              <a:t>startswith</a:t>
            </a:r>
            <a:r>
              <a:rPr kumimoji="1" lang="en-US" altLang="zh-CN" dirty="0"/>
              <a:t>("wor",7)</a:t>
            </a:r>
            <a:endParaRPr kumimoji="1" lang="en-US" altLang="zh-CN" dirty="0"/>
          </a:p>
          <a:p>
            <a:r>
              <a:rPr kumimoji="1" lang="en-US" altLang="zh-CN" dirty="0"/>
              <a:t>False</a:t>
            </a:r>
            <a:endParaRPr kumimoji="1" lang="en-US" altLang="zh-CN" dirty="0"/>
          </a:p>
          <a:p>
            <a:r>
              <a:rPr kumimoji="1" lang="en-US" altLang="zh-CN" dirty="0"/>
              <a:t>&gt;&gt;&gt; "hello world".</a:t>
            </a:r>
            <a:r>
              <a:rPr kumimoji="1" lang="en-US" altLang="zh-CN" dirty="0" err="1"/>
              <a:t>startswith</a:t>
            </a:r>
            <a:r>
              <a:rPr kumimoji="1" lang="en-US" altLang="zh-CN" dirty="0"/>
              <a:t>("wor",6)</a:t>
            </a:r>
            <a:endParaRPr kumimoji="1" lang="en-US" altLang="zh-CN" dirty="0"/>
          </a:p>
          <a:p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90" baseline="0" dirty="0"/>
              <a:t>&gt;&gt;&gt; </a:t>
            </a:r>
            <a:r>
              <a:rPr lang="en-US" altLang="zh-CN" sz="1090" baseline="0" dirty="0" err="1"/>
              <a:t>s.find</a:t>
            </a:r>
            <a:r>
              <a:rPr lang="en-US" altLang="zh-CN" sz="1090" baseline="0" dirty="0"/>
              <a:t>("peach",7,24)</a:t>
            </a:r>
            <a:endParaRPr lang="en-US" altLang="zh-CN" sz="1090" baseline="0" dirty="0"/>
          </a:p>
          <a:p>
            <a:r>
              <a:rPr lang="en-US" altLang="zh-CN" sz="1090" baseline="0" dirty="0"/>
              <a:t>19</a:t>
            </a:r>
            <a:endParaRPr lang="en-US" altLang="zh-CN" sz="1090" baseline="0" dirty="0"/>
          </a:p>
          <a:p>
            <a:r>
              <a:rPr lang="en-US" altLang="zh-CN" sz="1090" baseline="0" dirty="0"/>
              <a:t>&gt;&gt;&gt; </a:t>
            </a:r>
            <a:r>
              <a:rPr lang="en-US" altLang="zh-CN" sz="1090" baseline="0" dirty="0" err="1"/>
              <a:t>s.find</a:t>
            </a:r>
            <a:r>
              <a:rPr lang="en-US" altLang="zh-CN" sz="1090" baseline="0" dirty="0"/>
              <a:t>("peach",7,23)</a:t>
            </a:r>
            <a:endParaRPr lang="en-US" altLang="zh-CN" sz="1090" baseline="0" dirty="0"/>
          </a:p>
          <a:p>
            <a:r>
              <a:rPr lang="en-US" altLang="zh-CN" sz="1090" baseline="0" dirty="0"/>
              <a:t>-1</a:t>
            </a:r>
            <a:endParaRPr lang="en-US" altLang="zh-CN" sz="1090" baseline="0" dirty="0"/>
          </a:p>
          <a:p>
            <a:endParaRPr lang="zh-CN" altLang="en-US" sz="109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E22C-42F5-4746-947E-7F721C66A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943B-B116-4D66-848D-8795B73037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793876" y="6356350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复旦大学</a:t>
            </a:r>
            <a:r>
              <a:rPr lang="zh-CN" altLang="en-US" sz="2000" b="0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版权所有</a:t>
            </a:r>
            <a:endParaRPr lang="zh-CN" altLang="en-US" sz="2000" b="0" kern="12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zh-CN" altLang="en-US" dirty="0"/>
              <a:t>字符串方法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去空白字符：</a:t>
            </a:r>
            <a:r>
              <a:rPr lang="en-US" altLang="zh-CN" dirty="0">
                <a:solidFill>
                  <a:srgbClr val="FF0000"/>
                </a:solidFill>
              </a:rPr>
              <a:t>strip([chars])</a:t>
            </a:r>
            <a:r>
              <a:rPr lang="en-US" altLang="zh-CN" dirty="0"/>
              <a:t> </a:t>
            </a:r>
            <a:r>
              <a:rPr lang="en-US" altLang="zh-CN" dirty="0" err="1"/>
              <a:t>lstrip</a:t>
            </a:r>
            <a:r>
              <a:rPr lang="en-US" altLang="zh-CN" dirty="0"/>
              <a:t>([chars]) </a:t>
            </a:r>
            <a:r>
              <a:rPr lang="en-US" altLang="zh-CN" dirty="0" err="1"/>
              <a:t>rstrip</a:t>
            </a:r>
            <a:r>
              <a:rPr lang="en-US" altLang="zh-CN" dirty="0"/>
              <a:t>([chars])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字符串类型判断：</a:t>
            </a:r>
            <a:r>
              <a:rPr lang="en-US" altLang="zh-CN" dirty="0" err="1"/>
              <a:t>isalnum</a:t>
            </a:r>
            <a:r>
              <a:rPr lang="en-US" altLang="zh-CN" dirty="0"/>
              <a:t>() </a:t>
            </a:r>
            <a:r>
              <a:rPr lang="en-US" altLang="zh-CN" dirty="0" err="1"/>
              <a:t>isalpha</a:t>
            </a:r>
            <a:r>
              <a:rPr lang="en-US" altLang="zh-CN" dirty="0"/>
              <a:t>() </a:t>
            </a:r>
            <a:r>
              <a:rPr lang="en-US" altLang="zh-CN" dirty="0" err="1"/>
              <a:t>isdecimal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isdigit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err="1"/>
              <a:t>isidentifier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islower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isupper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err="1"/>
              <a:t>isnumeric</a:t>
            </a:r>
            <a:r>
              <a:rPr lang="en-US" altLang="zh-CN" dirty="0"/>
              <a:t>() </a:t>
            </a:r>
            <a:r>
              <a:rPr lang="en-US" altLang="zh-CN" dirty="0" err="1"/>
              <a:t>isprintable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isspace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err="1"/>
              <a:t>istitle</a:t>
            </a:r>
            <a:r>
              <a:rPr lang="en-US" altLang="zh-CN" dirty="0"/>
              <a:t>()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大小写转换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lower()  upper() </a:t>
            </a:r>
            <a:r>
              <a:rPr lang="en-US" altLang="zh-CN" dirty="0" err="1"/>
              <a:t>swapcase</a:t>
            </a:r>
            <a:r>
              <a:rPr lang="en-US" altLang="zh-CN" dirty="0"/>
              <a:t>()  capitalize() title() </a:t>
            </a:r>
            <a:r>
              <a:rPr lang="en-US" altLang="zh-CN" dirty="0" err="1"/>
              <a:t>casefold</a:t>
            </a:r>
            <a:r>
              <a:rPr lang="en-US" altLang="zh-CN" dirty="0"/>
              <a:t>()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测试和查找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startswith</a:t>
            </a:r>
            <a:r>
              <a:rPr lang="en-US" altLang="zh-CN" dirty="0">
                <a:solidFill>
                  <a:srgbClr val="FF0000"/>
                </a:solidFill>
              </a:rPr>
              <a:t>(prefix[,start[,end]]) </a:t>
            </a:r>
            <a:r>
              <a:rPr lang="en-US" altLang="zh-CN" dirty="0" err="1">
                <a:solidFill>
                  <a:srgbClr val="FF0000"/>
                </a:solidFill>
              </a:rPr>
              <a:t>endswith</a:t>
            </a:r>
            <a:r>
              <a:rPr lang="en-US" altLang="zh-CN" dirty="0">
                <a:solidFill>
                  <a:srgbClr val="FF0000"/>
                </a:solidFill>
              </a:rPr>
              <a:t>(suffix[,start[,end]])  count(sub[,start[,end]]) index(sub[,start[,end]]) </a:t>
            </a:r>
            <a:r>
              <a:rPr lang="en-US" altLang="zh-CN" dirty="0" err="1">
                <a:solidFill>
                  <a:srgbClr val="FF0000"/>
                </a:solidFill>
              </a:rPr>
              <a:t>rindex</a:t>
            </a:r>
            <a:r>
              <a:rPr lang="en-US" altLang="zh-CN" dirty="0">
                <a:solidFill>
                  <a:srgbClr val="FF0000"/>
                </a:solidFill>
              </a:rPr>
              <a:t>(sub[,start[,end]])  find(sub[,start[,end]]) </a:t>
            </a:r>
            <a:r>
              <a:rPr lang="en-US" altLang="zh-CN" dirty="0" err="1">
                <a:solidFill>
                  <a:srgbClr val="FF0000"/>
                </a:solidFill>
              </a:rPr>
              <a:t>rfind</a:t>
            </a:r>
            <a:r>
              <a:rPr lang="en-US" altLang="zh-CN" dirty="0">
                <a:solidFill>
                  <a:srgbClr val="FF0000"/>
                </a:solidFill>
              </a:rPr>
              <a:t>(sub[,start[,end]])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替换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rgbClr val="FF0000"/>
                </a:solidFill>
              </a:rPr>
              <a:t>replace(</a:t>
            </a:r>
            <a:r>
              <a:rPr lang="en-US" altLang="zh-CN" dirty="0" err="1">
                <a:solidFill>
                  <a:srgbClr val="FF0000"/>
                </a:solidFill>
              </a:rPr>
              <a:t>old,new</a:t>
            </a:r>
            <a:r>
              <a:rPr lang="en-US" altLang="zh-CN" dirty="0">
                <a:solidFill>
                  <a:srgbClr val="FF0000"/>
                </a:solidFill>
              </a:rPr>
              <a:t>[,count]) 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拆分和组合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split(</a:t>
            </a:r>
            <a:r>
              <a:rPr lang="en-US" altLang="zh-CN" dirty="0" err="1">
                <a:solidFill>
                  <a:srgbClr val="FF0000"/>
                </a:solidFill>
              </a:rPr>
              <a:t>sep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None,maxsplit</a:t>
            </a:r>
            <a:r>
              <a:rPr lang="en-US" altLang="zh-CN" dirty="0">
                <a:solidFill>
                  <a:srgbClr val="FF0000"/>
                </a:solidFill>
              </a:rPr>
              <a:t>=-1) </a:t>
            </a:r>
            <a:r>
              <a:rPr lang="en-US" altLang="zh-CN" dirty="0" err="1">
                <a:solidFill>
                  <a:srgbClr val="FF0000"/>
                </a:solidFill>
              </a:rPr>
              <a:t>rsplit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sep</a:t>
            </a:r>
            <a:r>
              <a:rPr lang="en-US" altLang="zh-CN" dirty="0">
                <a:solidFill>
                  <a:srgbClr val="FF0000"/>
                </a:solidFill>
              </a:rPr>
              <a:t>=None, </a:t>
            </a:r>
            <a:r>
              <a:rPr lang="en-US" altLang="zh-CN" dirty="0" err="1">
                <a:solidFill>
                  <a:srgbClr val="FF0000"/>
                </a:solidFill>
              </a:rPr>
              <a:t>maxsplit</a:t>
            </a:r>
            <a:r>
              <a:rPr lang="en-US" altLang="zh-CN" dirty="0">
                <a:solidFill>
                  <a:srgbClr val="FF0000"/>
                </a:solidFill>
              </a:rPr>
              <a:t>=-1) </a:t>
            </a:r>
            <a:r>
              <a:rPr lang="en-US" altLang="zh-CN" dirty="0"/>
              <a:t>partition(</a:t>
            </a:r>
            <a:r>
              <a:rPr lang="en-US" altLang="zh-CN" dirty="0" err="1"/>
              <a:t>sep</a:t>
            </a:r>
            <a:r>
              <a:rPr lang="en-US" altLang="zh-CN" dirty="0"/>
              <a:t>) </a:t>
            </a:r>
            <a:r>
              <a:rPr lang="en-US" altLang="zh-CN" dirty="0" err="1"/>
              <a:t>rpartition</a:t>
            </a:r>
            <a:r>
              <a:rPr lang="en-US" altLang="zh-CN" dirty="0"/>
              <a:t>(</a:t>
            </a:r>
            <a:r>
              <a:rPr lang="en-US" altLang="zh-CN" dirty="0" err="1"/>
              <a:t>sep</a:t>
            </a:r>
            <a:r>
              <a:rPr lang="en-US" altLang="zh-CN" dirty="0"/>
              <a:t>) </a:t>
            </a:r>
            <a:r>
              <a:rPr lang="en-US" altLang="zh-CN" dirty="0" err="1"/>
              <a:t>splitlines</a:t>
            </a:r>
            <a:r>
              <a:rPr lang="en-US" altLang="zh-CN" dirty="0"/>
              <a:t>([</a:t>
            </a:r>
            <a:r>
              <a:rPr lang="en-US" altLang="zh-CN" dirty="0" err="1"/>
              <a:t>keepends</a:t>
            </a:r>
            <a:r>
              <a:rPr lang="en-US" altLang="zh-CN" dirty="0"/>
              <a:t>]) </a:t>
            </a:r>
            <a:r>
              <a:rPr lang="en-US" altLang="zh-CN" dirty="0">
                <a:solidFill>
                  <a:srgbClr val="FF0000"/>
                </a:solidFill>
              </a:rPr>
              <a:t>join(</a:t>
            </a:r>
            <a:r>
              <a:rPr lang="en-US" altLang="zh-CN" dirty="0" err="1">
                <a:solidFill>
                  <a:srgbClr val="FF0000"/>
                </a:solidFill>
              </a:rPr>
              <a:t>iterable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填充和对齐</a:t>
            </a:r>
            <a:r>
              <a:rPr lang="zh-CN" altLang="en-US" dirty="0"/>
              <a:t>：</a:t>
            </a:r>
            <a:r>
              <a:rPr lang="en-US" altLang="zh-CN" dirty="0" err="1"/>
              <a:t>zfill</a:t>
            </a:r>
            <a:r>
              <a:rPr lang="en-US" altLang="zh-CN" dirty="0"/>
              <a:t>(width) center(width[,</a:t>
            </a:r>
            <a:r>
              <a:rPr lang="en-US" altLang="zh-CN" dirty="0" err="1"/>
              <a:t>fillchar</a:t>
            </a:r>
            <a:r>
              <a:rPr lang="en-US" altLang="zh-CN" dirty="0"/>
              <a:t>]) </a:t>
            </a:r>
            <a:r>
              <a:rPr lang="en-US" altLang="zh-CN" dirty="0" err="1"/>
              <a:t>ljust</a:t>
            </a:r>
            <a:r>
              <a:rPr lang="en-US" altLang="zh-CN" dirty="0"/>
              <a:t>(width[,</a:t>
            </a:r>
            <a:r>
              <a:rPr lang="en-US" altLang="zh-CN" dirty="0" err="1"/>
              <a:t>fillchar</a:t>
            </a:r>
            <a:r>
              <a:rPr lang="en-US" altLang="zh-CN" dirty="0"/>
              <a:t>]) </a:t>
            </a:r>
            <a:r>
              <a:rPr lang="en-US" altLang="zh-CN" dirty="0" err="1"/>
              <a:t>rjust</a:t>
            </a:r>
            <a:r>
              <a:rPr lang="en-US" altLang="zh-CN" dirty="0"/>
              <a:t>(width[,</a:t>
            </a:r>
            <a:r>
              <a:rPr lang="en-US" altLang="zh-CN" dirty="0" err="1"/>
              <a:t>fillchar</a:t>
            </a:r>
            <a:r>
              <a:rPr lang="en-US" altLang="zh-CN" dirty="0"/>
              <a:t>]) </a:t>
            </a:r>
            <a:r>
              <a:rPr lang="en-US" altLang="zh-CN" dirty="0" err="1"/>
              <a:t>expandtabs</a:t>
            </a:r>
            <a:r>
              <a:rPr lang="en-US" altLang="zh-CN" dirty="0"/>
              <a:t>([</a:t>
            </a:r>
            <a:r>
              <a:rPr lang="en-US" altLang="zh-CN" dirty="0" err="1"/>
              <a:t>tabsize</a:t>
            </a:r>
            <a:r>
              <a:rPr lang="en-US" altLang="zh-CN" dirty="0"/>
              <a:t>])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翻译和转换： </a:t>
            </a:r>
            <a:r>
              <a:rPr lang="en-US" altLang="zh-CN" dirty="0" err="1">
                <a:solidFill>
                  <a:srgbClr val="FF0000"/>
                </a:solidFill>
              </a:rPr>
              <a:t>maketrans</a:t>
            </a:r>
            <a:r>
              <a:rPr lang="en-US" altLang="zh-CN" dirty="0">
                <a:solidFill>
                  <a:srgbClr val="FF0000"/>
                </a:solidFill>
              </a:rPr>
              <a:t>  translate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查找</a:t>
            </a:r>
            <a:r>
              <a:rPr lang="en-US" altLang="zh-CN" dirty="0"/>
              <a:t>: </a:t>
            </a:r>
            <a:r>
              <a:rPr lang="en-US" altLang="zh-CN" dirty="0" err="1"/>
              <a:t>startswith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u="sng" dirty="0" err="1"/>
              <a:t>startswith</a:t>
            </a:r>
            <a:r>
              <a:rPr lang="en-US" altLang="zh-CN" u="sng" dirty="0"/>
              <a:t>(prefix[,start[,end]])</a:t>
            </a:r>
            <a:r>
              <a:rPr lang="en-US" altLang="zh-CN" dirty="0"/>
              <a:t>      </a:t>
            </a:r>
            <a:r>
              <a:rPr lang="en-US" altLang="zh-CN" u="sng" dirty="0" err="1"/>
              <a:t>endswith</a:t>
            </a:r>
            <a:r>
              <a:rPr lang="en-US" altLang="zh-CN" u="sng" dirty="0"/>
              <a:t>(suffix[,start[,end]]) </a:t>
            </a:r>
            <a:endParaRPr lang="en-US" altLang="zh-CN" u="sng" dirty="0"/>
          </a:p>
          <a:p>
            <a:r>
              <a:rPr lang="zh-CN" altLang="en-US" sz="2000" dirty="0"/>
              <a:t>是否以</a:t>
            </a:r>
            <a:r>
              <a:rPr lang="en-US" altLang="zh-CN" sz="2000" dirty="0"/>
              <a:t>prefix</a:t>
            </a:r>
            <a:r>
              <a:rPr lang="zh-CN" altLang="en-US" sz="2000" dirty="0"/>
              <a:t>开头或者</a:t>
            </a:r>
            <a:r>
              <a:rPr lang="en-US" altLang="zh-CN" sz="2000" dirty="0"/>
              <a:t>suffix</a:t>
            </a:r>
            <a:r>
              <a:rPr lang="zh-CN" altLang="en-US" sz="2000" dirty="0"/>
              <a:t>结尾</a:t>
            </a:r>
            <a:endParaRPr lang="en-US" altLang="zh-CN" sz="2000" dirty="0"/>
          </a:p>
          <a:p>
            <a:r>
              <a:rPr lang="en-US" altLang="zh-CN" sz="2000" dirty="0"/>
              <a:t>prefix</a:t>
            </a:r>
            <a:r>
              <a:rPr lang="zh-CN" altLang="en-US" sz="2000" dirty="0"/>
              <a:t>和</a:t>
            </a:r>
            <a:r>
              <a:rPr lang="en-US" altLang="zh-CN" sz="2000" dirty="0"/>
              <a:t>suffix</a:t>
            </a:r>
            <a:r>
              <a:rPr lang="zh-CN" altLang="en-US" sz="2000" dirty="0"/>
              <a:t>可以是字符串</a:t>
            </a:r>
            <a:r>
              <a:rPr lang="en-US" altLang="zh-CN" sz="2000" dirty="0"/>
              <a:t>; </a:t>
            </a:r>
            <a:r>
              <a:rPr lang="zh-CN" altLang="en-US" sz="2000" dirty="0"/>
              <a:t>也可以是多个字符串（</a:t>
            </a:r>
            <a:r>
              <a:rPr lang="en-US" altLang="zh-CN" sz="2000" dirty="0"/>
              <a:t>tuple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表示其中任意一个字符串开头或者结尾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3056" y="3582434"/>
            <a:ext cx="1088934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listdir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:\windows'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endswith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'bfsvc.exe'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'evim.bat'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'explorer.exe'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'fveupdate.exe'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'gview.bat'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'gvim.bat'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'gvimdiff.bat'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'HelpPane.exe'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'hh.exe'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'notepad.exe'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'py.exe'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'pyw.exe'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'regedit.exe'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'splwow64.exe'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'twunk_16.exe'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'twunk_32.exe'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'view.bat'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'vim.bat'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'vimdiff.bat'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'vimtutor.bat'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'winhlp32.exe'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'write.exe'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成员判断和查找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有序序列都支持</a:t>
            </a:r>
            <a:r>
              <a:rPr lang="en-US" altLang="zh-CN" sz="2400" dirty="0" err="1"/>
              <a:t>in,count,index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也不例外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002060"/>
                </a:solidFill>
              </a:rPr>
              <a:t>sub in S    sub not in S: 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zh-CN" altLang="en-US" sz="2000" dirty="0"/>
              <a:t>判断子串</a:t>
            </a:r>
            <a:r>
              <a:rPr lang="en-US" altLang="zh-CN" sz="2000" dirty="0"/>
              <a:t>sub</a:t>
            </a:r>
            <a:r>
              <a:rPr lang="zh-CN" altLang="en-US" dirty="0">
                <a:solidFill>
                  <a:srgbClr val="0070C0"/>
                </a:solidFill>
              </a:rPr>
              <a:t>（不仅仅是单个字符）</a:t>
            </a:r>
            <a:r>
              <a:rPr lang="zh-CN" altLang="en-US" sz="2000" dirty="0"/>
              <a:t>是否在</a:t>
            </a:r>
            <a:r>
              <a:rPr lang="en-US" altLang="zh-CN" sz="2000" dirty="0"/>
              <a:t>S</a:t>
            </a:r>
            <a:r>
              <a:rPr lang="zh-CN" altLang="en-US" sz="2000" dirty="0"/>
              <a:t>中出现。 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002060"/>
                </a:solidFill>
              </a:rPr>
              <a:t>index(sub[,start[,end]]) </a:t>
            </a:r>
            <a:r>
              <a:rPr lang="en-US" altLang="zh-CN" sz="2000" u="sng" dirty="0" err="1">
                <a:solidFill>
                  <a:srgbClr val="FF0000"/>
                </a:solidFill>
              </a:rPr>
              <a:t>rindex</a:t>
            </a:r>
            <a:r>
              <a:rPr lang="en-US" altLang="zh-CN" sz="2000" u="sng" dirty="0">
                <a:solidFill>
                  <a:srgbClr val="FF0000"/>
                </a:solidFill>
              </a:rPr>
              <a:t>(sub[,start[,end]])  </a:t>
            </a:r>
            <a:r>
              <a:rPr lang="en-US" altLang="zh-CN" sz="2000" dirty="0">
                <a:solidFill>
                  <a:srgbClr val="002060"/>
                </a:solidFill>
              </a:rPr>
              <a:t>: </a:t>
            </a:r>
            <a:r>
              <a:rPr lang="zh-CN" altLang="zh-CN" sz="2000" dirty="0">
                <a:latin typeface="宋体" panose="02010600030101010101" pitchFamily="2" charset="-122"/>
              </a:rPr>
              <a:t>返回</a:t>
            </a:r>
            <a:r>
              <a:rPr lang="zh-CN" altLang="en-US" sz="2000" dirty="0"/>
              <a:t>子串</a:t>
            </a:r>
            <a:r>
              <a:rPr lang="en-US" altLang="zh-CN" sz="2000" dirty="0"/>
              <a:t>sub</a:t>
            </a:r>
            <a:r>
              <a:rPr lang="zh-CN" altLang="zh-CN" sz="2000" dirty="0">
                <a:latin typeface="宋体" panose="02010600030101010101" pitchFamily="2" charset="-122"/>
              </a:rPr>
              <a:t>在指定范围</a:t>
            </a:r>
            <a:r>
              <a:rPr lang="zh-CN" altLang="en-US" sz="2000" dirty="0">
                <a:latin typeface="宋体" panose="02010600030101010101" pitchFamily="2" charset="-122"/>
              </a:rPr>
              <a:t>内</a:t>
            </a:r>
            <a:r>
              <a:rPr lang="zh-CN" altLang="zh-CN" sz="2000" dirty="0">
                <a:latin typeface="宋体" panose="02010600030101010101" pitchFamily="2" charset="-122"/>
              </a:rPr>
              <a:t>首次</a:t>
            </a:r>
            <a:r>
              <a:rPr lang="zh-CN" altLang="en-US" sz="2000" dirty="0">
                <a:latin typeface="宋体" panose="02010600030101010101" pitchFamily="2" charset="-122"/>
              </a:rPr>
              <a:t>或者</a:t>
            </a:r>
            <a:r>
              <a:rPr lang="zh-CN" altLang="zh-CN" sz="2000" dirty="0">
                <a:latin typeface="宋体" panose="02010600030101010101" pitchFamily="2" charset="-122"/>
              </a:rPr>
              <a:t>最后一次出现的位置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</a:rPr>
              <a:t>下标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</a:rPr>
              <a:t>，</a:t>
            </a:r>
            <a:r>
              <a:rPr lang="zh-CN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如果不存在则抛异常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ValueError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002060"/>
                </a:solidFill>
              </a:rPr>
              <a:t>count(sub[,start[,end]]) :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zh-CN" altLang="zh-CN" sz="2000" dirty="0">
                <a:latin typeface="宋体" panose="02010600030101010101" pitchFamily="2" charset="-122"/>
              </a:rPr>
              <a:t>返回</a:t>
            </a:r>
            <a:r>
              <a:rPr lang="zh-CN" altLang="en-US" sz="2000" dirty="0"/>
              <a:t>子串</a:t>
            </a:r>
            <a:r>
              <a:rPr lang="en-US" altLang="zh-CN" sz="2000" dirty="0">
                <a:latin typeface="宋体" panose="02010600030101010101" pitchFamily="2" charset="-122"/>
              </a:rPr>
              <a:t>sub</a:t>
            </a:r>
            <a:r>
              <a:rPr lang="zh-CN" altLang="zh-CN" sz="2000" dirty="0">
                <a:latin typeface="宋体" panose="02010600030101010101" pitchFamily="2" charset="-122"/>
              </a:rPr>
              <a:t>出现的次数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u="sng" dirty="0">
                <a:solidFill>
                  <a:srgbClr val="FF0000"/>
                </a:solidFill>
              </a:rPr>
              <a:t>find</a:t>
            </a:r>
            <a:r>
              <a:rPr lang="en-US" altLang="zh-CN" sz="2400" dirty="0"/>
              <a:t>(sub[,start[,end]]) </a:t>
            </a:r>
            <a:r>
              <a:rPr lang="en-US" altLang="zh-CN" sz="2400" u="sng" dirty="0" err="1">
                <a:solidFill>
                  <a:srgbClr val="FF0000"/>
                </a:solidFill>
              </a:rPr>
              <a:t>rfind</a:t>
            </a:r>
            <a:r>
              <a:rPr lang="en-US" altLang="zh-CN" sz="2400" dirty="0"/>
              <a:t>(sub[,start[,end]]) </a:t>
            </a:r>
            <a:r>
              <a:rPr lang="zh-CN" altLang="en-US" sz="2400" dirty="0"/>
              <a:t>：和</a:t>
            </a:r>
            <a:r>
              <a:rPr lang="en-US" altLang="zh-CN" sz="2400" dirty="0"/>
              <a:t>index</a:t>
            </a:r>
            <a:r>
              <a:rPr lang="zh-CN" altLang="en-US" sz="2400" dirty="0"/>
              <a:t>类似，</a:t>
            </a:r>
            <a:r>
              <a:rPr lang="zh-CN" altLang="zh-CN" sz="2400" dirty="0">
                <a:latin typeface="宋体" panose="02010600030101010101" pitchFamily="2" charset="-122"/>
              </a:rPr>
              <a:t>返回</a:t>
            </a:r>
            <a:r>
              <a:rPr lang="zh-CN" altLang="en-US" sz="2400" dirty="0"/>
              <a:t>子串</a:t>
            </a:r>
            <a:r>
              <a:rPr lang="en-US" altLang="zh-CN" sz="2400" dirty="0"/>
              <a:t>sub</a:t>
            </a:r>
            <a:r>
              <a:rPr lang="zh-CN" altLang="zh-CN" sz="2400" dirty="0">
                <a:latin typeface="宋体" panose="02010600030101010101" pitchFamily="2" charset="-122"/>
              </a:rPr>
              <a:t>在指定范围</a:t>
            </a:r>
            <a:r>
              <a:rPr lang="zh-CN" altLang="en-US" sz="2400" dirty="0">
                <a:latin typeface="宋体" panose="02010600030101010101" pitchFamily="2" charset="-122"/>
              </a:rPr>
              <a:t>内</a:t>
            </a:r>
            <a:r>
              <a:rPr lang="zh-CN" altLang="zh-CN" sz="2400" dirty="0">
                <a:latin typeface="宋体" panose="02010600030101010101" pitchFamily="2" charset="-122"/>
              </a:rPr>
              <a:t>首次</a:t>
            </a:r>
            <a:r>
              <a:rPr lang="zh-CN" altLang="en-US" sz="2400" dirty="0">
                <a:latin typeface="宋体" panose="02010600030101010101" pitchFamily="2" charset="-122"/>
              </a:rPr>
              <a:t>或者</a:t>
            </a:r>
            <a:r>
              <a:rPr lang="zh-CN" altLang="zh-CN" sz="2400" dirty="0">
                <a:latin typeface="宋体" panose="02010600030101010101" pitchFamily="2" charset="-122"/>
              </a:rPr>
              <a:t>最后一次出现的位置，</a:t>
            </a:r>
            <a:r>
              <a:rPr lang="zh-CN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如果不存在则返回-1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成员判断和查找例子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857" y="1468988"/>
            <a:ext cx="6096000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'c'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'pear'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't'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ppp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Traceback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most recent call last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"&lt;pyshell#11&gt;"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ppp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ValueError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substring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found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5972" y="1466408"/>
            <a:ext cx="4659086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'pp'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ppp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"peach"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"peach"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"peach"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ppp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字符串替换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17637"/>
            <a:ext cx="10972800" cy="51850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u="sng" dirty="0">
                <a:solidFill>
                  <a:srgbClr val="FF0000"/>
                </a:solidFill>
              </a:rPr>
              <a:t>replace(</a:t>
            </a:r>
            <a:r>
              <a:rPr lang="en-US" altLang="zh-CN" u="sng" dirty="0" err="1">
                <a:solidFill>
                  <a:srgbClr val="FF0000"/>
                </a:solidFill>
              </a:rPr>
              <a:t>old,new</a:t>
            </a:r>
            <a:r>
              <a:rPr lang="en-US" altLang="zh-CN" u="sng" dirty="0">
                <a:solidFill>
                  <a:srgbClr val="FF0000"/>
                </a:solidFill>
              </a:rPr>
              <a:t>[,count])</a:t>
            </a:r>
            <a:r>
              <a:rPr lang="zh-CN" altLang="en-US" dirty="0"/>
              <a:t>：返回</a:t>
            </a:r>
            <a:r>
              <a:rPr lang="zh-CN" altLang="en-US" b="1" dirty="0">
                <a:solidFill>
                  <a:srgbClr val="FF0000"/>
                </a:solidFill>
              </a:rPr>
              <a:t>新的</a:t>
            </a:r>
            <a:r>
              <a:rPr lang="zh-CN" altLang="en-US" dirty="0"/>
              <a:t>字符串，原始字符串中的所有子串</a:t>
            </a:r>
            <a:r>
              <a:rPr lang="en-US" altLang="zh-CN" dirty="0"/>
              <a:t>old</a:t>
            </a:r>
            <a:r>
              <a:rPr lang="zh-CN" altLang="en-US" dirty="0"/>
              <a:t>被替换为</a:t>
            </a:r>
            <a:r>
              <a:rPr lang="en-US" altLang="zh-CN" dirty="0"/>
              <a:t>new </a:t>
            </a:r>
            <a:r>
              <a:rPr lang="zh-CN" altLang="en-US" dirty="0"/>
              <a:t>。如果</a:t>
            </a:r>
            <a:r>
              <a:rPr lang="en-US" altLang="zh-CN" dirty="0"/>
              <a:t>count</a:t>
            </a:r>
            <a:r>
              <a:rPr lang="zh-CN" altLang="en-US" dirty="0"/>
              <a:t>给出，则仅替换前面的</a:t>
            </a:r>
            <a:r>
              <a:rPr lang="en-US" altLang="zh-CN" dirty="0"/>
              <a:t>count</a:t>
            </a:r>
            <a:r>
              <a:rPr lang="zh-CN" altLang="en-US" dirty="0"/>
              <a:t>个子串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2456" y="3017466"/>
            <a:ext cx="7373258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replace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peach'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replace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replace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lemon'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'LEMON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split(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None,maxsplit</a:t>
            </a:r>
            <a:r>
              <a:rPr lang="en-US" altLang="zh-CN" sz="2400" dirty="0"/>
              <a:t>=-1) </a:t>
            </a:r>
            <a:r>
              <a:rPr lang="en-US" altLang="zh-CN" sz="2400" dirty="0" err="1"/>
              <a:t>rsplit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maxsplit</a:t>
            </a:r>
            <a:r>
              <a:rPr lang="en-US" altLang="zh-CN" sz="2400" dirty="0"/>
              <a:t>=-1)</a:t>
            </a:r>
            <a:endParaRPr lang="en-US" altLang="zh-CN" sz="2400" dirty="0"/>
          </a:p>
          <a:p>
            <a:r>
              <a:rPr lang="en-US" altLang="zh-CN" sz="2400" dirty="0"/>
              <a:t>partition(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rpartition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r>
              <a:rPr lang="en-US" altLang="zh-CN" sz="2400" dirty="0" err="1"/>
              <a:t>splitlines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keepends</a:t>
            </a:r>
            <a:r>
              <a:rPr lang="en-US" altLang="zh-CN" sz="2400" dirty="0"/>
              <a:t>]) </a:t>
            </a:r>
            <a:endParaRPr lang="en-US" altLang="zh-CN" sz="2400" dirty="0"/>
          </a:p>
          <a:p>
            <a:r>
              <a:rPr lang="en-US" altLang="zh-CN" sz="2400" dirty="0"/>
              <a:t>join(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 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split(</a:t>
            </a:r>
            <a:r>
              <a:rPr lang="en-US" altLang="zh-CN" sz="2400" dirty="0" err="1">
                <a:solidFill>
                  <a:srgbClr val="002060"/>
                </a:solidFill>
              </a:rPr>
              <a:t>sep</a:t>
            </a:r>
            <a:r>
              <a:rPr lang="en-US" altLang="zh-CN" sz="2400" dirty="0">
                <a:solidFill>
                  <a:srgbClr val="002060"/>
                </a:solidFill>
              </a:rPr>
              <a:t>=</a:t>
            </a:r>
            <a:r>
              <a:rPr lang="en-US" altLang="zh-CN" sz="2400" dirty="0" err="1">
                <a:solidFill>
                  <a:srgbClr val="002060"/>
                </a:solidFill>
              </a:rPr>
              <a:t>None,maxsplit</a:t>
            </a:r>
            <a:r>
              <a:rPr lang="en-US" altLang="zh-CN" sz="2400" dirty="0">
                <a:solidFill>
                  <a:srgbClr val="002060"/>
                </a:solidFill>
              </a:rPr>
              <a:t>=-1) </a:t>
            </a:r>
            <a:r>
              <a:rPr lang="en-US" altLang="zh-CN" sz="2400" dirty="0" err="1">
                <a:solidFill>
                  <a:srgbClr val="002060"/>
                </a:solidFill>
              </a:rPr>
              <a:t>rsplit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sep</a:t>
            </a:r>
            <a:r>
              <a:rPr lang="en-US" altLang="zh-CN" sz="2400" dirty="0">
                <a:solidFill>
                  <a:srgbClr val="002060"/>
                </a:solidFill>
              </a:rPr>
              <a:t>=None, </a:t>
            </a:r>
            <a:r>
              <a:rPr lang="en-US" altLang="zh-CN" sz="2400" dirty="0" err="1">
                <a:solidFill>
                  <a:srgbClr val="002060"/>
                </a:solidFill>
              </a:rPr>
              <a:t>maxsplit</a:t>
            </a:r>
            <a:r>
              <a:rPr lang="en-US" altLang="zh-CN" sz="2400" dirty="0">
                <a:solidFill>
                  <a:srgbClr val="002060"/>
                </a:solidFill>
              </a:rPr>
              <a:t>=-1)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以指定字符</a:t>
            </a:r>
            <a:r>
              <a:rPr lang="zh-CN" altLang="en-US" sz="2400" dirty="0">
                <a:latin typeface="宋体" panose="02010600030101010101" pitchFamily="2" charset="-122"/>
              </a:rPr>
              <a:t>串</a:t>
            </a:r>
            <a:r>
              <a:rPr lang="en-US" altLang="zh-CN" sz="2400" dirty="0" err="1">
                <a:latin typeface="宋体" panose="02010600030101010101" pitchFamily="2" charset="-122"/>
              </a:rPr>
              <a:t>sep</a:t>
            </a:r>
            <a:r>
              <a:rPr lang="zh-CN" altLang="zh-CN" sz="2400" dirty="0">
                <a:latin typeface="宋体" panose="02010600030101010101" pitchFamily="2" charset="-122"/>
              </a:rPr>
              <a:t>为分隔符</a:t>
            </a:r>
            <a:r>
              <a:rPr lang="zh-CN" altLang="en-US" sz="2400" dirty="0">
                <a:latin typeface="宋体" panose="02010600030101010101" pitchFamily="2" charset="-122"/>
              </a:rPr>
              <a:t>分割</a:t>
            </a:r>
            <a:r>
              <a:rPr lang="zh-CN" altLang="zh-CN" sz="2400" dirty="0">
                <a:latin typeface="宋体" panose="02010600030101010101" pitchFamily="2" charset="-122"/>
              </a:rPr>
              <a:t>多个字符串，返回包含分割结果的列表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r>
              <a:rPr lang="en-US" altLang="zh-CN" sz="2400" dirty="0" err="1">
                <a:latin typeface="宋体" panose="02010600030101010101" pitchFamily="2" charset="-122"/>
              </a:rPr>
              <a:t>sep</a:t>
            </a:r>
            <a:r>
              <a:rPr lang="zh-CN" altLang="en-US" sz="2400" dirty="0">
                <a:latin typeface="宋体" panose="02010600030101010101" pitchFamily="2" charset="-122"/>
              </a:rPr>
              <a:t>一般为单个字符，但也可以是多个字符。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如果字符串中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sep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连续出现，或出现在字符串最前面和最后面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这些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sep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之间会分割出空字符串。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</a:t>
            </a:r>
            <a:r>
              <a:rPr lang="en-US" altLang="zh-CN" sz="2400" dirty="0" err="1">
                <a:latin typeface="宋体" panose="02010600030101010101" pitchFamily="2" charset="-122"/>
              </a:rPr>
              <a:t>maxsplit</a:t>
            </a:r>
            <a:r>
              <a:rPr lang="zh-CN" altLang="en-US" sz="2400" dirty="0">
                <a:latin typeface="宋体" panose="02010600030101010101" pitchFamily="2" charset="-122"/>
              </a:rPr>
              <a:t>给出且不为</a:t>
            </a:r>
            <a:r>
              <a:rPr lang="en-US" altLang="zh-CN" sz="2400" dirty="0">
                <a:latin typeface="宋体" panose="02010600030101010101" pitchFamily="2" charset="-122"/>
              </a:rPr>
              <a:t>-1</a:t>
            </a:r>
            <a:r>
              <a:rPr lang="zh-CN" altLang="en-US" sz="2400" dirty="0">
                <a:latin typeface="宋体" panose="02010600030101010101" pitchFamily="2" charset="-122"/>
              </a:rPr>
              <a:t>，则只进行前面</a:t>
            </a:r>
            <a:r>
              <a:rPr lang="en-US" altLang="zh-CN" sz="2400" dirty="0" err="1">
                <a:latin typeface="宋体" panose="02010600030101010101" pitchFamily="2" charset="-122"/>
              </a:rPr>
              <a:t>maxsplit</a:t>
            </a:r>
            <a:r>
              <a:rPr lang="zh-CN" altLang="en-US" sz="2400" dirty="0">
                <a:latin typeface="宋体" panose="02010600030101010101" pitchFamily="2" charset="-122"/>
              </a:rPr>
              <a:t>次分割，即列表元素最多</a:t>
            </a:r>
            <a:r>
              <a:rPr lang="en-US" altLang="zh-CN" sz="2400" dirty="0">
                <a:latin typeface="宋体" panose="02010600030101010101" pitchFamily="2" charset="-122"/>
              </a:rPr>
              <a:t>maxsplit+1</a:t>
            </a:r>
            <a:r>
              <a:rPr lang="zh-CN" altLang="en-US" sz="2400" dirty="0">
                <a:latin typeface="宋体" panose="02010600030101010101" pitchFamily="2" charset="-122"/>
              </a:rPr>
              <a:t>。如果为</a:t>
            </a:r>
            <a:r>
              <a:rPr lang="en-US" altLang="zh-CN" sz="2400" dirty="0">
                <a:latin typeface="宋体" panose="02010600030101010101" pitchFamily="2" charset="-122"/>
              </a:rPr>
              <a:t>-1</a:t>
            </a:r>
            <a:r>
              <a:rPr lang="zh-CN" altLang="en-US" sz="2400" dirty="0">
                <a:latin typeface="宋体" panose="02010600030101010101" pitchFamily="2" charset="-122"/>
              </a:rPr>
              <a:t>，则不限次数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</a:rPr>
              <a:t>sep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==None</a:t>
            </a:r>
            <a:r>
              <a:rPr lang="zh-CN" altLang="en-US" sz="2400" dirty="0">
                <a:latin typeface="宋体" panose="02010600030101010101" pitchFamily="2" charset="-122"/>
              </a:rPr>
              <a:t>，则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所有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空白符号</a:t>
            </a:r>
            <a:r>
              <a:rPr lang="zh-CN" altLang="zh-CN" sz="2400" dirty="0">
                <a:latin typeface="宋体" panose="02010600030101010101" pitchFamily="2" charset="-122"/>
              </a:rPr>
              <a:t>（包括空格、换行符、制表符等等）都将被认为是分隔符</a:t>
            </a:r>
            <a:r>
              <a:rPr lang="zh-CN" altLang="en-US" sz="2400" dirty="0">
                <a:latin typeface="宋体" panose="02010600030101010101" pitchFamily="2" charset="-122"/>
              </a:rPr>
              <a:t>，而且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多个连续的空白符号当成一个空白分隔符</a:t>
            </a:r>
            <a:r>
              <a:rPr lang="zh-CN" altLang="en-US" sz="2400" dirty="0">
                <a:latin typeface="宋体" panose="02010600030101010101" pitchFamily="2" charset="-122"/>
              </a:rPr>
              <a:t>。字符串最前面和最后面分割出来的空字符串会被移走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</a:t>
            </a:r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92900" y="1461677"/>
            <a:ext cx="5359400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"2014-10-31"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"-"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u="sng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'2014'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'10'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'31'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([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(c) for c in t])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2014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nHello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world \n\n My  name is Mike   '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s2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2000" u="sng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'Hello'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'world'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'My'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'name'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'is'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'Mike'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nHello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'world'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'My'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'name'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'is'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'Mike'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843" y="1449388"/>
            <a:ext cx="6281057" cy="4278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 apple , peach , 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,"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peach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banana'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'pear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strip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)]</a:t>
            </a:r>
            <a:endParaRPr lang="zh-CN" altLang="zh-CN" u="sng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'apple'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'banana'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'pear'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strip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'apple'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'banana'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'pear'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peach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,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, banana,,'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,pear 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Review:1.9 Python</a:t>
            </a:r>
            <a:r>
              <a:rPr lang="zh-CN" altLang="en-US" dirty="0"/>
              <a:t>快速入门 </a:t>
            </a:r>
            <a:endParaRPr lang="zh-CN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dirty="0"/>
              <a:t>问题3：任意输入三个英文单词，按</a:t>
            </a:r>
            <a:r>
              <a:rPr lang="zh-CN" altLang="en-US" sz="2400" dirty="0"/>
              <a:t>它们在</a:t>
            </a:r>
            <a:r>
              <a:rPr lang="zh-CN" altLang="zh-CN" sz="2400" dirty="0"/>
              <a:t>字典</a:t>
            </a:r>
            <a:r>
              <a:rPr lang="zh-CN" altLang="en-US" sz="2400" dirty="0"/>
              <a:t>中</a:t>
            </a:r>
            <a:r>
              <a:rPr lang="zh-CN" altLang="zh-CN" sz="2400" dirty="0"/>
              <a:t>顺序输出。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2856412" y="2403933"/>
            <a:ext cx="8132430" cy="319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s = input('x,y,z=')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x, y, z = s.split(',') </a:t>
            </a:r>
            <a:r>
              <a:rPr lang="en-US" altLang="zh-CN" sz="2800" dirty="0">
                <a:latin typeface="Times New Roman" panose="02020603050405020304" pitchFamily="18" charset="0"/>
              </a:rPr>
              <a:t>#</a:t>
            </a:r>
            <a:r>
              <a:rPr lang="zh-CN" altLang="en-US" sz="2800" dirty="0">
                <a:solidFill>
                  <a:srgbClr val="FF0000"/>
                </a:solidFill>
              </a:rPr>
              <a:t>字符串那章学后就可以理解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x &gt; y: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 	x, y = y, x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x &gt; z: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x, z = z, x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y &gt; z: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y, z = z, 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print(x, y, z)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0243" y="3254813"/>
            <a:ext cx="36576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 partition </a:t>
            </a:r>
            <a:r>
              <a:rPr lang="en-US" altLang="zh-CN" dirty="0" err="1"/>
              <a:t>rpartition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partition(</a:t>
            </a:r>
            <a:r>
              <a:rPr lang="en-US" altLang="zh-CN" sz="2400" b="1" dirty="0" err="1">
                <a:solidFill>
                  <a:srgbClr val="0070C0"/>
                </a:solidFill>
              </a:rPr>
              <a:t>sep</a:t>
            </a:r>
            <a:r>
              <a:rPr lang="en-US" altLang="zh-CN" sz="2400" b="1" dirty="0">
                <a:solidFill>
                  <a:srgbClr val="0070C0"/>
                </a:solidFill>
              </a:rPr>
              <a:t>) </a:t>
            </a:r>
            <a:r>
              <a:rPr lang="en-US" altLang="zh-CN" sz="2400" b="1" dirty="0" err="1">
                <a:solidFill>
                  <a:srgbClr val="0070C0"/>
                </a:solidFill>
              </a:rPr>
              <a:t>rpartition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</a:rPr>
              <a:t>sep</a:t>
            </a:r>
            <a:r>
              <a:rPr lang="en-US" altLang="zh-CN" sz="2400" b="1" dirty="0">
                <a:solidFill>
                  <a:srgbClr val="0070C0"/>
                </a:solidFill>
              </a:rPr>
              <a:t>) 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/>
            <a:r>
              <a:rPr lang="zh-CN" altLang="zh-CN" sz="2000" dirty="0">
                <a:latin typeface="宋体" panose="02010600030101010101" pitchFamily="2" charset="-122"/>
              </a:rPr>
              <a:t>以指定字符串</a:t>
            </a:r>
            <a:r>
              <a:rPr lang="en-US" altLang="zh-CN" sz="2000" dirty="0" err="1">
                <a:latin typeface="宋体" panose="02010600030101010101" pitchFamily="2" charset="-122"/>
              </a:rPr>
              <a:t>sep</a:t>
            </a:r>
            <a:r>
              <a:rPr lang="zh-CN" altLang="zh-CN" sz="2000" dirty="0">
                <a:latin typeface="宋体" panose="02010600030101010101" pitchFamily="2" charset="-122"/>
              </a:rPr>
              <a:t>为分隔符将原字符串分割为</a:t>
            </a:r>
            <a:r>
              <a:rPr lang="zh-CN" altLang="en-US" sz="2000" u="sng" dirty="0">
                <a:solidFill>
                  <a:srgbClr val="FF0000"/>
                </a:solidFill>
                <a:latin typeface="宋体" panose="02010600030101010101" pitchFamily="2" charset="-122"/>
              </a:rPr>
              <a:t>包括</a:t>
            </a:r>
            <a:r>
              <a:rPr lang="zh-CN" altLang="zh-CN" sz="2000" u="sng" dirty="0">
                <a:solidFill>
                  <a:srgbClr val="FF0000"/>
                </a:solidFill>
                <a:latin typeface="宋体" panose="02010600030101010101" pitchFamily="2" charset="-122"/>
              </a:rPr>
              <a:t>3部分</a:t>
            </a:r>
            <a:r>
              <a:rPr lang="zh-CN" altLang="en-US" sz="2000" u="sng" dirty="0">
                <a:solidFill>
                  <a:srgbClr val="FF0000"/>
                </a:solidFill>
                <a:latin typeface="宋体" panose="02010600030101010101" pitchFamily="2" charset="-122"/>
              </a:rPr>
              <a:t>的元组</a:t>
            </a:r>
            <a:r>
              <a:rPr lang="zh-CN" altLang="zh-CN" sz="2000" dirty="0">
                <a:latin typeface="宋体" panose="02010600030101010101" pitchFamily="2" charset="-122"/>
              </a:rPr>
              <a:t>，即</a:t>
            </a:r>
            <a:r>
              <a:rPr lang="en-US" altLang="zh-CN" sz="2000" dirty="0" err="1">
                <a:latin typeface="宋体" panose="02010600030101010101" pitchFamily="2" charset="-122"/>
              </a:rPr>
              <a:t>sep</a:t>
            </a:r>
            <a:r>
              <a:rPr lang="zh-CN" altLang="en-US" sz="2000" dirty="0">
                <a:latin typeface="宋体" panose="02010600030101010101" pitchFamily="2" charset="-122"/>
              </a:rPr>
              <a:t>前</a:t>
            </a:r>
            <a:r>
              <a:rPr lang="zh-CN" altLang="zh-CN" sz="2000" dirty="0">
                <a:latin typeface="宋体" panose="02010600030101010101" pitchFamily="2" charset="-122"/>
              </a:rPr>
              <a:t>的字符串、</a:t>
            </a:r>
            <a:r>
              <a:rPr lang="en-US" altLang="zh-CN" sz="2000" dirty="0" err="1">
                <a:latin typeface="宋体" panose="02010600030101010101" pitchFamily="2" charset="-122"/>
              </a:rPr>
              <a:t>sep</a:t>
            </a:r>
            <a:r>
              <a:rPr lang="zh-CN" altLang="zh-CN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 err="1">
                <a:latin typeface="宋体" panose="02010600030101010101" pitchFamily="2" charset="-122"/>
              </a:rPr>
              <a:t>sep</a:t>
            </a:r>
            <a:r>
              <a:rPr lang="zh-CN" altLang="en-US" sz="2000" dirty="0">
                <a:latin typeface="宋体" panose="02010600030101010101" pitchFamily="2" charset="-122"/>
              </a:rPr>
              <a:t>后</a:t>
            </a:r>
            <a:r>
              <a:rPr lang="zh-CN" altLang="zh-CN" sz="2000" dirty="0">
                <a:latin typeface="宋体" panose="02010600030101010101" pitchFamily="2" charset="-122"/>
              </a:rPr>
              <a:t>的字符串，如果指定的分隔符不在原字符串中，则返回原字符串和两个空字符串。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99049" y="3444754"/>
            <a:ext cx="7872186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 apple , peach , 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,"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partition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peach ,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rpartition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, peach ,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rpartition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'banana'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, peach ,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'banana'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',,peach ,pear 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 </a:t>
            </a:r>
            <a:r>
              <a:rPr lang="en-US" altLang="zh-CN" dirty="0" err="1"/>
              <a:t>splitlines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16500" cy="4890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0070C0"/>
                </a:solidFill>
              </a:rPr>
              <a:t>splitlines</a:t>
            </a:r>
            <a:r>
              <a:rPr lang="en-US" altLang="zh-CN" sz="2000" b="1" dirty="0">
                <a:solidFill>
                  <a:srgbClr val="0070C0"/>
                </a:solidFill>
              </a:rPr>
              <a:t>([</a:t>
            </a:r>
            <a:r>
              <a:rPr lang="en-US" altLang="zh-CN" sz="2000" b="1" dirty="0" err="1">
                <a:solidFill>
                  <a:srgbClr val="0070C0"/>
                </a:solidFill>
              </a:rPr>
              <a:t>keepends</a:t>
            </a:r>
            <a:r>
              <a:rPr lang="en-US" altLang="zh-CN" sz="2000" b="1" dirty="0">
                <a:solidFill>
                  <a:srgbClr val="0070C0"/>
                </a:solidFill>
              </a:rPr>
              <a:t>=False])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字符串根据</a:t>
            </a:r>
            <a:r>
              <a:rPr lang="zh-CN" altLang="en-US" sz="2000" b="1" u="sng" dirty="0">
                <a:solidFill>
                  <a:srgbClr val="FF0000"/>
                </a:solidFill>
              </a:rPr>
              <a:t>换行类字符</a:t>
            </a:r>
            <a:r>
              <a:rPr lang="en-US" altLang="zh-CN" sz="2000" b="1" u="sng" dirty="0">
                <a:solidFill>
                  <a:srgbClr val="FF0000"/>
                </a:solidFill>
              </a:rPr>
              <a:t>(</a:t>
            </a:r>
            <a:r>
              <a:rPr lang="zh-CN" altLang="en-US" sz="2000" b="1" u="sng" dirty="0">
                <a:solidFill>
                  <a:srgbClr val="FF0000"/>
                </a:solidFill>
              </a:rPr>
              <a:t>包括</a:t>
            </a:r>
            <a:r>
              <a:rPr lang="en-US" altLang="zh-CN" sz="2000" b="1" u="sng" dirty="0">
                <a:solidFill>
                  <a:srgbClr val="FF0000"/>
                </a:solidFill>
              </a:rPr>
              <a:t>'\n')</a:t>
            </a:r>
            <a:r>
              <a:rPr lang="zh-CN" altLang="en-US" sz="2000" b="1" dirty="0">
                <a:solidFill>
                  <a:srgbClr val="0070C0"/>
                </a:solidFill>
              </a:rPr>
              <a:t>分割成多个子字符串，返回分割后的列表。字符串最后为换行字符时不会导致额外的空字符串。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空字符串调用本函数时返回空列表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0070C0"/>
                </a:solidFill>
              </a:rPr>
              <a:t>keepends</a:t>
            </a:r>
            <a:r>
              <a:rPr lang="en-US" altLang="zh-CN" sz="2000" b="1" dirty="0">
                <a:solidFill>
                  <a:srgbClr val="0070C0"/>
                </a:solidFill>
              </a:rPr>
              <a:t>=True</a:t>
            </a:r>
            <a:r>
              <a:rPr lang="zh-CN" altLang="en-US" sz="2000" b="1" dirty="0">
                <a:solidFill>
                  <a:srgbClr val="0070C0"/>
                </a:solidFill>
              </a:rPr>
              <a:t>表示保留换行字符。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10300" y="2103358"/>
            <a:ext cx="552450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s3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\nab c\n\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\n'</a:t>
            </a:r>
            <a:endParaRPr lang="zh-CN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s3.splitlines()</a:t>
            </a:r>
            <a:endParaRPr lang="zh-CN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'ab c'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'de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s3.splitlines(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keepends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'ab c\n'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'de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s3.split('\n')</a:t>
            </a:r>
            <a:endParaRPr lang="zh-CN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'ab c'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'de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s3.split()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['ab', 'c', 'de', 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']</a:t>
            </a:r>
            <a:endParaRPr lang="en-US" altLang="zh-CN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[]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92075"/>
            <a:ext cx="10515600" cy="1325563"/>
          </a:xfrm>
        </p:spPr>
        <p:txBody>
          <a:bodyPr/>
          <a:lstStyle/>
          <a:p>
            <a:r>
              <a:rPr lang="zh-CN" altLang="en-US" dirty="0"/>
              <a:t>去空白字符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39508"/>
            <a:ext cx="10972800" cy="476200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strip([chars]) </a:t>
            </a:r>
            <a:r>
              <a:rPr lang="en-US" altLang="zh-CN" sz="2400" dirty="0" err="1"/>
              <a:t>lstrip</a:t>
            </a:r>
            <a:r>
              <a:rPr lang="en-US" altLang="zh-CN" sz="2400" dirty="0"/>
              <a:t>([chars]) </a:t>
            </a:r>
            <a:r>
              <a:rPr lang="en-US" altLang="zh-CN" sz="2400" dirty="0" err="1"/>
              <a:t>rstrip</a:t>
            </a:r>
            <a:r>
              <a:rPr lang="en-US" altLang="zh-CN" sz="2400" dirty="0"/>
              <a:t>([chars])</a:t>
            </a:r>
            <a:endParaRPr lang="en-US" altLang="zh-CN" sz="2400" dirty="0"/>
          </a:p>
          <a:p>
            <a:r>
              <a:rPr lang="zh-CN" altLang="en-US" sz="2400" dirty="0">
                <a:latin typeface="宋体" panose="02010600030101010101" pitchFamily="2" charset="-122"/>
              </a:rPr>
              <a:t>将字符串的两端、左端或者右端的空格去掉后返回一个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新</a:t>
            </a:r>
            <a:r>
              <a:rPr lang="zh-CN" altLang="en-US" sz="2400" dirty="0">
                <a:latin typeface="宋体" panose="02010600030101010101" pitchFamily="2" charset="-122"/>
              </a:rPr>
              <a:t>的字符串。如果指定了</a:t>
            </a:r>
            <a:r>
              <a:rPr lang="en-US" altLang="zh-CN" sz="2400" dirty="0">
                <a:latin typeface="宋体" panose="02010600030101010101" pitchFamily="2" charset="-122"/>
              </a:rPr>
              <a:t>chars</a:t>
            </a:r>
            <a:r>
              <a:rPr lang="zh-CN" altLang="en-US" sz="2400" dirty="0">
                <a:latin typeface="宋体" panose="02010600030101010101" pitchFamily="2" charset="-122"/>
              </a:rPr>
              <a:t>，则为去掉字符串</a:t>
            </a:r>
            <a:r>
              <a:rPr lang="zh-CN" altLang="zh-CN" sz="2400" dirty="0">
                <a:latin typeface="宋体" panose="02010600030101010101" pitchFamily="2" charset="-122"/>
              </a:rPr>
              <a:t>两端、右端或左端</a:t>
            </a:r>
            <a:r>
              <a:rPr lang="zh-CN" altLang="en-US" sz="2400" dirty="0">
                <a:latin typeface="宋体" panose="02010600030101010101" pitchFamily="2" charset="-122"/>
              </a:rPr>
              <a:t>开始处</a:t>
            </a:r>
            <a:r>
              <a:rPr lang="en-US" altLang="zh-CN" sz="2400" u="sng" dirty="0">
                <a:solidFill>
                  <a:srgbClr val="FF0000"/>
                </a:solidFill>
                <a:latin typeface="宋体" panose="02010600030101010101" pitchFamily="2" charset="-122"/>
              </a:rPr>
              <a:t>chars</a:t>
            </a:r>
            <a:r>
              <a:rPr lang="zh-CN" altLang="en-US" sz="2400" u="sng" dirty="0">
                <a:solidFill>
                  <a:srgbClr val="FF0000"/>
                </a:solidFill>
                <a:latin typeface="宋体" panose="02010600030101010101" pitchFamily="2" charset="-122"/>
              </a:rPr>
              <a:t>中的那些字符</a:t>
            </a:r>
            <a:r>
              <a:rPr lang="zh-CN" altLang="zh-CN" sz="2400" dirty="0">
                <a:latin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5429" y="2541653"/>
            <a:ext cx="4296228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s=" abc  "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s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</a:rPr>
              <a:t>=s.strip( 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s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"abc"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s2 = </a:t>
            </a:r>
            <a:r>
              <a:rPr lang="en-US" altLang="zh-CN" sz="2400" dirty="0" err="1">
                <a:latin typeface="宋体" panose="02010600030101010101" pitchFamily="2" charset="-122"/>
              </a:rPr>
              <a:t>s.lstrip</a:t>
            </a:r>
            <a:r>
              <a:rPr lang="en-US" altLang="zh-CN" sz="2400" dirty="0">
                <a:latin typeface="宋体" panose="02010600030101010101" pitchFamily="2" charset="-122"/>
              </a:rPr>
              <a:t>( 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s2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abc  "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s3 = </a:t>
            </a:r>
            <a:r>
              <a:rPr lang="en-US" altLang="zh-CN" sz="2400" dirty="0" err="1">
                <a:latin typeface="宋体" panose="02010600030101010101" pitchFamily="2" charset="-122"/>
              </a:rPr>
              <a:t>s.rstrip</a:t>
            </a:r>
            <a:r>
              <a:rPr lang="en-US" altLang="zh-CN" sz="2400" dirty="0">
                <a:latin typeface="宋体" panose="02010600030101010101" pitchFamily="2" charset="-122"/>
              </a:rPr>
              <a:t>( 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s3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" abc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"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2400" dirty="0"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9600" y="2554717"/>
            <a:ext cx="566420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"</a:t>
            </a:r>
            <a:r>
              <a:rPr lang="zh-CN" altLang="zh-CN" sz="2400" u="sng" dirty="0">
                <a:latin typeface="宋体" panose="02010600030101010101" pitchFamily="2" charset="-122"/>
              </a:rPr>
              <a:t>aaaa</a:t>
            </a:r>
            <a:r>
              <a:rPr lang="zh-CN" altLang="zh-CN" sz="2400" dirty="0">
                <a:latin typeface="宋体" panose="02010600030101010101" pitchFamily="2" charset="-122"/>
              </a:rPr>
              <a:t>ssddf".strip("a")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"ssddf"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"</a:t>
            </a:r>
            <a:r>
              <a:rPr lang="zh-CN" altLang="zh-CN" sz="2400" u="sng" dirty="0">
                <a:latin typeface="宋体" panose="02010600030101010101" pitchFamily="2" charset="-122"/>
              </a:rPr>
              <a:t>aaaass</a:t>
            </a:r>
            <a:r>
              <a:rPr lang="zh-CN" altLang="zh-CN" sz="2400" dirty="0">
                <a:latin typeface="宋体" panose="02010600030101010101" pitchFamily="2" charset="-122"/>
              </a:rPr>
              <a:t>dd</a:t>
            </a:r>
            <a:r>
              <a:rPr lang="zh-CN" altLang="zh-CN" sz="2400" u="sng" dirty="0">
                <a:latin typeface="宋体" panose="02010600030101010101" pitchFamily="2" charset="-122"/>
              </a:rPr>
              <a:t>f</a:t>
            </a:r>
            <a:r>
              <a:rPr lang="zh-CN" altLang="zh-CN" sz="2400" dirty="0">
                <a:latin typeface="宋体" panose="02010600030101010101" pitchFamily="2" charset="-122"/>
              </a:rPr>
              <a:t>".strip("a</a:t>
            </a:r>
            <a:r>
              <a:rPr lang="en-US" altLang="zh-CN" sz="2400" dirty="0">
                <a:latin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</a:rPr>
              <a:t>f")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"dd"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"aaaassddf</a:t>
            </a:r>
            <a:r>
              <a:rPr lang="zh-CN" altLang="zh-CN" sz="2400" u="sng" dirty="0">
                <a:latin typeface="宋体" panose="02010600030101010101" pitchFamily="2" charset="-122"/>
              </a:rPr>
              <a:t>aaa</a:t>
            </a:r>
            <a:r>
              <a:rPr lang="zh-CN" altLang="zh-CN" sz="2400" dirty="0">
                <a:latin typeface="宋体" panose="02010600030101010101" pitchFamily="2" charset="-122"/>
              </a:rPr>
              <a:t>".rstrip("a")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'aaaassddf'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"</a:t>
            </a:r>
            <a:r>
              <a:rPr lang="zh-CN" altLang="zh-CN" sz="2400" u="sng" dirty="0">
                <a:latin typeface="宋体" panose="02010600030101010101" pitchFamily="2" charset="-122"/>
              </a:rPr>
              <a:t>aaaa</a:t>
            </a:r>
            <a:r>
              <a:rPr lang="zh-CN" altLang="zh-CN" sz="2400" dirty="0">
                <a:latin typeface="宋体" panose="02010600030101010101" pitchFamily="2" charset="-122"/>
              </a:rPr>
              <a:t>ssddfaaa".lstrip("a")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'ssddfaaa'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893129" cy="44196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000" dirty="0">
                <a:solidFill>
                  <a:srgbClr val="0070C0"/>
                </a:solidFill>
              </a:rPr>
              <a:t>join(</a:t>
            </a:r>
            <a:r>
              <a:rPr lang="en-US" altLang="zh-CN" sz="3000" dirty="0" err="1">
                <a:solidFill>
                  <a:srgbClr val="0070C0"/>
                </a:solidFill>
              </a:rPr>
              <a:t>iterable</a:t>
            </a:r>
            <a:r>
              <a:rPr lang="en-US" altLang="zh-CN" sz="3000" dirty="0">
                <a:solidFill>
                  <a:srgbClr val="0070C0"/>
                </a:solidFill>
              </a:rPr>
              <a:t>)</a:t>
            </a:r>
            <a:r>
              <a:rPr lang="zh-CN" altLang="en-US" sz="3000" dirty="0">
                <a:solidFill>
                  <a:srgbClr val="0070C0"/>
                </a:solidFill>
              </a:rPr>
              <a:t>：将</a:t>
            </a:r>
            <a:r>
              <a:rPr lang="en-US" altLang="zh-CN" sz="3000" dirty="0" err="1">
                <a:solidFill>
                  <a:srgbClr val="0070C0"/>
                </a:solidFill>
              </a:rPr>
              <a:t>iterable</a:t>
            </a:r>
            <a:r>
              <a:rPr lang="zh-CN" altLang="en-US" sz="3000" dirty="0">
                <a:solidFill>
                  <a:srgbClr val="0070C0"/>
                </a:solidFill>
              </a:rPr>
              <a:t>对象</a:t>
            </a:r>
            <a:r>
              <a:rPr lang="en-US" altLang="zh-CN" sz="3000" dirty="0">
                <a:solidFill>
                  <a:srgbClr val="0070C0"/>
                </a:solidFill>
              </a:rPr>
              <a:t>(</a:t>
            </a:r>
            <a:r>
              <a:rPr lang="zh-CN" altLang="en-US" sz="3000" dirty="0">
                <a:solidFill>
                  <a:srgbClr val="0070C0"/>
                </a:solidFill>
              </a:rPr>
              <a:t>列表</a:t>
            </a:r>
            <a:r>
              <a:rPr lang="en-US" altLang="zh-CN" sz="3000" dirty="0">
                <a:solidFill>
                  <a:srgbClr val="0070C0"/>
                </a:solidFill>
              </a:rPr>
              <a:t>,</a:t>
            </a:r>
            <a:r>
              <a:rPr lang="zh-CN" altLang="en-US" sz="3000" dirty="0">
                <a:solidFill>
                  <a:srgbClr val="0070C0"/>
                </a:solidFill>
              </a:rPr>
              <a:t>字符串等</a:t>
            </a:r>
            <a:r>
              <a:rPr lang="en-US" altLang="zh-CN" sz="3000" dirty="0">
                <a:solidFill>
                  <a:srgbClr val="0070C0"/>
                </a:solidFill>
              </a:rPr>
              <a:t>)</a:t>
            </a:r>
            <a:r>
              <a:rPr lang="zh-CN" altLang="en-US" sz="3000" dirty="0">
                <a:solidFill>
                  <a:srgbClr val="0070C0"/>
                </a:solidFill>
              </a:rPr>
              <a:t>中的多个元素</a:t>
            </a:r>
            <a:r>
              <a:rPr lang="en-US" altLang="zh-CN" sz="3000" dirty="0">
                <a:solidFill>
                  <a:srgbClr val="0070C0"/>
                </a:solidFill>
              </a:rPr>
              <a:t>(</a:t>
            </a:r>
            <a:r>
              <a:rPr lang="zh-CN" altLang="en-US" sz="3000" dirty="0">
                <a:solidFill>
                  <a:srgbClr val="FF0000"/>
                </a:solidFill>
              </a:rPr>
              <a:t>是字符串类型</a:t>
            </a:r>
            <a:r>
              <a:rPr lang="en-US" altLang="zh-CN" sz="3000" dirty="0">
                <a:solidFill>
                  <a:srgbClr val="0070C0"/>
                </a:solidFill>
              </a:rPr>
              <a:t>)</a:t>
            </a:r>
            <a:r>
              <a:rPr lang="zh-CN" altLang="en-US" sz="3000" dirty="0">
                <a:solidFill>
                  <a:srgbClr val="0070C0"/>
                </a:solidFill>
              </a:rPr>
              <a:t>连接在一起组合成新的字符串，元素间插入相应的字符串</a:t>
            </a:r>
            <a:endParaRPr lang="en-US" altLang="zh-CN" sz="30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不推荐使用 </a:t>
            </a:r>
            <a:r>
              <a:rPr lang="en-US" altLang="zh-CN" sz="3600" b="1" dirty="0">
                <a:latin typeface="宋体" panose="02010600030101010101" pitchFamily="2" charset="-122"/>
              </a:rPr>
              <a:t>+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连接字符串，优先使用</a:t>
            </a:r>
            <a:r>
              <a:rPr lang="en-US" altLang="zh-CN" dirty="0">
                <a:latin typeface="宋体" panose="02010600030101010101" pitchFamily="2" charset="-122"/>
              </a:rPr>
              <a:t>join()</a:t>
            </a:r>
            <a:r>
              <a:rPr lang="zh-CN" altLang="en-US" dirty="0">
                <a:latin typeface="宋体" panose="02010600030101010101" pitchFamily="2" charset="-122"/>
              </a:rPr>
              <a:t>方法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效率原因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0" y="1228529"/>
            <a:ext cx="5938157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=[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"apple"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"peach"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banana"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"pear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apple,peach,banana,pear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list2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range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list2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'+'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'0+1+2+3+4'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'+'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([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'0+1+2+3+4'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s4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'notice'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upper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 O T I C E'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0741" y="380114"/>
            <a:ext cx="394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''.join(list2)</a:t>
            </a:r>
            <a:r>
              <a:rPr lang="zh-CN" altLang="en-US" sz="2400" dirty="0">
                <a:solidFill>
                  <a:srgbClr val="FF0000"/>
                </a:solidFill>
              </a:rPr>
              <a:t>结果是什么？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  <a:r>
              <a:rPr lang="zh-CN" altLang="en-US" dirty="0"/>
              <a:t>：自己实现大小写转换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9100" y="3820143"/>
            <a:ext cx="6843091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string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swap_case_2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ascii_lowercase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ascii_uppercase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100" y="1556594"/>
            <a:ext cx="6843091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swap_case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0971" y="2572256"/>
            <a:ext cx="4499429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test_swap_case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请输入一个字符串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swap_case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填充和对齐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448300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center(width[,</a:t>
            </a:r>
            <a:r>
              <a:rPr lang="en-US" altLang="zh-CN" sz="2000" dirty="0" err="1"/>
              <a:t>fillchar</a:t>
            </a:r>
            <a:r>
              <a:rPr lang="en-US" altLang="zh-CN" sz="2000" dirty="0"/>
              <a:t>])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ljust</a:t>
            </a:r>
            <a:r>
              <a:rPr lang="en-US" altLang="zh-CN" sz="2000" dirty="0"/>
              <a:t>(width[,</a:t>
            </a:r>
            <a:r>
              <a:rPr lang="en-US" altLang="zh-CN" sz="2000" dirty="0" err="1"/>
              <a:t>fillchar</a:t>
            </a:r>
            <a:r>
              <a:rPr lang="en-US" altLang="zh-CN" sz="2000" dirty="0"/>
              <a:t>])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rjust</a:t>
            </a:r>
            <a:r>
              <a:rPr lang="en-US" altLang="zh-CN" sz="2000" dirty="0"/>
              <a:t>(width[,</a:t>
            </a:r>
            <a:r>
              <a:rPr lang="en-US" altLang="zh-CN" sz="2000" dirty="0" err="1"/>
              <a:t>fillchar</a:t>
            </a:r>
            <a:r>
              <a:rPr lang="en-US" altLang="zh-CN" sz="2000" dirty="0"/>
              <a:t>]) </a:t>
            </a:r>
            <a:endParaRPr lang="en-US" altLang="zh-CN" sz="2000" dirty="0"/>
          </a:p>
          <a:p>
            <a:r>
              <a:rPr lang="zh-CN" altLang="zh-CN" sz="2000" dirty="0">
                <a:latin typeface="宋体" panose="02010600030101010101" pitchFamily="2" charset="-122"/>
              </a:rPr>
              <a:t>返回新字符串，原字符串</a:t>
            </a: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</a:rPr>
              <a:t>居中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</a:rPr>
              <a:t>或左对齐或右对齐</a:t>
            </a:r>
            <a:r>
              <a:rPr lang="zh-CN" altLang="en-US" sz="2000" dirty="0">
                <a:latin typeface="宋体" panose="02010600030101010101" pitchFamily="2" charset="-122"/>
              </a:rPr>
              <a:t>，并使用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</a:rPr>
              <a:t>指定字符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</a:rPr>
              <a:t>默认空格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</a:rPr>
              <a:t>填充</a:t>
            </a:r>
            <a:r>
              <a:rPr lang="zh-CN" altLang="en-US" sz="2000" dirty="0">
                <a:latin typeface="宋体" panose="02010600030101010101" pitchFamily="2" charset="-122"/>
              </a:rPr>
              <a:t>，保证长度至少为</a:t>
            </a:r>
            <a:r>
              <a:rPr lang="en-US" altLang="zh-CN" sz="2000" dirty="0">
                <a:latin typeface="宋体" panose="02010600030101010101" pitchFamily="2" charset="-122"/>
              </a:rPr>
              <a:t>width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</a:rPr>
              <a:t>zfill</a:t>
            </a:r>
            <a:r>
              <a:rPr lang="en-US" altLang="zh-CN" sz="2000" dirty="0">
                <a:latin typeface="宋体" panose="02010600030101010101" pitchFamily="2" charset="-122"/>
              </a:rPr>
              <a:t>(width)</a:t>
            </a:r>
            <a:r>
              <a:rPr lang="zh-CN" altLang="en-US" sz="2000" dirty="0">
                <a:latin typeface="宋体" panose="02010600030101010101" pitchFamily="2" charset="-122"/>
              </a:rPr>
              <a:t>为右对齐，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填充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</a:rPr>
              <a:t>等价于</a:t>
            </a:r>
            <a:r>
              <a:rPr lang="en-US" altLang="zh-CN" sz="2000" dirty="0" err="1">
                <a:latin typeface="宋体" panose="02010600030101010101" pitchFamily="2" charset="-122"/>
              </a:rPr>
              <a:t>rjust</a:t>
            </a:r>
            <a:r>
              <a:rPr lang="en-US" altLang="zh-CN" sz="2000" dirty="0">
                <a:latin typeface="宋体" panose="02010600030101010101" pitchFamily="2" charset="-122"/>
              </a:rPr>
              <a:t>(width,'0’)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expandtabs</a:t>
            </a:r>
            <a:r>
              <a:rPr lang="en-US" altLang="zh-CN" dirty="0"/>
              <a:t>([</a:t>
            </a:r>
            <a:r>
              <a:rPr lang="en-US" altLang="zh-CN" dirty="0" err="1"/>
              <a:t>tabsize</a:t>
            </a:r>
            <a:r>
              <a:rPr lang="en-US" altLang="zh-CN" dirty="0"/>
              <a:t>]): \t</a:t>
            </a:r>
            <a:r>
              <a:rPr lang="zh-CN" altLang="en-US" dirty="0"/>
              <a:t>转换为空格，缺省为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2444" y="815338"/>
            <a:ext cx="5339442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'Hello world!'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center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  Hello world!    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center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'====Hello world!===='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ljust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'Hello world!========'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rjust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'========Hello world!'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kern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'1\t2\t3'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expandtabs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       2       3'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'1\t2\t3'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expandtabs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 2 3'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747" y="4601724"/>
            <a:ext cx="2317728" cy="10735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4:</a:t>
            </a:r>
            <a:r>
              <a:rPr lang="zh-CN" altLang="en-US" dirty="0"/>
              <a:t>字符串应用例子：图形打印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2096"/>
          </a:xfrm>
        </p:spPr>
        <p:txBody>
          <a:bodyPr/>
          <a:lstStyle/>
          <a:p>
            <a:r>
              <a:rPr lang="zh-CN" altLang="en-US" dirty="0"/>
              <a:t>打印三角形图案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5169" y="1291822"/>
            <a:ext cx="2391314" cy="229167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9536" y="4789915"/>
            <a:ext cx="526279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range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stars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u="sng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'*'</a:t>
            </a:r>
            <a:r>
              <a:rPr lang="en-US" altLang="zh-CN" sz="2000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9536" y="2437660"/>
            <a:ext cx="5262796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input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n:'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range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stars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'*'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55805"/>
            <a:ext cx="1971363" cy="19980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字符串应用例子：图形打印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2096"/>
          </a:xfrm>
        </p:spPr>
        <p:txBody>
          <a:bodyPr/>
          <a:lstStyle/>
          <a:p>
            <a:r>
              <a:rPr lang="zh-CN" altLang="en-US" dirty="0"/>
              <a:t>打印三角形图案  </a:t>
            </a:r>
            <a:r>
              <a:rPr lang="en-US" altLang="zh-CN" dirty="0"/>
              <a:t> n = 5</a:t>
            </a:r>
            <a:r>
              <a:rPr lang="zh-CN" altLang="en-US" dirty="0"/>
              <a:t>： 靠右对齐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1447" y="919761"/>
            <a:ext cx="2641194" cy="26778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3327" y="2498096"/>
            <a:ext cx="60960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 stars + n-1 space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range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stars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'*'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line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stars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rjust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sz="20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7496876" y="5208045"/>
            <a:ext cx="84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n = 5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8199" y="5201587"/>
            <a:ext cx="590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课堂练习题：用户输入一个正整数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，输出一个菱形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9" y="4023553"/>
            <a:ext cx="2743199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字符串转换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maketrans</a:t>
            </a:r>
            <a:r>
              <a:rPr lang="en-US" altLang="zh-CN" dirty="0"/>
              <a:t>  translate(1)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4813" y="1417639"/>
            <a:ext cx="5435503" cy="5303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str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静态方法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</a:rPr>
              <a:t>maketrans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(x,[y[,z]])</a:t>
            </a:r>
            <a:r>
              <a:rPr lang="zh-CN" altLang="en-US" sz="2400" dirty="0">
                <a:latin typeface="宋体" panose="02010600030101010101" pitchFamily="2" charset="-122"/>
              </a:rPr>
              <a:t>生成映射表，实际上就是一个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</a:rPr>
              <a:t>dict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translate(table)</a:t>
            </a:r>
            <a:r>
              <a:rPr lang="zh-CN" altLang="en-US" sz="2400" dirty="0">
                <a:latin typeface="宋体" panose="02010600030101010101" pitchFamily="2" charset="-122"/>
              </a:rPr>
              <a:t>按照映射表进行字符串转换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如果有两个以上参数，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</a:rPr>
              <a:t>必须长度一致，每一个在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出现的字符转换为</a:t>
            </a:r>
            <a:r>
              <a:rPr lang="en-US" altLang="zh-CN" sz="2400" dirty="0">
                <a:latin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</a:rPr>
              <a:t>对应位置的字符，如果有第三个参数，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表示在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中出现的字符转换为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None</a:t>
            </a:r>
            <a:r>
              <a:rPr lang="zh-CN" altLang="en-US" sz="2400" dirty="0">
                <a:latin typeface="宋体" panose="02010600030101010101" pitchFamily="2" charset="-122"/>
              </a:rPr>
              <a:t>，即删除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45618" y="1690688"/>
            <a:ext cx="5635256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'Great hopes make great man.'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abcde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uvwxy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Gryut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hopys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muky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gryut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mun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tabb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uvwxy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abcde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tabb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'Great hopes make great man.'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2202" y="6027003"/>
            <a:ext cx="501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en-US" altLang="zh-CN" sz="2400" dirty="0">
                <a:solidFill>
                  <a:srgbClr val="FF0000"/>
                </a:solidFill>
              </a:rPr>
              <a:t>python3 </a:t>
            </a:r>
            <a:r>
              <a:rPr lang="zh-CN" altLang="en-US" sz="2400" dirty="0">
                <a:solidFill>
                  <a:srgbClr val="FF0000"/>
                </a:solidFill>
              </a:rPr>
              <a:t>这两个方法不再在</a:t>
            </a:r>
            <a:r>
              <a:rPr lang="en-US" altLang="zh-CN" sz="2400" dirty="0">
                <a:solidFill>
                  <a:srgbClr val="FF0000"/>
                </a:solidFill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</a:rPr>
              <a:t>模块中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字符串转换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maketrans</a:t>
            </a:r>
            <a:r>
              <a:rPr lang="en-US" altLang="zh-CN" dirty="0"/>
              <a:t>  translate(2)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12442" y="2253830"/>
            <a:ext cx="53534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tab2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'123456789'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'*'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我的银行账号为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*******,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密码为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******'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261" y="2234062"/>
            <a:ext cx="6096000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我的银行账号为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3141516,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密码为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123456'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tab1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账号密码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九八姑婆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'123456789'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tab1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30721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23110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23494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22993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36134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20061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21495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20843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49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56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57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s11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s11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我的银行九八为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姑婆为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2442" y="4228145"/>
            <a:ext cx="535349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'dlmao@fudan.edu.cn'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tab3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'@'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AT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DOT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'dlmao AT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fudan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edu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cn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字符串与数字之间的转换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数字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字符串：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sym typeface="Wingdings" panose="05000000000000000000" pitchFamily="2" charset="2"/>
              </a:rPr>
              <a:t>str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obj</a:t>
            </a:r>
            <a:r>
              <a:rPr lang="en-US" altLang="zh-CN" dirty="0">
                <a:sym typeface="Wingdings" panose="05000000000000000000" pitchFamily="2" charset="2"/>
              </a:rPr>
              <a:t>):   </a:t>
            </a:r>
            <a:r>
              <a:rPr lang="en-US" altLang="zh-CN" dirty="0" err="1">
                <a:sym typeface="Wingdings" panose="05000000000000000000" pitchFamily="2" charset="2"/>
              </a:rPr>
              <a:t>str</a:t>
            </a:r>
            <a:r>
              <a:rPr lang="en-US" altLang="zh-CN" dirty="0">
                <a:sym typeface="Wingdings" panose="05000000000000000000" pitchFamily="2" charset="2"/>
              </a:rPr>
              <a:t>(16)  </a:t>
            </a:r>
            <a:r>
              <a:rPr lang="en-US" altLang="zh-CN" dirty="0" err="1">
                <a:sym typeface="Wingdings" panose="05000000000000000000" pitchFamily="2" charset="2"/>
              </a:rPr>
              <a:t>str</a:t>
            </a:r>
            <a:r>
              <a:rPr lang="en-US" altLang="zh-CN" dirty="0">
                <a:sym typeface="Wingdings" panose="05000000000000000000" pitchFamily="2" charset="2"/>
              </a:rPr>
              <a:t>(3.14) 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bin/</a:t>
            </a:r>
            <a:r>
              <a:rPr lang="en-US" altLang="zh-CN" dirty="0" err="1">
                <a:sym typeface="Wingdings" panose="05000000000000000000" pitchFamily="2" charset="2"/>
              </a:rPr>
              <a:t>oct</a:t>
            </a:r>
            <a:r>
              <a:rPr lang="en-US" altLang="zh-CN" dirty="0">
                <a:sym typeface="Wingdings" panose="05000000000000000000" pitchFamily="2" charset="2"/>
              </a:rPr>
              <a:t>/hex: </a:t>
            </a:r>
            <a:r>
              <a:rPr lang="zh-CN" altLang="en-US" dirty="0">
                <a:sym typeface="Wingdings" panose="05000000000000000000" pitchFamily="2" charset="2"/>
              </a:rPr>
              <a:t>转变为二进制、八进制和十六进制字符串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格式化 </a:t>
            </a:r>
            <a:r>
              <a:rPr lang="en-US" altLang="zh-CN" dirty="0">
                <a:sym typeface="Wingdings" panose="05000000000000000000" pitchFamily="2" charset="2"/>
              </a:rPr>
              <a:t>%</a:t>
            </a:r>
            <a:r>
              <a:rPr lang="zh-CN" altLang="en-US" dirty="0">
                <a:sym typeface="Wingdings" panose="05000000000000000000" pitchFamily="2" charset="2"/>
              </a:rPr>
              <a:t> 、</a:t>
            </a:r>
            <a:r>
              <a:rPr lang="en-US" altLang="zh-CN" dirty="0">
                <a:sym typeface="Wingdings" panose="05000000000000000000" pitchFamily="2" charset="2"/>
              </a:rPr>
              <a:t>format</a:t>
            </a:r>
            <a:r>
              <a:rPr lang="zh-CN" altLang="en-US" dirty="0">
                <a:sym typeface="Wingdings" panose="05000000000000000000" pitchFamily="2" charset="2"/>
              </a:rPr>
              <a:t>方法等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字符串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数字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 err="1">
                <a:sym typeface="Wingdings" panose="05000000000000000000" pitchFamily="2" charset="2"/>
              </a:rPr>
              <a:t>int</a:t>
            </a:r>
            <a:r>
              <a:rPr lang="en-US" altLang="zh-CN" dirty="0">
                <a:sym typeface="Wingdings" panose="05000000000000000000" pitchFamily="2" charset="2"/>
              </a:rPr>
              <a:t>(x[,d]):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d</a:t>
            </a:r>
            <a:r>
              <a:rPr lang="zh-CN" altLang="en-US" dirty="0">
                <a:sym typeface="Wingdings" panose="05000000000000000000" pitchFamily="2" charset="2"/>
              </a:rPr>
              <a:t>进制的字符串转化为整数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/>
              <a:t>float(x): </a:t>
            </a:r>
            <a:r>
              <a:rPr lang="zh-CN" altLang="en-US" dirty="0"/>
              <a:t>转换为浮点数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eval</a:t>
            </a:r>
            <a:r>
              <a:rPr lang="en-US" altLang="zh-CN" sz="2600" dirty="0">
                <a:solidFill>
                  <a:srgbClr val="0070C0"/>
                </a:solidFill>
              </a:rPr>
              <a:t>(source, </a:t>
            </a:r>
            <a:r>
              <a:rPr lang="en-US" altLang="zh-CN" sz="2600" dirty="0" err="1">
                <a:solidFill>
                  <a:schemeClr val="bg1">
                    <a:lumMod val="65000"/>
                  </a:schemeClr>
                </a:solidFill>
              </a:rPr>
              <a:t>globals</a:t>
            </a: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=None, locals=None, /</a:t>
            </a:r>
            <a:r>
              <a:rPr lang="en-US" altLang="zh-CN" sz="2600" dirty="0">
                <a:solidFill>
                  <a:srgbClr val="0070C0"/>
                </a:solidFill>
              </a:rPr>
              <a:t>):  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globals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locals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为表示某个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namespace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dict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，缺省为当前全局和局部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scope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source</a:t>
            </a:r>
            <a:r>
              <a:rPr lang="zh-CN" altLang="en-US" dirty="0"/>
              <a:t>可以是表示</a:t>
            </a:r>
            <a:r>
              <a:rPr lang="en-US" altLang="zh-CN" sz="2600" dirty="0">
                <a:solidFill>
                  <a:srgbClr val="0070C0"/>
                </a:solidFill>
              </a:rPr>
              <a:t>Python</a:t>
            </a:r>
            <a:r>
              <a:rPr lang="zh-CN" altLang="en-US" sz="2600" dirty="0">
                <a:solidFill>
                  <a:srgbClr val="0070C0"/>
                </a:solidFill>
              </a:rPr>
              <a:t>表达式</a:t>
            </a:r>
            <a:r>
              <a:rPr lang="zh-CN" altLang="en-US" dirty="0"/>
              <a:t>的</a:t>
            </a:r>
            <a:r>
              <a:rPr lang="zh-CN" altLang="en-US" u="sng" dirty="0">
                <a:solidFill>
                  <a:srgbClr val="FF0000"/>
                </a:solidFill>
              </a:rPr>
              <a:t>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8471" y="1427718"/>
            <a:ext cx="5403110" cy="5293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"3+4"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a+b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'print("a + b =",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a+b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'c = a + b'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Traceback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most recent call last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"&lt;pyshell#859&gt;"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'c = a + b'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"&lt;string&gt;"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c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^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SyntaxError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invalid syntax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5750" y="259527"/>
            <a:ext cx="6096000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math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math.sqrt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1.7320508075688772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'aa'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Traceback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most recent call last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"&lt;pyshell#3&gt;"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'aa'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"&lt;string&gt;"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NameError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name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'aa'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defined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34471" y="5401339"/>
            <a:ext cx="491932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只能是表达式，不能是语句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93020" y="5216673"/>
            <a:ext cx="2041451" cy="622826"/>
            <a:chOff x="4393020" y="5216673"/>
            <a:chExt cx="2041451" cy="622826"/>
          </a:xfrm>
        </p:grpSpPr>
        <p:sp>
          <p:nvSpPr>
            <p:cNvPr id="10" name="右箭头 9"/>
            <p:cNvSpPr/>
            <p:nvPr/>
          </p:nvSpPr>
          <p:spPr>
            <a:xfrm>
              <a:off x="4393020" y="5507666"/>
              <a:ext cx="2041451" cy="3318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36803" y="5216673"/>
              <a:ext cx="142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Why?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示例</a:t>
            </a:r>
            <a:r>
              <a:rPr lang="en-US" altLang="zh-CN" dirty="0"/>
              <a:t>(</a:t>
            </a:r>
            <a:r>
              <a:rPr lang="zh-CN" altLang="en-US" dirty="0"/>
              <a:t>补充，但不作要求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59533" y="2888831"/>
            <a:ext cx="6882213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os.startfile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:\\Windows\\notepad.exe')"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safe_dict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"__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builtins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__"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{},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os.startfile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:\\Windows\\notepad.exe')"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safe_dict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324" y="1408226"/>
            <a:ext cx="1063433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"__import__('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').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startfile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:\\Windows\\notepad.exe')"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__import__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).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startfile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:\Windows\notepad.exe'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10324" y="2902733"/>
            <a:ext cx="4749209" cy="21494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上述代码不安全！！</a:t>
            </a:r>
            <a:r>
              <a:rPr lang="en-US" altLang="zh-CN" sz="2400" dirty="0"/>
              <a:t>__import__</a:t>
            </a:r>
            <a:r>
              <a:rPr lang="zh-CN" altLang="en-US" sz="2400" dirty="0"/>
              <a:t>为模块</a:t>
            </a:r>
            <a:r>
              <a:rPr lang="en-US" altLang="zh-CN" sz="2400" dirty="0" err="1"/>
              <a:t>builtins</a:t>
            </a:r>
            <a:r>
              <a:rPr lang="zh-CN" altLang="en-US" sz="2400" dirty="0"/>
              <a:t>对象（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builtins</a:t>
            </a:r>
            <a:r>
              <a:rPr lang="en-US" altLang="zh-CN" sz="2400" dirty="0"/>
              <a:t>__</a:t>
            </a:r>
            <a:r>
              <a:rPr lang="zh-CN" altLang="en-US" sz="2400" dirty="0"/>
              <a:t>）中的内置函数。</a:t>
            </a:r>
            <a:r>
              <a:rPr lang="en-US" altLang="zh-CN" sz="2400" dirty="0" err="1"/>
              <a:t>eval</a:t>
            </a:r>
            <a:r>
              <a:rPr lang="zh-CN" altLang="en-US" sz="2400" dirty="0"/>
              <a:t>时传递第二个参数时，第二个参数中字典的值优先 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2639" y="5052208"/>
            <a:ext cx="54645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,{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"__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builtins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__"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{}})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639" y="5749802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仍然可能受到攻击！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“’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’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1000000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#CPU/Memory resource attack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字符串类型判断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480879" cy="4351338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isdigit</a:t>
            </a:r>
            <a:r>
              <a:rPr lang="en-US" altLang="zh-CN" sz="2400" dirty="0">
                <a:solidFill>
                  <a:srgbClr val="FF0000"/>
                </a:solidFill>
              </a:rPr>
              <a:t>(): </a:t>
            </a:r>
            <a:r>
              <a:rPr lang="zh-CN" altLang="en-US" sz="2400" dirty="0"/>
              <a:t>字符串是否都为数字字符</a:t>
            </a:r>
            <a:endParaRPr lang="en-US" altLang="zh-CN" sz="2400" dirty="0"/>
          </a:p>
          <a:p>
            <a:r>
              <a:rPr lang="en-US" altLang="zh-CN" sz="2400" dirty="0" err="1"/>
              <a:t>isalpha</a:t>
            </a:r>
            <a:r>
              <a:rPr lang="en-US" altLang="zh-CN" sz="2400" dirty="0"/>
              <a:t>()</a:t>
            </a:r>
            <a:r>
              <a:rPr lang="zh-CN" altLang="en-US" sz="2400" dirty="0"/>
              <a:t>：字符串是否都为字母</a:t>
            </a:r>
            <a:r>
              <a:rPr lang="en-US" altLang="zh-CN" sz="2400" dirty="0"/>
              <a:t>(</a:t>
            </a:r>
            <a:r>
              <a:rPr lang="zh-CN" altLang="en-US" sz="2400" dirty="0"/>
              <a:t>注这里指的是</a:t>
            </a:r>
            <a:r>
              <a:rPr lang="en-US" altLang="zh-CN" sz="2400" dirty="0"/>
              <a:t>Unicode</a:t>
            </a:r>
            <a:r>
              <a:rPr lang="zh-CN" altLang="en-US" sz="2400" dirty="0"/>
              <a:t>范围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 err="1"/>
              <a:t>isalnum</a:t>
            </a:r>
            <a:r>
              <a:rPr lang="en-US" altLang="zh-CN" sz="2400" dirty="0"/>
              <a:t>() </a:t>
            </a:r>
            <a:r>
              <a:rPr lang="zh-CN" altLang="en-US" sz="2400" dirty="0"/>
              <a:t>：字符串为字母或者</a:t>
            </a:r>
            <a:r>
              <a:rPr lang="en-US" altLang="zh-CN" sz="2400" dirty="0"/>
              <a:t>numeric</a:t>
            </a:r>
            <a:endParaRPr lang="en-US" altLang="zh-CN" sz="2400" dirty="0"/>
          </a:p>
          <a:p>
            <a:r>
              <a:rPr lang="en-US" altLang="zh-CN" sz="2400" dirty="0" err="1"/>
              <a:t>isidentifier</a:t>
            </a:r>
            <a:r>
              <a:rPr lang="en-US" altLang="zh-CN" sz="2400" dirty="0"/>
              <a:t>(): </a:t>
            </a:r>
            <a:r>
              <a:rPr lang="zh-CN" altLang="en-US" sz="2400" dirty="0"/>
              <a:t>是否可以作为</a:t>
            </a:r>
            <a:r>
              <a:rPr lang="en-US" altLang="zh-CN" sz="2400" dirty="0"/>
              <a:t>Python</a:t>
            </a:r>
            <a:r>
              <a:rPr lang="zh-CN" altLang="en-US" sz="2400" dirty="0"/>
              <a:t>标识符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islower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en-US" altLang="zh-CN" sz="2400" dirty="0" err="1">
                <a:solidFill>
                  <a:srgbClr val="FF0000"/>
                </a:solidFill>
              </a:rPr>
              <a:t>isupper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：是否为小写或者大写字母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 err="1"/>
              <a:t>isprintable</a:t>
            </a:r>
            <a:r>
              <a:rPr lang="en-US" altLang="zh-CN" sz="2400" dirty="0"/>
              <a:t>() :</a:t>
            </a:r>
            <a:r>
              <a:rPr lang="zh-CN" altLang="en-US" sz="2400" dirty="0"/>
              <a:t>是否为可打印字符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isspace</a:t>
            </a:r>
            <a:r>
              <a:rPr lang="en-US" altLang="zh-CN" sz="2400" dirty="0">
                <a:solidFill>
                  <a:srgbClr val="FF0000"/>
                </a:solidFill>
              </a:rPr>
              <a:t>():</a:t>
            </a:r>
            <a:r>
              <a:rPr lang="zh-CN" altLang="en-US" sz="2400" dirty="0">
                <a:solidFill>
                  <a:srgbClr val="FF0000"/>
                </a:solidFill>
              </a:rPr>
              <a:t>是否为空格（包括制表符</a:t>
            </a:r>
            <a:r>
              <a:rPr lang="en-US" altLang="zh-CN" sz="2400" dirty="0">
                <a:solidFill>
                  <a:srgbClr val="FF0000"/>
                </a:solidFill>
              </a:rPr>
              <a:t>\t</a:t>
            </a:r>
            <a:r>
              <a:rPr lang="zh-CN" altLang="en-US" sz="2400" dirty="0">
                <a:solidFill>
                  <a:srgbClr val="FF0000"/>
                </a:solidFill>
              </a:rPr>
              <a:t>、回车</a:t>
            </a:r>
            <a:r>
              <a:rPr lang="en-US" altLang="zh-CN" sz="2400" dirty="0">
                <a:solidFill>
                  <a:srgbClr val="FF0000"/>
                </a:solidFill>
              </a:rPr>
              <a:t>\n</a:t>
            </a:r>
            <a:r>
              <a:rPr lang="zh-CN" altLang="en-US" sz="2400" dirty="0">
                <a:solidFill>
                  <a:srgbClr val="FF0000"/>
                </a:solidFill>
              </a:rPr>
              <a:t>等）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istitle</a:t>
            </a:r>
            <a:r>
              <a:rPr lang="en-US" altLang="zh-CN" sz="2400" dirty="0"/>
              <a:t>(): </a:t>
            </a:r>
            <a:r>
              <a:rPr lang="zh-CN" altLang="en-US" sz="2400" dirty="0"/>
              <a:t>每个单词的首字母是否为大写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示例</a:t>
            </a:r>
            <a:r>
              <a:rPr lang="en-US" altLang="zh-CN" dirty="0"/>
              <a:t>(</a:t>
            </a:r>
            <a:r>
              <a:rPr lang="zh-CN" altLang="en-US" dirty="0"/>
              <a:t>补充，但不作要求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107" y="1457459"/>
            <a:ext cx="3241431" cy="1937483"/>
          </a:xfrm>
        </p:spPr>
        <p:txBody>
          <a:bodyPr/>
          <a:lstStyle/>
          <a:p>
            <a:r>
              <a:rPr lang="zh-CN" altLang="en-US" u="sng" dirty="0">
                <a:solidFill>
                  <a:srgbClr val="FF0000"/>
                </a:solidFill>
              </a:rPr>
              <a:t>建议采用</a:t>
            </a:r>
            <a:r>
              <a:rPr lang="en-US" altLang="zh-CN" u="sng" dirty="0" err="1">
                <a:solidFill>
                  <a:srgbClr val="FF0000"/>
                </a:solidFill>
              </a:rPr>
              <a:t>ast</a:t>
            </a:r>
            <a:r>
              <a:rPr lang="zh-CN" altLang="en-US" u="sng" dirty="0">
                <a:solidFill>
                  <a:srgbClr val="FF0000"/>
                </a:solidFill>
              </a:rPr>
              <a:t>模块</a:t>
            </a:r>
            <a:endParaRPr lang="zh-CN" altLang="en-US" u="sng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4167" y="2333113"/>
            <a:ext cx="2811309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ast</a:t>
            </a:r>
            <a:endParaRPr lang="en-US" altLang="zh-CN" sz="2000" dirty="0"/>
          </a:p>
          <a:p>
            <a:r>
              <a:rPr lang="zh-CN" altLang="en-US" sz="2000" u="sng" dirty="0">
                <a:solidFill>
                  <a:srgbClr val="FF0000"/>
                </a:solidFill>
              </a:rPr>
              <a:t>ast.literal_eval</a:t>
            </a:r>
            <a:r>
              <a:rPr lang="zh-CN" altLang="en-US" sz="2000" dirty="0"/>
              <a:t>( cmd )</a:t>
            </a:r>
            <a:endParaRPr lang="zh-CN" alt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614823" y="5099197"/>
            <a:ext cx="3991554" cy="70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0536" y="1455395"/>
            <a:ext cx="8458201" cy="52937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endParaRPr lang="zh-CN" altLang="zh-CN" sz="1600" u="sng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"__import__('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').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startfile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:\\Windows\\notepad.exe')"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%s...'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cmd2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os.startfile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:\\Windows\\notepad.exe')"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%s...'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safe_dict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"__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builtins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__"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with 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safe_dict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safe_dict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print_exc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ast.literal_eval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%s...'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en-US" altLang="zh-CN" sz="1600" b="1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literal_eval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u="sng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print_exc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字符串类型判断</a:t>
            </a:r>
            <a:r>
              <a:rPr lang="en-US" altLang="zh-CN" dirty="0"/>
              <a:t>:</a:t>
            </a:r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8527"/>
            <a:ext cx="9162143" cy="99014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注意数字、字母字符的判断都是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字符集范围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2644705"/>
            <a:ext cx="384628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&gt;&gt;&gt; 'abcd'.isalpha()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&gt;&gt;&gt; '1234'.isalpha()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False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&gt;&gt;&gt; '一千三百'.isalpha()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&gt;&gt;&gt; '1234abcDE'.isalnum()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8286" y="1413599"/>
            <a:ext cx="4205514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'中国一千三百'.isidentifier()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&gt;&gt;&gt; '1234abcDE'.isidentifier()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False</a:t>
            </a:r>
            <a:endParaRPr lang="zh-CN" altLang="en-US" sz="2000" dirty="0">
              <a:solidFill>
                <a:srgbClr val="0070C0"/>
              </a:solidFill>
            </a:endParaRPr>
          </a:p>
          <a:p>
            <a:endParaRPr lang="zh-CN" altLang="en-US" sz="2000" dirty="0"/>
          </a:p>
          <a:p>
            <a:r>
              <a:rPr lang="zh-CN" altLang="en-US" sz="2000" dirty="0"/>
              <a:t>&gt;&gt;&gt; '1234abcDE'.islower()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False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&gt;&gt;&gt; 'abcde'.islower()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&gt;&gt;&gt; 'ABCDE'.isupper()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  <a:endParaRPr lang="zh-CN" altLang="en-US" sz="2000" dirty="0">
              <a:solidFill>
                <a:srgbClr val="0070C0"/>
              </a:solidFill>
            </a:endParaRPr>
          </a:p>
          <a:p>
            <a:endParaRPr lang="zh-CN" altLang="en-US" sz="2000" dirty="0"/>
          </a:p>
          <a:p>
            <a:r>
              <a:rPr lang="zh-CN" altLang="en-US" sz="2000" dirty="0"/>
              <a:t>&gt;&gt;&gt; ' \t\n'.isspace()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  <a:endParaRPr lang="zh-CN" altLang="en-US" sz="2000" dirty="0">
              <a:solidFill>
                <a:srgbClr val="0070C0"/>
              </a:solidFill>
            </a:endParaRPr>
          </a:p>
          <a:p>
            <a:endParaRPr lang="zh-CN" altLang="en-US" sz="2000" dirty="0"/>
          </a:p>
          <a:p>
            <a:r>
              <a:rPr lang="zh-CN" altLang="en-US" sz="2000" dirty="0"/>
              <a:t>&gt;&gt;&gt; 'How Are You?'.istitle()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大小写转换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809343" cy="34866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lower() </a:t>
            </a:r>
            <a:r>
              <a:rPr lang="zh-CN" altLang="en-US" sz="2000" dirty="0">
                <a:latin typeface="宋体" panose="02010600030101010101" pitchFamily="2" charset="-122"/>
              </a:rPr>
              <a:t>得到小写格式字符串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upper() </a:t>
            </a:r>
            <a:r>
              <a:rPr lang="zh-CN" altLang="en-US" sz="2000" dirty="0">
                <a:latin typeface="宋体" panose="02010600030101010101" pitchFamily="2" charset="-122"/>
              </a:rPr>
              <a:t>得到大写格式字符串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capitalize() </a:t>
            </a:r>
            <a:r>
              <a:rPr lang="zh-CN" altLang="en-US" sz="2000" dirty="0">
                <a:latin typeface="宋体" panose="02010600030101010101" pitchFamily="2" charset="-122"/>
              </a:rPr>
              <a:t>得到首字母大写格式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title() </a:t>
            </a:r>
            <a:r>
              <a:rPr lang="zh-CN" altLang="en-US" sz="1800" dirty="0">
                <a:latin typeface="宋体" panose="02010600030101010101" pitchFamily="2" charset="-122"/>
              </a:rPr>
              <a:t>得到每个单词首字母大写格式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swapcase() </a:t>
            </a:r>
            <a:r>
              <a:rPr lang="zh-CN" altLang="en-US" sz="2000" dirty="0">
                <a:latin typeface="宋体" panose="02010600030101010101" pitchFamily="2" charset="-122"/>
              </a:rPr>
              <a:t>得到大小写互换格式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78173" y="1342241"/>
            <a:ext cx="4717142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s="What is YoUr NaMe?"</a:t>
            </a:r>
            <a:endParaRPr lang="zh-CN" altLang="en-US" sz="2000" dirty="0"/>
          </a:p>
          <a:p>
            <a:r>
              <a:rPr lang="zh-CN" altLang="en-US" sz="2000" dirty="0"/>
              <a:t>&gt;&gt;&gt; s2=s.lower()</a:t>
            </a:r>
            <a:endParaRPr lang="zh-CN" altLang="en-US" sz="2000" dirty="0"/>
          </a:p>
          <a:p>
            <a:r>
              <a:rPr lang="zh-CN" altLang="en-US" sz="2000" dirty="0"/>
              <a:t>&gt;&gt;&gt; s2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&gt;&gt;&gt; s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  <a:endParaRPr lang="zh-CN" altLang="en-US" sz="2000" dirty="0">
              <a:solidFill>
                <a:srgbClr val="0070C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&gt;&gt;&gt; s.upper()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&gt;&gt;&gt; s2.capitalize()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&gt;&gt;&gt; s2.title()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&gt;&gt;&gt; s.swapcase()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4.1.3 </a:t>
            </a:r>
            <a:r>
              <a:rPr lang="zh-CN" altLang="en-US" dirty="0">
                <a:latin typeface="宋体" panose="02010600030101010101" pitchFamily="2" charset="-122"/>
              </a:rPr>
              <a:t>字符串常量</a:t>
            </a:r>
            <a:r>
              <a:rPr lang="en-US" altLang="zh-CN" dirty="0">
                <a:latin typeface="宋体" panose="02010600030101010101" pitchFamily="2" charset="-122"/>
              </a:rPr>
              <a:t>: string</a:t>
            </a:r>
            <a:r>
              <a:rPr lang="zh-CN" altLang="en-US" dirty="0">
                <a:latin typeface="宋体" panose="02010600030101010101" pitchFamily="2" charset="-122"/>
              </a:rPr>
              <a:t>模块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46267" y="1417639"/>
            <a:ext cx="11406717" cy="53512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import string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</a:t>
            </a:r>
            <a:r>
              <a:rPr lang="zh-CN" altLang="zh-CN" sz="2400" b="1" dirty="0">
                <a:latin typeface="宋体" panose="02010600030101010101" pitchFamily="2" charset="-122"/>
              </a:rPr>
              <a:t>string.digits</a:t>
            </a:r>
            <a:r>
              <a:rPr lang="en-US" altLang="zh-CN" sz="2400" b="1" dirty="0">
                <a:latin typeface="宋体" panose="02010600030101010101" pitchFamily="2" charset="-122"/>
              </a:rPr>
              <a:t>   		</a:t>
            </a:r>
            <a:r>
              <a:rPr lang="en-US" altLang="zh-CN" sz="2400" dirty="0">
                <a:latin typeface="宋体" panose="02010600030101010101" pitchFamily="2" charset="-122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</a:rPr>
              <a:t>数字字符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'0123456789'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</a:t>
            </a:r>
            <a:r>
              <a:rPr lang="zh-CN" altLang="zh-CN" sz="2400" b="1" dirty="0">
                <a:latin typeface="宋体" panose="02010600030101010101" pitchFamily="2" charset="-122"/>
              </a:rPr>
              <a:t>string.punctuation</a:t>
            </a:r>
            <a:r>
              <a:rPr lang="en-US" altLang="zh-CN" sz="2400" b="1" dirty="0">
                <a:latin typeface="宋体" panose="02010600030101010101" pitchFamily="2" charset="-122"/>
              </a:rPr>
              <a:t>		</a:t>
            </a:r>
            <a:r>
              <a:rPr lang="en-US" altLang="zh-CN" sz="2400" dirty="0">
                <a:latin typeface="宋体" panose="02010600030101010101" pitchFamily="2" charset="-122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</a:rPr>
              <a:t>标点符号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'!"#$%&amp;\'()*+,-./:;&lt;=&gt;?@[\\]^_`{|}~'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</a:t>
            </a:r>
            <a:r>
              <a:rPr lang="zh-CN" altLang="zh-CN" sz="2400" b="1" dirty="0">
                <a:latin typeface="宋体" panose="02010600030101010101" pitchFamily="2" charset="-122"/>
              </a:rPr>
              <a:t>string.</a:t>
            </a:r>
            <a:r>
              <a:rPr lang="en-US" altLang="zh-CN" sz="2400" b="1" dirty="0" err="1">
                <a:latin typeface="宋体" panose="02010600030101010101" pitchFamily="2" charset="-122"/>
              </a:rPr>
              <a:t>ascii</a:t>
            </a:r>
            <a:r>
              <a:rPr lang="en-US" altLang="zh-CN" sz="2400" b="1" dirty="0">
                <a:latin typeface="宋体" panose="02010600030101010101" pitchFamily="2" charset="-122"/>
              </a:rPr>
              <a:t>_</a:t>
            </a:r>
            <a:r>
              <a:rPr lang="zh-CN" altLang="zh-CN" sz="2400" b="1" dirty="0">
                <a:latin typeface="宋体" panose="02010600030101010101" pitchFamily="2" charset="-122"/>
              </a:rPr>
              <a:t>letters</a:t>
            </a:r>
            <a:r>
              <a:rPr lang="en-US" altLang="zh-CN" sz="2400" b="1" dirty="0">
                <a:latin typeface="宋体" panose="02010600030101010101" pitchFamily="2" charset="-122"/>
              </a:rPr>
              <a:t>		</a:t>
            </a:r>
            <a:r>
              <a:rPr lang="en-US" altLang="zh-CN" sz="2400" dirty="0">
                <a:latin typeface="宋体" panose="02010600030101010101" pitchFamily="2" charset="-122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</a:rPr>
              <a:t>英文字母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'ABCDEFGHIJKLMNOPQRSTUVWXYZabcdefghijklmnopqrstuvwxyz'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</a:t>
            </a:r>
            <a:r>
              <a:rPr lang="zh-CN" altLang="zh-CN" sz="2400" b="1" dirty="0">
                <a:latin typeface="宋体" panose="02010600030101010101" pitchFamily="2" charset="-122"/>
              </a:rPr>
              <a:t>string.printable</a:t>
            </a:r>
            <a:r>
              <a:rPr lang="en-US" altLang="zh-CN" sz="2400" b="1" dirty="0">
                <a:latin typeface="宋体" panose="02010600030101010101" pitchFamily="2" charset="-122"/>
              </a:rPr>
              <a:t>		</a:t>
            </a:r>
            <a:r>
              <a:rPr lang="en-US" altLang="zh-CN" sz="2400" dirty="0">
                <a:latin typeface="宋体" panose="02010600030101010101" pitchFamily="2" charset="-122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</a:rPr>
              <a:t>可打印字符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'0123456789abcdefghijklmnopqrstuvwxyzABCDEFGHIJKLMNOPQRSTUVWXYZ!"#$%&amp;\'()*+,-./:;&lt;=&gt;?@[\\]^_`{|}~ \t\n\r\x0b\x0c'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</a:t>
            </a:r>
            <a:r>
              <a:rPr lang="zh-CN" altLang="zh-CN" sz="2400" b="1" dirty="0">
                <a:latin typeface="宋体" panose="02010600030101010101" pitchFamily="2" charset="-122"/>
              </a:rPr>
              <a:t>string.</a:t>
            </a:r>
            <a:r>
              <a:rPr lang="en-US" altLang="zh-CN" sz="2400" b="1" dirty="0" err="1">
                <a:latin typeface="宋体" panose="02010600030101010101" pitchFamily="2" charset="-122"/>
              </a:rPr>
              <a:t>ascii</a:t>
            </a:r>
            <a:r>
              <a:rPr lang="en-US" altLang="zh-CN" sz="2400" b="1" dirty="0">
                <a:latin typeface="宋体" panose="02010600030101010101" pitchFamily="2" charset="-122"/>
              </a:rPr>
              <a:t>_</a:t>
            </a:r>
            <a:r>
              <a:rPr lang="zh-CN" altLang="zh-CN" sz="2400" b="1" dirty="0">
                <a:latin typeface="宋体" panose="02010600030101010101" pitchFamily="2" charset="-122"/>
              </a:rPr>
              <a:t>lowercase</a:t>
            </a:r>
            <a:r>
              <a:rPr lang="en-US" altLang="zh-CN" sz="2400" b="1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</a:rPr>
              <a:t>小写字母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'abcdefghijklmnopqrstuvwxyz'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&gt;&gt;&gt; </a:t>
            </a:r>
            <a:r>
              <a:rPr lang="zh-CN" altLang="zh-CN" sz="2400" b="1" dirty="0">
                <a:latin typeface="宋体" panose="02010600030101010101" pitchFamily="2" charset="-122"/>
              </a:rPr>
              <a:t>string.</a:t>
            </a:r>
            <a:r>
              <a:rPr lang="en-US" altLang="zh-CN" sz="2400" b="1" dirty="0" err="1">
                <a:latin typeface="宋体" panose="02010600030101010101" pitchFamily="2" charset="-122"/>
              </a:rPr>
              <a:t>ascii</a:t>
            </a:r>
            <a:r>
              <a:rPr lang="en-US" altLang="zh-CN" sz="2400" b="1" dirty="0">
                <a:latin typeface="宋体" panose="02010600030101010101" pitchFamily="2" charset="-122"/>
              </a:rPr>
              <a:t>_</a:t>
            </a:r>
            <a:r>
              <a:rPr lang="zh-CN" altLang="zh-CN" sz="2400" b="1" dirty="0">
                <a:latin typeface="宋体" panose="02010600030101010101" pitchFamily="2" charset="-122"/>
              </a:rPr>
              <a:t>uppercase</a:t>
            </a:r>
            <a:r>
              <a:rPr lang="en-US" altLang="zh-CN" sz="2400" b="1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</a:rPr>
              <a:t>大写字母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'ABCDEFGHIJKLMNOPQRSTUVWXYZ'</a:t>
            </a:r>
            <a:endParaRPr lang="zh-CN" altLang="zh-CN" sz="2400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练习</a:t>
            </a:r>
            <a:r>
              <a:rPr lang="en-US" altLang="zh-CN" sz="3600" dirty="0"/>
              <a:t>1</a:t>
            </a:r>
            <a:r>
              <a:rPr lang="zh-CN" altLang="en-US" sz="3600" dirty="0"/>
              <a:t>：删除字符串中的</a:t>
            </a:r>
            <a:br>
              <a:rPr lang="en-US" altLang="zh-CN" sz="3600" dirty="0"/>
            </a:br>
            <a:r>
              <a:rPr lang="zh-CN" altLang="en-US" sz="3600" dirty="0"/>
              <a:t>非字母和非数字的符号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600200"/>
            <a:ext cx="6406740" cy="415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22" y="5410343"/>
            <a:ext cx="604837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B588-28DB-4F69-95B9-120338143C0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2:</a:t>
            </a:r>
            <a:r>
              <a:rPr lang="zh-CN" altLang="en-US" dirty="0"/>
              <a:t>自己实现大小写转换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9100" y="3820143"/>
            <a:ext cx="7070271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string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swap_case_2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ascii_lowercase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ascii_uppercase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100" y="1556594"/>
            <a:ext cx="7070271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swap_case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076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练习</a:t>
            </a:r>
            <a:r>
              <a:rPr lang="en-US" altLang="zh-CN" sz="3600" dirty="0"/>
              <a:t>3:</a:t>
            </a:r>
            <a:r>
              <a:rPr lang="zh-CN" altLang="en-US" sz="3600" dirty="0"/>
              <a:t>统计文章的单词个数。约定单词由英文字母组成，其他字符只是用来分隔单词。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860" y="3429000"/>
            <a:ext cx="4157663" cy="566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5477" y="1417639"/>
            <a:ext cx="10474570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string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count_words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sentence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'If winter comes, can spring be far behind?'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words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inword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sentence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inword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ascii_letters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inword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ascii_letters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inword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words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words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477" y="5282450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test_count_words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请输入多个英文单词，可以用任何非英文字母分割单词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words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count_words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英文单词个数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words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69.8|4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12170</Words>
  <Application>WPS 演示</Application>
  <PresentationFormat>宽屏</PresentationFormat>
  <Paragraphs>635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Courier New</vt:lpstr>
      <vt:lpstr>Times New Roman</vt:lpstr>
      <vt:lpstr>等线</vt:lpstr>
      <vt:lpstr>等线 Light</vt:lpstr>
      <vt:lpstr>微软雅黑</vt:lpstr>
      <vt:lpstr>Arial Unicode MS</vt:lpstr>
      <vt:lpstr>Calibri</vt:lpstr>
      <vt:lpstr>Office 主题​​</vt:lpstr>
      <vt:lpstr>4.1.2 字符串方法</vt:lpstr>
      <vt:lpstr>去空白字符</vt:lpstr>
      <vt:lpstr>字符串类型判断</vt:lpstr>
      <vt:lpstr>字符串类型判断:例子</vt:lpstr>
      <vt:lpstr>大小写转换</vt:lpstr>
      <vt:lpstr>4.1.3 字符串常量: string模块</vt:lpstr>
      <vt:lpstr>练习1：删除字符串中的 非字母和非数字的符号</vt:lpstr>
      <vt:lpstr>练习2:自己实现大小写转换</vt:lpstr>
      <vt:lpstr>练习3:统计文章的单词个数。约定单词由英文字母组成，其他字符只是用来分隔单词。</vt:lpstr>
      <vt:lpstr>查找: startswith endswith</vt:lpstr>
      <vt:lpstr>成员判断和查找</vt:lpstr>
      <vt:lpstr>成员判断和查找例子</vt:lpstr>
      <vt:lpstr>字符串替换</vt:lpstr>
      <vt:lpstr>分割和组合:</vt:lpstr>
      <vt:lpstr>分割和组合: split</vt:lpstr>
      <vt:lpstr>split例子</vt:lpstr>
      <vt:lpstr>Review:1.9 Python快速入门 </vt:lpstr>
      <vt:lpstr>分割和组合: partition rpartition </vt:lpstr>
      <vt:lpstr>分割和组合: splitlines</vt:lpstr>
      <vt:lpstr>分割和组合: join</vt:lpstr>
      <vt:lpstr>练习4：自己实现大小写转换</vt:lpstr>
      <vt:lpstr>填充和对齐</vt:lpstr>
      <vt:lpstr>练习4:字符串应用例子：图形打印</vt:lpstr>
      <vt:lpstr>字符串应用例子：图形打印</vt:lpstr>
      <vt:lpstr>字符串转换: maketrans  translate(1)</vt:lpstr>
      <vt:lpstr>字符串转换: maketrans  translate(2)</vt:lpstr>
      <vt:lpstr>4.1.1 字符串与数字之间的转换</vt:lpstr>
      <vt:lpstr>eval示例</vt:lpstr>
      <vt:lpstr>eval示例(补充，但不作要求)</vt:lpstr>
      <vt:lpstr>eval示例(补充，但不作要求)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字符串与正则表达式</dc:title>
  <dc:creator>dlmao</dc:creator>
  <cp:lastModifiedBy>Vanadium.</cp:lastModifiedBy>
  <cp:revision>402</cp:revision>
  <dcterms:created xsi:type="dcterms:W3CDTF">2016-10-28T06:25:00Z</dcterms:created>
  <dcterms:modified xsi:type="dcterms:W3CDTF">2021-05-07T02:41:47Z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4E205885B22F4457BF510390DFD789A2</vt:lpwstr>
  </property>
  <property fmtid="{D5CDD505-2E9C-101B-9397-08002B2CF9AE}" pid="3" name="KSOProductBuildVer">
    <vt:lpwstr>2052-11.1.0.10495</vt:lpwstr>
  </property>
</Properties>
</file>