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2" r:id="rId4"/>
  </p:sldMasterIdLst>
  <p:notesMasterIdLst>
    <p:notesMasterId r:id="rId7"/>
  </p:notesMasterIdLst>
  <p:sldIdLst>
    <p:sldId id="289" r:id="rId5"/>
    <p:sldId id="29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355F"/>
    <a:srgbClr val="002755"/>
    <a:srgbClr val="002855"/>
    <a:srgbClr val="314A6A"/>
    <a:srgbClr val="F2F2F2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87" autoAdjust="0"/>
    <p:restoredTop sz="86188" autoAdjust="0"/>
  </p:normalViewPr>
  <p:slideViewPr>
    <p:cSldViewPr snapToGrid="0">
      <p:cViewPr varScale="1">
        <p:scale>
          <a:sx n="120" d="100"/>
          <a:sy n="120" d="100"/>
        </p:scale>
        <p:origin x="1320" y="1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FEAD11-6A8B-4697-88FD-793E03E21978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1FCF5-B1FD-4FCA-84E4-1BF2B1FA2C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167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effect is called Occam’s razor after William of Occam 1285-1349, whose principle: “plurality should not be assumed without necessity” he used to encourage simplicity in explanations.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A1FCF5-B1FD-4FCA-84E4-1BF2B1FA2C4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40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2183F-8A87-5ED6-64EC-BC8F101B98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069848"/>
            <a:ext cx="10972800" cy="2670048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A2E695-2979-EDDD-0F09-2CC51A662B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813048"/>
            <a:ext cx="10972800" cy="2834640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1219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60EA-BDB8-2C56-AEC1-B95086F5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37160"/>
            <a:ext cx="10092690" cy="6858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CD32-A0A3-964F-1BA8-CA18291A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051560"/>
            <a:ext cx="11457432" cy="52578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24C51-F002-90EC-A84F-2E16F3D1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0" y="6355080"/>
            <a:ext cx="265176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FBB10-2696-B90A-FD95-25F6A886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1440" y="6355080"/>
            <a:ext cx="4389120" cy="457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BE30E-62BF-B61F-8E5E-981E8883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5200" y="6355079"/>
            <a:ext cx="914400" cy="457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1">
                <a:solidFill>
                  <a:schemeClr val="tx2"/>
                </a:solidFill>
              </a:defRPr>
            </a:lvl1pPr>
          </a:lstStyle>
          <a:p>
            <a:fld id="{68DA81B9-F3AB-4C7D-84BB-2D524AEB38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B965A30-B258-1A1D-0C0E-A315601DA8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399" y="6355080"/>
            <a:ext cx="3657600" cy="4572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US" dirty="0"/>
              <a:t>[#] </a:t>
            </a:r>
            <a:r>
              <a:rPr lang="en-US" dirty="0" err="1"/>
              <a:t>author_last</a:t>
            </a:r>
            <a:r>
              <a:rPr lang="en-US" dirty="0"/>
              <a:t>, et al. (YYYY). </a:t>
            </a:r>
            <a:r>
              <a:rPr lang="en-US" dirty="0" err="1"/>
              <a:t>journal_abbreviation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253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No Watermar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60EA-BDB8-2C56-AEC1-B95086F5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37160"/>
            <a:ext cx="10092690" cy="6858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CD32-A0A3-964F-1BA8-CA18291A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051560"/>
            <a:ext cx="11457432" cy="52578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24C51-F002-90EC-A84F-2E16F3D1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0" y="6355080"/>
            <a:ext cx="265176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FBB10-2696-B90A-FD95-25F6A886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1440" y="6355080"/>
            <a:ext cx="4389120" cy="457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BE30E-62BF-B61F-8E5E-981E8883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5200" y="6355079"/>
            <a:ext cx="914400" cy="457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1">
                <a:solidFill>
                  <a:schemeClr val="tx2"/>
                </a:solidFill>
              </a:defRPr>
            </a:lvl1pPr>
          </a:lstStyle>
          <a:p>
            <a:fld id="{68DA81B9-F3AB-4C7D-84BB-2D524AEB38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B965A30-B258-1A1D-0C0E-A315601DA88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399" y="6355080"/>
            <a:ext cx="3657600" cy="4572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US" dirty="0"/>
              <a:t>[#] </a:t>
            </a:r>
            <a:r>
              <a:rPr lang="en-US" dirty="0" err="1"/>
              <a:t>author_last</a:t>
            </a:r>
            <a:r>
              <a:rPr lang="en-US" dirty="0"/>
              <a:t>, et al. (YYYY). </a:t>
            </a:r>
            <a:r>
              <a:rPr lang="en-US" dirty="0" err="1"/>
              <a:t>journal_abbreviation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858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Figure or Flowch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CD32-A0A3-964F-1BA8-CA18291A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"/>
            <a:ext cx="11457432" cy="615391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29CFC6CD-F942-920D-0E2F-EFA99C61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0" y="6355080"/>
            <a:ext cx="265176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574DC008-A9FC-DCA9-B41E-F25CE528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1440" y="6355080"/>
            <a:ext cx="4389120" cy="457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E27E39F-470E-7126-189E-4D33DAF1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5200" y="6355079"/>
            <a:ext cx="914400" cy="457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1">
                <a:solidFill>
                  <a:schemeClr val="tx2"/>
                </a:solidFill>
              </a:defRPr>
            </a:lvl1pPr>
          </a:lstStyle>
          <a:p>
            <a:fld id="{68DA81B9-F3AB-4C7D-84BB-2D524AEB38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310F9BB3-4175-F7EA-9261-8E453E1B64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399" y="6355080"/>
            <a:ext cx="3657600" cy="4572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US" dirty="0"/>
              <a:t>[#] </a:t>
            </a:r>
            <a:r>
              <a:rPr lang="en-US" dirty="0" err="1"/>
              <a:t>author_last</a:t>
            </a:r>
            <a:r>
              <a:rPr lang="en-US" dirty="0"/>
              <a:t>, et al. (YYYY). </a:t>
            </a:r>
            <a:r>
              <a:rPr lang="en-US" dirty="0" err="1"/>
              <a:t>journal_abbreviation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1850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Figure or Flowchart No Waterm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CD32-A0A3-964F-1BA8-CA18291A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55448"/>
            <a:ext cx="11457432" cy="6153912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Date Placeholder 3">
            <a:extLst>
              <a:ext uri="{FF2B5EF4-FFF2-40B4-BE49-F238E27FC236}">
                <a16:creationId xmlns:a16="http://schemas.microsoft.com/office/drawing/2014/main" id="{29CFC6CD-F942-920D-0E2F-EFA99C61DB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0" y="6355080"/>
            <a:ext cx="265176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574DC008-A9FC-DCA9-B41E-F25CE528E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1440" y="6355080"/>
            <a:ext cx="4389120" cy="457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FE27E39F-470E-7126-189E-4D33DAF15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5200" y="6355079"/>
            <a:ext cx="914400" cy="457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1">
                <a:solidFill>
                  <a:schemeClr val="tx2"/>
                </a:solidFill>
              </a:defRPr>
            </a:lvl1pPr>
          </a:lstStyle>
          <a:p>
            <a:fld id="{68DA81B9-F3AB-4C7D-84BB-2D524AEB380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5" name="Text Placeholder 12">
            <a:extLst>
              <a:ext uri="{FF2B5EF4-FFF2-40B4-BE49-F238E27FC236}">
                <a16:creationId xmlns:a16="http://schemas.microsoft.com/office/drawing/2014/main" id="{310F9BB3-4175-F7EA-9261-8E453E1B646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52399" y="6355080"/>
            <a:ext cx="3657600" cy="457200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00"/>
            </a:lvl1pPr>
          </a:lstStyle>
          <a:p>
            <a:pPr lvl="0"/>
            <a:r>
              <a:rPr lang="en-US" dirty="0"/>
              <a:t>[#] </a:t>
            </a:r>
            <a:r>
              <a:rPr lang="en-US" dirty="0" err="1"/>
              <a:t>author_last</a:t>
            </a:r>
            <a:r>
              <a:rPr lang="en-US" dirty="0"/>
              <a:t>, et al. (YYYY). </a:t>
            </a:r>
            <a:r>
              <a:rPr lang="en-US" dirty="0" err="1"/>
              <a:t>journal_abbreviation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6556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knowledgement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E60EA-BDB8-2C56-AEC1-B95086F54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137160"/>
            <a:ext cx="8796713" cy="6858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4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7CD32-A0A3-964F-1BA8-CA18291A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60" y="1051560"/>
            <a:ext cx="5212080" cy="52578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defRPr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defRPr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defRPr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624C51-F002-90EC-A84F-2E16F3D1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0" y="6355080"/>
            <a:ext cx="2651760" cy="4572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FBB10-2696-B90A-FD95-25F6A8866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901440" y="6355080"/>
            <a:ext cx="4389120" cy="457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BE30E-62BF-B61F-8E5E-981E8883C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25200" y="6355079"/>
            <a:ext cx="914400" cy="4572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1600" b="1">
                <a:solidFill>
                  <a:schemeClr val="tx2"/>
                </a:solidFill>
              </a:defRPr>
            </a:lvl1pPr>
          </a:lstStyle>
          <a:p>
            <a:fld id="{68DA81B9-F3AB-4C7D-84BB-2D524AEB380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945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DC53F-65F5-8CBF-A01D-6D148A51D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BB1C6-C793-2FCD-C433-B984D2158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51525-C118-E190-4F73-3244653A0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83258E-FBF4-EA3E-5723-D12A244A4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B634B-A69E-A064-1DA7-000D816BE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8DA81B9-F3AB-4C7D-84BB-2D524AEB380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4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6" r:id="rId3"/>
    <p:sldLayoutId id="2147483655" r:id="rId4"/>
    <p:sldLayoutId id="2147483657" r:id="rId5"/>
    <p:sldLayoutId id="2147483659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0.png"/><Relationship Id="rId7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0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9.gif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1.pn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3AED9D5B-A515-5E2E-CAFA-37317BBCBFA8}"/>
              </a:ext>
            </a:extLst>
          </p:cNvPr>
          <p:cNvSpPr/>
          <p:nvPr/>
        </p:nvSpPr>
        <p:spPr>
          <a:xfrm>
            <a:off x="9488402" y="3266907"/>
            <a:ext cx="2112810" cy="1370797"/>
          </a:xfrm>
          <a:custGeom>
            <a:avLst/>
            <a:gdLst>
              <a:gd name="connsiteX0" fmla="*/ 26835 w 2160145"/>
              <a:gd name="connsiteY0" fmla="*/ 300219 h 1370797"/>
              <a:gd name="connsiteX1" fmla="*/ 14135 w 2160145"/>
              <a:gd name="connsiteY1" fmla="*/ 185919 h 1370797"/>
              <a:gd name="connsiteX2" fmla="*/ 49060 w 2160145"/>
              <a:gd name="connsiteY2" fmla="*/ 87494 h 1370797"/>
              <a:gd name="connsiteX3" fmla="*/ 210985 w 2160145"/>
              <a:gd name="connsiteY3" fmla="*/ 4944 h 1370797"/>
              <a:gd name="connsiteX4" fmla="*/ 239560 w 2160145"/>
              <a:gd name="connsiteY4" fmla="*/ 30344 h 1370797"/>
              <a:gd name="connsiteX5" fmla="*/ 309410 w 2160145"/>
              <a:gd name="connsiteY5" fmla="*/ 201794 h 1370797"/>
              <a:gd name="connsiteX6" fmla="*/ 325285 w 2160145"/>
              <a:gd name="connsiteY6" fmla="*/ 246244 h 1370797"/>
              <a:gd name="connsiteX7" fmla="*/ 468160 w 2160145"/>
              <a:gd name="connsiteY7" fmla="*/ 239894 h 1370797"/>
              <a:gd name="connsiteX8" fmla="*/ 649135 w 2160145"/>
              <a:gd name="connsiteY8" fmla="*/ 287519 h 1370797"/>
              <a:gd name="connsiteX9" fmla="*/ 845985 w 2160145"/>
              <a:gd name="connsiteY9" fmla="*/ 398644 h 1370797"/>
              <a:gd name="connsiteX10" fmla="*/ 915835 w 2160145"/>
              <a:gd name="connsiteY10" fmla="*/ 544694 h 1370797"/>
              <a:gd name="connsiteX11" fmla="*/ 896785 w 2160145"/>
              <a:gd name="connsiteY11" fmla="*/ 646294 h 1370797"/>
              <a:gd name="connsiteX12" fmla="*/ 1004735 w 2160145"/>
              <a:gd name="connsiteY12" fmla="*/ 687569 h 1370797"/>
              <a:gd name="connsiteX13" fmla="*/ 1093635 w 2160145"/>
              <a:gd name="connsiteY13" fmla="*/ 766944 h 1370797"/>
              <a:gd name="connsiteX14" fmla="*/ 1179360 w 2160145"/>
              <a:gd name="connsiteY14" fmla="*/ 871719 h 1370797"/>
              <a:gd name="connsiteX15" fmla="*/ 1233335 w 2160145"/>
              <a:gd name="connsiteY15" fmla="*/ 963794 h 1370797"/>
              <a:gd name="connsiteX16" fmla="*/ 1423835 w 2160145"/>
              <a:gd name="connsiteY16" fmla="*/ 1062219 h 1370797"/>
              <a:gd name="connsiteX17" fmla="*/ 1769910 w 2160145"/>
              <a:gd name="connsiteY17" fmla="*/ 957444 h 1370797"/>
              <a:gd name="connsiteX18" fmla="*/ 2093760 w 2160145"/>
              <a:gd name="connsiteY18" fmla="*/ 751069 h 1370797"/>
              <a:gd name="connsiteX19" fmla="*/ 2122335 w 2160145"/>
              <a:gd name="connsiteY19" fmla="*/ 763769 h 1370797"/>
              <a:gd name="connsiteX20" fmla="*/ 2112810 w 2160145"/>
              <a:gd name="connsiteY20" fmla="*/ 1313044 h 1370797"/>
              <a:gd name="connsiteX21" fmla="*/ 2103285 w 2160145"/>
              <a:gd name="connsiteY21" fmla="*/ 1357494 h 1370797"/>
              <a:gd name="connsiteX22" fmla="*/ 1369860 w 2160145"/>
              <a:gd name="connsiteY22" fmla="*/ 1341619 h 1370797"/>
              <a:gd name="connsiteX23" fmla="*/ 1109510 w 2160145"/>
              <a:gd name="connsiteY23" fmla="*/ 1128894 h 1370797"/>
              <a:gd name="connsiteX24" fmla="*/ 979335 w 2160145"/>
              <a:gd name="connsiteY24" fmla="*/ 887594 h 1370797"/>
              <a:gd name="connsiteX25" fmla="*/ 899960 w 2160145"/>
              <a:gd name="connsiteY25" fmla="*/ 646294 h 1370797"/>
              <a:gd name="connsiteX26" fmla="*/ 903135 w 2160145"/>
              <a:gd name="connsiteY26" fmla="*/ 649469 h 1370797"/>
              <a:gd name="connsiteX27" fmla="*/ 579285 w 2160145"/>
              <a:gd name="connsiteY27" fmla="*/ 614544 h 1370797"/>
              <a:gd name="connsiteX28" fmla="*/ 303060 w 2160145"/>
              <a:gd name="connsiteY28" fmla="*/ 557394 h 1370797"/>
              <a:gd name="connsiteX29" fmla="*/ 309410 w 2160145"/>
              <a:gd name="connsiteY29" fmla="*/ 243069 h 1370797"/>
              <a:gd name="connsiteX30" fmla="*/ 26835 w 2160145"/>
              <a:gd name="connsiteY30" fmla="*/ 300219 h 1370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160145" h="1370797">
                <a:moveTo>
                  <a:pt x="26835" y="300219"/>
                </a:moveTo>
                <a:cubicBezTo>
                  <a:pt x="-22378" y="290694"/>
                  <a:pt x="10431" y="221373"/>
                  <a:pt x="14135" y="185919"/>
                </a:cubicBezTo>
                <a:cubicBezTo>
                  <a:pt x="17839" y="150465"/>
                  <a:pt x="16252" y="117656"/>
                  <a:pt x="49060" y="87494"/>
                </a:cubicBezTo>
                <a:cubicBezTo>
                  <a:pt x="81868" y="57332"/>
                  <a:pt x="179235" y="14469"/>
                  <a:pt x="210985" y="4944"/>
                </a:cubicBezTo>
                <a:cubicBezTo>
                  <a:pt x="242735" y="-4581"/>
                  <a:pt x="223156" y="-2464"/>
                  <a:pt x="239560" y="30344"/>
                </a:cubicBezTo>
                <a:cubicBezTo>
                  <a:pt x="255964" y="63152"/>
                  <a:pt x="295123" y="165811"/>
                  <a:pt x="309410" y="201794"/>
                </a:cubicBezTo>
                <a:cubicBezTo>
                  <a:pt x="323697" y="237777"/>
                  <a:pt x="298827" y="239894"/>
                  <a:pt x="325285" y="246244"/>
                </a:cubicBezTo>
                <a:cubicBezTo>
                  <a:pt x="351743" y="252594"/>
                  <a:pt x="414185" y="233015"/>
                  <a:pt x="468160" y="239894"/>
                </a:cubicBezTo>
                <a:cubicBezTo>
                  <a:pt x="522135" y="246773"/>
                  <a:pt x="586164" y="261061"/>
                  <a:pt x="649135" y="287519"/>
                </a:cubicBezTo>
                <a:cubicBezTo>
                  <a:pt x="712106" y="313977"/>
                  <a:pt x="801535" y="355782"/>
                  <a:pt x="845985" y="398644"/>
                </a:cubicBezTo>
                <a:cubicBezTo>
                  <a:pt x="890435" y="441506"/>
                  <a:pt x="907368" y="503419"/>
                  <a:pt x="915835" y="544694"/>
                </a:cubicBezTo>
                <a:cubicBezTo>
                  <a:pt x="924302" y="585969"/>
                  <a:pt x="881968" y="622482"/>
                  <a:pt x="896785" y="646294"/>
                </a:cubicBezTo>
                <a:cubicBezTo>
                  <a:pt x="911602" y="670106"/>
                  <a:pt x="971927" y="667461"/>
                  <a:pt x="1004735" y="687569"/>
                </a:cubicBezTo>
                <a:cubicBezTo>
                  <a:pt x="1037543" y="707677"/>
                  <a:pt x="1064531" y="736252"/>
                  <a:pt x="1093635" y="766944"/>
                </a:cubicBezTo>
                <a:cubicBezTo>
                  <a:pt x="1122739" y="797636"/>
                  <a:pt x="1156077" y="838911"/>
                  <a:pt x="1179360" y="871719"/>
                </a:cubicBezTo>
                <a:cubicBezTo>
                  <a:pt x="1202643" y="904527"/>
                  <a:pt x="1192589" y="932044"/>
                  <a:pt x="1233335" y="963794"/>
                </a:cubicBezTo>
                <a:cubicBezTo>
                  <a:pt x="1274081" y="995544"/>
                  <a:pt x="1334406" y="1063277"/>
                  <a:pt x="1423835" y="1062219"/>
                </a:cubicBezTo>
                <a:cubicBezTo>
                  <a:pt x="1513264" y="1061161"/>
                  <a:pt x="1658256" y="1009302"/>
                  <a:pt x="1769910" y="957444"/>
                </a:cubicBezTo>
                <a:cubicBezTo>
                  <a:pt x="1881564" y="905586"/>
                  <a:pt x="2035023" y="783348"/>
                  <a:pt x="2093760" y="751069"/>
                </a:cubicBezTo>
                <a:cubicBezTo>
                  <a:pt x="2152497" y="718790"/>
                  <a:pt x="2119160" y="670107"/>
                  <a:pt x="2122335" y="763769"/>
                </a:cubicBezTo>
                <a:cubicBezTo>
                  <a:pt x="2125510" y="857431"/>
                  <a:pt x="2115985" y="1214090"/>
                  <a:pt x="2112810" y="1313044"/>
                </a:cubicBezTo>
                <a:cubicBezTo>
                  <a:pt x="2109635" y="1411998"/>
                  <a:pt x="2227110" y="1352732"/>
                  <a:pt x="2103285" y="1357494"/>
                </a:cubicBezTo>
                <a:cubicBezTo>
                  <a:pt x="1979460" y="1362256"/>
                  <a:pt x="1535489" y="1379719"/>
                  <a:pt x="1369860" y="1341619"/>
                </a:cubicBezTo>
                <a:cubicBezTo>
                  <a:pt x="1204231" y="1303519"/>
                  <a:pt x="1174597" y="1204565"/>
                  <a:pt x="1109510" y="1128894"/>
                </a:cubicBezTo>
                <a:cubicBezTo>
                  <a:pt x="1044423" y="1053223"/>
                  <a:pt x="1014260" y="968027"/>
                  <a:pt x="979335" y="887594"/>
                </a:cubicBezTo>
                <a:cubicBezTo>
                  <a:pt x="944410" y="807161"/>
                  <a:pt x="912660" y="685982"/>
                  <a:pt x="899960" y="646294"/>
                </a:cubicBezTo>
                <a:cubicBezTo>
                  <a:pt x="887260" y="606607"/>
                  <a:pt x="903135" y="649469"/>
                  <a:pt x="903135" y="649469"/>
                </a:cubicBezTo>
                <a:cubicBezTo>
                  <a:pt x="849689" y="644177"/>
                  <a:pt x="679298" y="629890"/>
                  <a:pt x="579285" y="614544"/>
                </a:cubicBezTo>
                <a:cubicBezTo>
                  <a:pt x="479272" y="599198"/>
                  <a:pt x="348039" y="619306"/>
                  <a:pt x="303060" y="557394"/>
                </a:cubicBezTo>
                <a:cubicBezTo>
                  <a:pt x="258081" y="495482"/>
                  <a:pt x="351214" y="286990"/>
                  <a:pt x="309410" y="243069"/>
                </a:cubicBezTo>
                <a:cubicBezTo>
                  <a:pt x="267606" y="199148"/>
                  <a:pt x="76048" y="309744"/>
                  <a:pt x="26835" y="3002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9A900"/>
              </a:solidFill>
            </a:endParaRPr>
          </a:p>
        </p:txBody>
      </p:sp>
      <p:pic>
        <p:nvPicPr>
          <p:cNvPr id="105" name="Imagem 126">
            <a:extLst>
              <a:ext uri="{FF2B5EF4-FFF2-40B4-BE49-F238E27FC236}">
                <a16:creationId xmlns:a16="http://schemas.microsoft.com/office/drawing/2014/main" id="{567825DC-EC3B-7F3D-4662-D3DA64F86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06693" y="3643752"/>
            <a:ext cx="2308768" cy="51741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D4D05F-BAD8-0065-0500-23991B85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Gaussian Processes (GP) – An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CED1-0097-A5A3-D587-2627E86D0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A62EB-5CC2-2637-B084-11C57121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1B9-F3AB-4C7D-84BB-2D524AEB3801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9161B-E3F0-889E-F323-C1D6C754E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397" y="6148706"/>
            <a:ext cx="8141563" cy="666070"/>
          </a:xfrm>
        </p:spPr>
        <p:txBody>
          <a:bodyPr/>
          <a:lstStyle/>
          <a:p>
            <a:r>
              <a:rPr lang="en-US" sz="10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[1] Forrester A., </a:t>
            </a:r>
            <a:r>
              <a:rPr lang="en-US" sz="1000" dirty="0" err="1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Sobester</a:t>
            </a:r>
            <a:r>
              <a:rPr lang="en-US" sz="10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A. and Keane A. (2008). </a:t>
            </a:r>
            <a:r>
              <a:rPr lang="en-US" sz="1000" i="1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John Wiley &amp; Sons.</a:t>
            </a:r>
            <a:endParaRPr lang="en-US" sz="10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[2] Caballero, J. A. and Grossmann, I. E. (2008). </a:t>
            </a:r>
            <a:r>
              <a:rPr lang="en-US" sz="1000" i="1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AIChE Journal.</a:t>
            </a:r>
            <a:endParaRPr lang="en-US" sz="1000" dirty="0">
              <a:solidFill>
                <a:srgbClr val="002060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0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pt-BR" sz="10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Gomes, M.V.C (2007). PhD Thesis. </a:t>
            </a:r>
            <a:r>
              <a:rPr lang="pt-BR" sz="1000" i="1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UFRJ.</a:t>
            </a:r>
            <a:endParaRPr lang="pt-BR" sz="1000" dirty="0">
              <a:solidFill>
                <a:srgbClr val="00206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30D855-3B60-92CD-5C41-710FD3B4D23F}"/>
              </a:ext>
            </a:extLst>
          </p:cNvPr>
          <p:cNvSpPr txBox="1"/>
          <p:nvPr/>
        </p:nvSpPr>
        <p:spPr>
          <a:xfrm>
            <a:off x="0" y="1437798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u="sng" dirty="0">
                <a:solidFill>
                  <a:srgbClr val="002855"/>
                </a:solidFill>
              </a:rPr>
              <a:t>How does it work</a:t>
            </a:r>
            <a:r>
              <a:rPr lang="pt-BR" u="sng" dirty="0">
                <a:solidFill>
                  <a:srgbClr val="002855"/>
                </a:solidFill>
              </a:rPr>
              <a:t>?</a:t>
            </a:r>
          </a:p>
          <a:p>
            <a:pPr algn="just"/>
            <a:r>
              <a:rPr lang="en-US" sz="1800" dirty="0">
                <a:solidFill>
                  <a:srgbClr val="002855"/>
                </a:solidFill>
              </a:rPr>
              <a:t>The same way one can generalize observed (continuous) data as a Gaussian distribution, one can generalize a function (such as a chemical process model) as a distribution of functions, called a </a:t>
            </a:r>
            <a:r>
              <a:rPr lang="en-US" sz="1800" b="1" dirty="0">
                <a:solidFill>
                  <a:srgbClr val="002855"/>
                </a:solidFill>
              </a:rPr>
              <a:t>Gaussian Process (GP)</a:t>
            </a:r>
            <a:endParaRPr lang="pt-BR" sz="1800" dirty="0">
              <a:solidFill>
                <a:srgbClr val="002855"/>
              </a:solidFill>
            </a:endParaRPr>
          </a:p>
        </p:txBody>
      </p:sp>
      <p:grpSp>
        <p:nvGrpSpPr>
          <p:cNvPr id="8" name="Agrupar 18">
            <a:extLst>
              <a:ext uri="{FF2B5EF4-FFF2-40B4-BE49-F238E27FC236}">
                <a16:creationId xmlns:a16="http://schemas.microsoft.com/office/drawing/2014/main" id="{DCA831BC-5DD9-D761-4BC6-FEADA9CCE7E1}"/>
              </a:ext>
            </a:extLst>
          </p:cNvPr>
          <p:cNvGrpSpPr/>
          <p:nvPr/>
        </p:nvGrpSpPr>
        <p:grpSpPr>
          <a:xfrm>
            <a:off x="6483185" y="1644047"/>
            <a:ext cx="1606188" cy="1041618"/>
            <a:chOff x="1254034" y="3496491"/>
            <a:chExt cx="1924594" cy="1301932"/>
          </a:xfrm>
        </p:grpSpPr>
        <p:grpSp>
          <p:nvGrpSpPr>
            <p:cNvPr id="9" name="Agrupar 19">
              <a:extLst>
                <a:ext uri="{FF2B5EF4-FFF2-40B4-BE49-F238E27FC236}">
                  <a16:creationId xmlns:a16="http://schemas.microsoft.com/office/drawing/2014/main" id="{F21835BC-4C94-0ACD-EE45-EB2D7C82FC0B}"/>
                </a:ext>
              </a:extLst>
            </p:cNvPr>
            <p:cNvGrpSpPr/>
            <p:nvPr/>
          </p:nvGrpSpPr>
          <p:grpSpPr>
            <a:xfrm>
              <a:off x="1254034" y="3496491"/>
              <a:ext cx="1924594" cy="1301932"/>
              <a:chOff x="1254034" y="3496491"/>
              <a:chExt cx="1924594" cy="1301932"/>
            </a:xfrm>
          </p:grpSpPr>
          <p:cxnSp>
            <p:nvCxnSpPr>
              <p:cNvPr id="11" name="Conector de Seta Reta 21">
                <a:extLst>
                  <a:ext uri="{FF2B5EF4-FFF2-40B4-BE49-F238E27FC236}">
                    <a16:creationId xmlns:a16="http://schemas.microsoft.com/office/drawing/2014/main" id="{F78CDDB1-3A6B-DE3B-BDDC-A4F97C62A992}"/>
                  </a:ext>
                </a:extLst>
              </p:cNvPr>
              <p:cNvCxnSpPr/>
              <p:nvPr/>
            </p:nvCxnSpPr>
            <p:spPr>
              <a:xfrm>
                <a:off x="1254034" y="4798423"/>
                <a:ext cx="1924594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Conector de Seta Reta 22">
                <a:extLst>
                  <a:ext uri="{FF2B5EF4-FFF2-40B4-BE49-F238E27FC236}">
                    <a16:creationId xmlns:a16="http://schemas.microsoft.com/office/drawing/2014/main" id="{FEFF8787-A8E4-7006-B8AB-B668C28C2C2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267097" y="3496491"/>
                <a:ext cx="0" cy="1301932"/>
              </a:xfrm>
              <a:prstGeom prst="straightConnector1">
                <a:avLst/>
              </a:prstGeom>
              <a:ln w="38100">
                <a:solidFill>
                  <a:srgbClr val="002855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0" name="Forma Livre: Forma 20">
              <a:extLst>
                <a:ext uri="{FF2B5EF4-FFF2-40B4-BE49-F238E27FC236}">
                  <a16:creationId xmlns:a16="http://schemas.microsoft.com/office/drawing/2014/main" id="{2B12077A-D143-458D-8888-711F53D4228D}"/>
                </a:ext>
              </a:extLst>
            </p:cNvPr>
            <p:cNvSpPr/>
            <p:nvPr/>
          </p:nvSpPr>
          <p:spPr>
            <a:xfrm>
              <a:off x="1254034" y="3924885"/>
              <a:ext cx="1770520" cy="873537"/>
            </a:xfrm>
            <a:custGeom>
              <a:avLst/>
              <a:gdLst>
                <a:gd name="connsiteX0" fmla="*/ 0 w 7047914"/>
                <a:gd name="connsiteY0" fmla="*/ 3024563 h 3024563"/>
                <a:gd name="connsiteX1" fmla="*/ 2222696 w 7047914"/>
                <a:gd name="connsiteY1" fmla="*/ 2222704 h 3024563"/>
                <a:gd name="connsiteX2" fmla="*/ 3530991 w 7047914"/>
                <a:gd name="connsiteY2" fmla="*/ 9 h 3024563"/>
                <a:gd name="connsiteX3" fmla="*/ 4839286 w 7047914"/>
                <a:gd name="connsiteY3" fmla="*/ 2250840 h 3024563"/>
                <a:gd name="connsiteX4" fmla="*/ 7047914 w 7047914"/>
                <a:gd name="connsiteY4" fmla="*/ 2968292 h 30245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7914" h="3024563">
                  <a:moveTo>
                    <a:pt x="0" y="3024563"/>
                  </a:moveTo>
                  <a:cubicBezTo>
                    <a:pt x="817099" y="2875679"/>
                    <a:pt x="1634198" y="2726796"/>
                    <a:pt x="2222696" y="2222704"/>
                  </a:cubicBezTo>
                  <a:cubicBezTo>
                    <a:pt x="2811194" y="1718612"/>
                    <a:pt x="3094893" y="-4680"/>
                    <a:pt x="3530991" y="9"/>
                  </a:cubicBezTo>
                  <a:cubicBezTo>
                    <a:pt x="3967089" y="4698"/>
                    <a:pt x="4253132" y="1756126"/>
                    <a:pt x="4839286" y="2250840"/>
                  </a:cubicBezTo>
                  <a:cubicBezTo>
                    <a:pt x="5425440" y="2745554"/>
                    <a:pt x="6236677" y="2856923"/>
                    <a:pt x="7047914" y="2968292"/>
                  </a:cubicBezTo>
                </a:path>
              </a:pathLst>
            </a:cu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3" name="Seta: para a Direita 23">
            <a:extLst>
              <a:ext uri="{FF2B5EF4-FFF2-40B4-BE49-F238E27FC236}">
                <a16:creationId xmlns:a16="http://schemas.microsoft.com/office/drawing/2014/main" id="{671818A9-9FAF-56B1-8F0E-9938F752BFA4}"/>
              </a:ext>
            </a:extLst>
          </p:cNvPr>
          <p:cNvSpPr/>
          <p:nvPr/>
        </p:nvSpPr>
        <p:spPr>
          <a:xfrm>
            <a:off x="8172751" y="2079386"/>
            <a:ext cx="892264" cy="574002"/>
          </a:xfrm>
          <a:prstGeom prst="rightArrow">
            <a:avLst/>
          </a:prstGeom>
          <a:solidFill>
            <a:srgbClr val="D9D9D9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pt-BR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CaixaDeTexto 24">
            <a:extLst>
              <a:ext uri="{FF2B5EF4-FFF2-40B4-BE49-F238E27FC236}">
                <a16:creationId xmlns:a16="http://schemas.microsoft.com/office/drawing/2014/main" id="{7A4A3E2B-89D3-E654-7141-C29E67D6A60C}"/>
              </a:ext>
            </a:extLst>
          </p:cNvPr>
          <p:cNvSpPr txBox="1"/>
          <p:nvPr/>
        </p:nvSpPr>
        <p:spPr>
          <a:xfrm>
            <a:off x="6278596" y="2754213"/>
            <a:ext cx="201536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855"/>
                </a:solidFill>
              </a:rPr>
              <a:t>Distribution of numbers</a:t>
            </a:r>
          </a:p>
        </p:txBody>
      </p:sp>
      <p:grpSp>
        <p:nvGrpSpPr>
          <p:cNvPr id="15" name="Agrupar 25">
            <a:extLst>
              <a:ext uri="{FF2B5EF4-FFF2-40B4-BE49-F238E27FC236}">
                <a16:creationId xmlns:a16="http://schemas.microsoft.com/office/drawing/2014/main" id="{1FCF12B5-8906-6195-A6EC-8014324D5A19}"/>
              </a:ext>
            </a:extLst>
          </p:cNvPr>
          <p:cNvGrpSpPr/>
          <p:nvPr/>
        </p:nvGrpSpPr>
        <p:grpSpPr>
          <a:xfrm>
            <a:off x="9386844" y="1644047"/>
            <a:ext cx="1606188" cy="1041618"/>
            <a:chOff x="1254034" y="3496491"/>
            <a:chExt cx="1924594" cy="1301932"/>
          </a:xfrm>
        </p:grpSpPr>
        <p:cxnSp>
          <p:nvCxnSpPr>
            <p:cNvPr id="16" name="Conector de Seta Reta 26">
              <a:extLst>
                <a:ext uri="{FF2B5EF4-FFF2-40B4-BE49-F238E27FC236}">
                  <a16:creationId xmlns:a16="http://schemas.microsoft.com/office/drawing/2014/main" id="{FEC5B1FE-0598-08A2-F251-A42C2709F50D}"/>
                </a:ext>
              </a:extLst>
            </p:cNvPr>
            <p:cNvCxnSpPr/>
            <p:nvPr/>
          </p:nvCxnSpPr>
          <p:spPr>
            <a:xfrm>
              <a:off x="1254034" y="4798423"/>
              <a:ext cx="192459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Conector de Seta Reta 27">
              <a:extLst>
                <a:ext uri="{FF2B5EF4-FFF2-40B4-BE49-F238E27FC236}">
                  <a16:creationId xmlns:a16="http://schemas.microsoft.com/office/drawing/2014/main" id="{E485261A-952D-EE8B-F57C-C8354A24D8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7097" y="3496491"/>
              <a:ext cx="0" cy="13019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CaixaDeTexto 28">
            <a:extLst>
              <a:ext uri="{FF2B5EF4-FFF2-40B4-BE49-F238E27FC236}">
                <a16:creationId xmlns:a16="http://schemas.microsoft.com/office/drawing/2014/main" id="{3DC2AAF6-0707-2F3B-1205-E48FF722CCB2}"/>
              </a:ext>
            </a:extLst>
          </p:cNvPr>
          <p:cNvSpPr txBox="1"/>
          <p:nvPr/>
        </p:nvSpPr>
        <p:spPr>
          <a:xfrm>
            <a:off x="9160099" y="2754213"/>
            <a:ext cx="20596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002855"/>
                </a:solidFill>
              </a:rPr>
              <a:t>Distribution of functions</a:t>
            </a:r>
          </a:p>
        </p:txBody>
      </p:sp>
      <p:grpSp>
        <p:nvGrpSpPr>
          <p:cNvPr id="19" name="Agrupar 29">
            <a:extLst>
              <a:ext uri="{FF2B5EF4-FFF2-40B4-BE49-F238E27FC236}">
                <a16:creationId xmlns:a16="http://schemas.microsoft.com/office/drawing/2014/main" id="{A1103F27-6B0A-D492-A819-6C44CD55939A}"/>
              </a:ext>
            </a:extLst>
          </p:cNvPr>
          <p:cNvGrpSpPr/>
          <p:nvPr/>
        </p:nvGrpSpPr>
        <p:grpSpPr>
          <a:xfrm>
            <a:off x="9553981" y="1775810"/>
            <a:ext cx="1385605" cy="919644"/>
            <a:chOff x="6402101" y="2775857"/>
            <a:chExt cx="2518117" cy="2154001"/>
          </a:xfrm>
        </p:grpSpPr>
        <p:sp>
          <p:nvSpPr>
            <p:cNvPr id="20" name="Forma Livre: Forma 30">
              <a:extLst>
                <a:ext uri="{FF2B5EF4-FFF2-40B4-BE49-F238E27FC236}">
                  <a16:creationId xmlns:a16="http://schemas.microsoft.com/office/drawing/2014/main" id="{76334166-5E4D-55E0-4FA8-530E01916E49}"/>
                </a:ext>
              </a:extLst>
            </p:cNvPr>
            <p:cNvSpPr/>
            <p:nvPr/>
          </p:nvSpPr>
          <p:spPr>
            <a:xfrm>
              <a:off x="6472439" y="2818060"/>
              <a:ext cx="2447779" cy="2099316"/>
            </a:xfrm>
            <a:custGeom>
              <a:avLst/>
              <a:gdLst>
                <a:gd name="connsiteX0" fmla="*/ 0 w 2447779"/>
                <a:gd name="connsiteY0" fmla="*/ 0 h 2099316"/>
                <a:gd name="connsiteX1" fmla="*/ 365760 w 2447779"/>
                <a:gd name="connsiteY1" fmla="*/ 211015 h 2099316"/>
                <a:gd name="connsiteX2" fmla="*/ 745588 w 2447779"/>
                <a:gd name="connsiteY2" fmla="*/ 900332 h 2099316"/>
                <a:gd name="connsiteX3" fmla="*/ 1097280 w 2447779"/>
                <a:gd name="connsiteY3" fmla="*/ 1617785 h 2099316"/>
                <a:gd name="connsiteX4" fmla="*/ 1378634 w 2447779"/>
                <a:gd name="connsiteY4" fmla="*/ 1969477 h 2099316"/>
                <a:gd name="connsiteX5" fmla="*/ 2039816 w 2447779"/>
                <a:gd name="connsiteY5" fmla="*/ 2096086 h 2099316"/>
                <a:gd name="connsiteX6" fmla="*/ 2447779 w 2447779"/>
                <a:gd name="connsiteY6" fmla="*/ 1856935 h 209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7779" h="2099316">
                  <a:moveTo>
                    <a:pt x="0" y="0"/>
                  </a:moveTo>
                  <a:cubicBezTo>
                    <a:pt x="120747" y="30480"/>
                    <a:pt x="241495" y="60960"/>
                    <a:pt x="365760" y="211015"/>
                  </a:cubicBezTo>
                  <a:cubicBezTo>
                    <a:pt x="490025" y="361070"/>
                    <a:pt x="623668" y="665870"/>
                    <a:pt x="745588" y="900332"/>
                  </a:cubicBezTo>
                  <a:cubicBezTo>
                    <a:pt x="867508" y="1134794"/>
                    <a:pt x="991772" y="1439594"/>
                    <a:pt x="1097280" y="1617785"/>
                  </a:cubicBezTo>
                  <a:cubicBezTo>
                    <a:pt x="1202788" y="1795976"/>
                    <a:pt x="1221545" y="1889760"/>
                    <a:pt x="1378634" y="1969477"/>
                  </a:cubicBezTo>
                  <a:cubicBezTo>
                    <a:pt x="1535723" y="2049194"/>
                    <a:pt x="1861625" y="2114843"/>
                    <a:pt x="2039816" y="2096086"/>
                  </a:cubicBezTo>
                  <a:cubicBezTo>
                    <a:pt x="2218007" y="2077329"/>
                    <a:pt x="2332893" y="1967132"/>
                    <a:pt x="2447779" y="1856935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Forma Livre: Forma 31">
              <a:extLst>
                <a:ext uri="{FF2B5EF4-FFF2-40B4-BE49-F238E27FC236}">
                  <a16:creationId xmlns:a16="http://schemas.microsoft.com/office/drawing/2014/main" id="{5685ABF5-A37D-D363-CA1B-6CD1011CC83B}"/>
                </a:ext>
              </a:extLst>
            </p:cNvPr>
            <p:cNvSpPr/>
            <p:nvPr/>
          </p:nvSpPr>
          <p:spPr>
            <a:xfrm>
              <a:off x="6402101" y="3069103"/>
              <a:ext cx="2419643" cy="1824823"/>
            </a:xfrm>
            <a:custGeom>
              <a:avLst/>
              <a:gdLst>
                <a:gd name="connsiteX0" fmla="*/ 0 w 2419643"/>
                <a:gd name="connsiteY0" fmla="*/ 16243 h 1824823"/>
                <a:gd name="connsiteX1" fmla="*/ 379828 w 2419643"/>
                <a:gd name="connsiteY1" fmla="*/ 16243 h 1824823"/>
                <a:gd name="connsiteX2" fmla="*/ 900332 w 2419643"/>
                <a:gd name="connsiteY2" fmla="*/ 185055 h 1824823"/>
                <a:gd name="connsiteX3" fmla="*/ 1125415 w 2419643"/>
                <a:gd name="connsiteY3" fmla="*/ 593019 h 1824823"/>
                <a:gd name="connsiteX4" fmla="*/ 1125415 w 2419643"/>
                <a:gd name="connsiteY4" fmla="*/ 1127591 h 1824823"/>
                <a:gd name="connsiteX5" fmla="*/ 1308295 w 2419643"/>
                <a:gd name="connsiteY5" fmla="*/ 1423012 h 1824823"/>
                <a:gd name="connsiteX6" fmla="*/ 1575581 w 2419643"/>
                <a:gd name="connsiteY6" fmla="*/ 1788772 h 1824823"/>
                <a:gd name="connsiteX7" fmla="*/ 2067951 w 2419643"/>
                <a:gd name="connsiteY7" fmla="*/ 1774705 h 1824823"/>
                <a:gd name="connsiteX8" fmla="*/ 2419643 w 2419643"/>
                <a:gd name="connsiteY8" fmla="*/ 1465215 h 182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9643" h="1824823">
                  <a:moveTo>
                    <a:pt x="0" y="16243"/>
                  </a:moveTo>
                  <a:cubicBezTo>
                    <a:pt x="114886" y="2175"/>
                    <a:pt x="229773" y="-11892"/>
                    <a:pt x="379828" y="16243"/>
                  </a:cubicBezTo>
                  <a:cubicBezTo>
                    <a:pt x="529883" y="44378"/>
                    <a:pt x="776068" y="88926"/>
                    <a:pt x="900332" y="185055"/>
                  </a:cubicBezTo>
                  <a:cubicBezTo>
                    <a:pt x="1024596" y="281184"/>
                    <a:pt x="1087901" y="435930"/>
                    <a:pt x="1125415" y="593019"/>
                  </a:cubicBezTo>
                  <a:cubicBezTo>
                    <a:pt x="1162929" y="750108"/>
                    <a:pt x="1094935" y="989259"/>
                    <a:pt x="1125415" y="1127591"/>
                  </a:cubicBezTo>
                  <a:cubicBezTo>
                    <a:pt x="1155895" y="1265923"/>
                    <a:pt x="1233267" y="1312815"/>
                    <a:pt x="1308295" y="1423012"/>
                  </a:cubicBezTo>
                  <a:cubicBezTo>
                    <a:pt x="1383323" y="1533209"/>
                    <a:pt x="1448972" y="1730157"/>
                    <a:pt x="1575581" y="1788772"/>
                  </a:cubicBezTo>
                  <a:cubicBezTo>
                    <a:pt x="1702190" y="1847388"/>
                    <a:pt x="1927274" y="1828631"/>
                    <a:pt x="2067951" y="1774705"/>
                  </a:cubicBezTo>
                  <a:cubicBezTo>
                    <a:pt x="2208628" y="1720779"/>
                    <a:pt x="2314135" y="1592997"/>
                    <a:pt x="2419643" y="1465215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Forma Livre: Forma 32">
              <a:extLst>
                <a:ext uri="{FF2B5EF4-FFF2-40B4-BE49-F238E27FC236}">
                  <a16:creationId xmlns:a16="http://schemas.microsoft.com/office/drawing/2014/main" id="{22ACDF93-0BBF-AC88-2128-6E3B75682510}"/>
                </a:ext>
              </a:extLst>
            </p:cNvPr>
            <p:cNvSpPr/>
            <p:nvPr/>
          </p:nvSpPr>
          <p:spPr>
            <a:xfrm>
              <a:off x="6852267" y="2775857"/>
              <a:ext cx="2039815" cy="2154001"/>
            </a:xfrm>
            <a:custGeom>
              <a:avLst/>
              <a:gdLst>
                <a:gd name="connsiteX0" fmla="*/ 0 w 2039815"/>
                <a:gd name="connsiteY0" fmla="*/ 0 h 2154001"/>
                <a:gd name="connsiteX1" fmla="*/ 56271 w 2039815"/>
                <a:gd name="connsiteY1" fmla="*/ 661181 h 2154001"/>
                <a:gd name="connsiteX2" fmla="*/ 309489 w 2039815"/>
                <a:gd name="connsiteY2" fmla="*/ 1139483 h 2154001"/>
                <a:gd name="connsiteX3" fmla="*/ 604911 w 2039815"/>
                <a:gd name="connsiteY3" fmla="*/ 1659988 h 2154001"/>
                <a:gd name="connsiteX4" fmla="*/ 717452 w 2039815"/>
                <a:gd name="connsiteY4" fmla="*/ 1899138 h 2154001"/>
                <a:gd name="connsiteX5" fmla="*/ 1308295 w 2039815"/>
                <a:gd name="connsiteY5" fmla="*/ 1814732 h 2154001"/>
                <a:gd name="connsiteX6" fmla="*/ 1772529 w 2039815"/>
                <a:gd name="connsiteY6" fmla="*/ 2124221 h 2154001"/>
                <a:gd name="connsiteX7" fmla="*/ 2039815 w 2039815"/>
                <a:gd name="connsiteY7" fmla="*/ 2124221 h 215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9815" h="2154001">
                  <a:moveTo>
                    <a:pt x="0" y="0"/>
                  </a:moveTo>
                  <a:cubicBezTo>
                    <a:pt x="2345" y="235633"/>
                    <a:pt x="4690" y="471267"/>
                    <a:pt x="56271" y="661181"/>
                  </a:cubicBezTo>
                  <a:cubicBezTo>
                    <a:pt x="107852" y="851095"/>
                    <a:pt x="218049" y="973015"/>
                    <a:pt x="309489" y="1139483"/>
                  </a:cubicBezTo>
                  <a:cubicBezTo>
                    <a:pt x="400929" y="1305951"/>
                    <a:pt x="536917" y="1533379"/>
                    <a:pt x="604911" y="1659988"/>
                  </a:cubicBezTo>
                  <a:cubicBezTo>
                    <a:pt x="672905" y="1786597"/>
                    <a:pt x="600221" y="1873347"/>
                    <a:pt x="717452" y="1899138"/>
                  </a:cubicBezTo>
                  <a:cubicBezTo>
                    <a:pt x="834683" y="1924929"/>
                    <a:pt x="1132449" y="1777218"/>
                    <a:pt x="1308295" y="1814732"/>
                  </a:cubicBezTo>
                  <a:cubicBezTo>
                    <a:pt x="1484141" y="1852246"/>
                    <a:pt x="1650609" y="2072640"/>
                    <a:pt x="1772529" y="2124221"/>
                  </a:cubicBezTo>
                  <a:cubicBezTo>
                    <a:pt x="1894449" y="2175803"/>
                    <a:pt x="1967132" y="2150012"/>
                    <a:pt x="2039815" y="2124221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Forma Livre: Forma 33">
              <a:extLst>
                <a:ext uri="{FF2B5EF4-FFF2-40B4-BE49-F238E27FC236}">
                  <a16:creationId xmlns:a16="http://schemas.microsoft.com/office/drawing/2014/main" id="{E1D46BE4-D27D-ACBD-7934-B28F35073792}"/>
                </a:ext>
              </a:extLst>
            </p:cNvPr>
            <p:cNvSpPr/>
            <p:nvPr/>
          </p:nvSpPr>
          <p:spPr>
            <a:xfrm>
              <a:off x="6416169" y="3015008"/>
              <a:ext cx="2433710" cy="1802103"/>
            </a:xfrm>
            <a:custGeom>
              <a:avLst/>
              <a:gdLst>
                <a:gd name="connsiteX0" fmla="*/ 0 w 2433710"/>
                <a:gd name="connsiteY0" fmla="*/ 0 h 1802103"/>
                <a:gd name="connsiteX1" fmla="*/ 731520 w 2433710"/>
                <a:gd name="connsiteY1" fmla="*/ 112541 h 1802103"/>
                <a:gd name="connsiteX2" fmla="*/ 1167618 w 2433710"/>
                <a:gd name="connsiteY2" fmla="*/ 492369 h 1802103"/>
                <a:gd name="connsiteX3" fmla="*/ 1280160 w 2433710"/>
                <a:gd name="connsiteY3" fmla="*/ 1012874 h 1802103"/>
                <a:gd name="connsiteX4" fmla="*/ 1547446 w 2433710"/>
                <a:gd name="connsiteY4" fmla="*/ 1547446 h 1802103"/>
                <a:gd name="connsiteX5" fmla="*/ 2011680 w 2433710"/>
                <a:gd name="connsiteY5" fmla="*/ 1800664 h 1802103"/>
                <a:gd name="connsiteX6" fmla="*/ 2433710 w 2433710"/>
                <a:gd name="connsiteY6" fmla="*/ 1631852 h 180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3710" h="1802103">
                  <a:moveTo>
                    <a:pt x="0" y="0"/>
                  </a:moveTo>
                  <a:cubicBezTo>
                    <a:pt x="268458" y="15240"/>
                    <a:pt x="536917" y="30480"/>
                    <a:pt x="731520" y="112541"/>
                  </a:cubicBezTo>
                  <a:cubicBezTo>
                    <a:pt x="926123" y="194602"/>
                    <a:pt x="1076178" y="342314"/>
                    <a:pt x="1167618" y="492369"/>
                  </a:cubicBezTo>
                  <a:cubicBezTo>
                    <a:pt x="1259058" y="642424"/>
                    <a:pt x="1216855" y="837028"/>
                    <a:pt x="1280160" y="1012874"/>
                  </a:cubicBezTo>
                  <a:cubicBezTo>
                    <a:pt x="1343465" y="1188720"/>
                    <a:pt x="1425526" y="1416148"/>
                    <a:pt x="1547446" y="1547446"/>
                  </a:cubicBezTo>
                  <a:cubicBezTo>
                    <a:pt x="1669366" y="1678744"/>
                    <a:pt x="1863969" y="1786596"/>
                    <a:pt x="2011680" y="1800664"/>
                  </a:cubicBezTo>
                  <a:cubicBezTo>
                    <a:pt x="2159391" y="1814732"/>
                    <a:pt x="2296550" y="1723292"/>
                    <a:pt x="2433710" y="163185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5" name="Retângulo: Cantos Arredondados 69">
            <a:extLst>
              <a:ext uri="{FF2B5EF4-FFF2-40B4-BE49-F238E27FC236}">
                <a16:creationId xmlns:a16="http://schemas.microsoft.com/office/drawing/2014/main" id="{63850920-405F-E975-566F-9C0BECC7C6F2}"/>
              </a:ext>
            </a:extLst>
          </p:cNvPr>
          <p:cNvSpPr/>
          <p:nvPr/>
        </p:nvSpPr>
        <p:spPr>
          <a:xfrm>
            <a:off x="3033036" y="3179237"/>
            <a:ext cx="1851381" cy="1463775"/>
          </a:xfrm>
          <a:custGeom>
            <a:avLst/>
            <a:gdLst>
              <a:gd name="connsiteX0" fmla="*/ 0 w 1850778"/>
              <a:gd name="connsiteY0" fmla="*/ 240792 h 1444725"/>
              <a:gd name="connsiteX1" fmla="*/ 240792 w 1850778"/>
              <a:gd name="connsiteY1" fmla="*/ 0 h 1444725"/>
              <a:gd name="connsiteX2" fmla="*/ 1609986 w 1850778"/>
              <a:gd name="connsiteY2" fmla="*/ 0 h 1444725"/>
              <a:gd name="connsiteX3" fmla="*/ 1850778 w 1850778"/>
              <a:gd name="connsiteY3" fmla="*/ 240792 h 1444725"/>
              <a:gd name="connsiteX4" fmla="*/ 1850778 w 1850778"/>
              <a:gd name="connsiteY4" fmla="*/ 1203933 h 1444725"/>
              <a:gd name="connsiteX5" fmla="*/ 1609986 w 1850778"/>
              <a:gd name="connsiteY5" fmla="*/ 1444725 h 1444725"/>
              <a:gd name="connsiteX6" fmla="*/ 240792 w 1850778"/>
              <a:gd name="connsiteY6" fmla="*/ 1444725 h 1444725"/>
              <a:gd name="connsiteX7" fmla="*/ 0 w 1850778"/>
              <a:gd name="connsiteY7" fmla="*/ 1203933 h 1444725"/>
              <a:gd name="connsiteX8" fmla="*/ 0 w 1850778"/>
              <a:gd name="connsiteY8" fmla="*/ 240792 h 1444725"/>
              <a:gd name="connsiteX0" fmla="*/ 0 w 1850778"/>
              <a:gd name="connsiteY0" fmla="*/ 240792 h 1444725"/>
              <a:gd name="connsiteX1" fmla="*/ 240792 w 1850778"/>
              <a:gd name="connsiteY1" fmla="*/ 0 h 1444725"/>
              <a:gd name="connsiteX2" fmla="*/ 1609986 w 1850778"/>
              <a:gd name="connsiteY2" fmla="*/ 0 h 1444725"/>
              <a:gd name="connsiteX3" fmla="*/ 1326903 w 1850778"/>
              <a:gd name="connsiteY3" fmla="*/ 631317 h 1444725"/>
              <a:gd name="connsiteX4" fmla="*/ 1850778 w 1850778"/>
              <a:gd name="connsiteY4" fmla="*/ 1203933 h 1444725"/>
              <a:gd name="connsiteX5" fmla="*/ 1609986 w 1850778"/>
              <a:gd name="connsiteY5" fmla="*/ 1444725 h 1444725"/>
              <a:gd name="connsiteX6" fmla="*/ 240792 w 1850778"/>
              <a:gd name="connsiteY6" fmla="*/ 1444725 h 1444725"/>
              <a:gd name="connsiteX7" fmla="*/ 0 w 1850778"/>
              <a:gd name="connsiteY7" fmla="*/ 1203933 h 1444725"/>
              <a:gd name="connsiteX8" fmla="*/ 0 w 1850778"/>
              <a:gd name="connsiteY8" fmla="*/ 240792 h 1444725"/>
              <a:gd name="connsiteX0" fmla="*/ 0 w 1850778"/>
              <a:gd name="connsiteY0" fmla="*/ 240792 h 1444725"/>
              <a:gd name="connsiteX1" fmla="*/ 240792 w 1850778"/>
              <a:gd name="connsiteY1" fmla="*/ 0 h 1444725"/>
              <a:gd name="connsiteX2" fmla="*/ 676536 w 1850778"/>
              <a:gd name="connsiteY2" fmla="*/ 47625 h 1444725"/>
              <a:gd name="connsiteX3" fmla="*/ 1326903 w 1850778"/>
              <a:gd name="connsiteY3" fmla="*/ 631317 h 1444725"/>
              <a:gd name="connsiteX4" fmla="*/ 1850778 w 1850778"/>
              <a:gd name="connsiteY4" fmla="*/ 1203933 h 1444725"/>
              <a:gd name="connsiteX5" fmla="*/ 1609986 w 1850778"/>
              <a:gd name="connsiteY5" fmla="*/ 1444725 h 1444725"/>
              <a:gd name="connsiteX6" fmla="*/ 240792 w 1850778"/>
              <a:gd name="connsiteY6" fmla="*/ 1444725 h 1444725"/>
              <a:gd name="connsiteX7" fmla="*/ 0 w 1850778"/>
              <a:gd name="connsiteY7" fmla="*/ 1203933 h 1444725"/>
              <a:gd name="connsiteX8" fmla="*/ 0 w 1850778"/>
              <a:gd name="connsiteY8" fmla="*/ 240792 h 1444725"/>
              <a:gd name="connsiteX0" fmla="*/ 0 w 1850778"/>
              <a:gd name="connsiteY0" fmla="*/ 240792 h 1444725"/>
              <a:gd name="connsiteX1" fmla="*/ 240792 w 1850778"/>
              <a:gd name="connsiteY1" fmla="*/ 0 h 1444725"/>
              <a:gd name="connsiteX2" fmla="*/ 676536 w 1850778"/>
              <a:gd name="connsiteY2" fmla="*/ 47625 h 1444725"/>
              <a:gd name="connsiteX3" fmla="*/ 1326903 w 1850778"/>
              <a:gd name="connsiteY3" fmla="*/ 631317 h 1444725"/>
              <a:gd name="connsiteX4" fmla="*/ 1850778 w 1850778"/>
              <a:gd name="connsiteY4" fmla="*/ 1203933 h 1444725"/>
              <a:gd name="connsiteX5" fmla="*/ 1609986 w 1850778"/>
              <a:gd name="connsiteY5" fmla="*/ 1444725 h 1444725"/>
              <a:gd name="connsiteX6" fmla="*/ 450342 w 1850778"/>
              <a:gd name="connsiteY6" fmla="*/ 1187550 h 1444725"/>
              <a:gd name="connsiteX7" fmla="*/ 0 w 1850778"/>
              <a:gd name="connsiteY7" fmla="*/ 1203933 h 1444725"/>
              <a:gd name="connsiteX8" fmla="*/ 0 w 1850778"/>
              <a:gd name="connsiteY8" fmla="*/ 240792 h 1444725"/>
              <a:gd name="connsiteX0" fmla="*/ 603 w 1851381"/>
              <a:gd name="connsiteY0" fmla="*/ 259842 h 1463775"/>
              <a:gd name="connsiteX1" fmla="*/ 117570 w 1851381"/>
              <a:gd name="connsiteY1" fmla="*/ 0 h 1463775"/>
              <a:gd name="connsiteX2" fmla="*/ 677139 w 1851381"/>
              <a:gd name="connsiteY2" fmla="*/ 66675 h 1463775"/>
              <a:gd name="connsiteX3" fmla="*/ 1327506 w 1851381"/>
              <a:gd name="connsiteY3" fmla="*/ 650367 h 1463775"/>
              <a:gd name="connsiteX4" fmla="*/ 1851381 w 1851381"/>
              <a:gd name="connsiteY4" fmla="*/ 1222983 h 1463775"/>
              <a:gd name="connsiteX5" fmla="*/ 1610589 w 1851381"/>
              <a:gd name="connsiteY5" fmla="*/ 1463775 h 1463775"/>
              <a:gd name="connsiteX6" fmla="*/ 450945 w 1851381"/>
              <a:gd name="connsiteY6" fmla="*/ 1206600 h 1463775"/>
              <a:gd name="connsiteX7" fmla="*/ 603 w 1851381"/>
              <a:gd name="connsiteY7" fmla="*/ 1222983 h 1463775"/>
              <a:gd name="connsiteX8" fmla="*/ 603 w 1851381"/>
              <a:gd name="connsiteY8" fmla="*/ 259842 h 1463775"/>
              <a:gd name="connsiteX0" fmla="*/ 603 w 1851381"/>
              <a:gd name="connsiteY0" fmla="*/ 259842 h 1463775"/>
              <a:gd name="connsiteX1" fmla="*/ 117570 w 1851381"/>
              <a:gd name="connsiteY1" fmla="*/ 0 h 1463775"/>
              <a:gd name="connsiteX2" fmla="*/ 677139 w 1851381"/>
              <a:gd name="connsiteY2" fmla="*/ 66675 h 1463775"/>
              <a:gd name="connsiteX3" fmla="*/ 1327506 w 1851381"/>
              <a:gd name="connsiteY3" fmla="*/ 650367 h 1463775"/>
              <a:gd name="connsiteX4" fmla="*/ 1851381 w 1851381"/>
              <a:gd name="connsiteY4" fmla="*/ 1222983 h 1463775"/>
              <a:gd name="connsiteX5" fmla="*/ 1610589 w 1851381"/>
              <a:gd name="connsiteY5" fmla="*/ 1463775 h 1463775"/>
              <a:gd name="connsiteX6" fmla="*/ 450945 w 1851381"/>
              <a:gd name="connsiteY6" fmla="*/ 1206600 h 1463775"/>
              <a:gd name="connsiteX7" fmla="*/ 219678 w 1851381"/>
              <a:gd name="connsiteY7" fmla="*/ 927708 h 1463775"/>
              <a:gd name="connsiteX8" fmla="*/ 603 w 1851381"/>
              <a:gd name="connsiteY8" fmla="*/ 259842 h 146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851381" h="1463775">
                <a:moveTo>
                  <a:pt x="603" y="259842"/>
                </a:moveTo>
                <a:cubicBezTo>
                  <a:pt x="603" y="126856"/>
                  <a:pt x="-15416" y="0"/>
                  <a:pt x="117570" y="0"/>
                </a:cubicBezTo>
                <a:lnTo>
                  <a:pt x="677139" y="66675"/>
                </a:lnTo>
                <a:cubicBezTo>
                  <a:pt x="810125" y="66675"/>
                  <a:pt x="1327506" y="517381"/>
                  <a:pt x="1327506" y="650367"/>
                </a:cubicBezTo>
                <a:cubicBezTo>
                  <a:pt x="1327506" y="971414"/>
                  <a:pt x="1851381" y="901936"/>
                  <a:pt x="1851381" y="1222983"/>
                </a:cubicBezTo>
                <a:cubicBezTo>
                  <a:pt x="1851381" y="1355969"/>
                  <a:pt x="1743575" y="1463775"/>
                  <a:pt x="1610589" y="1463775"/>
                </a:cubicBezTo>
                <a:lnTo>
                  <a:pt x="450945" y="1206600"/>
                </a:lnTo>
                <a:cubicBezTo>
                  <a:pt x="317959" y="1206600"/>
                  <a:pt x="219678" y="1060694"/>
                  <a:pt x="219678" y="927708"/>
                </a:cubicBezTo>
                <a:cubicBezTo>
                  <a:pt x="219678" y="606661"/>
                  <a:pt x="603" y="580889"/>
                  <a:pt x="603" y="259842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6" name="Elipse 70">
            <a:extLst>
              <a:ext uri="{FF2B5EF4-FFF2-40B4-BE49-F238E27FC236}">
                <a16:creationId xmlns:a16="http://schemas.microsoft.com/office/drawing/2014/main" id="{8E69D336-5136-F867-73DA-E8BA61CAA755}"/>
              </a:ext>
            </a:extLst>
          </p:cNvPr>
          <p:cNvSpPr/>
          <p:nvPr/>
        </p:nvSpPr>
        <p:spPr>
          <a:xfrm rot="19593792">
            <a:off x="294996" y="3727090"/>
            <a:ext cx="1202549" cy="884673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7" name="Agrupar 71">
            <a:extLst>
              <a:ext uri="{FF2B5EF4-FFF2-40B4-BE49-F238E27FC236}">
                <a16:creationId xmlns:a16="http://schemas.microsoft.com/office/drawing/2014/main" id="{9599AA92-0AEB-3ED8-F055-FB75DE196353}"/>
              </a:ext>
            </a:extLst>
          </p:cNvPr>
          <p:cNvGrpSpPr/>
          <p:nvPr/>
        </p:nvGrpSpPr>
        <p:grpSpPr>
          <a:xfrm>
            <a:off x="245654" y="3009679"/>
            <a:ext cx="2152529" cy="1769448"/>
            <a:chOff x="0" y="548640"/>
            <a:chExt cx="3097237" cy="2880360"/>
          </a:xfrm>
        </p:grpSpPr>
        <p:cxnSp>
          <p:nvCxnSpPr>
            <p:cNvPr id="68" name="Conector de Seta Reta 98">
              <a:extLst>
                <a:ext uri="{FF2B5EF4-FFF2-40B4-BE49-F238E27FC236}">
                  <a16:creationId xmlns:a16="http://schemas.microsoft.com/office/drawing/2014/main" id="{94381303-E02C-0F68-F29C-DA9549373A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8467" y="548640"/>
              <a:ext cx="0" cy="182880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Conector de Seta Reta 99">
              <a:extLst>
                <a:ext uri="{FF2B5EF4-FFF2-40B4-BE49-F238E27FC236}">
                  <a16:creationId xmlns:a16="http://schemas.microsoft.com/office/drawing/2014/main" id="{BDEDC11D-46EE-A27A-713D-44419B000085}"/>
                </a:ext>
              </a:extLst>
            </p:cNvPr>
            <p:cNvCxnSpPr>
              <a:cxnSpLocks/>
            </p:cNvCxnSpPr>
            <p:nvPr/>
          </p:nvCxnSpPr>
          <p:spPr>
            <a:xfrm>
              <a:off x="928467" y="2377440"/>
              <a:ext cx="216877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0" name="Conector de Seta Reta 100">
              <a:extLst>
                <a:ext uri="{FF2B5EF4-FFF2-40B4-BE49-F238E27FC236}">
                  <a16:creationId xmlns:a16="http://schemas.microsoft.com/office/drawing/2014/main" id="{6184B53C-8D30-E5E0-2F2A-119C79F799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0" y="2377440"/>
              <a:ext cx="928467" cy="105156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1" name="Fluxograma: Conector 72">
            <a:extLst>
              <a:ext uri="{FF2B5EF4-FFF2-40B4-BE49-F238E27FC236}">
                <a16:creationId xmlns:a16="http://schemas.microsoft.com/office/drawing/2014/main" id="{5240DF8B-EB49-8D36-A95C-53B36ABCDF1A}"/>
              </a:ext>
            </a:extLst>
          </p:cNvPr>
          <p:cNvSpPr/>
          <p:nvPr/>
        </p:nvSpPr>
        <p:spPr>
          <a:xfrm>
            <a:off x="409059" y="4220400"/>
            <a:ext cx="78214" cy="69127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Fluxograma: Conector 73">
            <a:extLst>
              <a:ext uri="{FF2B5EF4-FFF2-40B4-BE49-F238E27FC236}">
                <a16:creationId xmlns:a16="http://schemas.microsoft.com/office/drawing/2014/main" id="{F11C3ABF-AF56-F545-6B75-8029B2E0E561}"/>
              </a:ext>
            </a:extLst>
          </p:cNvPr>
          <p:cNvSpPr/>
          <p:nvPr/>
        </p:nvSpPr>
        <p:spPr>
          <a:xfrm>
            <a:off x="924787" y="4482548"/>
            <a:ext cx="78214" cy="69127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Fluxograma: Conector 74">
            <a:extLst>
              <a:ext uri="{FF2B5EF4-FFF2-40B4-BE49-F238E27FC236}">
                <a16:creationId xmlns:a16="http://schemas.microsoft.com/office/drawing/2014/main" id="{A190614F-0BE5-6448-0186-36F694F6708E}"/>
              </a:ext>
            </a:extLst>
          </p:cNvPr>
          <p:cNvSpPr/>
          <p:nvPr/>
        </p:nvSpPr>
        <p:spPr>
          <a:xfrm>
            <a:off x="472609" y="4000045"/>
            <a:ext cx="78214" cy="69127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Fluxograma: Conector 75">
            <a:extLst>
              <a:ext uri="{FF2B5EF4-FFF2-40B4-BE49-F238E27FC236}">
                <a16:creationId xmlns:a16="http://schemas.microsoft.com/office/drawing/2014/main" id="{E5CFE70D-B404-0F39-408E-1EBA757A06A8}"/>
              </a:ext>
            </a:extLst>
          </p:cNvPr>
          <p:cNvSpPr/>
          <p:nvPr/>
        </p:nvSpPr>
        <p:spPr>
          <a:xfrm>
            <a:off x="1166763" y="4203125"/>
            <a:ext cx="78214" cy="69127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5" name="Fluxograma: Conector 76">
            <a:extLst>
              <a:ext uri="{FF2B5EF4-FFF2-40B4-BE49-F238E27FC236}">
                <a16:creationId xmlns:a16="http://schemas.microsoft.com/office/drawing/2014/main" id="{2A0874EE-36A6-366A-0BE0-6EDBF00F2352}"/>
              </a:ext>
            </a:extLst>
          </p:cNvPr>
          <p:cNvSpPr/>
          <p:nvPr/>
        </p:nvSpPr>
        <p:spPr>
          <a:xfrm>
            <a:off x="731692" y="4432137"/>
            <a:ext cx="78214" cy="69127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6" name="Fluxograma: Conector 77">
            <a:extLst>
              <a:ext uri="{FF2B5EF4-FFF2-40B4-BE49-F238E27FC236}">
                <a16:creationId xmlns:a16="http://schemas.microsoft.com/office/drawing/2014/main" id="{13B4AC2D-CC34-EAF9-9A57-4A87BD4B93F9}"/>
              </a:ext>
            </a:extLst>
          </p:cNvPr>
          <p:cNvSpPr/>
          <p:nvPr/>
        </p:nvSpPr>
        <p:spPr>
          <a:xfrm>
            <a:off x="935377" y="3765263"/>
            <a:ext cx="78214" cy="69127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Fluxograma: Conector 78">
            <a:extLst>
              <a:ext uri="{FF2B5EF4-FFF2-40B4-BE49-F238E27FC236}">
                <a16:creationId xmlns:a16="http://schemas.microsoft.com/office/drawing/2014/main" id="{10F07E33-34E6-D634-98E7-70649E809EBD}"/>
              </a:ext>
            </a:extLst>
          </p:cNvPr>
          <p:cNvSpPr/>
          <p:nvPr/>
        </p:nvSpPr>
        <p:spPr>
          <a:xfrm>
            <a:off x="681182" y="3894893"/>
            <a:ext cx="78214" cy="69127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Fluxograma: Conector 79">
            <a:extLst>
              <a:ext uri="{FF2B5EF4-FFF2-40B4-BE49-F238E27FC236}">
                <a16:creationId xmlns:a16="http://schemas.microsoft.com/office/drawing/2014/main" id="{AEFBE10C-5E33-E463-A278-930CFAFA5158}"/>
              </a:ext>
            </a:extLst>
          </p:cNvPr>
          <p:cNvSpPr/>
          <p:nvPr/>
        </p:nvSpPr>
        <p:spPr>
          <a:xfrm>
            <a:off x="534531" y="4404770"/>
            <a:ext cx="78214" cy="69127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Fluxograma: Conector 80">
            <a:extLst>
              <a:ext uri="{FF2B5EF4-FFF2-40B4-BE49-F238E27FC236}">
                <a16:creationId xmlns:a16="http://schemas.microsoft.com/office/drawing/2014/main" id="{6B994DB8-10EB-14AB-10BD-9F807EAAD2A3}"/>
              </a:ext>
            </a:extLst>
          </p:cNvPr>
          <p:cNvSpPr/>
          <p:nvPr/>
        </p:nvSpPr>
        <p:spPr>
          <a:xfrm>
            <a:off x="1160246" y="3920818"/>
            <a:ext cx="78214" cy="69127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Fluxograma: Conector 81">
            <a:extLst>
              <a:ext uri="{FF2B5EF4-FFF2-40B4-BE49-F238E27FC236}">
                <a16:creationId xmlns:a16="http://schemas.microsoft.com/office/drawing/2014/main" id="{B99F07BA-2EE5-3D22-C71B-95C0D141CF23}"/>
              </a:ext>
            </a:extLst>
          </p:cNvPr>
          <p:cNvSpPr/>
          <p:nvPr/>
        </p:nvSpPr>
        <p:spPr>
          <a:xfrm>
            <a:off x="1042925" y="4378844"/>
            <a:ext cx="78214" cy="69127"/>
          </a:xfrm>
          <a:prstGeom prst="flowChartConnector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CaixaDeTexto 82">
                <a:extLst>
                  <a:ext uri="{FF2B5EF4-FFF2-40B4-BE49-F238E27FC236}">
                    <a16:creationId xmlns:a16="http://schemas.microsoft.com/office/drawing/2014/main" id="{EFB213BC-244A-65CA-F841-E2B19C850339}"/>
                  </a:ext>
                </a:extLst>
              </p:cNvPr>
              <p:cNvSpPr txBox="1"/>
              <p:nvPr/>
            </p:nvSpPr>
            <p:spPr>
              <a:xfrm>
                <a:off x="723813" y="3969733"/>
                <a:ext cx="349715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l-GR" sz="2000" i="1" dirty="0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1" name="CaixaDeTexto 82">
                <a:extLst>
                  <a:ext uri="{FF2B5EF4-FFF2-40B4-BE49-F238E27FC236}">
                    <a16:creationId xmlns:a16="http://schemas.microsoft.com/office/drawing/2014/main" id="{EFB213BC-244A-65CA-F841-E2B19C8503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813" y="3969733"/>
                <a:ext cx="349715" cy="400110"/>
              </a:xfrm>
              <a:prstGeom prst="rect">
                <a:avLst/>
              </a:prstGeom>
              <a:blipFill>
                <a:blip r:embed="rId3"/>
                <a:stretch>
                  <a:fillRect b="-588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CaixaDeTexto 83">
                <a:extLst>
                  <a:ext uri="{FF2B5EF4-FFF2-40B4-BE49-F238E27FC236}">
                    <a16:creationId xmlns:a16="http://schemas.microsoft.com/office/drawing/2014/main" id="{70529F94-094B-FE13-A3F1-840E1DAB906A}"/>
                  </a:ext>
                </a:extLst>
              </p:cNvPr>
              <p:cNvSpPr txBox="1"/>
              <p:nvPr/>
            </p:nvSpPr>
            <p:spPr>
              <a:xfrm>
                <a:off x="1119540" y="3240797"/>
                <a:ext cx="350036" cy="5232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0" dirty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82" name="CaixaDeTexto 83">
                <a:extLst>
                  <a:ext uri="{FF2B5EF4-FFF2-40B4-BE49-F238E27FC236}">
                    <a16:creationId xmlns:a16="http://schemas.microsoft.com/office/drawing/2014/main" id="{70529F94-094B-FE13-A3F1-840E1DAB9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9540" y="3240797"/>
                <a:ext cx="35003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3" name="Agrupar 85">
            <a:extLst>
              <a:ext uri="{FF2B5EF4-FFF2-40B4-BE49-F238E27FC236}">
                <a16:creationId xmlns:a16="http://schemas.microsoft.com/office/drawing/2014/main" id="{CE99CDE0-0CF6-B677-47F4-015681BBA21B}"/>
              </a:ext>
            </a:extLst>
          </p:cNvPr>
          <p:cNvGrpSpPr/>
          <p:nvPr/>
        </p:nvGrpSpPr>
        <p:grpSpPr>
          <a:xfrm>
            <a:off x="2946899" y="3056549"/>
            <a:ext cx="2021608" cy="1647442"/>
            <a:chOff x="1254034" y="3496491"/>
            <a:chExt cx="1924594" cy="1301932"/>
          </a:xfrm>
        </p:grpSpPr>
        <p:cxnSp>
          <p:nvCxnSpPr>
            <p:cNvPr id="84" name="Conector de Seta Reta 96">
              <a:extLst>
                <a:ext uri="{FF2B5EF4-FFF2-40B4-BE49-F238E27FC236}">
                  <a16:creationId xmlns:a16="http://schemas.microsoft.com/office/drawing/2014/main" id="{65DBEC5E-3E85-35FC-4F52-46E2CAD62C73}"/>
                </a:ext>
              </a:extLst>
            </p:cNvPr>
            <p:cNvCxnSpPr/>
            <p:nvPr/>
          </p:nvCxnSpPr>
          <p:spPr>
            <a:xfrm>
              <a:off x="1254034" y="4798423"/>
              <a:ext cx="1924594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Conector de Seta Reta 97">
              <a:extLst>
                <a:ext uri="{FF2B5EF4-FFF2-40B4-BE49-F238E27FC236}">
                  <a16:creationId xmlns:a16="http://schemas.microsoft.com/office/drawing/2014/main" id="{F16DC8BF-96C3-A88D-8CED-936C2B042A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7097" y="3496491"/>
              <a:ext cx="0" cy="1301932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CaixaDeTexto 87">
                <a:extLst>
                  <a:ext uri="{FF2B5EF4-FFF2-40B4-BE49-F238E27FC236}">
                    <a16:creationId xmlns:a16="http://schemas.microsoft.com/office/drawing/2014/main" id="{8F24094B-D8A7-0168-13CB-E92C13717357}"/>
                  </a:ext>
                </a:extLst>
              </p:cNvPr>
              <p:cNvSpPr txBox="1"/>
              <p:nvPr/>
            </p:nvSpPr>
            <p:spPr>
              <a:xfrm>
                <a:off x="3790664" y="2983046"/>
                <a:ext cx="683587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000" i="0" dirty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pt-BR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7" name="CaixaDeTexto 87">
                <a:extLst>
                  <a:ext uri="{FF2B5EF4-FFF2-40B4-BE49-F238E27FC236}">
                    <a16:creationId xmlns:a16="http://schemas.microsoft.com/office/drawing/2014/main" id="{8F24094B-D8A7-0168-13CB-E92C13717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664" y="2983046"/>
                <a:ext cx="683587" cy="400110"/>
              </a:xfrm>
              <a:prstGeom prst="rect">
                <a:avLst/>
              </a:prstGeom>
              <a:blipFill>
                <a:blip r:embed="rId5"/>
                <a:stretch>
                  <a:fillRect r="-6140" b="-161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Conector de Seta Reta 127">
            <a:extLst>
              <a:ext uri="{FF2B5EF4-FFF2-40B4-BE49-F238E27FC236}">
                <a16:creationId xmlns:a16="http://schemas.microsoft.com/office/drawing/2014/main" id="{50936298-9553-F1C6-DBF8-CCEF3B24BC36}"/>
              </a:ext>
            </a:extLst>
          </p:cNvPr>
          <p:cNvCxnSpPr>
            <a:cxnSpLocks/>
            <a:endCxn id="98" idx="0"/>
          </p:cNvCxnSpPr>
          <p:nvPr/>
        </p:nvCxnSpPr>
        <p:spPr>
          <a:xfrm flipH="1">
            <a:off x="5775742" y="4058425"/>
            <a:ext cx="284170" cy="228611"/>
          </a:xfrm>
          <a:prstGeom prst="straightConnector1">
            <a:avLst/>
          </a:prstGeom>
          <a:ln w="28575">
            <a:solidFill>
              <a:srgbClr val="002855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7" name="Seta: para a Direita 129">
            <a:extLst>
              <a:ext uri="{FF2B5EF4-FFF2-40B4-BE49-F238E27FC236}">
                <a16:creationId xmlns:a16="http://schemas.microsoft.com/office/drawing/2014/main" id="{673913DC-29A9-5C5E-2208-28653B8997BA}"/>
              </a:ext>
            </a:extLst>
          </p:cNvPr>
          <p:cNvSpPr/>
          <p:nvPr/>
        </p:nvSpPr>
        <p:spPr>
          <a:xfrm>
            <a:off x="4934139" y="3784059"/>
            <a:ext cx="597717" cy="321223"/>
          </a:xfrm>
          <a:prstGeom prst="rightArrow">
            <a:avLst/>
          </a:prstGeom>
          <a:solidFill>
            <a:srgbClr val="D9D9D9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pt-BR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8" name="CaixaDeTexto 131">
            <a:extLst>
              <a:ext uri="{FF2B5EF4-FFF2-40B4-BE49-F238E27FC236}">
                <a16:creationId xmlns:a16="http://schemas.microsoft.com/office/drawing/2014/main" id="{839AF4EB-ADDB-53FB-EF79-934002548CE9}"/>
              </a:ext>
            </a:extLst>
          </p:cNvPr>
          <p:cNvSpPr txBox="1"/>
          <p:nvPr/>
        </p:nvSpPr>
        <p:spPr>
          <a:xfrm>
            <a:off x="5228156" y="4287036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855"/>
                </a:solidFill>
              </a:rPr>
              <a:t>Prediction</a:t>
            </a:r>
          </a:p>
        </p:txBody>
      </p:sp>
      <p:sp>
        <p:nvSpPr>
          <p:cNvPr id="99" name="CaixaDeTexto 132">
            <a:extLst>
              <a:ext uri="{FF2B5EF4-FFF2-40B4-BE49-F238E27FC236}">
                <a16:creationId xmlns:a16="http://schemas.microsoft.com/office/drawing/2014/main" id="{4F87270D-3ED2-49B3-32D1-4AEF8DBDD004}"/>
              </a:ext>
            </a:extLst>
          </p:cNvPr>
          <p:cNvSpPr txBox="1"/>
          <p:nvPr/>
        </p:nvSpPr>
        <p:spPr>
          <a:xfrm>
            <a:off x="6643217" y="4410849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2855"/>
                </a:solidFill>
              </a:rPr>
              <a:t>Data</a:t>
            </a:r>
          </a:p>
        </p:txBody>
      </p:sp>
      <p:sp>
        <p:nvSpPr>
          <p:cNvPr id="100" name="CaixaDeTexto 133">
            <a:extLst>
              <a:ext uri="{FF2B5EF4-FFF2-40B4-BE49-F238E27FC236}">
                <a16:creationId xmlns:a16="http://schemas.microsoft.com/office/drawing/2014/main" id="{9E151AA8-3F7A-30AA-4488-0D7F26CD9033}"/>
              </a:ext>
            </a:extLst>
          </p:cNvPr>
          <p:cNvSpPr txBox="1"/>
          <p:nvPr/>
        </p:nvSpPr>
        <p:spPr>
          <a:xfrm>
            <a:off x="7491982" y="4287035"/>
            <a:ext cx="145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855"/>
                </a:solidFill>
              </a:rPr>
              <a:t>Covariance </a:t>
            </a:r>
            <a:br>
              <a:rPr lang="en-US" sz="1600" dirty="0">
                <a:solidFill>
                  <a:srgbClr val="002855"/>
                </a:solidFill>
              </a:rPr>
            </a:br>
            <a:r>
              <a:rPr lang="en-US" sz="1600" dirty="0">
                <a:solidFill>
                  <a:srgbClr val="002855"/>
                </a:solidFill>
              </a:rPr>
              <a:t>function</a:t>
            </a:r>
          </a:p>
        </p:txBody>
      </p:sp>
      <p:sp>
        <p:nvSpPr>
          <p:cNvPr id="101" name="CaixaDeTexto 134">
            <a:extLst>
              <a:ext uri="{FF2B5EF4-FFF2-40B4-BE49-F238E27FC236}">
                <a16:creationId xmlns:a16="http://schemas.microsoft.com/office/drawing/2014/main" id="{F10979AB-4E24-9AA8-8732-CB91FE9D9185}"/>
              </a:ext>
            </a:extLst>
          </p:cNvPr>
          <p:cNvSpPr txBox="1"/>
          <p:nvPr/>
        </p:nvSpPr>
        <p:spPr>
          <a:xfrm>
            <a:off x="5987701" y="3191411"/>
            <a:ext cx="1946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Bayesian Inference</a:t>
            </a:r>
          </a:p>
        </p:txBody>
      </p:sp>
      <p:cxnSp>
        <p:nvCxnSpPr>
          <p:cNvPr id="102" name="Conector: Angulado 136">
            <a:extLst>
              <a:ext uri="{FF2B5EF4-FFF2-40B4-BE49-F238E27FC236}">
                <a16:creationId xmlns:a16="http://schemas.microsoft.com/office/drawing/2014/main" id="{B65D88CB-E7ED-F6D1-9BF1-52DDB8ACF3A1}"/>
              </a:ext>
            </a:extLst>
          </p:cNvPr>
          <p:cNvCxnSpPr>
            <a:cxnSpLocks/>
            <a:endCxn id="100" idx="0"/>
          </p:cNvCxnSpPr>
          <p:nvPr/>
        </p:nvCxnSpPr>
        <p:spPr>
          <a:xfrm rot="16200000" flipH="1">
            <a:off x="7884394" y="3950722"/>
            <a:ext cx="508404" cy="164222"/>
          </a:xfrm>
          <a:prstGeom prst="bentConnector3">
            <a:avLst>
              <a:gd name="adj1" fmla="val -1388"/>
            </a:avLst>
          </a:prstGeom>
          <a:ln w="28575">
            <a:solidFill>
              <a:srgbClr val="002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Seta: para a Direita 143">
            <a:extLst>
              <a:ext uri="{FF2B5EF4-FFF2-40B4-BE49-F238E27FC236}">
                <a16:creationId xmlns:a16="http://schemas.microsoft.com/office/drawing/2014/main" id="{FCF886B3-4BAC-C8F1-ABC3-5D88912AED35}"/>
              </a:ext>
            </a:extLst>
          </p:cNvPr>
          <p:cNvSpPr/>
          <p:nvPr/>
        </p:nvSpPr>
        <p:spPr>
          <a:xfrm>
            <a:off x="2181923" y="3752599"/>
            <a:ext cx="597717" cy="321223"/>
          </a:xfrm>
          <a:prstGeom prst="rightArrow">
            <a:avLst/>
          </a:prstGeom>
          <a:solidFill>
            <a:srgbClr val="D9D9D9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pt-BR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04" name="Conector: Angulado 181">
            <a:extLst>
              <a:ext uri="{FF2B5EF4-FFF2-40B4-BE49-F238E27FC236}">
                <a16:creationId xmlns:a16="http://schemas.microsoft.com/office/drawing/2014/main" id="{DC407D3B-3E5E-D1C0-6801-4665CA31942F}"/>
              </a:ext>
            </a:extLst>
          </p:cNvPr>
          <p:cNvCxnSpPr>
            <a:cxnSpLocks/>
            <a:endCxn id="99" idx="1"/>
          </p:cNvCxnSpPr>
          <p:nvPr/>
        </p:nvCxnSpPr>
        <p:spPr>
          <a:xfrm rot="5400000">
            <a:off x="6307134" y="4118474"/>
            <a:ext cx="797735" cy="125568"/>
          </a:xfrm>
          <a:prstGeom prst="bentConnector4">
            <a:avLst>
              <a:gd name="adj1" fmla="val 90"/>
              <a:gd name="adj2" fmla="val 205763"/>
            </a:avLst>
          </a:prstGeom>
          <a:ln w="28575">
            <a:solidFill>
              <a:srgbClr val="00285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Agrupar 29">
            <a:extLst>
              <a:ext uri="{FF2B5EF4-FFF2-40B4-BE49-F238E27FC236}">
                <a16:creationId xmlns:a16="http://schemas.microsoft.com/office/drawing/2014/main" id="{2C3BEA58-1D79-4A21-6414-B65871F9B40B}"/>
              </a:ext>
            </a:extLst>
          </p:cNvPr>
          <p:cNvGrpSpPr/>
          <p:nvPr/>
        </p:nvGrpSpPr>
        <p:grpSpPr>
          <a:xfrm>
            <a:off x="3096733" y="3229144"/>
            <a:ext cx="1701165" cy="1263072"/>
            <a:chOff x="6402101" y="2775857"/>
            <a:chExt cx="2518117" cy="2154001"/>
          </a:xfrm>
        </p:grpSpPr>
        <p:sp>
          <p:nvSpPr>
            <p:cNvPr id="107" name="Forma Livre: Forma 30">
              <a:extLst>
                <a:ext uri="{FF2B5EF4-FFF2-40B4-BE49-F238E27FC236}">
                  <a16:creationId xmlns:a16="http://schemas.microsoft.com/office/drawing/2014/main" id="{C7E06AEA-D68F-E3FA-E9AE-7672D58F74C3}"/>
                </a:ext>
              </a:extLst>
            </p:cNvPr>
            <p:cNvSpPr/>
            <p:nvPr/>
          </p:nvSpPr>
          <p:spPr>
            <a:xfrm>
              <a:off x="6472439" y="2818060"/>
              <a:ext cx="2447779" cy="2099316"/>
            </a:xfrm>
            <a:custGeom>
              <a:avLst/>
              <a:gdLst>
                <a:gd name="connsiteX0" fmla="*/ 0 w 2447779"/>
                <a:gd name="connsiteY0" fmla="*/ 0 h 2099316"/>
                <a:gd name="connsiteX1" fmla="*/ 365760 w 2447779"/>
                <a:gd name="connsiteY1" fmla="*/ 211015 h 2099316"/>
                <a:gd name="connsiteX2" fmla="*/ 745588 w 2447779"/>
                <a:gd name="connsiteY2" fmla="*/ 900332 h 2099316"/>
                <a:gd name="connsiteX3" fmla="*/ 1097280 w 2447779"/>
                <a:gd name="connsiteY3" fmla="*/ 1617785 h 2099316"/>
                <a:gd name="connsiteX4" fmla="*/ 1378634 w 2447779"/>
                <a:gd name="connsiteY4" fmla="*/ 1969477 h 2099316"/>
                <a:gd name="connsiteX5" fmla="*/ 2039816 w 2447779"/>
                <a:gd name="connsiteY5" fmla="*/ 2096086 h 2099316"/>
                <a:gd name="connsiteX6" fmla="*/ 2447779 w 2447779"/>
                <a:gd name="connsiteY6" fmla="*/ 1856935 h 209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47779" h="2099316">
                  <a:moveTo>
                    <a:pt x="0" y="0"/>
                  </a:moveTo>
                  <a:cubicBezTo>
                    <a:pt x="120747" y="30480"/>
                    <a:pt x="241495" y="60960"/>
                    <a:pt x="365760" y="211015"/>
                  </a:cubicBezTo>
                  <a:cubicBezTo>
                    <a:pt x="490025" y="361070"/>
                    <a:pt x="623668" y="665870"/>
                    <a:pt x="745588" y="900332"/>
                  </a:cubicBezTo>
                  <a:cubicBezTo>
                    <a:pt x="867508" y="1134794"/>
                    <a:pt x="991772" y="1439594"/>
                    <a:pt x="1097280" y="1617785"/>
                  </a:cubicBezTo>
                  <a:cubicBezTo>
                    <a:pt x="1202788" y="1795976"/>
                    <a:pt x="1221545" y="1889760"/>
                    <a:pt x="1378634" y="1969477"/>
                  </a:cubicBezTo>
                  <a:cubicBezTo>
                    <a:pt x="1535723" y="2049194"/>
                    <a:pt x="1861625" y="2114843"/>
                    <a:pt x="2039816" y="2096086"/>
                  </a:cubicBezTo>
                  <a:cubicBezTo>
                    <a:pt x="2218007" y="2077329"/>
                    <a:pt x="2332893" y="1967132"/>
                    <a:pt x="2447779" y="1856935"/>
                  </a:cubicBezTo>
                </a:path>
              </a:pathLst>
            </a:cu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Forma Livre: Forma 31">
              <a:extLst>
                <a:ext uri="{FF2B5EF4-FFF2-40B4-BE49-F238E27FC236}">
                  <a16:creationId xmlns:a16="http://schemas.microsoft.com/office/drawing/2014/main" id="{8AEE46BA-3220-97B1-E0EF-5D6ACF602CD9}"/>
                </a:ext>
              </a:extLst>
            </p:cNvPr>
            <p:cNvSpPr/>
            <p:nvPr/>
          </p:nvSpPr>
          <p:spPr>
            <a:xfrm>
              <a:off x="6402101" y="3069103"/>
              <a:ext cx="2419643" cy="1824823"/>
            </a:xfrm>
            <a:custGeom>
              <a:avLst/>
              <a:gdLst>
                <a:gd name="connsiteX0" fmla="*/ 0 w 2419643"/>
                <a:gd name="connsiteY0" fmla="*/ 16243 h 1824823"/>
                <a:gd name="connsiteX1" fmla="*/ 379828 w 2419643"/>
                <a:gd name="connsiteY1" fmla="*/ 16243 h 1824823"/>
                <a:gd name="connsiteX2" fmla="*/ 900332 w 2419643"/>
                <a:gd name="connsiteY2" fmla="*/ 185055 h 1824823"/>
                <a:gd name="connsiteX3" fmla="*/ 1125415 w 2419643"/>
                <a:gd name="connsiteY3" fmla="*/ 593019 h 1824823"/>
                <a:gd name="connsiteX4" fmla="*/ 1125415 w 2419643"/>
                <a:gd name="connsiteY4" fmla="*/ 1127591 h 1824823"/>
                <a:gd name="connsiteX5" fmla="*/ 1308295 w 2419643"/>
                <a:gd name="connsiteY5" fmla="*/ 1423012 h 1824823"/>
                <a:gd name="connsiteX6" fmla="*/ 1575581 w 2419643"/>
                <a:gd name="connsiteY6" fmla="*/ 1788772 h 1824823"/>
                <a:gd name="connsiteX7" fmla="*/ 2067951 w 2419643"/>
                <a:gd name="connsiteY7" fmla="*/ 1774705 h 1824823"/>
                <a:gd name="connsiteX8" fmla="*/ 2419643 w 2419643"/>
                <a:gd name="connsiteY8" fmla="*/ 1465215 h 1824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19643" h="1824823">
                  <a:moveTo>
                    <a:pt x="0" y="16243"/>
                  </a:moveTo>
                  <a:cubicBezTo>
                    <a:pt x="114886" y="2175"/>
                    <a:pt x="229773" y="-11892"/>
                    <a:pt x="379828" y="16243"/>
                  </a:cubicBezTo>
                  <a:cubicBezTo>
                    <a:pt x="529883" y="44378"/>
                    <a:pt x="776068" y="88926"/>
                    <a:pt x="900332" y="185055"/>
                  </a:cubicBezTo>
                  <a:cubicBezTo>
                    <a:pt x="1024596" y="281184"/>
                    <a:pt x="1087901" y="435930"/>
                    <a:pt x="1125415" y="593019"/>
                  </a:cubicBezTo>
                  <a:cubicBezTo>
                    <a:pt x="1162929" y="750108"/>
                    <a:pt x="1094935" y="989259"/>
                    <a:pt x="1125415" y="1127591"/>
                  </a:cubicBezTo>
                  <a:cubicBezTo>
                    <a:pt x="1155895" y="1265923"/>
                    <a:pt x="1233267" y="1312815"/>
                    <a:pt x="1308295" y="1423012"/>
                  </a:cubicBezTo>
                  <a:cubicBezTo>
                    <a:pt x="1383323" y="1533209"/>
                    <a:pt x="1448972" y="1730157"/>
                    <a:pt x="1575581" y="1788772"/>
                  </a:cubicBezTo>
                  <a:cubicBezTo>
                    <a:pt x="1702190" y="1847388"/>
                    <a:pt x="1927274" y="1828631"/>
                    <a:pt x="2067951" y="1774705"/>
                  </a:cubicBezTo>
                  <a:cubicBezTo>
                    <a:pt x="2208628" y="1720779"/>
                    <a:pt x="2314135" y="1592997"/>
                    <a:pt x="2419643" y="1465215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Forma Livre: Forma 32">
              <a:extLst>
                <a:ext uri="{FF2B5EF4-FFF2-40B4-BE49-F238E27FC236}">
                  <a16:creationId xmlns:a16="http://schemas.microsoft.com/office/drawing/2014/main" id="{28EFBBF4-1175-030E-2CC4-F443A9255FAD}"/>
                </a:ext>
              </a:extLst>
            </p:cNvPr>
            <p:cNvSpPr/>
            <p:nvPr/>
          </p:nvSpPr>
          <p:spPr>
            <a:xfrm>
              <a:off x="6852267" y="2775857"/>
              <a:ext cx="2039815" cy="2154001"/>
            </a:xfrm>
            <a:custGeom>
              <a:avLst/>
              <a:gdLst>
                <a:gd name="connsiteX0" fmla="*/ 0 w 2039815"/>
                <a:gd name="connsiteY0" fmla="*/ 0 h 2154001"/>
                <a:gd name="connsiteX1" fmla="*/ 56271 w 2039815"/>
                <a:gd name="connsiteY1" fmla="*/ 661181 h 2154001"/>
                <a:gd name="connsiteX2" fmla="*/ 309489 w 2039815"/>
                <a:gd name="connsiteY2" fmla="*/ 1139483 h 2154001"/>
                <a:gd name="connsiteX3" fmla="*/ 604911 w 2039815"/>
                <a:gd name="connsiteY3" fmla="*/ 1659988 h 2154001"/>
                <a:gd name="connsiteX4" fmla="*/ 717452 w 2039815"/>
                <a:gd name="connsiteY4" fmla="*/ 1899138 h 2154001"/>
                <a:gd name="connsiteX5" fmla="*/ 1308295 w 2039815"/>
                <a:gd name="connsiteY5" fmla="*/ 1814732 h 2154001"/>
                <a:gd name="connsiteX6" fmla="*/ 1772529 w 2039815"/>
                <a:gd name="connsiteY6" fmla="*/ 2124221 h 2154001"/>
                <a:gd name="connsiteX7" fmla="*/ 2039815 w 2039815"/>
                <a:gd name="connsiteY7" fmla="*/ 2124221 h 2154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039815" h="2154001">
                  <a:moveTo>
                    <a:pt x="0" y="0"/>
                  </a:moveTo>
                  <a:cubicBezTo>
                    <a:pt x="2345" y="235633"/>
                    <a:pt x="4690" y="471267"/>
                    <a:pt x="56271" y="661181"/>
                  </a:cubicBezTo>
                  <a:cubicBezTo>
                    <a:pt x="107852" y="851095"/>
                    <a:pt x="218049" y="973015"/>
                    <a:pt x="309489" y="1139483"/>
                  </a:cubicBezTo>
                  <a:cubicBezTo>
                    <a:pt x="400929" y="1305951"/>
                    <a:pt x="536917" y="1533379"/>
                    <a:pt x="604911" y="1659988"/>
                  </a:cubicBezTo>
                  <a:cubicBezTo>
                    <a:pt x="672905" y="1786597"/>
                    <a:pt x="600221" y="1873347"/>
                    <a:pt x="717452" y="1899138"/>
                  </a:cubicBezTo>
                  <a:cubicBezTo>
                    <a:pt x="834683" y="1924929"/>
                    <a:pt x="1132449" y="1777218"/>
                    <a:pt x="1308295" y="1814732"/>
                  </a:cubicBezTo>
                  <a:cubicBezTo>
                    <a:pt x="1484141" y="1852246"/>
                    <a:pt x="1650609" y="2072640"/>
                    <a:pt x="1772529" y="2124221"/>
                  </a:cubicBezTo>
                  <a:cubicBezTo>
                    <a:pt x="1894449" y="2175803"/>
                    <a:pt x="1967132" y="2150012"/>
                    <a:pt x="2039815" y="2124221"/>
                  </a:cubicBezTo>
                </a:path>
              </a:pathLst>
            </a:cu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Forma Livre: Forma 33">
              <a:extLst>
                <a:ext uri="{FF2B5EF4-FFF2-40B4-BE49-F238E27FC236}">
                  <a16:creationId xmlns:a16="http://schemas.microsoft.com/office/drawing/2014/main" id="{6DF05A10-F5CA-BCAF-9971-DE3DAC72D21B}"/>
                </a:ext>
              </a:extLst>
            </p:cNvPr>
            <p:cNvSpPr/>
            <p:nvPr/>
          </p:nvSpPr>
          <p:spPr>
            <a:xfrm>
              <a:off x="6416169" y="3015008"/>
              <a:ext cx="2433710" cy="1802103"/>
            </a:xfrm>
            <a:custGeom>
              <a:avLst/>
              <a:gdLst>
                <a:gd name="connsiteX0" fmla="*/ 0 w 2433710"/>
                <a:gd name="connsiteY0" fmla="*/ 0 h 1802103"/>
                <a:gd name="connsiteX1" fmla="*/ 731520 w 2433710"/>
                <a:gd name="connsiteY1" fmla="*/ 112541 h 1802103"/>
                <a:gd name="connsiteX2" fmla="*/ 1167618 w 2433710"/>
                <a:gd name="connsiteY2" fmla="*/ 492369 h 1802103"/>
                <a:gd name="connsiteX3" fmla="*/ 1280160 w 2433710"/>
                <a:gd name="connsiteY3" fmla="*/ 1012874 h 1802103"/>
                <a:gd name="connsiteX4" fmla="*/ 1547446 w 2433710"/>
                <a:gd name="connsiteY4" fmla="*/ 1547446 h 1802103"/>
                <a:gd name="connsiteX5" fmla="*/ 2011680 w 2433710"/>
                <a:gd name="connsiteY5" fmla="*/ 1800664 h 1802103"/>
                <a:gd name="connsiteX6" fmla="*/ 2433710 w 2433710"/>
                <a:gd name="connsiteY6" fmla="*/ 1631852 h 1802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433710" h="1802103">
                  <a:moveTo>
                    <a:pt x="0" y="0"/>
                  </a:moveTo>
                  <a:cubicBezTo>
                    <a:pt x="268458" y="15240"/>
                    <a:pt x="536917" y="30480"/>
                    <a:pt x="731520" y="112541"/>
                  </a:cubicBezTo>
                  <a:cubicBezTo>
                    <a:pt x="926123" y="194602"/>
                    <a:pt x="1076178" y="342314"/>
                    <a:pt x="1167618" y="492369"/>
                  </a:cubicBezTo>
                  <a:cubicBezTo>
                    <a:pt x="1259058" y="642424"/>
                    <a:pt x="1216855" y="837028"/>
                    <a:pt x="1280160" y="1012874"/>
                  </a:cubicBezTo>
                  <a:cubicBezTo>
                    <a:pt x="1343465" y="1188720"/>
                    <a:pt x="1425526" y="1416148"/>
                    <a:pt x="1547446" y="1547446"/>
                  </a:cubicBezTo>
                  <a:cubicBezTo>
                    <a:pt x="1669366" y="1678744"/>
                    <a:pt x="1863969" y="1786596"/>
                    <a:pt x="2011680" y="1800664"/>
                  </a:cubicBezTo>
                  <a:cubicBezTo>
                    <a:pt x="2159391" y="1814732"/>
                    <a:pt x="2296550" y="1723292"/>
                    <a:pt x="2433710" y="1631852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CaixaDeTexto 86">
                <a:extLst>
                  <a:ext uri="{FF2B5EF4-FFF2-40B4-BE49-F238E27FC236}">
                    <a16:creationId xmlns:a16="http://schemas.microsoft.com/office/drawing/2014/main" id="{429B549D-9FCF-7A32-7AFB-8402D62E389F}"/>
                  </a:ext>
                </a:extLst>
              </p:cNvPr>
              <p:cNvSpPr txBox="1"/>
              <p:nvPr/>
            </p:nvSpPr>
            <p:spPr>
              <a:xfrm>
                <a:off x="3389789" y="3672553"/>
                <a:ext cx="70965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sz="2000" i="1" dirty="0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pt-BR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i="1" dirty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000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86" name="CaixaDeTexto 86">
                <a:extLst>
                  <a:ext uri="{FF2B5EF4-FFF2-40B4-BE49-F238E27FC236}">
                    <a16:creationId xmlns:a16="http://schemas.microsoft.com/office/drawing/2014/main" id="{429B549D-9FCF-7A32-7AFB-8402D62E38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789" y="3672553"/>
                <a:ext cx="709659" cy="400110"/>
              </a:xfrm>
              <a:prstGeom prst="rect">
                <a:avLst/>
              </a:prstGeom>
              <a:blipFill>
                <a:blip r:embed="rId6"/>
                <a:stretch>
                  <a:fillRect r="-3390" b="-161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aixaDeTexto 101">
                <a:extLst>
                  <a:ext uri="{FF2B5EF4-FFF2-40B4-BE49-F238E27FC236}">
                    <a16:creationId xmlns:a16="http://schemas.microsoft.com/office/drawing/2014/main" id="{CBE6290D-D64D-746A-972C-AF6A0AB77D9E}"/>
                  </a:ext>
                </a:extLst>
              </p:cNvPr>
              <p:cNvSpPr txBox="1"/>
              <p:nvPr/>
            </p:nvSpPr>
            <p:spPr>
              <a:xfrm>
                <a:off x="8974428" y="4737006"/>
                <a:ext cx="3183810" cy="3161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855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≝</m:t>
                      </m:r>
                      <m:acc>
                        <m:accPr>
                          <m:chr m:val="̂"/>
                          <m:ctrlPr>
                            <a:rPr lang="pt-B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CaixaDeTexto 101">
                <a:extLst>
                  <a:ext uri="{FF2B5EF4-FFF2-40B4-BE49-F238E27FC236}">
                    <a16:creationId xmlns:a16="http://schemas.microsoft.com/office/drawing/2014/main" id="{CBE6290D-D64D-746A-972C-AF6A0AB7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74428" y="4737006"/>
                <a:ext cx="3183810" cy="316112"/>
              </a:xfrm>
              <a:prstGeom prst="rect">
                <a:avLst/>
              </a:prstGeom>
              <a:blipFill>
                <a:blip r:embed="rId7"/>
                <a:stretch>
                  <a:fillRect t="-11111" r="-397" b="-29630"/>
                </a:stretch>
              </a:blipFill>
              <a:ln>
                <a:solidFill>
                  <a:srgbClr val="00285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Agrupar 112">
            <a:extLst>
              <a:ext uri="{FF2B5EF4-FFF2-40B4-BE49-F238E27FC236}">
                <a16:creationId xmlns:a16="http://schemas.microsoft.com/office/drawing/2014/main" id="{5388E99E-51F0-B3DF-6DCB-0238B493E6C8}"/>
              </a:ext>
            </a:extLst>
          </p:cNvPr>
          <p:cNvGrpSpPr/>
          <p:nvPr/>
        </p:nvGrpSpPr>
        <p:grpSpPr>
          <a:xfrm>
            <a:off x="9381347" y="3171329"/>
            <a:ext cx="2602832" cy="1486600"/>
            <a:chOff x="3157020" y="2826685"/>
            <a:chExt cx="2313661" cy="1870231"/>
          </a:xfrm>
        </p:grpSpPr>
        <p:grpSp>
          <p:nvGrpSpPr>
            <p:cNvPr id="114" name="Agrupar 114">
              <a:extLst>
                <a:ext uri="{FF2B5EF4-FFF2-40B4-BE49-F238E27FC236}">
                  <a16:creationId xmlns:a16="http://schemas.microsoft.com/office/drawing/2014/main" id="{90D65C73-856A-CE60-1313-092C4FF5280A}"/>
                </a:ext>
              </a:extLst>
            </p:cNvPr>
            <p:cNvGrpSpPr/>
            <p:nvPr/>
          </p:nvGrpSpPr>
          <p:grpSpPr>
            <a:xfrm>
              <a:off x="3157020" y="2826685"/>
              <a:ext cx="2260964" cy="1870231"/>
              <a:chOff x="838200" y="1682332"/>
              <a:chExt cx="3481336" cy="2780725"/>
            </a:xfrm>
          </p:grpSpPr>
          <p:grpSp>
            <p:nvGrpSpPr>
              <p:cNvPr id="117" name="Agrupar 117">
                <a:extLst>
                  <a:ext uri="{FF2B5EF4-FFF2-40B4-BE49-F238E27FC236}">
                    <a16:creationId xmlns:a16="http://schemas.microsoft.com/office/drawing/2014/main" id="{7613D99C-2F89-F5A7-17F9-B016B2CE3B00}"/>
                  </a:ext>
                </a:extLst>
              </p:cNvPr>
              <p:cNvGrpSpPr/>
              <p:nvPr/>
            </p:nvGrpSpPr>
            <p:grpSpPr>
              <a:xfrm>
                <a:off x="838200" y="1781303"/>
                <a:ext cx="3481336" cy="2681754"/>
                <a:chOff x="6051872" y="3595017"/>
                <a:chExt cx="1924594" cy="1301932"/>
              </a:xfrm>
            </p:grpSpPr>
            <p:grpSp>
              <p:nvGrpSpPr>
                <p:cNvPr id="122" name="Agrupar 122">
                  <a:extLst>
                    <a:ext uri="{FF2B5EF4-FFF2-40B4-BE49-F238E27FC236}">
                      <a16:creationId xmlns:a16="http://schemas.microsoft.com/office/drawing/2014/main" id="{7859BC67-2ECC-5197-2D51-A90A0B85E255}"/>
                    </a:ext>
                  </a:extLst>
                </p:cNvPr>
                <p:cNvGrpSpPr/>
                <p:nvPr/>
              </p:nvGrpSpPr>
              <p:grpSpPr>
                <a:xfrm>
                  <a:off x="6051872" y="3595017"/>
                  <a:ext cx="1924594" cy="1301932"/>
                  <a:chOff x="1254034" y="3496491"/>
                  <a:chExt cx="1924594" cy="1301932"/>
                </a:xfrm>
              </p:grpSpPr>
              <p:cxnSp>
                <p:nvCxnSpPr>
                  <p:cNvPr id="124" name="Conector de Seta Reta 124">
                    <a:extLst>
                      <a:ext uri="{FF2B5EF4-FFF2-40B4-BE49-F238E27FC236}">
                        <a16:creationId xmlns:a16="http://schemas.microsoft.com/office/drawing/2014/main" id="{6331D2F8-00F8-3803-8A8C-21053A0DD3CA}"/>
                      </a:ext>
                    </a:extLst>
                  </p:cNvPr>
                  <p:cNvCxnSpPr/>
                  <p:nvPr/>
                </p:nvCxnSpPr>
                <p:spPr>
                  <a:xfrm>
                    <a:off x="1254034" y="4798423"/>
                    <a:ext cx="1924594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Conector de Seta Reta 125">
                    <a:extLst>
                      <a:ext uri="{FF2B5EF4-FFF2-40B4-BE49-F238E27FC236}">
                        <a16:creationId xmlns:a16="http://schemas.microsoft.com/office/drawing/2014/main" id="{3909760D-17CE-A1F6-DDE1-175E032907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67097" y="3496491"/>
                    <a:ext cx="0" cy="130193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" name="Forma Livre: Forma 123">
                  <a:extLst>
                    <a:ext uri="{FF2B5EF4-FFF2-40B4-BE49-F238E27FC236}">
                      <a16:creationId xmlns:a16="http://schemas.microsoft.com/office/drawing/2014/main" id="{EE596667-A54E-F898-A903-B461825622BA}"/>
                    </a:ext>
                  </a:extLst>
                </p:cNvPr>
                <p:cNvSpPr/>
                <p:nvPr/>
              </p:nvSpPr>
              <p:spPr>
                <a:xfrm>
                  <a:off x="6229735" y="3777757"/>
                  <a:ext cx="1450041" cy="916796"/>
                </a:xfrm>
                <a:custGeom>
                  <a:avLst/>
                  <a:gdLst>
                    <a:gd name="connsiteX0" fmla="*/ 0 w 1097280"/>
                    <a:gd name="connsiteY0" fmla="*/ 0 h 825937"/>
                    <a:gd name="connsiteX1" fmla="*/ 365760 w 1097280"/>
                    <a:gd name="connsiteY1" fmla="*/ 281354 h 825937"/>
                    <a:gd name="connsiteX2" fmla="*/ 661182 w 1097280"/>
                    <a:gd name="connsiteY2" fmla="*/ 773723 h 825937"/>
                    <a:gd name="connsiteX3" fmla="*/ 1097280 w 1097280"/>
                    <a:gd name="connsiteY3" fmla="*/ 787791 h 825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97280" h="825937">
                      <a:moveTo>
                        <a:pt x="0" y="0"/>
                      </a:moveTo>
                      <a:cubicBezTo>
                        <a:pt x="127781" y="76200"/>
                        <a:pt x="255563" y="152400"/>
                        <a:pt x="365760" y="281354"/>
                      </a:cubicBezTo>
                      <a:cubicBezTo>
                        <a:pt x="475957" y="410308"/>
                        <a:pt x="539262" y="689317"/>
                        <a:pt x="661182" y="773723"/>
                      </a:cubicBezTo>
                      <a:cubicBezTo>
                        <a:pt x="783102" y="858129"/>
                        <a:pt x="940191" y="822960"/>
                        <a:pt x="1097280" y="78779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CaixaDeTexto 118">
                    <a:extLst>
                      <a:ext uri="{FF2B5EF4-FFF2-40B4-BE49-F238E27FC236}">
                        <a16:creationId xmlns:a16="http://schemas.microsoft.com/office/drawing/2014/main" id="{98AD76C1-B37C-58DB-3C03-45CD5313B9E0}"/>
                      </a:ext>
                    </a:extLst>
                  </p:cNvPr>
                  <p:cNvSpPr txBox="1"/>
                  <p:nvPr/>
                </p:nvSpPr>
                <p:spPr>
                  <a:xfrm>
                    <a:off x="1285506" y="1682332"/>
                    <a:ext cx="670316" cy="6908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18" name="CaixaDeTexto 118">
                    <a:extLst>
                      <a:ext uri="{FF2B5EF4-FFF2-40B4-BE49-F238E27FC236}">
                        <a16:creationId xmlns:a16="http://schemas.microsoft.com/office/drawing/2014/main" id="{98AD76C1-B37C-58DB-3C03-45CD5313B9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5506" y="1682332"/>
                    <a:ext cx="670316" cy="69084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Fluxograma: Conector 119">
                <a:extLst>
                  <a:ext uri="{FF2B5EF4-FFF2-40B4-BE49-F238E27FC236}">
                    <a16:creationId xmlns:a16="http://schemas.microsoft.com/office/drawing/2014/main" id="{B240AF4D-FD37-502D-0A73-FC2344ACF2EA}"/>
                  </a:ext>
                </a:extLst>
              </p:cNvPr>
              <p:cNvSpPr/>
              <p:nvPr/>
            </p:nvSpPr>
            <p:spPr>
              <a:xfrm>
                <a:off x="1357895" y="2255079"/>
                <a:ext cx="112541" cy="11252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luxograma: Conector 120">
                <a:extLst>
                  <a:ext uri="{FF2B5EF4-FFF2-40B4-BE49-F238E27FC236}">
                    <a16:creationId xmlns:a16="http://schemas.microsoft.com/office/drawing/2014/main" id="{EC9EFD58-DC51-30D1-CE4E-A67056818A31}"/>
                  </a:ext>
                </a:extLst>
              </p:cNvPr>
              <p:cNvSpPr/>
              <p:nvPr/>
            </p:nvSpPr>
            <p:spPr>
              <a:xfrm>
                <a:off x="2143343" y="3012390"/>
                <a:ext cx="112541" cy="11252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CaixaDeTexto 121">
                    <a:extLst>
                      <a:ext uri="{FF2B5EF4-FFF2-40B4-BE49-F238E27FC236}">
                        <a16:creationId xmlns:a16="http://schemas.microsoft.com/office/drawing/2014/main" id="{EC950FFA-544F-3C22-AEA4-4FC1C21DB2DB}"/>
                      </a:ext>
                    </a:extLst>
                  </p:cNvPr>
                  <p:cNvSpPr txBox="1"/>
                  <p:nvPr/>
                </p:nvSpPr>
                <p:spPr>
                  <a:xfrm>
                    <a:off x="1831181" y="3018859"/>
                    <a:ext cx="514720" cy="6909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br>
                      <a:rPr lang="en-US" dirty="0"/>
                    </a:br>
                    <a:endParaRPr lang="pt-BR" dirty="0"/>
                  </a:p>
                </p:txBody>
              </p:sp>
            </mc:Choice>
            <mc:Fallback xmlns="">
              <p:sp>
                <p:nvSpPr>
                  <p:cNvPr id="121" name="CaixaDeTexto 121">
                    <a:extLst>
                      <a:ext uri="{FF2B5EF4-FFF2-40B4-BE49-F238E27FC236}">
                        <a16:creationId xmlns:a16="http://schemas.microsoft.com/office/drawing/2014/main" id="{EC950FFA-544F-3C22-AEA4-4FC1C21DB2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1181" y="3018859"/>
                    <a:ext cx="514720" cy="69096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5" name="CaixaDeTexto 115">
              <a:extLst>
                <a:ext uri="{FF2B5EF4-FFF2-40B4-BE49-F238E27FC236}">
                  <a16:creationId xmlns:a16="http://schemas.microsoft.com/office/drawing/2014/main" id="{E2A710C1-8BC6-47F4-6EF9-28F6AE12693F}"/>
                </a:ext>
              </a:extLst>
            </p:cNvPr>
            <p:cNvSpPr txBox="1"/>
            <p:nvPr/>
          </p:nvSpPr>
          <p:spPr>
            <a:xfrm>
              <a:off x="4310234" y="3769587"/>
              <a:ext cx="1160447" cy="3291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FF0000"/>
                  </a:solidFill>
                </a:rPr>
                <a:t>Mean prediction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26" name="Seta: para a Direita 158">
            <a:extLst>
              <a:ext uri="{FF2B5EF4-FFF2-40B4-BE49-F238E27FC236}">
                <a16:creationId xmlns:a16="http://schemas.microsoft.com/office/drawing/2014/main" id="{B7433C39-67FD-7F0A-5840-91B0753FC248}"/>
              </a:ext>
            </a:extLst>
          </p:cNvPr>
          <p:cNvSpPr/>
          <p:nvPr/>
        </p:nvSpPr>
        <p:spPr>
          <a:xfrm>
            <a:off x="8616818" y="3782388"/>
            <a:ext cx="597717" cy="321223"/>
          </a:xfrm>
          <a:prstGeom prst="rightArrow">
            <a:avLst/>
          </a:prstGeom>
          <a:solidFill>
            <a:srgbClr val="D9D9D9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/>
            <a:endParaRPr lang="pt-BR" sz="1350" kern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0" name="CaixaDeTexto 116">
            <a:extLst>
              <a:ext uri="{FF2B5EF4-FFF2-40B4-BE49-F238E27FC236}">
                <a16:creationId xmlns:a16="http://schemas.microsoft.com/office/drawing/2014/main" id="{08FBED63-BAF3-5428-3D65-AAC5EFA8F697}"/>
              </a:ext>
            </a:extLst>
          </p:cNvPr>
          <p:cNvSpPr txBox="1"/>
          <p:nvPr/>
        </p:nvSpPr>
        <p:spPr>
          <a:xfrm>
            <a:off x="10678694" y="3584641"/>
            <a:ext cx="13054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E9A900"/>
                </a:solidFill>
              </a:rPr>
              <a:t>Uncertainty</a:t>
            </a:r>
            <a:endParaRPr lang="en-US" sz="900" b="1" dirty="0">
              <a:solidFill>
                <a:srgbClr val="E9A900"/>
              </a:solidFill>
            </a:endParaRPr>
          </a:p>
        </p:txBody>
      </p:sp>
      <p:sp>
        <p:nvSpPr>
          <p:cNvPr id="142" name="CaixaDeTexto 219">
            <a:extLst>
              <a:ext uri="{FF2B5EF4-FFF2-40B4-BE49-F238E27FC236}">
                <a16:creationId xmlns:a16="http://schemas.microsoft.com/office/drawing/2014/main" id="{C40ADC01-6EFB-4A50-675A-27CCF6E51849}"/>
              </a:ext>
            </a:extLst>
          </p:cNvPr>
          <p:cNvSpPr txBox="1"/>
          <p:nvPr/>
        </p:nvSpPr>
        <p:spPr>
          <a:xfrm>
            <a:off x="3971074" y="5075836"/>
            <a:ext cx="4452893" cy="1077218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314A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concept has been extended to applications such as: </a:t>
            </a:r>
          </a:p>
          <a:p>
            <a:pPr algn="ctr"/>
            <a:r>
              <a:rPr lang="en-US" sz="1600" dirty="0">
                <a:solidFill>
                  <a:srgbClr val="314A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Computer Experiments</a:t>
            </a:r>
            <a:r>
              <a:rPr lang="en-US" sz="1600" baseline="30000" dirty="0">
                <a:solidFill>
                  <a:srgbClr val="314A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[1]</a:t>
            </a:r>
            <a:r>
              <a:rPr lang="en-US" sz="1600" dirty="0">
                <a:solidFill>
                  <a:srgbClr val="314A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Flowsheet Optimization</a:t>
            </a:r>
            <a:r>
              <a:rPr lang="en-US" sz="1600" baseline="30000" dirty="0">
                <a:solidFill>
                  <a:srgbClr val="314A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</a:t>
            </a:r>
            <a:r>
              <a:rPr lang="en-US" sz="1600" dirty="0">
                <a:solidFill>
                  <a:srgbClr val="314A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Real-time Optimization</a:t>
            </a:r>
            <a:r>
              <a:rPr lang="en-US" sz="1600" baseline="30000" dirty="0">
                <a:solidFill>
                  <a:srgbClr val="314A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</a:t>
            </a:r>
            <a:endParaRPr lang="en-US" sz="1600" dirty="0">
              <a:solidFill>
                <a:srgbClr val="314A6A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43" name="Conector: Angulado 288">
            <a:extLst>
              <a:ext uri="{FF2B5EF4-FFF2-40B4-BE49-F238E27FC236}">
                <a16:creationId xmlns:a16="http://schemas.microsoft.com/office/drawing/2014/main" id="{3F91E4CC-83FB-A971-B406-3FD597A9EEFA}"/>
              </a:ext>
            </a:extLst>
          </p:cNvPr>
          <p:cNvCxnSpPr>
            <a:cxnSpLocks/>
            <a:stCxn id="111" idx="2"/>
          </p:cNvCxnSpPr>
          <p:nvPr/>
        </p:nvCxnSpPr>
        <p:spPr>
          <a:xfrm rot="5400000">
            <a:off x="9211241" y="4265846"/>
            <a:ext cx="567820" cy="214236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6586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7" grpId="0" animBg="1"/>
      <p:bldP spid="13" grpId="0" animBg="1"/>
      <p:bldP spid="14" grpId="0"/>
      <p:bldP spid="18" grpId="0"/>
      <p:bldP spid="65" grpId="0" animBg="1"/>
      <p:bldP spid="66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7" grpId="0" animBg="1"/>
      <p:bldP spid="97" grpId="0" animBg="1"/>
      <p:bldP spid="98" grpId="0"/>
      <p:bldP spid="99" grpId="0"/>
      <p:bldP spid="100" grpId="0"/>
      <p:bldP spid="101" grpId="0"/>
      <p:bldP spid="103" grpId="0" animBg="1"/>
      <p:bldP spid="86" grpId="0" animBg="1"/>
      <p:bldP spid="111" grpId="0" animBg="1"/>
      <p:bldP spid="126" grpId="0" animBg="1"/>
      <p:bldP spid="140" grpId="0" animBg="1"/>
      <p:bldP spid="14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3AED9D5B-A515-5E2E-CAFA-37317BBCBFA8}"/>
              </a:ext>
            </a:extLst>
          </p:cNvPr>
          <p:cNvSpPr/>
          <p:nvPr/>
        </p:nvSpPr>
        <p:spPr>
          <a:xfrm>
            <a:off x="502205" y="1225100"/>
            <a:ext cx="2112810" cy="1370797"/>
          </a:xfrm>
          <a:custGeom>
            <a:avLst/>
            <a:gdLst>
              <a:gd name="connsiteX0" fmla="*/ 26835 w 2160145"/>
              <a:gd name="connsiteY0" fmla="*/ 300219 h 1370797"/>
              <a:gd name="connsiteX1" fmla="*/ 14135 w 2160145"/>
              <a:gd name="connsiteY1" fmla="*/ 185919 h 1370797"/>
              <a:gd name="connsiteX2" fmla="*/ 49060 w 2160145"/>
              <a:gd name="connsiteY2" fmla="*/ 87494 h 1370797"/>
              <a:gd name="connsiteX3" fmla="*/ 210985 w 2160145"/>
              <a:gd name="connsiteY3" fmla="*/ 4944 h 1370797"/>
              <a:gd name="connsiteX4" fmla="*/ 239560 w 2160145"/>
              <a:gd name="connsiteY4" fmla="*/ 30344 h 1370797"/>
              <a:gd name="connsiteX5" fmla="*/ 309410 w 2160145"/>
              <a:gd name="connsiteY5" fmla="*/ 201794 h 1370797"/>
              <a:gd name="connsiteX6" fmla="*/ 325285 w 2160145"/>
              <a:gd name="connsiteY6" fmla="*/ 246244 h 1370797"/>
              <a:gd name="connsiteX7" fmla="*/ 468160 w 2160145"/>
              <a:gd name="connsiteY7" fmla="*/ 239894 h 1370797"/>
              <a:gd name="connsiteX8" fmla="*/ 649135 w 2160145"/>
              <a:gd name="connsiteY8" fmla="*/ 287519 h 1370797"/>
              <a:gd name="connsiteX9" fmla="*/ 845985 w 2160145"/>
              <a:gd name="connsiteY9" fmla="*/ 398644 h 1370797"/>
              <a:gd name="connsiteX10" fmla="*/ 915835 w 2160145"/>
              <a:gd name="connsiteY10" fmla="*/ 544694 h 1370797"/>
              <a:gd name="connsiteX11" fmla="*/ 896785 w 2160145"/>
              <a:gd name="connsiteY11" fmla="*/ 646294 h 1370797"/>
              <a:gd name="connsiteX12" fmla="*/ 1004735 w 2160145"/>
              <a:gd name="connsiteY12" fmla="*/ 687569 h 1370797"/>
              <a:gd name="connsiteX13" fmla="*/ 1093635 w 2160145"/>
              <a:gd name="connsiteY13" fmla="*/ 766944 h 1370797"/>
              <a:gd name="connsiteX14" fmla="*/ 1179360 w 2160145"/>
              <a:gd name="connsiteY14" fmla="*/ 871719 h 1370797"/>
              <a:gd name="connsiteX15" fmla="*/ 1233335 w 2160145"/>
              <a:gd name="connsiteY15" fmla="*/ 963794 h 1370797"/>
              <a:gd name="connsiteX16" fmla="*/ 1423835 w 2160145"/>
              <a:gd name="connsiteY16" fmla="*/ 1062219 h 1370797"/>
              <a:gd name="connsiteX17" fmla="*/ 1769910 w 2160145"/>
              <a:gd name="connsiteY17" fmla="*/ 957444 h 1370797"/>
              <a:gd name="connsiteX18" fmla="*/ 2093760 w 2160145"/>
              <a:gd name="connsiteY18" fmla="*/ 751069 h 1370797"/>
              <a:gd name="connsiteX19" fmla="*/ 2122335 w 2160145"/>
              <a:gd name="connsiteY19" fmla="*/ 763769 h 1370797"/>
              <a:gd name="connsiteX20" fmla="*/ 2112810 w 2160145"/>
              <a:gd name="connsiteY20" fmla="*/ 1313044 h 1370797"/>
              <a:gd name="connsiteX21" fmla="*/ 2103285 w 2160145"/>
              <a:gd name="connsiteY21" fmla="*/ 1357494 h 1370797"/>
              <a:gd name="connsiteX22" fmla="*/ 1369860 w 2160145"/>
              <a:gd name="connsiteY22" fmla="*/ 1341619 h 1370797"/>
              <a:gd name="connsiteX23" fmla="*/ 1109510 w 2160145"/>
              <a:gd name="connsiteY23" fmla="*/ 1128894 h 1370797"/>
              <a:gd name="connsiteX24" fmla="*/ 979335 w 2160145"/>
              <a:gd name="connsiteY24" fmla="*/ 887594 h 1370797"/>
              <a:gd name="connsiteX25" fmla="*/ 899960 w 2160145"/>
              <a:gd name="connsiteY25" fmla="*/ 646294 h 1370797"/>
              <a:gd name="connsiteX26" fmla="*/ 903135 w 2160145"/>
              <a:gd name="connsiteY26" fmla="*/ 649469 h 1370797"/>
              <a:gd name="connsiteX27" fmla="*/ 579285 w 2160145"/>
              <a:gd name="connsiteY27" fmla="*/ 614544 h 1370797"/>
              <a:gd name="connsiteX28" fmla="*/ 303060 w 2160145"/>
              <a:gd name="connsiteY28" fmla="*/ 557394 h 1370797"/>
              <a:gd name="connsiteX29" fmla="*/ 309410 w 2160145"/>
              <a:gd name="connsiteY29" fmla="*/ 243069 h 1370797"/>
              <a:gd name="connsiteX30" fmla="*/ 26835 w 2160145"/>
              <a:gd name="connsiteY30" fmla="*/ 300219 h 13707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160145" h="1370797">
                <a:moveTo>
                  <a:pt x="26835" y="300219"/>
                </a:moveTo>
                <a:cubicBezTo>
                  <a:pt x="-22378" y="290694"/>
                  <a:pt x="10431" y="221373"/>
                  <a:pt x="14135" y="185919"/>
                </a:cubicBezTo>
                <a:cubicBezTo>
                  <a:pt x="17839" y="150465"/>
                  <a:pt x="16252" y="117656"/>
                  <a:pt x="49060" y="87494"/>
                </a:cubicBezTo>
                <a:cubicBezTo>
                  <a:pt x="81868" y="57332"/>
                  <a:pt x="179235" y="14469"/>
                  <a:pt x="210985" y="4944"/>
                </a:cubicBezTo>
                <a:cubicBezTo>
                  <a:pt x="242735" y="-4581"/>
                  <a:pt x="223156" y="-2464"/>
                  <a:pt x="239560" y="30344"/>
                </a:cubicBezTo>
                <a:cubicBezTo>
                  <a:pt x="255964" y="63152"/>
                  <a:pt x="295123" y="165811"/>
                  <a:pt x="309410" y="201794"/>
                </a:cubicBezTo>
                <a:cubicBezTo>
                  <a:pt x="323697" y="237777"/>
                  <a:pt x="298827" y="239894"/>
                  <a:pt x="325285" y="246244"/>
                </a:cubicBezTo>
                <a:cubicBezTo>
                  <a:pt x="351743" y="252594"/>
                  <a:pt x="414185" y="233015"/>
                  <a:pt x="468160" y="239894"/>
                </a:cubicBezTo>
                <a:cubicBezTo>
                  <a:pt x="522135" y="246773"/>
                  <a:pt x="586164" y="261061"/>
                  <a:pt x="649135" y="287519"/>
                </a:cubicBezTo>
                <a:cubicBezTo>
                  <a:pt x="712106" y="313977"/>
                  <a:pt x="801535" y="355782"/>
                  <a:pt x="845985" y="398644"/>
                </a:cubicBezTo>
                <a:cubicBezTo>
                  <a:pt x="890435" y="441506"/>
                  <a:pt x="907368" y="503419"/>
                  <a:pt x="915835" y="544694"/>
                </a:cubicBezTo>
                <a:cubicBezTo>
                  <a:pt x="924302" y="585969"/>
                  <a:pt x="881968" y="622482"/>
                  <a:pt x="896785" y="646294"/>
                </a:cubicBezTo>
                <a:cubicBezTo>
                  <a:pt x="911602" y="670106"/>
                  <a:pt x="971927" y="667461"/>
                  <a:pt x="1004735" y="687569"/>
                </a:cubicBezTo>
                <a:cubicBezTo>
                  <a:pt x="1037543" y="707677"/>
                  <a:pt x="1064531" y="736252"/>
                  <a:pt x="1093635" y="766944"/>
                </a:cubicBezTo>
                <a:cubicBezTo>
                  <a:pt x="1122739" y="797636"/>
                  <a:pt x="1156077" y="838911"/>
                  <a:pt x="1179360" y="871719"/>
                </a:cubicBezTo>
                <a:cubicBezTo>
                  <a:pt x="1202643" y="904527"/>
                  <a:pt x="1192589" y="932044"/>
                  <a:pt x="1233335" y="963794"/>
                </a:cubicBezTo>
                <a:cubicBezTo>
                  <a:pt x="1274081" y="995544"/>
                  <a:pt x="1334406" y="1063277"/>
                  <a:pt x="1423835" y="1062219"/>
                </a:cubicBezTo>
                <a:cubicBezTo>
                  <a:pt x="1513264" y="1061161"/>
                  <a:pt x="1658256" y="1009302"/>
                  <a:pt x="1769910" y="957444"/>
                </a:cubicBezTo>
                <a:cubicBezTo>
                  <a:pt x="1881564" y="905586"/>
                  <a:pt x="2035023" y="783348"/>
                  <a:pt x="2093760" y="751069"/>
                </a:cubicBezTo>
                <a:cubicBezTo>
                  <a:pt x="2152497" y="718790"/>
                  <a:pt x="2119160" y="670107"/>
                  <a:pt x="2122335" y="763769"/>
                </a:cubicBezTo>
                <a:cubicBezTo>
                  <a:pt x="2125510" y="857431"/>
                  <a:pt x="2115985" y="1214090"/>
                  <a:pt x="2112810" y="1313044"/>
                </a:cubicBezTo>
                <a:cubicBezTo>
                  <a:pt x="2109635" y="1411998"/>
                  <a:pt x="2227110" y="1352732"/>
                  <a:pt x="2103285" y="1357494"/>
                </a:cubicBezTo>
                <a:cubicBezTo>
                  <a:pt x="1979460" y="1362256"/>
                  <a:pt x="1535489" y="1379719"/>
                  <a:pt x="1369860" y="1341619"/>
                </a:cubicBezTo>
                <a:cubicBezTo>
                  <a:pt x="1204231" y="1303519"/>
                  <a:pt x="1174597" y="1204565"/>
                  <a:pt x="1109510" y="1128894"/>
                </a:cubicBezTo>
                <a:cubicBezTo>
                  <a:pt x="1044423" y="1053223"/>
                  <a:pt x="1014260" y="968027"/>
                  <a:pt x="979335" y="887594"/>
                </a:cubicBezTo>
                <a:cubicBezTo>
                  <a:pt x="944410" y="807161"/>
                  <a:pt x="912660" y="685982"/>
                  <a:pt x="899960" y="646294"/>
                </a:cubicBezTo>
                <a:cubicBezTo>
                  <a:pt x="887260" y="606607"/>
                  <a:pt x="903135" y="649469"/>
                  <a:pt x="903135" y="649469"/>
                </a:cubicBezTo>
                <a:cubicBezTo>
                  <a:pt x="849689" y="644177"/>
                  <a:pt x="679298" y="629890"/>
                  <a:pt x="579285" y="614544"/>
                </a:cubicBezTo>
                <a:cubicBezTo>
                  <a:pt x="479272" y="599198"/>
                  <a:pt x="348039" y="619306"/>
                  <a:pt x="303060" y="557394"/>
                </a:cubicBezTo>
                <a:cubicBezTo>
                  <a:pt x="258081" y="495482"/>
                  <a:pt x="351214" y="286990"/>
                  <a:pt x="309410" y="243069"/>
                </a:cubicBezTo>
                <a:cubicBezTo>
                  <a:pt x="267606" y="199148"/>
                  <a:pt x="76048" y="309744"/>
                  <a:pt x="26835" y="300219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E9A900"/>
              </a:solidFill>
            </a:endParaRPr>
          </a:p>
        </p:txBody>
      </p:sp>
      <p:pic>
        <p:nvPicPr>
          <p:cNvPr id="105" name="Imagem 126">
            <a:extLst>
              <a:ext uri="{FF2B5EF4-FFF2-40B4-BE49-F238E27FC236}">
                <a16:creationId xmlns:a16="http://schemas.microsoft.com/office/drawing/2014/main" id="{567825DC-EC3B-7F3D-4662-D3DA64F86E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96045" y="1840583"/>
            <a:ext cx="2308768" cy="517415"/>
          </a:xfrm>
          <a:prstGeom prst="rect">
            <a:avLst/>
          </a:prstGeom>
          <a:ln w="38100" cap="sq">
            <a:noFill/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D4D05F-BAD8-0065-0500-23991B855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Gaussian Processes (GP) – An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ECED1-0097-A5A3-D587-2627E86D0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1" indent="0" algn="ctr">
              <a:buNone/>
            </a:pPr>
            <a:r>
              <a:rPr lang="en-US" sz="2400" dirty="0"/>
              <a:t>Gaussian Processes (</a:t>
            </a:r>
            <a:r>
              <a:rPr lang="en-US" sz="2400" dirty="0">
                <a:solidFill>
                  <a:srgbClr val="002855"/>
                </a:solidFill>
              </a:rPr>
              <a:t>GP)</a:t>
            </a:r>
            <a:r>
              <a:rPr lang="en-US" dirty="0">
                <a:solidFill>
                  <a:srgbClr val="002855"/>
                </a:solidFill>
              </a:rPr>
              <a:t> – An introduction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7A62EB-5CC2-2637-B084-11C57121F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81B9-F3AB-4C7D-84BB-2D524AEB380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89161B-E3F0-889E-F323-C1D6C754EB7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2397" y="6291072"/>
            <a:ext cx="9533863" cy="523704"/>
          </a:xfrm>
        </p:spPr>
        <p:txBody>
          <a:bodyPr/>
          <a:lstStyle/>
          <a:p>
            <a:r>
              <a:rPr lang="en-US" sz="1000" dirty="0"/>
              <a:t>[1] Rasmussen, C.E. and C.K.I. Williams. (2006). </a:t>
            </a:r>
            <a:r>
              <a:rPr lang="en-US" sz="1000" i="1" dirty="0"/>
              <a:t>MIT Press.</a:t>
            </a:r>
          </a:p>
          <a:p>
            <a:r>
              <a:rPr lang="en-US" sz="10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[2] Forrester A., </a:t>
            </a:r>
            <a:r>
              <a:rPr lang="en-US" sz="1000" dirty="0" err="1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Sobester</a:t>
            </a:r>
            <a:r>
              <a:rPr lang="en-US" sz="10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A. and Keane A. (2008). </a:t>
            </a:r>
            <a:r>
              <a:rPr lang="en-US" sz="1000" i="1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John Wiley &amp; Sons.</a:t>
            </a:r>
          </a:p>
          <a:p>
            <a:r>
              <a:rPr lang="en-US" sz="10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[3] </a:t>
            </a:r>
            <a:r>
              <a:rPr lang="en-US" sz="1000" dirty="0" err="1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Moghaddan</a:t>
            </a:r>
            <a:r>
              <a:rPr lang="en-US" sz="1000" dirty="0">
                <a:solidFill>
                  <a:srgbClr val="002060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, B. Lectures notes from NASA’s JPL Machine Learning Group.</a:t>
            </a:r>
          </a:p>
          <a:p>
            <a:r>
              <a:rPr lang="en-US" sz="1000" dirty="0"/>
              <a:t>[4] Rasmussen, C.E. and C.K.I. Williams. (2006). MIT Press.</a:t>
            </a:r>
          </a:p>
          <a:p>
            <a:endParaRPr lang="en-US" dirty="0"/>
          </a:p>
        </p:txBody>
      </p:sp>
      <p:sp>
        <p:nvSpPr>
          <p:cNvPr id="98" name="CaixaDeTexto 131">
            <a:extLst>
              <a:ext uri="{FF2B5EF4-FFF2-40B4-BE49-F238E27FC236}">
                <a16:creationId xmlns:a16="http://schemas.microsoft.com/office/drawing/2014/main" id="{839AF4EB-ADDB-53FB-EF79-934002548CE9}"/>
              </a:ext>
            </a:extLst>
          </p:cNvPr>
          <p:cNvSpPr txBox="1"/>
          <p:nvPr/>
        </p:nvSpPr>
        <p:spPr>
          <a:xfrm>
            <a:off x="3325362" y="1571944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2855"/>
                </a:solidFill>
              </a:rPr>
              <a:t>Prediction</a:t>
            </a:r>
          </a:p>
        </p:txBody>
      </p:sp>
      <p:sp>
        <p:nvSpPr>
          <p:cNvPr id="99" name="CaixaDeTexto 132">
            <a:extLst>
              <a:ext uri="{FF2B5EF4-FFF2-40B4-BE49-F238E27FC236}">
                <a16:creationId xmlns:a16="http://schemas.microsoft.com/office/drawing/2014/main" id="{4F87270D-3ED2-49B3-32D1-4AEF8DBDD004}"/>
              </a:ext>
            </a:extLst>
          </p:cNvPr>
          <p:cNvSpPr txBox="1"/>
          <p:nvPr/>
        </p:nvSpPr>
        <p:spPr>
          <a:xfrm>
            <a:off x="4546721" y="1560723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600" dirty="0">
                <a:solidFill>
                  <a:srgbClr val="002855"/>
                </a:solidFill>
              </a:rPr>
              <a:t>Data</a:t>
            </a:r>
          </a:p>
        </p:txBody>
      </p:sp>
      <p:sp>
        <p:nvSpPr>
          <p:cNvPr id="100" name="CaixaDeTexto 133">
            <a:extLst>
              <a:ext uri="{FF2B5EF4-FFF2-40B4-BE49-F238E27FC236}">
                <a16:creationId xmlns:a16="http://schemas.microsoft.com/office/drawing/2014/main" id="{9E151AA8-3F7A-30AA-4488-0D7F26CD9033}"/>
              </a:ext>
            </a:extLst>
          </p:cNvPr>
          <p:cNvSpPr txBox="1"/>
          <p:nvPr/>
        </p:nvSpPr>
        <p:spPr>
          <a:xfrm>
            <a:off x="5501747" y="1514515"/>
            <a:ext cx="1457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855"/>
                </a:solidFill>
              </a:rPr>
              <a:t>Covariance </a:t>
            </a:r>
            <a:br>
              <a:rPr lang="en-US" sz="1600" dirty="0">
                <a:solidFill>
                  <a:srgbClr val="002855"/>
                </a:solidFill>
              </a:rPr>
            </a:br>
            <a:r>
              <a:rPr lang="en-US" sz="1600" dirty="0">
                <a:solidFill>
                  <a:srgbClr val="002855"/>
                </a:solidFill>
              </a:rPr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CaixaDeTexto 101">
                <a:extLst>
                  <a:ext uri="{FF2B5EF4-FFF2-40B4-BE49-F238E27FC236}">
                    <a16:creationId xmlns:a16="http://schemas.microsoft.com/office/drawing/2014/main" id="{CBE6290D-D64D-746A-972C-AF6A0AB77D9E}"/>
                  </a:ext>
                </a:extLst>
              </p:cNvPr>
              <p:cNvSpPr txBox="1"/>
              <p:nvPr/>
            </p:nvSpPr>
            <p:spPr>
              <a:xfrm>
                <a:off x="-11769" y="2695199"/>
                <a:ext cx="3183810" cy="31611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2855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≝</m:t>
                      </m:r>
                      <m:acc>
                        <m:accPr>
                          <m:chr m:val="̂"/>
                          <m:ctrlPr>
                            <a:rPr lang="pt-BR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acc>
                      <m:d>
                        <m:dPr>
                          <m:ctrlP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l-GR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𝛴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pt-BR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1" name="CaixaDeTexto 101">
                <a:extLst>
                  <a:ext uri="{FF2B5EF4-FFF2-40B4-BE49-F238E27FC236}">
                    <a16:creationId xmlns:a16="http://schemas.microsoft.com/office/drawing/2014/main" id="{CBE6290D-D64D-746A-972C-AF6A0AB77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69" y="2695199"/>
                <a:ext cx="3183810" cy="316112"/>
              </a:xfrm>
              <a:prstGeom prst="rect">
                <a:avLst/>
              </a:prstGeom>
              <a:blipFill>
                <a:blip r:embed="rId4"/>
                <a:stretch>
                  <a:fillRect t="-20370" b="-33333"/>
                </a:stretch>
              </a:blipFill>
              <a:ln>
                <a:solidFill>
                  <a:srgbClr val="00285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2" name="Agrupar 112">
            <a:extLst>
              <a:ext uri="{FF2B5EF4-FFF2-40B4-BE49-F238E27FC236}">
                <a16:creationId xmlns:a16="http://schemas.microsoft.com/office/drawing/2014/main" id="{5388E99E-51F0-B3DF-6DCB-0238B493E6C8}"/>
              </a:ext>
            </a:extLst>
          </p:cNvPr>
          <p:cNvGrpSpPr/>
          <p:nvPr/>
        </p:nvGrpSpPr>
        <p:grpSpPr>
          <a:xfrm>
            <a:off x="395150" y="1129522"/>
            <a:ext cx="2602832" cy="1486600"/>
            <a:chOff x="3157020" y="2826685"/>
            <a:chExt cx="2313661" cy="1870231"/>
          </a:xfrm>
        </p:grpSpPr>
        <p:grpSp>
          <p:nvGrpSpPr>
            <p:cNvPr id="114" name="Agrupar 114">
              <a:extLst>
                <a:ext uri="{FF2B5EF4-FFF2-40B4-BE49-F238E27FC236}">
                  <a16:creationId xmlns:a16="http://schemas.microsoft.com/office/drawing/2014/main" id="{90D65C73-856A-CE60-1313-092C4FF5280A}"/>
                </a:ext>
              </a:extLst>
            </p:cNvPr>
            <p:cNvGrpSpPr/>
            <p:nvPr/>
          </p:nvGrpSpPr>
          <p:grpSpPr>
            <a:xfrm>
              <a:off x="3157020" y="2826685"/>
              <a:ext cx="2260964" cy="1870231"/>
              <a:chOff x="838200" y="1682332"/>
              <a:chExt cx="3481336" cy="2780725"/>
            </a:xfrm>
          </p:grpSpPr>
          <p:grpSp>
            <p:nvGrpSpPr>
              <p:cNvPr id="117" name="Agrupar 117">
                <a:extLst>
                  <a:ext uri="{FF2B5EF4-FFF2-40B4-BE49-F238E27FC236}">
                    <a16:creationId xmlns:a16="http://schemas.microsoft.com/office/drawing/2014/main" id="{7613D99C-2F89-F5A7-17F9-B016B2CE3B00}"/>
                  </a:ext>
                </a:extLst>
              </p:cNvPr>
              <p:cNvGrpSpPr/>
              <p:nvPr/>
            </p:nvGrpSpPr>
            <p:grpSpPr>
              <a:xfrm>
                <a:off x="838200" y="1781303"/>
                <a:ext cx="3481336" cy="2681754"/>
                <a:chOff x="6051872" y="3595017"/>
                <a:chExt cx="1924594" cy="1301932"/>
              </a:xfrm>
            </p:grpSpPr>
            <p:grpSp>
              <p:nvGrpSpPr>
                <p:cNvPr id="122" name="Agrupar 122">
                  <a:extLst>
                    <a:ext uri="{FF2B5EF4-FFF2-40B4-BE49-F238E27FC236}">
                      <a16:creationId xmlns:a16="http://schemas.microsoft.com/office/drawing/2014/main" id="{7859BC67-2ECC-5197-2D51-A90A0B85E255}"/>
                    </a:ext>
                  </a:extLst>
                </p:cNvPr>
                <p:cNvGrpSpPr/>
                <p:nvPr/>
              </p:nvGrpSpPr>
              <p:grpSpPr>
                <a:xfrm>
                  <a:off x="6051872" y="3595017"/>
                  <a:ext cx="1924594" cy="1301932"/>
                  <a:chOff x="1254034" y="3496491"/>
                  <a:chExt cx="1924594" cy="1301932"/>
                </a:xfrm>
              </p:grpSpPr>
              <p:cxnSp>
                <p:nvCxnSpPr>
                  <p:cNvPr id="124" name="Conector de Seta Reta 124">
                    <a:extLst>
                      <a:ext uri="{FF2B5EF4-FFF2-40B4-BE49-F238E27FC236}">
                        <a16:creationId xmlns:a16="http://schemas.microsoft.com/office/drawing/2014/main" id="{6331D2F8-00F8-3803-8A8C-21053A0DD3CA}"/>
                      </a:ext>
                    </a:extLst>
                  </p:cNvPr>
                  <p:cNvCxnSpPr/>
                  <p:nvPr/>
                </p:nvCxnSpPr>
                <p:spPr>
                  <a:xfrm>
                    <a:off x="1254034" y="4798423"/>
                    <a:ext cx="1924594" cy="0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Conector de Seta Reta 125">
                    <a:extLst>
                      <a:ext uri="{FF2B5EF4-FFF2-40B4-BE49-F238E27FC236}">
                        <a16:creationId xmlns:a16="http://schemas.microsoft.com/office/drawing/2014/main" id="{3909760D-17CE-A1F6-DDE1-175E032907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267097" y="3496491"/>
                    <a:ext cx="0" cy="1301932"/>
                  </a:xfrm>
                  <a:prstGeom prst="straightConnector1">
                    <a:avLst/>
                  </a:prstGeom>
                  <a:ln w="38100">
                    <a:tailEnd type="triangle"/>
                  </a:ln>
                </p:spPr>
                <p:style>
                  <a:lnRef idx="1">
                    <a:schemeClr val="dk1"/>
                  </a:lnRef>
                  <a:fillRef idx="0">
                    <a:schemeClr val="dk1"/>
                  </a:fillRef>
                  <a:effectRef idx="0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3" name="Forma Livre: Forma 123">
                  <a:extLst>
                    <a:ext uri="{FF2B5EF4-FFF2-40B4-BE49-F238E27FC236}">
                      <a16:creationId xmlns:a16="http://schemas.microsoft.com/office/drawing/2014/main" id="{EE596667-A54E-F898-A903-B461825622BA}"/>
                    </a:ext>
                  </a:extLst>
                </p:cNvPr>
                <p:cNvSpPr/>
                <p:nvPr/>
              </p:nvSpPr>
              <p:spPr>
                <a:xfrm>
                  <a:off x="6229735" y="3777757"/>
                  <a:ext cx="1450041" cy="916796"/>
                </a:xfrm>
                <a:custGeom>
                  <a:avLst/>
                  <a:gdLst>
                    <a:gd name="connsiteX0" fmla="*/ 0 w 1097280"/>
                    <a:gd name="connsiteY0" fmla="*/ 0 h 825937"/>
                    <a:gd name="connsiteX1" fmla="*/ 365760 w 1097280"/>
                    <a:gd name="connsiteY1" fmla="*/ 281354 h 825937"/>
                    <a:gd name="connsiteX2" fmla="*/ 661182 w 1097280"/>
                    <a:gd name="connsiteY2" fmla="*/ 773723 h 825937"/>
                    <a:gd name="connsiteX3" fmla="*/ 1097280 w 1097280"/>
                    <a:gd name="connsiteY3" fmla="*/ 787791 h 8259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97280" h="825937">
                      <a:moveTo>
                        <a:pt x="0" y="0"/>
                      </a:moveTo>
                      <a:cubicBezTo>
                        <a:pt x="127781" y="76200"/>
                        <a:pt x="255563" y="152400"/>
                        <a:pt x="365760" y="281354"/>
                      </a:cubicBezTo>
                      <a:cubicBezTo>
                        <a:pt x="475957" y="410308"/>
                        <a:pt x="539262" y="689317"/>
                        <a:pt x="661182" y="773723"/>
                      </a:cubicBezTo>
                      <a:cubicBezTo>
                        <a:pt x="783102" y="858129"/>
                        <a:pt x="940191" y="822960"/>
                        <a:pt x="1097280" y="787791"/>
                      </a:cubicBezTo>
                    </a:path>
                  </a:pathLst>
                </a:cu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8" name="CaixaDeTexto 118">
                    <a:extLst>
                      <a:ext uri="{FF2B5EF4-FFF2-40B4-BE49-F238E27FC236}">
                        <a16:creationId xmlns:a16="http://schemas.microsoft.com/office/drawing/2014/main" id="{98AD76C1-B37C-58DB-3C03-45CD5313B9E0}"/>
                      </a:ext>
                    </a:extLst>
                  </p:cNvPr>
                  <p:cNvSpPr txBox="1"/>
                  <p:nvPr/>
                </p:nvSpPr>
                <p:spPr>
                  <a:xfrm>
                    <a:off x="1285506" y="1682332"/>
                    <a:ext cx="670316" cy="69084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18" name="CaixaDeTexto 118">
                    <a:extLst>
                      <a:ext uri="{FF2B5EF4-FFF2-40B4-BE49-F238E27FC236}">
                        <a16:creationId xmlns:a16="http://schemas.microsoft.com/office/drawing/2014/main" id="{98AD76C1-B37C-58DB-3C03-45CD5313B9E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85506" y="1682332"/>
                    <a:ext cx="670316" cy="69084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9" name="Fluxograma: Conector 119">
                <a:extLst>
                  <a:ext uri="{FF2B5EF4-FFF2-40B4-BE49-F238E27FC236}">
                    <a16:creationId xmlns:a16="http://schemas.microsoft.com/office/drawing/2014/main" id="{B240AF4D-FD37-502D-0A73-FC2344ACF2EA}"/>
                  </a:ext>
                </a:extLst>
              </p:cNvPr>
              <p:cNvSpPr/>
              <p:nvPr/>
            </p:nvSpPr>
            <p:spPr>
              <a:xfrm>
                <a:off x="1357895" y="2255079"/>
                <a:ext cx="112541" cy="11252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0" name="Fluxograma: Conector 120">
                <a:extLst>
                  <a:ext uri="{FF2B5EF4-FFF2-40B4-BE49-F238E27FC236}">
                    <a16:creationId xmlns:a16="http://schemas.microsoft.com/office/drawing/2014/main" id="{EC9EFD58-DC51-30D1-CE4E-A67056818A31}"/>
                  </a:ext>
                </a:extLst>
              </p:cNvPr>
              <p:cNvSpPr/>
              <p:nvPr/>
            </p:nvSpPr>
            <p:spPr>
              <a:xfrm>
                <a:off x="2143343" y="3012390"/>
                <a:ext cx="112541" cy="112527"/>
              </a:xfrm>
              <a:prstGeom prst="flowChartConnector">
                <a:avLst/>
              </a:prstGeom>
              <a:solidFill>
                <a:schemeClr val="tx1"/>
              </a:solidFill>
              <a:ln>
                <a:noFill/>
              </a:ln>
              <a:effectLst>
                <a:outerShdw blurRad="107950" dist="12700" dir="5400000" algn="ctr">
                  <a:srgbClr val="000000"/>
                </a:outerShdw>
              </a:effectLst>
              <a:scene3d>
                <a:camera prst="orthographicFront">
                  <a:rot lat="0" lon="0" rev="0"/>
                </a:camera>
                <a:lightRig rig="soft" dir="t">
                  <a:rot lat="0" lon="0" rev="0"/>
                </a:lightRig>
              </a:scene3d>
              <a:sp3d contourW="44450" prstMaterial="matte">
                <a:bevelT w="63500" h="63500" prst="artDeco"/>
                <a:contourClr>
                  <a:srgbClr val="FFFFFF"/>
                </a:contourClr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CaixaDeTexto 121">
                    <a:extLst>
                      <a:ext uri="{FF2B5EF4-FFF2-40B4-BE49-F238E27FC236}">
                        <a16:creationId xmlns:a16="http://schemas.microsoft.com/office/drawing/2014/main" id="{EC950FFA-544F-3C22-AEA4-4FC1C21DB2DB}"/>
                      </a:ext>
                    </a:extLst>
                  </p:cNvPr>
                  <p:cNvSpPr txBox="1"/>
                  <p:nvPr/>
                </p:nvSpPr>
                <p:spPr>
                  <a:xfrm>
                    <a:off x="1831181" y="3018859"/>
                    <a:ext cx="514720" cy="69096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pt-BR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br>
                      <a:rPr lang="en-US" dirty="0"/>
                    </a:br>
                    <a:endParaRPr lang="pt-BR" dirty="0"/>
                  </a:p>
                </p:txBody>
              </p:sp>
            </mc:Choice>
            <mc:Fallback xmlns="">
              <p:sp>
                <p:nvSpPr>
                  <p:cNvPr id="121" name="CaixaDeTexto 121">
                    <a:extLst>
                      <a:ext uri="{FF2B5EF4-FFF2-40B4-BE49-F238E27FC236}">
                        <a16:creationId xmlns:a16="http://schemas.microsoft.com/office/drawing/2014/main" id="{EC950FFA-544F-3C22-AEA4-4FC1C21DB2D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31181" y="3018859"/>
                    <a:ext cx="514720" cy="69096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61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15" name="CaixaDeTexto 115">
              <a:extLst>
                <a:ext uri="{FF2B5EF4-FFF2-40B4-BE49-F238E27FC236}">
                  <a16:creationId xmlns:a16="http://schemas.microsoft.com/office/drawing/2014/main" id="{E2A710C1-8BC6-47F4-6EF9-28F6AE12693F}"/>
                </a:ext>
              </a:extLst>
            </p:cNvPr>
            <p:cNvSpPr txBox="1"/>
            <p:nvPr/>
          </p:nvSpPr>
          <p:spPr>
            <a:xfrm>
              <a:off x="4310234" y="3769587"/>
              <a:ext cx="1160447" cy="32912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b="1" dirty="0">
                  <a:solidFill>
                    <a:srgbClr val="FF0000"/>
                  </a:solidFill>
                </a:rPr>
                <a:t>Mean prediction</a:t>
              </a:r>
              <a:endParaRPr lang="en-US" sz="9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140" name="CaixaDeTexto 116">
            <a:extLst>
              <a:ext uri="{FF2B5EF4-FFF2-40B4-BE49-F238E27FC236}">
                <a16:creationId xmlns:a16="http://schemas.microsoft.com/office/drawing/2014/main" id="{08FBED63-BAF3-5428-3D65-AAC5EFA8F697}"/>
              </a:ext>
            </a:extLst>
          </p:cNvPr>
          <p:cNvSpPr txBox="1"/>
          <p:nvPr/>
        </p:nvSpPr>
        <p:spPr>
          <a:xfrm>
            <a:off x="1692497" y="1542834"/>
            <a:ext cx="1305485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>
                <a:solidFill>
                  <a:srgbClr val="E9A900"/>
                </a:solidFill>
              </a:rPr>
              <a:t>Uncertainty</a:t>
            </a:r>
            <a:endParaRPr lang="en-US" sz="900" b="1" dirty="0">
              <a:solidFill>
                <a:srgbClr val="E9A9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2FE2D1-F6BC-B33E-EEAB-A00AFC7DC0AB}"/>
                  </a:ext>
                </a:extLst>
              </p:cNvPr>
              <p:cNvSpPr txBox="1"/>
              <p:nvPr/>
            </p:nvSpPr>
            <p:spPr>
              <a:xfrm>
                <a:off x="6660228" y="1953962"/>
                <a:ext cx="2876549" cy="5824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200" smtClean="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</a:rPr>
                        <m:t>K</m:t>
                      </m:r>
                      <m:d>
                        <m:dPr>
                          <m:ctrlPr>
                            <a:rPr lang="en-US" sz="1200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r>
                            <a:rPr lang="en-US" sz="1200" i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200" i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200" i="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200" i="0">
                          <a:solidFill>
                            <a:srgbClr val="002855"/>
                          </a:solidFill>
                          <a:latin typeface="Cambria Math" panose="02040503050406030204" pitchFamily="18" charset="0"/>
                        </a:rPr>
                        <m:t>ex</m:t>
                      </m:r>
                      <m:func>
                        <m:funcPr>
                          <m:ctrlPr>
                            <a:rPr lang="en-US" sz="1200" i="1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i="0">
                              <a:solidFill>
                                <a:srgbClr val="002855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fName>
                        <m:e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i="0">
                                  <a:solidFill>
                                    <a:srgbClr val="002855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nary>
                                <m:naryPr>
                                  <m:chr m:val="∑"/>
                                  <m:limLoc m:val="undOvr"/>
                                  <m:grow m:val="on"/>
                                  <m:ctrlPr>
                                    <a:rPr lang="en-US" sz="1200" i="1">
                                      <a:solidFill>
                                        <a:srgbClr val="00285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1200" i="0">
                                      <a:solidFill>
                                        <a:srgbClr val="002855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  <m:sup>
                                  <m:r>
                                    <a:rPr lang="en-US" sz="1200" i="0">
                                      <a:solidFill>
                                        <a:srgbClr val="002855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r>
                                    <a:rPr lang="en-US" sz="1200" i="0">
                                      <a:solidFill>
                                        <a:srgbClr val="002855"/>
                                      </a:solidFill>
                                      <a:latin typeface="Cambria Math" panose="02040503050406030204" pitchFamily="18" charset="0"/>
                                    </a:rPr>
                                    <m:t> </m:t>
                                  </m:r>
                                </m:e>
                              </m:nary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285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2855"/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2855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2855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1200" i="1">
                                          <a:solidFill>
                                            <a:srgbClr val="00285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00285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285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𝑤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00285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1200" i="0">
                                          <a:solidFill>
                                            <a:srgbClr val="002855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00285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285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002855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200" i="0">
                                      <a:solidFill>
                                        <a:srgbClr val="002855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func>
                    </m:oMath>
                  </m:oMathPara>
                </a14:m>
                <a:endParaRPr lang="en-US" sz="1200" dirty="0">
                  <a:solidFill>
                    <a:srgbClr val="002855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A2FE2D1-F6BC-B33E-EEAB-A00AFC7DC0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228" y="1953962"/>
                <a:ext cx="2876549" cy="582404"/>
              </a:xfrm>
              <a:prstGeom prst="rect">
                <a:avLst/>
              </a:prstGeom>
              <a:blipFill>
                <a:blip r:embed="rId7"/>
                <a:stretch>
                  <a:fillRect t="-101053" r="-849" b="-153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Imagem 42">
            <a:extLst>
              <a:ext uri="{FF2B5EF4-FFF2-40B4-BE49-F238E27FC236}">
                <a16:creationId xmlns:a16="http://schemas.microsoft.com/office/drawing/2014/main" id="{E8BBF4EE-8A93-A488-F011-9C2058A333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90122" y="1193278"/>
            <a:ext cx="2517624" cy="1922139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Imagem 92">
            <a:extLst>
              <a:ext uri="{FF2B5EF4-FFF2-40B4-BE49-F238E27FC236}">
                <a16:creationId xmlns:a16="http://schemas.microsoft.com/office/drawing/2014/main" id="{08D92150-9B72-CC06-CA5A-50FD713207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68" y="3189578"/>
            <a:ext cx="4930378" cy="2483426"/>
          </a:xfrm>
          <a:prstGeom prst="rect">
            <a:avLst/>
          </a:prstGeom>
          <a:solidFill>
            <a:srgbClr val="FFFFFF">
              <a:shade val="85000"/>
            </a:srgbClr>
          </a:solidFill>
          <a:ln w="3175" cap="sq">
            <a:solidFill>
              <a:schemeClr val="tx1"/>
            </a:solidFill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CaixaDeTexto 133">
            <a:extLst>
              <a:ext uri="{FF2B5EF4-FFF2-40B4-BE49-F238E27FC236}">
                <a16:creationId xmlns:a16="http://schemas.microsoft.com/office/drawing/2014/main" id="{E68CC254-AB3A-E28D-85B1-1EB6349783DF}"/>
              </a:ext>
            </a:extLst>
          </p:cNvPr>
          <p:cNvSpPr txBox="1"/>
          <p:nvPr/>
        </p:nvSpPr>
        <p:spPr>
          <a:xfrm>
            <a:off x="7050630" y="2378446"/>
            <a:ext cx="2175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2855"/>
                </a:solidFill>
              </a:rPr>
              <a:t>Squared exponential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67F82A-B19D-DAEB-ADAF-F1648032823F}"/>
              </a:ext>
            </a:extLst>
          </p:cNvPr>
          <p:cNvCxnSpPr>
            <a:stCxn id="100" idx="3"/>
          </p:cNvCxnSpPr>
          <p:nvPr/>
        </p:nvCxnSpPr>
        <p:spPr>
          <a:xfrm>
            <a:off x="6959197" y="1806903"/>
            <a:ext cx="345370" cy="221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CC89C9F-1B96-6FC9-28AB-748AE8D071AB}"/>
              </a:ext>
            </a:extLst>
          </p:cNvPr>
          <p:cNvCxnSpPr>
            <a:stCxn id="105" idx="2"/>
          </p:cNvCxnSpPr>
          <p:nvPr/>
        </p:nvCxnSpPr>
        <p:spPr>
          <a:xfrm flipH="1">
            <a:off x="3947158" y="2357998"/>
            <a:ext cx="703271" cy="9487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4B7994-3EF6-8DB8-0783-1705A1E58668}"/>
                  </a:ext>
                </a:extLst>
              </p:cNvPr>
              <p:cNvSpPr txBox="1"/>
              <p:nvPr/>
            </p:nvSpPr>
            <p:spPr>
              <a:xfrm>
                <a:off x="242488" y="3356425"/>
                <a:ext cx="6646115" cy="7956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𝑀𝑎𝑟𝑔𝑖𝑛𝑎𝑙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𝐿𝑖𝑘𝑒𝑙𝑖h𝑜𝑜𝑑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𝐲</m:t>
                          </m:r>
                        </m:e>
                        <m:sup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⊤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𝐲</m:t>
                      </m:r>
                      <m:r>
                        <a:rPr 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en-US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(2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04B7994-3EF6-8DB8-0783-1705A1E58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488" y="3356425"/>
                <a:ext cx="6646115" cy="79560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3C4CA116-8E73-7A1F-F345-56825E4E99E0}"/>
              </a:ext>
            </a:extLst>
          </p:cNvPr>
          <p:cNvSpPr txBox="1"/>
          <p:nvPr/>
        </p:nvSpPr>
        <p:spPr>
          <a:xfrm>
            <a:off x="989553" y="3971529"/>
            <a:ext cx="51851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solidFill>
                  <a:srgbClr val="002855"/>
                </a:solidFill>
              </a:rPr>
              <a:t>GP estimation balances </a:t>
            </a:r>
            <a:r>
              <a:rPr lang="en-US" sz="1800" dirty="0">
                <a:solidFill>
                  <a:srgbClr val="0070C0"/>
                </a:solidFill>
              </a:rPr>
              <a:t>data fit </a:t>
            </a:r>
            <a:r>
              <a:rPr lang="en-US" sz="1800" dirty="0">
                <a:solidFill>
                  <a:srgbClr val="002855"/>
                </a:solidFill>
              </a:rPr>
              <a:t>and </a:t>
            </a:r>
            <a:r>
              <a:rPr lang="en-US" sz="1800" dirty="0">
                <a:solidFill>
                  <a:srgbClr val="FF0000"/>
                </a:solidFill>
              </a:rPr>
              <a:t>complexity of the predicted model</a:t>
            </a:r>
            <a:r>
              <a:rPr lang="en-US" sz="1800" baseline="30000" dirty="0">
                <a:solidFill>
                  <a:srgbClr val="FF0000"/>
                </a:solidFill>
              </a:rPr>
              <a:t>[1]</a:t>
            </a:r>
            <a:r>
              <a:rPr lang="en-US" sz="1800" dirty="0">
                <a:solidFill>
                  <a:srgbClr val="002855"/>
                </a:solidFill>
              </a:rPr>
              <a:t>: Occam’s Razor is automatic</a:t>
            </a:r>
            <a:r>
              <a:rPr lang="en-US" sz="1800" baseline="30000" dirty="0">
                <a:solidFill>
                  <a:srgbClr val="002855"/>
                </a:solidFill>
              </a:rPr>
              <a:t>[3]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22A7A4-2E1C-D682-4D56-D500C743997E}"/>
              </a:ext>
            </a:extLst>
          </p:cNvPr>
          <p:cNvSpPr txBox="1"/>
          <p:nvPr/>
        </p:nvSpPr>
        <p:spPr>
          <a:xfrm>
            <a:off x="9354110" y="5356945"/>
            <a:ext cx="454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2855"/>
                </a:solidFill>
              </a:rPr>
              <a:t>[1]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BF0402-B9DD-A8B8-78BC-F12BDE869674}"/>
              </a:ext>
            </a:extLst>
          </p:cNvPr>
          <p:cNvSpPr txBox="1"/>
          <p:nvPr/>
        </p:nvSpPr>
        <p:spPr>
          <a:xfrm>
            <a:off x="11688198" y="2784647"/>
            <a:ext cx="454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2855"/>
                </a:solidFill>
              </a:rPr>
              <a:t>[2] </a:t>
            </a:r>
          </a:p>
        </p:txBody>
      </p:sp>
      <p:sp>
        <p:nvSpPr>
          <p:cNvPr id="7" name="Espaço Reservado para Texto 12">
            <a:extLst>
              <a:ext uri="{FF2B5EF4-FFF2-40B4-BE49-F238E27FC236}">
                <a16:creationId xmlns:a16="http://schemas.microsoft.com/office/drawing/2014/main" id="{F821F00A-03FD-D80A-4257-C8A00F9D9769}"/>
              </a:ext>
            </a:extLst>
          </p:cNvPr>
          <p:cNvSpPr txBox="1">
            <a:spLocks/>
          </p:cNvSpPr>
          <p:nvPr/>
        </p:nvSpPr>
        <p:spPr>
          <a:xfrm>
            <a:off x="53723" y="3129441"/>
            <a:ext cx="6707397" cy="2543563"/>
          </a:xfrm>
          <a:prstGeom prst="rect">
            <a:avLst/>
          </a:prstGeom>
          <a:solidFill>
            <a:schemeClr val="bg1"/>
          </a:solidFill>
          <a:ln>
            <a:solidFill>
              <a:srgbClr val="002855"/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0000"/>
              </a:lnSpc>
              <a:spcAft>
                <a:spcPts val="1000"/>
              </a:spcAft>
            </a:pPr>
            <a:r>
              <a:rPr lang="en-US" sz="2000" dirty="0">
                <a:solidFill>
                  <a:srgbClr val="002855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  <a:endParaRPr lang="pt-BR" sz="2000" dirty="0">
              <a:solidFill>
                <a:srgbClr val="002855"/>
              </a:solidFill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1" indent="111125" algn="just">
              <a:lnSpc>
                <a:spcPts val="500"/>
              </a:lnSpc>
            </a:pPr>
            <a:r>
              <a:rPr lang="en-US" sz="1400" dirty="0">
                <a:solidFill>
                  <a:srgbClr val="002855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Flexible supervised machine-learning modeling of nonlinear processes</a:t>
            </a:r>
            <a:endParaRPr lang="pt-BR" sz="1400" dirty="0">
              <a:solidFill>
                <a:srgbClr val="002855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111125" algn="just">
              <a:lnSpc>
                <a:spcPct val="100000"/>
              </a:lnSpc>
            </a:pPr>
            <a:r>
              <a:rPr lang="en-US" sz="1400" dirty="0">
                <a:solidFill>
                  <a:srgbClr val="002855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Non-parametric (differently from a nonlinear polynomial regression, for instance)</a:t>
            </a:r>
          </a:p>
          <a:p>
            <a:pPr marL="0" lvl="1" indent="111125" algn="just">
              <a:lnSpc>
                <a:spcPct val="100000"/>
              </a:lnSpc>
            </a:pPr>
            <a:r>
              <a:rPr lang="en-US" sz="1400" dirty="0">
                <a:solidFill>
                  <a:srgbClr val="002855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Hyperparameters interpretation (activity of length scale) is straightforward</a:t>
            </a:r>
            <a:endParaRPr lang="pt-BR" sz="1400" dirty="0">
              <a:solidFill>
                <a:srgbClr val="002855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111125" algn="just">
              <a:lnSpc>
                <a:spcPct val="100000"/>
              </a:lnSpc>
            </a:pPr>
            <a:r>
              <a:rPr lang="en-US" sz="1400" dirty="0">
                <a:solidFill>
                  <a:srgbClr val="002855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Accurate statistical framework for predicting uncertainty </a:t>
            </a:r>
            <a:endParaRPr lang="en-US" sz="1400" baseline="30000" dirty="0">
              <a:solidFill>
                <a:srgbClr val="002855"/>
              </a:solidFill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algn="just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</a:pPr>
            <a:r>
              <a:rPr lang="en-US" sz="2000" dirty="0">
                <a:solidFill>
                  <a:srgbClr val="002855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  <a:p>
            <a:pPr marL="0" lvl="1" indent="111125" algn="just">
              <a:lnSpc>
                <a:spcPct val="100000"/>
              </a:lnSpc>
            </a:pPr>
            <a:r>
              <a:rPr lang="en-US" sz="1400" dirty="0">
                <a:solidFill>
                  <a:srgbClr val="002855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It can scale poorly with extremely large datasets ( &gt; 10,000)</a:t>
            </a:r>
            <a:r>
              <a:rPr lang="en-US" sz="1400" baseline="30000" dirty="0">
                <a:solidFill>
                  <a:srgbClr val="002855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en-US" sz="1400" dirty="0">
                <a:solidFill>
                  <a:srgbClr val="002855"/>
                </a:solidFill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– Should not be prohibitive for Chemical Engineering applications</a:t>
            </a:r>
          </a:p>
          <a:p>
            <a:pPr marL="0" indent="0">
              <a:buNone/>
            </a:pPr>
            <a:endParaRPr lang="pt-BR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CD7366-8EB7-E9E4-B0A4-6AD3721957E3}"/>
              </a:ext>
            </a:extLst>
          </p:cNvPr>
          <p:cNvSpPr/>
          <p:nvPr/>
        </p:nvSpPr>
        <p:spPr>
          <a:xfrm>
            <a:off x="-11770" y="981683"/>
            <a:ext cx="12203769" cy="5147095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 descr="A graph with colorful lines&#10;&#10;Description automatically generated">
            <a:extLst>
              <a:ext uri="{FF2B5EF4-FFF2-40B4-BE49-F238E27FC236}">
                <a16:creationId xmlns:a16="http://schemas.microsoft.com/office/drawing/2014/main" id="{17A8AD95-283D-DD6A-CE8F-EF137290D73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598" y="0"/>
            <a:ext cx="12148699" cy="683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080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6" grpId="0"/>
      <p:bldP spid="21" grpId="0"/>
      <p:bldP spid="22" grpId="0"/>
      <p:bldP spid="9" grpId="0"/>
      <p:bldP spid="11" grpId="0"/>
      <p:bldP spid="7" grpId="0" animBg="1"/>
      <p:bldP spid="15" grpId="0" animBg="1"/>
    </p:bldLst>
  </p:timing>
</p:sld>
</file>

<file path=ppt/theme/theme1.xml><?xml version="1.0" encoding="utf-8"?>
<a:theme xmlns:a="http://schemas.openxmlformats.org/drawingml/2006/main" name="CODES_theme">
  <a:themeElements>
    <a:clrScheme name="CODES_WVU_colors">
      <a:dk1>
        <a:srgbClr val="000000"/>
      </a:dk1>
      <a:lt1>
        <a:srgbClr val="FFFFFF"/>
      </a:lt1>
      <a:dk2>
        <a:srgbClr val="002855"/>
      </a:dk2>
      <a:lt2>
        <a:srgbClr val="EAAA00"/>
      </a:lt2>
      <a:accent1>
        <a:srgbClr val="0033A0"/>
      </a:accent1>
      <a:accent2>
        <a:srgbClr val="005EB8"/>
      </a:accent2>
      <a:accent3>
        <a:srgbClr val="9BD3DD"/>
      </a:accent3>
      <a:accent4>
        <a:srgbClr val="4B3D2A"/>
      </a:accent4>
      <a:accent5>
        <a:srgbClr val="9F7D23"/>
      </a:accent5>
      <a:accent6>
        <a:srgbClr val="ED8B00"/>
      </a:accent6>
      <a:hlink>
        <a:srgbClr val="0563C1"/>
      </a:hlink>
      <a:folHlink>
        <a:srgbClr val="954F72"/>
      </a:folHlink>
    </a:clrScheme>
    <a:fontScheme name="CODES_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DES_presentation_template.potx" id="{A8DD1DB6-7E15-4114-BAD2-88CB8ECBB946}" vid="{B44745E0-034F-4F83-BFA2-11537BCC778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E29F4329ACE4FA1977FD0C8C446FE" ma:contentTypeVersion="2" ma:contentTypeDescription="Create a new document." ma:contentTypeScope="" ma:versionID="e204e6b87decbfba1d2f69c9f81c08e6">
  <xsd:schema xmlns:xsd="http://www.w3.org/2001/XMLSchema" xmlns:xs="http://www.w3.org/2001/XMLSchema" xmlns:p="http://schemas.microsoft.com/office/2006/metadata/properties" xmlns:ns3="7b91381b-cbc0-4f23-927d-a11bfc39bacf" targetNamespace="http://schemas.microsoft.com/office/2006/metadata/properties" ma:root="true" ma:fieldsID="d036752d369c4fd11c0e5e3403e8de8e" ns3:_="">
    <xsd:import namespace="7b91381b-cbc0-4f23-927d-a11bfc39bac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91381b-cbc0-4f23-927d-a11bfc39bac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E4C984D-BED7-4E50-8EEE-4793EC35FCD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369F84F-A1BE-4B63-937D-64253628CE32}">
  <ds:schemaRefs>
    <ds:schemaRef ds:uri="http://schemas.microsoft.com/office/2006/documentManagement/types"/>
    <ds:schemaRef ds:uri="http://purl.org/dc/dcmitype/"/>
    <ds:schemaRef ds:uri="http://schemas.microsoft.com/office/2006/metadata/properties"/>
    <ds:schemaRef ds:uri="http://schemas.microsoft.com/office/infopath/2007/PartnerControls"/>
    <ds:schemaRef ds:uri="http://purl.org/dc/terms/"/>
    <ds:schemaRef ds:uri="http://purl.org/dc/elements/1.1/"/>
    <ds:schemaRef ds:uri="7b91381b-cbc0-4f23-927d-a11bfc39bacf"/>
    <ds:schemaRef ds:uri="http://www.w3.org/XML/1998/namespace"/>
    <ds:schemaRef ds:uri="http://schemas.openxmlformats.org/package/2006/metadata/core-properties"/>
  </ds:schemaRefs>
</ds:datastoreItem>
</file>

<file path=customXml/itemProps3.xml><?xml version="1.0" encoding="utf-8"?>
<ds:datastoreItem xmlns:ds="http://schemas.openxmlformats.org/officeDocument/2006/customXml" ds:itemID="{66B0B25F-BC41-4361-ACBE-0B82AB34C8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91381b-cbc0-4f23-927d-a11bfc39ba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CODES_presentation_template (1)</Template>
  <TotalTime>5436</TotalTime>
  <Words>460</Words>
  <Application>Microsoft Macintosh PowerPoint</Application>
  <PresentationFormat>Widescreen</PresentationFormat>
  <Paragraphs>54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CODES_theme</vt:lpstr>
      <vt:lpstr>Gaussian Processes (GP) – An introduction</vt:lpstr>
      <vt:lpstr>Gaussian Processes (GP) – An 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Open-Source Python-Based Toolbox for Enabling Fast Process Operability Calculations</dc:title>
  <dc:creator>Victor Cunha Alves</dc:creator>
  <cp:lastModifiedBy>Victor</cp:lastModifiedBy>
  <cp:revision>469</cp:revision>
  <dcterms:created xsi:type="dcterms:W3CDTF">2022-10-17T17:40:20Z</dcterms:created>
  <dcterms:modified xsi:type="dcterms:W3CDTF">2025-10-27T15:55:14Z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0x010100259E29F4329ACE4FA1977FD0C8C446FE</vt:lpwstr>
  </property>
</Properties>
</file>