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76" r:id="rId4"/>
    <p:sldId id="259" r:id="rId5"/>
    <p:sldId id="275" r:id="rId6"/>
    <p:sldId id="277" r:id="rId7"/>
    <p:sldId id="278" r:id="rId8"/>
    <p:sldId id="280" r:id="rId9"/>
    <p:sldId id="279" r:id="rId10"/>
    <p:sldId id="261" r:id="rId11"/>
    <p:sldId id="273"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Playfair Display" panose="00000500000000000000" pitchFamily="2" charset="0"/>
      <p:regular r:id="rId18"/>
      <p:bold r:id="rId19"/>
      <p:italic r:id="rId20"/>
      <p:boldItalic r:id="rId21"/>
    </p:embeddedFont>
    <p:embeddedFont>
      <p:font typeface="Public Sans" panose="020B0604020202020204" charset="0"/>
      <p:regular r:id="rId22"/>
    </p:embeddedFont>
    <p:embeddedFont>
      <p:font typeface="Public Sans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28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F58F-650C-47F9-B3C9-DE1AA2BFCDC2}" type="datetimeFigureOut">
              <a:rPr lang="ru-RU" smtClean="0"/>
              <a:t>15.07.2023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0154E-EAB1-4E48-BA87-A39729F2C3F0}" type="slidenum">
              <a:rPr lang="ru-RU" smtClean="0"/>
              <a:t>‹#›</a:t>
            </a:fld>
            <a:endParaRPr lang="ru-RU"/>
          </a:p>
        </p:txBody>
      </p:sp>
    </p:spTree>
    <p:extLst>
      <p:ext uri="{BB962C8B-B14F-4D97-AF65-F5344CB8AC3E}">
        <p14:creationId xmlns:p14="http://schemas.microsoft.com/office/powerpoint/2010/main" val="1238506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F200154E-EAB1-4E48-BA87-A39729F2C3F0}" type="slidenum">
              <a:rPr lang="ru-RU" smtClean="0"/>
              <a:t>6</a:t>
            </a:fld>
            <a:endParaRPr lang="ru-RU"/>
          </a:p>
        </p:txBody>
      </p:sp>
    </p:spTree>
    <p:extLst>
      <p:ext uri="{BB962C8B-B14F-4D97-AF65-F5344CB8AC3E}">
        <p14:creationId xmlns:p14="http://schemas.microsoft.com/office/powerpoint/2010/main" val="1840848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F200154E-EAB1-4E48-BA87-A39729F2C3F0}" type="slidenum">
              <a:rPr lang="ru-RU" smtClean="0"/>
              <a:t>7</a:t>
            </a:fld>
            <a:endParaRPr lang="ru-RU"/>
          </a:p>
        </p:txBody>
      </p:sp>
    </p:spTree>
    <p:extLst>
      <p:ext uri="{BB962C8B-B14F-4D97-AF65-F5344CB8AC3E}">
        <p14:creationId xmlns:p14="http://schemas.microsoft.com/office/powerpoint/2010/main" val="394512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F200154E-EAB1-4E48-BA87-A39729F2C3F0}" type="slidenum">
              <a:rPr lang="ru-RU" smtClean="0"/>
              <a:t>8</a:t>
            </a:fld>
            <a:endParaRPr lang="ru-RU"/>
          </a:p>
        </p:txBody>
      </p:sp>
    </p:spTree>
    <p:extLst>
      <p:ext uri="{BB962C8B-B14F-4D97-AF65-F5344CB8AC3E}">
        <p14:creationId xmlns:p14="http://schemas.microsoft.com/office/powerpoint/2010/main" val="1294372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F200154E-EAB1-4E48-BA87-A39729F2C3F0}" type="slidenum">
              <a:rPr lang="ru-RU" smtClean="0"/>
              <a:t>9</a:t>
            </a:fld>
            <a:endParaRPr lang="ru-RU"/>
          </a:p>
        </p:txBody>
      </p:sp>
    </p:spTree>
    <p:extLst>
      <p:ext uri="{BB962C8B-B14F-4D97-AF65-F5344CB8AC3E}">
        <p14:creationId xmlns:p14="http://schemas.microsoft.com/office/powerpoint/2010/main" val="312838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82" y="4728792"/>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NEW BUSINESS OPPORTUNITY</a:t>
            </a:r>
          </a:p>
        </p:txBody>
      </p:sp>
      <p:sp>
        <p:nvSpPr>
          <p:cNvPr id="5" name="TextBox 5"/>
          <p:cNvSpPr txBox="1"/>
          <p:nvPr/>
        </p:nvSpPr>
        <p:spPr>
          <a:xfrm>
            <a:off x="850974" y="2332416"/>
            <a:ext cx="16408332" cy="1781578"/>
          </a:xfrm>
          <a:prstGeom prst="rect">
            <a:avLst/>
          </a:prstGeom>
        </p:spPr>
        <p:txBody>
          <a:bodyPr lIns="0" tIns="0" rIns="0" bIns="0" rtlCol="0" anchor="t">
            <a:spAutoFit/>
          </a:bodyPr>
          <a:lstStyle/>
          <a:p>
            <a:pPr>
              <a:lnSpc>
                <a:spcPts val="15250"/>
              </a:lnSpc>
            </a:pPr>
            <a:r>
              <a:rPr lang="en-US" sz="10700" spc="83" dirty="0">
                <a:solidFill>
                  <a:srgbClr val="2B2C30"/>
                </a:solidFill>
                <a:latin typeface="Playfair Display"/>
              </a:rPr>
              <a:t>L.A. restaurant research</a:t>
            </a:r>
          </a:p>
        </p:txBody>
      </p:sp>
      <p:sp>
        <p:nvSpPr>
          <p:cNvPr id="6" name="TextBox 6"/>
          <p:cNvSpPr txBox="1"/>
          <p:nvPr/>
        </p:nvSpPr>
        <p:spPr>
          <a:xfrm>
            <a:off x="1031164" y="8305251"/>
            <a:ext cx="7862435" cy="1302088"/>
          </a:xfrm>
          <a:prstGeom prst="rect">
            <a:avLst/>
          </a:prstGeom>
        </p:spPr>
        <p:txBody>
          <a:bodyPr lIns="0" tIns="0" rIns="0" bIns="0" rtlCol="0" anchor="t">
            <a:spAutoFit/>
          </a:bodyPr>
          <a:lstStyle/>
          <a:p>
            <a:pPr>
              <a:lnSpc>
                <a:spcPts val="3450"/>
              </a:lnSpc>
            </a:pPr>
            <a:r>
              <a:rPr lang="en-US" sz="2300" dirty="0">
                <a:solidFill>
                  <a:srgbClr val="2B2C30"/>
                </a:solidFill>
                <a:latin typeface="Public Sans"/>
              </a:rPr>
              <a:t>Viktor Akulinin, student </a:t>
            </a:r>
          </a:p>
          <a:p>
            <a:pPr>
              <a:lnSpc>
                <a:spcPts val="3450"/>
              </a:lnSpc>
            </a:pPr>
            <a:r>
              <a:rPr lang="en-US" sz="2300" dirty="0">
                <a:solidFill>
                  <a:srgbClr val="2B2C30"/>
                </a:solidFill>
                <a:latin typeface="Public Sans"/>
              </a:rPr>
              <a:t>victor.akulinin@gmail.com</a:t>
            </a:r>
          </a:p>
          <a:p>
            <a:pPr>
              <a:lnSpc>
                <a:spcPts val="3450"/>
              </a:lnSpc>
            </a:pPr>
            <a:r>
              <a:rPr lang="en-US" sz="2300" dirty="0">
                <a:solidFill>
                  <a:srgbClr val="2B2C30"/>
                </a:solidFill>
                <a:latin typeface="Public Sans"/>
              </a:rPr>
              <a:t>JULY, 2023</a:t>
            </a:r>
          </a:p>
        </p:txBody>
      </p:sp>
      <p:sp>
        <p:nvSpPr>
          <p:cNvPr id="7" name="TextBox 7"/>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9" name="Picture 8">
            <a:extLst>
              <a:ext uri="{FF2B5EF4-FFF2-40B4-BE49-F238E27FC236}">
                <a16:creationId xmlns:a16="http://schemas.microsoft.com/office/drawing/2014/main" id="{68025C5A-AD1A-48C6-8E62-2CB6A434671D}"/>
              </a:ext>
            </a:extLst>
          </p:cNvPr>
          <p:cNvPicPr>
            <a:picLocks noChangeAspect="1"/>
          </p:cNvPicPr>
          <p:nvPr/>
        </p:nvPicPr>
        <p:blipFill>
          <a:blip r:embed="rId2"/>
          <a:stretch>
            <a:fillRect/>
          </a:stretch>
        </p:blipFill>
        <p:spPr>
          <a:xfrm>
            <a:off x="16989444" y="8630746"/>
            <a:ext cx="496076" cy="651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FINAL RECOMMENDATION</a:t>
            </a:r>
          </a:p>
        </p:txBody>
      </p:sp>
      <p:sp>
        <p:nvSpPr>
          <p:cNvPr id="5" name="AutoShape 5"/>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28688" y="2227064"/>
            <a:ext cx="16456831" cy="5492850"/>
          </a:xfrm>
          <a:prstGeom prst="rect">
            <a:avLst/>
          </a:prstGeom>
        </p:spPr>
        <p:txBody>
          <a:bodyPr wrap="square" lIns="0" tIns="0" rIns="0" bIns="0" rtlCol="0" anchor="t">
            <a:spAutoFit/>
          </a:bodyPr>
          <a:lstStyle/>
          <a:p>
            <a:pPr marL="302259" lvl="1">
              <a:lnSpc>
                <a:spcPct val="150000"/>
              </a:lnSpc>
            </a:pPr>
            <a:r>
              <a:rPr lang="en-GB" sz="4050" spc="30" dirty="0">
                <a:solidFill>
                  <a:srgbClr val="2B2C30"/>
                </a:solidFill>
                <a:latin typeface="Playfair Display"/>
              </a:rPr>
              <a:t>We recommend opening a small cafe for up to 20 seats on a popular street in a passing place.</a:t>
            </a:r>
          </a:p>
          <a:p>
            <a:pPr marL="302259" lvl="1">
              <a:lnSpc>
                <a:spcPct val="150000"/>
              </a:lnSpc>
            </a:pPr>
            <a:r>
              <a:rPr lang="en-GB" sz="4050" spc="30" dirty="0">
                <a:solidFill>
                  <a:srgbClr val="2B2C30"/>
                </a:solidFill>
                <a:latin typeface="Playfair Display"/>
              </a:rPr>
              <a:t>Robot service innovation will surely attract customers, and high traffic will create recognition. After increasing awareness, it will be possible to scale, which will undoubtedly improve financial performance.</a:t>
            </a:r>
            <a:endParaRPr lang="en-US" sz="4050" spc="30" dirty="0">
              <a:solidFill>
                <a:srgbClr val="2B2C30"/>
              </a:solidFill>
              <a:latin typeface="Playfair Display"/>
            </a:endParaRPr>
          </a:p>
        </p:txBody>
      </p:sp>
      <p:sp>
        <p:nvSpPr>
          <p:cNvPr id="8" name="TextBox 7">
            <a:extLst>
              <a:ext uri="{FF2B5EF4-FFF2-40B4-BE49-F238E27FC236}">
                <a16:creationId xmlns:a16="http://schemas.microsoft.com/office/drawing/2014/main" id="{59447F33-C313-BBCF-8F1A-FEA70AED0AAD}"/>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9" name="Picture 8">
            <a:extLst>
              <a:ext uri="{FF2B5EF4-FFF2-40B4-BE49-F238E27FC236}">
                <a16:creationId xmlns:a16="http://schemas.microsoft.com/office/drawing/2014/main" id="{79101BA2-AC16-D344-BDD4-09740204E54B}"/>
              </a:ext>
            </a:extLst>
          </p:cNvPr>
          <p:cNvPicPr>
            <a:picLocks noChangeAspect="1"/>
          </p:cNvPicPr>
          <p:nvPr/>
        </p:nvPicPr>
        <p:blipFill>
          <a:blip r:embed="rId2"/>
          <a:stretch>
            <a:fillRect/>
          </a:stretch>
        </p:blipFill>
        <p:spPr>
          <a:xfrm>
            <a:off x="16989444" y="8630746"/>
            <a:ext cx="496076" cy="651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82" y="4728792"/>
            <a:ext cx="16230600" cy="651099"/>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NEW BUSINESS OPPORTUNITY</a:t>
            </a:r>
          </a:p>
        </p:txBody>
      </p:sp>
      <p:sp>
        <p:nvSpPr>
          <p:cNvPr id="5" name="TextBox 5"/>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dirty="0">
                <a:solidFill>
                  <a:srgbClr val="2B2C30"/>
                </a:solidFill>
                <a:latin typeface="Playfair Display"/>
              </a:rPr>
              <a:t>Thank you!</a:t>
            </a:r>
          </a:p>
        </p:txBody>
      </p:sp>
      <p:sp>
        <p:nvSpPr>
          <p:cNvPr id="8" name="TextBox 7">
            <a:extLst>
              <a:ext uri="{FF2B5EF4-FFF2-40B4-BE49-F238E27FC236}">
                <a16:creationId xmlns:a16="http://schemas.microsoft.com/office/drawing/2014/main" id="{F1B4DEAD-06BF-5FB6-30C2-1A8F7106B6FB}"/>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9" name="Picture 8">
            <a:extLst>
              <a:ext uri="{FF2B5EF4-FFF2-40B4-BE49-F238E27FC236}">
                <a16:creationId xmlns:a16="http://schemas.microsoft.com/office/drawing/2014/main" id="{F16E15AD-9F9F-E708-233B-B1828D53A4B0}"/>
              </a:ext>
            </a:extLst>
          </p:cNvPr>
          <p:cNvPicPr>
            <a:picLocks noChangeAspect="1"/>
          </p:cNvPicPr>
          <p:nvPr/>
        </p:nvPicPr>
        <p:blipFill>
          <a:blip r:embed="rId2"/>
          <a:stretch>
            <a:fillRect/>
          </a:stretch>
        </p:blipFill>
        <p:spPr>
          <a:xfrm>
            <a:off x="16989444" y="8630746"/>
            <a:ext cx="496076" cy="651100"/>
          </a:xfrm>
          <a:prstGeom prst="rect">
            <a:avLst/>
          </a:prstGeom>
        </p:spPr>
      </p:pic>
      <p:sp>
        <p:nvSpPr>
          <p:cNvPr id="10" name="TextBox 6">
            <a:extLst>
              <a:ext uri="{FF2B5EF4-FFF2-40B4-BE49-F238E27FC236}">
                <a16:creationId xmlns:a16="http://schemas.microsoft.com/office/drawing/2014/main" id="{39A1C2F9-5901-C565-D6E6-5A3F29264957}"/>
              </a:ext>
            </a:extLst>
          </p:cNvPr>
          <p:cNvSpPr txBox="1"/>
          <p:nvPr/>
        </p:nvSpPr>
        <p:spPr>
          <a:xfrm>
            <a:off x="1031164" y="8305251"/>
            <a:ext cx="7862435" cy="1302088"/>
          </a:xfrm>
          <a:prstGeom prst="rect">
            <a:avLst/>
          </a:prstGeom>
        </p:spPr>
        <p:txBody>
          <a:bodyPr lIns="0" tIns="0" rIns="0" bIns="0" rtlCol="0" anchor="t">
            <a:spAutoFit/>
          </a:bodyPr>
          <a:lstStyle/>
          <a:p>
            <a:pPr>
              <a:lnSpc>
                <a:spcPts val="3450"/>
              </a:lnSpc>
            </a:pPr>
            <a:r>
              <a:rPr lang="en-US" sz="2300" dirty="0">
                <a:solidFill>
                  <a:srgbClr val="2B2C30"/>
                </a:solidFill>
                <a:latin typeface="Public Sans"/>
              </a:rPr>
              <a:t>Viktor Akulinin, student </a:t>
            </a:r>
          </a:p>
          <a:p>
            <a:pPr>
              <a:lnSpc>
                <a:spcPts val="3450"/>
              </a:lnSpc>
            </a:pPr>
            <a:r>
              <a:rPr lang="en-US" sz="2300" dirty="0">
                <a:solidFill>
                  <a:srgbClr val="2B2C30"/>
                </a:solidFill>
                <a:latin typeface="Public Sans"/>
              </a:rPr>
              <a:t>victor.akulinin@gmail.com</a:t>
            </a:r>
          </a:p>
          <a:p>
            <a:pPr>
              <a:lnSpc>
                <a:spcPts val="3450"/>
              </a:lnSpc>
            </a:pPr>
            <a:r>
              <a:rPr lang="en-US" sz="2300" dirty="0">
                <a:solidFill>
                  <a:srgbClr val="2B2C30"/>
                </a:solidFill>
                <a:latin typeface="Public Sans"/>
              </a:rPr>
              <a:t>JULY,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INTRO</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987206" y="2338358"/>
            <a:ext cx="16208776" cy="5492850"/>
          </a:xfrm>
          <a:prstGeom prst="rect">
            <a:avLst/>
          </a:prstGeom>
        </p:spPr>
        <p:txBody>
          <a:bodyPr wrap="square" lIns="0" tIns="0" rIns="0" bIns="0" rtlCol="0" anchor="t">
            <a:spAutoFit/>
          </a:bodyPr>
          <a:lstStyle/>
          <a:p>
            <a:pPr marL="302259" lvl="1">
              <a:lnSpc>
                <a:spcPct val="150000"/>
              </a:lnSpc>
            </a:pPr>
            <a:r>
              <a:rPr lang="en-GB" sz="4050" spc="30" dirty="0">
                <a:solidFill>
                  <a:srgbClr val="2B2C30"/>
                </a:solidFill>
                <a:latin typeface="Playfair Display"/>
              </a:rPr>
              <a:t>We are a group of partners who decided to open a robot-run cafe in Los Angeles.</a:t>
            </a:r>
          </a:p>
          <a:p>
            <a:pPr marL="302259" lvl="1">
              <a:lnSpc>
                <a:spcPct val="150000"/>
              </a:lnSpc>
            </a:pPr>
            <a:r>
              <a:rPr lang="en-GB" sz="4050" spc="30" dirty="0">
                <a:solidFill>
                  <a:srgbClr val="2B2C30"/>
                </a:solidFill>
                <a:latin typeface="Playfair Display"/>
              </a:rPr>
              <a:t>Using innovations - waiter robots, we plan to enter the market and take part of it.</a:t>
            </a:r>
          </a:p>
          <a:p>
            <a:pPr marL="302259" lvl="1">
              <a:lnSpc>
                <a:spcPct val="150000"/>
              </a:lnSpc>
            </a:pPr>
            <a:r>
              <a:rPr lang="en-GB" sz="4050" spc="30" dirty="0">
                <a:solidFill>
                  <a:srgbClr val="2B2C30"/>
                </a:solidFill>
                <a:latin typeface="Playfair Display"/>
              </a:rPr>
              <a:t>Before launching the project, we studied the restaurant market in more detail. This presentation is the result of our research.</a:t>
            </a:r>
            <a:endParaRPr lang="en-US" sz="4050" spc="30" dirty="0">
              <a:solidFill>
                <a:srgbClr val="2B2C30"/>
              </a:solidFill>
              <a:latin typeface="Playfair Display"/>
            </a:endParaRPr>
          </a:p>
        </p:txBody>
      </p:sp>
      <p:sp>
        <p:nvSpPr>
          <p:cNvPr id="7" name="TextBox 7">
            <a:extLst>
              <a:ext uri="{FF2B5EF4-FFF2-40B4-BE49-F238E27FC236}">
                <a16:creationId xmlns:a16="http://schemas.microsoft.com/office/drawing/2014/main" id="{5CD06391-90E6-EFBC-A16D-D2B68909F506}"/>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8" name="Picture 7">
            <a:extLst>
              <a:ext uri="{FF2B5EF4-FFF2-40B4-BE49-F238E27FC236}">
                <a16:creationId xmlns:a16="http://schemas.microsoft.com/office/drawing/2014/main" id="{679D7B33-CAB5-F077-7286-8AF2BF6707B0}"/>
              </a:ext>
            </a:extLst>
          </p:cNvPr>
          <p:cNvPicPr>
            <a:picLocks noChangeAspect="1"/>
          </p:cNvPicPr>
          <p:nvPr/>
        </p:nvPicPr>
        <p:blipFill>
          <a:blip r:embed="rId2"/>
          <a:stretch>
            <a:fillRect/>
          </a:stretch>
        </p:blipFill>
        <p:spPr>
          <a:xfrm>
            <a:off x="16989444" y="8630746"/>
            <a:ext cx="496076" cy="651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MARKET</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688" y="2122290"/>
            <a:ext cx="16456831" cy="6427722"/>
          </a:xfrm>
          <a:prstGeom prst="rect">
            <a:avLst/>
          </a:prstGeom>
        </p:spPr>
        <p:txBody>
          <a:bodyPr wrap="square" lIns="0" tIns="0" rIns="0" bIns="0" rtlCol="0" anchor="t">
            <a:spAutoFit/>
          </a:bodyPr>
          <a:lstStyle/>
          <a:p>
            <a:pPr marL="302259" lvl="1">
              <a:lnSpc>
                <a:spcPct val="150000"/>
              </a:lnSpc>
            </a:pPr>
            <a:r>
              <a:rPr lang="en-GB" sz="4050" spc="30" dirty="0">
                <a:solidFill>
                  <a:srgbClr val="2B2C30"/>
                </a:solidFill>
                <a:latin typeface="Playfair Display"/>
              </a:rPr>
              <a:t>In the study, we used data from more than 9,000 establishments in Los Angeles. The data includes information about the name of the institution, its type, the number of seats, its location, and belonging to a network institution.</a:t>
            </a:r>
          </a:p>
          <a:p>
            <a:pPr marL="302259" lvl="1">
              <a:lnSpc>
                <a:spcPct val="150000"/>
              </a:lnSpc>
            </a:pPr>
            <a:r>
              <a:rPr lang="en-GB" sz="4050" spc="30" dirty="0">
                <a:solidFill>
                  <a:srgbClr val="2B2C30"/>
                </a:solidFill>
                <a:latin typeface="Playfair Display"/>
              </a:rPr>
              <a:t>Based on the data, we studied the existing patterns to determine the most appropriate size, and location, and whether it is worth becoming a chain establishment.</a:t>
            </a:r>
            <a:endParaRPr lang="en-US" sz="4050" spc="30" dirty="0">
              <a:solidFill>
                <a:srgbClr val="2B2C30"/>
              </a:solidFill>
              <a:latin typeface="Playfair Display"/>
            </a:endParaRPr>
          </a:p>
        </p:txBody>
      </p:sp>
      <p:sp>
        <p:nvSpPr>
          <p:cNvPr id="7" name="TextBox 7">
            <a:extLst>
              <a:ext uri="{FF2B5EF4-FFF2-40B4-BE49-F238E27FC236}">
                <a16:creationId xmlns:a16="http://schemas.microsoft.com/office/drawing/2014/main" id="{5CD06391-90E6-EFBC-A16D-D2B68909F506}"/>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8" name="Picture 7">
            <a:extLst>
              <a:ext uri="{FF2B5EF4-FFF2-40B4-BE49-F238E27FC236}">
                <a16:creationId xmlns:a16="http://schemas.microsoft.com/office/drawing/2014/main" id="{679D7B33-CAB5-F077-7286-8AF2BF6707B0}"/>
              </a:ext>
            </a:extLst>
          </p:cNvPr>
          <p:cNvPicPr>
            <a:picLocks noChangeAspect="1"/>
          </p:cNvPicPr>
          <p:nvPr/>
        </p:nvPicPr>
        <p:blipFill>
          <a:blip r:embed="rId2"/>
          <a:stretch>
            <a:fillRect/>
          </a:stretch>
        </p:blipFill>
        <p:spPr>
          <a:xfrm>
            <a:off x="16989444" y="8630746"/>
            <a:ext cx="496076" cy="651100"/>
          </a:xfrm>
          <a:prstGeom prst="rect">
            <a:avLst/>
          </a:prstGeom>
        </p:spPr>
      </p:pic>
    </p:spTree>
    <p:extLst>
      <p:ext uri="{BB962C8B-B14F-4D97-AF65-F5344CB8AC3E}">
        <p14:creationId xmlns:p14="http://schemas.microsoft.com/office/powerpoint/2010/main" val="248745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pic>
        <p:nvPicPr>
          <p:cNvPr id="11" name="Picture 10" descr="A pie chart with text&#10;&#10;Description automatically generated">
            <a:extLst>
              <a:ext uri="{FF2B5EF4-FFF2-40B4-BE49-F238E27FC236}">
                <a16:creationId xmlns:a16="http://schemas.microsoft.com/office/drawing/2014/main" id="{037E4E82-9975-2025-D7E2-5BD4EF11E146}"/>
              </a:ext>
            </a:extLst>
          </p:cNvPr>
          <p:cNvPicPr>
            <a:picLocks noChangeAspect="1"/>
          </p:cNvPicPr>
          <p:nvPr/>
        </p:nvPicPr>
        <p:blipFill>
          <a:blip r:embed="rId2">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4946489" y="2095500"/>
            <a:ext cx="12334924" cy="6780979"/>
          </a:xfrm>
          <a:prstGeom prst="rect">
            <a:avLst/>
          </a:prstGeom>
          <a:noFill/>
        </p:spPr>
      </p:pic>
      <p:sp>
        <p:nvSpPr>
          <p:cNvPr id="5" name="TextBox 5"/>
          <p:cNvSpPr txBox="1"/>
          <p:nvPr/>
        </p:nvSpPr>
        <p:spPr>
          <a:xfrm>
            <a:off x="1006871" y="942975"/>
            <a:ext cx="16230600" cy="615553"/>
          </a:xfrm>
          <a:prstGeom prst="rect">
            <a:avLst/>
          </a:prstGeom>
        </p:spPr>
        <p:txBody>
          <a:bodyPr lIns="0" tIns="0" rIns="0" bIns="0" rtlCol="0" anchor="t">
            <a:spAutoFit/>
          </a:bodyPr>
          <a:lstStyle/>
          <a:p>
            <a:pPr algn="l"/>
            <a:r>
              <a:rPr lang="en-GB" sz="4000" b="1" dirty="0">
                <a:solidFill>
                  <a:srgbClr val="000000"/>
                </a:solidFill>
                <a:latin typeface="Public Sans Bold" panose="020B0604020202020204" charset="0"/>
              </a:rPr>
              <a:t>TYPES OF ESTABLISHMENTS</a:t>
            </a:r>
            <a:endParaRPr lang="en-GB" sz="4000" b="1" i="0" dirty="0">
              <a:solidFill>
                <a:srgbClr val="000000"/>
              </a:solidFill>
              <a:effectLst/>
              <a:latin typeface="Public Sans Bold" panose="020B0604020202020204" charset="0"/>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7" name="TextBox 7">
            <a:extLst>
              <a:ext uri="{FF2B5EF4-FFF2-40B4-BE49-F238E27FC236}">
                <a16:creationId xmlns:a16="http://schemas.microsoft.com/office/drawing/2014/main" id="{55222EE2-662C-3E7D-B707-C129EA83BC06}"/>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8" name="Picture 7">
            <a:extLst>
              <a:ext uri="{FF2B5EF4-FFF2-40B4-BE49-F238E27FC236}">
                <a16:creationId xmlns:a16="http://schemas.microsoft.com/office/drawing/2014/main" id="{9EC781CA-19D9-0B72-5148-6A75147843F1}"/>
              </a:ext>
            </a:extLst>
          </p:cNvPr>
          <p:cNvPicPr>
            <a:picLocks noChangeAspect="1"/>
          </p:cNvPicPr>
          <p:nvPr/>
        </p:nvPicPr>
        <p:blipFill>
          <a:blip r:embed="rId3"/>
          <a:stretch>
            <a:fillRect/>
          </a:stretch>
        </p:blipFill>
        <p:spPr>
          <a:xfrm>
            <a:off x="16989444" y="8630746"/>
            <a:ext cx="496076" cy="651100"/>
          </a:xfrm>
          <a:prstGeom prst="rect">
            <a:avLst/>
          </a:prstGeom>
        </p:spPr>
      </p:pic>
      <p:sp>
        <p:nvSpPr>
          <p:cNvPr id="12" name="TextBox 11">
            <a:extLst>
              <a:ext uri="{FF2B5EF4-FFF2-40B4-BE49-F238E27FC236}">
                <a16:creationId xmlns:a16="http://schemas.microsoft.com/office/drawing/2014/main" id="{0D893266-A625-42AA-EE06-1CE758928508}"/>
              </a:ext>
            </a:extLst>
          </p:cNvPr>
          <p:cNvSpPr txBox="1"/>
          <p:nvPr/>
        </p:nvSpPr>
        <p:spPr>
          <a:xfrm>
            <a:off x="838200" y="3916328"/>
            <a:ext cx="4108289" cy="3139321"/>
          </a:xfrm>
          <a:prstGeom prst="rect">
            <a:avLst/>
          </a:prstGeom>
          <a:noFill/>
        </p:spPr>
        <p:txBody>
          <a:bodyPr wrap="square" rtlCol="0">
            <a:spAutoFit/>
          </a:bodyPr>
          <a:lstStyle/>
          <a:p>
            <a:r>
              <a:rPr lang="en-GB" i="0" dirty="0">
                <a:solidFill>
                  <a:schemeClr val="tx1">
                    <a:lumMod val="85000"/>
                    <a:lumOff val="15000"/>
                  </a:schemeClr>
                </a:solidFill>
                <a:effectLst/>
                <a:latin typeface="Playfair Display" panose="00000500000000000000" pitchFamily="2" charset="0"/>
              </a:rPr>
              <a:t>The most shareable type of establishments:</a:t>
            </a:r>
          </a:p>
          <a:p>
            <a:endParaRPr lang="en-GB" dirty="0">
              <a:solidFill>
                <a:schemeClr val="tx1">
                  <a:lumMod val="85000"/>
                  <a:lumOff val="15000"/>
                </a:schemeClr>
              </a:solidFill>
              <a:latin typeface="Playfair Display" panose="00000500000000000000" pitchFamily="2" charset="0"/>
            </a:endParaRPr>
          </a:p>
          <a:p>
            <a:r>
              <a:rPr lang="en-GB" i="0" dirty="0">
                <a:solidFill>
                  <a:schemeClr val="tx1">
                    <a:lumMod val="85000"/>
                    <a:lumOff val="15000"/>
                  </a:schemeClr>
                </a:solidFill>
                <a:effectLst/>
                <a:latin typeface="Playfair Display" panose="00000500000000000000" pitchFamily="2" charset="0"/>
              </a:rPr>
              <a:t>- 75% of establishments are occupied by restaurants</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- 11.4% of establishments are occupied by fast-food</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- 4.4% of establishments are occupied by a cafe</a:t>
            </a:r>
            <a:endParaRPr lang="ru-RU" dirty="0">
              <a:solidFill>
                <a:schemeClr val="tx1">
                  <a:lumMod val="85000"/>
                  <a:lumOff val="15000"/>
                </a:schemeClr>
              </a:solidFill>
              <a:latin typeface="Playfair Display"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pic>
        <p:nvPicPr>
          <p:cNvPr id="9" name="Picture 8" descr="A pie chart with different colored circles&#10;&#10;Description automatically generated">
            <a:extLst>
              <a:ext uri="{FF2B5EF4-FFF2-40B4-BE49-F238E27FC236}">
                <a16:creationId xmlns:a16="http://schemas.microsoft.com/office/drawing/2014/main" id="{D1672F2A-5DB5-D9C6-F383-24C93F59861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26494" y="1559757"/>
            <a:ext cx="8362950" cy="8362950"/>
          </a:xfrm>
          <a:prstGeom prst="rect">
            <a:avLst/>
          </a:prstGeom>
        </p:spPr>
      </p:pic>
      <p:sp>
        <p:nvSpPr>
          <p:cNvPr id="5" name="TextBox 5"/>
          <p:cNvSpPr txBox="1"/>
          <p:nvPr/>
        </p:nvSpPr>
        <p:spPr>
          <a:xfrm>
            <a:off x="1006871" y="942975"/>
            <a:ext cx="16230600" cy="615553"/>
          </a:xfrm>
          <a:prstGeom prst="rect">
            <a:avLst/>
          </a:prstGeom>
        </p:spPr>
        <p:txBody>
          <a:bodyPr lIns="0" tIns="0" rIns="0" bIns="0" rtlCol="0" anchor="t">
            <a:spAutoFit/>
          </a:bodyPr>
          <a:lstStyle/>
          <a:p>
            <a:pPr algn="l"/>
            <a:r>
              <a:rPr lang="en-GB" sz="4000" b="1" i="0" dirty="0">
                <a:solidFill>
                  <a:srgbClr val="000000"/>
                </a:solidFill>
                <a:effectLst/>
                <a:latin typeface="Public Sans Bold" panose="020B0604020202020204" charset="0"/>
              </a:rPr>
              <a:t>CHAINS</a:t>
            </a: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7" name="TextBox 7">
            <a:extLst>
              <a:ext uri="{FF2B5EF4-FFF2-40B4-BE49-F238E27FC236}">
                <a16:creationId xmlns:a16="http://schemas.microsoft.com/office/drawing/2014/main" id="{55222EE2-662C-3E7D-B707-C129EA83BC06}"/>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8" name="Picture 7">
            <a:extLst>
              <a:ext uri="{FF2B5EF4-FFF2-40B4-BE49-F238E27FC236}">
                <a16:creationId xmlns:a16="http://schemas.microsoft.com/office/drawing/2014/main" id="{9EC781CA-19D9-0B72-5148-6A75147843F1}"/>
              </a:ext>
            </a:extLst>
          </p:cNvPr>
          <p:cNvPicPr>
            <a:picLocks noChangeAspect="1"/>
          </p:cNvPicPr>
          <p:nvPr/>
        </p:nvPicPr>
        <p:blipFill>
          <a:blip r:embed="rId3"/>
          <a:stretch>
            <a:fillRect/>
          </a:stretch>
        </p:blipFill>
        <p:spPr>
          <a:xfrm>
            <a:off x="16989444" y="8630746"/>
            <a:ext cx="496076" cy="651100"/>
          </a:xfrm>
          <a:prstGeom prst="rect">
            <a:avLst/>
          </a:prstGeom>
        </p:spPr>
      </p:pic>
      <p:sp>
        <p:nvSpPr>
          <p:cNvPr id="10" name="TextBox 9">
            <a:extLst>
              <a:ext uri="{FF2B5EF4-FFF2-40B4-BE49-F238E27FC236}">
                <a16:creationId xmlns:a16="http://schemas.microsoft.com/office/drawing/2014/main" id="{4E9A8C61-1869-FA24-2945-F62F04DEC8DC}"/>
              </a:ext>
            </a:extLst>
          </p:cNvPr>
          <p:cNvSpPr txBox="1"/>
          <p:nvPr/>
        </p:nvSpPr>
        <p:spPr>
          <a:xfrm>
            <a:off x="1676400" y="3390899"/>
            <a:ext cx="5638800" cy="2585323"/>
          </a:xfrm>
          <a:prstGeom prst="rect">
            <a:avLst/>
          </a:prstGeom>
          <a:noFill/>
        </p:spPr>
        <p:txBody>
          <a:bodyPr wrap="square" rtlCol="0">
            <a:spAutoFit/>
          </a:bodyPr>
          <a:lstStyle/>
          <a:p>
            <a:r>
              <a:rPr lang="en-GB" b="1" dirty="0">
                <a:solidFill>
                  <a:schemeClr val="tx1">
                    <a:lumMod val="85000"/>
                    <a:lumOff val="15000"/>
                  </a:schemeClr>
                </a:solidFill>
                <a:latin typeface="Playfair Display" panose="00000500000000000000" pitchFamily="2" charset="0"/>
              </a:rPr>
              <a:t>Extremes</a:t>
            </a:r>
            <a:endParaRPr lang="ru-RU" b="1" dirty="0">
              <a:solidFill>
                <a:schemeClr val="tx1">
                  <a:lumMod val="85000"/>
                  <a:lumOff val="15000"/>
                </a:schemeClr>
              </a:solidFill>
              <a:latin typeface="Playfair Display" panose="00000500000000000000" pitchFamily="2" charset="0"/>
            </a:endParaRP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The most common network establishments</a:t>
            </a:r>
          </a:p>
          <a:p>
            <a:r>
              <a:rPr lang="en-GB" dirty="0">
                <a:solidFill>
                  <a:schemeClr val="tx1">
                    <a:lumMod val="85000"/>
                    <a:lumOff val="15000"/>
                  </a:schemeClr>
                </a:solidFill>
                <a:latin typeface="Playfair Display" panose="00000500000000000000" pitchFamily="2" charset="0"/>
              </a:rPr>
              <a:t>- bakeries 99%</a:t>
            </a:r>
          </a:p>
          <a:p>
            <a:r>
              <a:rPr lang="en-GB" dirty="0">
                <a:solidFill>
                  <a:schemeClr val="tx1">
                    <a:lumMod val="85000"/>
                    <a:lumOff val="15000"/>
                  </a:schemeClr>
                </a:solidFill>
                <a:latin typeface="Playfair Display" panose="00000500000000000000" pitchFamily="2" charset="0"/>
              </a:rPr>
              <a:t>- cafe 61%</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The most common non-chain establishments</a:t>
            </a:r>
          </a:p>
          <a:p>
            <a:r>
              <a:rPr lang="en-GB" dirty="0">
                <a:solidFill>
                  <a:schemeClr val="tx1">
                    <a:lumMod val="85000"/>
                    <a:lumOff val="15000"/>
                  </a:schemeClr>
                </a:solidFill>
                <a:latin typeface="Playfair Display" panose="00000500000000000000" pitchFamily="2" charset="0"/>
              </a:rPr>
              <a:t>- bar 74%</a:t>
            </a:r>
          </a:p>
          <a:p>
            <a:r>
              <a:rPr lang="en-GB" dirty="0">
                <a:solidFill>
                  <a:schemeClr val="tx1">
                    <a:lumMod val="85000"/>
                    <a:lumOff val="15000"/>
                  </a:schemeClr>
                </a:solidFill>
                <a:latin typeface="Playfair Display" panose="00000500000000000000" pitchFamily="2" charset="0"/>
              </a:rPr>
              <a:t>- restaurants - 68%</a:t>
            </a:r>
            <a:endParaRPr lang="ru-RU" dirty="0">
              <a:solidFill>
                <a:schemeClr val="tx1">
                  <a:lumMod val="85000"/>
                  <a:lumOff val="15000"/>
                </a:schemeClr>
              </a:solidFill>
              <a:latin typeface="Playfair Display" panose="00000500000000000000" pitchFamily="2" charset="0"/>
            </a:endParaRPr>
          </a:p>
        </p:txBody>
      </p:sp>
    </p:spTree>
    <p:extLst>
      <p:ext uri="{BB962C8B-B14F-4D97-AF65-F5344CB8AC3E}">
        <p14:creationId xmlns:p14="http://schemas.microsoft.com/office/powerpoint/2010/main" val="60851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5" name="TextBox 5"/>
          <p:cNvSpPr txBox="1"/>
          <p:nvPr/>
        </p:nvSpPr>
        <p:spPr>
          <a:xfrm>
            <a:off x="1006871" y="942975"/>
            <a:ext cx="16230600" cy="615553"/>
          </a:xfrm>
          <a:prstGeom prst="rect">
            <a:avLst/>
          </a:prstGeom>
        </p:spPr>
        <p:txBody>
          <a:bodyPr lIns="0" tIns="0" rIns="0" bIns="0" rtlCol="0" anchor="t">
            <a:spAutoFit/>
          </a:bodyPr>
          <a:lstStyle/>
          <a:p>
            <a:pPr algn="l"/>
            <a:r>
              <a:rPr lang="en-GB" sz="4000" b="1" dirty="0">
                <a:solidFill>
                  <a:srgbClr val="000000"/>
                </a:solidFill>
                <a:latin typeface="Public Sans Bold" panose="020B0604020202020204" charset="0"/>
              </a:rPr>
              <a:t>SEATS BY CHAINS</a:t>
            </a:r>
            <a:endParaRPr lang="en-GB" sz="4000" b="1" i="0" dirty="0">
              <a:solidFill>
                <a:srgbClr val="000000"/>
              </a:solidFill>
              <a:effectLst/>
              <a:latin typeface="Public Sans Bold" panose="020B0604020202020204" charset="0"/>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7" name="TextBox 7">
            <a:extLst>
              <a:ext uri="{FF2B5EF4-FFF2-40B4-BE49-F238E27FC236}">
                <a16:creationId xmlns:a16="http://schemas.microsoft.com/office/drawing/2014/main" id="{55222EE2-662C-3E7D-B707-C129EA83BC06}"/>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8" name="Picture 7">
            <a:extLst>
              <a:ext uri="{FF2B5EF4-FFF2-40B4-BE49-F238E27FC236}">
                <a16:creationId xmlns:a16="http://schemas.microsoft.com/office/drawing/2014/main" id="{9EC781CA-19D9-0B72-5148-6A75147843F1}"/>
              </a:ext>
            </a:extLst>
          </p:cNvPr>
          <p:cNvPicPr>
            <a:picLocks noChangeAspect="1"/>
          </p:cNvPicPr>
          <p:nvPr/>
        </p:nvPicPr>
        <p:blipFill>
          <a:blip r:embed="rId3"/>
          <a:stretch>
            <a:fillRect/>
          </a:stretch>
        </p:blipFill>
        <p:spPr>
          <a:xfrm>
            <a:off x="16989444" y="8630746"/>
            <a:ext cx="496076" cy="651100"/>
          </a:xfrm>
          <a:prstGeom prst="rect">
            <a:avLst/>
          </a:prstGeom>
        </p:spPr>
      </p:pic>
      <p:sp>
        <p:nvSpPr>
          <p:cNvPr id="12" name="TextBox 11">
            <a:extLst>
              <a:ext uri="{FF2B5EF4-FFF2-40B4-BE49-F238E27FC236}">
                <a16:creationId xmlns:a16="http://schemas.microsoft.com/office/drawing/2014/main" id="{0D893266-A625-42AA-EE06-1CE758928508}"/>
              </a:ext>
            </a:extLst>
          </p:cNvPr>
          <p:cNvSpPr txBox="1"/>
          <p:nvPr/>
        </p:nvSpPr>
        <p:spPr>
          <a:xfrm>
            <a:off x="838201" y="3916328"/>
            <a:ext cx="3657599" cy="2585323"/>
          </a:xfrm>
          <a:prstGeom prst="rect">
            <a:avLst/>
          </a:prstGeom>
          <a:noFill/>
        </p:spPr>
        <p:txBody>
          <a:bodyPr wrap="square" rtlCol="0">
            <a:spAutoFit/>
          </a:bodyPr>
          <a:lstStyle/>
          <a:p>
            <a:r>
              <a:rPr lang="en-GB" dirty="0" err="1">
                <a:solidFill>
                  <a:schemeClr val="tx1">
                    <a:lumMod val="85000"/>
                    <a:lumOff val="15000"/>
                  </a:schemeClr>
                </a:solidFill>
                <a:latin typeface="Playfair Display" panose="00000500000000000000" pitchFamily="2" charset="0"/>
              </a:rPr>
              <a:t>Сhain</a:t>
            </a:r>
            <a:r>
              <a:rPr lang="en-GB" dirty="0">
                <a:solidFill>
                  <a:schemeClr val="tx1">
                    <a:lumMod val="85000"/>
                    <a:lumOff val="15000"/>
                  </a:schemeClr>
                </a:solidFill>
                <a:latin typeface="Playfair Display" panose="00000500000000000000" pitchFamily="2" charset="0"/>
              </a:rPr>
              <a:t> establishments are divided into two groups:</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 Cafes, pizzerias, and bakeries mostly have few seats.</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 Bars, fast food, and restaurants - on the contrary, are focused on many seats.</a:t>
            </a:r>
            <a:endParaRPr lang="ru-RU" dirty="0">
              <a:solidFill>
                <a:schemeClr val="tx1">
                  <a:lumMod val="85000"/>
                  <a:lumOff val="15000"/>
                </a:schemeClr>
              </a:solidFill>
              <a:latin typeface="Playfair Display" panose="00000500000000000000" pitchFamily="2" charset="0"/>
            </a:endParaRPr>
          </a:p>
        </p:txBody>
      </p:sp>
      <p:pic>
        <p:nvPicPr>
          <p:cNvPr id="3" name="Picture 2" descr="A graph with circles and lines">
            <a:extLst>
              <a:ext uri="{FF2B5EF4-FFF2-40B4-BE49-F238E27FC236}">
                <a16:creationId xmlns:a16="http://schemas.microsoft.com/office/drawing/2014/main" id="{B6CFB709-6E65-3C41-95E7-6093D0216BA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0999" y="1865687"/>
            <a:ext cx="13046471" cy="7172144"/>
          </a:xfrm>
          <a:prstGeom prst="rect">
            <a:avLst/>
          </a:prstGeom>
        </p:spPr>
      </p:pic>
    </p:spTree>
    <p:extLst>
      <p:ext uri="{BB962C8B-B14F-4D97-AF65-F5344CB8AC3E}">
        <p14:creationId xmlns:p14="http://schemas.microsoft.com/office/powerpoint/2010/main" val="386747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pic>
        <p:nvPicPr>
          <p:cNvPr id="4" name="Picture 3" descr="A graph of different colored rectangles">
            <a:extLst>
              <a:ext uri="{FF2B5EF4-FFF2-40B4-BE49-F238E27FC236}">
                <a16:creationId xmlns:a16="http://schemas.microsoft.com/office/drawing/2014/main" id="{6B4771CA-B945-EAF8-62F2-E561B243FFF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85634" y="1948790"/>
            <a:ext cx="10173655" cy="7074396"/>
          </a:xfrm>
          <a:prstGeom prst="rect">
            <a:avLst/>
          </a:prstGeom>
        </p:spPr>
      </p:pic>
      <p:sp>
        <p:nvSpPr>
          <p:cNvPr id="5" name="TextBox 5"/>
          <p:cNvSpPr txBox="1"/>
          <p:nvPr/>
        </p:nvSpPr>
        <p:spPr>
          <a:xfrm>
            <a:off x="1006871" y="942975"/>
            <a:ext cx="16230600" cy="615553"/>
          </a:xfrm>
          <a:prstGeom prst="rect">
            <a:avLst/>
          </a:prstGeom>
        </p:spPr>
        <p:txBody>
          <a:bodyPr lIns="0" tIns="0" rIns="0" bIns="0" rtlCol="0" anchor="t">
            <a:spAutoFit/>
          </a:bodyPr>
          <a:lstStyle/>
          <a:p>
            <a:pPr algn="l"/>
            <a:r>
              <a:rPr lang="en-GB" sz="4000" b="1" i="0" dirty="0">
                <a:solidFill>
                  <a:srgbClr val="000000"/>
                </a:solidFill>
                <a:effectLst/>
                <a:latin typeface="Public Sans Bold" panose="020B0604020202020204" charset="0"/>
              </a:rPr>
              <a:t>SEATS GENERA</a:t>
            </a:r>
            <a:r>
              <a:rPr lang="en-GB" sz="4000" b="1" dirty="0">
                <a:solidFill>
                  <a:srgbClr val="000000"/>
                </a:solidFill>
                <a:latin typeface="Public Sans Bold" panose="020B0604020202020204" charset="0"/>
              </a:rPr>
              <a:t>L</a:t>
            </a:r>
            <a:endParaRPr lang="en-GB" sz="4000" b="1" i="0" dirty="0">
              <a:solidFill>
                <a:srgbClr val="000000"/>
              </a:solidFill>
              <a:effectLst/>
              <a:latin typeface="Public Sans Bold" panose="020B0604020202020204" charset="0"/>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7" name="TextBox 7">
            <a:extLst>
              <a:ext uri="{FF2B5EF4-FFF2-40B4-BE49-F238E27FC236}">
                <a16:creationId xmlns:a16="http://schemas.microsoft.com/office/drawing/2014/main" id="{55222EE2-662C-3E7D-B707-C129EA83BC06}"/>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8" name="Picture 7">
            <a:extLst>
              <a:ext uri="{FF2B5EF4-FFF2-40B4-BE49-F238E27FC236}">
                <a16:creationId xmlns:a16="http://schemas.microsoft.com/office/drawing/2014/main" id="{9EC781CA-19D9-0B72-5148-6A75147843F1}"/>
              </a:ext>
            </a:extLst>
          </p:cNvPr>
          <p:cNvPicPr>
            <a:picLocks noChangeAspect="1"/>
          </p:cNvPicPr>
          <p:nvPr/>
        </p:nvPicPr>
        <p:blipFill>
          <a:blip r:embed="rId4"/>
          <a:stretch>
            <a:fillRect/>
          </a:stretch>
        </p:blipFill>
        <p:spPr>
          <a:xfrm>
            <a:off x="16989444" y="8630746"/>
            <a:ext cx="496076" cy="651100"/>
          </a:xfrm>
          <a:prstGeom prst="rect">
            <a:avLst/>
          </a:prstGeom>
        </p:spPr>
      </p:pic>
      <p:sp>
        <p:nvSpPr>
          <p:cNvPr id="12" name="TextBox 11">
            <a:extLst>
              <a:ext uri="{FF2B5EF4-FFF2-40B4-BE49-F238E27FC236}">
                <a16:creationId xmlns:a16="http://schemas.microsoft.com/office/drawing/2014/main" id="{0D893266-A625-42AA-EE06-1CE758928508}"/>
              </a:ext>
            </a:extLst>
          </p:cNvPr>
          <p:cNvSpPr txBox="1"/>
          <p:nvPr/>
        </p:nvSpPr>
        <p:spPr>
          <a:xfrm>
            <a:off x="838200" y="3916328"/>
            <a:ext cx="5715000" cy="2585323"/>
          </a:xfrm>
          <a:prstGeom prst="rect">
            <a:avLst/>
          </a:prstGeom>
          <a:noFill/>
        </p:spPr>
        <p:txBody>
          <a:bodyPr wrap="square" rtlCol="0">
            <a:spAutoFit/>
          </a:bodyPr>
          <a:lstStyle/>
          <a:p>
            <a:r>
              <a:rPr lang="en-GB" dirty="0">
                <a:solidFill>
                  <a:schemeClr val="tx1">
                    <a:lumMod val="85000"/>
                    <a:lumOff val="15000"/>
                  </a:schemeClr>
                </a:solidFill>
                <a:latin typeface="Playfair Display" panose="00000500000000000000" pitchFamily="2" charset="0"/>
              </a:rPr>
              <a:t>The average number of seats in restaurants and bars is the highest. </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The average number of seats for cafes in chain establishments is higher than the same general indicator for chain and non-chain establishments.</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Opening the first cafe, you should not chase after a large number of seats.</a:t>
            </a:r>
            <a:endParaRPr lang="ru-RU" dirty="0">
              <a:solidFill>
                <a:schemeClr val="tx1">
                  <a:lumMod val="85000"/>
                  <a:lumOff val="15000"/>
                </a:schemeClr>
              </a:solidFill>
              <a:latin typeface="Playfair Display" panose="00000500000000000000" pitchFamily="2" charset="0"/>
            </a:endParaRPr>
          </a:p>
        </p:txBody>
      </p:sp>
    </p:spTree>
    <p:extLst>
      <p:ext uri="{BB962C8B-B14F-4D97-AF65-F5344CB8AC3E}">
        <p14:creationId xmlns:p14="http://schemas.microsoft.com/office/powerpoint/2010/main" val="203219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5" name="TextBox 5"/>
          <p:cNvSpPr txBox="1"/>
          <p:nvPr/>
        </p:nvSpPr>
        <p:spPr>
          <a:xfrm>
            <a:off x="1006871" y="942975"/>
            <a:ext cx="16230600" cy="615553"/>
          </a:xfrm>
          <a:prstGeom prst="rect">
            <a:avLst/>
          </a:prstGeom>
        </p:spPr>
        <p:txBody>
          <a:bodyPr lIns="0" tIns="0" rIns="0" bIns="0" rtlCol="0" anchor="t">
            <a:spAutoFit/>
          </a:bodyPr>
          <a:lstStyle/>
          <a:p>
            <a:pPr algn="l"/>
            <a:r>
              <a:rPr lang="en-GB" sz="4000" b="1" dirty="0">
                <a:solidFill>
                  <a:srgbClr val="000000"/>
                </a:solidFill>
                <a:latin typeface="Public Sans Bold" panose="020B0604020202020204" charset="0"/>
              </a:rPr>
              <a:t>STREETS</a:t>
            </a:r>
            <a:endParaRPr lang="en-GB" sz="4000" b="1" i="0" dirty="0">
              <a:solidFill>
                <a:srgbClr val="000000"/>
              </a:solidFill>
              <a:effectLst/>
              <a:latin typeface="Public Sans Bold" panose="020B0604020202020204" charset="0"/>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7" name="TextBox 7">
            <a:extLst>
              <a:ext uri="{FF2B5EF4-FFF2-40B4-BE49-F238E27FC236}">
                <a16:creationId xmlns:a16="http://schemas.microsoft.com/office/drawing/2014/main" id="{55222EE2-662C-3E7D-B707-C129EA83BC06}"/>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8" name="Picture 7">
            <a:extLst>
              <a:ext uri="{FF2B5EF4-FFF2-40B4-BE49-F238E27FC236}">
                <a16:creationId xmlns:a16="http://schemas.microsoft.com/office/drawing/2014/main" id="{9EC781CA-19D9-0B72-5148-6A75147843F1}"/>
              </a:ext>
            </a:extLst>
          </p:cNvPr>
          <p:cNvPicPr>
            <a:picLocks noChangeAspect="1"/>
          </p:cNvPicPr>
          <p:nvPr/>
        </p:nvPicPr>
        <p:blipFill>
          <a:blip r:embed="rId3"/>
          <a:stretch>
            <a:fillRect/>
          </a:stretch>
        </p:blipFill>
        <p:spPr>
          <a:xfrm>
            <a:off x="16989444" y="8630746"/>
            <a:ext cx="496076" cy="651100"/>
          </a:xfrm>
          <a:prstGeom prst="rect">
            <a:avLst/>
          </a:prstGeom>
        </p:spPr>
      </p:pic>
      <p:sp>
        <p:nvSpPr>
          <p:cNvPr id="12" name="TextBox 11">
            <a:extLst>
              <a:ext uri="{FF2B5EF4-FFF2-40B4-BE49-F238E27FC236}">
                <a16:creationId xmlns:a16="http://schemas.microsoft.com/office/drawing/2014/main" id="{0D893266-A625-42AA-EE06-1CE758928508}"/>
              </a:ext>
            </a:extLst>
          </p:cNvPr>
          <p:cNvSpPr txBox="1"/>
          <p:nvPr/>
        </p:nvSpPr>
        <p:spPr>
          <a:xfrm>
            <a:off x="838200" y="3916328"/>
            <a:ext cx="5715000" cy="2031325"/>
          </a:xfrm>
          <a:prstGeom prst="rect">
            <a:avLst/>
          </a:prstGeom>
          <a:noFill/>
        </p:spPr>
        <p:txBody>
          <a:bodyPr wrap="square" rtlCol="0">
            <a:spAutoFit/>
          </a:bodyPr>
          <a:lstStyle/>
          <a:p>
            <a:r>
              <a:rPr lang="en-GB" dirty="0">
                <a:solidFill>
                  <a:schemeClr val="tx1">
                    <a:lumMod val="85000"/>
                    <a:lumOff val="15000"/>
                  </a:schemeClr>
                </a:solidFill>
                <a:latin typeface="Playfair Display" panose="00000500000000000000" pitchFamily="2" charset="0"/>
              </a:rPr>
              <a:t>The TOP 10 streets (2%) have between 250 and 405 establishments on each street, which is about 30% of the total number of establishments.</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At the same time, 229 streets (44%) have no more than 1 establishment, which in total is 2.5% of the total number of establishments.</a:t>
            </a:r>
            <a:endParaRPr lang="ru-RU" dirty="0">
              <a:solidFill>
                <a:schemeClr val="tx1">
                  <a:lumMod val="85000"/>
                  <a:lumOff val="15000"/>
                </a:schemeClr>
              </a:solidFill>
              <a:latin typeface="Playfair Display" panose="00000500000000000000" pitchFamily="2" charset="0"/>
            </a:endParaRPr>
          </a:p>
        </p:txBody>
      </p:sp>
      <p:pic>
        <p:nvPicPr>
          <p:cNvPr id="3" name="Picture 2" descr="A graph of blue bars">
            <a:extLst>
              <a:ext uri="{FF2B5EF4-FFF2-40B4-BE49-F238E27FC236}">
                <a16:creationId xmlns:a16="http://schemas.microsoft.com/office/drawing/2014/main" id="{E36C3D6B-AED4-A98D-A5A8-8B3472EC898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29730" y="2001503"/>
            <a:ext cx="10629559" cy="5843475"/>
          </a:xfrm>
          <a:prstGeom prst="rect">
            <a:avLst/>
          </a:prstGeom>
        </p:spPr>
      </p:pic>
    </p:spTree>
    <p:extLst>
      <p:ext uri="{BB962C8B-B14F-4D97-AF65-F5344CB8AC3E}">
        <p14:creationId xmlns:p14="http://schemas.microsoft.com/office/powerpoint/2010/main" val="148783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5" name="TextBox 5"/>
          <p:cNvSpPr txBox="1"/>
          <p:nvPr/>
        </p:nvSpPr>
        <p:spPr>
          <a:xfrm>
            <a:off x="1006871" y="942975"/>
            <a:ext cx="16230600" cy="615553"/>
          </a:xfrm>
          <a:prstGeom prst="rect">
            <a:avLst/>
          </a:prstGeom>
        </p:spPr>
        <p:txBody>
          <a:bodyPr lIns="0" tIns="0" rIns="0" bIns="0" rtlCol="0" anchor="t">
            <a:spAutoFit/>
          </a:bodyPr>
          <a:lstStyle/>
          <a:p>
            <a:pPr algn="l"/>
            <a:r>
              <a:rPr lang="en-GB" sz="4000" b="1" dirty="0">
                <a:solidFill>
                  <a:srgbClr val="000000"/>
                </a:solidFill>
                <a:latin typeface="Public Sans Bold" panose="020B0604020202020204" charset="0"/>
              </a:rPr>
              <a:t>LOCATIONS</a:t>
            </a:r>
            <a:endParaRPr lang="en-GB" sz="4000" b="1" i="0" dirty="0">
              <a:solidFill>
                <a:srgbClr val="000000"/>
              </a:solidFill>
              <a:effectLst/>
              <a:latin typeface="Public Sans Bold" panose="020B0604020202020204" charset="0"/>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7" name="TextBox 7">
            <a:extLst>
              <a:ext uri="{FF2B5EF4-FFF2-40B4-BE49-F238E27FC236}">
                <a16:creationId xmlns:a16="http://schemas.microsoft.com/office/drawing/2014/main" id="{55222EE2-662C-3E7D-B707-C129EA83BC06}"/>
              </a:ext>
            </a:extLst>
          </p:cNvPr>
          <p:cNvSpPr txBox="1"/>
          <p:nvPr/>
        </p:nvSpPr>
        <p:spPr>
          <a:xfrm>
            <a:off x="14935200" y="8783171"/>
            <a:ext cx="1737971" cy="346249"/>
          </a:xfrm>
          <a:prstGeom prst="rect">
            <a:avLst/>
          </a:prstGeom>
        </p:spPr>
        <p:txBody>
          <a:bodyPr wrap="square" lIns="0" tIns="0" rIns="0" bIns="0" rtlCol="0" anchor="t">
            <a:spAutoFit/>
          </a:bodyPr>
          <a:lstStyle/>
          <a:p>
            <a:pPr>
              <a:lnSpc>
                <a:spcPts val="2717"/>
              </a:lnSpc>
            </a:pPr>
            <a:r>
              <a:rPr lang="en-US" sz="2986" spc="14" dirty="0" err="1">
                <a:solidFill>
                  <a:srgbClr val="2B2C30"/>
                </a:solidFill>
                <a:latin typeface="Playfair Display"/>
              </a:rPr>
              <a:t>TripleTen</a:t>
            </a:r>
            <a:endParaRPr lang="en-US" sz="2986" spc="14" dirty="0">
              <a:solidFill>
                <a:srgbClr val="2B2C30"/>
              </a:solidFill>
              <a:latin typeface="Playfair Display"/>
            </a:endParaRPr>
          </a:p>
        </p:txBody>
      </p:sp>
      <p:pic>
        <p:nvPicPr>
          <p:cNvPr id="8" name="Picture 7">
            <a:extLst>
              <a:ext uri="{FF2B5EF4-FFF2-40B4-BE49-F238E27FC236}">
                <a16:creationId xmlns:a16="http://schemas.microsoft.com/office/drawing/2014/main" id="{9EC781CA-19D9-0B72-5148-6A75147843F1}"/>
              </a:ext>
            </a:extLst>
          </p:cNvPr>
          <p:cNvPicPr>
            <a:picLocks noChangeAspect="1"/>
          </p:cNvPicPr>
          <p:nvPr/>
        </p:nvPicPr>
        <p:blipFill>
          <a:blip r:embed="rId3"/>
          <a:stretch>
            <a:fillRect/>
          </a:stretch>
        </p:blipFill>
        <p:spPr>
          <a:xfrm>
            <a:off x="16989444" y="8630746"/>
            <a:ext cx="496076" cy="651100"/>
          </a:xfrm>
          <a:prstGeom prst="rect">
            <a:avLst/>
          </a:prstGeom>
        </p:spPr>
      </p:pic>
      <p:pic>
        <p:nvPicPr>
          <p:cNvPr id="10" name="Picture 9">
            <a:extLst>
              <a:ext uri="{FF2B5EF4-FFF2-40B4-BE49-F238E27FC236}">
                <a16:creationId xmlns:a16="http://schemas.microsoft.com/office/drawing/2014/main" id="{D78C9708-9EAB-AE12-7B17-5229B59157C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06870" y="2001503"/>
            <a:ext cx="11108930" cy="8159654"/>
          </a:xfrm>
          <a:prstGeom prst="rect">
            <a:avLst/>
          </a:prstGeom>
        </p:spPr>
      </p:pic>
      <p:sp>
        <p:nvSpPr>
          <p:cNvPr id="11" name="TextBox 10">
            <a:extLst>
              <a:ext uri="{FF2B5EF4-FFF2-40B4-BE49-F238E27FC236}">
                <a16:creationId xmlns:a16="http://schemas.microsoft.com/office/drawing/2014/main" id="{A12C5736-B4C8-9B9B-D305-B50D9DF5D071}"/>
              </a:ext>
            </a:extLst>
          </p:cNvPr>
          <p:cNvSpPr txBox="1"/>
          <p:nvPr/>
        </p:nvSpPr>
        <p:spPr>
          <a:xfrm>
            <a:off x="12115800" y="3019153"/>
            <a:ext cx="4724400" cy="3139321"/>
          </a:xfrm>
          <a:prstGeom prst="rect">
            <a:avLst/>
          </a:prstGeom>
          <a:noFill/>
        </p:spPr>
        <p:txBody>
          <a:bodyPr wrap="square" rtlCol="0">
            <a:spAutoFit/>
          </a:bodyPr>
          <a:lstStyle/>
          <a:p>
            <a:r>
              <a:rPr lang="en-GB" dirty="0">
                <a:solidFill>
                  <a:schemeClr val="tx1">
                    <a:lumMod val="85000"/>
                    <a:lumOff val="15000"/>
                  </a:schemeClr>
                </a:solidFill>
                <a:latin typeface="Playfair Display" panose="00000500000000000000" pitchFamily="2" charset="0"/>
              </a:rPr>
              <a:t>The schedule shows that most of the establishments work with a number of seats up to 50, with a larger number - the number of establishments decreases.</a:t>
            </a:r>
          </a:p>
          <a:p>
            <a:endParaRPr lang="en-GB" dirty="0">
              <a:solidFill>
                <a:schemeClr val="tx1">
                  <a:lumMod val="85000"/>
                  <a:lumOff val="15000"/>
                </a:schemeClr>
              </a:solidFill>
              <a:latin typeface="Playfair Display" panose="00000500000000000000" pitchFamily="2" charset="0"/>
            </a:endParaRPr>
          </a:p>
          <a:p>
            <a:r>
              <a:rPr lang="en-GB" dirty="0">
                <a:solidFill>
                  <a:schemeClr val="tx1">
                    <a:lumMod val="85000"/>
                    <a:lumOff val="15000"/>
                  </a:schemeClr>
                </a:solidFill>
                <a:latin typeface="Playfair Display" panose="00000500000000000000" pitchFamily="2" charset="0"/>
              </a:rPr>
              <a:t>Most of all on these streets there are establishments with the number of seats in the range of 16 - 20.</a:t>
            </a:r>
          </a:p>
          <a:p>
            <a:endParaRPr lang="en-GB" dirty="0">
              <a:solidFill>
                <a:schemeClr val="tx1">
                  <a:lumMod val="85000"/>
                  <a:lumOff val="15000"/>
                </a:schemeClr>
              </a:solidFill>
              <a:latin typeface="Playfair Display" panose="00000500000000000000" pitchFamily="2" charset="0"/>
            </a:endParaRPr>
          </a:p>
          <a:p>
            <a:endParaRPr lang="en-GB" dirty="0">
              <a:solidFill>
                <a:schemeClr val="tx1">
                  <a:lumMod val="85000"/>
                  <a:lumOff val="15000"/>
                </a:schemeClr>
              </a:solidFill>
              <a:latin typeface="Playfair Display" panose="00000500000000000000" pitchFamily="2" charset="0"/>
            </a:endParaRPr>
          </a:p>
          <a:p>
            <a:endParaRPr lang="ru-RU" dirty="0">
              <a:solidFill>
                <a:schemeClr val="tx1">
                  <a:lumMod val="85000"/>
                  <a:lumOff val="15000"/>
                </a:schemeClr>
              </a:solidFill>
              <a:latin typeface="Playfair Display" panose="00000500000000000000" pitchFamily="2" charset="0"/>
            </a:endParaRPr>
          </a:p>
        </p:txBody>
      </p:sp>
    </p:spTree>
    <p:extLst>
      <p:ext uri="{BB962C8B-B14F-4D97-AF65-F5344CB8AC3E}">
        <p14:creationId xmlns:p14="http://schemas.microsoft.com/office/powerpoint/2010/main" val="373676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523</Words>
  <Application>Microsoft Office PowerPoint</Application>
  <PresentationFormat>Custom</PresentationFormat>
  <Paragraphs>74</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Public Sans Bold</vt:lpstr>
      <vt:lpstr>Public Sans</vt:lpstr>
      <vt:lpstr>Playfair Display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Victor Akulinin</cp:lastModifiedBy>
  <cp:revision>3</cp:revision>
  <dcterms:created xsi:type="dcterms:W3CDTF">2006-08-16T00:00:00Z</dcterms:created>
  <dcterms:modified xsi:type="dcterms:W3CDTF">2023-07-15T16:56:31Z</dcterms:modified>
  <dc:identifier>DAFoREFU4GM</dc:identifier>
</cp:coreProperties>
</file>