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diagrams/colors1.xml" ContentType="application/vnd.openxmlformats-officedocument.drawingml.diagramColors+xml"/>
  <Override PartName="/ppt/diagrams/drawing2.xml" ContentType="application/vnd.ms-office.drawingml.diagramDrawin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diagrams/layout1.xml" ContentType="application/vnd.openxmlformats-officedocument.drawingml.diagramLayout+xml"/>
  <Override PartName="/ppt/slides/slide7.xml" ContentType="application/vnd.openxmlformats-officedocument.presentationml.slide+xml"/>
  <Override PartName="/ppt/viewProps.xml" ContentType="application/vnd.openxmlformats-officedocument.presentationml.viewProps+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sldIdLst>
    <p:sldId id="256" r:id="rId5"/>
    <p:sldId id="267" r:id="rId6"/>
    <p:sldId id="273" r:id="rId7"/>
    <p:sldId id="272" r:id="rId8"/>
    <p:sldId id="268" r:id="rId9"/>
    <p:sldId id="270" r:id="rId10"/>
    <p:sldId id="271" r:id="rId11"/>
  </p:sldIdLst>
  <p:sldSz cx="12192000" cy="6858000"/>
  <p:notesSz cx="9144000" cy="6858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1818" autoAdjust="0"/>
  </p:normalViewPr>
  <p:slideViewPr>
    <p:cSldViewPr>
      <p:cViewPr varScale="1">
        <p:scale>
          <a:sx n="89" d="100"/>
          <a:sy n="89" d="100"/>
        </p:scale>
        <p:origin x="-588" y="-90"/>
      </p:cViewPr>
      <p:guideLst>
        <p:guide orient="horz" pos="288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0EF490-0BEF-4908-B04E-0DBB649B813B}" type="doc">
      <dgm:prSet loTypeId="urn:microsoft.com/office/officeart/2005/8/layout/chevron2" loCatId="process" qsTypeId="urn:microsoft.com/office/officeart/2005/8/quickstyle/simple3" qsCatId="simple" csTypeId="urn:microsoft.com/office/officeart/2005/8/colors/colorful5" csCatId="colorful" phldr="1"/>
      <dgm:spPr/>
      <dgm:t>
        <a:bodyPr/>
        <a:lstStyle/>
        <a:p>
          <a:endParaRPr lang="es-CO"/>
        </a:p>
      </dgm:t>
    </dgm:pt>
    <dgm:pt modelId="{62F38F46-6C9B-48CB-B70F-4C79612AA376}">
      <dgm:prSet phldrT="[Texto]" custT="1"/>
      <dgm:spPr/>
      <dgm:t>
        <a:bodyPr/>
        <a:lstStyle/>
        <a:p>
          <a:r>
            <a:rPr lang="es-CO" sz="1800" b="1" dirty="0" smtClean="0"/>
            <a:t>1</a:t>
          </a:r>
          <a:endParaRPr lang="es-CO" sz="1400" b="1" dirty="0"/>
        </a:p>
      </dgm:t>
    </dgm:pt>
    <dgm:pt modelId="{C6E6C7FC-01BE-4B72-90CE-0AAF8741E405}" type="parTrans" cxnId="{FAB0053A-B1D5-4D91-89FB-FB62301933AE}">
      <dgm:prSet/>
      <dgm:spPr/>
      <dgm:t>
        <a:bodyPr/>
        <a:lstStyle/>
        <a:p>
          <a:endParaRPr lang="es-CO" sz="2000">
            <a:solidFill>
              <a:schemeClr val="tx1"/>
            </a:solidFill>
          </a:endParaRPr>
        </a:p>
      </dgm:t>
    </dgm:pt>
    <dgm:pt modelId="{1049C2AC-4088-4FEF-AE8F-9D7FB0E71BC2}" type="sibTrans" cxnId="{FAB0053A-B1D5-4D91-89FB-FB62301933AE}">
      <dgm:prSet/>
      <dgm:spPr/>
      <dgm:t>
        <a:bodyPr/>
        <a:lstStyle/>
        <a:p>
          <a:endParaRPr lang="es-CO" sz="2000">
            <a:solidFill>
              <a:schemeClr val="tx1"/>
            </a:solidFill>
          </a:endParaRPr>
        </a:p>
      </dgm:t>
    </dgm:pt>
    <dgm:pt modelId="{CDA94B70-E62B-4A30-8721-F6975313353B}">
      <dgm:prSet phldrT="[Texto]" custT="1"/>
      <dgm:spPr/>
      <dgm:t>
        <a:bodyPr/>
        <a:lstStyle/>
        <a:p>
          <a:r>
            <a:rPr lang="es-ES" sz="2000" dirty="0" smtClean="0"/>
            <a:t>(</a:t>
          </a:r>
          <a:r>
            <a:rPr lang="es-ES" sz="2000" dirty="0" err="1" smtClean="0"/>
            <a:t>Carquin</a:t>
          </a:r>
          <a:r>
            <a:rPr lang="es-ES" sz="2000" dirty="0" smtClean="0"/>
            <a:t> </a:t>
          </a:r>
          <a:r>
            <a:rPr lang="es-ES" sz="2000" dirty="0" err="1" smtClean="0"/>
            <a:t>Davila</a:t>
          </a:r>
          <a:r>
            <a:rPr lang="es-ES" sz="2000" dirty="0" smtClean="0"/>
            <a:t>, 2020), menciona que luego del análisis de datos a través de la implementación del modelo de BI en el área de ventas y contrastar la hipótesis se demostró mejoras en los indicadores:  tiempo promedio de respuesta se redujo de 3 a 2 horas,   el promedio de índice de Tiempo de respuesta en el proceso de </a:t>
          </a:r>
          <a:r>
            <a:rPr lang="es-ES" sz="2000" b="1" i="1" dirty="0" smtClean="0"/>
            <a:t>análisis por propuesta formulada</a:t>
          </a:r>
          <a:r>
            <a:rPr lang="es-ES" sz="2000" dirty="0" smtClean="0"/>
            <a:t> se redujo de 0,25 a 0,11, el promedio del número de </a:t>
          </a:r>
          <a:r>
            <a:rPr lang="es-ES" sz="2000" b="1" i="1" dirty="0" smtClean="0"/>
            <a:t>propuestas formuladas por reunión </a:t>
          </a:r>
          <a:r>
            <a:rPr lang="es-ES" sz="2000" dirty="0" smtClean="0"/>
            <a:t>se incrementó de 3 a 5</a:t>
          </a:r>
          <a:endParaRPr lang="es-CO" sz="2000" i="1" dirty="0"/>
        </a:p>
      </dgm:t>
    </dgm:pt>
    <dgm:pt modelId="{A32B04B9-5C4D-4219-9BB7-40AE49374E80}" type="parTrans" cxnId="{B290804A-ACB2-495D-B16D-D9C674FB2E89}">
      <dgm:prSet/>
      <dgm:spPr/>
      <dgm:t>
        <a:bodyPr/>
        <a:lstStyle/>
        <a:p>
          <a:endParaRPr lang="es-CO" sz="2000">
            <a:solidFill>
              <a:schemeClr val="tx1"/>
            </a:solidFill>
          </a:endParaRPr>
        </a:p>
      </dgm:t>
    </dgm:pt>
    <dgm:pt modelId="{9F3FA3DE-2CBC-408F-A1A3-E9D3B869E28F}" type="sibTrans" cxnId="{B290804A-ACB2-495D-B16D-D9C674FB2E89}">
      <dgm:prSet/>
      <dgm:spPr/>
      <dgm:t>
        <a:bodyPr/>
        <a:lstStyle/>
        <a:p>
          <a:endParaRPr lang="es-CO" sz="2000">
            <a:solidFill>
              <a:schemeClr val="tx1"/>
            </a:solidFill>
          </a:endParaRPr>
        </a:p>
      </dgm:t>
    </dgm:pt>
    <dgm:pt modelId="{E6C83E6B-A0B0-474B-9BF8-E4725E9F1E57}">
      <dgm:prSet phldrT="[Texto]" custT="1"/>
      <dgm:spPr/>
      <dgm:t>
        <a:bodyPr/>
        <a:lstStyle/>
        <a:p>
          <a:r>
            <a:rPr lang="es-CO" sz="1800" b="1" dirty="0" smtClean="0"/>
            <a:t>3</a:t>
          </a:r>
          <a:endParaRPr lang="es-CO" sz="1400" b="1" dirty="0"/>
        </a:p>
      </dgm:t>
    </dgm:pt>
    <dgm:pt modelId="{C49621A9-4555-4A39-ABBE-950258404594}" type="parTrans" cxnId="{647FCAF7-091F-4376-A394-C16C01D296C0}">
      <dgm:prSet/>
      <dgm:spPr/>
      <dgm:t>
        <a:bodyPr/>
        <a:lstStyle/>
        <a:p>
          <a:endParaRPr lang="es-CO" sz="2000">
            <a:solidFill>
              <a:schemeClr val="tx1"/>
            </a:solidFill>
          </a:endParaRPr>
        </a:p>
      </dgm:t>
    </dgm:pt>
    <dgm:pt modelId="{7587AE56-1CA5-4A99-970D-5976211402C5}" type="sibTrans" cxnId="{647FCAF7-091F-4376-A394-C16C01D296C0}">
      <dgm:prSet/>
      <dgm:spPr/>
      <dgm:t>
        <a:bodyPr/>
        <a:lstStyle/>
        <a:p>
          <a:endParaRPr lang="es-CO" sz="2000">
            <a:solidFill>
              <a:schemeClr val="tx1"/>
            </a:solidFill>
          </a:endParaRPr>
        </a:p>
      </dgm:t>
    </dgm:pt>
    <dgm:pt modelId="{130B4842-9325-4810-8F10-862A3F4D7206}">
      <dgm:prSet phldrT="[Texto]" custT="1"/>
      <dgm:spPr/>
      <dgm:t>
        <a:bodyPr/>
        <a:lstStyle/>
        <a:p>
          <a:r>
            <a:rPr lang="es-ES" sz="2000" dirty="0" smtClean="0"/>
            <a:t>(</a:t>
          </a:r>
          <a:r>
            <a:rPr lang="es-ES" sz="2000" dirty="0" err="1" smtClean="0"/>
            <a:t>Carhuaricra</a:t>
          </a:r>
          <a:r>
            <a:rPr lang="es-ES" sz="2000" dirty="0" smtClean="0"/>
            <a:t> Inocente &amp; Caporal Gonzales, 2017) determinaros que el uso de BI tuvo un impacto positivo en el promedio de las dimensiones en la toma de decisiones, influye en la  disminución de errores en 50% del promedio, en cuanto a la dimensión  tiempo reduce en un 6% del promedio y la dimensión costos se reduce en 9% del promedio</a:t>
          </a:r>
          <a:endParaRPr lang="es-CO" sz="2000" i="1" dirty="0"/>
        </a:p>
      </dgm:t>
    </dgm:pt>
    <dgm:pt modelId="{E0E767B6-F481-4468-B8F5-E19597F92A56}" type="parTrans" cxnId="{E9C76A1D-5FEC-4B0B-A813-FA9359137730}">
      <dgm:prSet/>
      <dgm:spPr/>
      <dgm:t>
        <a:bodyPr/>
        <a:lstStyle/>
        <a:p>
          <a:endParaRPr lang="es-CO" sz="2000">
            <a:solidFill>
              <a:schemeClr val="tx1"/>
            </a:solidFill>
          </a:endParaRPr>
        </a:p>
      </dgm:t>
    </dgm:pt>
    <dgm:pt modelId="{843D46BB-515B-4081-8884-E1CE6C2071E6}" type="sibTrans" cxnId="{E9C76A1D-5FEC-4B0B-A813-FA9359137730}">
      <dgm:prSet/>
      <dgm:spPr/>
      <dgm:t>
        <a:bodyPr/>
        <a:lstStyle/>
        <a:p>
          <a:endParaRPr lang="es-CO" sz="2000">
            <a:solidFill>
              <a:schemeClr val="tx1"/>
            </a:solidFill>
          </a:endParaRPr>
        </a:p>
      </dgm:t>
    </dgm:pt>
    <dgm:pt modelId="{52007B73-0B04-4B83-8411-BC3C3E9987CC}" type="pres">
      <dgm:prSet presAssocID="{630EF490-0BEF-4908-B04E-0DBB649B813B}" presName="linearFlow" presStyleCnt="0">
        <dgm:presLayoutVars>
          <dgm:dir/>
          <dgm:animLvl val="lvl"/>
          <dgm:resizeHandles val="exact"/>
        </dgm:presLayoutVars>
      </dgm:prSet>
      <dgm:spPr/>
      <dgm:t>
        <a:bodyPr/>
        <a:lstStyle/>
        <a:p>
          <a:endParaRPr lang="es-ES"/>
        </a:p>
      </dgm:t>
    </dgm:pt>
    <dgm:pt modelId="{74C2052A-0918-4512-B87D-431F7C641346}" type="pres">
      <dgm:prSet presAssocID="{62F38F46-6C9B-48CB-B70F-4C79612AA376}" presName="composite" presStyleCnt="0"/>
      <dgm:spPr/>
    </dgm:pt>
    <dgm:pt modelId="{4E90B0D0-3665-47A3-98E0-7D6122663996}" type="pres">
      <dgm:prSet presAssocID="{62F38F46-6C9B-48CB-B70F-4C79612AA376}" presName="parentText" presStyleLbl="alignNode1" presStyleIdx="0" presStyleCnt="2">
        <dgm:presLayoutVars>
          <dgm:chMax val="1"/>
          <dgm:bulletEnabled val="1"/>
        </dgm:presLayoutVars>
      </dgm:prSet>
      <dgm:spPr/>
      <dgm:t>
        <a:bodyPr/>
        <a:lstStyle/>
        <a:p>
          <a:endParaRPr lang="es-ES"/>
        </a:p>
      </dgm:t>
    </dgm:pt>
    <dgm:pt modelId="{85F76615-B374-474F-BA86-61FD04202450}" type="pres">
      <dgm:prSet presAssocID="{62F38F46-6C9B-48CB-B70F-4C79612AA376}" presName="descendantText" presStyleLbl="alignAcc1" presStyleIdx="0" presStyleCnt="2">
        <dgm:presLayoutVars>
          <dgm:bulletEnabled val="1"/>
        </dgm:presLayoutVars>
      </dgm:prSet>
      <dgm:spPr/>
      <dgm:t>
        <a:bodyPr/>
        <a:lstStyle/>
        <a:p>
          <a:endParaRPr lang="es-ES"/>
        </a:p>
      </dgm:t>
    </dgm:pt>
    <dgm:pt modelId="{260F4CF8-AF1F-4B7A-8E27-40E8B8440C68}" type="pres">
      <dgm:prSet presAssocID="{1049C2AC-4088-4FEF-AE8F-9D7FB0E71BC2}" presName="sp" presStyleCnt="0"/>
      <dgm:spPr/>
    </dgm:pt>
    <dgm:pt modelId="{923159D4-6B6E-4CE3-B5B9-3E9A5EBEAE47}" type="pres">
      <dgm:prSet presAssocID="{E6C83E6B-A0B0-474B-9BF8-E4725E9F1E57}" presName="composite" presStyleCnt="0"/>
      <dgm:spPr/>
    </dgm:pt>
    <dgm:pt modelId="{993101BE-57A3-4C9D-B266-BA8C74931EB5}" type="pres">
      <dgm:prSet presAssocID="{E6C83E6B-A0B0-474B-9BF8-E4725E9F1E57}" presName="parentText" presStyleLbl="alignNode1" presStyleIdx="1" presStyleCnt="2">
        <dgm:presLayoutVars>
          <dgm:chMax val="1"/>
          <dgm:bulletEnabled val="1"/>
        </dgm:presLayoutVars>
      </dgm:prSet>
      <dgm:spPr/>
      <dgm:t>
        <a:bodyPr/>
        <a:lstStyle/>
        <a:p>
          <a:endParaRPr lang="es-ES"/>
        </a:p>
      </dgm:t>
    </dgm:pt>
    <dgm:pt modelId="{47EAE06A-8AFD-4ABF-BE7E-8CD601F7A892}" type="pres">
      <dgm:prSet presAssocID="{E6C83E6B-A0B0-474B-9BF8-E4725E9F1E57}" presName="descendantText" presStyleLbl="alignAcc1" presStyleIdx="1" presStyleCnt="2">
        <dgm:presLayoutVars>
          <dgm:bulletEnabled val="1"/>
        </dgm:presLayoutVars>
      </dgm:prSet>
      <dgm:spPr/>
      <dgm:t>
        <a:bodyPr/>
        <a:lstStyle/>
        <a:p>
          <a:endParaRPr lang="es-ES"/>
        </a:p>
      </dgm:t>
    </dgm:pt>
  </dgm:ptLst>
  <dgm:cxnLst>
    <dgm:cxn modelId="{C1005F25-5EF2-4AA1-B554-F0FF856C9C73}" type="presOf" srcId="{CDA94B70-E62B-4A30-8721-F6975313353B}" destId="{85F76615-B374-474F-BA86-61FD04202450}" srcOrd="0" destOrd="0" presId="urn:microsoft.com/office/officeart/2005/8/layout/chevron2"/>
    <dgm:cxn modelId="{A9EF9626-430B-45B5-9360-28141DEAA5B0}" type="presOf" srcId="{E6C83E6B-A0B0-474B-9BF8-E4725E9F1E57}" destId="{993101BE-57A3-4C9D-B266-BA8C74931EB5}" srcOrd="0" destOrd="0" presId="urn:microsoft.com/office/officeart/2005/8/layout/chevron2"/>
    <dgm:cxn modelId="{647FCAF7-091F-4376-A394-C16C01D296C0}" srcId="{630EF490-0BEF-4908-B04E-0DBB649B813B}" destId="{E6C83E6B-A0B0-474B-9BF8-E4725E9F1E57}" srcOrd="1" destOrd="0" parTransId="{C49621A9-4555-4A39-ABBE-950258404594}" sibTransId="{7587AE56-1CA5-4A99-970D-5976211402C5}"/>
    <dgm:cxn modelId="{46E23DA4-D2DB-4E1A-8448-62330880F9ED}" type="presOf" srcId="{62F38F46-6C9B-48CB-B70F-4C79612AA376}" destId="{4E90B0D0-3665-47A3-98E0-7D6122663996}" srcOrd="0" destOrd="0" presId="urn:microsoft.com/office/officeart/2005/8/layout/chevron2"/>
    <dgm:cxn modelId="{FAB0053A-B1D5-4D91-89FB-FB62301933AE}" srcId="{630EF490-0BEF-4908-B04E-0DBB649B813B}" destId="{62F38F46-6C9B-48CB-B70F-4C79612AA376}" srcOrd="0" destOrd="0" parTransId="{C6E6C7FC-01BE-4B72-90CE-0AAF8741E405}" sibTransId="{1049C2AC-4088-4FEF-AE8F-9D7FB0E71BC2}"/>
    <dgm:cxn modelId="{B290804A-ACB2-495D-B16D-D9C674FB2E89}" srcId="{62F38F46-6C9B-48CB-B70F-4C79612AA376}" destId="{CDA94B70-E62B-4A30-8721-F6975313353B}" srcOrd="0" destOrd="0" parTransId="{A32B04B9-5C4D-4219-9BB7-40AE49374E80}" sibTransId="{9F3FA3DE-2CBC-408F-A1A3-E9D3B869E28F}"/>
    <dgm:cxn modelId="{955C5B3D-170D-49D0-B103-8C01CFEB66C9}" type="presOf" srcId="{130B4842-9325-4810-8F10-862A3F4D7206}" destId="{47EAE06A-8AFD-4ABF-BE7E-8CD601F7A892}" srcOrd="0" destOrd="0" presId="urn:microsoft.com/office/officeart/2005/8/layout/chevron2"/>
    <dgm:cxn modelId="{40E96C05-0D24-4580-B2EE-AD01E276D47E}" type="presOf" srcId="{630EF490-0BEF-4908-B04E-0DBB649B813B}" destId="{52007B73-0B04-4B83-8411-BC3C3E9987CC}" srcOrd="0" destOrd="0" presId="urn:microsoft.com/office/officeart/2005/8/layout/chevron2"/>
    <dgm:cxn modelId="{E9C76A1D-5FEC-4B0B-A813-FA9359137730}" srcId="{E6C83E6B-A0B0-474B-9BF8-E4725E9F1E57}" destId="{130B4842-9325-4810-8F10-862A3F4D7206}" srcOrd="0" destOrd="0" parTransId="{E0E767B6-F481-4468-B8F5-E19597F92A56}" sibTransId="{843D46BB-515B-4081-8884-E1CE6C2071E6}"/>
    <dgm:cxn modelId="{77220F8A-B70A-4DFA-8CF3-E71271BB6658}" type="presParOf" srcId="{52007B73-0B04-4B83-8411-BC3C3E9987CC}" destId="{74C2052A-0918-4512-B87D-431F7C641346}" srcOrd="0" destOrd="0" presId="urn:microsoft.com/office/officeart/2005/8/layout/chevron2"/>
    <dgm:cxn modelId="{7DF1C935-BE62-4810-A349-95F7EEC85B30}" type="presParOf" srcId="{74C2052A-0918-4512-B87D-431F7C641346}" destId="{4E90B0D0-3665-47A3-98E0-7D6122663996}" srcOrd="0" destOrd="0" presId="urn:microsoft.com/office/officeart/2005/8/layout/chevron2"/>
    <dgm:cxn modelId="{DEABE0FC-B619-4D37-A488-6A728142C595}" type="presParOf" srcId="{74C2052A-0918-4512-B87D-431F7C641346}" destId="{85F76615-B374-474F-BA86-61FD04202450}" srcOrd="1" destOrd="0" presId="urn:microsoft.com/office/officeart/2005/8/layout/chevron2"/>
    <dgm:cxn modelId="{FB223B06-EE97-4EE7-B2A0-93DDF31906FA}" type="presParOf" srcId="{52007B73-0B04-4B83-8411-BC3C3E9987CC}" destId="{260F4CF8-AF1F-4B7A-8E27-40E8B8440C68}" srcOrd="1" destOrd="0" presId="urn:microsoft.com/office/officeart/2005/8/layout/chevron2"/>
    <dgm:cxn modelId="{F5DC826B-2ABD-428C-88F0-CFDD20D4FF9C}" type="presParOf" srcId="{52007B73-0B04-4B83-8411-BC3C3E9987CC}" destId="{923159D4-6B6E-4CE3-B5B9-3E9A5EBEAE47}" srcOrd="2" destOrd="0" presId="urn:microsoft.com/office/officeart/2005/8/layout/chevron2"/>
    <dgm:cxn modelId="{DD0D6AA8-0838-49ED-8F88-2F3737BDD076}" type="presParOf" srcId="{923159D4-6B6E-4CE3-B5B9-3E9A5EBEAE47}" destId="{993101BE-57A3-4C9D-B266-BA8C74931EB5}" srcOrd="0" destOrd="0" presId="urn:microsoft.com/office/officeart/2005/8/layout/chevron2"/>
    <dgm:cxn modelId="{52745FF0-5E6A-4F84-BC1D-5CEBB377F1C1}" type="presParOf" srcId="{923159D4-6B6E-4CE3-B5B9-3E9A5EBEAE47}" destId="{47EAE06A-8AFD-4ABF-BE7E-8CD601F7A892}" srcOrd="1" destOrd="0" presId="urn:microsoft.com/office/officeart/2005/8/layout/chevron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90B0D0-3665-47A3-98E0-7D6122663996}">
      <dsp:nvSpPr>
        <dsp:cNvPr id="0" name=""/>
        <dsp:cNvSpPr/>
      </dsp:nvSpPr>
      <dsp:spPr>
        <a:xfrm rot="5400000">
          <a:off x="-259133" y="260866"/>
          <a:ext cx="1727559" cy="1209291"/>
        </a:xfrm>
        <a:prstGeom prst="chevron">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w="9525" cap="flat" cmpd="sng" algn="ctr">
          <a:solidFill>
            <a:schemeClr val="accent5">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s-CO" sz="1800" b="1" kern="1200" dirty="0" smtClean="0"/>
            <a:t>1</a:t>
          </a:r>
          <a:endParaRPr lang="es-CO" sz="1400" b="1" kern="1200" dirty="0"/>
        </a:p>
      </dsp:txBody>
      <dsp:txXfrm rot="-5400000">
        <a:off x="2" y="606378"/>
        <a:ext cx="1209291" cy="518268"/>
      </dsp:txXfrm>
    </dsp:sp>
    <dsp:sp modelId="{85F76615-B374-474F-BA86-61FD04202450}">
      <dsp:nvSpPr>
        <dsp:cNvPr id="0" name=""/>
        <dsp:cNvSpPr/>
      </dsp:nvSpPr>
      <dsp:spPr>
        <a:xfrm rot="5400000">
          <a:off x="5567688" y="-4356665"/>
          <a:ext cx="1122913" cy="9839708"/>
        </a:xfrm>
        <a:prstGeom prst="round2Same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PE" sz="2000" i="1" kern="1200" dirty="0" smtClean="0"/>
            <a:t>Sistema de control interno en la gestión de la empresa multiservicios Rodríguez Sociedad Comercial de Responsabilidad Limitada</a:t>
          </a:r>
          <a:endParaRPr lang="es-CO" sz="2000" i="1" kern="1200" dirty="0"/>
        </a:p>
        <a:p>
          <a:pPr marL="228600" lvl="1" indent="-228600" algn="l" defTabSz="889000">
            <a:lnSpc>
              <a:spcPct val="90000"/>
            </a:lnSpc>
            <a:spcBef>
              <a:spcPct val="0"/>
            </a:spcBef>
            <a:spcAft>
              <a:spcPct val="15000"/>
            </a:spcAft>
            <a:buChar char="••"/>
          </a:pPr>
          <a:r>
            <a:rPr lang="es-PE" sz="2000" kern="1200" dirty="0" smtClean="0"/>
            <a:t>De la Cruz y Marín</a:t>
          </a:r>
          <a:endParaRPr lang="es-CO" sz="2000" kern="1200" dirty="0"/>
        </a:p>
      </dsp:txBody>
      <dsp:txXfrm rot="-5400000">
        <a:off x="1209291" y="56548"/>
        <a:ext cx="9784892" cy="1013281"/>
      </dsp:txXfrm>
    </dsp:sp>
    <dsp:sp modelId="{E711464F-EDFA-409F-A692-972B39CD3FF1}">
      <dsp:nvSpPr>
        <dsp:cNvPr id="0" name=""/>
        <dsp:cNvSpPr/>
      </dsp:nvSpPr>
      <dsp:spPr>
        <a:xfrm rot="5400000">
          <a:off x="-259133" y="1795654"/>
          <a:ext cx="1727559" cy="1209291"/>
        </a:xfrm>
        <a:prstGeom prst="chevron">
          <a:avLst/>
        </a:prstGeom>
        <a:gradFill rotWithShape="0">
          <a:gsLst>
            <a:gs pos="0">
              <a:schemeClr val="accent5">
                <a:hueOff val="-4966938"/>
                <a:satOff val="19906"/>
                <a:lumOff val="4314"/>
                <a:alphaOff val="0"/>
                <a:tint val="50000"/>
                <a:satMod val="300000"/>
              </a:schemeClr>
            </a:gs>
            <a:gs pos="35000">
              <a:schemeClr val="accent5">
                <a:hueOff val="-4966938"/>
                <a:satOff val="19906"/>
                <a:lumOff val="4314"/>
                <a:alphaOff val="0"/>
                <a:tint val="37000"/>
                <a:satMod val="300000"/>
              </a:schemeClr>
            </a:gs>
            <a:gs pos="100000">
              <a:schemeClr val="accent5">
                <a:hueOff val="-4966938"/>
                <a:satOff val="19906"/>
                <a:lumOff val="4314"/>
                <a:alphaOff val="0"/>
                <a:tint val="15000"/>
                <a:satMod val="350000"/>
              </a:schemeClr>
            </a:gs>
          </a:gsLst>
          <a:lin ang="16200000" scaled="1"/>
        </a:gradFill>
        <a:ln w="9525" cap="flat" cmpd="sng" algn="ctr">
          <a:solidFill>
            <a:schemeClr val="accent5">
              <a:hueOff val="-4966938"/>
              <a:satOff val="19906"/>
              <a:lumOff val="4314"/>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s-CO" sz="1800" b="1" kern="1200" dirty="0" smtClean="0"/>
            <a:t>2</a:t>
          </a:r>
          <a:endParaRPr lang="es-CO" sz="1400" b="1" kern="1200" dirty="0"/>
        </a:p>
      </dsp:txBody>
      <dsp:txXfrm rot="-5400000">
        <a:off x="2" y="2141166"/>
        <a:ext cx="1209291" cy="518268"/>
      </dsp:txXfrm>
    </dsp:sp>
    <dsp:sp modelId="{40865D02-F270-4832-8D31-E58439E9DA63}">
      <dsp:nvSpPr>
        <dsp:cNvPr id="0" name=""/>
        <dsp:cNvSpPr/>
      </dsp:nvSpPr>
      <dsp:spPr>
        <a:xfrm rot="5400000">
          <a:off x="5567688" y="-2821877"/>
          <a:ext cx="1122913" cy="9839708"/>
        </a:xfrm>
        <a:prstGeom prst="round2SameRect">
          <a:avLst/>
        </a:prstGeom>
        <a:solidFill>
          <a:schemeClr val="lt1">
            <a:alpha val="90000"/>
            <a:hueOff val="0"/>
            <a:satOff val="0"/>
            <a:lumOff val="0"/>
            <a:alphaOff val="0"/>
          </a:schemeClr>
        </a:solidFill>
        <a:ln w="9525" cap="flat" cmpd="sng" algn="ctr">
          <a:solidFill>
            <a:schemeClr val="accent5">
              <a:hueOff val="-4966938"/>
              <a:satOff val="19906"/>
              <a:lumOff val="431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PE" sz="2000" i="1" kern="1200" dirty="0" smtClean="0"/>
            <a:t>Indicadores clave de desempeño: Las 75 medidas que todo gerente debe conocer</a:t>
          </a:r>
          <a:endParaRPr lang="es-CO" sz="2000" i="1" kern="1200" dirty="0"/>
        </a:p>
        <a:p>
          <a:pPr marL="228600" lvl="1" indent="-228600" algn="l" defTabSz="889000">
            <a:lnSpc>
              <a:spcPct val="90000"/>
            </a:lnSpc>
            <a:spcBef>
              <a:spcPct val="0"/>
            </a:spcBef>
            <a:spcAft>
              <a:spcPct val="15000"/>
            </a:spcAft>
            <a:buChar char="••"/>
          </a:pPr>
          <a:r>
            <a:rPr lang="es-ES" sz="2000" i="0" kern="1200" dirty="0" err="1" smtClean="0"/>
            <a:t>Marr</a:t>
          </a:r>
          <a:endParaRPr lang="es-CO" sz="2000" i="0" kern="1200" dirty="0"/>
        </a:p>
      </dsp:txBody>
      <dsp:txXfrm rot="-5400000">
        <a:off x="1209291" y="1591336"/>
        <a:ext cx="9784892" cy="1013281"/>
      </dsp:txXfrm>
    </dsp:sp>
    <dsp:sp modelId="{993101BE-57A3-4C9D-B266-BA8C74931EB5}">
      <dsp:nvSpPr>
        <dsp:cNvPr id="0" name=""/>
        <dsp:cNvSpPr/>
      </dsp:nvSpPr>
      <dsp:spPr>
        <a:xfrm rot="5400000">
          <a:off x="-259133" y="3330442"/>
          <a:ext cx="1727559" cy="1209291"/>
        </a:xfrm>
        <a:prstGeom prst="chevron">
          <a:avLst/>
        </a:prstGeom>
        <a:gradFill rotWithShape="0">
          <a:gsLst>
            <a:gs pos="0">
              <a:schemeClr val="accent5">
                <a:hueOff val="-9933876"/>
                <a:satOff val="39811"/>
                <a:lumOff val="8628"/>
                <a:alphaOff val="0"/>
                <a:tint val="50000"/>
                <a:satMod val="300000"/>
              </a:schemeClr>
            </a:gs>
            <a:gs pos="35000">
              <a:schemeClr val="accent5">
                <a:hueOff val="-9933876"/>
                <a:satOff val="39811"/>
                <a:lumOff val="8628"/>
                <a:alphaOff val="0"/>
                <a:tint val="37000"/>
                <a:satMod val="300000"/>
              </a:schemeClr>
            </a:gs>
            <a:gs pos="100000">
              <a:schemeClr val="accent5">
                <a:hueOff val="-9933876"/>
                <a:satOff val="39811"/>
                <a:lumOff val="8628"/>
                <a:alphaOff val="0"/>
                <a:tint val="15000"/>
                <a:satMod val="350000"/>
              </a:schemeClr>
            </a:gs>
          </a:gsLst>
          <a:lin ang="16200000" scaled="1"/>
        </a:gradFill>
        <a:ln w="9525" cap="flat" cmpd="sng" algn="ctr">
          <a:solidFill>
            <a:schemeClr val="accent5">
              <a:hueOff val="-9933876"/>
              <a:satOff val="39811"/>
              <a:lumOff val="8628"/>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s-CO" sz="1800" b="1" kern="1200" dirty="0" smtClean="0"/>
            <a:t>3</a:t>
          </a:r>
          <a:endParaRPr lang="es-CO" sz="1400" b="1" kern="1200" dirty="0"/>
        </a:p>
      </dsp:txBody>
      <dsp:txXfrm rot="-5400000">
        <a:off x="2" y="3675954"/>
        <a:ext cx="1209291" cy="518268"/>
      </dsp:txXfrm>
    </dsp:sp>
    <dsp:sp modelId="{47EAE06A-8AFD-4ABF-BE7E-8CD601F7A892}">
      <dsp:nvSpPr>
        <dsp:cNvPr id="0" name=""/>
        <dsp:cNvSpPr/>
      </dsp:nvSpPr>
      <dsp:spPr>
        <a:xfrm rot="5400000">
          <a:off x="5567688" y="-1287088"/>
          <a:ext cx="1122913" cy="9839708"/>
        </a:xfrm>
        <a:prstGeom prst="round2SameRect">
          <a:avLst/>
        </a:prstGeom>
        <a:solidFill>
          <a:schemeClr val="lt1">
            <a:alpha val="90000"/>
            <a:hueOff val="0"/>
            <a:satOff val="0"/>
            <a:lumOff val="0"/>
            <a:alphaOff val="0"/>
          </a:schemeClr>
        </a:solidFill>
        <a:ln w="9525" cap="flat" cmpd="sng" algn="ctr">
          <a:solidFill>
            <a:schemeClr val="accent5">
              <a:hueOff val="-9933876"/>
              <a:satOff val="39811"/>
              <a:lumOff val="862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PE" sz="2000" i="1" kern="1200" dirty="0" smtClean="0"/>
            <a:t>Análisis, diseño e implementación de una solución </a:t>
          </a:r>
          <a:r>
            <a:rPr lang="es-PE" sz="2000" i="1" kern="1200" dirty="0" err="1" smtClean="0"/>
            <a:t>business</a:t>
          </a:r>
          <a:r>
            <a:rPr lang="es-PE" sz="2000" i="1" kern="1200" dirty="0" smtClean="0"/>
            <a:t> </a:t>
          </a:r>
          <a:r>
            <a:rPr lang="es-PE" sz="2000" i="1" kern="1200" dirty="0" err="1" smtClean="0"/>
            <a:t>intelligence</a:t>
          </a:r>
          <a:r>
            <a:rPr lang="es-PE" sz="2000" i="1" kern="1200" dirty="0" smtClean="0"/>
            <a:t> para la generación de indicadores y control de desempeño, en la empresa </a:t>
          </a:r>
          <a:r>
            <a:rPr lang="es-PE" sz="2000" i="1" kern="1200" dirty="0" err="1" smtClean="0"/>
            <a:t>Otecel</a:t>
          </a:r>
          <a:r>
            <a:rPr lang="es-PE" sz="2000" i="1" kern="1200" dirty="0" smtClean="0"/>
            <a:t> S.A</a:t>
          </a:r>
          <a:endParaRPr lang="es-CO" sz="2000" i="1" kern="1200" dirty="0"/>
        </a:p>
        <a:p>
          <a:pPr marL="228600" lvl="1" indent="-228600" algn="l" defTabSz="889000">
            <a:lnSpc>
              <a:spcPct val="90000"/>
            </a:lnSpc>
            <a:spcBef>
              <a:spcPct val="0"/>
            </a:spcBef>
            <a:spcAft>
              <a:spcPct val="15000"/>
            </a:spcAft>
            <a:buChar char="••"/>
          </a:pPr>
          <a:r>
            <a:rPr lang="es-ES" sz="2000" kern="1200" dirty="0" smtClean="0"/>
            <a:t>Bustos y Mosquera</a:t>
          </a:r>
          <a:endParaRPr lang="es-CO" sz="2000" kern="1200" dirty="0"/>
        </a:p>
      </dsp:txBody>
      <dsp:txXfrm rot="-5400000">
        <a:off x="1209291" y="3126125"/>
        <a:ext cx="9784892" cy="1013281"/>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892997" y="2553081"/>
            <a:ext cx="10406007" cy="492443"/>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30777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11/16/2021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Carlito"/>
                <a:cs typeface="Carli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11/16/2021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sz="1800"/>
          </a:p>
        </p:txBody>
      </p:sp>
      <p:sp>
        <p:nvSpPr>
          <p:cNvPr id="17" name="bg object 17"/>
          <p:cNvSpPr/>
          <p:nvPr/>
        </p:nvSpPr>
        <p:spPr>
          <a:xfrm>
            <a:off x="5791200" y="4191000"/>
            <a:ext cx="6197600" cy="1295400"/>
          </a:xfrm>
          <a:custGeom>
            <a:avLst/>
            <a:gdLst/>
            <a:ahLst/>
            <a:cxnLst/>
            <a:rect l="l" t="t" r="r" b="b"/>
            <a:pathLst>
              <a:path w="4648200" h="1295400">
                <a:moveTo>
                  <a:pt x="4648200" y="0"/>
                </a:moveTo>
                <a:lnTo>
                  <a:pt x="0" y="0"/>
                </a:lnTo>
                <a:lnTo>
                  <a:pt x="0" y="304800"/>
                </a:lnTo>
                <a:lnTo>
                  <a:pt x="0" y="1295400"/>
                </a:lnTo>
                <a:lnTo>
                  <a:pt x="4648200" y="1295400"/>
                </a:lnTo>
                <a:lnTo>
                  <a:pt x="4648200" y="304800"/>
                </a:lnTo>
                <a:lnTo>
                  <a:pt x="4648200" y="0"/>
                </a:lnTo>
                <a:close/>
              </a:path>
            </a:pathLst>
          </a:custGeom>
          <a:solidFill>
            <a:srgbClr val="FFFFCC"/>
          </a:solidFill>
        </p:spPr>
        <p:txBody>
          <a:bodyPr wrap="square" lIns="0" tIns="0" rIns="0" bIns="0" rtlCol="0"/>
          <a:lstStyle/>
          <a:p>
            <a:endParaRPr sz="1800"/>
          </a:p>
        </p:txBody>
      </p:sp>
      <p:sp>
        <p:nvSpPr>
          <p:cNvPr id="18" name="bg object 18"/>
          <p:cNvSpPr/>
          <p:nvPr/>
        </p:nvSpPr>
        <p:spPr>
          <a:xfrm>
            <a:off x="5791200" y="4191000"/>
            <a:ext cx="6197600" cy="1295400"/>
          </a:xfrm>
          <a:custGeom>
            <a:avLst/>
            <a:gdLst/>
            <a:ahLst/>
            <a:cxnLst/>
            <a:rect l="l" t="t" r="r" b="b"/>
            <a:pathLst>
              <a:path w="4648200" h="1295400">
                <a:moveTo>
                  <a:pt x="0" y="1295400"/>
                </a:moveTo>
                <a:lnTo>
                  <a:pt x="4648200" y="1295400"/>
                </a:lnTo>
                <a:lnTo>
                  <a:pt x="4648200" y="0"/>
                </a:lnTo>
                <a:lnTo>
                  <a:pt x="0" y="0"/>
                </a:lnTo>
                <a:lnTo>
                  <a:pt x="0" y="1295400"/>
                </a:lnTo>
                <a:close/>
              </a:path>
            </a:pathLst>
          </a:custGeom>
          <a:ln w="9525">
            <a:solidFill>
              <a:srgbClr val="000000"/>
            </a:solidFill>
          </a:ln>
        </p:spPr>
        <p:txBody>
          <a:bodyPr wrap="square" lIns="0" tIns="0" rIns="0" bIns="0" rtlCol="0"/>
          <a:lstStyle/>
          <a:p>
            <a:endParaRPr sz="1800"/>
          </a:p>
        </p:txBody>
      </p:sp>
      <p:sp>
        <p:nvSpPr>
          <p:cNvPr id="19" name="bg object 19"/>
          <p:cNvSpPr/>
          <p:nvPr/>
        </p:nvSpPr>
        <p:spPr>
          <a:xfrm>
            <a:off x="609600" y="1295399"/>
            <a:ext cx="11379200" cy="2895600"/>
          </a:xfrm>
          <a:custGeom>
            <a:avLst/>
            <a:gdLst/>
            <a:ahLst/>
            <a:cxnLst/>
            <a:rect l="l" t="t" r="r" b="b"/>
            <a:pathLst>
              <a:path w="8534400" h="2895600">
                <a:moveTo>
                  <a:pt x="8534400" y="0"/>
                </a:moveTo>
                <a:lnTo>
                  <a:pt x="0" y="0"/>
                </a:lnTo>
                <a:lnTo>
                  <a:pt x="0" y="2743200"/>
                </a:lnTo>
                <a:lnTo>
                  <a:pt x="0" y="2895600"/>
                </a:lnTo>
                <a:lnTo>
                  <a:pt x="8534400" y="2895600"/>
                </a:lnTo>
                <a:lnTo>
                  <a:pt x="8534400" y="2743200"/>
                </a:lnTo>
                <a:lnTo>
                  <a:pt x="8534400" y="0"/>
                </a:lnTo>
                <a:close/>
              </a:path>
            </a:pathLst>
          </a:custGeom>
          <a:solidFill>
            <a:srgbClr val="FFFFCC"/>
          </a:solidFill>
        </p:spPr>
        <p:txBody>
          <a:bodyPr wrap="square" lIns="0" tIns="0" rIns="0" bIns="0" rtlCol="0"/>
          <a:lstStyle/>
          <a:p>
            <a:endParaRPr sz="1800"/>
          </a:p>
        </p:txBody>
      </p:sp>
      <p:sp>
        <p:nvSpPr>
          <p:cNvPr id="20" name="bg object 20"/>
          <p:cNvSpPr/>
          <p:nvPr/>
        </p:nvSpPr>
        <p:spPr>
          <a:xfrm>
            <a:off x="609600" y="1295400"/>
            <a:ext cx="11379200" cy="2895600"/>
          </a:xfrm>
          <a:custGeom>
            <a:avLst/>
            <a:gdLst/>
            <a:ahLst/>
            <a:cxnLst/>
            <a:rect l="l" t="t" r="r" b="b"/>
            <a:pathLst>
              <a:path w="8534400" h="2895600">
                <a:moveTo>
                  <a:pt x="0" y="2895600"/>
                </a:moveTo>
                <a:lnTo>
                  <a:pt x="8534400" y="2895600"/>
                </a:lnTo>
                <a:lnTo>
                  <a:pt x="8534400" y="0"/>
                </a:lnTo>
                <a:lnTo>
                  <a:pt x="0" y="0"/>
                </a:lnTo>
                <a:lnTo>
                  <a:pt x="0" y="2895600"/>
                </a:lnTo>
                <a:close/>
              </a:path>
            </a:pathLst>
          </a:custGeom>
          <a:ln w="9525">
            <a:solidFill>
              <a:srgbClr val="000000"/>
            </a:solidFill>
          </a:ln>
        </p:spPr>
        <p:txBody>
          <a:bodyPr wrap="square" lIns="0" tIns="0" rIns="0" bIns="0" rtlCol="0"/>
          <a:lstStyle/>
          <a:p>
            <a:endParaRPr sz="1800"/>
          </a:p>
        </p:txBody>
      </p:sp>
      <p:sp>
        <p:nvSpPr>
          <p:cNvPr id="21" name="bg object 21"/>
          <p:cNvSpPr/>
          <p:nvPr/>
        </p:nvSpPr>
        <p:spPr>
          <a:xfrm>
            <a:off x="8388095" y="275857"/>
            <a:ext cx="3270504" cy="511289"/>
          </a:xfrm>
          <a:prstGeom prst="rect">
            <a:avLst/>
          </a:prstGeom>
          <a:blipFill>
            <a:blip r:embed="rId3" cstate="print"/>
            <a:stretch>
              <a:fillRect/>
            </a:stretch>
          </a:blipFill>
        </p:spPr>
        <p:txBody>
          <a:bodyPr wrap="square" lIns="0" tIns="0" rIns="0" bIns="0" rtlCol="0"/>
          <a:lstStyle/>
          <a:p>
            <a:endParaRPr sz="1800"/>
          </a:p>
        </p:txBody>
      </p:sp>
      <p:sp>
        <p:nvSpPr>
          <p:cNvPr id="2" name="Holder 2"/>
          <p:cNvSpPr>
            <a:spLocks noGrp="1"/>
          </p:cNvSpPr>
          <p:nvPr>
            <p:ph type="title"/>
          </p:nvPr>
        </p:nvSpPr>
        <p:spPr/>
        <p:txBody>
          <a:bodyPr lIns="0" tIns="0" rIns="0" bIns="0"/>
          <a:lstStyle>
            <a:lvl1pPr>
              <a:defRPr sz="3200" b="1" i="0">
                <a:solidFill>
                  <a:schemeClr val="tx1"/>
                </a:solidFill>
                <a:latin typeface="Arial"/>
                <a:cs typeface="Arial"/>
              </a:defRPr>
            </a:lvl1pPr>
          </a:lstStyle>
          <a:p>
            <a:endParaRPr/>
          </a:p>
        </p:txBody>
      </p:sp>
      <p:sp>
        <p:nvSpPr>
          <p:cNvPr id="3" name="Holder 3"/>
          <p:cNvSpPr>
            <a:spLocks noGrp="1"/>
          </p:cNvSpPr>
          <p:nvPr>
            <p:ph sz="half" idx="2"/>
          </p:nvPr>
        </p:nvSpPr>
        <p:spPr>
          <a:xfrm>
            <a:off x="609600" y="1577340"/>
            <a:ext cx="5303520" cy="30777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30777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11/16/2021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11/16/2021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11/16/2021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prstGeom prst="rect">
            <a:avLst/>
          </a:prstGeom>
          <a:blipFill>
            <a:blip r:embed="rId7" cstate="print"/>
            <a:stretch>
              <a:fillRect/>
            </a:stretch>
          </a:blipFill>
        </p:spPr>
        <p:txBody>
          <a:bodyPr wrap="square" lIns="0" tIns="0" rIns="0" bIns="0" rtlCol="0"/>
          <a:lstStyle/>
          <a:p>
            <a:endParaRPr sz="1800"/>
          </a:p>
        </p:txBody>
      </p:sp>
      <p:sp>
        <p:nvSpPr>
          <p:cNvPr id="2" name="Holder 2"/>
          <p:cNvSpPr>
            <a:spLocks noGrp="1"/>
          </p:cNvSpPr>
          <p:nvPr>
            <p:ph type="title"/>
          </p:nvPr>
        </p:nvSpPr>
        <p:spPr>
          <a:xfrm>
            <a:off x="1238029" y="233248"/>
            <a:ext cx="9718040" cy="492443"/>
          </a:xfrm>
          <a:prstGeom prst="rect">
            <a:avLst/>
          </a:prstGeom>
        </p:spPr>
        <p:txBody>
          <a:bodyPr wrap="square" lIns="0" tIns="0" rIns="0" bIns="0">
            <a:spAutoFit/>
          </a:bodyPr>
          <a:lstStyle>
            <a:lvl1pPr>
              <a:defRPr sz="3200" b="1" i="0">
                <a:solidFill>
                  <a:schemeClr val="tx1"/>
                </a:solidFill>
                <a:latin typeface="Arial"/>
                <a:cs typeface="Arial"/>
              </a:defRPr>
            </a:lvl1pPr>
          </a:lstStyle>
          <a:p>
            <a:endParaRPr/>
          </a:p>
        </p:txBody>
      </p:sp>
      <p:sp>
        <p:nvSpPr>
          <p:cNvPr id="3" name="Holder 3"/>
          <p:cNvSpPr>
            <a:spLocks noGrp="1"/>
          </p:cNvSpPr>
          <p:nvPr>
            <p:ph type="body" idx="1"/>
          </p:nvPr>
        </p:nvSpPr>
        <p:spPr>
          <a:xfrm>
            <a:off x="1496093" y="2398902"/>
            <a:ext cx="10305627" cy="307777"/>
          </a:xfrm>
          <a:prstGeom prst="rect">
            <a:avLst/>
          </a:prstGeom>
        </p:spPr>
        <p:txBody>
          <a:bodyPr wrap="square" lIns="0" tIns="0" rIns="0" bIns="0">
            <a:spAutoFit/>
          </a:bodyPr>
          <a:lstStyle>
            <a:lvl1pPr>
              <a:defRPr sz="2000" b="0" i="0">
                <a:solidFill>
                  <a:schemeClr val="tx1"/>
                </a:solidFill>
                <a:latin typeface="Carlito"/>
                <a:cs typeface="Carlito"/>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11/16/2021</a:t>
            </a:fld>
            <a:endParaRPr lang="en-US"/>
          </a:p>
        </p:txBody>
      </p:sp>
      <p:sp>
        <p:nvSpPr>
          <p:cNvPr id="6" name="Holder 6"/>
          <p:cNvSpPr>
            <a:spLocks noGrp="1"/>
          </p:cNvSpPr>
          <p:nvPr>
            <p:ph type="sldNum" sz="quarter" idx="7"/>
          </p:nvPr>
        </p:nvSpPr>
        <p:spPr>
          <a:xfrm>
            <a:off x="8778240"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2.xml"/><Relationship Id="rId2" Type="http://schemas.openxmlformats.org/officeDocument/2006/relationships/image" Target="../media/image4.jpeg"/><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751840"/>
          </a:xfrm>
          <a:custGeom>
            <a:avLst/>
            <a:gdLst/>
            <a:ahLst/>
            <a:cxnLst/>
            <a:rect l="l" t="t" r="r" b="b"/>
            <a:pathLst>
              <a:path w="9144000" h="751840">
                <a:moveTo>
                  <a:pt x="9144000" y="0"/>
                </a:moveTo>
                <a:lnTo>
                  <a:pt x="0" y="0"/>
                </a:lnTo>
                <a:lnTo>
                  <a:pt x="0" y="751332"/>
                </a:lnTo>
                <a:lnTo>
                  <a:pt x="3529659" y="672298"/>
                </a:lnTo>
                <a:lnTo>
                  <a:pt x="9144000" y="664463"/>
                </a:lnTo>
                <a:lnTo>
                  <a:pt x="9144000" y="0"/>
                </a:lnTo>
                <a:close/>
              </a:path>
              <a:path w="9144000" h="751840">
                <a:moveTo>
                  <a:pt x="9144000" y="664463"/>
                </a:moveTo>
                <a:lnTo>
                  <a:pt x="4610100" y="664463"/>
                </a:lnTo>
                <a:lnTo>
                  <a:pt x="7168895" y="689434"/>
                </a:lnTo>
                <a:lnTo>
                  <a:pt x="9144000" y="751332"/>
                </a:lnTo>
                <a:lnTo>
                  <a:pt x="9144000" y="664463"/>
                </a:lnTo>
                <a:close/>
              </a:path>
            </a:pathLst>
          </a:custGeom>
          <a:solidFill>
            <a:srgbClr val="FB6300"/>
          </a:solidFill>
        </p:spPr>
        <p:txBody>
          <a:bodyPr wrap="square" lIns="0" tIns="0" rIns="0" bIns="0" rtlCol="0"/>
          <a:lstStyle/>
          <a:p>
            <a:endParaRPr/>
          </a:p>
        </p:txBody>
      </p:sp>
      <p:sp>
        <p:nvSpPr>
          <p:cNvPr id="3" name="object 3"/>
          <p:cNvSpPr/>
          <p:nvPr/>
        </p:nvSpPr>
        <p:spPr>
          <a:xfrm>
            <a:off x="4251860" y="824483"/>
            <a:ext cx="3714533" cy="144018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6513392"/>
            <a:ext cx="12192000" cy="344607"/>
          </a:xfrm>
          <a:custGeom>
            <a:avLst/>
            <a:gdLst/>
            <a:ahLst/>
            <a:cxnLst/>
            <a:rect l="l" t="t" r="r" b="b"/>
            <a:pathLst>
              <a:path w="9144000" h="228600">
                <a:moveTo>
                  <a:pt x="9144000" y="0"/>
                </a:moveTo>
                <a:lnTo>
                  <a:pt x="0" y="0"/>
                </a:lnTo>
                <a:lnTo>
                  <a:pt x="0" y="228600"/>
                </a:lnTo>
                <a:lnTo>
                  <a:pt x="9144000" y="228600"/>
                </a:lnTo>
                <a:lnTo>
                  <a:pt x="9144000" y="0"/>
                </a:lnTo>
                <a:close/>
              </a:path>
            </a:pathLst>
          </a:custGeom>
          <a:solidFill>
            <a:srgbClr val="FB6300"/>
          </a:solidFill>
        </p:spPr>
        <p:txBody>
          <a:bodyPr wrap="square" lIns="0" tIns="0" rIns="0" bIns="0" rtlCol="0"/>
          <a:lstStyle/>
          <a:p>
            <a:endParaRPr/>
          </a:p>
        </p:txBody>
      </p:sp>
      <p:sp>
        <p:nvSpPr>
          <p:cNvPr id="6" name="object 6"/>
          <p:cNvSpPr txBox="1"/>
          <p:nvPr/>
        </p:nvSpPr>
        <p:spPr>
          <a:xfrm>
            <a:off x="2274564" y="3350058"/>
            <a:ext cx="7669123" cy="843821"/>
          </a:xfrm>
          <a:prstGeom prst="rect">
            <a:avLst/>
          </a:prstGeom>
        </p:spPr>
        <p:txBody>
          <a:bodyPr vert="horz" wrap="square" lIns="0" tIns="12700" rIns="0" bIns="0" rtlCol="0">
            <a:spAutoFit/>
          </a:bodyPr>
          <a:lstStyle/>
          <a:p>
            <a:pPr algn="ctr"/>
            <a:r>
              <a:rPr lang="es-PE" b="1" dirty="0" smtClean="0"/>
              <a:t>“IMPLEMENTACIÓN DE UN CUADRO DE MANDO INTEGRAL PARA EL APOYO EN LA TOMA DE DECISIONES EN LOS JUZGADOS LABORALES DE LA CORTE DE </a:t>
            </a:r>
            <a:r>
              <a:rPr lang="es-PE" b="1" dirty="0" smtClean="0"/>
              <a:t>LIMA-2021</a:t>
            </a:r>
            <a:r>
              <a:rPr lang="es-PE" dirty="0" smtClean="0"/>
              <a:t>”</a:t>
            </a:r>
            <a:endParaRPr lang="es-ES" dirty="0"/>
          </a:p>
        </p:txBody>
      </p:sp>
      <p:sp>
        <p:nvSpPr>
          <p:cNvPr id="8" name="object 8"/>
          <p:cNvSpPr txBox="1"/>
          <p:nvPr/>
        </p:nvSpPr>
        <p:spPr>
          <a:xfrm>
            <a:off x="2682618" y="2333769"/>
            <a:ext cx="7315200" cy="289823"/>
          </a:xfrm>
          <a:prstGeom prst="rect">
            <a:avLst/>
          </a:prstGeom>
        </p:spPr>
        <p:txBody>
          <a:bodyPr vert="horz" wrap="square" lIns="0" tIns="12700" rIns="0" bIns="0" rtlCol="0">
            <a:spAutoFit/>
          </a:bodyPr>
          <a:lstStyle/>
          <a:p>
            <a:pPr marL="12700" algn="ctr">
              <a:spcBef>
                <a:spcPts val="100"/>
              </a:spcBef>
            </a:pPr>
            <a:r>
              <a:rPr lang="es-PE" b="1" spc="-15" dirty="0">
                <a:latin typeface="Arial" panose="020B0604020202020204" pitchFamily="34" charset="0"/>
                <a:cs typeface="Arial" panose="020B0604020202020204" pitchFamily="34" charset="0"/>
              </a:rPr>
              <a:t>FACULTAD </a:t>
            </a:r>
            <a:r>
              <a:rPr lang="es-PE" b="1" spc="-5" dirty="0">
                <a:latin typeface="Arial" panose="020B0604020202020204" pitchFamily="34" charset="0"/>
                <a:cs typeface="Arial" panose="020B0604020202020204" pitchFamily="34" charset="0"/>
              </a:rPr>
              <a:t>DE INGENIERÍA INDUSTRIAL </a:t>
            </a:r>
            <a:r>
              <a:rPr lang="es-PE" b="1" dirty="0">
                <a:latin typeface="Arial" panose="020B0604020202020204" pitchFamily="34" charset="0"/>
                <a:cs typeface="Arial" panose="020B0604020202020204" pitchFamily="34" charset="0"/>
              </a:rPr>
              <a:t>Y </a:t>
            </a:r>
            <a:r>
              <a:rPr lang="es-PE" b="1" spc="-5" dirty="0">
                <a:latin typeface="Arial" panose="020B0604020202020204" pitchFamily="34" charset="0"/>
                <a:cs typeface="Arial" panose="020B0604020202020204" pitchFamily="34" charset="0"/>
              </a:rPr>
              <a:t>DE</a:t>
            </a:r>
            <a:r>
              <a:rPr lang="es-PE" b="1" spc="75" dirty="0">
                <a:latin typeface="Arial" panose="020B0604020202020204" pitchFamily="34" charset="0"/>
                <a:cs typeface="Arial" panose="020B0604020202020204" pitchFamily="34" charset="0"/>
              </a:rPr>
              <a:t> </a:t>
            </a:r>
            <a:r>
              <a:rPr lang="es-PE" b="1" spc="-10" dirty="0">
                <a:latin typeface="Arial" panose="020B0604020202020204" pitchFamily="34" charset="0"/>
                <a:cs typeface="Arial" panose="020B0604020202020204" pitchFamily="34" charset="0"/>
              </a:rPr>
              <a:t>SISTEMAS</a:t>
            </a:r>
            <a:endParaRPr lang="es-PE" b="1" dirty="0">
              <a:latin typeface="Arial" panose="020B0604020202020204" pitchFamily="34" charset="0"/>
              <a:cs typeface="Arial" panose="020B0604020202020204" pitchFamily="34" charset="0"/>
            </a:endParaRPr>
          </a:p>
        </p:txBody>
      </p:sp>
      <p:sp>
        <p:nvSpPr>
          <p:cNvPr id="10" name="object 10"/>
          <p:cNvSpPr txBox="1"/>
          <p:nvPr/>
        </p:nvSpPr>
        <p:spPr>
          <a:xfrm>
            <a:off x="10121645" y="5794350"/>
            <a:ext cx="466090" cy="128881"/>
          </a:xfrm>
          <a:prstGeom prst="rect">
            <a:avLst/>
          </a:prstGeom>
        </p:spPr>
        <p:txBody>
          <a:bodyPr vert="horz" wrap="square" lIns="0" tIns="13335" rIns="0" bIns="0" rtlCol="0">
            <a:spAutoFit/>
          </a:bodyPr>
          <a:lstStyle/>
          <a:p>
            <a:pPr marL="12700">
              <a:spcBef>
                <a:spcPts val="105"/>
              </a:spcBef>
            </a:pPr>
            <a:r>
              <a:rPr sz="750" dirty="0">
                <a:solidFill>
                  <a:srgbClr val="FFFFFF"/>
                </a:solidFill>
                <a:latin typeface="Arial"/>
                <a:cs typeface="Arial"/>
              </a:rPr>
              <a:t>PÁGINA</a:t>
            </a:r>
            <a:r>
              <a:rPr sz="750" spc="-75" dirty="0">
                <a:solidFill>
                  <a:srgbClr val="FFFFFF"/>
                </a:solidFill>
                <a:latin typeface="Arial"/>
                <a:cs typeface="Arial"/>
              </a:rPr>
              <a:t> </a:t>
            </a:r>
            <a:r>
              <a:rPr sz="750" dirty="0">
                <a:solidFill>
                  <a:srgbClr val="FFFFFF"/>
                </a:solidFill>
                <a:latin typeface="Arial"/>
                <a:cs typeface="Arial"/>
              </a:rPr>
              <a:t>1</a:t>
            </a:r>
            <a:endParaRPr sz="750">
              <a:latin typeface="Arial"/>
              <a:cs typeface="Arial"/>
            </a:endParaRPr>
          </a:p>
        </p:txBody>
      </p:sp>
      <p:sp>
        <p:nvSpPr>
          <p:cNvPr id="11" name="Título 10"/>
          <p:cNvSpPr>
            <a:spLocks noGrp="1"/>
          </p:cNvSpPr>
          <p:nvPr>
            <p:ph type="title"/>
          </p:nvPr>
        </p:nvSpPr>
        <p:spPr>
          <a:xfrm>
            <a:off x="2792067" y="4877256"/>
            <a:ext cx="7288530" cy="246221"/>
          </a:xfrm>
        </p:spPr>
        <p:txBody>
          <a:bodyPr/>
          <a:lstStyle/>
          <a:p>
            <a:pPr algn="ctr"/>
            <a:r>
              <a:rPr lang="es-PE" sz="1600" dirty="0"/>
              <a:t>AUTOR</a:t>
            </a:r>
          </a:p>
        </p:txBody>
      </p:sp>
      <p:sp>
        <p:nvSpPr>
          <p:cNvPr id="12" name="Título 10"/>
          <p:cNvSpPr txBox="1">
            <a:spLocks/>
          </p:cNvSpPr>
          <p:nvPr/>
        </p:nvSpPr>
        <p:spPr>
          <a:xfrm>
            <a:off x="2826188" y="5202328"/>
            <a:ext cx="7288530" cy="276999"/>
          </a:xfrm>
          <a:prstGeom prst="rect">
            <a:avLst/>
          </a:prstGeom>
        </p:spPr>
        <p:txBody>
          <a:bodyPr wrap="square" lIns="0" tIns="0" rIns="0" bIns="0">
            <a:spAutoFit/>
          </a:bodyPr>
          <a:lstStyle>
            <a:lvl1pPr>
              <a:defRPr sz="3200" b="1" i="0">
                <a:solidFill>
                  <a:schemeClr val="tx1"/>
                </a:solidFill>
                <a:latin typeface="Arial"/>
                <a:ea typeface="+mj-ea"/>
                <a:cs typeface="Arial"/>
              </a:defRPr>
            </a:lvl1pPr>
          </a:lstStyle>
          <a:p>
            <a:pPr algn="ctr"/>
            <a:r>
              <a:rPr lang="es-PE" sz="1800" b="0" kern="0" dirty="0" smtClean="0"/>
              <a:t>SOTO GUTIERREZ VICTOR ALBERTO</a:t>
            </a:r>
            <a:endParaRPr lang="es-PE" sz="1800" b="0" kern="0" dirty="0"/>
          </a:p>
        </p:txBody>
      </p:sp>
      <p:sp>
        <p:nvSpPr>
          <p:cNvPr id="13" name="Título 10"/>
          <p:cNvSpPr txBox="1">
            <a:spLocks/>
          </p:cNvSpPr>
          <p:nvPr/>
        </p:nvSpPr>
        <p:spPr>
          <a:xfrm>
            <a:off x="2833115" y="6069488"/>
            <a:ext cx="7288530" cy="369332"/>
          </a:xfrm>
          <a:prstGeom prst="rect">
            <a:avLst/>
          </a:prstGeom>
        </p:spPr>
        <p:txBody>
          <a:bodyPr wrap="square" lIns="0" tIns="0" rIns="0" bIns="0">
            <a:spAutoFit/>
          </a:bodyPr>
          <a:lstStyle>
            <a:lvl1pPr>
              <a:defRPr sz="3200" b="1" i="0">
                <a:solidFill>
                  <a:schemeClr val="tx1"/>
                </a:solidFill>
                <a:latin typeface="Arial"/>
                <a:ea typeface="+mj-ea"/>
                <a:cs typeface="Arial"/>
              </a:defRPr>
            </a:lvl1pPr>
          </a:lstStyle>
          <a:p>
            <a:pPr algn="ctr"/>
            <a:r>
              <a:rPr lang="es-PE" sz="2400" kern="0" dirty="0"/>
              <a:t>2021</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990600"/>
            <a:chOff x="0" y="0"/>
            <a:chExt cx="9144000" cy="990600"/>
          </a:xfrm>
        </p:grpSpPr>
        <p:sp>
          <p:nvSpPr>
            <p:cNvPr id="3" name="object 3"/>
            <p:cNvSpPr/>
            <p:nvPr/>
          </p:nvSpPr>
          <p:spPr>
            <a:xfrm>
              <a:off x="0" y="0"/>
              <a:ext cx="9144000" cy="990600"/>
            </a:xfrm>
            <a:custGeom>
              <a:avLst/>
              <a:gdLst/>
              <a:ahLst/>
              <a:cxnLst/>
              <a:rect l="l" t="t" r="r" b="b"/>
              <a:pathLst>
                <a:path w="9144000" h="990600">
                  <a:moveTo>
                    <a:pt x="9144000" y="0"/>
                  </a:moveTo>
                  <a:lnTo>
                    <a:pt x="0" y="0"/>
                  </a:lnTo>
                  <a:lnTo>
                    <a:pt x="0" y="990600"/>
                  </a:lnTo>
                  <a:lnTo>
                    <a:pt x="3280236" y="907581"/>
                  </a:lnTo>
                  <a:lnTo>
                    <a:pt x="9144000" y="895350"/>
                  </a:lnTo>
                  <a:lnTo>
                    <a:pt x="9144000" y="0"/>
                  </a:lnTo>
                  <a:close/>
                </a:path>
                <a:path w="9144000" h="990600">
                  <a:moveTo>
                    <a:pt x="9144000" y="895350"/>
                  </a:moveTo>
                  <a:lnTo>
                    <a:pt x="4610100" y="895350"/>
                  </a:lnTo>
                  <a:lnTo>
                    <a:pt x="7261856" y="924951"/>
                  </a:lnTo>
                  <a:lnTo>
                    <a:pt x="9144000" y="990600"/>
                  </a:lnTo>
                  <a:lnTo>
                    <a:pt x="9144000" y="895350"/>
                  </a:lnTo>
                  <a:close/>
                </a:path>
              </a:pathLst>
            </a:custGeom>
            <a:solidFill>
              <a:srgbClr val="FB6300"/>
            </a:solidFill>
          </p:spPr>
          <p:txBody>
            <a:bodyPr wrap="square" lIns="0" tIns="0" rIns="0" bIns="0" rtlCol="0"/>
            <a:lstStyle/>
            <a:p>
              <a:endParaRPr/>
            </a:p>
          </p:txBody>
        </p:sp>
        <p:sp>
          <p:nvSpPr>
            <p:cNvPr id="4" name="object 4"/>
            <p:cNvSpPr/>
            <p:nvPr/>
          </p:nvSpPr>
          <p:spPr>
            <a:xfrm>
              <a:off x="477012" y="86868"/>
              <a:ext cx="321564" cy="772667"/>
            </a:xfrm>
            <a:prstGeom prst="rect">
              <a:avLst/>
            </a:prstGeom>
            <a:blipFill>
              <a:blip r:embed="rId2" cstate="print"/>
              <a:stretch>
                <a:fillRect/>
              </a:stretch>
            </a:blipFill>
          </p:spPr>
          <p:txBody>
            <a:bodyPr wrap="square" lIns="0" tIns="0" rIns="0" bIns="0" rtlCol="0"/>
            <a:lstStyle/>
            <a:p>
              <a:endParaRPr/>
            </a:p>
          </p:txBody>
        </p:sp>
      </p:grpSp>
      <p:sp>
        <p:nvSpPr>
          <p:cNvPr id="5" name="object 5"/>
          <p:cNvSpPr txBox="1"/>
          <p:nvPr/>
        </p:nvSpPr>
        <p:spPr>
          <a:xfrm>
            <a:off x="1163192" y="237313"/>
            <a:ext cx="1240155" cy="332105"/>
          </a:xfrm>
          <a:prstGeom prst="rect">
            <a:avLst/>
          </a:prstGeom>
        </p:spPr>
        <p:txBody>
          <a:bodyPr vert="horz" wrap="square" lIns="0" tIns="14604" rIns="0" bIns="0" rtlCol="0">
            <a:spAutoFit/>
          </a:bodyPr>
          <a:lstStyle/>
          <a:p>
            <a:pPr marL="12700">
              <a:spcBef>
                <a:spcPts val="114"/>
              </a:spcBef>
            </a:pPr>
            <a:r>
              <a:rPr sz="850" spc="70" dirty="0">
                <a:latin typeface="Arial"/>
                <a:cs typeface="Arial"/>
              </a:rPr>
              <a:t>Universidad</a:t>
            </a:r>
            <a:r>
              <a:rPr sz="850" spc="45" dirty="0">
                <a:latin typeface="Arial"/>
                <a:cs typeface="Arial"/>
              </a:rPr>
              <a:t> </a:t>
            </a:r>
            <a:r>
              <a:rPr sz="850" spc="65" dirty="0">
                <a:latin typeface="Arial"/>
                <a:cs typeface="Arial"/>
              </a:rPr>
              <a:t>Nacional</a:t>
            </a:r>
            <a:endParaRPr sz="850" dirty="0">
              <a:latin typeface="Arial"/>
              <a:cs typeface="Arial"/>
            </a:endParaRPr>
          </a:p>
          <a:p>
            <a:pPr marL="13970">
              <a:spcBef>
                <a:spcPts val="60"/>
              </a:spcBef>
            </a:pPr>
            <a:r>
              <a:rPr sz="1100" b="1" spc="-5" dirty="0">
                <a:latin typeface="Arial"/>
                <a:cs typeface="Arial"/>
              </a:rPr>
              <a:t>Federico</a:t>
            </a:r>
            <a:r>
              <a:rPr sz="1100" b="1" spc="-90" dirty="0">
                <a:latin typeface="Arial"/>
                <a:cs typeface="Arial"/>
              </a:rPr>
              <a:t> </a:t>
            </a:r>
            <a:r>
              <a:rPr sz="1100" b="1" dirty="0">
                <a:latin typeface="Arial"/>
                <a:cs typeface="Arial"/>
              </a:rPr>
              <a:t>Villarreal</a:t>
            </a:r>
            <a:endParaRPr sz="1100" dirty="0">
              <a:latin typeface="Arial"/>
              <a:cs typeface="Arial"/>
            </a:endParaRPr>
          </a:p>
        </p:txBody>
      </p:sp>
      <p:sp>
        <p:nvSpPr>
          <p:cNvPr id="6" name="object 6"/>
          <p:cNvSpPr/>
          <p:nvPr/>
        </p:nvSpPr>
        <p:spPr>
          <a:xfrm>
            <a:off x="1066800" y="609600"/>
            <a:ext cx="1600200" cy="0"/>
          </a:xfrm>
          <a:custGeom>
            <a:avLst/>
            <a:gdLst/>
            <a:ahLst/>
            <a:cxnLst/>
            <a:rect l="l" t="t" r="r" b="b"/>
            <a:pathLst>
              <a:path w="1600200">
                <a:moveTo>
                  <a:pt x="0" y="0"/>
                </a:moveTo>
                <a:lnTo>
                  <a:pt x="1600200" y="0"/>
                </a:lnTo>
              </a:path>
            </a:pathLst>
          </a:custGeom>
          <a:ln w="6350">
            <a:solidFill>
              <a:srgbClr val="000000"/>
            </a:solidFill>
          </a:ln>
        </p:spPr>
        <p:txBody>
          <a:bodyPr wrap="square" lIns="0" tIns="0" rIns="0" bIns="0" rtlCol="0"/>
          <a:lstStyle/>
          <a:p>
            <a:endParaRPr/>
          </a:p>
        </p:txBody>
      </p:sp>
      <p:sp>
        <p:nvSpPr>
          <p:cNvPr id="7" name="object 7"/>
          <p:cNvSpPr txBox="1"/>
          <p:nvPr/>
        </p:nvSpPr>
        <p:spPr>
          <a:xfrm>
            <a:off x="10199294" y="237313"/>
            <a:ext cx="1766570" cy="346710"/>
          </a:xfrm>
          <a:prstGeom prst="rect">
            <a:avLst/>
          </a:prstGeom>
        </p:spPr>
        <p:txBody>
          <a:bodyPr vert="horz" wrap="square" lIns="0" tIns="13335" rIns="0" bIns="0" rtlCol="0">
            <a:spAutoFit/>
          </a:bodyPr>
          <a:lstStyle/>
          <a:p>
            <a:pPr marL="12700" marR="5080" indent="69850">
              <a:spcBef>
                <a:spcPts val="105"/>
              </a:spcBef>
            </a:pPr>
            <a:r>
              <a:rPr sz="1050" b="1" spc="60" dirty="0">
                <a:latin typeface="Arial"/>
                <a:cs typeface="Arial"/>
              </a:rPr>
              <a:t>Facultad </a:t>
            </a:r>
            <a:r>
              <a:rPr sz="1050" b="1" spc="35" dirty="0">
                <a:latin typeface="Arial"/>
                <a:cs typeface="Arial"/>
              </a:rPr>
              <a:t>de </a:t>
            </a:r>
            <a:r>
              <a:rPr sz="1050" b="1" spc="60" dirty="0">
                <a:latin typeface="Arial"/>
                <a:cs typeface="Arial"/>
              </a:rPr>
              <a:t>Ingeniería  Industrial </a:t>
            </a:r>
            <a:r>
              <a:rPr sz="1050" b="1" dirty="0">
                <a:latin typeface="Arial"/>
                <a:cs typeface="Arial"/>
              </a:rPr>
              <a:t>y </a:t>
            </a:r>
            <a:r>
              <a:rPr sz="1050" b="1" spc="35" dirty="0">
                <a:latin typeface="Arial"/>
                <a:cs typeface="Arial"/>
              </a:rPr>
              <a:t>de</a:t>
            </a:r>
            <a:r>
              <a:rPr sz="1050" b="1" spc="30" dirty="0">
                <a:latin typeface="Arial"/>
                <a:cs typeface="Arial"/>
              </a:rPr>
              <a:t> </a:t>
            </a:r>
            <a:r>
              <a:rPr sz="1050" b="1" spc="60" dirty="0">
                <a:latin typeface="Arial"/>
                <a:cs typeface="Arial"/>
              </a:rPr>
              <a:t>Sistemas</a:t>
            </a:r>
            <a:endParaRPr sz="1050" dirty="0">
              <a:latin typeface="Arial"/>
              <a:cs typeface="Arial"/>
            </a:endParaRPr>
          </a:p>
        </p:txBody>
      </p:sp>
      <p:sp>
        <p:nvSpPr>
          <p:cNvPr id="49" name="Rectángulo 48"/>
          <p:cNvSpPr/>
          <p:nvPr/>
        </p:nvSpPr>
        <p:spPr>
          <a:xfrm>
            <a:off x="3384131" y="328486"/>
            <a:ext cx="4495800" cy="481863"/>
          </a:xfrm>
          <a:prstGeom prst="rect">
            <a:avLst/>
          </a:prstGeom>
        </p:spPr>
        <p:txBody>
          <a:bodyPr wrap="square" anchor="ctr">
            <a:spAutoFit/>
          </a:bodyPr>
          <a:lstStyle/>
          <a:p>
            <a:pPr marL="81000" algn="ctr">
              <a:lnSpc>
                <a:spcPct val="50000"/>
              </a:lnSpc>
              <a:spcBef>
                <a:spcPts val="1800"/>
              </a:spcBef>
              <a:defRPr/>
            </a:pPr>
            <a:r>
              <a:rPr lang="es-CO" sz="4050" b="1" spc="-113" dirty="0" smtClean="0">
                <a:solidFill>
                  <a:schemeClr val="bg1"/>
                </a:solidFill>
                <a:latin typeface="Futura Md BT" panose="020B0602020204020303" pitchFamily="34" charset="0"/>
              </a:rPr>
              <a:t>ANTECEDENTES</a:t>
            </a:r>
            <a:endParaRPr lang="es-CO" sz="4050" b="1" spc="-113" dirty="0">
              <a:solidFill>
                <a:schemeClr val="bg1"/>
              </a:solidFill>
              <a:latin typeface="Futura Md BT" panose="020B0602020204020303" pitchFamily="34" charset="0"/>
            </a:endParaRPr>
          </a:p>
        </p:txBody>
      </p:sp>
      <p:graphicFrame>
        <p:nvGraphicFramePr>
          <p:cNvPr id="9" name="Diagrama 8"/>
          <p:cNvGraphicFramePr/>
          <p:nvPr>
            <p:extLst>
              <p:ext uri="{D42A27DB-BD31-4B8C-83A1-F6EECF244321}">
                <p14:modId xmlns:p14="http://schemas.microsoft.com/office/powerpoint/2010/main" xmlns="" val="3447962770"/>
              </p:ext>
            </p:extLst>
          </p:nvPr>
        </p:nvGraphicFramePr>
        <p:xfrm>
          <a:off x="762000" y="1600201"/>
          <a:ext cx="110490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7852971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23902" y="0"/>
            <a:ext cx="12192000" cy="990600"/>
            <a:chOff x="0" y="0"/>
            <a:chExt cx="9144000" cy="990600"/>
          </a:xfrm>
        </p:grpSpPr>
        <p:sp>
          <p:nvSpPr>
            <p:cNvPr id="3" name="object 3"/>
            <p:cNvSpPr/>
            <p:nvPr/>
          </p:nvSpPr>
          <p:spPr>
            <a:xfrm>
              <a:off x="0" y="0"/>
              <a:ext cx="9144000" cy="990600"/>
            </a:xfrm>
            <a:custGeom>
              <a:avLst/>
              <a:gdLst/>
              <a:ahLst/>
              <a:cxnLst/>
              <a:rect l="l" t="t" r="r" b="b"/>
              <a:pathLst>
                <a:path w="9144000" h="990600">
                  <a:moveTo>
                    <a:pt x="9144000" y="0"/>
                  </a:moveTo>
                  <a:lnTo>
                    <a:pt x="0" y="0"/>
                  </a:lnTo>
                  <a:lnTo>
                    <a:pt x="0" y="990600"/>
                  </a:lnTo>
                  <a:lnTo>
                    <a:pt x="3280236" y="907581"/>
                  </a:lnTo>
                  <a:lnTo>
                    <a:pt x="9144000" y="895350"/>
                  </a:lnTo>
                  <a:lnTo>
                    <a:pt x="9144000" y="0"/>
                  </a:lnTo>
                  <a:close/>
                </a:path>
                <a:path w="9144000" h="990600">
                  <a:moveTo>
                    <a:pt x="9144000" y="895350"/>
                  </a:moveTo>
                  <a:lnTo>
                    <a:pt x="4610100" y="895350"/>
                  </a:lnTo>
                  <a:lnTo>
                    <a:pt x="7261856" y="924951"/>
                  </a:lnTo>
                  <a:lnTo>
                    <a:pt x="9144000" y="990600"/>
                  </a:lnTo>
                  <a:lnTo>
                    <a:pt x="9144000" y="895350"/>
                  </a:lnTo>
                  <a:close/>
                </a:path>
              </a:pathLst>
            </a:custGeom>
            <a:solidFill>
              <a:srgbClr val="FB6300"/>
            </a:solidFill>
          </p:spPr>
          <p:txBody>
            <a:bodyPr wrap="square" lIns="0" tIns="0" rIns="0" bIns="0" rtlCol="0"/>
            <a:lstStyle/>
            <a:p>
              <a:endParaRPr/>
            </a:p>
          </p:txBody>
        </p:sp>
        <p:sp>
          <p:nvSpPr>
            <p:cNvPr id="4" name="object 4"/>
            <p:cNvSpPr/>
            <p:nvPr/>
          </p:nvSpPr>
          <p:spPr>
            <a:xfrm>
              <a:off x="477012" y="86868"/>
              <a:ext cx="321564" cy="772667"/>
            </a:xfrm>
            <a:prstGeom prst="rect">
              <a:avLst/>
            </a:prstGeom>
            <a:blipFill>
              <a:blip r:embed="rId2" cstate="print"/>
              <a:stretch>
                <a:fillRect/>
              </a:stretch>
            </a:blipFill>
          </p:spPr>
          <p:txBody>
            <a:bodyPr wrap="square" lIns="0" tIns="0" rIns="0" bIns="0" rtlCol="0"/>
            <a:lstStyle/>
            <a:p>
              <a:endParaRPr/>
            </a:p>
          </p:txBody>
        </p:sp>
      </p:grpSp>
      <p:sp>
        <p:nvSpPr>
          <p:cNvPr id="5" name="object 5"/>
          <p:cNvSpPr txBox="1"/>
          <p:nvPr/>
        </p:nvSpPr>
        <p:spPr>
          <a:xfrm>
            <a:off x="1163192" y="237313"/>
            <a:ext cx="1240155" cy="332105"/>
          </a:xfrm>
          <a:prstGeom prst="rect">
            <a:avLst/>
          </a:prstGeom>
        </p:spPr>
        <p:txBody>
          <a:bodyPr vert="horz" wrap="square" lIns="0" tIns="14604" rIns="0" bIns="0" rtlCol="0">
            <a:spAutoFit/>
          </a:bodyPr>
          <a:lstStyle/>
          <a:p>
            <a:pPr marL="12700">
              <a:spcBef>
                <a:spcPts val="114"/>
              </a:spcBef>
            </a:pPr>
            <a:r>
              <a:rPr sz="850" spc="70" dirty="0">
                <a:latin typeface="Arial"/>
                <a:cs typeface="Arial"/>
              </a:rPr>
              <a:t>Universidad</a:t>
            </a:r>
            <a:r>
              <a:rPr sz="850" spc="45" dirty="0">
                <a:latin typeface="Arial"/>
                <a:cs typeface="Arial"/>
              </a:rPr>
              <a:t> </a:t>
            </a:r>
            <a:r>
              <a:rPr sz="850" spc="65" dirty="0">
                <a:latin typeface="Arial"/>
                <a:cs typeface="Arial"/>
              </a:rPr>
              <a:t>Nacional</a:t>
            </a:r>
            <a:endParaRPr sz="850" dirty="0">
              <a:latin typeface="Arial"/>
              <a:cs typeface="Arial"/>
            </a:endParaRPr>
          </a:p>
          <a:p>
            <a:pPr marL="13970">
              <a:spcBef>
                <a:spcPts val="60"/>
              </a:spcBef>
            </a:pPr>
            <a:r>
              <a:rPr sz="1100" b="1" spc="-5" dirty="0">
                <a:latin typeface="Arial"/>
                <a:cs typeface="Arial"/>
              </a:rPr>
              <a:t>Federico</a:t>
            </a:r>
            <a:r>
              <a:rPr sz="1100" b="1" spc="-90" dirty="0">
                <a:latin typeface="Arial"/>
                <a:cs typeface="Arial"/>
              </a:rPr>
              <a:t> </a:t>
            </a:r>
            <a:r>
              <a:rPr sz="1100" b="1" dirty="0">
                <a:latin typeface="Arial"/>
                <a:cs typeface="Arial"/>
              </a:rPr>
              <a:t>Villarreal</a:t>
            </a:r>
            <a:endParaRPr sz="1100" dirty="0">
              <a:latin typeface="Arial"/>
              <a:cs typeface="Arial"/>
            </a:endParaRPr>
          </a:p>
        </p:txBody>
      </p:sp>
      <p:sp>
        <p:nvSpPr>
          <p:cNvPr id="6" name="object 6"/>
          <p:cNvSpPr/>
          <p:nvPr/>
        </p:nvSpPr>
        <p:spPr>
          <a:xfrm>
            <a:off x="1066800" y="609600"/>
            <a:ext cx="1600200" cy="0"/>
          </a:xfrm>
          <a:custGeom>
            <a:avLst/>
            <a:gdLst/>
            <a:ahLst/>
            <a:cxnLst/>
            <a:rect l="l" t="t" r="r" b="b"/>
            <a:pathLst>
              <a:path w="1600200">
                <a:moveTo>
                  <a:pt x="0" y="0"/>
                </a:moveTo>
                <a:lnTo>
                  <a:pt x="1600200" y="0"/>
                </a:lnTo>
              </a:path>
            </a:pathLst>
          </a:custGeom>
          <a:ln w="6350">
            <a:solidFill>
              <a:srgbClr val="000000"/>
            </a:solidFill>
          </a:ln>
        </p:spPr>
        <p:txBody>
          <a:bodyPr wrap="square" lIns="0" tIns="0" rIns="0" bIns="0" rtlCol="0"/>
          <a:lstStyle/>
          <a:p>
            <a:endParaRPr/>
          </a:p>
        </p:txBody>
      </p:sp>
      <p:sp>
        <p:nvSpPr>
          <p:cNvPr id="7" name="object 7"/>
          <p:cNvSpPr txBox="1"/>
          <p:nvPr/>
        </p:nvSpPr>
        <p:spPr>
          <a:xfrm>
            <a:off x="10199294" y="237313"/>
            <a:ext cx="1766570" cy="346710"/>
          </a:xfrm>
          <a:prstGeom prst="rect">
            <a:avLst/>
          </a:prstGeom>
        </p:spPr>
        <p:txBody>
          <a:bodyPr vert="horz" wrap="square" lIns="0" tIns="13335" rIns="0" bIns="0" rtlCol="0">
            <a:spAutoFit/>
          </a:bodyPr>
          <a:lstStyle/>
          <a:p>
            <a:pPr marL="12700" marR="5080" indent="69850">
              <a:spcBef>
                <a:spcPts val="105"/>
              </a:spcBef>
            </a:pPr>
            <a:r>
              <a:rPr sz="1050" b="1" spc="60" dirty="0">
                <a:latin typeface="Arial"/>
                <a:cs typeface="Arial"/>
              </a:rPr>
              <a:t>Facultad </a:t>
            </a:r>
            <a:r>
              <a:rPr sz="1050" b="1" spc="35" dirty="0">
                <a:latin typeface="Arial"/>
                <a:cs typeface="Arial"/>
              </a:rPr>
              <a:t>de </a:t>
            </a:r>
            <a:r>
              <a:rPr sz="1050" b="1" spc="60" dirty="0">
                <a:latin typeface="Arial"/>
                <a:cs typeface="Arial"/>
              </a:rPr>
              <a:t>Ingeniería  Industrial </a:t>
            </a:r>
            <a:r>
              <a:rPr sz="1050" b="1" dirty="0">
                <a:latin typeface="Arial"/>
                <a:cs typeface="Arial"/>
              </a:rPr>
              <a:t>y </a:t>
            </a:r>
            <a:r>
              <a:rPr sz="1050" b="1" spc="35" dirty="0">
                <a:latin typeface="Arial"/>
                <a:cs typeface="Arial"/>
              </a:rPr>
              <a:t>de</a:t>
            </a:r>
            <a:r>
              <a:rPr sz="1050" b="1" spc="30" dirty="0">
                <a:latin typeface="Arial"/>
                <a:cs typeface="Arial"/>
              </a:rPr>
              <a:t> </a:t>
            </a:r>
            <a:r>
              <a:rPr sz="1050" b="1" spc="60" dirty="0">
                <a:latin typeface="Arial"/>
                <a:cs typeface="Arial"/>
              </a:rPr>
              <a:t>Sistemas</a:t>
            </a:r>
            <a:endParaRPr sz="1050" dirty="0">
              <a:latin typeface="Arial"/>
              <a:cs typeface="Arial"/>
            </a:endParaRPr>
          </a:p>
        </p:txBody>
      </p:sp>
      <p:sp>
        <p:nvSpPr>
          <p:cNvPr id="4099" name="Rectangle 3"/>
          <p:cNvSpPr>
            <a:spLocks noChangeArrowheads="1"/>
          </p:cNvSpPr>
          <p:nvPr/>
        </p:nvSpPr>
        <p:spPr bwMode="auto">
          <a:xfrm>
            <a:off x="952464" y="714356"/>
            <a:ext cx="10429948" cy="553997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spcBef>
                <a:spcPct val="0"/>
              </a:spcBef>
              <a:spcAft>
                <a:spcPct val="0"/>
              </a:spcAft>
            </a:pPr>
            <a:endParaRPr lang="es-PE" dirty="0" smtClean="0"/>
          </a:p>
          <a:p>
            <a:pPr algn="just" fontAlgn="base">
              <a:spcBef>
                <a:spcPct val="0"/>
              </a:spcBef>
              <a:spcAft>
                <a:spcPct val="0"/>
              </a:spcAft>
            </a:pPr>
            <a:r>
              <a:rPr lang="es-PE" sz="1600" b="1" dirty="0" smtClean="0">
                <a:latin typeface="Arial" pitchFamily="34" charset="0"/>
                <a:cs typeface="Arial" pitchFamily="34" charset="0"/>
              </a:rPr>
              <a:t>REALIDAD PROBLEMÁTICA:</a:t>
            </a:r>
          </a:p>
          <a:p>
            <a:pPr algn="just" fontAlgn="base">
              <a:spcBef>
                <a:spcPct val="0"/>
              </a:spcBef>
              <a:spcAft>
                <a:spcPct val="0"/>
              </a:spcAft>
            </a:pPr>
            <a:endParaRPr lang="es-PE" sz="1600" b="1" dirty="0" smtClean="0">
              <a:latin typeface="Arial" pitchFamily="34" charset="0"/>
              <a:cs typeface="Arial" pitchFamily="34" charset="0"/>
            </a:endParaRPr>
          </a:p>
          <a:p>
            <a:pPr algn="just" fontAlgn="base">
              <a:spcBef>
                <a:spcPct val="0"/>
              </a:spcBef>
              <a:spcAft>
                <a:spcPct val="0"/>
              </a:spcAft>
            </a:pPr>
            <a:r>
              <a:rPr lang="es-PE" sz="1600" dirty="0" smtClean="0">
                <a:latin typeface="Arial" pitchFamily="34" charset="0"/>
                <a:cs typeface="Arial" pitchFamily="34" charset="0"/>
              </a:rPr>
              <a:t>(</a:t>
            </a:r>
            <a:r>
              <a:rPr lang="es-PE" sz="1600" dirty="0" smtClean="0">
                <a:latin typeface="Arial" pitchFamily="34" charset="0"/>
                <a:cs typeface="Arial" pitchFamily="34" charset="0"/>
              </a:rPr>
              <a:t>Guzmán </a:t>
            </a:r>
            <a:r>
              <a:rPr lang="es-PE" sz="1600" dirty="0" err="1" smtClean="0">
                <a:latin typeface="Arial" pitchFamily="34" charset="0"/>
                <a:cs typeface="Arial" pitchFamily="34" charset="0"/>
              </a:rPr>
              <a:t>Pretel</a:t>
            </a:r>
            <a:r>
              <a:rPr lang="es-PE" sz="1600" dirty="0" smtClean="0">
                <a:latin typeface="Arial" pitchFamily="34" charset="0"/>
                <a:cs typeface="Arial" pitchFamily="34" charset="0"/>
              </a:rPr>
              <a:t>, 2017)refiere que la dimensión con la más baja calificación es la fiabilidad, el 64% de usuarios la califican de mala. Realidad que también se refleja en los juzgados laborales de la Corte de Lima, de acuerdo a los reportes del Sistema Judicial electrónico se puede constatar que existe un retraso 35% con los plazos que se tiene de acuerdo a ley para la solución de los procesos judiciales, notándose de esta manera el desinterés que tienen los servidores por cumplir los plazos y resolver los casos en los tiempos razonables que los usuarios esperan.</a:t>
            </a:r>
            <a:endParaRPr lang="es-ES" sz="1600" dirty="0" smtClean="0">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s-PE" b="1"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s-PE" b="1" i="0" u="none" strike="noStrike" cap="none" normalizeH="0" baseline="0" dirty="0" smtClean="0">
                <a:ln>
                  <a:noFill/>
                </a:ln>
                <a:solidFill>
                  <a:schemeClr val="tx1"/>
                </a:solidFill>
                <a:effectLst/>
                <a:latin typeface="Arial" pitchFamily="34" charset="0"/>
                <a:ea typeface="Calibri" pitchFamily="34" charset="0"/>
                <a:cs typeface="Arial" pitchFamily="34" charset="0"/>
              </a:rPr>
              <a:t>DESCRIPCIÓN DEL PROBLEMA:</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s-PE" sz="1200" b="0"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s-PE" sz="1600" b="0" i="0" u="none" strike="noStrike" cap="none" normalizeH="0" baseline="0" dirty="0" smtClean="0">
                <a:ln>
                  <a:noFill/>
                </a:ln>
                <a:solidFill>
                  <a:schemeClr val="tx1"/>
                </a:solidFill>
                <a:effectLst/>
                <a:latin typeface="Arial" pitchFamily="34" charset="0"/>
                <a:ea typeface="Calibri" pitchFamily="34" charset="0"/>
                <a:cs typeface="Arial" pitchFamily="34" charset="0"/>
              </a:rPr>
              <a:t>El sistema que utiliza el poder judicial tiene capacidad para generar reportes de una manera estática para la toma de decisiones, debido a que usa una plataforma obsoleta; la descarga de los reportes es muy lenta, debido al gran volumen de información que se maneja y pueden generarse inconsistencias en algunos reportes que se utilizan para la toma de decisiones; como resultado de utilizar este sistema, el soporte se vuelve escaso y costoso. Debido a esta situación, el poder judicial tiene problemas para la generación de información de la estadística de producción, que repercute en los juzgados en general, el detalle de los problemas es:</a:t>
            </a:r>
            <a:endParaRPr kumimoji="0" lang="es-E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PE" sz="16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Sistema Transaccional obsoleto.</a:t>
            </a:r>
            <a:endParaRPr kumimoji="0" lang="es-E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PE" sz="16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Alto tiempo de respuesta en la generación de reportes </a:t>
            </a:r>
            <a:endParaRPr kumimoji="0" lang="es-E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PE" sz="16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Proceso manual en la generación de reportes </a:t>
            </a:r>
            <a:endParaRPr kumimoji="0" lang="es-E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PE" sz="16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Reportes en formatos diferentes.</a:t>
            </a:r>
            <a:endParaRPr kumimoji="0" lang="es-PE" sz="1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7852971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p:cNvPicPr/>
          <p:nvPr/>
        </p:nvPicPr>
        <p:blipFill>
          <a:blip r:embed="rId2"/>
          <a:srcRect/>
          <a:stretch>
            <a:fillRect/>
          </a:stretch>
        </p:blipFill>
        <p:spPr bwMode="auto">
          <a:xfrm>
            <a:off x="1595406" y="1142984"/>
            <a:ext cx="9572692" cy="464347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0"/>
            <a:ext cx="12192000" cy="990600"/>
          </a:xfrm>
          <a:custGeom>
            <a:avLst/>
            <a:gdLst/>
            <a:ahLst/>
            <a:cxnLst/>
            <a:rect l="l" t="t" r="r" b="b"/>
            <a:pathLst>
              <a:path w="9144000" h="990600">
                <a:moveTo>
                  <a:pt x="9144000" y="0"/>
                </a:moveTo>
                <a:lnTo>
                  <a:pt x="0" y="0"/>
                </a:lnTo>
                <a:lnTo>
                  <a:pt x="0" y="990600"/>
                </a:lnTo>
                <a:lnTo>
                  <a:pt x="3280236" y="907581"/>
                </a:lnTo>
                <a:lnTo>
                  <a:pt x="9144000" y="895350"/>
                </a:lnTo>
                <a:lnTo>
                  <a:pt x="9144000" y="0"/>
                </a:lnTo>
                <a:close/>
              </a:path>
              <a:path w="9144000" h="990600">
                <a:moveTo>
                  <a:pt x="9144000" y="895350"/>
                </a:moveTo>
                <a:lnTo>
                  <a:pt x="4610100" y="895350"/>
                </a:lnTo>
                <a:lnTo>
                  <a:pt x="7261856" y="924951"/>
                </a:lnTo>
                <a:lnTo>
                  <a:pt x="9144000" y="990600"/>
                </a:lnTo>
                <a:lnTo>
                  <a:pt x="9144000" y="895350"/>
                </a:lnTo>
                <a:close/>
              </a:path>
            </a:pathLst>
          </a:custGeom>
          <a:solidFill>
            <a:srgbClr val="FB6300"/>
          </a:solidFill>
        </p:spPr>
        <p:txBody>
          <a:bodyPr wrap="square" lIns="0" tIns="0" rIns="0" bIns="0" rtlCol="0"/>
          <a:lstStyle/>
          <a:p>
            <a:endParaRPr/>
          </a:p>
        </p:txBody>
      </p:sp>
      <p:grpSp>
        <p:nvGrpSpPr>
          <p:cNvPr id="5" name="object 2"/>
          <p:cNvGrpSpPr/>
          <p:nvPr/>
        </p:nvGrpSpPr>
        <p:grpSpPr>
          <a:xfrm>
            <a:off x="0" y="0"/>
            <a:ext cx="12192000" cy="990600"/>
            <a:chOff x="0" y="0"/>
            <a:chExt cx="9144000" cy="990600"/>
          </a:xfrm>
        </p:grpSpPr>
        <p:sp>
          <p:nvSpPr>
            <p:cNvPr id="6" name="object 3"/>
            <p:cNvSpPr/>
            <p:nvPr/>
          </p:nvSpPr>
          <p:spPr>
            <a:xfrm>
              <a:off x="0" y="0"/>
              <a:ext cx="9144000" cy="990600"/>
            </a:xfrm>
            <a:custGeom>
              <a:avLst/>
              <a:gdLst/>
              <a:ahLst/>
              <a:cxnLst/>
              <a:rect l="l" t="t" r="r" b="b"/>
              <a:pathLst>
                <a:path w="9144000" h="990600">
                  <a:moveTo>
                    <a:pt x="9144000" y="0"/>
                  </a:moveTo>
                  <a:lnTo>
                    <a:pt x="0" y="0"/>
                  </a:lnTo>
                  <a:lnTo>
                    <a:pt x="0" y="990600"/>
                  </a:lnTo>
                  <a:lnTo>
                    <a:pt x="3280236" y="907581"/>
                  </a:lnTo>
                  <a:lnTo>
                    <a:pt x="9144000" y="895350"/>
                  </a:lnTo>
                  <a:lnTo>
                    <a:pt x="9144000" y="0"/>
                  </a:lnTo>
                  <a:close/>
                </a:path>
                <a:path w="9144000" h="990600">
                  <a:moveTo>
                    <a:pt x="9144000" y="895350"/>
                  </a:moveTo>
                  <a:lnTo>
                    <a:pt x="4610100" y="895350"/>
                  </a:lnTo>
                  <a:lnTo>
                    <a:pt x="7261856" y="924951"/>
                  </a:lnTo>
                  <a:lnTo>
                    <a:pt x="9144000" y="990600"/>
                  </a:lnTo>
                  <a:lnTo>
                    <a:pt x="9144000" y="895350"/>
                  </a:lnTo>
                  <a:close/>
                </a:path>
              </a:pathLst>
            </a:custGeom>
            <a:solidFill>
              <a:srgbClr val="FB6300"/>
            </a:solidFill>
          </p:spPr>
          <p:txBody>
            <a:bodyPr wrap="square" lIns="0" tIns="0" rIns="0" bIns="0" rtlCol="0"/>
            <a:lstStyle/>
            <a:p>
              <a:endParaRPr/>
            </a:p>
          </p:txBody>
        </p:sp>
        <p:sp>
          <p:nvSpPr>
            <p:cNvPr id="7" name="object 4"/>
            <p:cNvSpPr/>
            <p:nvPr/>
          </p:nvSpPr>
          <p:spPr>
            <a:xfrm>
              <a:off x="477012" y="86868"/>
              <a:ext cx="321564" cy="772667"/>
            </a:xfrm>
            <a:prstGeom prst="rect">
              <a:avLst/>
            </a:prstGeom>
            <a:blipFill>
              <a:blip r:embed="rId2" cstate="print"/>
              <a:stretch>
                <a:fillRect/>
              </a:stretch>
            </a:blipFill>
          </p:spPr>
          <p:txBody>
            <a:bodyPr wrap="square" lIns="0" tIns="0" rIns="0" bIns="0" rtlCol="0"/>
            <a:lstStyle/>
            <a:p>
              <a:endParaRPr/>
            </a:p>
          </p:txBody>
        </p:sp>
      </p:grpSp>
      <p:sp>
        <p:nvSpPr>
          <p:cNvPr id="8" name="object 5"/>
          <p:cNvSpPr txBox="1"/>
          <p:nvPr/>
        </p:nvSpPr>
        <p:spPr>
          <a:xfrm>
            <a:off x="1163192" y="237313"/>
            <a:ext cx="1240155" cy="332105"/>
          </a:xfrm>
          <a:prstGeom prst="rect">
            <a:avLst/>
          </a:prstGeom>
        </p:spPr>
        <p:txBody>
          <a:bodyPr vert="horz" wrap="square" lIns="0" tIns="14604" rIns="0" bIns="0" rtlCol="0">
            <a:spAutoFit/>
          </a:bodyPr>
          <a:lstStyle/>
          <a:p>
            <a:pPr marL="12700">
              <a:spcBef>
                <a:spcPts val="114"/>
              </a:spcBef>
            </a:pPr>
            <a:r>
              <a:rPr sz="850" spc="70" dirty="0">
                <a:latin typeface="Arial"/>
                <a:cs typeface="Arial"/>
              </a:rPr>
              <a:t>Universidad</a:t>
            </a:r>
            <a:r>
              <a:rPr sz="850" spc="45" dirty="0">
                <a:latin typeface="Arial"/>
                <a:cs typeface="Arial"/>
              </a:rPr>
              <a:t> </a:t>
            </a:r>
            <a:r>
              <a:rPr sz="850" spc="65" dirty="0">
                <a:latin typeface="Arial"/>
                <a:cs typeface="Arial"/>
              </a:rPr>
              <a:t>Nacional</a:t>
            </a:r>
            <a:endParaRPr sz="850" dirty="0">
              <a:latin typeface="Arial"/>
              <a:cs typeface="Arial"/>
            </a:endParaRPr>
          </a:p>
          <a:p>
            <a:pPr marL="13970">
              <a:spcBef>
                <a:spcPts val="60"/>
              </a:spcBef>
            </a:pPr>
            <a:r>
              <a:rPr sz="1100" b="1" spc="-5" dirty="0">
                <a:latin typeface="Arial"/>
                <a:cs typeface="Arial"/>
              </a:rPr>
              <a:t>Federico</a:t>
            </a:r>
            <a:r>
              <a:rPr sz="1100" b="1" spc="-90" dirty="0">
                <a:latin typeface="Arial"/>
                <a:cs typeface="Arial"/>
              </a:rPr>
              <a:t> </a:t>
            </a:r>
            <a:r>
              <a:rPr sz="1100" b="1" dirty="0">
                <a:latin typeface="Arial"/>
                <a:cs typeface="Arial"/>
              </a:rPr>
              <a:t>Villarreal</a:t>
            </a:r>
            <a:endParaRPr sz="1100" dirty="0">
              <a:latin typeface="Arial"/>
              <a:cs typeface="Arial"/>
            </a:endParaRPr>
          </a:p>
        </p:txBody>
      </p:sp>
      <p:sp>
        <p:nvSpPr>
          <p:cNvPr id="9" name="object 7"/>
          <p:cNvSpPr txBox="1"/>
          <p:nvPr/>
        </p:nvSpPr>
        <p:spPr>
          <a:xfrm>
            <a:off x="10199294" y="237313"/>
            <a:ext cx="1766570" cy="346710"/>
          </a:xfrm>
          <a:prstGeom prst="rect">
            <a:avLst/>
          </a:prstGeom>
        </p:spPr>
        <p:txBody>
          <a:bodyPr vert="horz" wrap="square" lIns="0" tIns="13335" rIns="0" bIns="0" rtlCol="0">
            <a:spAutoFit/>
          </a:bodyPr>
          <a:lstStyle/>
          <a:p>
            <a:pPr marL="12700" marR="5080" indent="69850">
              <a:spcBef>
                <a:spcPts val="105"/>
              </a:spcBef>
            </a:pPr>
            <a:r>
              <a:rPr sz="1050" b="1" spc="60" dirty="0">
                <a:latin typeface="Arial"/>
                <a:cs typeface="Arial"/>
              </a:rPr>
              <a:t>Facultad </a:t>
            </a:r>
            <a:r>
              <a:rPr sz="1050" b="1" spc="35" dirty="0">
                <a:latin typeface="Arial"/>
                <a:cs typeface="Arial"/>
              </a:rPr>
              <a:t>de </a:t>
            </a:r>
            <a:r>
              <a:rPr sz="1050" b="1" spc="60" dirty="0">
                <a:latin typeface="Arial"/>
                <a:cs typeface="Arial"/>
              </a:rPr>
              <a:t>Ingeniería  Industrial </a:t>
            </a:r>
            <a:r>
              <a:rPr sz="1050" b="1" dirty="0">
                <a:latin typeface="Arial"/>
                <a:cs typeface="Arial"/>
              </a:rPr>
              <a:t>y </a:t>
            </a:r>
            <a:r>
              <a:rPr sz="1050" b="1" spc="35" dirty="0">
                <a:latin typeface="Arial"/>
                <a:cs typeface="Arial"/>
              </a:rPr>
              <a:t>de</a:t>
            </a:r>
            <a:r>
              <a:rPr sz="1050" b="1" spc="30" dirty="0">
                <a:latin typeface="Arial"/>
                <a:cs typeface="Arial"/>
              </a:rPr>
              <a:t> </a:t>
            </a:r>
            <a:r>
              <a:rPr sz="1050" b="1" spc="60" dirty="0">
                <a:latin typeface="Arial"/>
                <a:cs typeface="Arial"/>
              </a:rPr>
              <a:t>Sistemas</a:t>
            </a:r>
            <a:endParaRPr sz="1050" dirty="0">
              <a:latin typeface="Arial"/>
              <a:cs typeface="Arial"/>
            </a:endParaRPr>
          </a:p>
        </p:txBody>
      </p:sp>
      <p:sp>
        <p:nvSpPr>
          <p:cNvPr id="4" name="Rectángulo 3"/>
          <p:cNvSpPr/>
          <p:nvPr/>
        </p:nvSpPr>
        <p:spPr>
          <a:xfrm>
            <a:off x="1905000" y="343091"/>
            <a:ext cx="7997953" cy="481863"/>
          </a:xfrm>
          <a:prstGeom prst="rect">
            <a:avLst/>
          </a:prstGeom>
        </p:spPr>
        <p:txBody>
          <a:bodyPr wrap="square" anchor="ctr">
            <a:spAutoFit/>
          </a:bodyPr>
          <a:lstStyle/>
          <a:p>
            <a:pPr marL="81000" algn="ctr">
              <a:lnSpc>
                <a:spcPct val="50000"/>
              </a:lnSpc>
              <a:spcBef>
                <a:spcPts val="1800"/>
              </a:spcBef>
              <a:defRPr/>
            </a:pPr>
            <a:r>
              <a:rPr lang="es-CO" sz="4050" b="1" spc="-113" dirty="0" smtClean="0">
                <a:solidFill>
                  <a:schemeClr val="bg1"/>
                </a:solidFill>
                <a:latin typeface="Futura Md BT" panose="020B0602020204020303" pitchFamily="34" charset="0"/>
              </a:rPr>
              <a:t>MATRIZ DE CONSISTENCIA</a:t>
            </a:r>
            <a:endParaRPr lang="es-CO" sz="4050" b="1" spc="-113" dirty="0">
              <a:solidFill>
                <a:schemeClr val="bg1"/>
              </a:solidFill>
              <a:latin typeface="Futura Md BT" panose="020B0602020204020303" pitchFamily="34" charset="0"/>
            </a:endParaRPr>
          </a:p>
        </p:txBody>
      </p:sp>
      <p:sp>
        <p:nvSpPr>
          <p:cNvPr id="11" name="object 6"/>
          <p:cNvSpPr/>
          <p:nvPr/>
        </p:nvSpPr>
        <p:spPr>
          <a:xfrm>
            <a:off x="1066800" y="609600"/>
            <a:ext cx="1600200" cy="0"/>
          </a:xfrm>
          <a:custGeom>
            <a:avLst/>
            <a:gdLst/>
            <a:ahLst/>
            <a:cxnLst/>
            <a:rect l="l" t="t" r="r" b="b"/>
            <a:pathLst>
              <a:path w="1600200">
                <a:moveTo>
                  <a:pt x="0" y="0"/>
                </a:moveTo>
                <a:lnTo>
                  <a:pt x="1600200" y="0"/>
                </a:lnTo>
              </a:path>
            </a:pathLst>
          </a:custGeom>
          <a:ln w="6350">
            <a:solidFill>
              <a:srgbClr val="000000"/>
            </a:solidFill>
          </a:ln>
        </p:spPr>
        <p:txBody>
          <a:bodyPr wrap="square" lIns="0" tIns="0" rIns="0" bIns="0" rtlCol="0"/>
          <a:lstStyle/>
          <a:p>
            <a:endParaRPr/>
          </a:p>
        </p:txBody>
      </p:sp>
      <p:pic>
        <p:nvPicPr>
          <p:cNvPr id="1026" name="Picture 2"/>
          <p:cNvPicPr>
            <a:picLocks noChangeAspect="1" noChangeArrowheads="1"/>
          </p:cNvPicPr>
          <p:nvPr/>
        </p:nvPicPr>
        <p:blipFill>
          <a:blip r:embed="rId3"/>
          <a:srcRect/>
          <a:stretch>
            <a:fillRect/>
          </a:stretch>
        </p:blipFill>
        <p:spPr bwMode="auto">
          <a:xfrm>
            <a:off x="666750" y="704850"/>
            <a:ext cx="10858500" cy="5448300"/>
          </a:xfrm>
          <a:prstGeom prst="rect">
            <a:avLst/>
          </a:prstGeom>
          <a:noFill/>
          <a:ln w="9525">
            <a:noFill/>
            <a:miter lim="800000"/>
            <a:headEnd/>
            <a:tailEnd/>
          </a:ln>
          <a:effectLst/>
        </p:spPr>
      </p:pic>
    </p:spTree>
    <p:extLst>
      <p:ext uri="{BB962C8B-B14F-4D97-AF65-F5344CB8AC3E}">
        <p14:creationId xmlns:p14="http://schemas.microsoft.com/office/powerpoint/2010/main" xmlns="" val="6407247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object 2"/>
          <p:cNvGrpSpPr/>
          <p:nvPr/>
        </p:nvGrpSpPr>
        <p:grpSpPr>
          <a:xfrm>
            <a:off x="0" y="0"/>
            <a:ext cx="12192000" cy="990600"/>
            <a:chOff x="0" y="0"/>
            <a:chExt cx="9144000" cy="990600"/>
          </a:xfrm>
        </p:grpSpPr>
        <p:sp>
          <p:nvSpPr>
            <p:cNvPr id="24" name="object 3"/>
            <p:cNvSpPr/>
            <p:nvPr/>
          </p:nvSpPr>
          <p:spPr>
            <a:xfrm>
              <a:off x="0" y="0"/>
              <a:ext cx="9144000" cy="990600"/>
            </a:xfrm>
            <a:custGeom>
              <a:avLst/>
              <a:gdLst/>
              <a:ahLst/>
              <a:cxnLst/>
              <a:rect l="l" t="t" r="r" b="b"/>
              <a:pathLst>
                <a:path w="9144000" h="990600">
                  <a:moveTo>
                    <a:pt x="9144000" y="0"/>
                  </a:moveTo>
                  <a:lnTo>
                    <a:pt x="0" y="0"/>
                  </a:lnTo>
                  <a:lnTo>
                    <a:pt x="0" y="990600"/>
                  </a:lnTo>
                  <a:lnTo>
                    <a:pt x="3280236" y="907581"/>
                  </a:lnTo>
                  <a:lnTo>
                    <a:pt x="9144000" y="895350"/>
                  </a:lnTo>
                  <a:lnTo>
                    <a:pt x="9144000" y="0"/>
                  </a:lnTo>
                  <a:close/>
                </a:path>
                <a:path w="9144000" h="990600">
                  <a:moveTo>
                    <a:pt x="9144000" y="895350"/>
                  </a:moveTo>
                  <a:lnTo>
                    <a:pt x="4610100" y="895350"/>
                  </a:lnTo>
                  <a:lnTo>
                    <a:pt x="7261856" y="924951"/>
                  </a:lnTo>
                  <a:lnTo>
                    <a:pt x="9144000" y="990600"/>
                  </a:lnTo>
                  <a:lnTo>
                    <a:pt x="9144000" y="895350"/>
                  </a:lnTo>
                  <a:close/>
                </a:path>
              </a:pathLst>
            </a:custGeom>
            <a:solidFill>
              <a:srgbClr val="FB6300"/>
            </a:solidFill>
          </p:spPr>
          <p:txBody>
            <a:bodyPr wrap="square" lIns="0" tIns="0" rIns="0" bIns="0" rtlCol="0"/>
            <a:lstStyle/>
            <a:p>
              <a:endParaRPr/>
            </a:p>
          </p:txBody>
        </p:sp>
        <p:sp>
          <p:nvSpPr>
            <p:cNvPr id="25" name="object 4"/>
            <p:cNvSpPr/>
            <p:nvPr/>
          </p:nvSpPr>
          <p:spPr>
            <a:xfrm>
              <a:off x="477012" y="86868"/>
              <a:ext cx="321564" cy="772667"/>
            </a:xfrm>
            <a:prstGeom prst="rect">
              <a:avLst/>
            </a:prstGeom>
            <a:blipFill>
              <a:blip r:embed="rId2" cstate="print"/>
              <a:stretch>
                <a:fillRect/>
              </a:stretch>
            </a:blipFill>
          </p:spPr>
          <p:txBody>
            <a:bodyPr wrap="square" lIns="0" tIns="0" rIns="0" bIns="0" rtlCol="0"/>
            <a:lstStyle/>
            <a:p>
              <a:endParaRPr/>
            </a:p>
          </p:txBody>
        </p:sp>
      </p:grpSp>
      <p:sp>
        <p:nvSpPr>
          <p:cNvPr id="26" name="object 5"/>
          <p:cNvSpPr txBox="1"/>
          <p:nvPr/>
        </p:nvSpPr>
        <p:spPr>
          <a:xfrm>
            <a:off x="1163192" y="237313"/>
            <a:ext cx="1240155" cy="332105"/>
          </a:xfrm>
          <a:prstGeom prst="rect">
            <a:avLst/>
          </a:prstGeom>
        </p:spPr>
        <p:txBody>
          <a:bodyPr vert="horz" wrap="square" lIns="0" tIns="14604" rIns="0" bIns="0" rtlCol="0">
            <a:spAutoFit/>
          </a:bodyPr>
          <a:lstStyle/>
          <a:p>
            <a:pPr marL="12700">
              <a:spcBef>
                <a:spcPts val="114"/>
              </a:spcBef>
            </a:pPr>
            <a:r>
              <a:rPr sz="850" spc="70" dirty="0">
                <a:latin typeface="Arial"/>
                <a:cs typeface="Arial"/>
              </a:rPr>
              <a:t>Universidad</a:t>
            </a:r>
            <a:r>
              <a:rPr sz="850" spc="45" dirty="0">
                <a:latin typeface="Arial"/>
                <a:cs typeface="Arial"/>
              </a:rPr>
              <a:t> </a:t>
            </a:r>
            <a:r>
              <a:rPr sz="850" spc="65" dirty="0">
                <a:latin typeface="Arial"/>
                <a:cs typeface="Arial"/>
              </a:rPr>
              <a:t>Nacional</a:t>
            </a:r>
            <a:endParaRPr sz="850" dirty="0">
              <a:latin typeface="Arial"/>
              <a:cs typeface="Arial"/>
            </a:endParaRPr>
          </a:p>
          <a:p>
            <a:pPr marL="13970">
              <a:spcBef>
                <a:spcPts val="60"/>
              </a:spcBef>
            </a:pPr>
            <a:r>
              <a:rPr sz="1100" b="1" spc="-5" dirty="0">
                <a:latin typeface="Arial"/>
                <a:cs typeface="Arial"/>
              </a:rPr>
              <a:t>Federico</a:t>
            </a:r>
            <a:r>
              <a:rPr sz="1100" b="1" spc="-90" dirty="0">
                <a:latin typeface="Arial"/>
                <a:cs typeface="Arial"/>
              </a:rPr>
              <a:t> </a:t>
            </a:r>
            <a:r>
              <a:rPr sz="1100" b="1" dirty="0">
                <a:latin typeface="Arial"/>
                <a:cs typeface="Arial"/>
              </a:rPr>
              <a:t>Villarreal</a:t>
            </a:r>
            <a:endParaRPr sz="1100" dirty="0">
              <a:latin typeface="Arial"/>
              <a:cs typeface="Arial"/>
            </a:endParaRPr>
          </a:p>
        </p:txBody>
      </p:sp>
      <p:sp>
        <p:nvSpPr>
          <p:cNvPr id="27" name="object 6"/>
          <p:cNvSpPr/>
          <p:nvPr/>
        </p:nvSpPr>
        <p:spPr>
          <a:xfrm>
            <a:off x="1066800" y="609600"/>
            <a:ext cx="1600200" cy="0"/>
          </a:xfrm>
          <a:custGeom>
            <a:avLst/>
            <a:gdLst/>
            <a:ahLst/>
            <a:cxnLst/>
            <a:rect l="l" t="t" r="r" b="b"/>
            <a:pathLst>
              <a:path w="1600200">
                <a:moveTo>
                  <a:pt x="0" y="0"/>
                </a:moveTo>
                <a:lnTo>
                  <a:pt x="1600200" y="0"/>
                </a:lnTo>
              </a:path>
            </a:pathLst>
          </a:custGeom>
          <a:ln w="6350">
            <a:solidFill>
              <a:srgbClr val="000000"/>
            </a:solidFill>
          </a:ln>
        </p:spPr>
        <p:txBody>
          <a:bodyPr wrap="square" lIns="0" tIns="0" rIns="0" bIns="0" rtlCol="0"/>
          <a:lstStyle/>
          <a:p>
            <a:endParaRPr/>
          </a:p>
        </p:txBody>
      </p:sp>
      <p:sp>
        <p:nvSpPr>
          <p:cNvPr id="28" name="object 7"/>
          <p:cNvSpPr txBox="1"/>
          <p:nvPr/>
        </p:nvSpPr>
        <p:spPr>
          <a:xfrm>
            <a:off x="10199294" y="237313"/>
            <a:ext cx="1766570" cy="346710"/>
          </a:xfrm>
          <a:prstGeom prst="rect">
            <a:avLst/>
          </a:prstGeom>
        </p:spPr>
        <p:txBody>
          <a:bodyPr vert="horz" wrap="square" lIns="0" tIns="13335" rIns="0" bIns="0" rtlCol="0">
            <a:spAutoFit/>
          </a:bodyPr>
          <a:lstStyle/>
          <a:p>
            <a:pPr marL="12700" marR="5080" indent="69850">
              <a:spcBef>
                <a:spcPts val="105"/>
              </a:spcBef>
            </a:pPr>
            <a:r>
              <a:rPr sz="1050" b="1" spc="60" dirty="0">
                <a:latin typeface="Arial"/>
                <a:cs typeface="Arial"/>
              </a:rPr>
              <a:t>Facultad </a:t>
            </a:r>
            <a:r>
              <a:rPr sz="1050" b="1" spc="35" dirty="0">
                <a:latin typeface="Arial"/>
                <a:cs typeface="Arial"/>
              </a:rPr>
              <a:t>de </a:t>
            </a:r>
            <a:r>
              <a:rPr sz="1050" b="1" spc="60" dirty="0">
                <a:latin typeface="Arial"/>
                <a:cs typeface="Arial"/>
              </a:rPr>
              <a:t>Ingeniería  Industrial </a:t>
            </a:r>
            <a:r>
              <a:rPr sz="1050" b="1" dirty="0">
                <a:latin typeface="Arial"/>
                <a:cs typeface="Arial"/>
              </a:rPr>
              <a:t>y </a:t>
            </a:r>
            <a:r>
              <a:rPr sz="1050" b="1" spc="35" dirty="0">
                <a:latin typeface="Arial"/>
                <a:cs typeface="Arial"/>
              </a:rPr>
              <a:t>de</a:t>
            </a:r>
            <a:r>
              <a:rPr sz="1050" b="1" spc="30" dirty="0">
                <a:latin typeface="Arial"/>
                <a:cs typeface="Arial"/>
              </a:rPr>
              <a:t> </a:t>
            </a:r>
            <a:r>
              <a:rPr sz="1050" b="1" spc="60" dirty="0">
                <a:latin typeface="Arial"/>
                <a:cs typeface="Arial"/>
              </a:rPr>
              <a:t>Sistemas</a:t>
            </a:r>
            <a:endParaRPr sz="1050" dirty="0">
              <a:latin typeface="Arial"/>
              <a:cs typeface="Arial"/>
            </a:endParaRPr>
          </a:p>
        </p:txBody>
      </p:sp>
      <p:sp>
        <p:nvSpPr>
          <p:cNvPr id="29" name="Rectángulo 28"/>
          <p:cNvSpPr/>
          <p:nvPr/>
        </p:nvSpPr>
        <p:spPr>
          <a:xfrm>
            <a:off x="3582923" y="343091"/>
            <a:ext cx="5026153" cy="481863"/>
          </a:xfrm>
          <a:prstGeom prst="rect">
            <a:avLst/>
          </a:prstGeom>
        </p:spPr>
        <p:txBody>
          <a:bodyPr wrap="square" anchor="ctr">
            <a:spAutoFit/>
          </a:bodyPr>
          <a:lstStyle/>
          <a:p>
            <a:pPr marL="81000" algn="ctr">
              <a:lnSpc>
                <a:spcPct val="50000"/>
              </a:lnSpc>
              <a:spcBef>
                <a:spcPts val="1800"/>
              </a:spcBef>
              <a:defRPr/>
            </a:pPr>
            <a:r>
              <a:rPr lang="es-CO" sz="4050" b="1" spc="-113" dirty="0" smtClean="0">
                <a:solidFill>
                  <a:schemeClr val="bg1"/>
                </a:solidFill>
                <a:latin typeface="Futura Md BT" panose="020B0602020204020303" pitchFamily="34" charset="0"/>
              </a:rPr>
              <a:t>PRESUPUESTO</a:t>
            </a:r>
            <a:endParaRPr lang="es-CO" sz="4050" b="1" spc="-113" dirty="0">
              <a:solidFill>
                <a:schemeClr val="bg1"/>
              </a:solidFill>
              <a:latin typeface="Futura Md BT" panose="020B0602020204020303" pitchFamily="34" charset="0"/>
            </a:endParaRPr>
          </a:p>
        </p:txBody>
      </p:sp>
      <p:pic>
        <p:nvPicPr>
          <p:cNvPr id="3074" name="Picture 2"/>
          <p:cNvPicPr>
            <a:picLocks noChangeAspect="1" noChangeArrowheads="1"/>
          </p:cNvPicPr>
          <p:nvPr/>
        </p:nvPicPr>
        <p:blipFill>
          <a:blip r:embed="rId3"/>
          <a:srcRect/>
          <a:stretch>
            <a:fillRect/>
          </a:stretch>
        </p:blipFill>
        <p:spPr bwMode="auto">
          <a:xfrm>
            <a:off x="1595406" y="85725"/>
            <a:ext cx="8643998" cy="6686550"/>
          </a:xfrm>
          <a:prstGeom prst="rect">
            <a:avLst/>
          </a:prstGeom>
          <a:noFill/>
          <a:ln w="9525">
            <a:noFill/>
            <a:miter lim="800000"/>
            <a:headEnd/>
            <a:tailEnd/>
          </a:ln>
          <a:effectLst/>
        </p:spPr>
      </p:pic>
    </p:spTree>
    <p:extLst>
      <p:ext uri="{BB962C8B-B14F-4D97-AF65-F5344CB8AC3E}">
        <p14:creationId xmlns:p14="http://schemas.microsoft.com/office/powerpoint/2010/main" xmlns="" val="34985889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object 2"/>
          <p:cNvGrpSpPr/>
          <p:nvPr/>
        </p:nvGrpSpPr>
        <p:grpSpPr>
          <a:xfrm>
            <a:off x="0" y="0"/>
            <a:ext cx="12192000" cy="990600"/>
            <a:chOff x="0" y="0"/>
            <a:chExt cx="9144000" cy="990600"/>
          </a:xfrm>
        </p:grpSpPr>
        <p:sp>
          <p:nvSpPr>
            <p:cNvPr id="6" name="object 3"/>
            <p:cNvSpPr/>
            <p:nvPr/>
          </p:nvSpPr>
          <p:spPr>
            <a:xfrm>
              <a:off x="0" y="0"/>
              <a:ext cx="9144000" cy="990600"/>
            </a:xfrm>
            <a:custGeom>
              <a:avLst/>
              <a:gdLst/>
              <a:ahLst/>
              <a:cxnLst/>
              <a:rect l="l" t="t" r="r" b="b"/>
              <a:pathLst>
                <a:path w="9144000" h="990600">
                  <a:moveTo>
                    <a:pt x="9144000" y="0"/>
                  </a:moveTo>
                  <a:lnTo>
                    <a:pt x="0" y="0"/>
                  </a:lnTo>
                  <a:lnTo>
                    <a:pt x="0" y="990600"/>
                  </a:lnTo>
                  <a:lnTo>
                    <a:pt x="3280236" y="907581"/>
                  </a:lnTo>
                  <a:lnTo>
                    <a:pt x="9144000" y="895350"/>
                  </a:lnTo>
                  <a:lnTo>
                    <a:pt x="9144000" y="0"/>
                  </a:lnTo>
                  <a:close/>
                </a:path>
                <a:path w="9144000" h="990600">
                  <a:moveTo>
                    <a:pt x="9144000" y="895350"/>
                  </a:moveTo>
                  <a:lnTo>
                    <a:pt x="4610100" y="895350"/>
                  </a:lnTo>
                  <a:lnTo>
                    <a:pt x="7261856" y="924951"/>
                  </a:lnTo>
                  <a:lnTo>
                    <a:pt x="9144000" y="990600"/>
                  </a:lnTo>
                  <a:lnTo>
                    <a:pt x="9144000" y="895350"/>
                  </a:lnTo>
                  <a:close/>
                </a:path>
              </a:pathLst>
            </a:custGeom>
            <a:solidFill>
              <a:srgbClr val="FB6300"/>
            </a:solidFill>
          </p:spPr>
          <p:txBody>
            <a:bodyPr wrap="square" lIns="0" tIns="0" rIns="0" bIns="0" rtlCol="0"/>
            <a:lstStyle/>
            <a:p>
              <a:endParaRPr/>
            </a:p>
          </p:txBody>
        </p:sp>
        <p:sp>
          <p:nvSpPr>
            <p:cNvPr id="7" name="object 4"/>
            <p:cNvSpPr/>
            <p:nvPr/>
          </p:nvSpPr>
          <p:spPr>
            <a:xfrm>
              <a:off x="477012" y="86868"/>
              <a:ext cx="321564" cy="772667"/>
            </a:xfrm>
            <a:prstGeom prst="rect">
              <a:avLst/>
            </a:prstGeom>
            <a:blipFill>
              <a:blip r:embed="rId2" cstate="print"/>
              <a:stretch>
                <a:fillRect/>
              </a:stretch>
            </a:blipFill>
          </p:spPr>
          <p:txBody>
            <a:bodyPr wrap="square" lIns="0" tIns="0" rIns="0" bIns="0" rtlCol="0"/>
            <a:lstStyle/>
            <a:p>
              <a:endParaRPr/>
            </a:p>
          </p:txBody>
        </p:sp>
      </p:grpSp>
      <p:sp>
        <p:nvSpPr>
          <p:cNvPr id="8" name="object 5"/>
          <p:cNvSpPr txBox="1"/>
          <p:nvPr/>
        </p:nvSpPr>
        <p:spPr>
          <a:xfrm>
            <a:off x="1163192" y="237313"/>
            <a:ext cx="1240155" cy="332105"/>
          </a:xfrm>
          <a:prstGeom prst="rect">
            <a:avLst/>
          </a:prstGeom>
        </p:spPr>
        <p:txBody>
          <a:bodyPr vert="horz" wrap="square" lIns="0" tIns="14604" rIns="0" bIns="0" rtlCol="0">
            <a:spAutoFit/>
          </a:bodyPr>
          <a:lstStyle/>
          <a:p>
            <a:pPr marL="12700">
              <a:spcBef>
                <a:spcPts val="114"/>
              </a:spcBef>
            </a:pPr>
            <a:r>
              <a:rPr sz="850" spc="70" dirty="0">
                <a:latin typeface="Arial"/>
                <a:cs typeface="Arial"/>
              </a:rPr>
              <a:t>Universidad</a:t>
            </a:r>
            <a:r>
              <a:rPr sz="850" spc="45" dirty="0">
                <a:latin typeface="Arial"/>
                <a:cs typeface="Arial"/>
              </a:rPr>
              <a:t> </a:t>
            </a:r>
            <a:r>
              <a:rPr sz="850" spc="65" dirty="0">
                <a:latin typeface="Arial"/>
                <a:cs typeface="Arial"/>
              </a:rPr>
              <a:t>Nacional</a:t>
            </a:r>
            <a:endParaRPr sz="850" dirty="0">
              <a:latin typeface="Arial"/>
              <a:cs typeface="Arial"/>
            </a:endParaRPr>
          </a:p>
          <a:p>
            <a:pPr marL="13970">
              <a:spcBef>
                <a:spcPts val="60"/>
              </a:spcBef>
            </a:pPr>
            <a:r>
              <a:rPr sz="1100" b="1" spc="-5" dirty="0">
                <a:latin typeface="Arial"/>
                <a:cs typeface="Arial"/>
              </a:rPr>
              <a:t>Federico</a:t>
            </a:r>
            <a:r>
              <a:rPr sz="1100" b="1" spc="-90" dirty="0">
                <a:latin typeface="Arial"/>
                <a:cs typeface="Arial"/>
              </a:rPr>
              <a:t> </a:t>
            </a:r>
            <a:r>
              <a:rPr sz="1100" b="1" dirty="0">
                <a:latin typeface="Arial"/>
                <a:cs typeface="Arial"/>
              </a:rPr>
              <a:t>Villarreal</a:t>
            </a:r>
            <a:endParaRPr sz="1100" dirty="0">
              <a:latin typeface="Arial"/>
              <a:cs typeface="Arial"/>
            </a:endParaRPr>
          </a:p>
        </p:txBody>
      </p:sp>
      <p:sp>
        <p:nvSpPr>
          <p:cNvPr id="9" name="object 6"/>
          <p:cNvSpPr/>
          <p:nvPr/>
        </p:nvSpPr>
        <p:spPr>
          <a:xfrm>
            <a:off x="1066800" y="609600"/>
            <a:ext cx="1600200" cy="0"/>
          </a:xfrm>
          <a:custGeom>
            <a:avLst/>
            <a:gdLst/>
            <a:ahLst/>
            <a:cxnLst/>
            <a:rect l="l" t="t" r="r" b="b"/>
            <a:pathLst>
              <a:path w="1600200">
                <a:moveTo>
                  <a:pt x="0" y="0"/>
                </a:moveTo>
                <a:lnTo>
                  <a:pt x="1600200" y="0"/>
                </a:lnTo>
              </a:path>
            </a:pathLst>
          </a:custGeom>
          <a:ln w="6350">
            <a:solidFill>
              <a:srgbClr val="000000"/>
            </a:solidFill>
          </a:ln>
        </p:spPr>
        <p:txBody>
          <a:bodyPr wrap="square" lIns="0" tIns="0" rIns="0" bIns="0" rtlCol="0"/>
          <a:lstStyle/>
          <a:p>
            <a:endParaRPr/>
          </a:p>
        </p:txBody>
      </p:sp>
      <p:sp>
        <p:nvSpPr>
          <p:cNvPr id="10" name="object 7"/>
          <p:cNvSpPr txBox="1"/>
          <p:nvPr/>
        </p:nvSpPr>
        <p:spPr>
          <a:xfrm>
            <a:off x="10199294" y="237313"/>
            <a:ext cx="1766570" cy="346710"/>
          </a:xfrm>
          <a:prstGeom prst="rect">
            <a:avLst/>
          </a:prstGeom>
        </p:spPr>
        <p:txBody>
          <a:bodyPr vert="horz" wrap="square" lIns="0" tIns="13335" rIns="0" bIns="0" rtlCol="0">
            <a:spAutoFit/>
          </a:bodyPr>
          <a:lstStyle/>
          <a:p>
            <a:pPr marL="12700" marR="5080" indent="69850">
              <a:spcBef>
                <a:spcPts val="105"/>
              </a:spcBef>
            </a:pPr>
            <a:r>
              <a:rPr sz="1050" b="1" spc="60" dirty="0">
                <a:latin typeface="Arial"/>
                <a:cs typeface="Arial"/>
              </a:rPr>
              <a:t>Facultad </a:t>
            </a:r>
            <a:r>
              <a:rPr sz="1050" b="1" spc="35" dirty="0">
                <a:latin typeface="Arial"/>
                <a:cs typeface="Arial"/>
              </a:rPr>
              <a:t>de </a:t>
            </a:r>
            <a:r>
              <a:rPr sz="1050" b="1" spc="60" dirty="0">
                <a:latin typeface="Arial"/>
                <a:cs typeface="Arial"/>
              </a:rPr>
              <a:t>Ingeniería  Industrial </a:t>
            </a:r>
            <a:r>
              <a:rPr sz="1050" b="1" dirty="0">
                <a:latin typeface="Arial"/>
                <a:cs typeface="Arial"/>
              </a:rPr>
              <a:t>y </a:t>
            </a:r>
            <a:r>
              <a:rPr sz="1050" b="1" spc="35" dirty="0">
                <a:latin typeface="Arial"/>
                <a:cs typeface="Arial"/>
              </a:rPr>
              <a:t>de</a:t>
            </a:r>
            <a:r>
              <a:rPr sz="1050" b="1" spc="30" dirty="0">
                <a:latin typeface="Arial"/>
                <a:cs typeface="Arial"/>
              </a:rPr>
              <a:t> </a:t>
            </a:r>
            <a:r>
              <a:rPr sz="1050" b="1" spc="60" dirty="0">
                <a:latin typeface="Arial"/>
                <a:cs typeface="Arial"/>
              </a:rPr>
              <a:t>Sistemas</a:t>
            </a:r>
            <a:endParaRPr sz="1050" dirty="0">
              <a:latin typeface="Arial"/>
              <a:cs typeface="Arial"/>
            </a:endParaRPr>
          </a:p>
        </p:txBody>
      </p:sp>
      <p:sp>
        <p:nvSpPr>
          <p:cNvPr id="11" name="Rectángulo 10"/>
          <p:cNvSpPr/>
          <p:nvPr/>
        </p:nvSpPr>
        <p:spPr>
          <a:xfrm>
            <a:off x="3582923" y="343091"/>
            <a:ext cx="5026153" cy="481863"/>
          </a:xfrm>
          <a:prstGeom prst="rect">
            <a:avLst/>
          </a:prstGeom>
        </p:spPr>
        <p:txBody>
          <a:bodyPr wrap="square" anchor="ctr">
            <a:spAutoFit/>
          </a:bodyPr>
          <a:lstStyle/>
          <a:p>
            <a:pPr marL="81000" algn="ctr">
              <a:lnSpc>
                <a:spcPct val="50000"/>
              </a:lnSpc>
              <a:spcBef>
                <a:spcPts val="1800"/>
              </a:spcBef>
              <a:defRPr/>
            </a:pPr>
            <a:r>
              <a:rPr lang="es-CO" sz="4050" b="1" spc="-113" dirty="0" smtClean="0">
                <a:solidFill>
                  <a:schemeClr val="bg1"/>
                </a:solidFill>
                <a:latin typeface="Futura Md BT" panose="020B0602020204020303" pitchFamily="34" charset="0"/>
              </a:rPr>
              <a:t>CRONOGRAMA</a:t>
            </a:r>
            <a:endParaRPr lang="es-CO" sz="4050" b="1" spc="-113" dirty="0">
              <a:solidFill>
                <a:schemeClr val="bg1"/>
              </a:solidFill>
              <a:latin typeface="Futura Md BT" panose="020B0602020204020303" pitchFamily="34" charset="0"/>
            </a:endParaRPr>
          </a:p>
        </p:txBody>
      </p:sp>
      <p:pic>
        <p:nvPicPr>
          <p:cNvPr id="2050" name="Picture 2"/>
          <p:cNvPicPr>
            <a:picLocks noChangeAspect="1" noChangeArrowheads="1"/>
          </p:cNvPicPr>
          <p:nvPr/>
        </p:nvPicPr>
        <p:blipFill>
          <a:blip r:embed="rId3"/>
          <a:srcRect/>
          <a:stretch>
            <a:fillRect/>
          </a:stretch>
        </p:blipFill>
        <p:spPr bwMode="auto">
          <a:xfrm>
            <a:off x="0" y="161925"/>
            <a:ext cx="12192000" cy="6534150"/>
          </a:xfrm>
          <a:prstGeom prst="rect">
            <a:avLst/>
          </a:prstGeom>
          <a:noFill/>
          <a:ln w="9525">
            <a:noFill/>
            <a:miter lim="800000"/>
            <a:headEnd/>
            <a:tailEnd/>
          </a:ln>
          <a:effectLst/>
        </p:spPr>
      </p:pic>
    </p:spTree>
    <p:extLst>
      <p:ext uri="{BB962C8B-B14F-4D97-AF65-F5344CB8AC3E}">
        <p14:creationId xmlns:p14="http://schemas.microsoft.com/office/powerpoint/2010/main" xmlns="" val="10117376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0C09B6F08EF2C64E83F05E736CE78240" ma:contentTypeVersion="4" ma:contentTypeDescription="Crear nuevo documento." ma:contentTypeScope="" ma:versionID="036ad63a46e006ba12fdf37a2035904b">
  <xsd:schema xmlns:xsd="http://www.w3.org/2001/XMLSchema" xmlns:xs="http://www.w3.org/2001/XMLSchema" xmlns:p="http://schemas.microsoft.com/office/2006/metadata/properties" xmlns:ns2="8836c5b1-46a2-4ceb-a441-7567266f2136" targetNamespace="http://schemas.microsoft.com/office/2006/metadata/properties" ma:root="true" ma:fieldsID="d4c6db9f7bd091f18145fa5bd61fa1ca" ns2:_="">
    <xsd:import namespace="8836c5b1-46a2-4ceb-a441-7567266f213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36c5b1-46a2-4ceb-a441-7567266f213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7A8752C-852D-4499-BC8B-218047DFCA9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8ECC37C-88D4-49F6-A6BB-D6B51D4398AA}">
  <ds:schemaRefs>
    <ds:schemaRef ds:uri="http://schemas.microsoft.com/sharepoint/v3/contenttype/forms"/>
  </ds:schemaRefs>
</ds:datastoreItem>
</file>

<file path=customXml/itemProps3.xml><?xml version="1.0" encoding="utf-8"?>
<ds:datastoreItem xmlns:ds="http://schemas.openxmlformats.org/officeDocument/2006/customXml" ds:itemID="{2D138930-5F78-44E7-AEDD-7F695C03D5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836c5b1-46a2-4ceb-a441-7567266f213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1905</TotalTime>
  <Words>515</Words>
  <Application>Microsoft Office PowerPoint</Application>
  <PresentationFormat>Personalizado</PresentationFormat>
  <Paragraphs>41</Paragraphs>
  <Slides>7</Slides>
  <Notes>0</Notes>
  <HiddenSlides>0</HiddenSlides>
  <MMClips>0</MMClips>
  <ScaleCrop>false</ScaleCrop>
  <HeadingPairs>
    <vt:vector size="4" baseType="variant">
      <vt:variant>
        <vt:lpstr>Tema</vt:lpstr>
      </vt:variant>
      <vt:variant>
        <vt:i4>1</vt:i4>
      </vt:variant>
      <vt:variant>
        <vt:lpstr>Títulos de diapositiva</vt:lpstr>
      </vt:variant>
      <vt:variant>
        <vt:i4>7</vt:i4>
      </vt:variant>
    </vt:vector>
  </HeadingPairs>
  <TitlesOfParts>
    <vt:vector size="8" baseType="lpstr">
      <vt:lpstr>Office Theme</vt:lpstr>
      <vt:lpstr>AUTOR</vt:lpstr>
      <vt:lpstr>Diapositiva 2</vt:lpstr>
      <vt:lpstr>Diapositiva 3</vt:lpstr>
      <vt:lpstr>Diapositiva 4</vt:lpstr>
      <vt:lpstr>Diapositiva 5</vt:lpstr>
      <vt:lpstr>Diapositiva 6</vt:lpstr>
      <vt:lpstr>Diapositiva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Semana N° 01: Presentación</dc:title>
  <dc:creator>Yessenia Carranza</dc:creator>
  <cp:lastModifiedBy>PJUDICIAL</cp:lastModifiedBy>
  <cp:revision>61</cp:revision>
  <dcterms:created xsi:type="dcterms:W3CDTF">2021-04-12T03:23:20Z</dcterms:created>
  <dcterms:modified xsi:type="dcterms:W3CDTF">2021-11-17T20:44:25Z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2021-02-20T00:00:00Z</vt:filetime>
  </property>
  <property fmtid="{D5CDD505-2E9C-101B-9397-08002B2CF9AE}" pid="3" name="Creator">
    <vt:lpwstr>Microsoft® PowerPoint® 2016</vt:lpwstr>
  </property>
  <property fmtid="{D5CDD505-2E9C-101B-9397-08002B2CF9AE}" pid="4" name="LastSaved">
    <vt:filetime>2021-04-12T00:00:00Z</vt:filetime>
  </property>
  <property fmtid="{D5CDD505-2E9C-101B-9397-08002B2CF9AE}" pid="5" name="ContentTypeId">
    <vt:lpwstr>0x0101000C09B6F08EF2C64E83F05E736CE78240</vt:lpwstr>
  </property>
</Properties>
</file>