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5" r:id="rId3"/>
    <p:sldId id="307" r:id="rId4"/>
    <p:sldId id="308" r:id="rId5"/>
    <p:sldId id="309" r:id="rId6"/>
    <p:sldId id="310" r:id="rId7"/>
    <p:sldId id="311" r:id="rId8"/>
    <p:sldId id="301" r:id="rId9"/>
    <p:sldId id="302" r:id="rId10"/>
    <p:sldId id="303" r:id="rId11"/>
    <p:sldId id="304" r:id="rId12"/>
    <p:sldId id="305" r:id="rId13"/>
    <p:sldId id="306"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EFBFE"/>
    <a:srgbClr val="FF00FF"/>
    <a:srgbClr val="FCA6E5"/>
    <a:srgbClr val="0066FF"/>
    <a:srgbClr val="B8F4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22" autoAdjust="0"/>
    <p:restoredTop sz="95006" autoAdjust="0"/>
  </p:normalViewPr>
  <p:slideViewPr>
    <p:cSldViewPr snapToGrid="0">
      <p:cViewPr varScale="1">
        <p:scale>
          <a:sx n="57" d="100"/>
          <a:sy n="57" d="100"/>
        </p:scale>
        <p:origin x="82" y="14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939BE-068E-4FFC-BE56-2071F728A321}" type="datetimeFigureOut">
              <a:rPr lang="es-PE" smtClean="0"/>
              <a:t>12/04/2021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ACEC4-EEEA-4B22-B1F3-E9C40617750F}" type="slidenum">
              <a:rPr lang="es-PE" smtClean="0"/>
              <a:t>‹Nº›</a:t>
            </a:fld>
            <a:endParaRPr lang="es-PE"/>
          </a:p>
        </p:txBody>
      </p:sp>
    </p:spTree>
    <p:extLst>
      <p:ext uri="{BB962C8B-B14F-4D97-AF65-F5344CB8AC3E}">
        <p14:creationId xmlns:p14="http://schemas.microsoft.com/office/powerpoint/2010/main" val="258454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4CACEC4-EEEA-4B22-B1F3-E9C40617750F}" type="slidenum">
              <a:rPr lang="es-PE" smtClean="0"/>
              <a:t>1</a:t>
            </a:fld>
            <a:endParaRPr lang="es-PE"/>
          </a:p>
        </p:txBody>
      </p:sp>
    </p:spTree>
    <p:extLst>
      <p:ext uri="{BB962C8B-B14F-4D97-AF65-F5344CB8AC3E}">
        <p14:creationId xmlns:p14="http://schemas.microsoft.com/office/powerpoint/2010/main" val="324261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0A1DF9-6839-4D26-838A-9AD580598AA1}" type="datetimeFigureOut">
              <a:rPr lang="es-PE" smtClean="0"/>
              <a:t>12/04/2021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esquinas redondeadas 6">
            <a:extLst>
              <a:ext uri="{FF2B5EF4-FFF2-40B4-BE49-F238E27FC236}">
                <a16:creationId xmlns:a16="http://schemas.microsoft.com/office/drawing/2014/main" id="{A87F8E12-34DD-45B2-8377-6BAD9318D314}"/>
              </a:ext>
            </a:extLst>
          </p:cNvPr>
          <p:cNvSpPr/>
          <p:nvPr/>
        </p:nvSpPr>
        <p:spPr>
          <a:xfrm>
            <a:off x="0" y="-195263"/>
            <a:ext cx="12192000" cy="946721"/>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pic>
        <p:nvPicPr>
          <p:cNvPr id="8" name="Imagen 7">
            <a:extLst>
              <a:ext uri="{FF2B5EF4-FFF2-40B4-BE49-F238E27FC236}">
                <a16:creationId xmlns:a16="http://schemas.microsoft.com/office/drawing/2014/main" id="{EB12E36F-6565-4BC7-B0DE-5F92CFB80DC5}"/>
              </a:ext>
            </a:extLst>
          </p:cNvPr>
          <p:cNvPicPr>
            <a:picLocks noChangeAspect="1"/>
          </p:cNvPicPr>
          <p:nvPr/>
        </p:nvPicPr>
        <p:blipFill rotWithShape="1">
          <a:blip r:embed="rId2">
            <a:extLst>
              <a:ext uri="{28A0092B-C50C-407E-A947-70E740481C1C}">
                <a14:useLocalDpi xmlns:a14="http://schemas.microsoft.com/office/drawing/2010/main" val="0"/>
              </a:ext>
            </a:extLst>
          </a:blip>
          <a:srcRect l="4522" t="17604" r="4522" b="20944"/>
          <a:stretch/>
        </p:blipFill>
        <p:spPr>
          <a:xfrm>
            <a:off x="3543300" y="824013"/>
            <a:ext cx="5105400" cy="1441394"/>
          </a:xfrm>
          <a:prstGeom prst="rect">
            <a:avLst/>
          </a:prstGeom>
        </p:spPr>
      </p:pic>
      <p:sp>
        <p:nvSpPr>
          <p:cNvPr id="10" name="Rectángulo 9">
            <a:extLst>
              <a:ext uri="{FF2B5EF4-FFF2-40B4-BE49-F238E27FC236}">
                <a16:creationId xmlns:a16="http://schemas.microsoft.com/office/drawing/2014/main" id="{D874507E-60F9-4CC6-A417-A85AEAC5C481}"/>
              </a:ext>
            </a:extLst>
          </p:cNvPr>
          <p:cNvSpPr/>
          <p:nvPr/>
        </p:nvSpPr>
        <p:spPr>
          <a:xfrm>
            <a:off x="0" y="6629401"/>
            <a:ext cx="12192000" cy="228685"/>
          </a:xfrm>
          <a:prstGeom prst="rect">
            <a:avLst/>
          </a:pr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345397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ido_Derecha">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146391F3-EAB5-4640-AAF2-8031B4377929}"/>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56BAADC6-E2D2-4FAC-83A3-99D1F0110B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616F01C-F480-4697-97C1-572B28FDC723}"/>
              </a:ext>
            </a:extLst>
          </p:cNvPr>
          <p:cNvSpPr>
            <a:spLocks noGrp="1"/>
          </p:cNvSpPr>
          <p:nvPr>
            <p:ph type="sldNum" sz="quarter" idx="12"/>
          </p:nvPr>
        </p:nvSpPr>
        <p:spPr/>
        <p:txBody>
          <a:bodyPr/>
          <a:lstStyle/>
          <a:p>
            <a:fld id="{465EEA4E-BBF6-48A5-A7AC-62CDC4C410BC}" type="slidenum">
              <a:rPr lang="es-PE" smtClean="0"/>
              <a:t>‹Nº›</a:t>
            </a:fld>
            <a:endParaRPr lang="es-PE"/>
          </a:p>
        </p:txBody>
      </p:sp>
      <p:grpSp>
        <p:nvGrpSpPr>
          <p:cNvPr id="6" name="Grupo 5">
            <a:extLst>
              <a:ext uri="{FF2B5EF4-FFF2-40B4-BE49-F238E27FC236}">
                <a16:creationId xmlns:a16="http://schemas.microsoft.com/office/drawing/2014/main" id="{3ED4622F-79FE-47BB-B339-A69AFC5A6E1B}"/>
              </a:ext>
            </a:extLst>
          </p:cNvPr>
          <p:cNvGrpSpPr/>
          <p:nvPr/>
        </p:nvGrpSpPr>
        <p:grpSpPr>
          <a:xfrm>
            <a:off x="91157" y="76703"/>
            <a:ext cx="2726067" cy="713345"/>
            <a:chOff x="7073812" y="34089"/>
            <a:chExt cx="2044550" cy="713345"/>
          </a:xfrm>
        </p:grpSpPr>
        <p:pic>
          <p:nvPicPr>
            <p:cNvPr id="7" name="Imagen 6">
              <a:extLst>
                <a:ext uri="{FF2B5EF4-FFF2-40B4-BE49-F238E27FC236}">
                  <a16:creationId xmlns:a16="http://schemas.microsoft.com/office/drawing/2014/main" id="{BE05414C-488A-49F9-9C52-1807AAEC6DE7}"/>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8" name="Conector recto 7">
              <a:extLst>
                <a:ext uri="{FF2B5EF4-FFF2-40B4-BE49-F238E27FC236}">
                  <a16:creationId xmlns:a16="http://schemas.microsoft.com/office/drawing/2014/main" id="{521626CA-898D-45CD-8605-112F90FBE18E}"/>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10" name="Rectángulo 9">
            <a:extLst>
              <a:ext uri="{FF2B5EF4-FFF2-40B4-BE49-F238E27FC236}">
                <a16:creationId xmlns:a16="http://schemas.microsoft.com/office/drawing/2014/main" id="{4D28A0C7-E448-4757-9798-6B18E1477523}"/>
              </a:ext>
            </a:extLst>
          </p:cNvPr>
          <p:cNvSpPr/>
          <p:nvPr/>
        </p:nvSpPr>
        <p:spPr>
          <a:xfrm>
            <a:off x="7643746" y="207011"/>
            <a:ext cx="4267199" cy="6149340"/>
          </a:xfrm>
          <a:prstGeom prst="rect">
            <a:avLst/>
          </a:prstGeom>
          <a:solidFill>
            <a:schemeClr val="tx1">
              <a:lumMod val="95000"/>
              <a:lumOff val="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62688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0A1DF9-6839-4D26-838A-9AD580598AA1}" type="datetimeFigureOut">
              <a:rPr lang="es-PE" smtClean="0"/>
              <a:t>12/04/2021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esquinas redondeadas 6">
            <a:extLst>
              <a:ext uri="{FF2B5EF4-FFF2-40B4-BE49-F238E27FC236}">
                <a16:creationId xmlns:a16="http://schemas.microsoft.com/office/drawing/2014/main" id="{E71A347D-F215-4B72-BD76-98969263FDDB}"/>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6" name="Grupo 15">
            <a:extLst>
              <a:ext uri="{FF2B5EF4-FFF2-40B4-BE49-F238E27FC236}">
                <a16:creationId xmlns:a16="http://schemas.microsoft.com/office/drawing/2014/main" id="{CADDD35D-8113-46B5-B4F9-8B0D7379E900}"/>
              </a:ext>
            </a:extLst>
          </p:cNvPr>
          <p:cNvGrpSpPr/>
          <p:nvPr/>
        </p:nvGrpSpPr>
        <p:grpSpPr>
          <a:xfrm>
            <a:off x="635756" y="88107"/>
            <a:ext cx="2955925" cy="771525"/>
            <a:chOff x="476817" y="88106"/>
            <a:chExt cx="2216944" cy="771525"/>
          </a:xfrm>
        </p:grpSpPr>
        <p:grpSp>
          <p:nvGrpSpPr>
            <p:cNvPr id="8" name="Grupo 7">
              <a:extLst>
                <a:ext uri="{FF2B5EF4-FFF2-40B4-BE49-F238E27FC236}">
                  <a16:creationId xmlns:a16="http://schemas.microsoft.com/office/drawing/2014/main" id="{1396200A-8B54-41D1-92B7-9639209DE45B}"/>
                </a:ext>
              </a:extLst>
            </p:cNvPr>
            <p:cNvGrpSpPr/>
            <p:nvPr userDrawn="1"/>
          </p:nvGrpSpPr>
          <p:grpSpPr>
            <a:xfrm>
              <a:off x="476817" y="88106"/>
              <a:ext cx="2216944" cy="771525"/>
              <a:chOff x="476817" y="88106"/>
              <a:chExt cx="2216944" cy="771525"/>
            </a:xfrm>
          </p:grpSpPr>
          <p:pic>
            <p:nvPicPr>
              <p:cNvPr id="9" name="Imagen 8">
                <a:extLst>
                  <a:ext uri="{FF2B5EF4-FFF2-40B4-BE49-F238E27FC236}">
                    <a16:creationId xmlns:a16="http://schemas.microsoft.com/office/drawing/2014/main" id="{572052DF-ACD8-48F4-9754-3B91A468D6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0" name="CuadroTexto 9">
                <a:extLst>
                  <a:ext uri="{FF2B5EF4-FFF2-40B4-BE49-F238E27FC236}">
                    <a16:creationId xmlns:a16="http://schemas.microsoft.com/office/drawing/2014/main" id="{0FEBAE33-F202-4930-8272-04D77043E49F}"/>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11" name="CuadroTexto 10">
                <a:extLst>
                  <a:ext uri="{FF2B5EF4-FFF2-40B4-BE49-F238E27FC236}">
                    <a16:creationId xmlns:a16="http://schemas.microsoft.com/office/drawing/2014/main" id="{F3EE81D2-FECA-4A47-A475-86D1A7F23351}"/>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4" name="Conector recto 13">
              <a:extLst>
                <a:ext uri="{FF2B5EF4-FFF2-40B4-BE49-F238E27FC236}">
                  <a16:creationId xmlns:a16="http://schemas.microsoft.com/office/drawing/2014/main" id="{12E78180-7C8C-4ED2-9682-5CDA73A37DF7}"/>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070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304"/>
            <a:ext cx="10515600" cy="1325563"/>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2529555"/>
            <a:ext cx="5181600" cy="3647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529555"/>
            <a:ext cx="5181600" cy="3647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20A1DF9-6839-4D26-838A-9AD580598AA1}" type="datetimeFigureOut">
              <a:rPr lang="es-PE" smtClean="0"/>
              <a:t>12/04/2021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65EEA4E-BBF6-48A5-A7AC-62CDC4C410BC}" type="slidenum">
              <a:rPr lang="es-PE" smtClean="0"/>
              <a:t>‹Nº›</a:t>
            </a:fld>
            <a:endParaRPr lang="es-PE"/>
          </a:p>
        </p:txBody>
      </p:sp>
      <p:sp>
        <p:nvSpPr>
          <p:cNvPr id="8" name="Rectángulo: esquinas redondeadas 6">
            <a:extLst>
              <a:ext uri="{FF2B5EF4-FFF2-40B4-BE49-F238E27FC236}">
                <a16:creationId xmlns:a16="http://schemas.microsoft.com/office/drawing/2014/main" id="{9D855D39-5D37-4CC9-BE9D-9AF66400BE56}"/>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5" name="Grupo 14">
            <a:extLst>
              <a:ext uri="{FF2B5EF4-FFF2-40B4-BE49-F238E27FC236}">
                <a16:creationId xmlns:a16="http://schemas.microsoft.com/office/drawing/2014/main" id="{D95EDD3E-DE43-4F75-858F-BA20117A2D7B}"/>
              </a:ext>
            </a:extLst>
          </p:cNvPr>
          <p:cNvGrpSpPr/>
          <p:nvPr/>
        </p:nvGrpSpPr>
        <p:grpSpPr>
          <a:xfrm>
            <a:off x="635756" y="88107"/>
            <a:ext cx="2955925" cy="771525"/>
            <a:chOff x="476817" y="88106"/>
            <a:chExt cx="2216944" cy="771525"/>
          </a:xfrm>
        </p:grpSpPr>
        <p:grpSp>
          <p:nvGrpSpPr>
            <p:cNvPr id="16" name="Grupo 15">
              <a:extLst>
                <a:ext uri="{FF2B5EF4-FFF2-40B4-BE49-F238E27FC236}">
                  <a16:creationId xmlns:a16="http://schemas.microsoft.com/office/drawing/2014/main" id="{72C97773-464E-4DF0-AA21-1069D8B3C48B}"/>
                </a:ext>
              </a:extLst>
            </p:cNvPr>
            <p:cNvGrpSpPr/>
            <p:nvPr userDrawn="1"/>
          </p:nvGrpSpPr>
          <p:grpSpPr>
            <a:xfrm>
              <a:off x="476817" y="88106"/>
              <a:ext cx="2216944" cy="771525"/>
              <a:chOff x="476817" y="88106"/>
              <a:chExt cx="2216944" cy="771525"/>
            </a:xfrm>
          </p:grpSpPr>
          <p:pic>
            <p:nvPicPr>
              <p:cNvPr id="18" name="Imagen 17">
                <a:extLst>
                  <a:ext uri="{FF2B5EF4-FFF2-40B4-BE49-F238E27FC236}">
                    <a16:creationId xmlns:a16="http://schemas.microsoft.com/office/drawing/2014/main" id="{5BDC0158-0BE2-4DDD-94BA-A3ED05F9D79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9" name="CuadroTexto 18">
                <a:extLst>
                  <a:ext uri="{FF2B5EF4-FFF2-40B4-BE49-F238E27FC236}">
                    <a16:creationId xmlns:a16="http://schemas.microsoft.com/office/drawing/2014/main" id="{C4BB878F-0C55-4115-9E1B-75F2A964930B}"/>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0" name="CuadroTexto 19">
                <a:extLst>
                  <a:ext uri="{FF2B5EF4-FFF2-40B4-BE49-F238E27FC236}">
                    <a16:creationId xmlns:a16="http://schemas.microsoft.com/office/drawing/2014/main" id="{36B2296F-29B7-4091-A54E-1C94C3AABF9C}"/>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7" name="Conector recto 16">
              <a:extLst>
                <a:ext uri="{FF2B5EF4-FFF2-40B4-BE49-F238E27FC236}">
                  <a16:creationId xmlns:a16="http://schemas.microsoft.com/office/drawing/2014/main" id="{0CE7A289-34C7-4095-A92D-105D6561E87F}"/>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7235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8200" y="837379"/>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223759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9" y="3119215"/>
            <a:ext cx="5157787" cy="307044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22419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3119214"/>
            <a:ext cx="5183188" cy="307044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20A1DF9-6839-4D26-838A-9AD580598AA1}" type="datetimeFigureOut">
              <a:rPr lang="es-PE" smtClean="0"/>
              <a:t>12/04/2021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65EEA4E-BBF6-48A5-A7AC-62CDC4C410BC}" type="slidenum">
              <a:rPr lang="es-PE" smtClean="0"/>
              <a:t>‹Nº›</a:t>
            </a:fld>
            <a:endParaRPr lang="es-PE"/>
          </a:p>
        </p:txBody>
      </p:sp>
      <p:sp>
        <p:nvSpPr>
          <p:cNvPr id="10" name="Rectángulo: esquinas redondeadas 6">
            <a:extLst>
              <a:ext uri="{FF2B5EF4-FFF2-40B4-BE49-F238E27FC236}">
                <a16:creationId xmlns:a16="http://schemas.microsoft.com/office/drawing/2014/main" id="{8964705D-3FF8-4113-86ED-8F330BC46015}"/>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7" name="Grupo 16">
            <a:extLst>
              <a:ext uri="{FF2B5EF4-FFF2-40B4-BE49-F238E27FC236}">
                <a16:creationId xmlns:a16="http://schemas.microsoft.com/office/drawing/2014/main" id="{7262CC12-4DCA-4992-9AA1-59E4AAC9DA25}"/>
              </a:ext>
            </a:extLst>
          </p:cNvPr>
          <p:cNvGrpSpPr/>
          <p:nvPr/>
        </p:nvGrpSpPr>
        <p:grpSpPr>
          <a:xfrm>
            <a:off x="635756" y="88107"/>
            <a:ext cx="2955925" cy="771525"/>
            <a:chOff x="476817" y="88106"/>
            <a:chExt cx="2216944" cy="771525"/>
          </a:xfrm>
        </p:grpSpPr>
        <p:grpSp>
          <p:nvGrpSpPr>
            <p:cNvPr id="18" name="Grupo 17">
              <a:extLst>
                <a:ext uri="{FF2B5EF4-FFF2-40B4-BE49-F238E27FC236}">
                  <a16:creationId xmlns:a16="http://schemas.microsoft.com/office/drawing/2014/main" id="{9E2B61B0-D110-402A-A94C-93916B1F6073}"/>
                </a:ext>
              </a:extLst>
            </p:cNvPr>
            <p:cNvGrpSpPr/>
            <p:nvPr userDrawn="1"/>
          </p:nvGrpSpPr>
          <p:grpSpPr>
            <a:xfrm>
              <a:off x="476817" y="88106"/>
              <a:ext cx="2216944" cy="771525"/>
              <a:chOff x="476817" y="88106"/>
              <a:chExt cx="2216944" cy="771525"/>
            </a:xfrm>
          </p:grpSpPr>
          <p:pic>
            <p:nvPicPr>
              <p:cNvPr id="20" name="Imagen 19">
                <a:extLst>
                  <a:ext uri="{FF2B5EF4-FFF2-40B4-BE49-F238E27FC236}">
                    <a16:creationId xmlns:a16="http://schemas.microsoft.com/office/drawing/2014/main" id="{9C65ADA4-AEB0-42C8-A2CB-56DE3E5F2C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21" name="CuadroTexto 20">
                <a:extLst>
                  <a:ext uri="{FF2B5EF4-FFF2-40B4-BE49-F238E27FC236}">
                    <a16:creationId xmlns:a16="http://schemas.microsoft.com/office/drawing/2014/main" id="{76CCFFED-80B8-4C39-BE0C-79CB1AC8D437}"/>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2" name="CuadroTexto 21">
                <a:extLst>
                  <a:ext uri="{FF2B5EF4-FFF2-40B4-BE49-F238E27FC236}">
                    <a16:creationId xmlns:a16="http://schemas.microsoft.com/office/drawing/2014/main" id="{70839EB3-3D32-4B03-9B38-202D029FFD78}"/>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9" name="Conector recto 18">
              <a:extLst>
                <a:ext uri="{FF2B5EF4-FFF2-40B4-BE49-F238E27FC236}">
                  <a16:creationId xmlns:a16="http://schemas.microsoft.com/office/drawing/2014/main" id="{31B80278-E8DD-4792-9373-62554F3DB49F}"/>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4865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8505201" cy="1325563"/>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65EEA4E-BBF6-48A5-A7AC-62CDC4C410BC}" type="slidenum">
              <a:rPr lang="es-PE" smtClean="0"/>
              <a:t>‹Nº›</a:t>
            </a:fld>
            <a:endParaRPr lang="es-PE"/>
          </a:p>
        </p:txBody>
      </p:sp>
      <p:grpSp>
        <p:nvGrpSpPr>
          <p:cNvPr id="12" name="Grupo 11">
            <a:extLst>
              <a:ext uri="{FF2B5EF4-FFF2-40B4-BE49-F238E27FC236}">
                <a16:creationId xmlns:a16="http://schemas.microsoft.com/office/drawing/2014/main" id="{56AA942F-6E87-445D-AAEC-0CB2CAA01997}"/>
              </a:ext>
            </a:extLst>
          </p:cNvPr>
          <p:cNvGrpSpPr/>
          <p:nvPr/>
        </p:nvGrpSpPr>
        <p:grpSpPr>
          <a:xfrm>
            <a:off x="9374776" y="68274"/>
            <a:ext cx="2726067" cy="713345"/>
            <a:chOff x="7073812" y="34089"/>
            <a:chExt cx="2044550" cy="713345"/>
          </a:xfrm>
        </p:grpSpPr>
        <p:pic>
          <p:nvPicPr>
            <p:cNvPr id="13" name="Imagen 12">
              <a:extLst>
                <a:ext uri="{FF2B5EF4-FFF2-40B4-BE49-F238E27FC236}">
                  <a16:creationId xmlns:a16="http://schemas.microsoft.com/office/drawing/2014/main" id="{4BA2A8E6-C1BC-441C-A0DB-9EF46D86A156}"/>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4" name="Conector recto 13">
              <a:extLst>
                <a:ext uri="{FF2B5EF4-FFF2-40B4-BE49-F238E27FC236}">
                  <a16:creationId xmlns:a16="http://schemas.microsoft.com/office/drawing/2014/main" id="{0CF076A7-50BF-492D-8AA2-8FD42183B2B4}"/>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7289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A1DF9-6839-4D26-838A-9AD580598AA1}" type="datetimeFigureOut">
              <a:rPr lang="es-PE" smtClean="0"/>
              <a:t>12/04/2021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65EEA4E-BBF6-48A5-A7AC-62CDC4C410BC}" type="slidenum">
              <a:rPr lang="es-PE" smtClean="0"/>
              <a:t>‹Nº›</a:t>
            </a:fld>
            <a:endParaRPr lang="es-PE"/>
          </a:p>
        </p:txBody>
      </p:sp>
      <p:grpSp>
        <p:nvGrpSpPr>
          <p:cNvPr id="12" name="Grupo 11">
            <a:extLst>
              <a:ext uri="{FF2B5EF4-FFF2-40B4-BE49-F238E27FC236}">
                <a16:creationId xmlns:a16="http://schemas.microsoft.com/office/drawing/2014/main" id="{247EACC2-EE66-4244-B72D-EF499960AD2D}"/>
              </a:ext>
            </a:extLst>
          </p:cNvPr>
          <p:cNvGrpSpPr/>
          <p:nvPr/>
        </p:nvGrpSpPr>
        <p:grpSpPr>
          <a:xfrm>
            <a:off x="9374776" y="68274"/>
            <a:ext cx="2726067" cy="713345"/>
            <a:chOff x="7073812" y="34089"/>
            <a:chExt cx="2044550" cy="713345"/>
          </a:xfrm>
        </p:grpSpPr>
        <p:pic>
          <p:nvPicPr>
            <p:cNvPr id="13" name="Imagen 12">
              <a:extLst>
                <a:ext uri="{FF2B5EF4-FFF2-40B4-BE49-F238E27FC236}">
                  <a16:creationId xmlns:a16="http://schemas.microsoft.com/office/drawing/2014/main" id="{A74B3F56-07F1-4E28-9801-FA9701C31337}"/>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4" name="Conector recto 13">
              <a:extLst>
                <a:ext uri="{FF2B5EF4-FFF2-40B4-BE49-F238E27FC236}">
                  <a16:creationId xmlns:a16="http://schemas.microsoft.com/office/drawing/2014/main" id="{8A20E93F-97C3-49DD-9F03-7FE75F3834E3}"/>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818226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con logo abaj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A1DF9-6839-4D26-838A-9AD580598AA1}" type="datetimeFigureOut">
              <a:rPr lang="es-PE" smtClean="0"/>
              <a:t>12/04/2021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65EEA4E-BBF6-48A5-A7AC-62CDC4C410BC}" type="slidenum">
              <a:rPr lang="es-PE" smtClean="0"/>
              <a:t>‹Nº›</a:t>
            </a:fld>
            <a:endParaRPr lang="es-PE"/>
          </a:p>
        </p:txBody>
      </p:sp>
      <p:grpSp>
        <p:nvGrpSpPr>
          <p:cNvPr id="11" name="Grupo 10">
            <a:extLst>
              <a:ext uri="{FF2B5EF4-FFF2-40B4-BE49-F238E27FC236}">
                <a16:creationId xmlns:a16="http://schemas.microsoft.com/office/drawing/2014/main" id="{FA9DBA8E-D553-4EA8-B16A-0BC31A2E5091}"/>
              </a:ext>
            </a:extLst>
          </p:cNvPr>
          <p:cNvGrpSpPr/>
          <p:nvPr/>
        </p:nvGrpSpPr>
        <p:grpSpPr>
          <a:xfrm>
            <a:off x="9386168" y="6084607"/>
            <a:ext cx="2726067" cy="713345"/>
            <a:chOff x="7073812" y="34089"/>
            <a:chExt cx="2044550" cy="713345"/>
          </a:xfrm>
        </p:grpSpPr>
        <p:pic>
          <p:nvPicPr>
            <p:cNvPr id="12" name="Imagen 11">
              <a:extLst>
                <a:ext uri="{FF2B5EF4-FFF2-40B4-BE49-F238E27FC236}">
                  <a16:creationId xmlns:a16="http://schemas.microsoft.com/office/drawing/2014/main" id="{1C5370F0-C554-498A-8C6B-5172F24D652A}"/>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3" name="Conector recto 12">
              <a:extLst>
                <a:ext uri="{FF2B5EF4-FFF2-40B4-BE49-F238E27FC236}">
                  <a16:creationId xmlns:a16="http://schemas.microsoft.com/office/drawing/2014/main" id="{DD68B01F-7177-4382-914A-1F3303E0E518}"/>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39488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Pregunta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A1DF9-6839-4D26-838A-9AD580598AA1}" type="datetimeFigureOut">
              <a:rPr lang="es-PE" smtClean="0"/>
              <a:t>12/04/2021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65EEA4E-BBF6-48A5-A7AC-62CDC4C410BC}" type="slidenum">
              <a:rPr lang="es-PE" smtClean="0"/>
              <a:t>‹Nº›</a:t>
            </a:fld>
            <a:endParaRPr lang="es-PE"/>
          </a:p>
        </p:txBody>
      </p:sp>
      <p:pic>
        <p:nvPicPr>
          <p:cNvPr id="7172" name="Picture 4" descr="FAQs sobre el Proyecto de tiempos flexibles">
            <a:extLst>
              <a:ext uri="{FF2B5EF4-FFF2-40B4-BE49-F238E27FC236}">
                <a16:creationId xmlns:a16="http://schemas.microsoft.com/office/drawing/2014/main" id="{E3AB3A96-BAE5-4328-91DD-E28D1BF35D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38" t="4343" r="5736" b="3976"/>
          <a:stretch/>
        </p:blipFill>
        <p:spPr bwMode="auto">
          <a:xfrm>
            <a:off x="2517450" y="807283"/>
            <a:ext cx="6542861" cy="5082099"/>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8">
            <a:extLst>
              <a:ext uri="{FF2B5EF4-FFF2-40B4-BE49-F238E27FC236}">
                <a16:creationId xmlns:a16="http://schemas.microsoft.com/office/drawing/2014/main" id="{77D84A7C-BF52-43BC-B5BF-3AEAE502E91B}"/>
              </a:ext>
            </a:extLst>
          </p:cNvPr>
          <p:cNvSpPr/>
          <p:nvPr/>
        </p:nvSpPr>
        <p:spPr>
          <a:xfrm>
            <a:off x="1" y="2866476"/>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grpSp>
        <p:nvGrpSpPr>
          <p:cNvPr id="12" name="Grupo 11">
            <a:extLst>
              <a:ext uri="{FF2B5EF4-FFF2-40B4-BE49-F238E27FC236}">
                <a16:creationId xmlns:a16="http://schemas.microsoft.com/office/drawing/2014/main" id="{6E54D2C7-4617-40C3-B4CA-332E37215EE6}"/>
              </a:ext>
            </a:extLst>
          </p:cNvPr>
          <p:cNvGrpSpPr/>
          <p:nvPr/>
        </p:nvGrpSpPr>
        <p:grpSpPr>
          <a:xfrm>
            <a:off x="9363383" y="76914"/>
            <a:ext cx="2726067" cy="713345"/>
            <a:chOff x="7073812" y="34089"/>
            <a:chExt cx="2044550" cy="713345"/>
          </a:xfrm>
        </p:grpSpPr>
        <p:pic>
          <p:nvPicPr>
            <p:cNvPr id="13" name="Imagen 12">
              <a:extLst>
                <a:ext uri="{FF2B5EF4-FFF2-40B4-BE49-F238E27FC236}">
                  <a16:creationId xmlns:a16="http://schemas.microsoft.com/office/drawing/2014/main" id="{7C2B2D00-2F1D-4E82-8753-3BFEC8D78936}"/>
                </a:ext>
              </a:extLst>
            </p:cNvPr>
            <p:cNvPicPr>
              <a:picLocks noChangeAspect="1"/>
            </p:cNvPicPr>
            <p:nvPr userDrawn="1"/>
          </p:nvPicPr>
          <p:blipFill>
            <a:blip r:embed="rId3"/>
            <a:stretch>
              <a:fillRect/>
            </a:stretch>
          </p:blipFill>
          <p:spPr>
            <a:xfrm>
              <a:off x="7073812" y="34089"/>
              <a:ext cx="2044550" cy="713345"/>
            </a:xfrm>
            <a:prstGeom prst="rect">
              <a:avLst/>
            </a:prstGeom>
          </p:spPr>
        </p:pic>
        <p:cxnSp>
          <p:nvCxnSpPr>
            <p:cNvPr id="14" name="Conector recto 13">
              <a:extLst>
                <a:ext uri="{FF2B5EF4-FFF2-40B4-BE49-F238E27FC236}">
                  <a16:creationId xmlns:a16="http://schemas.microsoft.com/office/drawing/2014/main" id="{335FBB96-C545-4853-98D7-6248419B6BA5}"/>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51199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nida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4805B219-38A7-44A6-93CD-B1DF7A96FB10}"/>
              </a:ext>
            </a:extLst>
          </p:cNvPr>
          <p:cNvSpPr/>
          <p:nvPr/>
        </p:nvSpPr>
        <p:spPr>
          <a:xfrm>
            <a:off x="0" y="0"/>
            <a:ext cx="12190411" cy="6858000"/>
          </a:xfrm>
          <a:prstGeom prst="rect">
            <a:avLst/>
          </a:pr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3" name="Marcador de fecha 2">
            <a:extLst>
              <a:ext uri="{FF2B5EF4-FFF2-40B4-BE49-F238E27FC236}">
                <a16:creationId xmlns:a16="http://schemas.microsoft.com/office/drawing/2014/main" id="{F21F111A-68A9-4704-A449-4671E2678FBB}"/>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43C29449-2FAD-4034-8BE6-9592DC03829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FC56F15-1CB8-4C38-A0C1-FCA1F079B0C1}"/>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14" name="object 3">
            <a:extLst>
              <a:ext uri="{FF2B5EF4-FFF2-40B4-BE49-F238E27FC236}">
                <a16:creationId xmlns:a16="http://schemas.microsoft.com/office/drawing/2014/main" id="{66BFD152-5E20-4B91-9DE6-B41EBA40B4A6}"/>
              </a:ext>
            </a:extLst>
          </p:cNvPr>
          <p:cNvSpPr/>
          <p:nvPr/>
        </p:nvSpPr>
        <p:spPr>
          <a:xfrm>
            <a:off x="11918528" y="586855"/>
            <a:ext cx="273472" cy="474980"/>
          </a:xfrm>
          <a:custGeom>
            <a:avLst/>
            <a:gdLst/>
            <a:ahLst/>
            <a:cxnLst/>
            <a:rect l="l" t="t" r="r" b="b"/>
            <a:pathLst>
              <a:path w="205104" h="474980">
                <a:moveTo>
                  <a:pt x="0" y="474662"/>
                </a:moveTo>
                <a:lnTo>
                  <a:pt x="204723" y="474662"/>
                </a:lnTo>
                <a:lnTo>
                  <a:pt x="204723" y="0"/>
                </a:lnTo>
                <a:lnTo>
                  <a:pt x="0" y="0"/>
                </a:lnTo>
                <a:lnTo>
                  <a:pt x="0" y="474662"/>
                </a:lnTo>
                <a:close/>
              </a:path>
            </a:pathLst>
          </a:custGeom>
          <a:solidFill>
            <a:srgbClr val="FFFFFF"/>
          </a:solidFill>
        </p:spPr>
        <p:txBody>
          <a:bodyPr wrap="square" lIns="0" tIns="0" rIns="0" bIns="0" rtlCol="0"/>
          <a:lstStyle/>
          <a:p>
            <a:endParaRPr sz="1800"/>
          </a:p>
        </p:txBody>
      </p:sp>
      <p:sp>
        <p:nvSpPr>
          <p:cNvPr id="20" name="Rectángulo 19">
            <a:extLst>
              <a:ext uri="{FF2B5EF4-FFF2-40B4-BE49-F238E27FC236}">
                <a16:creationId xmlns:a16="http://schemas.microsoft.com/office/drawing/2014/main" id="{A794983F-1400-44DB-A186-AE9774C2DBAA}"/>
              </a:ext>
            </a:extLst>
          </p:cNvPr>
          <p:cNvSpPr/>
          <p:nvPr/>
        </p:nvSpPr>
        <p:spPr>
          <a:xfrm>
            <a:off x="8444394" y="5202744"/>
            <a:ext cx="1186159" cy="369332"/>
          </a:xfrm>
          <a:prstGeom prst="rect">
            <a:avLst/>
          </a:prstGeom>
          <a:noFill/>
        </p:spPr>
        <p:txBody>
          <a:bodyPr wrap="square" lIns="91440" tIns="45720" rIns="91440" bIns="45720">
            <a:spAutoFit/>
          </a:bodyPr>
          <a:lstStyle/>
          <a:p>
            <a:pPr algn="ctr"/>
            <a:r>
              <a:rPr lang="es-ES" sz="1800" b="1" cap="none" spc="0" dirty="0">
                <a:ln w="22225">
                  <a:solidFill>
                    <a:schemeClr val="accent2"/>
                  </a:solidFill>
                  <a:prstDash val="solid"/>
                </a:ln>
                <a:solidFill>
                  <a:schemeClr val="accent2">
                    <a:lumMod val="40000"/>
                    <a:lumOff val="60000"/>
                  </a:schemeClr>
                </a:solidFill>
                <a:effectLst/>
              </a:rPr>
              <a:t>UNFV</a:t>
            </a:r>
          </a:p>
        </p:txBody>
      </p:sp>
      <p:sp>
        <p:nvSpPr>
          <p:cNvPr id="22" name="Rectángulo 21">
            <a:extLst>
              <a:ext uri="{FF2B5EF4-FFF2-40B4-BE49-F238E27FC236}">
                <a16:creationId xmlns:a16="http://schemas.microsoft.com/office/drawing/2014/main" id="{42BEE94D-6E6F-4242-BE47-464B3D174D28}"/>
              </a:ext>
            </a:extLst>
          </p:cNvPr>
          <p:cNvSpPr/>
          <p:nvPr/>
        </p:nvSpPr>
        <p:spPr>
          <a:xfrm>
            <a:off x="1981913" y="4363832"/>
            <a:ext cx="1186159" cy="369332"/>
          </a:xfrm>
          <a:prstGeom prst="rect">
            <a:avLst/>
          </a:prstGeom>
          <a:noFill/>
        </p:spPr>
        <p:txBody>
          <a:bodyPr wrap="square" lIns="91440" tIns="45720" rIns="91440" bIns="45720">
            <a:spAutoFit/>
          </a:bodyPr>
          <a:lstStyle/>
          <a:p>
            <a:pPr algn="ctr"/>
            <a:r>
              <a:rPr lang="es-ES" sz="1800" b="1" cap="none" spc="0" dirty="0">
                <a:ln w="22225">
                  <a:solidFill>
                    <a:schemeClr val="accent2"/>
                  </a:solidFill>
                  <a:prstDash val="solid"/>
                </a:ln>
                <a:solidFill>
                  <a:schemeClr val="accent2">
                    <a:lumMod val="40000"/>
                    <a:lumOff val="60000"/>
                  </a:schemeClr>
                </a:solidFill>
                <a:effectLst/>
              </a:rPr>
              <a:t>UNFV</a:t>
            </a:r>
          </a:p>
        </p:txBody>
      </p:sp>
      <p:sp>
        <p:nvSpPr>
          <p:cNvPr id="24" name="Rectángulo 23">
            <a:extLst>
              <a:ext uri="{FF2B5EF4-FFF2-40B4-BE49-F238E27FC236}">
                <a16:creationId xmlns:a16="http://schemas.microsoft.com/office/drawing/2014/main" id="{4C419F12-E47D-40AD-8828-ABAC7BB55748}"/>
              </a:ext>
            </a:extLst>
          </p:cNvPr>
          <p:cNvSpPr/>
          <p:nvPr/>
        </p:nvSpPr>
        <p:spPr>
          <a:xfrm>
            <a:off x="9982201" y="1530921"/>
            <a:ext cx="1186159" cy="369332"/>
          </a:xfrm>
          <a:prstGeom prst="rect">
            <a:avLst/>
          </a:prstGeom>
          <a:noFill/>
        </p:spPr>
        <p:txBody>
          <a:bodyPr wrap="square" lIns="91440" tIns="45720" rIns="91440" bIns="45720">
            <a:spAutoFit/>
          </a:bodyPr>
          <a:lstStyle/>
          <a:p>
            <a:pPr algn="ctr"/>
            <a:r>
              <a:rPr lang="es-ES" sz="1800" b="1" cap="none" spc="0" dirty="0">
                <a:ln w="22225">
                  <a:solidFill>
                    <a:schemeClr val="accent2"/>
                  </a:solidFill>
                  <a:prstDash val="solid"/>
                </a:ln>
                <a:solidFill>
                  <a:schemeClr val="accent2">
                    <a:lumMod val="40000"/>
                    <a:lumOff val="60000"/>
                  </a:schemeClr>
                </a:solidFill>
                <a:effectLst/>
              </a:rPr>
              <a:t>UNFV</a:t>
            </a:r>
          </a:p>
        </p:txBody>
      </p:sp>
      <p:sp>
        <p:nvSpPr>
          <p:cNvPr id="26" name="Rectángulo 25">
            <a:extLst>
              <a:ext uri="{FF2B5EF4-FFF2-40B4-BE49-F238E27FC236}">
                <a16:creationId xmlns:a16="http://schemas.microsoft.com/office/drawing/2014/main" id="{7327A733-8C74-4942-9225-36EE14B33688}"/>
              </a:ext>
            </a:extLst>
          </p:cNvPr>
          <p:cNvSpPr/>
          <p:nvPr/>
        </p:nvSpPr>
        <p:spPr>
          <a:xfrm>
            <a:off x="2261365" y="688715"/>
            <a:ext cx="1186159" cy="369332"/>
          </a:xfrm>
          <a:prstGeom prst="rect">
            <a:avLst/>
          </a:prstGeom>
          <a:noFill/>
        </p:spPr>
        <p:txBody>
          <a:bodyPr wrap="square" lIns="91440" tIns="45720" rIns="91440" bIns="45720">
            <a:spAutoFit/>
          </a:bodyPr>
          <a:lstStyle/>
          <a:p>
            <a:pPr algn="ctr"/>
            <a:r>
              <a:rPr lang="es-ES" sz="1800" b="1" cap="none" spc="0" dirty="0">
                <a:ln w="22225">
                  <a:solidFill>
                    <a:schemeClr val="accent2"/>
                  </a:solidFill>
                  <a:prstDash val="solid"/>
                </a:ln>
                <a:solidFill>
                  <a:schemeClr val="accent2">
                    <a:lumMod val="40000"/>
                    <a:lumOff val="60000"/>
                  </a:schemeClr>
                </a:solidFill>
                <a:effectLst/>
              </a:rPr>
              <a:t>UNFV</a:t>
            </a:r>
          </a:p>
        </p:txBody>
      </p:sp>
      <p:sp>
        <p:nvSpPr>
          <p:cNvPr id="28" name="Rectángulo 27">
            <a:extLst>
              <a:ext uri="{FF2B5EF4-FFF2-40B4-BE49-F238E27FC236}">
                <a16:creationId xmlns:a16="http://schemas.microsoft.com/office/drawing/2014/main" id="{C75794EB-A93F-4524-9A6F-BABD25EDCD8F}"/>
              </a:ext>
            </a:extLst>
          </p:cNvPr>
          <p:cNvSpPr/>
          <p:nvPr/>
        </p:nvSpPr>
        <p:spPr>
          <a:xfrm>
            <a:off x="5632770" y="2532037"/>
            <a:ext cx="1186159" cy="369332"/>
          </a:xfrm>
          <a:prstGeom prst="rect">
            <a:avLst/>
          </a:prstGeom>
          <a:noFill/>
        </p:spPr>
        <p:txBody>
          <a:bodyPr wrap="square" lIns="91440" tIns="45720" rIns="91440" bIns="45720">
            <a:spAutoFit/>
          </a:bodyPr>
          <a:lstStyle/>
          <a:p>
            <a:pPr algn="ctr"/>
            <a:r>
              <a:rPr lang="es-ES" sz="1800" b="1" cap="none" spc="0" dirty="0">
                <a:ln w="22225">
                  <a:solidFill>
                    <a:schemeClr val="accent2"/>
                  </a:solidFill>
                  <a:prstDash val="solid"/>
                </a:ln>
                <a:solidFill>
                  <a:schemeClr val="accent2">
                    <a:lumMod val="40000"/>
                    <a:lumOff val="60000"/>
                  </a:schemeClr>
                </a:solidFill>
                <a:effectLst/>
              </a:rPr>
              <a:t>UNFV</a:t>
            </a:r>
          </a:p>
        </p:txBody>
      </p:sp>
      <p:grpSp>
        <p:nvGrpSpPr>
          <p:cNvPr id="16" name="Grupo 15">
            <a:extLst>
              <a:ext uri="{FF2B5EF4-FFF2-40B4-BE49-F238E27FC236}">
                <a16:creationId xmlns:a16="http://schemas.microsoft.com/office/drawing/2014/main" id="{93BB1A29-9129-468F-99A2-D7FDD2D394D0}"/>
              </a:ext>
            </a:extLst>
          </p:cNvPr>
          <p:cNvGrpSpPr/>
          <p:nvPr/>
        </p:nvGrpSpPr>
        <p:grpSpPr>
          <a:xfrm>
            <a:off x="9135975" y="412159"/>
            <a:ext cx="2955925" cy="771525"/>
            <a:chOff x="476817" y="88106"/>
            <a:chExt cx="2216944" cy="771525"/>
          </a:xfrm>
        </p:grpSpPr>
        <p:grpSp>
          <p:nvGrpSpPr>
            <p:cNvPr id="18" name="Grupo 17">
              <a:extLst>
                <a:ext uri="{FF2B5EF4-FFF2-40B4-BE49-F238E27FC236}">
                  <a16:creationId xmlns:a16="http://schemas.microsoft.com/office/drawing/2014/main" id="{D3583DE4-AED3-4B37-B7DF-37E653AA63A0}"/>
                </a:ext>
              </a:extLst>
            </p:cNvPr>
            <p:cNvGrpSpPr/>
            <p:nvPr userDrawn="1"/>
          </p:nvGrpSpPr>
          <p:grpSpPr>
            <a:xfrm>
              <a:off x="476817" y="88106"/>
              <a:ext cx="2216944" cy="771525"/>
              <a:chOff x="476817" y="88106"/>
              <a:chExt cx="2216944" cy="771525"/>
            </a:xfrm>
          </p:grpSpPr>
          <p:pic>
            <p:nvPicPr>
              <p:cNvPr id="21" name="Imagen 20">
                <a:extLst>
                  <a:ext uri="{FF2B5EF4-FFF2-40B4-BE49-F238E27FC236}">
                    <a16:creationId xmlns:a16="http://schemas.microsoft.com/office/drawing/2014/main" id="{E1FCE251-B910-4D0F-B19B-639B55164E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23" name="CuadroTexto 22">
                <a:extLst>
                  <a:ext uri="{FF2B5EF4-FFF2-40B4-BE49-F238E27FC236}">
                    <a16:creationId xmlns:a16="http://schemas.microsoft.com/office/drawing/2014/main" id="{AC3F9D99-436A-42B4-9FFA-882CA96D8AE6}"/>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5" name="CuadroTexto 24">
                <a:extLst>
                  <a:ext uri="{FF2B5EF4-FFF2-40B4-BE49-F238E27FC236}">
                    <a16:creationId xmlns:a16="http://schemas.microsoft.com/office/drawing/2014/main" id="{D6B6DB52-E334-4ACD-B87F-24D699308471}"/>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9" name="Conector recto 18">
              <a:extLst>
                <a:ext uri="{FF2B5EF4-FFF2-40B4-BE49-F238E27FC236}">
                  <a16:creationId xmlns:a16="http://schemas.microsoft.com/office/drawing/2014/main" id="{758281FA-204F-492D-864C-9C3B9EE73E63}"/>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33622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6612" y="994334"/>
            <a:ext cx="3932237" cy="18669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931208"/>
            <a:ext cx="3932237" cy="29377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0A1DF9-6839-4D26-838A-9AD580598AA1}" type="datetimeFigureOut">
              <a:rPr lang="es-PE" smtClean="0"/>
              <a:t>12/04/2021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65EEA4E-BBF6-48A5-A7AC-62CDC4C410BC}" type="slidenum">
              <a:rPr lang="es-PE" smtClean="0"/>
              <a:t>‹Nº›</a:t>
            </a:fld>
            <a:endParaRPr lang="es-PE"/>
          </a:p>
        </p:txBody>
      </p:sp>
      <p:sp>
        <p:nvSpPr>
          <p:cNvPr id="8" name="Rectángulo: esquinas redondeadas 6">
            <a:extLst>
              <a:ext uri="{FF2B5EF4-FFF2-40B4-BE49-F238E27FC236}">
                <a16:creationId xmlns:a16="http://schemas.microsoft.com/office/drawing/2014/main" id="{FB510C84-A352-422A-B47A-17D17CA4FB23}"/>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5" name="Grupo 14">
            <a:extLst>
              <a:ext uri="{FF2B5EF4-FFF2-40B4-BE49-F238E27FC236}">
                <a16:creationId xmlns:a16="http://schemas.microsoft.com/office/drawing/2014/main" id="{1E2B4896-0BF1-4A58-A323-6DCD4B27090F}"/>
              </a:ext>
            </a:extLst>
          </p:cNvPr>
          <p:cNvGrpSpPr/>
          <p:nvPr/>
        </p:nvGrpSpPr>
        <p:grpSpPr>
          <a:xfrm>
            <a:off x="635756" y="88107"/>
            <a:ext cx="2955925" cy="771525"/>
            <a:chOff x="476817" y="88106"/>
            <a:chExt cx="2216944" cy="771525"/>
          </a:xfrm>
        </p:grpSpPr>
        <p:grpSp>
          <p:nvGrpSpPr>
            <p:cNvPr id="16" name="Grupo 15">
              <a:extLst>
                <a:ext uri="{FF2B5EF4-FFF2-40B4-BE49-F238E27FC236}">
                  <a16:creationId xmlns:a16="http://schemas.microsoft.com/office/drawing/2014/main" id="{35AC1FFA-CF7E-4E2D-99A0-6F891E2D6D52}"/>
                </a:ext>
              </a:extLst>
            </p:cNvPr>
            <p:cNvGrpSpPr/>
            <p:nvPr userDrawn="1"/>
          </p:nvGrpSpPr>
          <p:grpSpPr>
            <a:xfrm>
              <a:off x="476817" y="88106"/>
              <a:ext cx="2216944" cy="771525"/>
              <a:chOff x="476817" y="88106"/>
              <a:chExt cx="2216944" cy="771525"/>
            </a:xfrm>
          </p:grpSpPr>
          <p:pic>
            <p:nvPicPr>
              <p:cNvPr id="18" name="Imagen 17">
                <a:extLst>
                  <a:ext uri="{FF2B5EF4-FFF2-40B4-BE49-F238E27FC236}">
                    <a16:creationId xmlns:a16="http://schemas.microsoft.com/office/drawing/2014/main" id="{C4FBAE92-E0F8-4FEB-801A-DD9CA060481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9" name="CuadroTexto 18">
                <a:extLst>
                  <a:ext uri="{FF2B5EF4-FFF2-40B4-BE49-F238E27FC236}">
                    <a16:creationId xmlns:a16="http://schemas.microsoft.com/office/drawing/2014/main" id="{E5C24017-D9E1-4D66-B093-BBB8D1804919}"/>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0" name="CuadroTexto 19">
                <a:extLst>
                  <a:ext uri="{FF2B5EF4-FFF2-40B4-BE49-F238E27FC236}">
                    <a16:creationId xmlns:a16="http://schemas.microsoft.com/office/drawing/2014/main" id="{1473F74D-CF67-49B0-B8C2-F64341C08A91}"/>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7" name="Conector recto 16">
              <a:extLst>
                <a:ext uri="{FF2B5EF4-FFF2-40B4-BE49-F238E27FC236}">
                  <a16:creationId xmlns:a16="http://schemas.microsoft.com/office/drawing/2014/main" id="{8E0FC745-1EA7-4226-99F4-005E8A9D644D}"/>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4191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aratula">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D1E1E37F-8426-4033-96C5-D6FE57635F21}"/>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D9EE49C1-497F-4971-9F07-D60BACA21BB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7E4C9EF-EB38-4793-B008-B61C8E9DFF81}"/>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6">
            <a:extLst>
              <a:ext uri="{FF2B5EF4-FFF2-40B4-BE49-F238E27FC236}">
                <a16:creationId xmlns:a16="http://schemas.microsoft.com/office/drawing/2014/main" id="{3BDA8597-68C4-4D0A-B8E5-B5A723B4BEE5}"/>
              </a:ext>
            </a:extLst>
          </p:cNvPr>
          <p:cNvSpPr/>
          <p:nvPr/>
        </p:nvSpPr>
        <p:spPr>
          <a:xfrm>
            <a:off x="275680" y="257021"/>
            <a:ext cx="11640641" cy="6343958"/>
          </a:xfrm>
          <a:prstGeom prst="rect">
            <a:avLst/>
          </a:pr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9" name="Rectángulo 8">
            <a:extLst>
              <a:ext uri="{FF2B5EF4-FFF2-40B4-BE49-F238E27FC236}">
                <a16:creationId xmlns:a16="http://schemas.microsoft.com/office/drawing/2014/main" id="{6794893A-3A2E-4BF1-98CA-5479A197C8E6}"/>
              </a:ext>
            </a:extLst>
          </p:cNvPr>
          <p:cNvSpPr/>
          <p:nvPr/>
        </p:nvSpPr>
        <p:spPr>
          <a:xfrm>
            <a:off x="-2" y="536248"/>
            <a:ext cx="193707" cy="386698"/>
          </a:xfrm>
          <a:prstGeom prst="rect">
            <a:avLst/>
          </a:pr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pic>
        <p:nvPicPr>
          <p:cNvPr id="15" name="Imagen 14">
            <a:extLst>
              <a:ext uri="{FF2B5EF4-FFF2-40B4-BE49-F238E27FC236}">
                <a16:creationId xmlns:a16="http://schemas.microsoft.com/office/drawing/2014/main" id="{5EB7AD75-7361-48FA-AD05-5071E833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177" y="536248"/>
            <a:ext cx="3489439" cy="5899709"/>
          </a:xfrm>
          <a:prstGeom prst="rect">
            <a:avLst/>
          </a:prstGeom>
        </p:spPr>
      </p:pic>
      <p:sp>
        <p:nvSpPr>
          <p:cNvPr id="17" name="object 3">
            <a:extLst>
              <a:ext uri="{FF2B5EF4-FFF2-40B4-BE49-F238E27FC236}">
                <a16:creationId xmlns:a16="http://schemas.microsoft.com/office/drawing/2014/main" id="{B6FF8842-D109-40EB-BA87-6E278205F822}"/>
              </a:ext>
            </a:extLst>
          </p:cNvPr>
          <p:cNvSpPr/>
          <p:nvPr/>
        </p:nvSpPr>
        <p:spPr>
          <a:xfrm>
            <a:off x="1262381" y="1521225"/>
            <a:ext cx="2776219" cy="91440"/>
          </a:xfrm>
          <a:custGeom>
            <a:avLst/>
            <a:gdLst/>
            <a:ahLst/>
            <a:cxnLst/>
            <a:rect l="l" t="t" r="r" b="b"/>
            <a:pathLst>
              <a:path w="2082164" h="91439">
                <a:moveTo>
                  <a:pt x="0" y="91052"/>
                </a:moveTo>
                <a:lnTo>
                  <a:pt x="2081911" y="91052"/>
                </a:lnTo>
                <a:lnTo>
                  <a:pt x="2081911" y="0"/>
                </a:lnTo>
                <a:lnTo>
                  <a:pt x="0" y="0"/>
                </a:lnTo>
                <a:lnTo>
                  <a:pt x="0" y="91052"/>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844854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011426"/>
            <a:ext cx="3932237" cy="17296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854295"/>
            <a:ext cx="3932237" cy="30146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0A1DF9-6839-4D26-838A-9AD580598AA1}" type="datetimeFigureOut">
              <a:rPr lang="es-PE" smtClean="0"/>
              <a:t>12/04/2021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65EEA4E-BBF6-48A5-A7AC-62CDC4C410BC}" type="slidenum">
              <a:rPr lang="es-PE" smtClean="0"/>
              <a:t>‹Nº›</a:t>
            </a:fld>
            <a:endParaRPr lang="es-PE"/>
          </a:p>
        </p:txBody>
      </p:sp>
      <p:sp>
        <p:nvSpPr>
          <p:cNvPr id="8" name="Rectángulo: esquinas redondeadas 6">
            <a:extLst>
              <a:ext uri="{FF2B5EF4-FFF2-40B4-BE49-F238E27FC236}">
                <a16:creationId xmlns:a16="http://schemas.microsoft.com/office/drawing/2014/main" id="{1FA7CF86-FBC4-4D50-8C3D-0E1A7E483786}"/>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5" name="Grupo 14">
            <a:extLst>
              <a:ext uri="{FF2B5EF4-FFF2-40B4-BE49-F238E27FC236}">
                <a16:creationId xmlns:a16="http://schemas.microsoft.com/office/drawing/2014/main" id="{6D9E89EA-FE90-4908-B69C-6359EAF91445}"/>
              </a:ext>
            </a:extLst>
          </p:cNvPr>
          <p:cNvGrpSpPr/>
          <p:nvPr/>
        </p:nvGrpSpPr>
        <p:grpSpPr>
          <a:xfrm>
            <a:off x="635756" y="88107"/>
            <a:ext cx="2955925" cy="771525"/>
            <a:chOff x="476817" y="88106"/>
            <a:chExt cx="2216944" cy="771525"/>
          </a:xfrm>
        </p:grpSpPr>
        <p:grpSp>
          <p:nvGrpSpPr>
            <p:cNvPr id="16" name="Grupo 15">
              <a:extLst>
                <a:ext uri="{FF2B5EF4-FFF2-40B4-BE49-F238E27FC236}">
                  <a16:creationId xmlns:a16="http://schemas.microsoft.com/office/drawing/2014/main" id="{7C62CEE1-B29D-4AAF-87F9-AA177F36F3ED}"/>
                </a:ext>
              </a:extLst>
            </p:cNvPr>
            <p:cNvGrpSpPr/>
            <p:nvPr userDrawn="1"/>
          </p:nvGrpSpPr>
          <p:grpSpPr>
            <a:xfrm>
              <a:off x="476817" y="88106"/>
              <a:ext cx="2216944" cy="771525"/>
              <a:chOff x="476817" y="88106"/>
              <a:chExt cx="2216944" cy="771525"/>
            </a:xfrm>
          </p:grpSpPr>
          <p:pic>
            <p:nvPicPr>
              <p:cNvPr id="18" name="Imagen 17">
                <a:extLst>
                  <a:ext uri="{FF2B5EF4-FFF2-40B4-BE49-F238E27FC236}">
                    <a16:creationId xmlns:a16="http://schemas.microsoft.com/office/drawing/2014/main" id="{CD3F1AA5-758B-488B-98FB-739B47434BE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9" name="CuadroTexto 18">
                <a:extLst>
                  <a:ext uri="{FF2B5EF4-FFF2-40B4-BE49-F238E27FC236}">
                    <a16:creationId xmlns:a16="http://schemas.microsoft.com/office/drawing/2014/main" id="{14BBD219-3080-4D97-BE78-11840E5B3B11}"/>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0" name="CuadroTexto 19">
                <a:extLst>
                  <a:ext uri="{FF2B5EF4-FFF2-40B4-BE49-F238E27FC236}">
                    <a16:creationId xmlns:a16="http://schemas.microsoft.com/office/drawing/2014/main" id="{7E13CF38-730B-440A-8C58-A142B0BBA9F3}"/>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7" name="Conector recto 16">
              <a:extLst>
                <a:ext uri="{FF2B5EF4-FFF2-40B4-BE49-F238E27FC236}">
                  <a16:creationId xmlns:a16="http://schemas.microsoft.com/office/drawing/2014/main" id="{40441727-CD47-42B7-8A0C-4622CC9F4BDC}"/>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4256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835146"/>
            <a:ext cx="10515600" cy="1325563"/>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2230452"/>
            <a:ext cx="10515600" cy="394651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0A1DF9-6839-4D26-838A-9AD580598AA1}" type="datetimeFigureOut">
              <a:rPr lang="es-PE" smtClean="0"/>
              <a:t>12/04/2021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esquinas redondeadas 6">
            <a:extLst>
              <a:ext uri="{FF2B5EF4-FFF2-40B4-BE49-F238E27FC236}">
                <a16:creationId xmlns:a16="http://schemas.microsoft.com/office/drawing/2014/main" id="{D3B24A11-131D-4DEA-8B7B-169FFD6EF897}"/>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4" name="Grupo 13">
            <a:extLst>
              <a:ext uri="{FF2B5EF4-FFF2-40B4-BE49-F238E27FC236}">
                <a16:creationId xmlns:a16="http://schemas.microsoft.com/office/drawing/2014/main" id="{6704D641-814C-419A-A11A-0BC28FEFAEA4}"/>
              </a:ext>
            </a:extLst>
          </p:cNvPr>
          <p:cNvGrpSpPr/>
          <p:nvPr/>
        </p:nvGrpSpPr>
        <p:grpSpPr>
          <a:xfrm>
            <a:off x="635756" y="88107"/>
            <a:ext cx="2955925" cy="771525"/>
            <a:chOff x="476817" y="88106"/>
            <a:chExt cx="2216944" cy="771525"/>
          </a:xfrm>
        </p:grpSpPr>
        <p:grpSp>
          <p:nvGrpSpPr>
            <p:cNvPr id="15" name="Grupo 14">
              <a:extLst>
                <a:ext uri="{FF2B5EF4-FFF2-40B4-BE49-F238E27FC236}">
                  <a16:creationId xmlns:a16="http://schemas.microsoft.com/office/drawing/2014/main" id="{048DE550-4E08-40DC-865B-403F9329F912}"/>
                </a:ext>
              </a:extLst>
            </p:cNvPr>
            <p:cNvGrpSpPr/>
            <p:nvPr userDrawn="1"/>
          </p:nvGrpSpPr>
          <p:grpSpPr>
            <a:xfrm>
              <a:off x="476817" y="88106"/>
              <a:ext cx="2216944" cy="771525"/>
              <a:chOff x="476817" y="88106"/>
              <a:chExt cx="2216944" cy="771525"/>
            </a:xfrm>
          </p:grpSpPr>
          <p:pic>
            <p:nvPicPr>
              <p:cNvPr id="17" name="Imagen 16">
                <a:extLst>
                  <a:ext uri="{FF2B5EF4-FFF2-40B4-BE49-F238E27FC236}">
                    <a16:creationId xmlns:a16="http://schemas.microsoft.com/office/drawing/2014/main" id="{F903DD59-2521-4E94-BCC8-07BD5B702F1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8" name="CuadroTexto 17">
                <a:extLst>
                  <a:ext uri="{FF2B5EF4-FFF2-40B4-BE49-F238E27FC236}">
                    <a16:creationId xmlns:a16="http://schemas.microsoft.com/office/drawing/2014/main" id="{D26198B9-E34F-4232-9386-E844C54C6BFE}"/>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19" name="CuadroTexto 18">
                <a:extLst>
                  <a:ext uri="{FF2B5EF4-FFF2-40B4-BE49-F238E27FC236}">
                    <a16:creationId xmlns:a16="http://schemas.microsoft.com/office/drawing/2014/main" id="{4D98F30B-74AB-4499-81E2-358DEA6EC4B5}"/>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6" name="Conector recto 15">
              <a:extLst>
                <a:ext uri="{FF2B5EF4-FFF2-40B4-BE49-F238E27FC236}">
                  <a16:creationId xmlns:a16="http://schemas.microsoft.com/office/drawing/2014/main" id="{54416246-D2E3-45F2-8264-AFD95E3A4F7F}"/>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9257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28045"/>
            <a:ext cx="2628900" cy="504891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1128045"/>
            <a:ext cx="7734300" cy="504891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0A1DF9-6839-4D26-838A-9AD580598AA1}" type="datetimeFigureOut">
              <a:rPr lang="es-PE" smtClean="0"/>
              <a:t>12/04/2021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esquinas redondeadas 6">
            <a:extLst>
              <a:ext uri="{FF2B5EF4-FFF2-40B4-BE49-F238E27FC236}">
                <a16:creationId xmlns:a16="http://schemas.microsoft.com/office/drawing/2014/main" id="{35596820-403E-4184-AC67-E317F5B92B1C}"/>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4" name="Grupo 13">
            <a:extLst>
              <a:ext uri="{FF2B5EF4-FFF2-40B4-BE49-F238E27FC236}">
                <a16:creationId xmlns:a16="http://schemas.microsoft.com/office/drawing/2014/main" id="{3CCB65A3-1A2E-4869-BC69-D67180104A32}"/>
              </a:ext>
            </a:extLst>
          </p:cNvPr>
          <p:cNvGrpSpPr/>
          <p:nvPr/>
        </p:nvGrpSpPr>
        <p:grpSpPr>
          <a:xfrm>
            <a:off x="635756" y="88107"/>
            <a:ext cx="2955925" cy="771525"/>
            <a:chOff x="476817" y="88106"/>
            <a:chExt cx="2216944" cy="771525"/>
          </a:xfrm>
        </p:grpSpPr>
        <p:grpSp>
          <p:nvGrpSpPr>
            <p:cNvPr id="15" name="Grupo 14">
              <a:extLst>
                <a:ext uri="{FF2B5EF4-FFF2-40B4-BE49-F238E27FC236}">
                  <a16:creationId xmlns:a16="http://schemas.microsoft.com/office/drawing/2014/main" id="{ABBC39D1-EBA2-479E-856B-835B4EA5748D}"/>
                </a:ext>
              </a:extLst>
            </p:cNvPr>
            <p:cNvGrpSpPr/>
            <p:nvPr userDrawn="1"/>
          </p:nvGrpSpPr>
          <p:grpSpPr>
            <a:xfrm>
              <a:off x="476817" y="88106"/>
              <a:ext cx="2216944" cy="771525"/>
              <a:chOff x="476817" y="88106"/>
              <a:chExt cx="2216944" cy="771525"/>
            </a:xfrm>
          </p:grpSpPr>
          <p:pic>
            <p:nvPicPr>
              <p:cNvPr id="17" name="Imagen 16">
                <a:extLst>
                  <a:ext uri="{FF2B5EF4-FFF2-40B4-BE49-F238E27FC236}">
                    <a16:creationId xmlns:a16="http://schemas.microsoft.com/office/drawing/2014/main" id="{9BB59EC8-B6FC-40E2-A3AE-E2050327C24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8" name="CuadroTexto 17">
                <a:extLst>
                  <a:ext uri="{FF2B5EF4-FFF2-40B4-BE49-F238E27FC236}">
                    <a16:creationId xmlns:a16="http://schemas.microsoft.com/office/drawing/2014/main" id="{326D8DA3-EA9F-401E-9511-81842CEF9EC4}"/>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19" name="CuadroTexto 18">
                <a:extLst>
                  <a:ext uri="{FF2B5EF4-FFF2-40B4-BE49-F238E27FC236}">
                    <a16:creationId xmlns:a16="http://schemas.microsoft.com/office/drawing/2014/main" id="{E9A83C44-FF16-4448-A757-B67231BF2340}"/>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6" name="Conector recto 15">
              <a:extLst>
                <a:ext uri="{FF2B5EF4-FFF2-40B4-BE49-F238E27FC236}">
                  <a16:creationId xmlns:a16="http://schemas.microsoft.com/office/drawing/2014/main" id="{151B35F3-3F6D-4E91-B668-7029034138CE}"/>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536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974727"/>
            <a:ext cx="10515600" cy="1325563"/>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38200" y="2435225"/>
            <a:ext cx="10515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0A1DF9-6839-4D26-838A-9AD580598AA1}" type="datetimeFigureOut">
              <a:rPr lang="es-PE" smtClean="0"/>
              <a:t>12/04/2021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65EEA4E-BBF6-48A5-A7AC-62CDC4C410BC}" type="slidenum">
              <a:rPr lang="es-PE" smtClean="0"/>
              <a:t>‹Nº›</a:t>
            </a:fld>
            <a:endParaRPr lang="es-PE"/>
          </a:p>
        </p:txBody>
      </p:sp>
      <p:sp>
        <p:nvSpPr>
          <p:cNvPr id="7" name="Rectángulo: esquinas redondeadas 6">
            <a:extLst>
              <a:ext uri="{FF2B5EF4-FFF2-40B4-BE49-F238E27FC236}">
                <a16:creationId xmlns:a16="http://schemas.microsoft.com/office/drawing/2014/main" id="{7816E3F8-1E08-48E6-BA1E-6E08521E0163}"/>
              </a:ext>
            </a:extLst>
          </p:cNvPr>
          <p:cNvSpPr/>
          <p:nvPr/>
        </p:nvSpPr>
        <p:spPr>
          <a:xfrm>
            <a:off x="0" y="-47624"/>
            <a:ext cx="12192000" cy="1038225"/>
          </a:xfrm>
          <a:custGeom>
            <a:avLst/>
            <a:gdLst>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38225"/>
              <a:gd name="connsiteX1" fmla="*/ 9144000 w 9144000"/>
              <a:gd name="connsiteY1" fmla="*/ 0 h 1038225"/>
              <a:gd name="connsiteX2" fmla="*/ 9144000 w 9144000"/>
              <a:gd name="connsiteY2" fmla="*/ 1038225 h 1038225"/>
              <a:gd name="connsiteX3" fmla="*/ 0 w 9144000"/>
              <a:gd name="connsiteY3" fmla="*/ 1038225 h 1038225"/>
              <a:gd name="connsiteX4" fmla="*/ 0 w 9144000"/>
              <a:gd name="connsiteY4" fmla="*/ 0 h 1038225"/>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3250"/>
              <a:gd name="connsiteX1" fmla="*/ 9144000 w 9144000"/>
              <a:gd name="connsiteY1" fmla="*/ 0 h 1073250"/>
              <a:gd name="connsiteX2" fmla="*/ 9144000 w 9144000"/>
              <a:gd name="connsiteY2" fmla="*/ 1038225 h 1073250"/>
              <a:gd name="connsiteX3" fmla="*/ 3581400 w 9144000"/>
              <a:gd name="connsiteY3" fmla="*/ 847725 h 1073250"/>
              <a:gd name="connsiteX4" fmla="*/ 0 w 9144000"/>
              <a:gd name="connsiteY4" fmla="*/ 1038225 h 1073250"/>
              <a:gd name="connsiteX5" fmla="*/ 0 w 9144000"/>
              <a:gd name="connsiteY5" fmla="*/ 0 h 1073250"/>
              <a:gd name="connsiteX0" fmla="*/ 0 w 9144000"/>
              <a:gd name="connsiteY0" fmla="*/ 0 h 1078628"/>
              <a:gd name="connsiteX1" fmla="*/ 9144000 w 9144000"/>
              <a:gd name="connsiteY1" fmla="*/ 0 h 1078628"/>
              <a:gd name="connsiteX2" fmla="*/ 9144000 w 9144000"/>
              <a:gd name="connsiteY2" fmla="*/ 1038225 h 1078628"/>
              <a:gd name="connsiteX3" fmla="*/ 3571875 w 9144000"/>
              <a:gd name="connsiteY3" fmla="*/ 904875 h 1078628"/>
              <a:gd name="connsiteX4" fmla="*/ 0 w 9144000"/>
              <a:gd name="connsiteY4" fmla="*/ 1038225 h 1078628"/>
              <a:gd name="connsiteX5" fmla="*/ 0 w 9144000"/>
              <a:gd name="connsiteY5" fmla="*/ 0 h 1078628"/>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83227"/>
              <a:gd name="connsiteX1" fmla="*/ 9144000 w 9144000"/>
              <a:gd name="connsiteY1" fmla="*/ 0 h 1083227"/>
              <a:gd name="connsiteX2" fmla="*/ 9144000 w 9144000"/>
              <a:gd name="connsiteY2" fmla="*/ 1038225 h 1083227"/>
              <a:gd name="connsiteX3" fmla="*/ 3705225 w 9144000"/>
              <a:gd name="connsiteY3" fmla="*/ 942974 h 1083227"/>
              <a:gd name="connsiteX4" fmla="*/ 0 w 9144000"/>
              <a:gd name="connsiteY4" fmla="*/ 1038225 h 1083227"/>
              <a:gd name="connsiteX5" fmla="*/ 0 w 9144000"/>
              <a:gd name="connsiteY5" fmla="*/ 0 h 1083227"/>
              <a:gd name="connsiteX0" fmla="*/ 0 w 9144000"/>
              <a:gd name="connsiteY0" fmla="*/ 0 h 1042115"/>
              <a:gd name="connsiteX1" fmla="*/ 9144000 w 9144000"/>
              <a:gd name="connsiteY1" fmla="*/ 0 h 1042115"/>
              <a:gd name="connsiteX2" fmla="*/ 9144000 w 9144000"/>
              <a:gd name="connsiteY2" fmla="*/ 1038225 h 1042115"/>
              <a:gd name="connsiteX3" fmla="*/ 3705225 w 9144000"/>
              <a:gd name="connsiteY3" fmla="*/ 942974 h 1042115"/>
              <a:gd name="connsiteX4" fmla="*/ 0 w 9144000"/>
              <a:gd name="connsiteY4" fmla="*/ 1038225 h 1042115"/>
              <a:gd name="connsiteX5" fmla="*/ 0 w 9144000"/>
              <a:gd name="connsiteY5" fmla="*/ 0 h 104211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37052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314825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 name="connsiteX0" fmla="*/ 0 w 9144000"/>
              <a:gd name="connsiteY0" fmla="*/ 0 h 1038225"/>
              <a:gd name="connsiteX1" fmla="*/ 9144000 w 9144000"/>
              <a:gd name="connsiteY1" fmla="*/ 0 h 1038225"/>
              <a:gd name="connsiteX2" fmla="*/ 9144000 w 9144000"/>
              <a:gd name="connsiteY2" fmla="*/ 1038225 h 1038225"/>
              <a:gd name="connsiteX3" fmla="*/ 4610100 w 9144000"/>
              <a:gd name="connsiteY3" fmla="*/ 942974 h 1038225"/>
              <a:gd name="connsiteX4" fmla="*/ 0 w 9144000"/>
              <a:gd name="connsiteY4" fmla="*/ 1038225 h 1038225"/>
              <a:gd name="connsiteX5" fmla="*/ 0 w 9144000"/>
              <a:gd name="connsiteY5"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038225">
                <a:moveTo>
                  <a:pt x="0" y="0"/>
                </a:moveTo>
                <a:lnTo>
                  <a:pt x="9144000" y="0"/>
                </a:lnTo>
                <a:lnTo>
                  <a:pt x="9144000" y="1038225"/>
                </a:lnTo>
                <a:cubicBezTo>
                  <a:pt x="7493000" y="968375"/>
                  <a:pt x="6480175" y="946149"/>
                  <a:pt x="4610100" y="942974"/>
                </a:cubicBezTo>
                <a:cubicBezTo>
                  <a:pt x="3086100" y="942974"/>
                  <a:pt x="349250" y="1017587"/>
                  <a:pt x="0" y="1038225"/>
                </a:cubicBezTo>
                <a:lnTo>
                  <a:pt x="0" y="0"/>
                </a:lnTo>
                <a:close/>
              </a:path>
            </a:pathLst>
          </a:custGeom>
          <a:solidFill>
            <a:srgbClr val="FC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dirty="0"/>
          </a:p>
        </p:txBody>
      </p:sp>
      <p:grpSp>
        <p:nvGrpSpPr>
          <p:cNvPr id="15" name="Grupo 14">
            <a:extLst>
              <a:ext uri="{FF2B5EF4-FFF2-40B4-BE49-F238E27FC236}">
                <a16:creationId xmlns:a16="http://schemas.microsoft.com/office/drawing/2014/main" id="{5EB598C1-413E-4A7E-84F5-8D07B4A65E3B}"/>
              </a:ext>
            </a:extLst>
          </p:cNvPr>
          <p:cNvGrpSpPr/>
          <p:nvPr/>
        </p:nvGrpSpPr>
        <p:grpSpPr>
          <a:xfrm>
            <a:off x="635756" y="88107"/>
            <a:ext cx="2955925" cy="771525"/>
            <a:chOff x="476817" y="88106"/>
            <a:chExt cx="2216944" cy="771525"/>
          </a:xfrm>
        </p:grpSpPr>
        <p:grpSp>
          <p:nvGrpSpPr>
            <p:cNvPr id="16" name="Grupo 15">
              <a:extLst>
                <a:ext uri="{FF2B5EF4-FFF2-40B4-BE49-F238E27FC236}">
                  <a16:creationId xmlns:a16="http://schemas.microsoft.com/office/drawing/2014/main" id="{742D7F28-CF74-411A-9847-E5BABD581120}"/>
                </a:ext>
              </a:extLst>
            </p:cNvPr>
            <p:cNvGrpSpPr/>
            <p:nvPr userDrawn="1"/>
          </p:nvGrpSpPr>
          <p:grpSpPr>
            <a:xfrm>
              <a:off x="476817" y="88106"/>
              <a:ext cx="2216944" cy="771525"/>
              <a:chOff x="476817" y="88106"/>
              <a:chExt cx="2216944" cy="771525"/>
            </a:xfrm>
          </p:grpSpPr>
          <p:pic>
            <p:nvPicPr>
              <p:cNvPr id="18" name="Imagen 17">
                <a:extLst>
                  <a:ext uri="{FF2B5EF4-FFF2-40B4-BE49-F238E27FC236}">
                    <a16:creationId xmlns:a16="http://schemas.microsoft.com/office/drawing/2014/main" id="{DDF80C2E-A593-4733-B883-DEC6CE93140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6" t="18566" r="79398" b="21710"/>
              <a:stretch/>
            </p:blipFill>
            <p:spPr>
              <a:xfrm>
                <a:off x="476817" y="88106"/>
                <a:ext cx="321469" cy="771525"/>
              </a:xfrm>
              <a:prstGeom prst="rect">
                <a:avLst/>
              </a:prstGeom>
            </p:spPr>
          </p:pic>
          <p:sp>
            <p:nvSpPr>
              <p:cNvPr id="19" name="CuadroTexto 18">
                <a:extLst>
                  <a:ext uri="{FF2B5EF4-FFF2-40B4-BE49-F238E27FC236}">
                    <a16:creationId xmlns:a16="http://schemas.microsoft.com/office/drawing/2014/main" id="{EFD97C60-C87A-4169-BBD0-8C98B93B3A32}"/>
                  </a:ext>
                </a:extLst>
              </p:cNvPr>
              <p:cNvSpPr txBox="1"/>
              <p:nvPr userDrawn="1"/>
            </p:nvSpPr>
            <p:spPr>
              <a:xfrm>
                <a:off x="776060" y="222809"/>
                <a:ext cx="1915320" cy="276999"/>
              </a:xfrm>
              <a:prstGeom prst="rect">
                <a:avLst/>
              </a:prstGeom>
              <a:noFill/>
            </p:spPr>
            <p:txBody>
              <a:bodyPr wrap="square" rtlCol="0">
                <a:spAutoFit/>
              </a:bodyPr>
              <a:lstStyle/>
              <a:p>
                <a:r>
                  <a:rPr lang="es-PE" sz="1150" spc="100" dirty="0">
                    <a:latin typeface="Arial" panose="020B0604020202020204" pitchFamily="34" charset="0"/>
                    <a:cs typeface="Arial" panose="020B0604020202020204" pitchFamily="34" charset="0"/>
                  </a:rPr>
                  <a:t>Universidad Nacional</a:t>
                </a:r>
              </a:p>
            </p:txBody>
          </p:sp>
          <p:sp>
            <p:nvSpPr>
              <p:cNvPr id="20" name="CuadroTexto 19">
                <a:extLst>
                  <a:ext uri="{FF2B5EF4-FFF2-40B4-BE49-F238E27FC236}">
                    <a16:creationId xmlns:a16="http://schemas.microsoft.com/office/drawing/2014/main" id="{F4904712-4FD4-4AB7-A060-54F4A11823CF}"/>
                  </a:ext>
                </a:extLst>
              </p:cNvPr>
              <p:cNvSpPr txBox="1"/>
              <p:nvPr userDrawn="1"/>
            </p:nvSpPr>
            <p:spPr>
              <a:xfrm>
                <a:off x="778441" y="362900"/>
                <a:ext cx="1915320" cy="323165"/>
              </a:xfrm>
              <a:prstGeom prst="rect">
                <a:avLst/>
              </a:prstGeom>
              <a:noFill/>
            </p:spPr>
            <p:txBody>
              <a:bodyPr wrap="square" rtlCol="0">
                <a:spAutoFit/>
              </a:bodyPr>
              <a:lstStyle/>
              <a:p>
                <a:r>
                  <a:rPr lang="es-PE" sz="1450" b="1" spc="10" dirty="0">
                    <a:latin typeface="Arial" panose="020B0604020202020204" pitchFamily="34" charset="0"/>
                    <a:cs typeface="Arial" panose="020B0604020202020204" pitchFamily="34" charset="0"/>
                  </a:rPr>
                  <a:t>Federico Villarreal</a:t>
                </a:r>
              </a:p>
            </p:txBody>
          </p:sp>
        </p:grpSp>
        <p:cxnSp>
          <p:nvCxnSpPr>
            <p:cNvPr id="17" name="Conector recto 16">
              <a:extLst>
                <a:ext uri="{FF2B5EF4-FFF2-40B4-BE49-F238E27FC236}">
                  <a16:creationId xmlns:a16="http://schemas.microsoft.com/office/drawing/2014/main" id="{1D5EB46F-2AAC-43B9-B69B-FE92388AC496}"/>
                </a:ext>
              </a:extLst>
            </p:cNvPr>
            <p:cNvCxnSpPr>
              <a:cxnSpLocks/>
            </p:cNvCxnSpPr>
            <p:nvPr userDrawn="1"/>
          </p:nvCxnSpPr>
          <p:spPr>
            <a:xfrm>
              <a:off x="871671" y="686065"/>
              <a:ext cx="1606609"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9711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terés">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2050296-6D9E-4F2E-8AED-84B547A2DB06}"/>
              </a:ext>
            </a:extLst>
          </p:cNvPr>
          <p:cNvGrpSpPr/>
          <p:nvPr/>
        </p:nvGrpSpPr>
        <p:grpSpPr>
          <a:xfrm>
            <a:off x="9374773" y="6084607"/>
            <a:ext cx="2726067" cy="713345"/>
            <a:chOff x="7073812" y="34089"/>
            <a:chExt cx="2044550" cy="713345"/>
          </a:xfrm>
        </p:grpSpPr>
        <p:pic>
          <p:nvPicPr>
            <p:cNvPr id="14" name="Imagen 13">
              <a:extLst>
                <a:ext uri="{FF2B5EF4-FFF2-40B4-BE49-F238E27FC236}">
                  <a16:creationId xmlns:a16="http://schemas.microsoft.com/office/drawing/2014/main" id="{8C805F11-0DFB-4A72-A4EF-771369CD5232}"/>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6" name="Conector recto 15">
              <a:extLst>
                <a:ext uri="{FF2B5EF4-FFF2-40B4-BE49-F238E27FC236}">
                  <a16:creationId xmlns:a16="http://schemas.microsoft.com/office/drawing/2014/main" id="{0A020162-CAB3-4EB4-A25E-54825FF6D2A8}"/>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 name="Marcador de fecha 2">
            <a:extLst>
              <a:ext uri="{FF2B5EF4-FFF2-40B4-BE49-F238E27FC236}">
                <a16:creationId xmlns:a16="http://schemas.microsoft.com/office/drawing/2014/main" id="{BC4634F0-75AD-4457-92D2-634D7ED35644}"/>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BADFE99A-CCF3-423A-A10B-98DE0EFF22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8CB5615-3693-49F0-8E9F-3668D6531268}"/>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8" name="object 8">
            <a:extLst>
              <a:ext uri="{FF2B5EF4-FFF2-40B4-BE49-F238E27FC236}">
                <a16:creationId xmlns:a16="http://schemas.microsoft.com/office/drawing/2014/main" id="{2BAFDDB8-776D-438D-905C-A829B0EF2AA7}"/>
              </a:ext>
            </a:extLst>
          </p:cNvPr>
          <p:cNvSpPr/>
          <p:nvPr/>
        </p:nvSpPr>
        <p:spPr>
          <a:xfrm>
            <a:off x="0" y="1499"/>
            <a:ext cx="5218632"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pic>
        <p:nvPicPr>
          <p:cNvPr id="1026" name="Picture 2" descr="Icono Buscar, magnifyng clases Gratis de App / Free Mix Icons">
            <a:extLst>
              <a:ext uri="{FF2B5EF4-FFF2-40B4-BE49-F238E27FC236}">
                <a16:creationId xmlns:a16="http://schemas.microsoft.com/office/drawing/2014/main" id="{B1E77480-84FE-4CF1-9F18-407C31688824}"/>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373" y="13074"/>
            <a:ext cx="602827" cy="45212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8">
            <a:extLst>
              <a:ext uri="{FF2B5EF4-FFF2-40B4-BE49-F238E27FC236}">
                <a16:creationId xmlns:a16="http://schemas.microsoft.com/office/drawing/2014/main" id="{6F0C2CC6-BF43-4B91-B269-9D3B91D6761C}"/>
              </a:ext>
            </a:extLst>
          </p:cNvPr>
          <p:cNvSpPr/>
          <p:nvPr/>
        </p:nvSpPr>
        <p:spPr>
          <a:xfrm>
            <a:off x="11938824" y="2522397"/>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sp>
        <p:nvSpPr>
          <p:cNvPr id="17" name="CuadroTexto 16">
            <a:extLst>
              <a:ext uri="{FF2B5EF4-FFF2-40B4-BE49-F238E27FC236}">
                <a16:creationId xmlns:a16="http://schemas.microsoft.com/office/drawing/2014/main" id="{D0E1D9CF-DFF2-47B9-A8D5-D8F8FFE62631}"/>
              </a:ext>
            </a:extLst>
          </p:cNvPr>
          <p:cNvSpPr txBox="1"/>
          <p:nvPr/>
        </p:nvSpPr>
        <p:spPr>
          <a:xfrm>
            <a:off x="1025496" y="13074"/>
            <a:ext cx="3013105" cy="523220"/>
          </a:xfrm>
          <a:prstGeom prst="rect">
            <a:avLst/>
          </a:prstGeom>
          <a:noFill/>
        </p:spPr>
        <p:txBody>
          <a:bodyPr wrap="square" rtlCol="0">
            <a:spAutoFit/>
          </a:bodyPr>
          <a:lstStyle/>
          <a:p>
            <a:r>
              <a:rPr lang="es-PE" sz="2800" b="1" dirty="0">
                <a:solidFill>
                  <a:schemeClr val="bg1"/>
                </a:solidFill>
                <a:effectLst>
                  <a:outerShdw blurRad="38100" dist="38100" dir="2700000" algn="tl">
                    <a:srgbClr val="000000">
                      <a:alpha val="43137"/>
                    </a:srgbClr>
                  </a:outerShdw>
                </a:effectLst>
              </a:rPr>
              <a:t>CONOCE</a:t>
            </a:r>
          </a:p>
        </p:txBody>
      </p:sp>
    </p:spTree>
    <p:extLst>
      <p:ext uri="{BB962C8B-B14F-4D97-AF65-F5344CB8AC3E}">
        <p14:creationId xmlns:p14="http://schemas.microsoft.com/office/powerpoint/2010/main" val="282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scubrimient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DB4942BD-122A-48B9-AFD0-EB85198D05B6}"/>
              </a:ext>
            </a:extLst>
          </p:cNvPr>
          <p:cNvGrpSpPr/>
          <p:nvPr/>
        </p:nvGrpSpPr>
        <p:grpSpPr>
          <a:xfrm>
            <a:off x="9374773" y="6084607"/>
            <a:ext cx="2726067" cy="713345"/>
            <a:chOff x="7073812" y="34089"/>
            <a:chExt cx="2044550" cy="713345"/>
          </a:xfrm>
        </p:grpSpPr>
        <p:pic>
          <p:nvPicPr>
            <p:cNvPr id="14" name="Imagen 13">
              <a:extLst>
                <a:ext uri="{FF2B5EF4-FFF2-40B4-BE49-F238E27FC236}">
                  <a16:creationId xmlns:a16="http://schemas.microsoft.com/office/drawing/2014/main" id="{CC7860E3-9554-4326-AB26-D3CF6E427155}"/>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6" name="Conector recto 15">
              <a:extLst>
                <a:ext uri="{FF2B5EF4-FFF2-40B4-BE49-F238E27FC236}">
                  <a16:creationId xmlns:a16="http://schemas.microsoft.com/office/drawing/2014/main" id="{5B37876B-8D6E-4A30-B3FD-80AA5157AD4D}"/>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 name="Marcador de fecha 2">
            <a:extLst>
              <a:ext uri="{FF2B5EF4-FFF2-40B4-BE49-F238E27FC236}">
                <a16:creationId xmlns:a16="http://schemas.microsoft.com/office/drawing/2014/main" id="{BC4634F0-75AD-4457-92D2-634D7ED35644}"/>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BADFE99A-CCF3-423A-A10B-98DE0EFF22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8CB5615-3693-49F0-8E9F-3668D6531268}"/>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8" name="object 8">
            <a:extLst>
              <a:ext uri="{FF2B5EF4-FFF2-40B4-BE49-F238E27FC236}">
                <a16:creationId xmlns:a16="http://schemas.microsoft.com/office/drawing/2014/main" id="{2BAFDDB8-776D-438D-905C-A829B0EF2AA7}"/>
              </a:ext>
            </a:extLst>
          </p:cNvPr>
          <p:cNvSpPr/>
          <p:nvPr/>
        </p:nvSpPr>
        <p:spPr>
          <a:xfrm>
            <a:off x="0" y="1499"/>
            <a:ext cx="5218632"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sp>
        <p:nvSpPr>
          <p:cNvPr id="11" name="object 8">
            <a:extLst>
              <a:ext uri="{FF2B5EF4-FFF2-40B4-BE49-F238E27FC236}">
                <a16:creationId xmlns:a16="http://schemas.microsoft.com/office/drawing/2014/main" id="{6F0C2CC6-BF43-4B91-B269-9D3B91D6761C}"/>
              </a:ext>
            </a:extLst>
          </p:cNvPr>
          <p:cNvSpPr/>
          <p:nvPr/>
        </p:nvSpPr>
        <p:spPr>
          <a:xfrm>
            <a:off x="11938824" y="2522397"/>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pic>
        <p:nvPicPr>
          <p:cNvPr id="2052" name="Picture 4" descr="Imágenes, fotos de stock y vectores sobre Light Bulb with Idea ...">
            <a:extLst>
              <a:ext uri="{FF2B5EF4-FFF2-40B4-BE49-F238E27FC236}">
                <a16:creationId xmlns:a16="http://schemas.microsoft.com/office/drawing/2014/main" id="{EA44BAE9-5E67-4718-98D9-B5F52EC7F72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8253" t="16006" r="19288" b="24125"/>
          <a:stretch/>
        </p:blipFill>
        <p:spPr bwMode="auto">
          <a:xfrm>
            <a:off x="195490" y="0"/>
            <a:ext cx="726597" cy="56252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8456365-C95A-423B-BADA-33FEAF202EDD}"/>
              </a:ext>
            </a:extLst>
          </p:cNvPr>
          <p:cNvSpPr txBox="1"/>
          <p:nvPr/>
        </p:nvSpPr>
        <p:spPr>
          <a:xfrm>
            <a:off x="1025496" y="13074"/>
            <a:ext cx="3013105" cy="523220"/>
          </a:xfrm>
          <a:prstGeom prst="rect">
            <a:avLst/>
          </a:prstGeom>
          <a:noFill/>
        </p:spPr>
        <p:txBody>
          <a:bodyPr wrap="square" rtlCol="0">
            <a:spAutoFit/>
          </a:bodyPr>
          <a:lstStyle/>
          <a:p>
            <a:r>
              <a:rPr lang="es-PE" sz="2800" b="1" dirty="0">
                <a:solidFill>
                  <a:schemeClr val="bg1"/>
                </a:solidFill>
                <a:effectLst>
                  <a:outerShdw blurRad="38100" dist="38100" dir="2700000" algn="tl">
                    <a:srgbClr val="000000">
                      <a:alpha val="43137"/>
                    </a:srgbClr>
                  </a:outerShdw>
                </a:effectLst>
              </a:rPr>
              <a:t>DESCUBRE</a:t>
            </a:r>
          </a:p>
        </p:txBody>
      </p:sp>
    </p:spTree>
    <p:extLst>
      <p:ext uri="{BB962C8B-B14F-4D97-AF65-F5344CB8AC3E}">
        <p14:creationId xmlns:p14="http://schemas.microsoft.com/office/powerpoint/2010/main" val="19095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robar">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9E79B438-D81F-4DD4-BEEB-FD85CC31951C}"/>
              </a:ext>
            </a:extLst>
          </p:cNvPr>
          <p:cNvGrpSpPr/>
          <p:nvPr/>
        </p:nvGrpSpPr>
        <p:grpSpPr>
          <a:xfrm>
            <a:off x="9374773" y="6084607"/>
            <a:ext cx="2726067" cy="713345"/>
            <a:chOff x="7073812" y="34089"/>
            <a:chExt cx="2044550" cy="713345"/>
          </a:xfrm>
        </p:grpSpPr>
        <p:pic>
          <p:nvPicPr>
            <p:cNvPr id="14" name="Imagen 13">
              <a:extLst>
                <a:ext uri="{FF2B5EF4-FFF2-40B4-BE49-F238E27FC236}">
                  <a16:creationId xmlns:a16="http://schemas.microsoft.com/office/drawing/2014/main" id="{8187FEA8-572A-4990-9269-681FD89ABFF4}"/>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6" name="Conector recto 15">
              <a:extLst>
                <a:ext uri="{FF2B5EF4-FFF2-40B4-BE49-F238E27FC236}">
                  <a16:creationId xmlns:a16="http://schemas.microsoft.com/office/drawing/2014/main" id="{5CC569A2-6589-4994-86C2-D62756733B24}"/>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 name="Marcador de fecha 2">
            <a:extLst>
              <a:ext uri="{FF2B5EF4-FFF2-40B4-BE49-F238E27FC236}">
                <a16:creationId xmlns:a16="http://schemas.microsoft.com/office/drawing/2014/main" id="{BC4634F0-75AD-4457-92D2-634D7ED35644}"/>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BADFE99A-CCF3-423A-A10B-98DE0EFF22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8CB5615-3693-49F0-8E9F-3668D6531268}"/>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8" name="object 8">
            <a:extLst>
              <a:ext uri="{FF2B5EF4-FFF2-40B4-BE49-F238E27FC236}">
                <a16:creationId xmlns:a16="http://schemas.microsoft.com/office/drawing/2014/main" id="{2BAFDDB8-776D-438D-905C-A829B0EF2AA7}"/>
              </a:ext>
            </a:extLst>
          </p:cNvPr>
          <p:cNvSpPr/>
          <p:nvPr/>
        </p:nvSpPr>
        <p:spPr>
          <a:xfrm>
            <a:off x="0" y="1499"/>
            <a:ext cx="5218632"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sp>
        <p:nvSpPr>
          <p:cNvPr id="11" name="object 8">
            <a:extLst>
              <a:ext uri="{FF2B5EF4-FFF2-40B4-BE49-F238E27FC236}">
                <a16:creationId xmlns:a16="http://schemas.microsoft.com/office/drawing/2014/main" id="{6F0C2CC6-BF43-4B91-B269-9D3B91D6761C}"/>
              </a:ext>
            </a:extLst>
          </p:cNvPr>
          <p:cNvSpPr/>
          <p:nvPr/>
        </p:nvSpPr>
        <p:spPr>
          <a:xfrm>
            <a:off x="11938824" y="2522397"/>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pic>
        <p:nvPicPr>
          <p:cNvPr id="3074" name="Picture 2" descr="Icono Signo, Cheque Gratis de Small &amp; Flat Icons">
            <a:extLst>
              <a:ext uri="{FF2B5EF4-FFF2-40B4-BE49-F238E27FC236}">
                <a16:creationId xmlns:a16="http://schemas.microsoft.com/office/drawing/2014/main" id="{0988A74A-695E-42BB-8687-327804ECE43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797" y="0"/>
            <a:ext cx="676403" cy="507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1F9BA67-41C0-46EA-A543-015DAEFE107D}"/>
              </a:ext>
            </a:extLst>
          </p:cNvPr>
          <p:cNvSpPr txBox="1"/>
          <p:nvPr/>
        </p:nvSpPr>
        <p:spPr>
          <a:xfrm>
            <a:off x="1025495" y="13074"/>
            <a:ext cx="3452501" cy="523220"/>
          </a:xfrm>
          <a:prstGeom prst="rect">
            <a:avLst/>
          </a:prstGeom>
          <a:noFill/>
        </p:spPr>
        <p:txBody>
          <a:bodyPr wrap="square" rtlCol="0">
            <a:spAutoFit/>
          </a:bodyPr>
          <a:lstStyle/>
          <a:p>
            <a:r>
              <a:rPr lang="es-PE" sz="2800" b="1" dirty="0">
                <a:solidFill>
                  <a:schemeClr val="bg1"/>
                </a:solidFill>
                <a:effectLst>
                  <a:outerShdw blurRad="38100" dist="38100" dir="2700000" algn="tl">
                    <a:srgbClr val="000000">
                      <a:alpha val="43137"/>
                    </a:srgbClr>
                  </a:outerShdw>
                </a:effectLst>
              </a:rPr>
              <a:t>COMPRUEBA</a:t>
            </a:r>
          </a:p>
        </p:txBody>
      </p:sp>
    </p:spTree>
    <p:extLst>
      <p:ext uri="{BB962C8B-B14F-4D97-AF65-F5344CB8AC3E}">
        <p14:creationId xmlns:p14="http://schemas.microsoft.com/office/powerpoint/2010/main" val="234675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xperimentar">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A3842D4-1761-4A8B-97F6-00F3C2797568}"/>
              </a:ext>
            </a:extLst>
          </p:cNvPr>
          <p:cNvGrpSpPr/>
          <p:nvPr/>
        </p:nvGrpSpPr>
        <p:grpSpPr>
          <a:xfrm>
            <a:off x="9374773" y="6084607"/>
            <a:ext cx="2726067" cy="713345"/>
            <a:chOff x="7073812" y="34089"/>
            <a:chExt cx="2044550" cy="713345"/>
          </a:xfrm>
        </p:grpSpPr>
        <p:pic>
          <p:nvPicPr>
            <p:cNvPr id="14" name="Imagen 13">
              <a:extLst>
                <a:ext uri="{FF2B5EF4-FFF2-40B4-BE49-F238E27FC236}">
                  <a16:creationId xmlns:a16="http://schemas.microsoft.com/office/drawing/2014/main" id="{6E9A8417-C451-4814-9BF8-8A43BDDF9AB8}"/>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6" name="Conector recto 15">
              <a:extLst>
                <a:ext uri="{FF2B5EF4-FFF2-40B4-BE49-F238E27FC236}">
                  <a16:creationId xmlns:a16="http://schemas.microsoft.com/office/drawing/2014/main" id="{418C8800-679F-4574-8A65-85D12DEEF8D9}"/>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 name="Marcador de fecha 2">
            <a:extLst>
              <a:ext uri="{FF2B5EF4-FFF2-40B4-BE49-F238E27FC236}">
                <a16:creationId xmlns:a16="http://schemas.microsoft.com/office/drawing/2014/main" id="{BC4634F0-75AD-4457-92D2-634D7ED35644}"/>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BADFE99A-CCF3-423A-A10B-98DE0EFF22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8CB5615-3693-49F0-8E9F-3668D6531268}"/>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8" name="object 8">
            <a:extLst>
              <a:ext uri="{FF2B5EF4-FFF2-40B4-BE49-F238E27FC236}">
                <a16:creationId xmlns:a16="http://schemas.microsoft.com/office/drawing/2014/main" id="{2BAFDDB8-776D-438D-905C-A829B0EF2AA7}"/>
              </a:ext>
            </a:extLst>
          </p:cNvPr>
          <p:cNvSpPr/>
          <p:nvPr/>
        </p:nvSpPr>
        <p:spPr>
          <a:xfrm>
            <a:off x="0" y="1499"/>
            <a:ext cx="5218632"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sp>
        <p:nvSpPr>
          <p:cNvPr id="11" name="object 8">
            <a:extLst>
              <a:ext uri="{FF2B5EF4-FFF2-40B4-BE49-F238E27FC236}">
                <a16:creationId xmlns:a16="http://schemas.microsoft.com/office/drawing/2014/main" id="{6F0C2CC6-BF43-4B91-B269-9D3B91D6761C}"/>
              </a:ext>
            </a:extLst>
          </p:cNvPr>
          <p:cNvSpPr/>
          <p:nvPr/>
        </p:nvSpPr>
        <p:spPr>
          <a:xfrm>
            <a:off x="11938824" y="2522397"/>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pic>
        <p:nvPicPr>
          <p:cNvPr id="4110" name="Picture 14" descr="tacómetro - Iconos gratis de">
            <a:extLst>
              <a:ext uri="{FF2B5EF4-FFF2-40B4-BE49-F238E27FC236}">
                <a16:creationId xmlns:a16="http://schemas.microsoft.com/office/drawing/2014/main" id="{2A45187D-4BD5-40C4-A18C-AE2A9D71A4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717" y="15875"/>
            <a:ext cx="750032" cy="56252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018A36C1-C519-49BC-9A1B-FA577B50474E}"/>
              </a:ext>
            </a:extLst>
          </p:cNvPr>
          <p:cNvSpPr txBox="1"/>
          <p:nvPr/>
        </p:nvSpPr>
        <p:spPr>
          <a:xfrm>
            <a:off x="1025495" y="13074"/>
            <a:ext cx="4114800" cy="523220"/>
          </a:xfrm>
          <a:prstGeom prst="rect">
            <a:avLst/>
          </a:prstGeom>
          <a:noFill/>
        </p:spPr>
        <p:txBody>
          <a:bodyPr wrap="square" rtlCol="0">
            <a:spAutoFit/>
          </a:bodyPr>
          <a:lstStyle/>
          <a:p>
            <a:r>
              <a:rPr lang="es-PE" sz="2800" b="1" dirty="0">
                <a:solidFill>
                  <a:schemeClr val="bg1"/>
                </a:solidFill>
                <a:effectLst>
                  <a:outerShdw blurRad="38100" dist="38100" dir="2700000" algn="tl">
                    <a:srgbClr val="000000">
                      <a:alpha val="43137"/>
                    </a:srgbClr>
                  </a:outerShdw>
                </a:effectLst>
              </a:rPr>
              <a:t>EXPERIMENTA</a:t>
            </a:r>
          </a:p>
        </p:txBody>
      </p:sp>
    </p:spTree>
    <p:extLst>
      <p:ext uri="{BB962C8B-B14F-4D97-AF65-F5344CB8AC3E}">
        <p14:creationId xmlns:p14="http://schemas.microsoft.com/office/powerpoint/2010/main" val="353130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valuar">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B81355-EF93-4244-AC7A-A51D701AAF4A}"/>
              </a:ext>
            </a:extLst>
          </p:cNvPr>
          <p:cNvGrpSpPr/>
          <p:nvPr/>
        </p:nvGrpSpPr>
        <p:grpSpPr>
          <a:xfrm>
            <a:off x="9374773" y="6084607"/>
            <a:ext cx="2726067" cy="713345"/>
            <a:chOff x="7073812" y="34089"/>
            <a:chExt cx="2044550" cy="713345"/>
          </a:xfrm>
        </p:grpSpPr>
        <p:pic>
          <p:nvPicPr>
            <p:cNvPr id="14" name="Imagen 13">
              <a:extLst>
                <a:ext uri="{FF2B5EF4-FFF2-40B4-BE49-F238E27FC236}">
                  <a16:creationId xmlns:a16="http://schemas.microsoft.com/office/drawing/2014/main" id="{96D9D4EA-C24B-4C5D-8B8D-D0F250D5C761}"/>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16" name="Conector recto 15">
              <a:extLst>
                <a:ext uri="{FF2B5EF4-FFF2-40B4-BE49-F238E27FC236}">
                  <a16:creationId xmlns:a16="http://schemas.microsoft.com/office/drawing/2014/main" id="{7975384F-6F28-4364-86DE-9EE3CAC530D9}"/>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 name="Marcador de fecha 2">
            <a:extLst>
              <a:ext uri="{FF2B5EF4-FFF2-40B4-BE49-F238E27FC236}">
                <a16:creationId xmlns:a16="http://schemas.microsoft.com/office/drawing/2014/main" id="{BC4634F0-75AD-4457-92D2-634D7ED35644}"/>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BADFE99A-CCF3-423A-A10B-98DE0EFF22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8CB5615-3693-49F0-8E9F-3668D6531268}"/>
              </a:ext>
            </a:extLst>
          </p:cNvPr>
          <p:cNvSpPr>
            <a:spLocks noGrp="1"/>
          </p:cNvSpPr>
          <p:nvPr>
            <p:ph type="sldNum" sz="quarter" idx="12"/>
          </p:nvPr>
        </p:nvSpPr>
        <p:spPr/>
        <p:txBody>
          <a:bodyPr/>
          <a:lstStyle/>
          <a:p>
            <a:fld id="{465EEA4E-BBF6-48A5-A7AC-62CDC4C410BC}" type="slidenum">
              <a:rPr lang="es-PE" smtClean="0"/>
              <a:t>‹Nº›</a:t>
            </a:fld>
            <a:endParaRPr lang="es-PE"/>
          </a:p>
        </p:txBody>
      </p:sp>
      <p:sp>
        <p:nvSpPr>
          <p:cNvPr id="8" name="object 8">
            <a:extLst>
              <a:ext uri="{FF2B5EF4-FFF2-40B4-BE49-F238E27FC236}">
                <a16:creationId xmlns:a16="http://schemas.microsoft.com/office/drawing/2014/main" id="{2BAFDDB8-776D-438D-905C-A829B0EF2AA7}"/>
              </a:ext>
            </a:extLst>
          </p:cNvPr>
          <p:cNvSpPr/>
          <p:nvPr/>
        </p:nvSpPr>
        <p:spPr>
          <a:xfrm>
            <a:off x="0" y="1499"/>
            <a:ext cx="5218632"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sp>
        <p:nvSpPr>
          <p:cNvPr id="11" name="object 8">
            <a:extLst>
              <a:ext uri="{FF2B5EF4-FFF2-40B4-BE49-F238E27FC236}">
                <a16:creationId xmlns:a16="http://schemas.microsoft.com/office/drawing/2014/main" id="{6F0C2CC6-BF43-4B91-B269-9D3B91D6761C}"/>
              </a:ext>
            </a:extLst>
          </p:cNvPr>
          <p:cNvSpPr/>
          <p:nvPr/>
        </p:nvSpPr>
        <p:spPr>
          <a:xfrm>
            <a:off x="11938824" y="2522397"/>
            <a:ext cx="253177" cy="562524"/>
          </a:xfrm>
          <a:custGeom>
            <a:avLst/>
            <a:gdLst/>
            <a:ahLst/>
            <a:cxnLst/>
            <a:rect l="l" t="t" r="r" b="b"/>
            <a:pathLst>
              <a:path w="3951604" h="522605">
                <a:moveTo>
                  <a:pt x="0" y="522376"/>
                </a:moveTo>
                <a:lnTo>
                  <a:pt x="3951097" y="522376"/>
                </a:lnTo>
                <a:lnTo>
                  <a:pt x="3951097" y="0"/>
                </a:lnTo>
                <a:lnTo>
                  <a:pt x="0" y="0"/>
                </a:lnTo>
                <a:lnTo>
                  <a:pt x="0" y="522376"/>
                </a:lnTo>
                <a:close/>
              </a:path>
            </a:pathLst>
          </a:custGeom>
          <a:solidFill>
            <a:srgbClr val="FF6500"/>
          </a:solidFill>
        </p:spPr>
        <p:txBody>
          <a:bodyPr wrap="square" lIns="0" tIns="0" rIns="0" bIns="0" rtlCol="0"/>
          <a:lstStyle/>
          <a:p>
            <a:endParaRPr sz="1800"/>
          </a:p>
        </p:txBody>
      </p:sp>
      <p:pic>
        <p:nvPicPr>
          <p:cNvPr id="5122" name="Picture 2" descr="Examinar o evaluar?: Educación, Tecnología, Cursos, Docencia,...">
            <a:extLst>
              <a:ext uri="{FF2B5EF4-FFF2-40B4-BE49-F238E27FC236}">
                <a16:creationId xmlns:a16="http://schemas.microsoft.com/office/drawing/2014/main" id="{EDB8E86B-42A4-4791-B016-D029AD883EC3}"/>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7" y="61226"/>
            <a:ext cx="672673" cy="44307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E2D5A24-5519-40D9-A5A6-D81F49B7E248}"/>
              </a:ext>
            </a:extLst>
          </p:cNvPr>
          <p:cNvSpPr txBox="1"/>
          <p:nvPr/>
        </p:nvSpPr>
        <p:spPr>
          <a:xfrm>
            <a:off x="1025496" y="13074"/>
            <a:ext cx="3013105" cy="523220"/>
          </a:xfrm>
          <a:prstGeom prst="rect">
            <a:avLst/>
          </a:prstGeom>
          <a:noFill/>
        </p:spPr>
        <p:txBody>
          <a:bodyPr wrap="square" rtlCol="0">
            <a:spAutoFit/>
          </a:bodyPr>
          <a:lstStyle/>
          <a:p>
            <a:r>
              <a:rPr lang="es-PE" sz="2800" b="1" dirty="0">
                <a:solidFill>
                  <a:schemeClr val="bg1"/>
                </a:solidFill>
                <a:effectLst>
                  <a:outerShdw blurRad="38100" dist="38100" dir="2700000" algn="tl">
                    <a:srgbClr val="000000">
                      <a:alpha val="43137"/>
                    </a:srgbClr>
                  </a:outerShdw>
                </a:effectLst>
              </a:rPr>
              <a:t>EVALUA</a:t>
            </a:r>
          </a:p>
        </p:txBody>
      </p:sp>
    </p:spTree>
    <p:extLst>
      <p:ext uri="{BB962C8B-B14F-4D97-AF65-F5344CB8AC3E}">
        <p14:creationId xmlns:p14="http://schemas.microsoft.com/office/powerpoint/2010/main" val="358659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_Izquierda">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5E522B26-776C-43AF-8B54-3411BB076718}"/>
              </a:ext>
            </a:extLst>
          </p:cNvPr>
          <p:cNvSpPr>
            <a:spLocks noGrp="1"/>
          </p:cNvSpPr>
          <p:nvPr>
            <p:ph type="dt" sz="half" idx="10"/>
          </p:nvPr>
        </p:nvSpPr>
        <p:spPr/>
        <p:txBody>
          <a:bodyPr/>
          <a:lstStyle/>
          <a:p>
            <a:fld id="{920A1DF9-6839-4D26-838A-9AD580598AA1}" type="datetimeFigureOut">
              <a:rPr lang="es-PE" smtClean="0"/>
              <a:t>12/04/2021</a:t>
            </a:fld>
            <a:endParaRPr lang="es-PE"/>
          </a:p>
        </p:txBody>
      </p:sp>
      <p:sp>
        <p:nvSpPr>
          <p:cNvPr id="4" name="Marcador de pie de página 3">
            <a:extLst>
              <a:ext uri="{FF2B5EF4-FFF2-40B4-BE49-F238E27FC236}">
                <a16:creationId xmlns:a16="http://schemas.microsoft.com/office/drawing/2014/main" id="{4D26D34B-3E14-44A3-91BC-1A2BBCAD163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38DA1D1-C866-4FDD-88B2-DBF9C16242D2}"/>
              </a:ext>
            </a:extLst>
          </p:cNvPr>
          <p:cNvSpPr>
            <a:spLocks noGrp="1"/>
          </p:cNvSpPr>
          <p:nvPr>
            <p:ph type="sldNum" sz="quarter" idx="12"/>
          </p:nvPr>
        </p:nvSpPr>
        <p:spPr/>
        <p:txBody>
          <a:bodyPr/>
          <a:lstStyle/>
          <a:p>
            <a:fld id="{465EEA4E-BBF6-48A5-A7AC-62CDC4C410BC}" type="slidenum">
              <a:rPr lang="es-PE" smtClean="0"/>
              <a:t>‹Nº›</a:t>
            </a:fld>
            <a:endParaRPr lang="es-PE"/>
          </a:p>
        </p:txBody>
      </p:sp>
      <p:grpSp>
        <p:nvGrpSpPr>
          <p:cNvPr id="12" name="Grupo 11">
            <a:extLst>
              <a:ext uri="{FF2B5EF4-FFF2-40B4-BE49-F238E27FC236}">
                <a16:creationId xmlns:a16="http://schemas.microsoft.com/office/drawing/2014/main" id="{9CCFB426-BFB9-40C4-8466-B92B41FC304D}"/>
              </a:ext>
            </a:extLst>
          </p:cNvPr>
          <p:cNvGrpSpPr/>
          <p:nvPr/>
        </p:nvGrpSpPr>
        <p:grpSpPr>
          <a:xfrm>
            <a:off x="9374776" y="68274"/>
            <a:ext cx="2726067" cy="713345"/>
            <a:chOff x="7073812" y="34089"/>
            <a:chExt cx="2044550" cy="713345"/>
          </a:xfrm>
        </p:grpSpPr>
        <p:pic>
          <p:nvPicPr>
            <p:cNvPr id="7" name="Imagen 6">
              <a:extLst>
                <a:ext uri="{FF2B5EF4-FFF2-40B4-BE49-F238E27FC236}">
                  <a16:creationId xmlns:a16="http://schemas.microsoft.com/office/drawing/2014/main" id="{081AC701-FBCA-490B-97F1-5DB7D15176A2}"/>
                </a:ext>
              </a:extLst>
            </p:cNvPr>
            <p:cNvPicPr>
              <a:picLocks noChangeAspect="1"/>
            </p:cNvPicPr>
            <p:nvPr userDrawn="1"/>
          </p:nvPicPr>
          <p:blipFill>
            <a:blip r:embed="rId2"/>
            <a:stretch>
              <a:fillRect/>
            </a:stretch>
          </p:blipFill>
          <p:spPr>
            <a:xfrm>
              <a:off x="7073812" y="34089"/>
              <a:ext cx="2044550" cy="713345"/>
            </a:xfrm>
            <a:prstGeom prst="rect">
              <a:avLst/>
            </a:prstGeom>
          </p:spPr>
        </p:pic>
        <p:cxnSp>
          <p:nvCxnSpPr>
            <p:cNvPr id="9" name="Conector recto 8">
              <a:extLst>
                <a:ext uri="{FF2B5EF4-FFF2-40B4-BE49-F238E27FC236}">
                  <a16:creationId xmlns:a16="http://schemas.microsoft.com/office/drawing/2014/main" id="{C2F60A4B-BCA6-4A0F-B2BA-4B81DDAD1040}"/>
                </a:ext>
              </a:extLst>
            </p:cNvPr>
            <p:cNvCxnSpPr>
              <a:cxnSpLocks/>
            </p:cNvCxnSpPr>
            <p:nvPr userDrawn="1"/>
          </p:nvCxnSpPr>
          <p:spPr>
            <a:xfrm>
              <a:off x="7452466" y="615297"/>
              <a:ext cx="1469343" cy="0"/>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14" name="Rectángulo 13">
            <a:extLst>
              <a:ext uri="{FF2B5EF4-FFF2-40B4-BE49-F238E27FC236}">
                <a16:creationId xmlns:a16="http://schemas.microsoft.com/office/drawing/2014/main" id="{FE224915-C649-4FFD-8FC8-9D5C67956900}"/>
              </a:ext>
            </a:extLst>
          </p:cNvPr>
          <p:cNvSpPr/>
          <p:nvPr/>
        </p:nvSpPr>
        <p:spPr>
          <a:xfrm>
            <a:off x="282963" y="207011"/>
            <a:ext cx="4267199" cy="6149340"/>
          </a:xfrm>
          <a:prstGeom prst="rect">
            <a:avLst/>
          </a:prstGeom>
          <a:solidFill>
            <a:schemeClr val="tx1">
              <a:lumMod val="95000"/>
              <a:lumOff val="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50135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A1DF9-6839-4D26-838A-9AD580598AA1}" type="datetimeFigureOut">
              <a:rPr lang="es-PE" smtClean="0"/>
              <a:t>12/04/2021</a:t>
            </a:fld>
            <a:endParaRPr lang="es-PE"/>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EEA4E-BBF6-48A5-A7AC-62CDC4C410BC}" type="slidenum">
              <a:rPr lang="es-PE" smtClean="0"/>
              <a:t>‹Nº›</a:t>
            </a:fld>
            <a:endParaRPr lang="es-PE"/>
          </a:p>
        </p:txBody>
      </p:sp>
    </p:spTree>
    <p:extLst>
      <p:ext uri="{BB962C8B-B14F-4D97-AF65-F5344CB8AC3E}">
        <p14:creationId xmlns:p14="http://schemas.microsoft.com/office/powerpoint/2010/main" val="43316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B04D191-6EC4-4B07-BE4A-876A4D05C0AF}"/>
              </a:ext>
            </a:extLst>
          </p:cNvPr>
          <p:cNvSpPr/>
          <p:nvPr/>
        </p:nvSpPr>
        <p:spPr>
          <a:xfrm>
            <a:off x="1973493" y="401161"/>
            <a:ext cx="6825921" cy="322396"/>
          </a:xfrm>
          <a:prstGeom prst="rect">
            <a:avLst/>
          </a:prstGeom>
          <a:noFill/>
        </p:spPr>
        <p:txBody>
          <a:bodyPr wrap="square" lIns="75438" tIns="37719" rIns="75438" bIns="37719">
            <a:spAutoFit/>
          </a:bodyPr>
          <a:lstStyle/>
          <a:p>
            <a:pPr algn="ctr"/>
            <a:r>
              <a:rPr lang="es-MX" sz="1100" b="1" dirty="0">
                <a:ln w="28575">
                  <a:solidFill>
                    <a:srgbClr val="002060"/>
                  </a:solidFill>
                  <a:prstDash val="solid"/>
                </a:ln>
                <a:solidFill>
                  <a:srgbClr val="FFC000"/>
                </a:solidFill>
                <a:effectLst>
                  <a:glow rad="139700">
                    <a:schemeClr val="accent6">
                      <a:satMod val="175000"/>
                      <a:alpha val="40000"/>
                    </a:schemeClr>
                  </a:glow>
                  <a:outerShdw dist="38100" dir="2640000" algn="bl" rotWithShape="0">
                    <a:schemeClr val="accent1"/>
                  </a:outerShdw>
                </a:effectLst>
                <a:latin typeface="Arial Black" panose="020B0A04020102020204" pitchFamily="34" charset="0"/>
              </a:rPr>
              <a:t> </a:t>
            </a:r>
            <a:r>
              <a:rPr lang="es-MX" sz="16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Año de la Universalización de la Salud</a:t>
            </a:r>
            <a:endParaRPr lang="es-ES" sz="16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6" name="2 Subtítulo">
            <a:extLst>
              <a:ext uri="{FF2B5EF4-FFF2-40B4-BE49-F238E27FC236}">
                <a16:creationId xmlns:a16="http://schemas.microsoft.com/office/drawing/2014/main" id="{6C3B79B5-81AE-4267-973A-E5E6122057DA}"/>
              </a:ext>
            </a:extLst>
          </p:cNvPr>
          <p:cNvSpPr txBox="1">
            <a:spLocks/>
          </p:cNvSpPr>
          <p:nvPr/>
        </p:nvSpPr>
        <p:spPr>
          <a:xfrm>
            <a:off x="1621422" y="5502600"/>
            <a:ext cx="5945981" cy="361807"/>
          </a:xfrm>
          <a:prstGeom prst="rect">
            <a:avLst/>
          </a:prstGeom>
          <a:noFill/>
        </p:spPr>
        <p:txBody>
          <a:bodyPr>
            <a:noAutofit/>
          </a:bodyPr>
          <a:lstStyle>
            <a:lvl1pPr marL="251460" indent="-251460" algn="l" defTabSz="1005840" rtl="0" eaLnBrk="1" latinLnBrk="0" hangingPunct="1">
              <a:lnSpc>
                <a:spcPct val="90000"/>
              </a:lnSpc>
              <a:spcBef>
                <a:spcPts val="1100"/>
              </a:spcBef>
              <a:buFont typeface="Arial" panose="020B0604020202020204" pitchFamily="34" charset="0"/>
              <a:buChar char="•"/>
              <a:defRPr sz="264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76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76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9pPr>
          </a:lstStyle>
          <a:p>
            <a:pPr marL="377190" indent="-377190">
              <a:buFont typeface="Webdings" panose="05030102010509060703" pitchFamily="18" charset="2"/>
              <a:buChar char=""/>
            </a:pPr>
            <a:r>
              <a:rPr lang="es-ES" sz="2000" b="1" dirty="0">
                <a:latin typeface="Calibri" panose="020F0502020204030204" pitchFamily="34" charset="0"/>
                <a:cs typeface="Times New Roman" panose="02020603050405020304" pitchFamily="18" charset="0"/>
              </a:rPr>
              <a:t>BENDEZÚ LOPEZ, </a:t>
            </a:r>
            <a:r>
              <a:rPr lang="es-ES" sz="2000" b="1" dirty="0" smtClean="0">
                <a:latin typeface="Calibri" panose="020F0502020204030204" pitchFamily="34" charset="0"/>
                <a:cs typeface="Times New Roman" panose="02020603050405020304" pitchFamily="18" charset="0"/>
              </a:rPr>
              <a:t>HEIDY</a:t>
            </a:r>
          </a:p>
          <a:p>
            <a:pPr marL="377190" indent="-377190">
              <a:buFont typeface="Webdings" panose="05030102010509060703" pitchFamily="18" charset="2"/>
              <a:buChar char=""/>
            </a:pPr>
            <a:endParaRPr lang="es-ES" sz="198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7" name="Rectángulo 6">
            <a:extLst>
              <a:ext uri="{FF2B5EF4-FFF2-40B4-BE49-F238E27FC236}">
                <a16:creationId xmlns:a16="http://schemas.microsoft.com/office/drawing/2014/main" id="{F714AC9F-E69E-48CD-B9AC-412670A395A3}"/>
              </a:ext>
            </a:extLst>
          </p:cNvPr>
          <p:cNvSpPr/>
          <p:nvPr/>
        </p:nvSpPr>
        <p:spPr>
          <a:xfrm>
            <a:off x="1133208" y="4979094"/>
            <a:ext cx="5945981" cy="501163"/>
          </a:xfrm>
          <a:prstGeom prst="rect">
            <a:avLst/>
          </a:prstGeom>
        </p:spPr>
        <p:txBody>
          <a:bodyPr wrap="square">
            <a:spAutoFit/>
          </a:bodyPr>
          <a:lstStyle/>
          <a:p>
            <a:pPr>
              <a:lnSpc>
                <a:spcPct val="115000"/>
              </a:lnSpc>
              <a:spcAft>
                <a:spcPts val="619"/>
              </a:spcAft>
              <a:defRPr/>
            </a:pPr>
            <a:r>
              <a:rPr lang="es-ES"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ALUMNA: </a:t>
            </a:r>
            <a:r>
              <a:rPr lang="es-ES" sz="2310" dirty="0" smtClean="0">
                <a:ln w="0"/>
                <a:solidFill>
                  <a:schemeClr val="bg1"/>
                </a:solidFill>
                <a:effectLst>
                  <a:glow rad="139700">
                    <a:schemeClr val="accent5">
                      <a:satMod val="175000"/>
                      <a:alpha val="40000"/>
                    </a:schemeClr>
                  </a:glow>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a:t>
            </a:r>
            <a:r>
              <a:rPr lang="es-ES" sz="1980" dirty="0">
                <a:ln w="0"/>
                <a:solidFill>
                  <a:schemeClr val="bg1"/>
                </a:solidFill>
                <a:effectLst>
                  <a:glow rad="139700">
                    <a:schemeClr val="accent5">
                      <a:satMod val="175000"/>
                      <a:alpha val="40000"/>
                    </a:schemeClr>
                  </a:glow>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a:t>
            </a:r>
            <a:endParaRPr lang="es-MX" sz="1980" dirty="0">
              <a:solidFill>
                <a:schemeClr val="bg1"/>
              </a:solidFill>
              <a:effectLst>
                <a:glow rad="228600">
                  <a:schemeClr val="accent5">
                    <a:satMod val="175000"/>
                    <a:alpha val="40000"/>
                  </a:schemeClr>
                </a:glow>
                <a:outerShdw blurRad="50800" dist="38100" dir="2700000" algn="tl" rotWithShape="0">
                  <a:prstClr val="black">
                    <a:alpha val="40000"/>
                  </a:prstClr>
                </a:outerShdw>
              </a:effectLst>
            </a:endParaRPr>
          </a:p>
        </p:txBody>
      </p:sp>
      <p:sp>
        <p:nvSpPr>
          <p:cNvPr id="8" name="Rectángulo 7">
            <a:extLst>
              <a:ext uri="{FF2B5EF4-FFF2-40B4-BE49-F238E27FC236}">
                <a16:creationId xmlns:a16="http://schemas.microsoft.com/office/drawing/2014/main" id="{9ED9BE26-B073-4B8D-A13F-9F847400446B}"/>
              </a:ext>
            </a:extLst>
          </p:cNvPr>
          <p:cNvSpPr/>
          <p:nvPr/>
        </p:nvSpPr>
        <p:spPr>
          <a:xfrm>
            <a:off x="1133208" y="3403384"/>
            <a:ext cx="9028898" cy="490006"/>
          </a:xfrm>
          <a:prstGeom prst="rect">
            <a:avLst/>
          </a:prstGeom>
          <a:noFill/>
        </p:spPr>
        <p:txBody>
          <a:bodyPr wrap="square" lIns="75438" tIns="37719" rIns="75438" bIns="37719">
            <a:spAutoFit/>
          </a:bodyPr>
          <a:lstStyle/>
          <a:p>
            <a:pPr>
              <a:lnSpc>
                <a:spcPct val="150000"/>
              </a:lnSpc>
            </a:pPr>
            <a:r>
              <a:rPr lang="it-IT"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DOCENTE: </a:t>
            </a:r>
            <a:r>
              <a:rPr lang="it-IT"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PE" b="1" dirty="0" smtClean="0" bmk="_Toc33131869"/>
              <a:t>LEZAMA GONZALES PEDRO</a:t>
            </a:r>
            <a:endParaRPr lang="it-IT"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10" name="Rectángulo 9">
            <a:extLst>
              <a:ext uri="{FF2B5EF4-FFF2-40B4-BE49-F238E27FC236}">
                <a16:creationId xmlns:a16="http://schemas.microsoft.com/office/drawing/2014/main" id="{20CB1488-CD66-470B-BFD2-C4074A67327D}"/>
              </a:ext>
            </a:extLst>
          </p:cNvPr>
          <p:cNvSpPr/>
          <p:nvPr/>
        </p:nvSpPr>
        <p:spPr>
          <a:xfrm>
            <a:off x="3892961" y="5862509"/>
            <a:ext cx="2373304" cy="568617"/>
          </a:xfrm>
          <a:prstGeom prst="rect">
            <a:avLst/>
          </a:prstGeom>
          <a:noFill/>
        </p:spPr>
        <p:txBody>
          <a:bodyPr wrap="square" lIns="75438" tIns="37719" rIns="75438" bIns="37719">
            <a:spAutoFit/>
          </a:bodyPr>
          <a:lstStyle/>
          <a:p>
            <a:pPr algn="ctr"/>
            <a:r>
              <a:rPr lang="es-MX" sz="3200" b="1" dirty="0">
                <a:ln w="28575">
                  <a:solidFill>
                    <a:srgbClr val="002060"/>
                  </a:solidFill>
                  <a:prstDash val="solid"/>
                </a:ln>
                <a:solidFill>
                  <a:srgbClr val="FFC000"/>
                </a:solidFill>
                <a:effectLst>
                  <a:glow rad="139700">
                    <a:schemeClr val="accent6">
                      <a:satMod val="175000"/>
                      <a:alpha val="40000"/>
                    </a:schemeClr>
                  </a:glow>
                </a:effectLst>
                <a:latin typeface="Arial Black" panose="020B0A04020102020204" pitchFamily="34" charset="0"/>
              </a:rPr>
              <a:t> </a:t>
            </a:r>
            <a:r>
              <a:rPr lang="es-MX" sz="28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2021</a:t>
            </a:r>
            <a:endParaRPr lang="es-ES"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11" name="Rectangle 4">
            <a:extLst>
              <a:ext uri="{FF2B5EF4-FFF2-40B4-BE49-F238E27FC236}">
                <a16:creationId xmlns:a16="http://schemas.microsoft.com/office/drawing/2014/main" id="{B9967F8A-0865-41BD-9925-D9DB3D364062}"/>
              </a:ext>
            </a:extLst>
          </p:cNvPr>
          <p:cNvSpPr>
            <a:spLocks noChangeArrowheads="1"/>
          </p:cNvSpPr>
          <p:nvPr/>
        </p:nvSpPr>
        <p:spPr bwMode="auto">
          <a:xfrm>
            <a:off x="1133211" y="879213"/>
            <a:ext cx="10095420" cy="185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tab pos="90488" algn="l"/>
              </a:tabLst>
            </a:pPr>
            <a:r>
              <a:rPr lang="es-PE" altLang="es-PE"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UNIVERSIDAD NACIONAL FEDERICO VILLARREAL</a:t>
            </a:r>
            <a:r>
              <a:rPr lang="es-PE" altLang="es-PE" sz="20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endParaRPr lang="es-PE" altLang="es-PE" sz="24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a:p>
            <a:pPr marL="0" marR="0" lvl="0" indent="0" defTabSz="914400" rtl="0" eaLnBrk="0" fontAlgn="base" latinLnBrk="0" hangingPunct="0">
              <a:lnSpc>
                <a:spcPct val="150000"/>
              </a:lnSpc>
              <a:spcBef>
                <a:spcPct val="0"/>
              </a:spcBef>
              <a:spcAft>
                <a:spcPct val="0"/>
              </a:spcAft>
              <a:buClrTx/>
              <a:buSzTx/>
              <a:buFontTx/>
              <a:buNone/>
              <a:tabLst>
                <a:tab pos="90488" algn="l"/>
              </a:tabLst>
            </a:pPr>
            <a:endParaRPr lang="es-PE" altLang="es-PE" sz="105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a:p>
            <a:pPr marL="0" marR="0" lvl="0" indent="0" defTabSz="914400" rtl="0" eaLnBrk="0" fontAlgn="base" latinLnBrk="0" hangingPunct="0">
              <a:lnSpc>
                <a:spcPct val="150000"/>
              </a:lnSpc>
              <a:spcBef>
                <a:spcPct val="0"/>
              </a:spcBef>
              <a:spcAft>
                <a:spcPct val="0"/>
              </a:spcAft>
              <a:buClrTx/>
              <a:buSzTx/>
              <a:buFontTx/>
              <a:buNone/>
              <a:tabLst>
                <a:tab pos="90488" algn="l"/>
              </a:tabLst>
            </a:pPr>
            <a:r>
              <a:rPr kumimoji="0" lang="es-PE" altLang="es-PE"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FACULTAD INGENIERIA INDUSTRIAL Y DE SISTEMAS</a:t>
            </a:r>
            <a:endParaRPr kumimoji="0" lang="es-PE" altLang="es-PE" sz="600" b="0" i="0" u="none" strike="noStrike" cap="none" normalizeH="0" baseline="0" dirty="0">
              <a:ln>
                <a:noFill/>
              </a:ln>
              <a:effectLst/>
            </a:endParaRPr>
          </a:p>
          <a:p>
            <a:pPr marL="0" marR="0" lvl="0" indent="0" defTabSz="914400" rtl="0" eaLnBrk="0" fontAlgn="base" latinLnBrk="0" hangingPunct="0">
              <a:lnSpc>
                <a:spcPct val="150000"/>
              </a:lnSpc>
              <a:spcBef>
                <a:spcPct val="0"/>
              </a:spcBef>
              <a:spcAft>
                <a:spcPct val="0"/>
              </a:spcAft>
              <a:buClrTx/>
              <a:buSzTx/>
              <a:buFontTx/>
              <a:buNone/>
              <a:tabLst>
                <a:tab pos="90488" algn="l"/>
              </a:tabLst>
            </a:pPr>
            <a:r>
              <a:rPr kumimoji="0" lang="es-PE" altLang="es-PE" sz="16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ESPECIALIDAD: INGENIERÍA DE SISTEMAS</a:t>
            </a:r>
            <a:endParaRPr kumimoji="0" lang="es-PE" altLang="es-PE" sz="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tab pos="90488" algn="l"/>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9" name="Rectángulo 8">
            <a:extLst>
              <a:ext uri="{FF2B5EF4-FFF2-40B4-BE49-F238E27FC236}">
                <a16:creationId xmlns:a16="http://schemas.microsoft.com/office/drawing/2014/main" id="{9ED9BE26-B073-4B8D-A13F-9F847400446B}"/>
              </a:ext>
            </a:extLst>
          </p:cNvPr>
          <p:cNvSpPr/>
          <p:nvPr/>
        </p:nvSpPr>
        <p:spPr>
          <a:xfrm>
            <a:off x="1133208" y="2737414"/>
            <a:ext cx="9028898" cy="490006"/>
          </a:xfrm>
          <a:prstGeom prst="rect">
            <a:avLst/>
          </a:prstGeom>
          <a:noFill/>
        </p:spPr>
        <p:txBody>
          <a:bodyPr wrap="square" lIns="75438" tIns="37719" rIns="75438" bIns="37719">
            <a:spAutoFit/>
          </a:bodyPr>
          <a:lstStyle/>
          <a:p>
            <a:pPr>
              <a:lnSpc>
                <a:spcPct val="150000"/>
              </a:lnSpc>
            </a:pPr>
            <a:r>
              <a:rPr lang="it-IT"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CURSO:  </a:t>
            </a:r>
            <a:r>
              <a:rPr lang="es-PE" b="1" dirty="0" smtClean="0" bmk="_Toc33131869"/>
              <a:t>SEMINARIO DE TESIS</a:t>
            </a:r>
            <a:endParaRPr lang="it-IT"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
        <p:nvSpPr>
          <p:cNvPr id="12" name="Rectángulo 11">
            <a:extLst>
              <a:ext uri="{FF2B5EF4-FFF2-40B4-BE49-F238E27FC236}">
                <a16:creationId xmlns:a16="http://schemas.microsoft.com/office/drawing/2014/main" id="{F714AC9F-E69E-48CD-B9AC-412670A395A3}"/>
              </a:ext>
            </a:extLst>
          </p:cNvPr>
          <p:cNvSpPr/>
          <p:nvPr/>
        </p:nvSpPr>
        <p:spPr>
          <a:xfrm>
            <a:off x="1092298" y="3944472"/>
            <a:ext cx="8588309" cy="1115242"/>
          </a:xfrm>
          <a:prstGeom prst="rect">
            <a:avLst/>
          </a:prstGeom>
        </p:spPr>
        <p:txBody>
          <a:bodyPr wrap="square">
            <a:spAutoFit/>
          </a:bodyPr>
          <a:lstStyle/>
          <a:p>
            <a:pPr>
              <a:lnSpc>
                <a:spcPct val="115000"/>
              </a:lnSpc>
              <a:spcAft>
                <a:spcPts val="619"/>
              </a:spcAft>
              <a:defRPr/>
            </a:pPr>
            <a:r>
              <a:rPr lang="es-ES" sz="2000" b="1" dirty="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ES"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PLAN DE TESIS</a:t>
            </a:r>
            <a:r>
              <a:rPr lang="es-ES"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ES" sz="2000" b="1" dirty="0" smtClean="0" bmk="_Toc33131869">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 </a:t>
            </a:r>
            <a:r>
              <a:rPr lang="es-PE" b="1" i="1" dirty="0"/>
              <a:t>CUADRO DE MANDO DE INTELIGENCIA DE NEGOCIOS PARA LA TOMA DE DECISIONES EN LA EMPRESA H&amp; M SERPROSAC </a:t>
            </a:r>
            <a:r>
              <a:rPr lang="es-ES" sz="1980" dirty="0">
                <a:ln w="0"/>
                <a:solidFill>
                  <a:schemeClr val="bg1"/>
                </a:solidFill>
                <a:effectLst>
                  <a:glow rad="139700">
                    <a:schemeClr val="accent5">
                      <a:satMod val="175000"/>
                      <a:alpha val="40000"/>
                    </a:schemeClr>
                  </a:glow>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a:t>
            </a:r>
            <a:endParaRPr lang="es-MX" sz="1980" dirty="0">
              <a:solidFill>
                <a:schemeClr val="bg1"/>
              </a:solidFill>
              <a:effectLst>
                <a:glow rad="228600">
                  <a:schemeClr val="accent5">
                    <a:satMod val="175000"/>
                    <a:alpha val="40000"/>
                  </a:schemeClr>
                </a:glow>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2995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7939" y="1049774"/>
            <a:ext cx="3378041" cy="369332"/>
          </a:xfrm>
          <a:prstGeom prst="rect">
            <a:avLst/>
          </a:prstGeom>
        </p:spPr>
        <p:txBody>
          <a:bodyPr wrap="none">
            <a:spAutoFit/>
          </a:bodyPr>
          <a:lstStyle/>
          <a:p>
            <a:r>
              <a:rPr lang="es-ES" b="1" dirty="0">
                <a:latin typeface="Arial" panose="020B0604020202020204" pitchFamily="34" charset="0"/>
                <a:ea typeface="Calibri" panose="020F0502020204030204" pitchFamily="34" charset="0"/>
                <a:cs typeface="Times New Roman" panose="02020603050405020304" pitchFamily="18" charset="0"/>
              </a:rPr>
              <a:t>ALCANCES Y LIMITACIONES</a:t>
            </a:r>
            <a:endParaRPr lang="es-PE" dirty="0"/>
          </a:p>
        </p:txBody>
      </p:sp>
      <p:sp>
        <p:nvSpPr>
          <p:cNvPr id="4" name="Rectángulo 3"/>
          <p:cNvSpPr/>
          <p:nvPr/>
        </p:nvSpPr>
        <p:spPr>
          <a:xfrm>
            <a:off x="975360" y="1533555"/>
            <a:ext cx="10728960" cy="1477328"/>
          </a:xfrm>
          <a:prstGeom prst="rect">
            <a:avLst/>
          </a:prstGeom>
        </p:spPr>
        <p:txBody>
          <a:bodyPr wrap="square">
            <a:spAutoFit/>
          </a:bodyPr>
          <a:lstStyle/>
          <a:p>
            <a:pPr algn="just"/>
            <a:r>
              <a:rPr lang="es-MX" b="1" dirty="0"/>
              <a:t>ALCANCE</a:t>
            </a:r>
          </a:p>
          <a:p>
            <a:pPr algn="just"/>
            <a:endParaRPr lang="es-MX" dirty="0"/>
          </a:p>
          <a:p>
            <a:pPr algn="just"/>
            <a:r>
              <a:rPr lang="es-MX" dirty="0"/>
              <a:t>El presente trabajo tiene como alcance </a:t>
            </a:r>
            <a:r>
              <a:rPr lang="es-MX" b="1" dirty="0"/>
              <a:t>la implementación del cuadro de mando de inteligencia de negocios, en el proceso de toma de decisiones de la empresa H&amp; M SERPROSAC</a:t>
            </a:r>
            <a:r>
              <a:rPr lang="es-MX" dirty="0"/>
              <a:t>, permitiendo guiar el desempeño actual y guiar el desempeño futuro para lograr las metas trazadas.</a:t>
            </a:r>
          </a:p>
        </p:txBody>
      </p:sp>
      <p:sp>
        <p:nvSpPr>
          <p:cNvPr id="6" name="Rectángulo 5"/>
          <p:cNvSpPr/>
          <p:nvPr/>
        </p:nvSpPr>
        <p:spPr>
          <a:xfrm>
            <a:off x="1112520" y="3452843"/>
            <a:ext cx="10454640" cy="2585323"/>
          </a:xfrm>
          <a:prstGeom prst="rect">
            <a:avLst/>
          </a:prstGeom>
        </p:spPr>
        <p:txBody>
          <a:bodyPr wrap="square">
            <a:spAutoFit/>
          </a:bodyPr>
          <a:lstStyle/>
          <a:p>
            <a:pPr algn="just"/>
            <a:r>
              <a:rPr lang="es-MX" dirty="0"/>
              <a:t>II.	 Los aspectos internos del negocio al seleccionar cuáles son los matices diferenciadores de la empresa dentro del sector en el que desarrolla la actividad, determinando cuáles son sus ventajas competitivas y el establecimiento de una hoja de ruta para explotarlas a través de la innovación.</a:t>
            </a:r>
          </a:p>
          <a:p>
            <a:pPr algn="just"/>
            <a:endParaRPr lang="es-MX" dirty="0"/>
          </a:p>
          <a:p>
            <a:pPr algn="just"/>
            <a:r>
              <a:rPr lang="es-MX" dirty="0"/>
              <a:t>III.	La relación con el cliente, ya que, es el centro del sistema, y como tal se debe mostrar un alto nivel de satisfacción hacia la opinión que se formen estos sobre la compañía.</a:t>
            </a:r>
          </a:p>
          <a:p>
            <a:pPr algn="just"/>
            <a:endParaRPr lang="es-MX" dirty="0"/>
          </a:p>
          <a:p>
            <a:pPr algn="just"/>
            <a:r>
              <a:rPr lang="es-MX" dirty="0"/>
              <a:t>IV.	Comprenderá el desarrollo y aprendizaje, con el objetivo de analizar si el modelo de negocio de la compañía puede seguir incrementando variables de negocio.</a:t>
            </a:r>
          </a:p>
        </p:txBody>
      </p:sp>
    </p:spTree>
    <p:extLst>
      <p:ext uri="{BB962C8B-B14F-4D97-AF65-F5344CB8AC3E}">
        <p14:creationId xmlns:p14="http://schemas.microsoft.com/office/powerpoint/2010/main" val="260455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2050" y="988814"/>
            <a:ext cx="1569660" cy="369332"/>
          </a:xfrm>
          <a:prstGeom prst="rect">
            <a:avLst/>
          </a:prstGeom>
        </p:spPr>
        <p:txBody>
          <a:bodyPr wrap="none">
            <a:spAutoFit/>
          </a:bodyPr>
          <a:lstStyle/>
          <a:p>
            <a:r>
              <a:rPr lang="es-ES" b="1" dirty="0">
                <a:latin typeface="Arial" panose="020B0604020202020204" pitchFamily="34" charset="0"/>
                <a:ea typeface="Calibri" panose="020F0502020204030204" pitchFamily="34" charset="0"/>
                <a:cs typeface="Times New Roman" panose="02020603050405020304" pitchFamily="18" charset="0"/>
              </a:rPr>
              <a:t>LIMITACIÓN	</a:t>
            </a:r>
            <a:endParaRPr lang="es-PE" dirty="0"/>
          </a:p>
        </p:txBody>
      </p:sp>
      <p:sp>
        <p:nvSpPr>
          <p:cNvPr id="4" name="Rectángulo 3"/>
          <p:cNvSpPr/>
          <p:nvPr/>
        </p:nvSpPr>
        <p:spPr>
          <a:xfrm>
            <a:off x="1706880" y="1638776"/>
            <a:ext cx="9906000" cy="1200329"/>
          </a:xfrm>
          <a:prstGeom prst="rect">
            <a:avLst/>
          </a:prstGeom>
        </p:spPr>
        <p:txBody>
          <a:bodyPr wrap="square">
            <a:spAutoFit/>
          </a:bodyPr>
          <a:lstStyle/>
          <a:p>
            <a:pPr algn="just"/>
            <a:r>
              <a:rPr lang="es-MX" dirty="0"/>
              <a:t>El presente trabajo tiene como principal limitación</a:t>
            </a:r>
            <a:r>
              <a:rPr lang="es-MX" i="1" dirty="0"/>
              <a:t>, </a:t>
            </a:r>
            <a:r>
              <a:rPr lang="es-MX" b="1" dirty="0"/>
              <a:t>el recojo y sistematización de la información, la cual, no está integrada entre las áreas</a:t>
            </a:r>
            <a:r>
              <a:rPr lang="es-MX" dirty="0"/>
              <a:t>, no se ha llevado un registro optimizado, se encuentran en diferentes dispositivos y archivos en Excel de la empresa H&amp; M SERPROSAC</a:t>
            </a:r>
            <a:endParaRPr lang="es-PE" dirty="0"/>
          </a:p>
        </p:txBody>
      </p:sp>
      <p:sp>
        <p:nvSpPr>
          <p:cNvPr id="6" name="Rectángulo 5"/>
          <p:cNvSpPr/>
          <p:nvPr/>
        </p:nvSpPr>
        <p:spPr>
          <a:xfrm>
            <a:off x="1824318" y="3409780"/>
            <a:ext cx="9040906" cy="2308324"/>
          </a:xfrm>
          <a:prstGeom prst="rect">
            <a:avLst/>
          </a:prstGeom>
        </p:spPr>
        <p:txBody>
          <a:bodyPr wrap="square">
            <a:spAutoFit/>
          </a:bodyPr>
          <a:lstStyle/>
          <a:p>
            <a:r>
              <a:rPr lang="es-MX" b="1" dirty="0" smtClean="0"/>
              <a:t>DELIMITACION </a:t>
            </a:r>
            <a:r>
              <a:rPr lang="es-MX" b="1" dirty="0"/>
              <a:t>ESPACIAL</a:t>
            </a:r>
          </a:p>
          <a:p>
            <a:endParaRPr lang="es-MX" dirty="0"/>
          </a:p>
          <a:p>
            <a:r>
              <a:rPr lang="es-MX" dirty="0"/>
              <a:t>Esta investigación recopilará y analizará la información referente al cuadro de mando de inteligencia de negocios en la empresa H&amp; M SERPROSAC.</a:t>
            </a:r>
          </a:p>
          <a:p>
            <a:r>
              <a:rPr lang="es-MX" dirty="0"/>
              <a:t>	</a:t>
            </a:r>
          </a:p>
          <a:p>
            <a:r>
              <a:rPr lang="es-MX" b="1" dirty="0" smtClean="0"/>
              <a:t>DELIMITACION </a:t>
            </a:r>
            <a:r>
              <a:rPr lang="es-MX" b="1" dirty="0"/>
              <a:t>TEMPORAL</a:t>
            </a:r>
          </a:p>
          <a:p>
            <a:r>
              <a:rPr lang="es-MX" dirty="0"/>
              <a:t>El objeto de la investigación tomará como punto de partida las estimaciones realizadas en la empresa H&amp; M SERPROSAC desde el 2018 al 2020.</a:t>
            </a:r>
          </a:p>
        </p:txBody>
      </p:sp>
    </p:spTree>
    <p:extLst>
      <p:ext uri="{BB962C8B-B14F-4D97-AF65-F5344CB8AC3E}">
        <p14:creationId xmlns:p14="http://schemas.microsoft.com/office/powerpoint/2010/main" val="284397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77650" y="609600"/>
            <a:ext cx="11344275" cy="6248400"/>
          </a:xfrm>
          <a:prstGeom prst="rect">
            <a:avLst/>
          </a:prstGeom>
        </p:spPr>
      </p:pic>
    </p:spTree>
    <p:extLst>
      <p:ext uri="{BB962C8B-B14F-4D97-AF65-F5344CB8AC3E}">
        <p14:creationId xmlns:p14="http://schemas.microsoft.com/office/powerpoint/2010/main" val="125119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9684" y="1357592"/>
            <a:ext cx="5840925" cy="3241302"/>
          </a:xfrm>
          <a:prstGeom prst="rect">
            <a:avLst/>
          </a:prstGeom>
        </p:spPr>
      </p:pic>
      <p:pic>
        <p:nvPicPr>
          <p:cNvPr id="3" name="Imagen 2"/>
          <p:cNvPicPr>
            <a:picLocks noChangeAspect="1"/>
          </p:cNvPicPr>
          <p:nvPr/>
        </p:nvPicPr>
        <p:blipFill>
          <a:blip r:embed="rId3"/>
          <a:stretch>
            <a:fillRect/>
          </a:stretch>
        </p:blipFill>
        <p:spPr>
          <a:xfrm>
            <a:off x="6114883" y="1162610"/>
            <a:ext cx="5391317" cy="3624542"/>
          </a:xfrm>
          <a:prstGeom prst="rect">
            <a:avLst/>
          </a:prstGeom>
        </p:spPr>
      </p:pic>
    </p:spTree>
    <p:extLst>
      <p:ext uri="{BB962C8B-B14F-4D97-AF65-F5344CB8AC3E}">
        <p14:creationId xmlns:p14="http://schemas.microsoft.com/office/powerpoint/2010/main" val="57291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03531" y="1944413"/>
            <a:ext cx="3258207" cy="1862048"/>
          </a:xfrm>
          <a:prstGeom prst="rect">
            <a:avLst/>
          </a:prstGeom>
          <a:noFill/>
        </p:spPr>
        <p:txBody>
          <a:bodyPr wrap="square" rtlCol="0">
            <a:spAutoFit/>
          </a:bodyPr>
          <a:lstStyle/>
          <a:p>
            <a:r>
              <a:rPr lang="es-PE" sz="11500" b="1" dirty="0" smtClean="0">
                <a:solidFill>
                  <a:srgbClr val="0000FF"/>
                </a:solidFill>
                <a:latin typeface="Freestyle Script" panose="030804020302050B0404" pitchFamily="66" charset="0"/>
                <a:cs typeface="Calibri" panose="020F0502020204030204" pitchFamily="34" charset="0"/>
              </a:rPr>
              <a:t>Gracias</a:t>
            </a:r>
            <a:endParaRPr lang="es-PE" sz="11500" b="1" dirty="0">
              <a:solidFill>
                <a:srgbClr val="0000FF"/>
              </a:solidFill>
              <a:latin typeface="Freestyle Script" panose="030804020302050B0404" pitchFamily="66" charset="0"/>
              <a:cs typeface="Calibri" panose="020F0502020204030204" pitchFamily="34" charset="0"/>
            </a:endParaRPr>
          </a:p>
        </p:txBody>
      </p:sp>
    </p:spTree>
    <p:extLst>
      <p:ext uri="{BB962C8B-B14F-4D97-AF65-F5344CB8AC3E}">
        <p14:creationId xmlns:p14="http://schemas.microsoft.com/office/powerpoint/2010/main" val="4031478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78480" y="1384408"/>
            <a:ext cx="6096000" cy="830997"/>
          </a:xfrm>
          <a:prstGeom prst="rect">
            <a:avLst/>
          </a:prstGeom>
        </p:spPr>
        <p:txBody>
          <a:bodyPr>
            <a:spAutoFit/>
          </a:bodyPr>
          <a:lstStyle/>
          <a:p>
            <a:pPr algn="ctr">
              <a:spcAft>
                <a:spcPts val="0"/>
              </a:spcAft>
            </a:pPr>
            <a:r>
              <a:rPr lang="es-PE" sz="2400" b="1" dirty="0">
                <a:solidFill>
                  <a:srgbClr val="0000FF"/>
                </a:solidFill>
                <a:latin typeface="Arial" panose="020B0604020202020204" pitchFamily="34" charset="0"/>
                <a:ea typeface="Calibri" panose="020F0502020204030204" pitchFamily="34" charset="0"/>
                <a:cs typeface="Arial" panose="020B0604020202020204" pitchFamily="34" charset="0"/>
              </a:rPr>
              <a:t>PLAN DE TESIS </a:t>
            </a:r>
            <a:endParaRPr lang="es-PE" dirty="0">
              <a:solidFill>
                <a:srgbClr val="0000FF"/>
              </a:solidFill>
              <a:latin typeface="Arial" panose="020B0604020202020204" pitchFamily="34" charset="0"/>
              <a:ea typeface="Calibri" panose="020F0502020204030204" pitchFamily="34" charset="0"/>
              <a:cs typeface="Times New Roman" panose="02020603050405020304" pitchFamily="18" charset="0"/>
            </a:endParaRPr>
          </a:p>
          <a:p>
            <a:pPr algn="ctr">
              <a:spcAft>
                <a:spcPts val="0"/>
              </a:spcAft>
            </a:pPr>
            <a:r>
              <a:rPr lang="es-PE" sz="2400" b="1" dirty="0">
                <a:solidFill>
                  <a:srgbClr val="0000FF"/>
                </a:solidFill>
                <a:latin typeface="Arial" panose="020B0604020202020204" pitchFamily="34" charset="0"/>
                <a:ea typeface="Calibri" panose="020F0502020204030204" pitchFamily="34" charset="0"/>
                <a:cs typeface="Arial" panose="020B0604020202020204" pitchFamily="34" charset="0"/>
              </a:rPr>
              <a:t>TITULO: </a:t>
            </a:r>
            <a:endParaRPr lang="es-PE"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6" name="Imagen 5" descr="Resultado de imagen para universidad villarreal"/>
          <p:cNvPicPr/>
          <p:nvPr/>
        </p:nvPicPr>
        <p:blipFill>
          <a:blip r:embed="rId2">
            <a:extLst>
              <a:ext uri="{28A0092B-C50C-407E-A947-70E740481C1C}">
                <a14:useLocalDpi xmlns:a14="http://schemas.microsoft.com/office/drawing/2010/main" val="0"/>
              </a:ext>
            </a:extLst>
          </a:blip>
          <a:srcRect/>
          <a:stretch>
            <a:fillRect/>
          </a:stretch>
        </p:blipFill>
        <p:spPr bwMode="auto">
          <a:xfrm>
            <a:off x="365760" y="1799907"/>
            <a:ext cx="1463040" cy="3837305"/>
          </a:xfrm>
          <a:prstGeom prst="rect">
            <a:avLst/>
          </a:prstGeom>
          <a:noFill/>
          <a:ln>
            <a:noFill/>
          </a:ln>
        </p:spPr>
      </p:pic>
      <p:sp>
        <p:nvSpPr>
          <p:cNvPr id="3" name="Rectángulo 2"/>
          <p:cNvSpPr/>
          <p:nvPr/>
        </p:nvSpPr>
        <p:spPr>
          <a:xfrm>
            <a:off x="2057400" y="2891135"/>
            <a:ext cx="9342120" cy="1200329"/>
          </a:xfrm>
          <a:prstGeom prst="rect">
            <a:avLst/>
          </a:prstGeom>
        </p:spPr>
        <p:txBody>
          <a:bodyPr wrap="square">
            <a:spAutoFit/>
          </a:bodyPr>
          <a:lstStyle/>
          <a:p>
            <a:pPr algn="ctr"/>
            <a:r>
              <a:rPr lang="es-PE" sz="2400" b="1" i="1" dirty="0">
                <a:latin typeface="Arial" panose="020B0604020202020204" pitchFamily="34" charset="0"/>
                <a:ea typeface="Calibri" panose="020F0502020204030204" pitchFamily="34" charset="0"/>
              </a:rPr>
              <a:t>CUADRO DE MANDO DE INTELIGENCIA DE NEGOCIOS PARA LA TOMA DE DECISIONES EN LA EMPRESA H&amp; M SERPROSAC </a:t>
            </a:r>
            <a:endParaRPr lang="es-PE" sz="2400" dirty="0"/>
          </a:p>
        </p:txBody>
      </p:sp>
      <p:sp>
        <p:nvSpPr>
          <p:cNvPr id="7" name="Rectángulo 6"/>
          <p:cNvSpPr/>
          <p:nvPr/>
        </p:nvSpPr>
        <p:spPr>
          <a:xfrm>
            <a:off x="3848100" y="4872387"/>
            <a:ext cx="8808720" cy="764825"/>
          </a:xfrm>
          <a:prstGeom prst="rect">
            <a:avLst/>
          </a:prstGeom>
        </p:spPr>
        <p:txBody>
          <a:bodyPr wrap="square">
            <a:spAutoFit/>
          </a:bodyPr>
          <a:lstStyle/>
          <a:p>
            <a:pPr algn="just">
              <a:lnSpc>
                <a:spcPct val="115000"/>
              </a:lnSpc>
              <a:spcAft>
                <a:spcPts val="0"/>
              </a:spcAft>
            </a:pPr>
            <a:r>
              <a:rPr lang="es-PE" b="1" dirty="0">
                <a:latin typeface="Arial" panose="020B0604020202020204" pitchFamily="34" charset="0"/>
                <a:ea typeface="Calibri" panose="020F0502020204030204" pitchFamily="34" charset="0"/>
                <a:cs typeface="Times New Roman" panose="02020603050405020304" pitchFamily="18" charset="0"/>
              </a:rPr>
              <a:t>LUGAR DONDE SE VA A REALIZAR LA INVESTIGACIÓN:</a:t>
            </a:r>
            <a:endParaRPr lang="es-PE" dirty="0">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PE" b="1" dirty="0">
                <a:latin typeface="Arial" panose="020B0604020202020204" pitchFamily="34" charset="0"/>
                <a:ea typeface="Calibri" panose="020F0502020204030204" pitchFamily="34" charset="0"/>
                <a:cs typeface="Times New Roman" panose="02020603050405020304" pitchFamily="18" charset="0"/>
              </a:rPr>
              <a:t> </a:t>
            </a:r>
            <a:r>
              <a:rPr lang="es-PE" sz="2000" dirty="0" smtClean="0">
                <a:latin typeface="Arial" panose="020B0604020202020204" pitchFamily="34" charset="0"/>
                <a:ea typeface="Calibri" panose="020F0502020204030204" pitchFamily="34" charset="0"/>
                <a:cs typeface="Arial" panose="020B0604020202020204" pitchFamily="34" charset="0"/>
              </a:rPr>
              <a:t>H&amp;M </a:t>
            </a:r>
            <a:r>
              <a:rPr lang="es-PE" sz="2000" dirty="0">
                <a:latin typeface="Arial" panose="020B0604020202020204" pitchFamily="34" charset="0"/>
                <a:ea typeface="Calibri" panose="020F0502020204030204" pitchFamily="34" charset="0"/>
                <a:cs typeface="Arial" panose="020B0604020202020204" pitchFamily="34" charset="0"/>
              </a:rPr>
              <a:t>Serprosac: </a:t>
            </a:r>
            <a:r>
              <a:rPr lang="es-PE" sz="2000" dirty="0" err="1">
                <a:latin typeface="Arial" panose="020B0604020202020204" pitchFamily="34" charset="0"/>
                <a:ea typeface="Calibri" panose="020F0502020204030204" pitchFamily="34" charset="0"/>
                <a:cs typeface="Arial" panose="020B0604020202020204" pitchFamily="34" charset="0"/>
              </a:rPr>
              <a:t>Mz</a:t>
            </a:r>
            <a:r>
              <a:rPr lang="es-PE" sz="2000" dirty="0">
                <a:latin typeface="Arial" panose="020B0604020202020204" pitchFamily="34" charset="0"/>
                <a:ea typeface="Calibri" panose="020F0502020204030204" pitchFamily="34" charset="0"/>
                <a:cs typeface="Arial" panose="020B0604020202020204" pitchFamily="34" charset="0"/>
              </a:rPr>
              <a:t>. A </a:t>
            </a:r>
            <a:r>
              <a:rPr lang="es-PE" sz="2000" dirty="0" err="1">
                <a:latin typeface="Arial" panose="020B0604020202020204" pitchFamily="34" charset="0"/>
                <a:ea typeface="Calibri" panose="020F0502020204030204" pitchFamily="34" charset="0"/>
                <a:cs typeface="Arial" panose="020B0604020202020204" pitchFamily="34" charset="0"/>
              </a:rPr>
              <a:t>Lte</a:t>
            </a:r>
            <a:r>
              <a:rPr lang="es-PE" sz="2000" dirty="0">
                <a:latin typeface="Arial" panose="020B0604020202020204" pitchFamily="34" charset="0"/>
                <a:ea typeface="Calibri" panose="020F0502020204030204" pitchFamily="34" charset="0"/>
                <a:cs typeface="Arial" panose="020B0604020202020204" pitchFamily="34" charset="0"/>
              </a:rPr>
              <a:t>. 23 Los Ángeles Vitarte</a:t>
            </a:r>
            <a:endParaRPr lang="es-PE"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4618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5189" y="960120"/>
            <a:ext cx="3631059" cy="369332"/>
          </a:xfrm>
          <a:prstGeom prst="rect">
            <a:avLst/>
          </a:prstGeom>
        </p:spPr>
        <p:txBody>
          <a:bodyPr wrap="none">
            <a:spAutoFit/>
          </a:bodyPr>
          <a:lstStyle/>
          <a:p>
            <a:r>
              <a:rPr lang="es-MX" b="1" dirty="0">
                <a:latin typeface="Calibri" panose="020F0502020204030204" pitchFamily="34" charset="0"/>
                <a:ea typeface="Calibri" panose="020F0502020204030204" pitchFamily="34" charset="0"/>
                <a:cs typeface="Times New Roman" panose="02020603050405020304" pitchFamily="18" charset="0"/>
              </a:rPr>
              <a:t>2. PLANTEAMIENTO DEL PROBLEMA</a:t>
            </a:r>
            <a:endParaRPr lang="es-PE" dirty="0"/>
          </a:p>
        </p:txBody>
      </p:sp>
      <p:sp>
        <p:nvSpPr>
          <p:cNvPr id="3" name="Rectángulo 2"/>
          <p:cNvSpPr/>
          <p:nvPr/>
        </p:nvSpPr>
        <p:spPr>
          <a:xfrm>
            <a:off x="915821" y="1342906"/>
            <a:ext cx="1653017" cy="307777"/>
          </a:xfrm>
          <a:prstGeom prst="rect">
            <a:avLst/>
          </a:prstGeom>
        </p:spPr>
        <p:txBody>
          <a:bodyPr wrap="none">
            <a:spAutoFit/>
          </a:bodyPr>
          <a:lstStyle/>
          <a:p>
            <a:r>
              <a:rPr lang="es-PE" sz="1400" b="1" dirty="0">
                <a:latin typeface="Arial" panose="020B0604020202020204" pitchFamily="34" charset="0"/>
                <a:ea typeface="Calibri" panose="020F0502020204030204" pitchFamily="34" charset="0"/>
              </a:rPr>
              <a:t>ANTECEDENTES</a:t>
            </a:r>
            <a:endParaRPr lang="es-PE" sz="1400" dirty="0"/>
          </a:p>
        </p:txBody>
      </p:sp>
      <p:sp>
        <p:nvSpPr>
          <p:cNvPr id="5" name="Rectángulo 4"/>
          <p:cNvSpPr/>
          <p:nvPr/>
        </p:nvSpPr>
        <p:spPr>
          <a:xfrm>
            <a:off x="1447800" y="1650683"/>
            <a:ext cx="9814560" cy="923330"/>
          </a:xfrm>
          <a:prstGeom prst="rect">
            <a:avLst/>
          </a:prstGeom>
        </p:spPr>
        <p:txBody>
          <a:bodyPr wrap="square">
            <a:spAutoFit/>
          </a:bodyPr>
          <a:lstStyle/>
          <a:p>
            <a:pPr algn="just"/>
            <a:r>
              <a:rPr lang="es-MX" b="1" dirty="0" smtClean="0"/>
              <a:t>Rolando </a:t>
            </a:r>
            <a:r>
              <a:rPr lang="es-MX" b="1" dirty="0"/>
              <a:t>a. Gonzales López (2019</a:t>
            </a:r>
            <a:r>
              <a:rPr lang="es-MX" dirty="0"/>
              <a:t>). Impacto de la data </a:t>
            </a:r>
            <a:r>
              <a:rPr lang="es-MX" dirty="0" err="1"/>
              <a:t>Warehouse</a:t>
            </a:r>
            <a:r>
              <a:rPr lang="es-MX" dirty="0"/>
              <a:t> e inteligencia de negocios en el desempeño de las empresas: investigación empírica en Perú, como país en vías de desarrollo. (Tesis doctoral) Universidad </a:t>
            </a:r>
            <a:r>
              <a:rPr lang="es-MX" dirty="0" err="1"/>
              <a:t>Ramon</a:t>
            </a:r>
            <a:r>
              <a:rPr lang="es-MX" dirty="0"/>
              <a:t> </a:t>
            </a:r>
            <a:r>
              <a:rPr lang="es-MX" dirty="0" err="1"/>
              <a:t>Llull</a:t>
            </a:r>
            <a:r>
              <a:rPr lang="es-MX" dirty="0"/>
              <a:t> (</a:t>
            </a:r>
            <a:r>
              <a:rPr lang="es-MX" dirty="0" err="1"/>
              <a:t>Barcelona_España</a:t>
            </a:r>
            <a:r>
              <a:rPr lang="es-MX" dirty="0"/>
              <a:t>)</a:t>
            </a:r>
            <a:endParaRPr lang="es-PE" dirty="0"/>
          </a:p>
        </p:txBody>
      </p:sp>
      <p:sp>
        <p:nvSpPr>
          <p:cNvPr id="6" name="Rectángulo 5"/>
          <p:cNvSpPr/>
          <p:nvPr/>
        </p:nvSpPr>
        <p:spPr>
          <a:xfrm>
            <a:off x="1447800" y="2404795"/>
            <a:ext cx="3113064" cy="646331"/>
          </a:xfrm>
          <a:prstGeom prst="rect">
            <a:avLst/>
          </a:prstGeom>
        </p:spPr>
        <p:txBody>
          <a:bodyPr wrap="square">
            <a:spAutoFit/>
          </a:bodyPr>
          <a:lstStyle/>
          <a:p>
            <a:pPr algn="just">
              <a:lnSpc>
                <a:spcPct val="200000"/>
              </a:lnSpc>
              <a:spcAft>
                <a:spcPts val="0"/>
              </a:spcAft>
            </a:pPr>
            <a:r>
              <a:rPr lang="es-PE" b="1" dirty="0">
                <a:latin typeface="Arial" panose="020B0604020202020204" pitchFamily="34" charset="0"/>
                <a:ea typeface="Calibri" panose="020F0502020204030204" pitchFamily="34" charset="0"/>
                <a:cs typeface="Arial" panose="020B0604020202020204" pitchFamily="34" charset="0"/>
              </a:rPr>
              <a:t>Conclusiones del estudio:</a:t>
            </a:r>
            <a:endParaRPr lang="es-PE" sz="16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1950718" y="3051126"/>
            <a:ext cx="9418322" cy="1200329"/>
          </a:xfrm>
          <a:prstGeom prst="rect">
            <a:avLst/>
          </a:prstGeom>
        </p:spPr>
        <p:txBody>
          <a:bodyPr wrap="square">
            <a:spAutoFit/>
          </a:bodyPr>
          <a:lstStyle/>
          <a:p>
            <a:r>
              <a:rPr lang="es-MX" dirty="0"/>
              <a:t>Los resultados se analizan inicialmente por cada uno de los tres segmentos de personas entrevistadas: </a:t>
            </a:r>
            <a:r>
              <a:rPr lang="es-MX" b="1" i="1" dirty="0"/>
              <a:t>Los Proveedores del Sistema de DW y BI</a:t>
            </a:r>
            <a:r>
              <a:rPr lang="es-MX" dirty="0"/>
              <a:t>, </a:t>
            </a:r>
            <a:r>
              <a:rPr lang="es-MX" b="1" i="1" dirty="0"/>
              <a:t>los Gerentes de DW y BI de las empresas usuarias del sistema</a:t>
            </a:r>
            <a:r>
              <a:rPr lang="es-MX" dirty="0"/>
              <a:t>, </a:t>
            </a:r>
            <a:r>
              <a:rPr lang="es-MX" b="1" i="1" dirty="0"/>
              <a:t>y los Usuarios del sistema de la DW y BI, en sus empresas respectivas.</a:t>
            </a:r>
            <a:endParaRPr lang="es-PE" b="1" i="1" dirty="0"/>
          </a:p>
        </p:txBody>
      </p:sp>
      <p:sp>
        <p:nvSpPr>
          <p:cNvPr id="9" name="Rectángulo 8"/>
          <p:cNvSpPr/>
          <p:nvPr/>
        </p:nvSpPr>
        <p:spPr>
          <a:xfrm>
            <a:off x="1950718" y="4405402"/>
            <a:ext cx="9570722" cy="1477328"/>
          </a:xfrm>
          <a:prstGeom prst="rect">
            <a:avLst/>
          </a:prstGeom>
        </p:spPr>
        <p:txBody>
          <a:bodyPr wrap="square">
            <a:spAutoFit/>
          </a:bodyPr>
          <a:lstStyle/>
          <a:p>
            <a:pPr algn="just"/>
            <a:r>
              <a:rPr lang="es-PE" dirty="0">
                <a:latin typeface="Arial" panose="020B0604020202020204" pitchFamily="34" charset="0"/>
                <a:ea typeface="Calibri" panose="020F0502020204030204" pitchFamily="34" charset="0"/>
                <a:cs typeface="Times New Roman" panose="02020603050405020304" pitchFamily="18" charset="0"/>
              </a:rPr>
              <a:t>Se encuentran relaciones significativas entre la Calidad de la Información y </a:t>
            </a:r>
            <a:r>
              <a:rPr lang="es-PE" dirty="0" smtClean="0">
                <a:latin typeface="Arial" panose="020B0604020202020204" pitchFamily="34" charset="0"/>
                <a:ea typeface="Calibri" panose="020F0502020204030204" pitchFamily="34" charset="0"/>
                <a:cs typeface="Times New Roman" panose="02020603050405020304" pitchFamily="18" charset="0"/>
              </a:rPr>
              <a:t>la Satisfacción </a:t>
            </a:r>
            <a:r>
              <a:rPr lang="es-PE" dirty="0">
                <a:latin typeface="Arial" panose="020B0604020202020204" pitchFamily="34" charset="0"/>
                <a:ea typeface="Calibri" panose="020F0502020204030204" pitchFamily="34" charset="0"/>
                <a:cs typeface="Times New Roman" panose="02020603050405020304" pitchFamily="18" charset="0"/>
              </a:rPr>
              <a:t>del </a:t>
            </a:r>
            <a:r>
              <a:rPr lang="es-PE" dirty="0" smtClean="0">
                <a:latin typeface="Arial" panose="020B0604020202020204" pitchFamily="34" charset="0"/>
                <a:ea typeface="Calibri" panose="020F0502020204030204" pitchFamily="34" charset="0"/>
                <a:cs typeface="Times New Roman" panose="02020603050405020304" pitchFamily="18" charset="0"/>
              </a:rPr>
              <a:t>Usuario frente a la toma de decisiones; Antes era difícil medir el nivel de satisfacción del usuario el cual se encontraba entre el 56% ahora con los resultados de la investigación se encontró que el uso </a:t>
            </a:r>
            <a:r>
              <a:rPr lang="es-PE" dirty="0" smtClean="0"/>
              <a:t> </a:t>
            </a:r>
            <a:r>
              <a:rPr lang="es-PE" dirty="0"/>
              <a:t>del Sistema, entre </a:t>
            </a:r>
            <a:r>
              <a:rPr lang="es-PE" b="1" dirty="0"/>
              <a:t>77.3% y 77.8% para el constructo Satisfacción del </a:t>
            </a:r>
            <a:r>
              <a:rPr lang="es-PE" b="1" dirty="0" smtClean="0"/>
              <a:t>Usuario.</a:t>
            </a:r>
            <a:endParaRPr lang="es-PE" dirty="0"/>
          </a:p>
        </p:txBody>
      </p:sp>
    </p:spTree>
    <p:extLst>
      <p:ext uri="{BB962C8B-B14F-4D97-AF65-F5344CB8AC3E}">
        <p14:creationId xmlns:p14="http://schemas.microsoft.com/office/powerpoint/2010/main" val="73285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05840" y="1121956"/>
            <a:ext cx="10561320" cy="923330"/>
          </a:xfrm>
          <a:prstGeom prst="rect">
            <a:avLst/>
          </a:prstGeom>
        </p:spPr>
        <p:txBody>
          <a:bodyPr wrap="square">
            <a:spAutoFit/>
          </a:bodyPr>
          <a:lstStyle/>
          <a:p>
            <a:r>
              <a:rPr lang="es-PE" b="1" dirty="0" smtClean="0"/>
              <a:t>2.Peña </a:t>
            </a:r>
            <a:r>
              <a:rPr lang="es-PE" b="1" dirty="0"/>
              <a:t>Gutiérrez Gonzalo Andrés, </a:t>
            </a:r>
            <a:r>
              <a:rPr lang="es-PE" b="1" dirty="0" err="1"/>
              <a:t>Pincheira</a:t>
            </a:r>
            <a:r>
              <a:rPr lang="es-PE" b="1" dirty="0"/>
              <a:t> Henríquez Iván Mauricio. (2014). </a:t>
            </a:r>
            <a:r>
              <a:rPr lang="es-PE" dirty="0"/>
              <a:t>Implementación de Business </a:t>
            </a:r>
            <a:r>
              <a:rPr lang="es-PE" dirty="0" err="1"/>
              <a:t>Intelligence</a:t>
            </a:r>
            <a:r>
              <a:rPr lang="es-PE" dirty="0"/>
              <a:t> para una pyme local del rubro eléctrico. (tesis de Maestría). Universidad del </a:t>
            </a:r>
            <a:r>
              <a:rPr lang="es-PE" dirty="0" err="1"/>
              <a:t>Bío</a:t>
            </a:r>
            <a:r>
              <a:rPr lang="es-PE" dirty="0"/>
              <a:t> </a:t>
            </a:r>
            <a:r>
              <a:rPr lang="es-PE" dirty="0" err="1"/>
              <a:t>Bío</a:t>
            </a:r>
            <a:r>
              <a:rPr lang="es-PE" dirty="0"/>
              <a:t>, Chile. </a:t>
            </a:r>
          </a:p>
        </p:txBody>
      </p:sp>
      <p:sp>
        <p:nvSpPr>
          <p:cNvPr id="5" name="Rectángulo 4"/>
          <p:cNvSpPr/>
          <p:nvPr/>
        </p:nvSpPr>
        <p:spPr>
          <a:xfrm>
            <a:off x="1005840" y="2045286"/>
            <a:ext cx="10820400" cy="4247317"/>
          </a:xfrm>
          <a:prstGeom prst="rect">
            <a:avLst/>
          </a:prstGeom>
        </p:spPr>
        <p:txBody>
          <a:bodyPr wrap="square">
            <a:spAutoFit/>
          </a:bodyPr>
          <a:lstStyle/>
          <a:p>
            <a:r>
              <a:rPr lang="es-MX" b="1" dirty="0"/>
              <a:t>Conclusiones del estudio</a:t>
            </a:r>
            <a:r>
              <a:rPr lang="es-MX" b="1" dirty="0" smtClean="0"/>
              <a:t>:</a:t>
            </a:r>
          </a:p>
          <a:p>
            <a:endParaRPr lang="es-MX" b="1" dirty="0"/>
          </a:p>
          <a:p>
            <a:pPr algn="just"/>
            <a:r>
              <a:rPr lang="es-MX" dirty="0"/>
              <a:t>Su objetivo fue implementar Business </a:t>
            </a:r>
            <a:r>
              <a:rPr lang="es-MX" dirty="0" err="1"/>
              <a:t>Intelligence</a:t>
            </a:r>
            <a:r>
              <a:rPr lang="es-MX" dirty="0"/>
              <a:t> para el área de ventas clientes, creando un </a:t>
            </a:r>
            <a:r>
              <a:rPr lang="es-MX" dirty="0" err="1"/>
              <a:t>DataMart</a:t>
            </a:r>
            <a:r>
              <a:rPr lang="es-MX" dirty="0"/>
              <a:t> (DM) en una PYME local de rubro eléctrico. Se concluye</a:t>
            </a:r>
            <a:r>
              <a:rPr lang="es-MX" dirty="0" smtClean="0"/>
              <a:t>.</a:t>
            </a:r>
          </a:p>
          <a:p>
            <a:pPr algn="just"/>
            <a:endParaRPr lang="es-MX" dirty="0"/>
          </a:p>
          <a:p>
            <a:pPr algn="just"/>
            <a:r>
              <a:rPr lang="es-MX" dirty="0" smtClean="0"/>
              <a:t>•Se </a:t>
            </a:r>
            <a:r>
              <a:rPr lang="es-MX" dirty="0"/>
              <a:t>logró </a:t>
            </a:r>
            <a:r>
              <a:rPr lang="es-MX" b="1" i="1" dirty="0"/>
              <a:t>explotar al 92% los datos transaccionales del área de ventas clientes </a:t>
            </a:r>
            <a:r>
              <a:rPr lang="es-MX" dirty="0"/>
              <a:t>de la organización y se transformó en información para la toma de decisiones estratégica</a:t>
            </a:r>
            <a:r>
              <a:rPr lang="es-MX" dirty="0" smtClean="0"/>
              <a:t>.</a:t>
            </a:r>
          </a:p>
          <a:p>
            <a:pPr algn="just"/>
            <a:endParaRPr lang="es-MX" dirty="0"/>
          </a:p>
          <a:p>
            <a:pPr algn="just"/>
            <a:r>
              <a:rPr lang="es-MX" dirty="0" smtClean="0"/>
              <a:t>•Se </a:t>
            </a:r>
            <a:r>
              <a:rPr lang="es-MX" b="1" i="1" dirty="0"/>
              <a:t>determinó al 100% las necesidades de información (Requerimientos de la Empresa). </a:t>
            </a:r>
            <a:r>
              <a:rPr lang="es-MX" dirty="0"/>
              <a:t>En este caso fue la implementación de BI en el área de ventas clientes, en donde además se definió las jerarquías de cómo tenían que ir en las dimensiones para adecuar las características de la organización en el diseño de los informes o el </a:t>
            </a:r>
            <a:r>
              <a:rPr lang="es-MX" dirty="0" err="1"/>
              <a:t>BalancedScoreCard</a:t>
            </a:r>
            <a:r>
              <a:rPr lang="es-MX" dirty="0" smtClean="0"/>
              <a:t>.</a:t>
            </a:r>
          </a:p>
          <a:p>
            <a:pPr algn="just"/>
            <a:endParaRPr lang="es-MX" dirty="0" smtClean="0"/>
          </a:p>
          <a:p>
            <a:pPr algn="just"/>
            <a:r>
              <a:rPr lang="es-MX" dirty="0"/>
              <a:t>• </a:t>
            </a:r>
            <a:r>
              <a:rPr lang="es-PE" dirty="0" smtClean="0"/>
              <a:t>Se </a:t>
            </a:r>
            <a:r>
              <a:rPr lang="es-PE" dirty="0"/>
              <a:t>logró aplicar la </a:t>
            </a:r>
            <a:r>
              <a:rPr lang="es-PE" b="1" dirty="0"/>
              <a:t>metodología de BI</a:t>
            </a:r>
            <a:r>
              <a:rPr lang="es-PE" dirty="0"/>
              <a:t> para ello se utilizó la </a:t>
            </a:r>
            <a:r>
              <a:rPr lang="es-PE" b="1" dirty="0"/>
              <a:t>metodología </a:t>
            </a:r>
            <a:r>
              <a:rPr lang="es-PE" b="1" dirty="0" err="1"/>
              <a:t>Kimball</a:t>
            </a:r>
            <a:r>
              <a:rPr lang="es-PE" dirty="0"/>
              <a:t>, ya que, se adecuaba más al requerimiento de implementar BI en el área de ventas clientes</a:t>
            </a:r>
            <a:endParaRPr lang="es-MX" dirty="0"/>
          </a:p>
        </p:txBody>
      </p:sp>
    </p:spTree>
    <p:extLst>
      <p:ext uri="{BB962C8B-B14F-4D97-AF65-F5344CB8AC3E}">
        <p14:creationId xmlns:p14="http://schemas.microsoft.com/office/powerpoint/2010/main" val="3091153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29640" y="1164997"/>
            <a:ext cx="10957560" cy="923330"/>
          </a:xfrm>
          <a:prstGeom prst="rect">
            <a:avLst/>
          </a:prstGeom>
        </p:spPr>
        <p:txBody>
          <a:bodyPr wrap="square">
            <a:spAutoFit/>
          </a:bodyPr>
          <a:lstStyle/>
          <a:p>
            <a:pPr algn="just"/>
            <a:r>
              <a:rPr lang="es-MX" b="1" i="1" dirty="0" smtClean="0"/>
              <a:t>3.Rommel </a:t>
            </a:r>
            <a:r>
              <a:rPr lang="es-MX" b="1" i="1" dirty="0"/>
              <a:t>Alexander Picón Silva, José Antonio </a:t>
            </a:r>
            <a:r>
              <a:rPr lang="es-MX" b="1" i="1" dirty="0" err="1"/>
              <a:t>Yarlequé</a:t>
            </a:r>
            <a:r>
              <a:rPr lang="es-MX" b="1" i="1" dirty="0"/>
              <a:t> Saldarriaga. (2018). </a:t>
            </a:r>
            <a:r>
              <a:rPr lang="es-MX" dirty="0"/>
              <a:t>“Implementación de Inteligencia de Negocios, para optimizar la toma de decisiones en el Área de Dirección de Planta Cosméticos de la empresa </a:t>
            </a:r>
            <a:r>
              <a:rPr lang="es-MX" dirty="0" err="1"/>
              <a:t>Yanbal</a:t>
            </a:r>
            <a:r>
              <a:rPr lang="es-MX" dirty="0"/>
              <a:t> International. Universidad Autónoma del Perú</a:t>
            </a:r>
            <a:endParaRPr lang="es-PE" dirty="0"/>
          </a:p>
        </p:txBody>
      </p:sp>
      <p:sp>
        <p:nvSpPr>
          <p:cNvPr id="4" name="Rectángulo 3"/>
          <p:cNvSpPr/>
          <p:nvPr/>
        </p:nvSpPr>
        <p:spPr>
          <a:xfrm>
            <a:off x="929640" y="2088327"/>
            <a:ext cx="3057247" cy="369332"/>
          </a:xfrm>
          <a:prstGeom prst="rect">
            <a:avLst/>
          </a:prstGeom>
        </p:spPr>
        <p:txBody>
          <a:bodyPr wrap="none">
            <a:spAutoFit/>
          </a:bodyPr>
          <a:lstStyle/>
          <a:p>
            <a:r>
              <a:rPr lang="es-MX" b="1" dirty="0"/>
              <a:t>Conclusiones del estudio:</a:t>
            </a:r>
          </a:p>
        </p:txBody>
      </p:sp>
      <p:sp>
        <p:nvSpPr>
          <p:cNvPr id="6" name="Rectángulo 5"/>
          <p:cNvSpPr/>
          <p:nvPr/>
        </p:nvSpPr>
        <p:spPr>
          <a:xfrm>
            <a:off x="1097280" y="2457659"/>
            <a:ext cx="10789920" cy="923330"/>
          </a:xfrm>
          <a:prstGeom prst="rect">
            <a:avLst/>
          </a:prstGeom>
        </p:spPr>
        <p:txBody>
          <a:bodyPr wrap="square">
            <a:spAutoFit/>
          </a:bodyPr>
          <a:lstStyle/>
          <a:p>
            <a:pPr algn="just"/>
            <a:r>
              <a:rPr lang="es-MX" dirty="0"/>
              <a:t>Frente a su objetivo general determinar en qué medida el uso de la solución de inteligencia de negocios optimiza la toma de decisiones en el área de dirección de planta cosméticos de la empresa </a:t>
            </a:r>
            <a:r>
              <a:rPr lang="es-MX" dirty="0" err="1"/>
              <a:t>Yanbal</a:t>
            </a:r>
            <a:r>
              <a:rPr lang="es-MX" dirty="0"/>
              <a:t> International.</a:t>
            </a:r>
            <a:endParaRPr lang="es-PE" dirty="0"/>
          </a:p>
        </p:txBody>
      </p:sp>
      <p:sp>
        <p:nvSpPr>
          <p:cNvPr id="8" name="Rectángulo 7"/>
          <p:cNvSpPr/>
          <p:nvPr/>
        </p:nvSpPr>
        <p:spPr>
          <a:xfrm>
            <a:off x="1196340" y="3497223"/>
            <a:ext cx="10591800" cy="3139321"/>
          </a:xfrm>
          <a:prstGeom prst="rect">
            <a:avLst/>
          </a:prstGeom>
        </p:spPr>
        <p:txBody>
          <a:bodyPr wrap="square">
            <a:spAutoFit/>
          </a:bodyPr>
          <a:lstStyle/>
          <a:p>
            <a:pPr algn="just"/>
            <a:r>
              <a:rPr lang="es-MX" dirty="0"/>
              <a:t>•	Se logró disminuir considerablemente el tiempo para analizar la información obtenida de las mediciones en un tiempo de 2.40 minutos, en comparación con la pre prueba que tuvo un valor de 315.07 minutos, haciendo uso de la herramienta </a:t>
            </a:r>
            <a:r>
              <a:rPr lang="es-MX" dirty="0" err="1"/>
              <a:t>Power</a:t>
            </a:r>
            <a:r>
              <a:rPr lang="es-MX" dirty="0"/>
              <a:t> BI.</a:t>
            </a:r>
          </a:p>
          <a:p>
            <a:pPr algn="just"/>
            <a:endParaRPr lang="es-MX" dirty="0"/>
          </a:p>
          <a:p>
            <a:pPr algn="just"/>
            <a:r>
              <a:rPr lang="es-MX" dirty="0"/>
              <a:t>•	Se logró disminuir en un 100% la medida del costo de la mano de obra semanal, haciendo uso de la herramienta </a:t>
            </a:r>
            <a:r>
              <a:rPr lang="es-MX" dirty="0" err="1"/>
              <a:t>Power</a:t>
            </a:r>
            <a:r>
              <a:rPr lang="es-MX" dirty="0"/>
              <a:t> BI.</a:t>
            </a:r>
          </a:p>
          <a:p>
            <a:pPr algn="just"/>
            <a:endParaRPr lang="es-MX" dirty="0"/>
          </a:p>
          <a:p>
            <a:pPr algn="just"/>
            <a:r>
              <a:rPr lang="es-MX" dirty="0"/>
              <a:t>•	Se comprobó en el indicador de nivel de satisfacción de la gerencia en la estadística descriptiva obtuvimos en el post prueba en la categoría muy de acuerdo un 93% que representa a 98 gerentes, en comparación al pre prueba que tuvo un valor de 0%, con lo cual se afirma el aumento significativo en el nivel de satisfacción de la gerencia</a:t>
            </a:r>
          </a:p>
        </p:txBody>
      </p:sp>
    </p:spTree>
    <p:extLst>
      <p:ext uri="{BB962C8B-B14F-4D97-AF65-F5344CB8AC3E}">
        <p14:creationId xmlns:p14="http://schemas.microsoft.com/office/powerpoint/2010/main" val="140547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5237" y="896035"/>
            <a:ext cx="4486485" cy="646331"/>
          </a:xfrm>
          <a:prstGeom prst="rect">
            <a:avLst/>
          </a:prstGeom>
        </p:spPr>
        <p:txBody>
          <a:bodyPr wrap="none">
            <a:spAutoFit/>
          </a:bodyPr>
          <a:lstStyle/>
          <a:p>
            <a:pPr marL="90170" algn="just">
              <a:lnSpc>
                <a:spcPct val="200000"/>
              </a:lnSpc>
              <a:spcAft>
                <a:spcPts val="0"/>
              </a:spcAft>
            </a:pPr>
            <a:r>
              <a:rPr lang="es-PE" b="1" dirty="0">
                <a:latin typeface="Arial" panose="020B0604020202020204" pitchFamily="34" charset="0"/>
                <a:ea typeface="Calibri" panose="020F0502020204030204" pitchFamily="34" charset="0"/>
                <a:cs typeface="Arial" panose="020B0604020202020204" pitchFamily="34" charset="0"/>
              </a:rPr>
              <a:t>I.2.PLANTEAMIENTO DEL PROBLEMA</a:t>
            </a:r>
            <a:endParaRPr lang="es-PE" sz="16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1325880" y="1542366"/>
            <a:ext cx="10363200" cy="1477328"/>
          </a:xfrm>
          <a:prstGeom prst="rect">
            <a:avLst/>
          </a:prstGeom>
        </p:spPr>
        <p:txBody>
          <a:bodyPr wrap="square">
            <a:spAutoFit/>
          </a:bodyPr>
          <a:lstStyle/>
          <a:p>
            <a:pPr algn="just"/>
            <a:r>
              <a:rPr lang="es-MX" dirty="0"/>
              <a:t>En la empresa H&amp;M SERPROSAC, no es ajena la realidad de la mayoría de empresas, es una empresa </a:t>
            </a:r>
            <a:r>
              <a:rPr lang="es-MX" b="1" i="1" dirty="0"/>
              <a:t>dedicada al rubro educativo</a:t>
            </a:r>
            <a:r>
              <a:rPr lang="es-MX" dirty="0"/>
              <a:t>, que ha ido creciendo vertiginosamente gracias al dinamismo de los socios y colaboradores, sin embargo</a:t>
            </a:r>
            <a:r>
              <a:rPr lang="es-MX" b="1" i="1" dirty="0"/>
              <a:t>, frente al crecimiento se observa una gran cantidad de información que no está siendo cruzada entre las diferentes áreas </a:t>
            </a:r>
            <a:r>
              <a:rPr lang="es-MX" dirty="0"/>
              <a:t>(atención al cliente, ventas, marketing, diseño, sistemas, logística, pedagógica, administrativa y gerencia). </a:t>
            </a:r>
            <a:endParaRPr lang="es-PE" dirty="0"/>
          </a:p>
        </p:txBody>
      </p:sp>
      <p:sp>
        <p:nvSpPr>
          <p:cNvPr id="8" name="Rectángulo 7"/>
          <p:cNvSpPr/>
          <p:nvPr/>
        </p:nvSpPr>
        <p:spPr>
          <a:xfrm>
            <a:off x="1325880" y="3248294"/>
            <a:ext cx="10500360" cy="2862322"/>
          </a:xfrm>
          <a:prstGeom prst="rect">
            <a:avLst/>
          </a:prstGeom>
        </p:spPr>
        <p:txBody>
          <a:bodyPr wrap="square">
            <a:spAutoFit/>
          </a:bodyPr>
          <a:lstStyle/>
          <a:p>
            <a:pPr algn="just"/>
            <a:r>
              <a:rPr lang="es-MX" dirty="0"/>
              <a:t>El problema en cuestión se </a:t>
            </a:r>
            <a:r>
              <a:rPr lang="es-MX" b="1" i="1" dirty="0"/>
              <a:t>centra en el área de gerencia de la empresa</a:t>
            </a:r>
            <a:r>
              <a:rPr lang="es-MX" dirty="0"/>
              <a:t>, donde el </a:t>
            </a:r>
            <a:r>
              <a:rPr lang="es-MX" b="1" i="1" dirty="0"/>
              <a:t>proceso de toma decisiones se realiza a partir de  información que se hace de forma manual</a:t>
            </a:r>
            <a:r>
              <a:rPr lang="es-MX" dirty="0"/>
              <a:t>, debido a esto, se genera gastos innecesarios y más horas de trabajo, extrayendo y transformando la información manual, es por eso que para obtener dicha información, la gerencia debe solicitar </a:t>
            </a:r>
            <a:r>
              <a:rPr lang="es-MX" b="1" i="1" dirty="0"/>
              <a:t>reportes al área de planeamiento, cuyo personal extrae y transforma los datos obtenidos por medio de fórmulas inmensas en Excel, </a:t>
            </a:r>
            <a:r>
              <a:rPr lang="es-MX" dirty="0"/>
              <a:t>lo cual demanda mucho tiempo y esfuerzo.</a:t>
            </a:r>
          </a:p>
          <a:p>
            <a:pPr algn="just"/>
            <a:endParaRPr lang="es-MX" dirty="0"/>
          </a:p>
          <a:p>
            <a:pPr algn="just"/>
            <a:r>
              <a:rPr lang="es-MX" dirty="0"/>
              <a:t>Aun así, los reportes obtenidos no muestran la información solicitada, sino que la gerencia misma debe realizar un ordenamiento de los datos y luego recién mediante gráficos, visualizar el estado de eficiencia. Es decir, los reportes no son nada amigables.</a:t>
            </a:r>
          </a:p>
        </p:txBody>
      </p:sp>
    </p:spTree>
    <p:extLst>
      <p:ext uri="{BB962C8B-B14F-4D97-AF65-F5344CB8AC3E}">
        <p14:creationId xmlns:p14="http://schemas.microsoft.com/office/powerpoint/2010/main" val="2534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45095" y="766302"/>
            <a:ext cx="3860929" cy="560410"/>
          </a:xfrm>
          <a:prstGeom prst="rect">
            <a:avLst/>
          </a:prstGeom>
        </p:spPr>
        <p:txBody>
          <a:bodyPr wrap="none">
            <a:spAutoFit/>
          </a:bodyPr>
          <a:lstStyle/>
          <a:p>
            <a:pPr lvl="0" algn="just">
              <a:lnSpc>
                <a:spcPct val="200000"/>
              </a:lnSpc>
              <a:spcAft>
                <a:spcPts val="0"/>
              </a:spcAft>
            </a:pPr>
            <a:r>
              <a:rPr lang="es-PE" b="1" cap="all" dirty="0">
                <a:latin typeface="Arial" panose="020B0604020202020204" pitchFamily="34" charset="0"/>
                <a:ea typeface="Arial" panose="020B0604020202020204" pitchFamily="34" charset="0"/>
                <a:cs typeface="Arial" panose="020B0604020202020204" pitchFamily="34" charset="0"/>
              </a:rPr>
              <a:t>ANALISIS DEL ESTADIO ACTUAL</a:t>
            </a:r>
            <a:endParaRPr lang="es-PE" sz="16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2"/>
          <a:stretch>
            <a:fillRect/>
          </a:stretch>
        </p:blipFill>
        <p:spPr>
          <a:xfrm>
            <a:off x="1143000" y="1188720"/>
            <a:ext cx="10530840" cy="5594487"/>
          </a:xfrm>
          <a:prstGeom prst="rect">
            <a:avLst/>
          </a:prstGeom>
        </p:spPr>
      </p:pic>
    </p:spTree>
    <p:extLst>
      <p:ext uri="{BB962C8B-B14F-4D97-AF65-F5344CB8AC3E}">
        <p14:creationId xmlns:p14="http://schemas.microsoft.com/office/powerpoint/2010/main" val="289409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243841" y="0"/>
            <a:ext cx="11826240" cy="6802623"/>
          </a:xfrm>
          <a:prstGeom prst="rect">
            <a:avLst/>
          </a:prstGeom>
        </p:spPr>
      </p:pic>
    </p:spTree>
    <p:extLst>
      <p:ext uri="{BB962C8B-B14F-4D97-AF65-F5344CB8AC3E}">
        <p14:creationId xmlns:p14="http://schemas.microsoft.com/office/powerpoint/2010/main" val="119135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1040" y="1385054"/>
            <a:ext cx="3848041" cy="369332"/>
          </a:xfrm>
          <a:prstGeom prst="rect">
            <a:avLst/>
          </a:prstGeom>
        </p:spPr>
        <p:txBody>
          <a:bodyPr wrap="none">
            <a:spAutoFit/>
          </a:bodyPr>
          <a:lstStyle/>
          <a:p>
            <a:r>
              <a:rPr lang="es-ES" b="1" dirty="0">
                <a:latin typeface="Arial" panose="020B0604020202020204" pitchFamily="34" charset="0"/>
                <a:ea typeface="Calibri" panose="020F0502020204030204" pitchFamily="34" charset="0"/>
                <a:cs typeface="Times New Roman" panose="02020603050405020304" pitchFamily="18" charset="0"/>
              </a:rPr>
              <a:t>JUSTIFICACIÓN E IMPORTANCIA</a:t>
            </a:r>
            <a:endParaRPr lang="es-PE" dirty="0"/>
          </a:p>
        </p:txBody>
      </p:sp>
      <p:sp>
        <p:nvSpPr>
          <p:cNvPr id="4" name="Rectángulo 3"/>
          <p:cNvSpPr/>
          <p:nvPr/>
        </p:nvSpPr>
        <p:spPr>
          <a:xfrm>
            <a:off x="701040" y="2344341"/>
            <a:ext cx="10957560" cy="2031325"/>
          </a:xfrm>
          <a:prstGeom prst="rect">
            <a:avLst/>
          </a:prstGeom>
        </p:spPr>
        <p:txBody>
          <a:bodyPr wrap="square">
            <a:spAutoFit/>
          </a:bodyPr>
          <a:lstStyle/>
          <a:p>
            <a:pPr algn="just"/>
            <a:r>
              <a:rPr lang="es-MX" dirty="0"/>
              <a:t>La investigación </a:t>
            </a:r>
            <a:r>
              <a:rPr lang="es-MX" b="1" dirty="0"/>
              <a:t>servirá para optimizar la toma de decisiones en la empresa H&amp; M SERPROSAC</a:t>
            </a:r>
            <a:r>
              <a:rPr lang="es-MX" dirty="0"/>
              <a:t>. Al tener sistematizada la información de las diversas áreas y poder implementar estrategias a partir de los indicadores de desempeño.</a:t>
            </a:r>
          </a:p>
          <a:p>
            <a:pPr algn="just"/>
            <a:endParaRPr lang="es-MX" dirty="0"/>
          </a:p>
          <a:p>
            <a:pPr algn="just"/>
            <a:r>
              <a:rPr lang="es-MX" dirty="0"/>
              <a:t>Los </a:t>
            </a:r>
            <a:r>
              <a:rPr lang="es-MX" b="1" dirty="0"/>
              <a:t>beneficios de la investigación </a:t>
            </a:r>
            <a:r>
              <a:rPr lang="es-MX" dirty="0"/>
              <a:t>están direccionados a mejorar </a:t>
            </a:r>
            <a:r>
              <a:rPr lang="es-MX" b="1" dirty="0"/>
              <a:t>aspectos internos del negocio </a:t>
            </a:r>
            <a:r>
              <a:rPr lang="es-MX" dirty="0"/>
              <a:t>como la identificación de las ventajas competitivas, desarrollar </a:t>
            </a:r>
            <a:r>
              <a:rPr lang="es-MX" dirty="0" smtClean="0"/>
              <a:t>una alto nivel de  satisfacción en </a:t>
            </a:r>
            <a:r>
              <a:rPr lang="es-MX" dirty="0"/>
              <a:t>relación con el cliente, desarrollar aprendizajes contribuyen con el objetivo de analizar el modelo de </a:t>
            </a:r>
            <a:r>
              <a:rPr lang="es-MX" dirty="0" smtClean="0"/>
              <a:t>negocio.</a:t>
            </a:r>
            <a:endParaRPr lang="es-MX" dirty="0"/>
          </a:p>
        </p:txBody>
      </p:sp>
    </p:spTree>
    <p:extLst>
      <p:ext uri="{BB962C8B-B14F-4D97-AF65-F5344CB8AC3E}">
        <p14:creationId xmlns:p14="http://schemas.microsoft.com/office/powerpoint/2010/main" val="1894061165"/>
      </p:ext>
    </p:extLst>
  </p:cSld>
  <p:clrMapOvr>
    <a:masterClrMapping/>
  </p:clrMapOvr>
</p:sld>
</file>

<file path=ppt/theme/theme1.xml><?xml version="1.0" encoding="utf-8"?>
<a:theme xmlns:a="http://schemas.openxmlformats.org/drawingml/2006/main" name="10060341_PLANTILLA DE PPT-ALUMNOS">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E245A9-F0F5-4E55-AC14-D5FC681395F0}"/>
</file>

<file path=customXml/itemProps2.xml><?xml version="1.0" encoding="utf-8"?>
<ds:datastoreItem xmlns:ds="http://schemas.openxmlformats.org/officeDocument/2006/customXml" ds:itemID="{0E6C184F-D841-43FD-BB94-6FF14B4EF097}"/>
</file>

<file path=customXml/itemProps3.xml><?xml version="1.0" encoding="utf-8"?>
<ds:datastoreItem xmlns:ds="http://schemas.openxmlformats.org/officeDocument/2006/customXml" ds:itemID="{112912C3-E7C4-4447-8162-492A19592CF6}"/>
</file>

<file path=docProps/app.xml><?xml version="1.0" encoding="utf-8"?>
<Properties xmlns="http://schemas.openxmlformats.org/officeDocument/2006/extended-properties" xmlns:vt="http://schemas.openxmlformats.org/officeDocument/2006/docPropsVTypes">
  <Template>10060341_PLANTILLA DE PPT-ALUMNOS</Template>
  <TotalTime>1036</TotalTime>
  <Words>1012</Words>
  <Application>Microsoft Office PowerPoint</Application>
  <PresentationFormat>Panorámica</PresentationFormat>
  <Paragraphs>69</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Arial Black</vt:lpstr>
      <vt:lpstr>Calibri</vt:lpstr>
      <vt:lpstr>Freestyle Script</vt:lpstr>
      <vt:lpstr>Times New Roman</vt:lpstr>
      <vt:lpstr>Webdings</vt:lpstr>
      <vt:lpstr>10060341_PLANTILLA DE PPT-ALUMNOS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HyM Servicios y Proyectos S.A.C</cp:lastModifiedBy>
  <cp:revision>163</cp:revision>
  <dcterms:created xsi:type="dcterms:W3CDTF">2020-09-13T17:53:25Z</dcterms:created>
  <dcterms:modified xsi:type="dcterms:W3CDTF">2021-04-13T04:54:12Z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