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73" r:id="rId3"/>
    <p:sldId id="282" r:id="rId4"/>
    <p:sldId id="283" r:id="rId5"/>
    <p:sldId id="284" r:id="rId6"/>
    <p:sldId id="287" r:id="rId7"/>
    <p:sldId id="285" r:id="rId8"/>
    <p:sldId id="286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400"/>
    <a:srgbClr val="FF65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7F8E12-34DD-45B2-8377-6BAD9318D314}"/>
              </a:ext>
            </a:extLst>
          </p:cNvPr>
          <p:cNvSpPr/>
          <p:nvPr userDrawn="1"/>
        </p:nvSpPr>
        <p:spPr>
          <a:xfrm>
            <a:off x="0" y="-195263"/>
            <a:ext cx="9144000" cy="946721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B12E36F-6565-4BC7-B0DE-5F92CFB80D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t="17604" r="4522" b="20944"/>
          <a:stretch/>
        </p:blipFill>
        <p:spPr>
          <a:xfrm>
            <a:off x="2657475" y="824013"/>
            <a:ext cx="3829050" cy="144139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874507E-60F9-4CC6-A417-A85AEAC5C481}"/>
              </a:ext>
            </a:extLst>
          </p:cNvPr>
          <p:cNvSpPr/>
          <p:nvPr userDrawn="1"/>
        </p:nvSpPr>
        <p:spPr>
          <a:xfrm>
            <a:off x="0" y="6629400"/>
            <a:ext cx="9144000" cy="228685"/>
          </a:xfrm>
          <a:prstGeom prst="rect">
            <a:avLst/>
          </a:pr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1626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_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6391F3-EAB5-4640-AAF2-8031B437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BAADC6-E2D2-4FAC-83A3-99D1F01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16F01C-F480-4697-97C1-572B28FD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ED4622F-79FE-47BB-B339-A69AFC5A6E1B}"/>
              </a:ext>
            </a:extLst>
          </p:cNvPr>
          <p:cNvGrpSpPr/>
          <p:nvPr userDrawn="1"/>
        </p:nvGrpSpPr>
        <p:grpSpPr>
          <a:xfrm>
            <a:off x="68368" y="76702"/>
            <a:ext cx="2044550" cy="713345"/>
            <a:chOff x="7073812" y="34089"/>
            <a:chExt cx="2044550" cy="71334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E05414C-488A-49F9-9C52-1807AAEC6D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521626CA-898D-45CD-8605-112F90FBE1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4D28A0C7-E448-4757-9798-6B18E1477523}"/>
              </a:ext>
            </a:extLst>
          </p:cNvPr>
          <p:cNvSpPr/>
          <p:nvPr userDrawn="1"/>
        </p:nvSpPr>
        <p:spPr>
          <a:xfrm>
            <a:off x="5732809" y="207011"/>
            <a:ext cx="3200399" cy="6149340"/>
          </a:xfrm>
          <a:prstGeom prst="rect">
            <a:avLst/>
          </a:prstGeom>
          <a:solidFill>
            <a:schemeClr val="tx1">
              <a:lumMod val="95000"/>
              <a:lumOff val="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762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71A347D-F215-4B72-BD76-98969263FDDB}"/>
              </a:ext>
            </a:extLst>
          </p:cNvPr>
          <p:cNvSpPr/>
          <p:nvPr userDrawn="1"/>
        </p:nvSpPr>
        <p:spPr>
          <a:xfrm>
            <a:off x="0" y="-47624"/>
            <a:ext cx="9144000" cy="1038225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ADDD35D-8113-46B5-B4F9-8B0D7379E900}"/>
              </a:ext>
            </a:extLst>
          </p:cNvPr>
          <p:cNvGrpSpPr/>
          <p:nvPr userDrawn="1"/>
        </p:nvGrpSpPr>
        <p:grpSpPr>
          <a:xfrm>
            <a:off x="476817" y="88106"/>
            <a:ext cx="2216944" cy="771525"/>
            <a:chOff x="476817" y="88106"/>
            <a:chExt cx="2216944" cy="771525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396200A-8B54-41D1-92B7-9639209DE45B}"/>
                </a:ext>
              </a:extLst>
            </p:cNvPr>
            <p:cNvGrpSpPr/>
            <p:nvPr userDrawn="1"/>
          </p:nvGrpSpPr>
          <p:grpSpPr>
            <a:xfrm>
              <a:off x="476817" y="88106"/>
              <a:ext cx="2216944" cy="771525"/>
              <a:chOff x="476817" y="88106"/>
              <a:chExt cx="2216944" cy="771525"/>
            </a:xfrm>
          </p:grpSpPr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572052DF-ACD8-48F4-9754-3B91A468D66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6" t="18566" r="79398" b="21710"/>
              <a:stretch/>
            </p:blipFill>
            <p:spPr>
              <a:xfrm>
                <a:off x="476817" y="88106"/>
                <a:ext cx="321469" cy="771525"/>
              </a:xfrm>
              <a:prstGeom prst="rect">
                <a:avLst/>
              </a:prstGeom>
            </p:spPr>
          </p:pic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FEBAE33-F202-4930-8272-04D77043E49F}"/>
                  </a:ext>
                </a:extLst>
              </p:cNvPr>
              <p:cNvSpPr txBox="1"/>
              <p:nvPr userDrawn="1"/>
            </p:nvSpPr>
            <p:spPr>
              <a:xfrm>
                <a:off x="776060" y="222809"/>
                <a:ext cx="191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50" spc="1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Universidad Nacional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F3EE81D2-FECA-4A47-A475-86D1A7F23351}"/>
                  </a:ext>
                </a:extLst>
              </p:cNvPr>
              <p:cNvSpPr txBox="1"/>
              <p:nvPr userDrawn="1"/>
            </p:nvSpPr>
            <p:spPr>
              <a:xfrm>
                <a:off x="778441" y="362900"/>
                <a:ext cx="19153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450" b="1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Federico Villarreal</a:t>
                </a:r>
              </a:p>
            </p:txBody>
          </p:sp>
        </p:grp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2E78180-7C8C-4ED2-9682-5CDA73A37D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671" y="686065"/>
              <a:ext cx="16066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32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25304"/>
            <a:ext cx="78867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529555"/>
            <a:ext cx="3886200" cy="364740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529555"/>
            <a:ext cx="3886200" cy="364740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ángulo: esquinas redondeadas 6">
            <a:extLst>
              <a:ext uri="{FF2B5EF4-FFF2-40B4-BE49-F238E27FC236}">
                <a16:creationId xmlns:a16="http://schemas.microsoft.com/office/drawing/2014/main" id="{9D855D39-5D37-4CC9-BE9D-9AF66400BE56}"/>
              </a:ext>
            </a:extLst>
          </p:cNvPr>
          <p:cNvSpPr/>
          <p:nvPr userDrawn="1"/>
        </p:nvSpPr>
        <p:spPr>
          <a:xfrm>
            <a:off x="0" y="-47624"/>
            <a:ext cx="9144000" cy="1038225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95EDD3E-DE43-4F75-858F-BA20117A2D7B}"/>
              </a:ext>
            </a:extLst>
          </p:cNvPr>
          <p:cNvGrpSpPr/>
          <p:nvPr userDrawn="1"/>
        </p:nvGrpSpPr>
        <p:grpSpPr>
          <a:xfrm>
            <a:off x="476817" y="88106"/>
            <a:ext cx="2216944" cy="771525"/>
            <a:chOff x="476817" y="88106"/>
            <a:chExt cx="2216944" cy="771525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2C97773-464E-4DF0-AA21-1069D8B3C48B}"/>
                </a:ext>
              </a:extLst>
            </p:cNvPr>
            <p:cNvGrpSpPr/>
            <p:nvPr userDrawn="1"/>
          </p:nvGrpSpPr>
          <p:grpSpPr>
            <a:xfrm>
              <a:off x="476817" y="88106"/>
              <a:ext cx="2216944" cy="771525"/>
              <a:chOff x="476817" y="88106"/>
              <a:chExt cx="2216944" cy="771525"/>
            </a:xfrm>
          </p:grpSpPr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5BDC0158-0BE2-4DDD-94BA-A3ED05F9D795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6" t="18566" r="79398" b="21710"/>
              <a:stretch/>
            </p:blipFill>
            <p:spPr>
              <a:xfrm>
                <a:off x="476817" y="88106"/>
                <a:ext cx="321469" cy="771525"/>
              </a:xfrm>
              <a:prstGeom prst="rect">
                <a:avLst/>
              </a:prstGeom>
            </p:spPr>
          </p:pic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4BB878F-0C55-4115-9E1B-75F2A964930B}"/>
                  </a:ext>
                </a:extLst>
              </p:cNvPr>
              <p:cNvSpPr txBox="1"/>
              <p:nvPr userDrawn="1"/>
            </p:nvSpPr>
            <p:spPr>
              <a:xfrm>
                <a:off x="776060" y="222809"/>
                <a:ext cx="191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50" spc="1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Universidad Nacional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36B2296F-29B7-4091-A54E-1C94C3AABF9C}"/>
                  </a:ext>
                </a:extLst>
              </p:cNvPr>
              <p:cNvSpPr txBox="1"/>
              <p:nvPr userDrawn="1"/>
            </p:nvSpPr>
            <p:spPr>
              <a:xfrm>
                <a:off x="778441" y="362900"/>
                <a:ext cx="19153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450" b="1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Federico Villarreal</a:t>
                </a:r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0CE7A289-34C7-4095-A92D-105D6561E8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671" y="686065"/>
              <a:ext cx="16066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68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7378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37597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119215"/>
            <a:ext cx="3868340" cy="307044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41939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19213"/>
            <a:ext cx="3887391" cy="3070449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Rectángulo: esquinas redondeadas 6">
            <a:extLst>
              <a:ext uri="{FF2B5EF4-FFF2-40B4-BE49-F238E27FC236}">
                <a16:creationId xmlns:a16="http://schemas.microsoft.com/office/drawing/2014/main" id="{8964705D-3FF8-4113-86ED-8F330BC46015}"/>
              </a:ext>
            </a:extLst>
          </p:cNvPr>
          <p:cNvSpPr/>
          <p:nvPr userDrawn="1"/>
        </p:nvSpPr>
        <p:spPr>
          <a:xfrm>
            <a:off x="0" y="-47624"/>
            <a:ext cx="9144000" cy="1038225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7262CC12-4DCA-4992-9AA1-59E4AAC9DA25}"/>
              </a:ext>
            </a:extLst>
          </p:cNvPr>
          <p:cNvGrpSpPr/>
          <p:nvPr userDrawn="1"/>
        </p:nvGrpSpPr>
        <p:grpSpPr>
          <a:xfrm>
            <a:off x="476817" y="88106"/>
            <a:ext cx="2216944" cy="771525"/>
            <a:chOff x="476817" y="88106"/>
            <a:chExt cx="2216944" cy="77152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9E2B61B0-D110-402A-A94C-93916B1F6073}"/>
                </a:ext>
              </a:extLst>
            </p:cNvPr>
            <p:cNvGrpSpPr/>
            <p:nvPr userDrawn="1"/>
          </p:nvGrpSpPr>
          <p:grpSpPr>
            <a:xfrm>
              <a:off x="476817" y="88106"/>
              <a:ext cx="2216944" cy="771525"/>
              <a:chOff x="476817" y="88106"/>
              <a:chExt cx="2216944" cy="771525"/>
            </a:xfrm>
          </p:grpSpPr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id="{9C65ADA4-AEB0-42C8-A2CB-56DE3E5F2C9F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6" t="18566" r="79398" b="21710"/>
              <a:stretch/>
            </p:blipFill>
            <p:spPr>
              <a:xfrm>
                <a:off x="476817" y="88106"/>
                <a:ext cx="321469" cy="771525"/>
              </a:xfrm>
              <a:prstGeom prst="rect">
                <a:avLst/>
              </a:prstGeom>
            </p:spPr>
          </p:pic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6CCFFED-80B8-4C39-BE0C-79CB1AC8D437}"/>
                  </a:ext>
                </a:extLst>
              </p:cNvPr>
              <p:cNvSpPr txBox="1"/>
              <p:nvPr userDrawn="1"/>
            </p:nvSpPr>
            <p:spPr>
              <a:xfrm>
                <a:off x="776060" y="222809"/>
                <a:ext cx="191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50" spc="1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Universidad Nacional</a:t>
                </a: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70839EB3-3D32-4B03-9B38-202D029FFD78}"/>
                  </a:ext>
                </a:extLst>
              </p:cNvPr>
              <p:cNvSpPr txBox="1"/>
              <p:nvPr userDrawn="1"/>
            </p:nvSpPr>
            <p:spPr>
              <a:xfrm>
                <a:off x="778441" y="362900"/>
                <a:ext cx="19153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450" b="1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Federico Villarreal</a:t>
                </a:r>
              </a:p>
            </p:txBody>
          </p:sp>
        </p:grp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31B80278-E8DD-4792-9373-62554F3DB4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671" y="686065"/>
              <a:ext cx="16066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625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378901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6AA942F-6E87-445D-AAEC-0CB2CAA01997}"/>
              </a:ext>
            </a:extLst>
          </p:cNvPr>
          <p:cNvGrpSpPr/>
          <p:nvPr userDrawn="1"/>
        </p:nvGrpSpPr>
        <p:grpSpPr>
          <a:xfrm>
            <a:off x="7031082" y="68273"/>
            <a:ext cx="2044550" cy="713345"/>
            <a:chOff x="7073812" y="34089"/>
            <a:chExt cx="2044550" cy="713345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4BA2A8E6-C1BC-441C-A0DB-9EF46D86A1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0CF076A7-50BF-492D-8AA2-8FD42183B2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953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47EACC2-EE66-4244-B72D-EF499960AD2D}"/>
              </a:ext>
            </a:extLst>
          </p:cNvPr>
          <p:cNvGrpSpPr/>
          <p:nvPr userDrawn="1"/>
        </p:nvGrpSpPr>
        <p:grpSpPr>
          <a:xfrm>
            <a:off x="7031082" y="68273"/>
            <a:ext cx="2044550" cy="713345"/>
            <a:chOff x="7073812" y="34089"/>
            <a:chExt cx="2044550" cy="713345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74B3F56-07F1-4E28-9801-FA9701C313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8A20E93F-97C3-49DD-9F03-7FE75F3834E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506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 con logo abaj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A9DBA8E-D553-4EA8-B16A-0BC31A2E5091}"/>
              </a:ext>
            </a:extLst>
          </p:cNvPr>
          <p:cNvGrpSpPr/>
          <p:nvPr userDrawn="1"/>
        </p:nvGrpSpPr>
        <p:grpSpPr>
          <a:xfrm>
            <a:off x="7039626" y="6084606"/>
            <a:ext cx="2044550" cy="713345"/>
            <a:chOff x="7073812" y="34089"/>
            <a:chExt cx="2044550" cy="713345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1C5370F0-C554-498A-8C6B-5172F24D65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DD68B01F-7177-4382-914A-1F3303E0E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421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pic>
        <p:nvPicPr>
          <p:cNvPr id="7172" name="Picture 4" descr="FAQs sobre el Proyecto de tiempos flexibles">
            <a:extLst>
              <a:ext uri="{FF2B5EF4-FFF2-40B4-BE49-F238E27FC236}">
                <a16:creationId xmlns:a16="http://schemas.microsoft.com/office/drawing/2014/main" id="{E3AB3A96-BAE5-4328-91DD-E28D1BF35DA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" t="4343" r="5736" b="3976"/>
          <a:stretch/>
        </p:blipFill>
        <p:spPr bwMode="auto">
          <a:xfrm>
            <a:off x="1888087" y="807282"/>
            <a:ext cx="4907146" cy="508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77D84A7C-BF52-43BC-B5BF-3AEAE502E91B}"/>
              </a:ext>
            </a:extLst>
          </p:cNvPr>
          <p:cNvSpPr/>
          <p:nvPr userDrawn="1"/>
        </p:nvSpPr>
        <p:spPr>
          <a:xfrm>
            <a:off x="0" y="2866476"/>
            <a:ext cx="189883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6E54D2C7-4617-40C3-B4CA-332E37215EE6}"/>
              </a:ext>
            </a:extLst>
          </p:cNvPr>
          <p:cNvGrpSpPr/>
          <p:nvPr userDrawn="1"/>
        </p:nvGrpSpPr>
        <p:grpSpPr>
          <a:xfrm>
            <a:off x="7022537" y="76914"/>
            <a:ext cx="2044550" cy="713345"/>
            <a:chOff x="7073812" y="34089"/>
            <a:chExt cx="2044550" cy="713345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C2B2D00-2F1D-4E82-8753-3BFEC8D789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335FBB96-C545-4853-98D7-6248419B6B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3142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d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4805B219-38A7-44A6-93CD-B1DF7A96FB10}"/>
              </a:ext>
            </a:extLst>
          </p:cNvPr>
          <p:cNvSpPr/>
          <p:nvPr userDrawn="1"/>
        </p:nvSpPr>
        <p:spPr>
          <a:xfrm>
            <a:off x="0" y="0"/>
            <a:ext cx="9142808" cy="6858000"/>
          </a:xfrm>
          <a:prstGeom prst="rect">
            <a:avLst/>
          </a:pr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1F111A-68A9-4704-A449-4671E267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C29449-2FAD-4034-8BE6-9592DC03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C56F15-1CB8-4C38-A0C1-FCA1F079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66BFD152-5E20-4B91-9DE6-B41EBA40B4A6}"/>
              </a:ext>
            </a:extLst>
          </p:cNvPr>
          <p:cNvSpPr/>
          <p:nvPr userDrawn="1"/>
        </p:nvSpPr>
        <p:spPr>
          <a:xfrm>
            <a:off x="8938896" y="586855"/>
            <a:ext cx="205104" cy="474980"/>
          </a:xfrm>
          <a:custGeom>
            <a:avLst/>
            <a:gdLst/>
            <a:ahLst/>
            <a:cxnLst/>
            <a:rect l="l" t="t" r="r" b="b"/>
            <a:pathLst>
              <a:path w="205104" h="474980">
                <a:moveTo>
                  <a:pt x="0" y="474662"/>
                </a:moveTo>
                <a:lnTo>
                  <a:pt x="204723" y="474662"/>
                </a:lnTo>
                <a:lnTo>
                  <a:pt x="204723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794983F-1400-44DB-A186-AE9774C2DBAA}"/>
              </a:ext>
            </a:extLst>
          </p:cNvPr>
          <p:cNvSpPr/>
          <p:nvPr userDrawn="1"/>
        </p:nvSpPr>
        <p:spPr>
          <a:xfrm>
            <a:off x="6333295" y="5202744"/>
            <a:ext cx="8896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UNFV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BEE94D-6E6F-4242-BE47-464B3D174D28}"/>
              </a:ext>
            </a:extLst>
          </p:cNvPr>
          <p:cNvSpPr/>
          <p:nvPr userDrawn="1"/>
        </p:nvSpPr>
        <p:spPr>
          <a:xfrm>
            <a:off x="1486434" y="4363832"/>
            <a:ext cx="8896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UNFV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C419F12-E47D-40AD-8828-ABAC7BB55748}"/>
              </a:ext>
            </a:extLst>
          </p:cNvPr>
          <p:cNvSpPr/>
          <p:nvPr userDrawn="1"/>
        </p:nvSpPr>
        <p:spPr>
          <a:xfrm>
            <a:off x="7486650" y="1530921"/>
            <a:ext cx="8896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UNFV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27A733-8C74-4942-9225-36EE14B33688}"/>
              </a:ext>
            </a:extLst>
          </p:cNvPr>
          <p:cNvSpPr/>
          <p:nvPr userDrawn="1"/>
        </p:nvSpPr>
        <p:spPr>
          <a:xfrm>
            <a:off x="1696023" y="688715"/>
            <a:ext cx="8896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UNFV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75794EB-A93F-4524-9A6F-BABD25EDCD8F}"/>
              </a:ext>
            </a:extLst>
          </p:cNvPr>
          <p:cNvSpPr/>
          <p:nvPr userDrawn="1"/>
        </p:nvSpPr>
        <p:spPr>
          <a:xfrm>
            <a:off x="4224577" y="2532037"/>
            <a:ext cx="8896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UNFV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3BB1A29-9129-468F-99A2-D7FDD2D394D0}"/>
              </a:ext>
            </a:extLst>
          </p:cNvPr>
          <p:cNvGrpSpPr/>
          <p:nvPr userDrawn="1"/>
        </p:nvGrpSpPr>
        <p:grpSpPr>
          <a:xfrm>
            <a:off x="6851981" y="412158"/>
            <a:ext cx="2216944" cy="771525"/>
            <a:chOff x="476817" y="88106"/>
            <a:chExt cx="2216944" cy="771525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D3583DE4-AED3-4B37-B7DF-37E653AA63A0}"/>
                </a:ext>
              </a:extLst>
            </p:cNvPr>
            <p:cNvGrpSpPr/>
            <p:nvPr userDrawn="1"/>
          </p:nvGrpSpPr>
          <p:grpSpPr>
            <a:xfrm>
              <a:off x="476817" y="88106"/>
              <a:ext cx="2216944" cy="771525"/>
              <a:chOff x="476817" y="88106"/>
              <a:chExt cx="2216944" cy="771525"/>
            </a:xfrm>
          </p:grpSpPr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id="{E1FCE251-B910-4D0F-B19B-639B55164EF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6" t="18566" r="79398" b="21710"/>
              <a:stretch/>
            </p:blipFill>
            <p:spPr>
              <a:xfrm>
                <a:off x="476817" y="88106"/>
                <a:ext cx="321469" cy="771525"/>
              </a:xfrm>
              <a:prstGeom prst="rect">
                <a:avLst/>
              </a:prstGeom>
            </p:spPr>
          </p:pic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C3F9D99-436A-42B4-9FFA-882CA96D8AE6}"/>
                  </a:ext>
                </a:extLst>
              </p:cNvPr>
              <p:cNvSpPr txBox="1"/>
              <p:nvPr userDrawn="1"/>
            </p:nvSpPr>
            <p:spPr>
              <a:xfrm>
                <a:off x="776060" y="222809"/>
                <a:ext cx="191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50" spc="1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Universidad Nacional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6B6DB52-E334-4ACD-B87F-24D699308471}"/>
                  </a:ext>
                </a:extLst>
              </p:cNvPr>
              <p:cNvSpPr txBox="1"/>
              <p:nvPr userDrawn="1"/>
            </p:nvSpPr>
            <p:spPr>
              <a:xfrm>
                <a:off x="778441" y="362900"/>
                <a:ext cx="19153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450" b="1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Federico Villarreal</a:t>
                </a:r>
              </a:p>
            </p:txBody>
          </p:sp>
        </p:grp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758281FA-204F-492D-864C-9C3B9EE73E6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671" y="686065"/>
              <a:ext cx="16066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034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994334"/>
            <a:ext cx="2949178" cy="18669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31208"/>
            <a:ext cx="2949178" cy="29377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ángulo: esquinas redondeadas 6">
            <a:extLst>
              <a:ext uri="{FF2B5EF4-FFF2-40B4-BE49-F238E27FC236}">
                <a16:creationId xmlns:a16="http://schemas.microsoft.com/office/drawing/2014/main" id="{FB510C84-A352-422A-B47A-17D17CA4FB23}"/>
              </a:ext>
            </a:extLst>
          </p:cNvPr>
          <p:cNvSpPr/>
          <p:nvPr userDrawn="1"/>
        </p:nvSpPr>
        <p:spPr>
          <a:xfrm>
            <a:off x="0" y="-47624"/>
            <a:ext cx="9144000" cy="1038225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E2B4896-0BF1-4A58-A323-6DCD4B27090F}"/>
              </a:ext>
            </a:extLst>
          </p:cNvPr>
          <p:cNvGrpSpPr/>
          <p:nvPr userDrawn="1"/>
        </p:nvGrpSpPr>
        <p:grpSpPr>
          <a:xfrm>
            <a:off x="476817" y="88106"/>
            <a:ext cx="2216944" cy="771525"/>
            <a:chOff x="476817" y="88106"/>
            <a:chExt cx="2216944" cy="771525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35AC1FFA-CF7E-4E2D-99A0-6F891E2D6D52}"/>
                </a:ext>
              </a:extLst>
            </p:cNvPr>
            <p:cNvGrpSpPr/>
            <p:nvPr userDrawn="1"/>
          </p:nvGrpSpPr>
          <p:grpSpPr>
            <a:xfrm>
              <a:off x="476817" y="88106"/>
              <a:ext cx="2216944" cy="771525"/>
              <a:chOff x="476817" y="88106"/>
              <a:chExt cx="2216944" cy="771525"/>
            </a:xfrm>
          </p:grpSpPr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C4FBAE92-E0F8-4FEB-801A-DD9CA060481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6" t="18566" r="79398" b="21710"/>
              <a:stretch/>
            </p:blipFill>
            <p:spPr>
              <a:xfrm>
                <a:off x="476817" y="88106"/>
                <a:ext cx="321469" cy="771525"/>
              </a:xfrm>
              <a:prstGeom prst="rect">
                <a:avLst/>
              </a:prstGeom>
            </p:spPr>
          </p:pic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5C24017-D9E1-4D66-B093-BBB8D1804919}"/>
                  </a:ext>
                </a:extLst>
              </p:cNvPr>
              <p:cNvSpPr txBox="1"/>
              <p:nvPr userDrawn="1"/>
            </p:nvSpPr>
            <p:spPr>
              <a:xfrm>
                <a:off x="776060" y="222809"/>
                <a:ext cx="191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50" spc="1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Universidad Nacional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473F74D-CF67-49B0-B8C2-F64341C08A91}"/>
                  </a:ext>
                </a:extLst>
              </p:cNvPr>
              <p:cNvSpPr txBox="1"/>
              <p:nvPr userDrawn="1"/>
            </p:nvSpPr>
            <p:spPr>
              <a:xfrm>
                <a:off x="778441" y="362900"/>
                <a:ext cx="19153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450" b="1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Federico Villarreal</a:t>
                </a:r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E0FC745-1EA7-4226-99F4-005E8A9D64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671" y="686065"/>
              <a:ext cx="16066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0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1E37F-8426-4033-96C5-D6FE5763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EE49C1-497F-4971-9F07-D60BACA2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E4C9EF-EB38-4793-B008-B61C8E9D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BDA8597-68C4-4D0A-B8E5-B5A723B4BEE5}"/>
              </a:ext>
            </a:extLst>
          </p:cNvPr>
          <p:cNvSpPr/>
          <p:nvPr userDrawn="1"/>
        </p:nvSpPr>
        <p:spPr>
          <a:xfrm>
            <a:off x="206759" y="257021"/>
            <a:ext cx="8730481" cy="6343958"/>
          </a:xfrm>
          <a:prstGeom prst="rect">
            <a:avLst/>
          </a:pr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794893A-3A2E-4BF1-98CA-5479A197C8E6}"/>
              </a:ext>
            </a:extLst>
          </p:cNvPr>
          <p:cNvSpPr/>
          <p:nvPr userDrawn="1"/>
        </p:nvSpPr>
        <p:spPr>
          <a:xfrm>
            <a:off x="-1" y="536248"/>
            <a:ext cx="145280" cy="386698"/>
          </a:xfrm>
          <a:prstGeom prst="rect">
            <a:avLst/>
          </a:pr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EB7AD75-7361-48FA-AD05-5071E833E6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82" y="536248"/>
            <a:ext cx="2617079" cy="5899709"/>
          </a:xfrm>
          <a:prstGeom prst="rect">
            <a:avLst/>
          </a:prstGeom>
        </p:spPr>
      </p:pic>
      <p:sp>
        <p:nvSpPr>
          <p:cNvPr id="17" name="object 3">
            <a:extLst>
              <a:ext uri="{FF2B5EF4-FFF2-40B4-BE49-F238E27FC236}">
                <a16:creationId xmlns:a16="http://schemas.microsoft.com/office/drawing/2014/main" id="{B6FF8842-D109-40EB-BA87-6E278205F822}"/>
              </a:ext>
            </a:extLst>
          </p:cNvPr>
          <p:cNvSpPr/>
          <p:nvPr userDrawn="1"/>
        </p:nvSpPr>
        <p:spPr>
          <a:xfrm>
            <a:off x="946786" y="1521225"/>
            <a:ext cx="2082164" cy="91440"/>
          </a:xfrm>
          <a:custGeom>
            <a:avLst/>
            <a:gdLst/>
            <a:ahLst/>
            <a:cxnLst/>
            <a:rect l="l" t="t" r="r" b="b"/>
            <a:pathLst>
              <a:path w="2082164" h="91439">
                <a:moveTo>
                  <a:pt x="0" y="91052"/>
                </a:moveTo>
                <a:lnTo>
                  <a:pt x="2081911" y="91052"/>
                </a:lnTo>
                <a:lnTo>
                  <a:pt x="2081911" y="0"/>
                </a:lnTo>
                <a:lnTo>
                  <a:pt x="0" y="0"/>
                </a:lnTo>
                <a:lnTo>
                  <a:pt x="0" y="91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152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11426"/>
            <a:ext cx="2949178" cy="17296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854294"/>
            <a:ext cx="2949178" cy="30146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Rectángulo: esquinas redondeadas 6">
            <a:extLst>
              <a:ext uri="{FF2B5EF4-FFF2-40B4-BE49-F238E27FC236}">
                <a16:creationId xmlns:a16="http://schemas.microsoft.com/office/drawing/2014/main" id="{1FA7CF86-FBC4-4D50-8C3D-0E1A7E483786}"/>
              </a:ext>
            </a:extLst>
          </p:cNvPr>
          <p:cNvSpPr/>
          <p:nvPr userDrawn="1"/>
        </p:nvSpPr>
        <p:spPr>
          <a:xfrm>
            <a:off x="0" y="-47624"/>
            <a:ext cx="9144000" cy="1038225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D9E89EA-FE90-4908-B69C-6359EAF91445}"/>
              </a:ext>
            </a:extLst>
          </p:cNvPr>
          <p:cNvGrpSpPr/>
          <p:nvPr userDrawn="1"/>
        </p:nvGrpSpPr>
        <p:grpSpPr>
          <a:xfrm>
            <a:off x="476817" y="88106"/>
            <a:ext cx="2216944" cy="771525"/>
            <a:chOff x="476817" y="88106"/>
            <a:chExt cx="2216944" cy="771525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C62CEE1-B29D-4AAF-87F9-AA177F36F3ED}"/>
                </a:ext>
              </a:extLst>
            </p:cNvPr>
            <p:cNvGrpSpPr/>
            <p:nvPr userDrawn="1"/>
          </p:nvGrpSpPr>
          <p:grpSpPr>
            <a:xfrm>
              <a:off x="476817" y="88106"/>
              <a:ext cx="2216944" cy="771525"/>
              <a:chOff x="476817" y="88106"/>
              <a:chExt cx="2216944" cy="771525"/>
            </a:xfrm>
          </p:grpSpPr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CD3F1AA5-758B-488B-98FB-739B47434BE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6" t="18566" r="79398" b="21710"/>
              <a:stretch/>
            </p:blipFill>
            <p:spPr>
              <a:xfrm>
                <a:off x="476817" y="88106"/>
                <a:ext cx="321469" cy="771525"/>
              </a:xfrm>
              <a:prstGeom prst="rect">
                <a:avLst/>
              </a:prstGeom>
            </p:spPr>
          </p:pic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14BBD219-3080-4D97-BE78-11840E5B3B11}"/>
                  </a:ext>
                </a:extLst>
              </p:cNvPr>
              <p:cNvSpPr txBox="1"/>
              <p:nvPr userDrawn="1"/>
            </p:nvSpPr>
            <p:spPr>
              <a:xfrm>
                <a:off x="776060" y="222809"/>
                <a:ext cx="191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50" spc="1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Universidad Nacional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E13CF38-730B-440A-8C58-A142B0BBA9F3}"/>
                  </a:ext>
                </a:extLst>
              </p:cNvPr>
              <p:cNvSpPr txBox="1"/>
              <p:nvPr userDrawn="1"/>
            </p:nvSpPr>
            <p:spPr>
              <a:xfrm>
                <a:off x="778441" y="362900"/>
                <a:ext cx="19153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450" b="1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Federico Villarreal</a:t>
                </a:r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40441727-CD47-42B7-8A0C-4622CC9F4BD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671" y="686065"/>
              <a:ext cx="16066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949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514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230451"/>
            <a:ext cx="7886700" cy="394651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3B24A11-131D-4DEA-8B7B-169FFD6EF897}"/>
              </a:ext>
            </a:extLst>
          </p:cNvPr>
          <p:cNvSpPr/>
          <p:nvPr userDrawn="1"/>
        </p:nvSpPr>
        <p:spPr>
          <a:xfrm>
            <a:off x="0" y="-47624"/>
            <a:ext cx="9144000" cy="1038225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704D641-814C-419A-A11A-0BC28FEFAEA4}"/>
              </a:ext>
            </a:extLst>
          </p:cNvPr>
          <p:cNvGrpSpPr/>
          <p:nvPr userDrawn="1"/>
        </p:nvGrpSpPr>
        <p:grpSpPr>
          <a:xfrm>
            <a:off x="476817" y="88106"/>
            <a:ext cx="2216944" cy="771525"/>
            <a:chOff x="476817" y="88106"/>
            <a:chExt cx="2216944" cy="771525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048DE550-4E08-40DC-865B-403F9329F912}"/>
                </a:ext>
              </a:extLst>
            </p:cNvPr>
            <p:cNvGrpSpPr/>
            <p:nvPr userDrawn="1"/>
          </p:nvGrpSpPr>
          <p:grpSpPr>
            <a:xfrm>
              <a:off x="476817" y="88106"/>
              <a:ext cx="2216944" cy="771525"/>
              <a:chOff x="476817" y="88106"/>
              <a:chExt cx="2216944" cy="771525"/>
            </a:xfrm>
          </p:grpSpPr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F903DD59-2521-4E94-BCC8-07BD5B702F1E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6" t="18566" r="79398" b="21710"/>
              <a:stretch/>
            </p:blipFill>
            <p:spPr>
              <a:xfrm>
                <a:off x="476817" y="88106"/>
                <a:ext cx="321469" cy="771525"/>
              </a:xfrm>
              <a:prstGeom prst="rect">
                <a:avLst/>
              </a:prstGeom>
            </p:spPr>
          </p:pic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26198B9-E34F-4232-9386-E844C54C6BFE}"/>
                  </a:ext>
                </a:extLst>
              </p:cNvPr>
              <p:cNvSpPr txBox="1"/>
              <p:nvPr userDrawn="1"/>
            </p:nvSpPr>
            <p:spPr>
              <a:xfrm>
                <a:off x="776060" y="222809"/>
                <a:ext cx="191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50" spc="1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Universidad Nacional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D98F30B-74AB-4499-81E2-358DEA6EC4B5}"/>
                  </a:ext>
                </a:extLst>
              </p:cNvPr>
              <p:cNvSpPr txBox="1"/>
              <p:nvPr userDrawn="1"/>
            </p:nvSpPr>
            <p:spPr>
              <a:xfrm>
                <a:off x="778441" y="362900"/>
                <a:ext cx="19153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450" b="1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Federico Villarreal</a:t>
                </a:r>
              </a:p>
            </p:txBody>
          </p:sp>
        </p:grp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4416246-D2E3-45F2-8264-AFD95E3A4F7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671" y="686065"/>
              <a:ext cx="16066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5718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128045"/>
            <a:ext cx="1971675" cy="504891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128045"/>
            <a:ext cx="5800725" cy="504891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5596820-403E-4184-AC67-E317F5B92B1C}"/>
              </a:ext>
            </a:extLst>
          </p:cNvPr>
          <p:cNvSpPr/>
          <p:nvPr userDrawn="1"/>
        </p:nvSpPr>
        <p:spPr>
          <a:xfrm>
            <a:off x="0" y="-47624"/>
            <a:ext cx="9144000" cy="1038225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CCB65A3-1A2E-4869-BC69-D67180104A32}"/>
              </a:ext>
            </a:extLst>
          </p:cNvPr>
          <p:cNvGrpSpPr/>
          <p:nvPr userDrawn="1"/>
        </p:nvGrpSpPr>
        <p:grpSpPr>
          <a:xfrm>
            <a:off x="476817" y="88106"/>
            <a:ext cx="2216944" cy="771525"/>
            <a:chOff x="476817" y="88106"/>
            <a:chExt cx="2216944" cy="771525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ABBC39D1-EBA2-479E-856B-835B4EA5748D}"/>
                </a:ext>
              </a:extLst>
            </p:cNvPr>
            <p:cNvGrpSpPr/>
            <p:nvPr userDrawn="1"/>
          </p:nvGrpSpPr>
          <p:grpSpPr>
            <a:xfrm>
              <a:off x="476817" y="88106"/>
              <a:ext cx="2216944" cy="771525"/>
              <a:chOff x="476817" y="88106"/>
              <a:chExt cx="2216944" cy="771525"/>
            </a:xfrm>
          </p:grpSpPr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9BB59EC8-B6FC-40E2-A3AE-E2050327C24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6" t="18566" r="79398" b="21710"/>
              <a:stretch/>
            </p:blipFill>
            <p:spPr>
              <a:xfrm>
                <a:off x="476817" y="88106"/>
                <a:ext cx="321469" cy="771525"/>
              </a:xfrm>
              <a:prstGeom prst="rect">
                <a:avLst/>
              </a:prstGeom>
            </p:spPr>
          </p:pic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26D8DA3-EA9F-401E-9511-81842CEF9EC4}"/>
                  </a:ext>
                </a:extLst>
              </p:cNvPr>
              <p:cNvSpPr txBox="1"/>
              <p:nvPr userDrawn="1"/>
            </p:nvSpPr>
            <p:spPr>
              <a:xfrm>
                <a:off x="776060" y="222809"/>
                <a:ext cx="191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50" spc="1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Universidad Nacional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9A83C44-FF16-4448-A757-B67231BF2340}"/>
                  </a:ext>
                </a:extLst>
              </p:cNvPr>
              <p:cNvSpPr txBox="1"/>
              <p:nvPr userDrawn="1"/>
            </p:nvSpPr>
            <p:spPr>
              <a:xfrm>
                <a:off x="778441" y="362900"/>
                <a:ext cx="19153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450" b="1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Federico Villarreal</a:t>
                </a:r>
              </a:p>
            </p:txBody>
          </p:sp>
        </p:grp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151B35F3-3F6D-4E91-B668-7029034138C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671" y="686065"/>
              <a:ext cx="16066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085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74726"/>
            <a:ext cx="78867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5225"/>
            <a:ext cx="78867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816E3F8-1E08-48E6-BA1E-6E08521E0163}"/>
              </a:ext>
            </a:extLst>
          </p:cNvPr>
          <p:cNvSpPr/>
          <p:nvPr userDrawn="1"/>
        </p:nvSpPr>
        <p:spPr>
          <a:xfrm>
            <a:off x="0" y="-47624"/>
            <a:ext cx="9144000" cy="1038225"/>
          </a:xfrm>
          <a:custGeom>
            <a:avLst/>
            <a:gdLst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0 w 9144000"/>
              <a:gd name="connsiteY3" fmla="*/ 1038225 h 1038225"/>
              <a:gd name="connsiteX4" fmla="*/ 0 w 9144000"/>
              <a:gd name="connsiteY4" fmla="*/ 0 h 1038225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3250"/>
              <a:gd name="connsiteX1" fmla="*/ 9144000 w 9144000"/>
              <a:gd name="connsiteY1" fmla="*/ 0 h 1073250"/>
              <a:gd name="connsiteX2" fmla="*/ 9144000 w 9144000"/>
              <a:gd name="connsiteY2" fmla="*/ 1038225 h 1073250"/>
              <a:gd name="connsiteX3" fmla="*/ 3581400 w 9144000"/>
              <a:gd name="connsiteY3" fmla="*/ 847725 h 1073250"/>
              <a:gd name="connsiteX4" fmla="*/ 0 w 9144000"/>
              <a:gd name="connsiteY4" fmla="*/ 1038225 h 1073250"/>
              <a:gd name="connsiteX5" fmla="*/ 0 w 9144000"/>
              <a:gd name="connsiteY5" fmla="*/ 0 h 1073250"/>
              <a:gd name="connsiteX0" fmla="*/ 0 w 9144000"/>
              <a:gd name="connsiteY0" fmla="*/ 0 h 1078628"/>
              <a:gd name="connsiteX1" fmla="*/ 9144000 w 9144000"/>
              <a:gd name="connsiteY1" fmla="*/ 0 h 1078628"/>
              <a:gd name="connsiteX2" fmla="*/ 9144000 w 9144000"/>
              <a:gd name="connsiteY2" fmla="*/ 1038225 h 1078628"/>
              <a:gd name="connsiteX3" fmla="*/ 3571875 w 9144000"/>
              <a:gd name="connsiteY3" fmla="*/ 904875 h 1078628"/>
              <a:gd name="connsiteX4" fmla="*/ 0 w 9144000"/>
              <a:gd name="connsiteY4" fmla="*/ 1038225 h 1078628"/>
              <a:gd name="connsiteX5" fmla="*/ 0 w 9144000"/>
              <a:gd name="connsiteY5" fmla="*/ 0 h 1078628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83227"/>
              <a:gd name="connsiteX1" fmla="*/ 9144000 w 9144000"/>
              <a:gd name="connsiteY1" fmla="*/ 0 h 1083227"/>
              <a:gd name="connsiteX2" fmla="*/ 9144000 w 9144000"/>
              <a:gd name="connsiteY2" fmla="*/ 1038225 h 1083227"/>
              <a:gd name="connsiteX3" fmla="*/ 3705225 w 9144000"/>
              <a:gd name="connsiteY3" fmla="*/ 942974 h 1083227"/>
              <a:gd name="connsiteX4" fmla="*/ 0 w 9144000"/>
              <a:gd name="connsiteY4" fmla="*/ 1038225 h 1083227"/>
              <a:gd name="connsiteX5" fmla="*/ 0 w 9144000"/>
              <a:gd name="connsiteY5" fmla="*/ 0 h 1083227"/>
              <a:gd name="connsiteX0" fmla="*/ 0 w 9144000"/>
              <a:gd name="connsiteY0" fmla="*/ 0 h 1042115"/>
              <a:gd name="connsiteX1" fmla="*/ 9144000 w 9144000"/>
              <a:gd name="connsiteY1" fmla="*/ 0 h 1042115"/>
              <a:gd name="connsiteX2" fmla="*/ 9144000 w 9144000"/>
              <a:gd name="connsiteY2" fmla="*/ 1038225 h 1042115"/>
              <a:gd name="connsiteX3" fmla="*/ 3705225 w 9144000"/>
              <a:gd name="connsiteY3" fmla="*/ 942974 h 1042115"/>
              <a:gd name="connsiteX4" fmla="*/ 0 w 9144000"/>
              <a:gd name="connsiteY4" fmla="*/ 1038225 h 1042115"/>
              <a:gd name="connsiteX5" fmla="*/ 0 w 9144000"/>
              <a:gd name="connsiteY5" fmla="*/ 0 h 104211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37052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314825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  <a:gd name="connsiteX0" fmla="*/ 0 w 9144000"/>
              <a:gd name="connsiteY0" fmla="*/ 0 h 1038225"/>
              <a:gd name="connsiteX1" fmla="*/ 9144000 w 9144000"/>
              <a:gd name="connsiteY1" fmla="*/ 0 h 1038225"/>
              <a:gd name="connsiteX2" fmla="*/ 9144000 w 9144000"/>
              <a:gd name="connsiteY2" fmla="*/ 1038225 h 1038225"/>
              <a:gd name="connsiteX3" fmla="*/ 4610100 w 9144000"/>
              <a:gd name="connsiteY3" fmla="*/ 942974 h 1038225"/>
              <a:gd name="connsiteX4" fmla="*/ 0 w 9144000"/>
              <a:gd name="connsiteY4" fmla="*/ 1038225 h 1038225"/>
              <a:gd name="connsiteX5" fmla="*/ 0 w 9144000"/>
              <a:gd name="connsiteY5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1038225">
                <a:moveTo>
                  <a:pt x="0" y="0"/>
                </a:moveTo>
                <a:lnTo>
                  <a:pt x="9144000" y="0"/>
                </a:lnTo>
                <a:lnTo>
                  <a:pt x="9144000" y="1038225"/>
                </a:lnTo>
                <a:cubicBezTo>
                  <a:pt x="7493000" y="968375"/>
                  <a:pt x="6480175" y="946149"/>
                  <a:pt x="4610100" y="942974"/>
                </a:cubicBezTo>
                <a:cubicBezTo>
                  <a:pt x="3086100" y="942974"/>
                  <a:pt x="349250" y="1017587"/>
                  <a:pt x="0" y="1038225"/>
                </a:cubicBezTo>
                <a:lnTo>
                  <a:pt x="0" y="0"/>
                </a:lnTo>
                <a:close/>
              </a:path>
            </a:pathLst>
          </a:custGeom>
          <a:solidFill>
            <a:srgbClr val="FC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EB598C1-413E-4A7E-84F5-8D07B4A65E3B}"/>
              </a:ext>
            </a:extLst>
          </p:cNvPr>
          <p:cNvGrpSpPr/>
          <p:nvPr userDrawn="1"/>
        </p:nvGrpSpPr>
        <p:grpSpPr>
          <a:xfrm>
            <a:off x="476817" y="88106"/>
            <a:ext cx="2216944" cy="771525"/>
            <a:chOff x="476817" y="88106"/>
            <a:chExt cx="2216944" cy="771525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42D7F28-CF74-411A-9847-E5BABD581120}"/>
                </a:ext>
              </a:extLst>
            </p:cNvPr>
            <p:cNvGrpSpPr/>
            <p:nvPr userDrawn="1"/>
          </p:nvGrpSpPr>
          <p:grpSpPr>
            <a:xfrm>
              <a:off x="476817" y="88106"/>
              <a:ext cx="2216944" cy="771525"/>
              <a:chOff x="476817" y="88106"/>
              <a:chExt cx="2216944" cy="771525"/>
            </a:xfrm>
          </p:grpSpPr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DDF80C2E-A593-4733-B883-DEC6CE93140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36" t="18566" r="79398" b="21710"/>
              <a:stretch/>
            </p:blipFill>
            <p:spPr>
              <a:xfrm>
                <a:off x="476817" y="88106"/>
                <a:ext cx="321469" cy="771525"/>
              </a:xfrm>
              <a:prstGeom prst="rect">
                <a:avLst/>
              </a:prstGeom>
            </p:spPr>
          </p:pic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FD97C60-C87A-4169-BBD0-8C98B93B3A32}"/>
                  </a:ext>
                </a:extLst>
              </p:cNvPr>
              <p:cNvSpPr txBox="1"/>
              <p:nvPr userDrawn="1"/>
            </p:nvSpPr>
            <p:spPr>
              <a:xfrm>
                <a:off x="776060" y="222809"/>
                <a:ext cx="191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150" spc="100" dirty="0">
                    <a:latin typeface="Arial" panose="020B0604020202020204" pitchFamily="34" charset="0"/>
                    <a:cs typeface="Arial" panose="020B0604020202020204" pitchFamily="34" charset="0"/>
                  </a:rPr>
                  <a:t>Universidad Nacional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4904712-4FD4-4AB7-A060-54F4A11823CF}"/>
                  </a:ext>
                </a:extLst>
              </p:cNvPr>
              <p:cNvSpPr txBox="1"/>
              <p:nvPr userDrawn="1"/>
            </p:nvSpPr>
            <p:spPr>
              <a:xfrm>
                <a:off x="778441" y="362900"/>
                <a:ext cx="19153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450" b="1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Federico Villarreal</a:t>
                </a:r>
              </a:p>
            </p:txBody>
          </p:sp>
        </p:grp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1D5EB46F-2AAC-43B9-B69B-FE92388AC49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1671" y="686065"/>
              <a:ext cx="160660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78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2050296-6D9E-4F2E-8AED-84B547A2DB06}"/>
              </a:ext>
            </a:extLst>
          </p:cNvPr>
          <p:cNvGrpSpPr/>
          <p:nvPr userDrawn="1"/>
        </p:nvGrpSpPr>
        <p:grpSpPr>
          <a:xfrm>
            <a:off x="7031080" y="6084606"/>
            <a:ext cx="2044550" cy="713345"/>
            <a:chOff x="7073812" y="34089"/>
            <a:chExt cx="2044550" cy="7133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C805F11-0DFB-4A72-A4EF-771369CD52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A020162-CAB3-4EB4-A25E-54825FF6D2A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4634F0-75AD-4457-92D2-634D7ED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DFE99A-CCF3-423A-A10B-98DE0EF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CB5615-3693-49F0-8E9F-3668D653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BAFDDB8-776D-438D-905C-A829B0EF2AA7}"/>
              </a:ext>
            </a:extLst>
          </p:cNvPr>
          <p:cNvSpPr/>
          <p:nvPr userDrawn="1"/>
        </p:nvSpPr>
        <p:spPr>
          <a:xfrm>
            <a:off x="0" y="1499"/>
            <a:ext cx="3913974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Icono Buscar, magnifyng clases Gratis de App / Free Mix Icons">
            <a:extLst>
              <a:ext uri="{FF2B5EF4-FFF2-40B4-BE49-F238E27FC236}">
                <a16:creationId xmlns:a16="http://schemas.microsoft.com/office/drawing/2014/main" id="{B1E77480-84FE-4CF1-9F18-407C316888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" y="13074"/>
            <a:ext cx="452120" cy="45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bject 8">
            <a:extLst>
              <a:ext uri="{FF2B5EF4-FFF2-40B4-BE49-F238E27FC236}">
                <a16:creationId xmlns:a16="http://schemas.microsoft.com/office/drawing/2014/main" id="{6F0C2CC6-BF43-4B91-B269-9D3B91D6761C}"/>
              </a:ext>
            </a:extLst>
          </p:cNvPr>
          <p:cNvSpPr/>
          <p:nvPr userDrawn="1"/>
        </p:nvSpPr>
        <p:spPr>
          <a:xfrm>
            <a:off x="8954117" y="2522397"/>
            <a:ext cx="189883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0E1D9CF-DFF2-47B9-A8D5-D8F8FFE62631}"/>
              </a:ext>
            </a:extLst>
          </p:cNvPr>
          <p:cNvSpPr txBox="1"/>
          <p:nvPr userDrawn="1"/>
        </p:nvSpPr>
        <p:spPr>
          <a:xfrm>
            <a:off x="769121" y="13074"/>
            <a:ext cx="225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CONOCE</a:t>
            </a:r>
          </a:p>
        </p:txBody>
      </p:sp>
    </p:spTree>
    <p:extLst>
      <p:ext uri="{BB962C8B-B14F-4D97-AF65-F5344CB8AC3E}">
        <p14:creationId xmlns:p14="http://schemas.microsoft.com/office/powerpoint/2010/main" val="392945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ubr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DB4942BD-122A-48B9-AFD0-EB85198D05B6}"/>
              </a:ext>
            </a:extLst>
          </p:cNvPr>
          <p:cNvGrpSpPr/>
          <p:nvPr userDrawn="1"/>
        </p:nvGrpSpPr>
        <p:grpSpPr>
          <a:xfrm>
            <a:off x="7031080" y="6084606"/>
            <a:ext cx="2044550" cy="713345"/>
            <a:chOff x="7073812" y="34089"/>
            <a:chExt cx="2044550" cy="7133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CC7860E3-9554-4326-AB26-D3CF6E4271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B37876B-8D6E-4A30-B3FD-80AA5157AD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4634F0-75AD-4457-92D2-634D7ED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DFE99A-CCF3-423A-A10B-98DE0EF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CB5615-3693-49F0-8E9F-3668D653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BAFDDB8-776D-438D-905C-A829B0EF2AA7}"/>
              </a:ext>
            </a:extLst>
          </p:cNvPr>
          <p:cNvSpPr/>
          <p:nvPr userDrawn="1"/>
        </p:nvSpPr>
        <p:spPr>
          <a:xfrm>
            <a:off x="0" y="1499"/>
            <a:ext cx="3913974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F0C2CC6-BF43-4B91-B269-9D3B91D6761C}"/>
              </a:ext>
            </a:extLst>
          </p:cNvPr>
          <p:cNvSpPr/>
          <p:nvPr userDrawn="1"/>
        </p:nvSpPr>
        <p:spPr>
          <a:xfrm>
            <a:off x="8954117" y="2522397"/>
            <a:ext cx="189883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2" name="Picture 4" descr="Imágenes, fotos de stock y vectores sobre Light Bulb with Idea ...">
            <a:extLst>
              <a:ext uri="{FF2B5EF4-FFF2-40B4-BE49-F238E27FC236}">
                <a16:creationId xmlns:a16="http://schemas.microsoft.com/office/drawing/2014/main" id="{EA44BAE9-5E67-4718-98D9-B5F52EC7F72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t="16006" r="19288" b="24125"/>
          <a:stretch/>
        </p:blipFill>
        <p:spPr bwMode="auto">
          <a:xfrm>
            <a:off x="146617" y="0"/>
            <a:ext cx="544948" cy="56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8456365-C95A-423B-BADA-33FEAF202EDD}"/>
              </a:ext>
            </a:extLst>
          </p:cNvPr>
          <p:cNvSpPr txBox="1"/>
          <p:nvPr userDrawn="1"/>
        </p:nvSpPr>
        <p:spPr>
          <a:xfrm>
            <a:off x="769121" y="13074"/>
            <a:ext cx="225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DESCUBRE</a:t>
            </a:r>
          </a:p>
        </p:txBody>
      </p:sp>
    </p:spTree>
    <p:extLst>
      <p:ext uri="{BB962C8B-B14F-4D97-AF65-F5344CB8AC3E}">
        <p14:creationId xmlns:p14="http://schemas.microsoft.com/office/powerpoint/2010/main" val="9785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ro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E79B438-D81F-4DD4-BEEB-FD85CC31951C}"/>
              </a:ext>
            </a:extLst>
          </p:cNvPr>
          <p:cNvGrpSpPr/>
          <p:nvPr userDrawn="1"/>
        </p:nvGrpSpPr>
        <p:grpSpPr>
          <a:xfrm>
            <a:off x="7031080" y="6084606"/>
            <a:ext cx="2044550" cy="713345"/>
            <a:chOff x="7073812" y="34089"/>
            <a:chExt cx="2044550" cy="7133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8187FEA8-572A-4990-9269-681FD89ABF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5CC569A2-6589-4994-86C2-D62756733B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4634F0-75AD-4457-92D2-634D7ED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DFE99A-CCF3-423A-A10B-98DE0EF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CB5615-3693-49F0-8E9F-3668D653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BAFDDB8-776D-438D-905C-A829B0EF2AA7}"/>
              </a:ext>
            </a:extLst>
          </p:cNvPr>
          <p:cNvSpPr/>
          <p:nvPr userDrawn="1"/>
        </p:nvSpPr>
        <p:spPr>
          <a:xfrm>
            <a:off x="0" y="1499"/>
            <a:ext cx="3913974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F0C2CC6-BF43-4B91-B269-9D3B91D6761C}"/>
              </a:ext>
            </a:extLst>
          </p:cNvPr>
          <p:cNvSpPr/>
          <p:nvPr userDrawn="1"/>
        </p:nvSpPr>
        <p:spPr>
          <a:xfrm>
            <a:off x="8954117" y="2522397"/>
            <a:ext cx="189883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 descr="Icono Signo, Cheque Gratis de Small &amp; Flat Icons">
            <a:extLst>
              <a:ext uri="{FF2B5EF4-FFF2-40B4-BE49-F238E27FC236}">
                <a16:creationId xmlns:a16="http://schemas.microsoft.com/office/drawing/2014/main" id="{0988A74A-695E-42BB-8687-327804ECE4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8" y="0"/>
            <a:ext cx="507302" cy="50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1F9BA67-41C0-46EA-A543-015DAEFE107D}"/>
              </a:ext>
            </a:extLst>
          </p:cNvPr>
          <p:cNvSpPr txBox="1"/>
          <p:nvPr userDrawn="1"/>
        </p:nvSpPr>
        <p:spPr>
          <a:xfrm>
            <a:off x="769121" y="13074"/>
            <a:ext cx="258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COMPRUEBA</a:t>
            </a:r>
          </a:p>
        </p:txBody>
      </p:sp>
    </p:spTree>
    <p:extLst>
      <p:ext uri="{BB962C8B-B14F-4D97-AF65-F5344CB8AC3E}">
        <p14:creationId xmlns:p14="http://schemas.microsoft.com/office/powerpoint/2010/main" val="237144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A3842D4-1761-4A8B-97F6-00F3C2797568}"/>
              </a:ext>
            </a:extLst>
          </p:cNvPr>
          <p:cNvGrpSpPr/>
          <p:nvPr userDrawn="1"/>
        </p:nvGrpSpPr>
        <p:grpSpPr>
          <a:xfrm>
            <a:off x="7031080" y="6084606"/>
            <a:ext cx="2044550" cy="713345"/>
            <a:chOff x="7073812" y="34089"/>
            <a:chExt cx="2044550" cy="7133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6E9A8417-C451-4814-9BF8-8A43BDDF9A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418C8800-679F-4574-8A65-85D12DEEF8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4634F0-75AD-4457-92D2-634D7ED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DFE99A-CCF3-423A-A10B-98DE0EF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CB5615-3693-49F0-8E9F-3668D653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BAFDDB8-776D-438D-905C-A829B0EF2AA7}"/>
              </a:ext>
            </a:extLst>
          </p:cNvPr>
          <p:cNvSpPr/>
          <p:nvPr userDrawn="1"/>
        </p:nvSpPr>
        <p:spPr>
          <a:xfrm>
            <a:off x="0" y="1499"/>
            <a:ext cx="3913974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F0C2CC6-BF43-4B91-B269-9D3B91D6761C}"/>
              </a:ext>
            </a:extLst>
          </p:cNvPr>
          <p:cNvSpPr/>
          <p:nvPr userDrawn="1"/>
        </p:nvSpPr>
        <p:spPr>
          <a:xfrm>
            <a:off x="8954117" y="2522397"/>
            <a:ext cx="189883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10" name="Picture 14" descr="tacómetro - Iconos gratis de">
            <a:extLst>
              <a:ext uri="{FF2B5EF4-FFF2-40B4-BE49-F238E27FC236}">
                <a16:creationId xmlns:a16="http://schemas.microsoft.com/office/drawing/2014/main" id="{2A45187D-4BD5-40C4-A18C-AE2A9D71A4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8" y="15875"/>
            <a:ext cx="562524" cy="56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18A36C1-C519-49BC-9A1B-FA577B50474E}"/>
              </a:ext>
            </a:extLst>
          </p:cNvPr>
          <p:cNvSpPr txBox="1"/>
          <p:nvPr userDrawn="1"/>
        </p:nvSpPr>
        <p:spPr>
          <a:xfrm>
            <a:off x="769121" y="13074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EXPERIMENTA</a:t>
            </a:r>
          </a:p>
        </p:txBody>
      </p:sp>
    </p:spTree>
    <p:extLst>
      <p:ext uri="{BB962C8B-B14F-4D97-AF65-F5344CB8AC3E}">
        <p14:creationId xmlns:p14="http://schemas.microsoft.com/office/powerpoint/2010/main" val="227196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3BB81355-EF93-4244-AC7A-A51D701AAF4A}"/>
              </a:ext>
            </a:extLst>
          </p:cNvPr>
          <p:cNvGrpSpPr/>
          <p:nvPr userDrawn="1"/>
        </p:nvGrpSpPr>
        <p:grpSpPr>
          <a:xfrm>
            <a:off x="7031080" y="6084606"/>
            <a:ext cx="2044550" cy="713345"/>
            <a:chOff x="7073812" y="34089"/>
            <a:chExt cx="2044550" cy="713345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6D9D4EA-C24B-4C5D-8B8D-D0F250D5C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7975384F-6F28-4364-86DE-9EE3CAC530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C4634F0-75AD-4457-92D2-634D7ED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DFE99A-CCF3-423A-A10B-98DE0EFF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CB5615-3693-49F0-8E9F-3668D653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BAFDDB8-776D-438D-905C-A829B0EF2AA7}"/>
              </a:ext>
            </a:extLst>
          </p:cNvPr>
          <p:cNvSpPr/>
          <p:nvPr userDrawn="1"/>
        </p:nvSpPr>
        <p:spPr>
          <a:xfrm>
            <a:off x="0" y="1499"/>
            <a:ext cx="3913974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6F0C2CC6-BF43-4B91-B269-9D3B91D6761C}"/>
              </a:ext>
            </a:extLst>
          </p:cNvPr>
          <p:cNvSpPr/>
          <p:nvPr userDrawn="1"/>
        </p:nvSpPr>
        <p:spPr>
          <a:xfrm>
            <a:off x="8954117" y="2522397"/>
            <a:ext cx="189883" cy="562524"/>
          </a:xfrm>
          <a:custGeom>
            <a:avLst/>
            <a:gdLst/>
            <a:ahLst/>
            <a:cxnLst/>
            <a:rect l="l" t="t" r="r" b="b"/>
            <a:pathLst>
              <a:path w="3951604" h="522605">
                <a:moveTo>
                  <a:pt x="0" y="522376"/>
                </a:moveTo>
                <a:lnTo>
                  <a:pt x="3951097" y="522376"/>
                </a:lnTo>
                <a:lnTo>
                  <a:pt x="3951097" y="0"/>
                </a:lnTo>
                <a:lnTo>
                  <a:pt x="0" y="0"/>
                </a:lnTo>
                <a:lnTo>
                  <a:pt x="0" y="522376"/>
                </a:lnTo>
                <a:close/>
              </a:path>
            </a:pathLst>
          </a:custGeom>
          <a:solidFill>
            <a:srgbClr val="FF6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22" name="Picture 2" descr="Examinar o evaluar?: Educación, Tecnología, Cursos, Docencia,...">
            <a:extLst>
              <a:ext uri="{FF2B5EF4-FFF2-40B4-BE49-F238E27FC236}">
                <a16:creationId xmlns:a16="http://schemas.microsoft.com/office/drawing/2014/main" id="{EDB8E86B-42A4-4791-B016-D029AD883E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7" y="61225"/>
            <a:ext cx="504505" cy="4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E2D5A24-5519-40D9-A5A6-D81F49B7E248}"/>
              </a:ext>
            </a:extLst>
          </p:cNvPr>
          <p:cNvSpPr txBox="1"/>
          <p:nvPr userDrawn="1"/>
        </p:nvSpPr>
        <p:spPr>
          <a:xfrm>
            <a:off x="769121" y="13074"/>
            <a:ext cx="225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</a:t>
            </a:r>
          </a:p>
        </p:txBody>
      </p:sp>
    </p:spTree>
    <p:extLst>
      <p:ext uri="{BB962C8B-B14F-4D97-AF65-F5344CB8AC3E}">
        <p14:creationId xmlns:p14="http://schemas.microsoft.com/office/powerpoint/2010/main" val="16034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_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522B26-776C-43AF-8B54-3411BB0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26D34B-3E14-44A3-91BC-1A2BBCAD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8DA1D1-C866-4FDD-88B2-DBF9C162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CCFB426-BFB9-40C4-8466-B92B41FC304D}"/>
              </a:ext>
            </a:extLst>
          </p:cNvPr>
          <p:cNvGrpSpPr/>
          <p:nvPr userDrawn="1"/>
        </p:nvGrpSpPr>
        <p:grpSpPr>
          <a:xfrm>
            <a:off x="7031082" y="68273"/>
            <a:ext cx="2044550" cy="713345"/>
            <a:chOff x="7073812" y="34089"/>
            <a:chExt cx="2044550" cy="71334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81AC701-FBCA-490B-97F1-5DB7D15176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073812" y="34089"/>
              <a:ext cx="2044550" cy="713345"/>
            </a:xfrm>
            <a:prstGeom prst="rect">
              <a:avLst/>
            </a:prstGeom>
          </p:spPr>
        </p:pic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C2F60A4B-BCA6-4A0F-B2BA-4B81DDAD10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452466" y="615297"/>
              <a:ext cx="1469343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E224915-C649-4FFD-8FC8-9D5C67956900}"/>
              </a:ext>
            </a:extLst>
          </p:cNvPr>
          <p:cNvSpPr/>
          <p:nvPr userDrawn="1"/>
        </p:nvSpPr>
        <p:spPr>
          <a:xfrm>
            <a:off x="212222" y="207011"/>
            <a:ext cx="3200399" cy="6149340"/>
          </a:xfrm>
          <a:prstGeom prst="rect">
            <a:avLst/>
          </a:prstGeom>
          <a:solidFill>
            <a:schemeClr val="tx1">
              <a:lumMod val="95000"/>
              <a:lumOff val="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44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4C37-5C80-4069-8EBA-CA94ADF8086E}" type="datetimeFigureOut">
              <a:rPr lang="es-PE" smtClean="0"/>
              <a:t>12/04/2021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8DDE2-A9C8-4BAC-8D65-765C5FB087F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294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1" r:id="rId9"/>
    <p:sldLayoutId id="214748368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80" r:id="rId16"/>
    <p:sldLayoutId id="2147483679" r:id="rId17"/>
    <p:sldLayoutId id="2147483673" r:id="rId18"/>
    <p:sldLayoutId id="2147483668" r:id="rId19"/>
    <p:sldLayoutId id="2147483669" r:id="rId20"/>
    <p:sldLayoutId id="2147483670" r:id="rId21"/>
    <p:sldLayoutId id="2147483671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9B6EBA5E-E954-418E-B1A5-A7B7122D44EE}"/>
              </a:ext>
            </a:extLst>
          </p:cNvPr>
          <p:cNvSpPr txBox="1">
            <a:spLocks/>
          </p:cNvSpPr>
          <p:nvPr/>
        </p:nvSpPr>
        <p:spPr>
          <a:xfrm>
            <a:off x="856677" y="1106453"/>
            <a:ext cx="4854813" cy="282513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2680"/>
              </a:lnSpc>
              <a:spcBef>
                <a:spcPts val="430"/>
              </a:spcBef>
            </a:pPr>
            <a:r>
              <a:rPr lang="es-ES" sz="2450" b="1" cap="all" spc="10" dirty="0">
                <a:solidFill>
                  <a:srgbClr val="FFFFFF"/>
                </a:solidFill>
              </a:rPr>
              <a:t>Plan de Tesis</a:t>
            </a:r>
          </a:p>
          <a:p>
            <a:pPr marL="12700" marR="5080">
              <a:lnSpc>
                <a:spcPts val="2680"/>
              </a:lnSpc>
              <a:spcBef>
                <a:spcPts val="430"/>
              </a:spcBef>
            </a:pPr>
            <a:endParaRPr lang="es-ES" sz="2450" b="1" cap="all" spc="10" dirty="0">
              <a:solidFill>
                <a:srgbClr val="FFFFFF"/>
              </a:solidFill>
            </a:endParaRPr>
          </a:p>
          <a:p>
            <a:pPr marL="449580">
              <a:lnSpc>
                <a:spcPct val="150000"/>
              </a:lnSpc>
              <a:spcAft>
                <a:spcPts val="800"/>
              </a:spcAft>
            </a:pPr>
            <a:r>
              <a:rPr lang="es-PE" sz="1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Propuesta de mejora e implementación del proceso logístico de compra y abastecimiento de insumos en el Laboratorio clínico R.L. SAC del distrito de Pachacamac 2021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2F648E8-3822-406E-8C44-3463A460B339}"/>
              </a:ext>
            </a:extLst>
          </p:cNvPr>
          <p:cNvSpPr txBox="1">
            <a:spLocks/>
          </p:cNvSpPr>
          <p:nvPr/>
        </p:nvSpPr>
        <p:spPr>
          <a:xfrm>
            <a:off x="950764" y="5659770"/>
            <a:ext cx="5408763" cy="353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b="1" dirty="0">
                <a:solidFill>
                  <a:schemeClr val="bg1"/>
                </a:solidFill>
              </a:rPr>
              <a:t>Semestre Académico 2020-2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948165" y="4472512"/>
            <a:ext cx="4411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Autor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Castañeda Montes Jefferson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C934EE-A233-428F-BF87-53E5DB621E10}"/>
              </a:ext>
            </a:extLst>
          </p:cNvPr>
          <p:cNvSpPr txBox="1"/>
          <p:nvPr/>
        </p:nvSpPr>
        <p:spPr>
          <a:xfrm>
            <a:off x="696038" y="313899"/>
            <a:ext cx="485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Universidad Nacional Federico Villarreal</a:t>
            </a:r>
          </a:p>
          <a:p>
            <a:pPr algn="ctr"/>
            <a:r>
              <a:rPr lang="es-PE" dirty="0"/>
              <a:t>Facultad Ingeniería Industrial y de Sistemas</a:t>
            </a:r>
          </a:p>
        </p:txBody>
      </p:sp>
    </p:spTree>
    <p:extLst>
      <p:ext uri="{BB962C8B-B14F-4D97-AF65-F5344CB8AC3E}">
        <p14:creationId xmlns:p14="http://schemas.microsoft.com/office/powerpoint/2010/main" val="144496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95074" y="1864066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b="1" dirty="0">
              <a:cs typeface="Calibri" panose="020F0502020204030204" pitchFamily="34" charset="0"/>
            </a:endParaRPr>
          </a:p>
        </p:txBody>
      </p:sp>
      <p:sp>
        <p:nvSpPr>
          <p:cNvPr id="3" name="CuadroTexto 2" descr="A">
            <a:extLst>
              <a:ext uri="{FF2B5EF4-FFF2-40B4-BE49-F238E27FC236}">
                <a16:creationId xmlns:a16="http://schemas.microsoft.com/office/drawing/2014/main" id="{6B2C4C90-4571-4E01-AA32-D3C4F3B697EC}"/>
              </a:ext>
            </a:extLst>
          </p:cNvPr>
          <p:cNvSpPr txBox="1"/>
          <p:nvPr/>
        </p:nvSpPr>
        <p:spPr>
          <a:xfrm>
            <a:off x="-1" y="6626"/>
            <a:ext cx="3753135" cy="461665"/>
          </a:xfrm>
          <a:prstGeom prst="rect">
            <a:avLst/>
          </a:prstGeom>
          <a:solidFill>
            <a:srgbClr val="FC64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solidFill>
                  <a:schemeClr val="bg1"/>
                </a:solidFill>
                <a:highlight>
                  <a:srgbClr val="FC6400"/>
                </a:highlight>
              </a:rPr>
              <a:t>EMPRESA</a:t>
            </a:r>
            <a:endParaRPr lang="es-PE" dirty="0">
              <a:solidFill>
                <a:schemeClr val="bg1"/>
              </a:solidFill>
              <a:highlight>
                <a:srgbClr val="FC6400"/>
              </a:highligh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3FE88A-E830-4C39-9604-CCDA5258C217}"/>
              </a:ext>
            </a:extLst>
          </p:cNvPr>
          <p:cNvSpPr txBox="1"/>
          <p:nvPr/>
        </p:nvSpPr>
        <p:spPr>
          <a:xfrm>
            <a:off x="989464" y="1033069"/>
            <a:ext cx="75876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s-P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Laboratorio </a:t>
            </a:r>
            <a:r>
              <a:rPr lang="es-PE" sz="2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PE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línico R.L. SAC</a:t>
            </a:r>
          </a:p>
          <a:p>
            <a:pPr algn="just"/>
            <a:r>
              <a:rPr lang="es-ES" dirty="0">
                <a:latin typeface="+mj-lt"/>
              </a:rPr>
              <a:t>Dirección Legal: Av. Lima </a:t>
            </a:r>
            <a:r>
              <a:rPr lang="es-ES" dirty="0" err="1">
                <a:latin typeface="+mj-lt"/>
              </a:rPr>
              <a:t>Mza</a:t>
            </a:r>
            <a:r>
              <a:rPr lang="es-ES" dirty="0">
                <a:latin typeface="+mj-lt"/>
              </a:rPr>
              <a:t>. 30 Lote. 20 Pueblo de Pachacamac</a:t>
            </a:r>
          </a:p>
          <a:p>
            <a:pPr algn="just"/>
            <a:r>
              <a:rPr lang="es-ES" dirty="0">
                <a:latin typeface="+mj-lt"/>
              </a:rPr>
              <a:t>Distrito / Ciudad: Pachacamac</a:t>
            </a:r>
          </a:p>
          <a:p>
            <a:pPr algn="just"/>
            <a:r>
              <a:rPr lang="es-ES" dirty="0">
                <a:latin typeface="+mj-lt"/>
              </a:rPr>
              <a:t>Departamento: Lima, Perú</a:t>
            </a:r>
          </a:p>
          <a:p>
            <a:pPr algn="just"/>
            <a:r>
              <a:rPr lang="es-PE" dirty="0">
                <a:latin typeface="+mj-lt"/>
              </a:rPr>
              <a:t>RUC: 20603500025</a:t>
            </a:r>
          </a:p>
          <a:p>
            <a:pPr algn="just"/>
            <a:r>
              <a:rPr lang="es-ES" dirty="0">
                <a:latin typeface="+mj-lt"/>
              </a:rPr>
              <a:t>https://www.facebook.com/Labclisac/</a:t>
            </a:r>
          </a:p>
        </p:txBody>
      </p:sp>
      <p:pic>
        <p:nvPicPr>
          <p:cNvPr id="1026" name="Picture 2" descr="Puede ser una imagen de al aire libre">
            <a:extLst>
              <a:ext uri="{FF2B5EF4-FFF2-40B4-BE49-F238E27FC236}">
                <a16:creationId xmlns:a16="http://schemas.microsoft.com/office/drawing/2014/main" id="{9D04A163-F3CA-476C-92EC-C998689A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260" y="3198590"/>
            <a:ext cx="5854890" cy="329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938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95074" y="1864066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b="1" dirty="0">
              <a:cs typeface="Calibri" panose="020F0502020204030204" pitchFamily="34" charset="0"/>
            </a:endParaRPr>
          </a:p>
        </p:txBody>
      </p:sp>
      <p:sp>
        <p:nvSpPr>
          <p:cNvPr id="3" name="CuadroTexto 2" descr="A">
            <a:extLst>
              <a:ext uri="{FF2B5EF4-FFF2-40B4-BE49-F238E27FC236}">
                <a16:creationId xmlns:a16="http://schemas.microsoft.com/office/drawing/2014/main" id="{6B2C4C90-4571-4E01-AA32-D3C4F3B697EC}"/>
              </a:ext>
            </a:extLst>
          </p:cNvPr>
          <p:cNvSpPr txBox="1"/>
          <p:nvPr/>
        </p:nvSpPr>
        <p:spPr>
          <a:xfrm>
            <a:off x="-1" y="6626"/>
            <a:ext cx="3935897" cy="461665"/>
          </a:xfrm>
          <a:prstGeom prst="rect">
            <a:avLst/>
          </a:prstGeom>
          <a:solidFill>
            <a:srgbClr val="FC64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solidFill>
                  <a:schemeClr val="bg1"/>
                </a:solidFill>
                <a:highlight>
                  <a:srgbClr val="FC6400"/>
                </a:highlight>
              </a:rPr>
              <a:t>ANTECEDENTES</a:t>
            </a:r>
            <a:endParaRPr lang="es-PE" dirty="0">
              <a:solidFill>
                <a:schemeClr val="bg1"/>
              </a:solidFill>
              <a:highlight>
                <a:srgbClr val="FC6400"/>
              </a:highligh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89C73D-93DB-41D3-AE1A-AA59864D6CB1}"/>
              </a:ext>
            </a:extLst>
          </p:cNvPr>
          <p:cNvSpPr txBox="1"/>
          <p:nvPr/>
        </p:nvSpPr>
        <p:spPr>
          <a:xfrm>
            <a:off x="491318" y="4642022"/>
            <a:ext cx="8454277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1300" dirty="0">
                <a:effectLst/>
                <a:ea typeface="Calibri" panose="020F0502020204030204" pitchFamily="34" charset="0"/>
              </a:rPr>
              <a:t>CIFRAS HALLADAS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300" dirty="0">
                <a:effectLst/>
                <a:ea typeface="Calibri" panose="020F0502020204030204" pitchFamily="34" charset="0"/>
              </a:rPr>
              <a:t>En las empresas, una deficiente gestión logística en la cadena de suministro genera una pérdida económica de un 10% en su balance general contable (KPMG)</a:t>
            </a:r>
            <a:endParaRPr lang="es-PE" sz="1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 90% de empresas afirman que la logística y cadena de suministro son pilares esenciales para obtener mejores resultados en sus actividades (según GS1 México).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 igual forma se percibe un incremento en la insatisfacción de los clientes que llega hasta un 25%, esto debido a la demora en la atención de sus pedidos. (</a:t>
            </a:r>
            <a:r>
              <a:rPr lang="es-PE" sz="13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Delloite</a:t>
            </a:r>
            <a:r>
              <a:rPr lang="es-PE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C9D28C-A722-4B42-9CA2-E26AC02CE095}"/>
              </a:ext>
            </a:extLst>
          </p:cNvPr>
          <p:cNvSpPr txBox="1"/>
          <p:nvPr/>
        </p:nvSpPr>
        <p:spPr>
          <a:xfrm>
            <a:off x="436728" y="729877"/>
            <a:ext cx="8508869" cy="187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s-PE" sz="1400" dirty="0">
                <a:effectLst/>
                <a:latin typeface="+mj-lt"/>
                <a:ea typeface="Calibri" panose="020F0502020204030204" pitchFamily="34" charset="0"/>
              </a:rPr>
              <a:t>(</a:t>
            </a:r>
            <a:r>
              <a:rPr lang="es-PE" sz="1300" dirty="0">
                <a:effectLst/>
                <a:latin typeface="+mj-lt"/>
                <a:ea typeface="Calibri" panose="020F0502020204030204" pitchFamily="34" charset="0"/>
              </a:rPr>
              <a:t>Oblitas y </a:t>
            </a:r>
            <a:r>
              <a:rPr lang="es-PE" sz="1300" dirty="0" err="1">
                <a:effectLst/>
                <a:latin typeface="+mj-lt"/>
                <a:ea typeface="Calibri" panose="020F0502020204030204" pitchFamily="34" charset="0"/>
              </a:rPr>
              <a:t>Chavez</a:t>
            </a:r>
            <a:r>
              <a:rPr lang="es-PE" sz="1300" dirty="0">
                <a:effectLst/>
                <a:latin typeface="+mj-lt"/>
                <a:ea typeface="Calibri" panose="020F0502020204030204" pitchFamily="34" charset="0"/>
              </a:rPr>
              <a:t>, 2017) 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1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Automatización de los procesos de compras, Brindará flexibilidad, seguridad y control de los procesos que abarca la cadena de abastecimiento de la empresa. 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PE" sz="1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control de stock mediante alertas que indicarán cuando es necesario abastecer un almacén.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PE" sz="13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Aplicación de buenas prácticas BPM como indicadores y reportes que faciliten la planificación de abastecimiento de la empresa.</a:t>
            </a:r>
            <a:endParaRPr lang="es-PE" sz="13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C37D52-09B7-42B4-B9F2-90CD0C12C056}"/>
              </a:ext>
            </a:extLst>
          </p:cNvPr>
          <p:cNvSpPr txBox="1"/>
          <p:nvPr/>
        </p:nvSpPr>
        <p:spPr>
          <a:xfrm>
            <a:off x="436727" y="2669649"/>
            <a:ext cx="8508869" cy="185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1300" dirty="0">
                <a:effectLst/>
                <a:latin typeface="+mj-lt"/>
                <a:ea typeface="Calibri" panose="020F0502020204030204" pitchFamily="34" charset="0"/>
              </a:rPr>
              <a:t>(</a:t>
            </a:r>
            <a:r>
              <a:rPr lang="es-PE" sz="1300" dirty="0" err="1">
                <a:effectLst/>
                <a:latin typeface="+mj-lt"/>
                <a:ea typeface="Calibri" panose="020F0502020204030204" pitchFamily="34" charset="0"/>
              </a:rPr>
              <a:t>Agip</a:t>
            </a:r>
            <a:r>
              <a:rPr lang="es-PE" sz="1300" dirty="0">
                <a:effectLst/>
                <a:latin typeface="+mj-lt"/>
                <a:ea typeface="Calibri" panose="020F0502020204030204" pitchFamily="34" charset="0"/>
              </a:rPr>
              <a:t> y Andrade, 2007).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300" dirty="0">
                <a:effectLst/>
                <a:latin typeface="+mj-lt"/>
                <a:ea typeface="Calibri" panose="020F0502020204030204" pitchFamily="34" charset="0"/>
              </a:rPr>
              <a:t>“Proponer la aplicación del enfoque de Gestión por procesos (BPM) en sus fases de diseño (modelamiento) y análisis (simulación), para la mejora continua y mejora radical de procesos.”, </a:t>
            </a:r>
            <a:endParaRPr lang="es-PE" sz="1300" dirty="0">
              <a:latin typeface="+mj-lt"/>
              <a:ea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PE" sz="1300" dirty="0">
                <a:effectLst/>
                <a:latin typeface="+mj-lt"/>
                <a:ea typeface="Calibri" panose="020F0502020204030204" pitchFamily="34" charset="0"/>
              </a:rPr>
              <a:t>Con la aplicación de la metodología de mejora continua para el caso Telecom, las mejoras realizadas de manera continua generan valor para la empresa reduciendo tiempos, costos y mejorando la calidad paulatinamente; lo cual permite mejoras a un bajo riesgo. </a:t>
            </a:r>
            <a:endParaRPr lang="es-PE" sz="1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83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95074" y="1864066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b="1" dirty="0">
              <a:cs typeface="Calibri" panose="020F0502020204030204" pitchFamily="34" charset="0"/>
            </a:endParaRPr>
          </a:p>
        </p:txBody>
      </p:sp>
      <p:sp>
        <p:nvSpPr>
          <p:cNvPr id="3" name="CuadroTexto 2" descr="A">
            <a:extLst>
              <a:ext uri="{FF2B5EF4-FFF2-40B4-BE49-F238E27FC236}">
                <a16:creationId xmlns:a16="http://schemas.microsoft.com/office/drawing/2014/main" id="{6B2C4C90-4571-4E01-AA32-D3C4F3B697EC}"/>
              </a:ext>
            </a:extLst>
          </p:cNvPr>
          <p:cNvSpPr txBox="1"/>
          <p:nvPr/>
        </p:nvSpPr>
        <p:spPr>
          <a:xfrm>
            <a:off x="-1" y="6626"/>
            <a:ext cx="4015410" cy="461665"/>
          </a:xfrm>
          <a:prstGeom prst="rect">
            <a:avLst/>
          </a:prstGeom>
          <a:solidFill>
            <a:srgbClr val="FC64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solidFill>
                  <a:schemeClr val="bg1"/>
                </a:solidFill>
                <a:highlight>
                  <a:srgbClr val="FC6400"/>
                </a:highlight>
              </a:rPr>
              <a:t>MARCO TEORICO</a:t>
            </a:r>
            <a:endParaRPr lang="es-PE" dirty="0">
              <a:solidFill>
                <a:schemeClr val="bg1"/>
              </a:solidFill>
              <a:highlight>
                <a:srgbClr val="FC6400"/>
              </a:highligh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14F3BD-FC98-41D1-A4D4-2ECEF4CADCA9}"/>
              </a:ext>
            </a:extLst>
          </p:cNvPr>
          <p:cNvSpPr txBox="1"/>
          <p:nvPr/>
        </p:nvSpPr>
        <p:spPr>
          <a:xfrm>
            <a:off x="327547" y="1166842"/>
            <a:ext cx="86180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400" b="1" dirty="0">
                <a:latin typeface="+mj-lt"/>
              </a:rPr>
              <a:t>Compras</a:t>
            </a:r>
            <a:r>
              <a:rPr lang="es-PE" sz="1400" dirty="0">
                <a:latin typeface="+mj-lt"/>
              </a:rPr>
              <a:t>: </a:t>
            </a:r>
            <a:r>
              <a:rPr lang="es-PE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“Es el proceso de adquisición de insumos, repuestos y materiales en la cantidad necesaria, a la calidad adecuada y al precio conveniente, puestos a disposición de operaciones en el lugar y momento requerido (Dra. Benita Vega de Ching)”.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400" b="1" dirty="0">
                <a:latin typeface="+mj-lt"/>
              </a:rPr>
              <a:t>Logística</a:t>
            </a:r>
            <a:r>
              <a:rPr lang="es-PE" sz="1400" dirty="0">
                <a:latin typeface="+mj-lt"/>
              </a:rPr>
              <a:t>: </a:t>
            </a:r>
            <a:r>
              <a:rPr lang="es-PE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Según (Lamb, </a:t>
            </a:r>
            <a:r>
              <a:rPr lang="es-PE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Hair</a:t>
            </a:r>
            <a:r>
              <a:rPr lang="es-PE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PE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McDaniel</a:t>
            </a:r>
            <a:r>
              <a:rPr lang="es-PE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), es "el proceso de administrar estratégicamente el flujo y almacenamiento eficiente de las materias primas, de las existencias en proceso y de los bienes terminados del punto de origen al de consumo".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400" b="1" dirty="0">
                <a:latin typeface="+mj-lt"/>
              </a:rPr>
              <a:t>Cadena Suministro:</a:t>
            </a:r>
            <a:r>
              <a:rPr lang="es-PE" sz="1400" dirty="0">
                <a:latin typeface="+mj-lt"/>
              </a:rPr>
              <a:t> </a:t>
            </a:r>
            <a:r>
              <a:rPr lang="es-PE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 (David Blanchard - 2007), una cadena de suministro, en sus elementos básicos, viene a ser una secuencia de acontecimientos y procesos que tiene un producto; es decir, se extiende desde el proveedor hasta el cliente final.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400" b="1" dirty="0">
                <a:latin typeface="+mj-lt"/>
              </a:rPr>
              <a:t>Almacén:</a:t>
            </a:r>
            <a:r>
              <a:rPr lang="es-PE" sz="1400" dirty="0">
                <a:latin typeface="+mj-lt"/>
              </a:rPr>
              <a:t> </a:t>
            </a:r>
            <a:r>
              <a:rPr lang="es-PE" sz="1400" dirty="0">
                <a:latin typeface="+mj-lt"/>
                <a:cs typeface="Times New Roman" panose="02020603050405020304" pitchFamily="18" charset="0"/>
              </a:rPr>
              <a:t>de acuerdo con</a:t>
            </a:r>
            <a:r>
              <a:rPr lang="es-PE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(Render &amp; Heizer, 2014), sostiene que un almacén puede servir como un punto de aplazamiento en el proceso, proporcionando el procesamiento de valor agregado para el cliente final, justo antes del envió.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400" b="1" dirty="0">
                <a:latin typeface="+mj-lt"/>
              </a:rPr>
              <a:t>Inventario:</a:t>
            </a:r>
            <a:r>
              <a:rPr lang="es-PE" sz="1400" dirty="0">
                <a:latin typeface="+mj-lt"/>
              </a:rPr>
              <a:t> </a:t>
            </a:r>
            <a:r>
              <a:rPr lang="es-PE" sz="1400" dirty="0">
                <a:effectLst/>
                <a:latin typeface="+mj-lt"/>
                <a:ea typeface="Calibri" panose="020F0502020204030204" pitchFamily="34" charset="0"/>
              </a:rPr>
              <a:t>Asimismo, para (Castro, 2018) El correcto orden y administración de inventarios es uno de los principales factores que inciden en el desempeño de las empresas y en las ganancias que se obtienen.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PE" sz="14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1400" b="1" dirty="0">
                <a:latin typeface="+mj-lt"/>
              </a:rPr>
              <a:t>Proceso:</a:t>
            </a:r>
            <a:r>
              <a:rPr lang="es-PE" sz="1400" dirty="0">
                <a:latin typeface="+mj-lt"/>
              </a:rPr>
              <a:t> </a:t>
            </a:r>
            <a:r>
              <a:rPr lang="es-PE" sz="1400" dirty="0" err="1">
                <a:latin typeface="+mj-lt"/>
                <a:cs typeface="Times New Roman" panose="02020603050405020304" pitchFamily="18" charset="0"/>
              </a:rPr>
              <a:t>Segun</a:t>
            </a:r>
            <a:r>
              <a:rPr lang="es-PE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(Contreras, Olaya, &amp; Matos, 2017) es un conjunto de actividades agrupadas por características similares que se desarrollan de manera secuencial, ordenada y sistemática que permite la obtención de resultados para el logro de los objetivos.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0618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95074" y="1864066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b="1" dirty="0">
              <a:cs typeface="Calibri" panose="020F0502020204030204" pitchFamily="34" charset="0"/>
            </a:endParaRPr>
          </a:p>
        </p:txBody>
      </p:sp>
      <p:sp>
        <p:nvSpPr>
          <p:cNvPr id="3" name="CuadroTexto 2" descr="A">
            <a:extLst>
              <a:ext uri="{FF2B5EF4-FFF2-40B4-BE49-F238E27FC236}">
                <a16:creationId xmlns:a16="http://schemas.microsoft.com/office/drawing/2014/main" id="{6B2C4C90-4571-4E01-AA32-D3C4F3B697EC}"/>
              </a:ext>
            </a:extLst>
          </p:cNvPr>
          <p:cNvSpPr txBox="1"/>
          <p:nvPr/>
        </p:nvSpPr>
        <p:spPr>
          <a:xfrm>
            <a:off x="-1" y="6626"/>
            <a:ext cx="4081671" cy="461665"/>
          </a:xfrm>
          <a:prstGeom prst="rect">
            <a:avLst/>
          </a:prstGeom>
          <a:solidFill>
            <a:srgbClr val="FC64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solidFill>
                  <a:schemeClr val="bg1"/>
                </a:solidFill>
                <a:highlight>
                  <a:srgbClr val="FC6400"/>
                </a:highlight>
              </a:rPr>
              <a:t>MATRIZ CONSISTENCIA</a:t>
            </a:r>
            <a:endParaRPr lang="es-PE" dirty="0">
              <a:solidFill>
                <a:schemeClr val="bg1"/>
              </a:solidFill>
              <a:highlight>
                <a:srgbClr val="FC6400"/>
              </a:highlight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98BE2BC-04DA-44C3-95D1-FCF29DCC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35" y="1484265"/>
            <a:ext cx="8342462" cy="45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8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95074" y="1864066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b="1" dirty="0">
              <a:cs typeface="Calibri" panose="020F0502020204030204" pitchFamily="34" charset="0"/>
            </a:endParaRPr>
          </a:p>
        </p:txBody>
      </p:sp>
      <p:sp>
        <p:nvSpPr>
          <p:cNvPr id="3" name="CuadroTexto 2" descr="A">
            <a:extLst>
              <a:ext uri="{FF2B5EF4-FFF2-40B4-BE49-F238E27FC236}">
                <a16:creationId xmlns:a16="http://schemas.microsoft.com/office/drawing/2014/main" id="{6B2C4C90-4571-4E01-AA32-D3C4F3B697EC}"/>
              </a:ext>
            </a:extLst>
          </p:cNvPr>
          <p:cNvSpPr txBox="1"/>
          <p:nvPr/>
        </p:nvSpPr>
        <p:spPr>
          <a:xfrm>
            <a:off x="-1" y="6626"/>
            <a:ext cx="4081671" cy="461665"/>
          </a:xfrm>
          <a:prstGeom prst="rect">
            <a:avLst/>
          </a:prstGeom>
          <a:solidFill>
            <a:srgbClr val="FC64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solidFill>
                  <a:schemeClr val="bg1"/>
                </a:solidFill>
                <a:highlight>
                  <a:srgbClr val="FC6400"/>
                </a:highlight>
              </a:rPr>
              <a:t>MATRIZ CONSISTENCIA</a:t>
            </a:r>
            <a:endParaRPr lang="es-PE" dirty="0">
              <a:solidFill>
                <a:schemeClr val="bg1"/>
              </a:solidFill>
              <a:highlight>
                <a:srgbClr val="FC6400"/>
              </a:highligh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13346A7-E27F-4D19-A04C-95FC031B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03" y="1437124"/>
            <a:ext cx="8752848" cy="46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6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95074" y="1864066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b="1" dirty="0">
              <a:cs typeface="Calibri" panose="020F0502020204030204" pitchFamily="34" charset="0"/>
            </a:endParaRPr>
          </a:p>
        </p:txBody>
      </p:sp>
      <p:sp>
        <p:nvSpPr>
          <p:cNvPr id="3" name="CuadroTexto 2" descr="A">
            <a:extLst>
              <a:ext uri="{FF2B5EF4-FFF2-40B4-BE49-F238E27FC236}">
                <a16:creationId xmlns:a16="http://schemas.microsoft.com/office/drawing/2014/main" id="{6B2C4C90-4571-4E01-AA32-D3C4F3B697EC}"/>
              </a:ext>
            </a:extLst>
          </p:cNvPr>
          <p:cNvSpPr txBox="1"/>
          <p:nvPr/>
        </p:nvSpPr>
        <p:spPr>
          <a:xfrm>
            <a:off x="-1" y="6626"/>
            <a:ext cx="4081671" cy="461665"/>
          </a:xfrm>
          <a:prstGeom prst="rect">
            <a:avLst/>
          </a:prstGeom>
          <a:solidFill>
            <a:srgbClr val="FC64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solidFill>
                  <a:schemeClr val="bg1"/>
                </a:solidFill>
                <a:highlight>
                  <a:srgbClr val="FC6400"/>
                </a:highlight>
              </a:rPr>
              <a:t>PRESUPUESTO</a:t>
            </a:r>
            <a:endParaRPr lang="es-PE" dirty="0">
              <a:solidFill>
                <a:schemeClr val="bg1"/>
              </a:solidFill>
              <a:highlight>
                <a:srgbClr val="FC6400"/>
              </a:highligh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2D8F2E-6478-43DD-B381-3A7BF0546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84" y="791783"/>
            <a:ext cx="4958972" cy="59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795074" y="1864066"/>
            <a:ext cx="315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PE" b="1" dirty="0">
              <a:cs typeface="Calibri" panose="020F0502020204030204" pitchFamily="34" charset="0"/>
            </a:endParaRPr>
          </a:p>
        </p:txBody>
      </p:sp>
      <p:sp>
        <p:nvSpPr>
          <p:cNvPr id="3" name="CuadroTexto 2" descr="A">
            <a:extLst>
              <a:ext uri="{FF2B5EF4-FFF2-40B4-BE49-F238E27FC236}">
                <a16:creationId xmlns:a16="http://schemas.microsoft.com/office/drawing/2014/main" id="{6B2C4C90-4571-4E01-AA32-D3C4F3B697EC}"/>
              </a:ext>
            </a:extLst>
          </p:cNvPr>
          <p:cNvSpPr txBox="1"/>
          <p:nvPr/>
        </p:nvSpPr>
        <p:spPr>
          <a:xfrm>
            <a:off x="-1" y="6626"/>
            <a:ext cx="4081671" cy="461665"/>
          </a:xfrm>
          <a:prstGeom prst="rect">
            <a:avLst/>
          </a:prstGeom>
          <a:solidFill>
            <a:srgbClr val="FC64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2400" dirty="0">
                <a:solidFill>
                  <a:schemeClr val="bg1"/>
                </a:solidFill>
                <a:highlight>
                  <a:srgbClr val="FC6400"/>
                </a:highlight>
              </a:rPr>
              <a:t>CRONOGRAMA</a:t>
            </a:r>
            <a:endParaRPr lang="es-PE" dirty="0">
              <a:solidFill>
                <a:schemeClr val="bg1"/>
              </a:solidFill>
              <a:highlight>
                <a:srgbClr val="FC6400"/>
              </a:highlight>
            </a:endParaRPr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1BC3E1EA-DB67-437B-A629-69BDB7B1C9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3" y="882650"/>
            <a:ext cx="8747194" cy="561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6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UNTY]KEPLER-Plataforma Blockchain de nueva generación para robótica e IA  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624" y="1058090"/>
            <a:ext cx="6238376" cy="405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cias, de corazón - Spanish Bow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2" y="2638697"/>
            <a:ext cx="5663056" cy="247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288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C09B6F08EF2C64E83F05E736CE78240" ma:contentTypeVersion="4" ma:contentTypeDescription="Crear nuevo documento." ma:contentTypeScope="" ma:versionID="036ad63a46e006ba12fdf37a2035904b">
  <xsd:schema xmlns:xsd="http://www.w3.org/2001/XMLSchema" xmlns:xs="http://www.w3.org/2001/XMLSchema" xmlns:p="http://schemas.microsoft.com/office/2006/metadata/properties" xmlns:ns2="8836c5b1-46a2-4ceb-a441-7567266f2136" targetNamespace="http://schemas.microsoft.com/office/2006/metadata/properties" ma:root="true" ma:fieldsID="d4c6db9f7bd091f18145fa5bd61fa1ca" ns2:_="">
    <xsd:import namespace="8836c5b1-46a2-4ceb-a441-7567266f213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36c5b1-46a2-4ceb-a441-7567266f21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2CC238-5C52-457E-B890-420C4A4D0622}"/>
</file>

<file path=customXml/itemProps2.xml><?xml version="1.0" encoding="utf-8"?>
<ds:datastoreItem xmlns:ds="http://schemas.openxmlformats.org/officeDocument/2006/customXml" ds:itemID="{3EAE6DBF-C1FD-43EB-B2D2-224BC0DCFB48}"/>
</file>

<file path=customXml/itemProps3.xml><?xml version="1.0" encoding="utf-8"?>
<ds:datastoreItem xmlns:ds="http://schemas.openxmlformats.org/officeDocument/2006/customXml" ds:itemID="{193EC795-F6FC-47B4-8135-5B88546ABDD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1826</TotalTime>
  <Words>615</Words>
  <Application>Microsoft Office PowerPoint</Application>
  <PresentationFormat>Presentación en pantalla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Symbol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UNFV</dc:creator>
  <cp:lastModifiedBy>jefferson castañeda montes</cp:lastModifiedBy>
  <cp:revision>138</cp:revision>
  <dcterms:created xsi:type="dcterms:W3CDTF">2020-04-09T16:16:03Z</dcterms:created>
  <dcterms:modified xsi:type="dcterms:W3CDTF">2021-04-13T02:04:48Z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0x0101000C09B6F08EF2C64E83F05E736CE78240</vt:lpwstr>
  </property>
</Properties>
</file>