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1"/>
  </p:notesMasterIdLst>
  <p:handoutMasterIdLst>
    <p:handoutMasterId r:id="rId12"/>
  </p:handoutMasterIdLst>
  <p:sldIdLst>
    <p:sldId id="284" r:id="rId2"/>
    <p:sldId id="283" r:id="rId3"/>
    <p:sldId id="280" r:id="rId4"/>
    <p:sldId id="286" r:id="rId5"/>
    <p:sldId id="285" r:id="rId6"/>
    <p:sldId id="287" r:id="rId7"/>
    <p:sldId id="288" r:id="rId8"/>
    <p:sldId id="289" r:id="rId9"/>
    <p:sldId id="28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B6FE"/>
    <a:srgbClr val="6B8DE1"/>
    <a:srgbClr val="1E3ADA"/>
    <a:srgbClr val="4472C4"/>
    <a:srgbClr val="030553"/>
    <a:srgbClr val="6C92E1"/>
    <a:srgbClr val="7BEBD8"/>
    <a:srgbClr val="8335E5"/>
    <a:srgbClr val="6313DC"/>
    <a:srgbClr val="7D4B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364" autoAdjust="0"/>
  </p:normalViewPr>
  <p:slideViewPr>
    <p:cSldViewPr snapToGrid="0" showGuides="1">
      <p:cViewPr>
        <p:scale>
          <a:sx n="66" d="100"/>
          <a:sy n="66" d="100"/>
        </p:scale>
        <p:origin x="900" y="138"/>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77" d="100"/>
          <a:sy n="77" d="100"/>
        </p:scale>
        <p:origin x="386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3A5E5A06-49CA-4CC1-87DE-FA77A677BB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a:extLst>
              <a:ext uri="{FF2B5EF4-FFF2-40B4-BE49-F238E27FC236}">
                <a16:creationId xmlns:a16="http://schemas.microsoft.com/office/drawing/2014/main" id="{0AB57FBC-7FA3-4A4B-999A-96FD7DC0D4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E61690C-4C47-4C78-B862-66354E985A5A}" type="datetime1">
              <a:rPr lang="es-ES" smtClean="0"/>
              <a:t>13/04/2021</a:t>
            </a:fld>
            <a:endParaRPr lang="es-ES" dirty="0"/>
          </a:p>
        </p:txBody>
      </p:sp>
      <p:sp>
        <p:nvSpPr>
          <p:cNvPr id="4" name="Marcador de pie de página 3">
            <a:extLst>
              <a:ext uri="{FF2B5EF4-FFF2-40B4-BE49-F238E27FC236}">
                <a16:creationId xmlns:a16="http://schemas.microsoft.com/office/drawing/2014/main" id="{6EE13074-6DA0-4561-A86B-2939D8B458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a:extLst>
              <a:ext uri="{FF2B5EF4-FFF2-40B4-BE49-F238E27FC236}">
                <a16:creationId xmlns:a16="http://schemas.microsoft.com/office/drawing/2014/main" id="{F2B7A8E5-C1F9-40CC-A2A5-13CF7BD3F7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9DEC52A-C4AE-45FE-B7FF-C255388ED1F4}" type="slidenum">
              <a:rPr lang="es-ES" smtClean="0"/>
              <a:t>‹Nº›</a:t>
            </a:fld>
            <a:endParaRPr lang="es-ES" dirty="0"/>
          </a:p>
        </p:txBody>
      </p:sp>
    </p:spTree>
    <p:extLst>
      <p:ext uri="{BB962C8B-B14F-4D97-AF65-F5344CB8AC3E}">
        <p14:creationId xmlns:p14="http://schemas.microsoft.com/office/powerpoint/2010/main" val="2747763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47B61-BF17-45FD-9803-9BB2EB150729}" type="datetime1">
              <a:rPr lang="es-ES" smtClean="0"/>
              <a:pPr/>
              <a:t>13/04/2021</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DF8F48A-6110-47DA-8521-A1D1FFD22FEF}" type="slidenum">
              <a:rPr lang="es-ES" noProof="0" smtClean="0"/>
              <a:t>‹Nº›</a:t>
            </a:fld>
            <a:endParaRPr lang="es-ES" noProof="0"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rtl="0"/>
            <a:fld id="{A1B3EB86-27BA-4D1C-9385-C80361276849}" type="datetime1">
              <a:rPr lang="es-ES" noProof="0" smtClean="0"/>
              <a:t>13/04/2021</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ED6580AB-5C3C-4B4F-8E2A-8B7A0A8CE695}" type="slidenum">
              <a:rPr lang="es-ES" noProof="0" smtClean="0"/>
              <a:t>‹Nº›</a:t>
            </a:fld>
            <a:endParaRPr lang="es-ES" noProof="0" dirty="0"/>
          </a:p>
        </p:txBody>
      </p:sp>
    </p:spTree>
    <p:extLst>
      <p:ext uri="{BB962C8B-B14F-4D97-AF65-F5344CB8AC3E}">
        <p14:creationId xmlns:p14="http://schemas.microsoft.com/office/powerpoint/2010/main" val="190683644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pPr rtl="0"/>
            <a:fld id="{A1B3EB86-27BA-4D1C-9385-C80361276849}" type="datetime1">
              <a:rPr lang="es-ES" noProof="0" smtClean="0"/>
              <a:t>13/04/2021</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ED6580AB-5C3C-4B4F-8E2A-8B7A0A8CE695}" type="slidenum">
              <a:rPr lang="es-ES" noProof="0" smtClean="0"/>
              <a:t>‹Nº›</a:t>
            </a:fld>
            <a:endParaRPr lang="es-ES" noProof="0" dirty="0"/>
          </a:p>
        </p:txBody>
      </p:sp>
    </p:spTree>
    <p:extLst>
      <p:ext uri="{BB962C8B-B14F-4D97-AF65-F5344CB8AC3E}">
        <p14:creationId xmlns:p14="http://schemas.microsoft.com/office/powerpoint/2010/main" val="19952847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pPr rtl="0"/>
            <a:fld id="{A1B3EB86-27BA-4D1C-9385-C80361276849}" type="datetime1">
              <a:rPr lang="es-ES" noProof="0" smtClean="0"/>
              <a:t>13/04/2021</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ED6580AB-5C3C-4B4F-8E2A-8B7A0A8CE695}" type="slidenum">
              <a:rPr lang="es-ES" noProof="0" smtClean="0"/>
              <a:t>‹Nº›</a:t>
            </a:fld>
            <a:endParaRPr lang="es-ES" noProof="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9609891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pPr rtl="0"/>
            <a:fld id="{A1B3EB86-27BA-4D1C-9385-C80361276849}" type="datetime1">
              <a:rPr lang="es-ES" noProof="0" smtClean="0"/>
              <a:t>13/04/2021</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ED6580AB-5C3C-4B4F-8E2A-8B7A0A8CE695}" type="slidenum">
              <a:rPr lang="es-ES" noProof="0" smtClean="0"/>
              <a:t>‹Nº›</a:t>
            </a:fld>
            <a:endParaRPr lang="es-ES" noProof="0" dirty="0"/>
          </a:p>
        </p:txBody>
      </p:sp>
    </p:spTree>
    <p:extLst>
      <p:ext uri="{BB962C8B-B14F-4D97-AF65-F5344CB8AC3E}">
        <p14:creationId xmlns:p14="http://schemas.microsoft.com/office/powerpoint/2010/main" val="426607819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pPr rtl="0"/>
            <a:fld id="{A1B3EB86-27BA-4D1C-9385-C80361276849}" type="datetime1">
              <a:rPr lang="es-ES" noProof="0" smtClean="0"/>
              <a:t>13/04/2021</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ED6580AB-5C3C-4B4F-8E2A-8B7A0A8CE695}" type="slidenum">
              <a:rPr lang="es-ES" noProof="0" smtClean="0"/>
              <a:t>‹Nº›</a:t>
            </a:fld>
            <a:endParaRPr lang="es-ES" noProof="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83546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pPr rtl="0"/>
            <a:fld id="{A1B3EB86-27BA-4D1C-9385-C80361276849}" type="datetime1">
              <a:rPr lang="es-ES" noProof="0" smtClean="0"/>
              <a:t>13/04/2021</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ED6580AB-5C3C-4B4F-8E2A-8B7A0A8CE695}" type="slidenum">
              <a:rPr lang="es-ES" noProof="0" smtClean="0"/>
              <a:t>‹Nº›</a:t>
            </a:fld>
            <a:endParaRPr lang="es-ES" noProof="0" dirty="0"/>
          </a:p>
        </p:txBody>
      </p:sp>
    </p:spTree>
    <p:extLst>
      <p:ext uri="{BB962C8B-B14F-4D97-AF65-F5344CB8AC3E}">
        <p14:creationId xmlns:p14="http://schemas.microsoft.com/office/powerpoint/2010/main" val="19860183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29DCB996-CD22-4BBC-9BD8-D422A4A670AF}" type="datetime1">
              <a:rPr lang="es-ES" noProof="0" smtClean="0"/>
              <a:t>13/04/2021</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ED6580AB-5C3C-4B4F-8E2A-8B7A0A8CE695}" type="slidenum">
              <a:rPr lang="es-ES" noProof="0" smtClean="0"/>
              <a:t>‹Nº›</a:t>
            </a:fld>
            <a:endParaRPr lang="es-ES" noProof="0" dirty="0"/>
          </a:p>
        </p:txBody>
      </p:sp>
    </p:spTree>
    <p:extLst>
      <p:ext uri="{BB962C8B-B14F-4D97-AF65-F5344CB8AC3E}">
        <p14:creationId xmlns:p14="http://schemas.microsoft.com/office/powerpoint/2010/main" val="1499954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DE769469-E73C-4D84-894B-33B71544AD78}" type="datetime1">
              <a:rPr lang="es-ES" noProof="0" smtClean="0"/>
              <a:t>13/04/2021</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ED6580AB-5C3C-4B4F-8E2A-8B7A0A8CE695}" type="slidenum">
              <a:rPr lang="es-ES" noProof="0" smtClean="0"/>
              <a:t>‹Nº›</a:t>
            </a:fld>
            <a:endParaRPr lang="es-ES" noProof="0" dirty="0"/>
          </a:p>
        </p:txBody>
      </p:sp>
    </p:spTree>
    <p:extLst>
      <p:ext uri="{BB962C8B-B14F-4D97-AF65-F5344CB8AC3E}">
        <p14:creationId xmlns:p14="http://schemas.microsoft.com/office/powerpoint/2010/main" val="3776016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A1B3EB86-27BA-4D1C-9385-C80361276849}" type="datetime1">
              <a:rPr lang="es-ES" noProof="0" smtClean="0"/>
              <a:t>13/04/2021</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ED6580AB-5C3C-4B4F-8E2A-8B7A0A8CE695}" type="slidenum">
              <a:rPr lang="es-ES" noProof="0" smtClean="0"/>
              <a:t>‹Nº›</a:t>
            </a:fld>
            <a:endParaRPr lang="es-ES" noProof="0" dirty="0"/>
          </a:p>
        </p:txBody>
      </p:sp>
    </p:spTree>
    <p:extLst>
      <p:ext uri="{BB962C8B-B14F-4D97-AF65-F5344CB8AC3E}">
        <p14:creationId xmlns:p14="http://schemas.microsoft.com/office/powerpoint/2010/main" val="243633104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pPr rtl="0"/>
            <a:fld id="{EBA4E8EF-BBD5-4328-B9AD-651CDE96AA78}" type="datetime1">
              <a:rPr lang="es-ES" noProof="0" smtClean="0"/>
              <a:t>13/04/2021</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ED6580AB-5C3C-4B4F-8E2A-8B7A0A8CE695}" type="slidenum">
              <a:rPr lang="es-ES" noProof="0" smtClean="0"/>
              <a:t>‹Nº›</a:t>
            </a:fld>
            <a:endParaRPr lang="es-ES" noProof="0" dirty="0"/>
          </a:p>
        </p:txBody>
      </p:sp>
    </p:spTree>
    <p:extLst>
      <p:ext uri="{BB962C8B-B14F-4D97-AF65-F5344CB8AC3E}">
        <p14:creationId xmlns:p14="http://schemas.microsoft.com/office/powerpoint/2010/main" val="1404175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fld id="{CBBCEF7A-A401-4FF2-808B-CF842632DA4F}" type="datetime1">
              <a:rPr lang="es-ES" noProof="0" smtClean="0"/>
              <a:t>13/04/2021</a:t>
            </a:fld>
            <a:endParaRPr lang="es-ES" noProof="0"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ED6580AB-5C3C-4B4F-8E2A-8B7A0A8CE695}" type="slidenum">
              <a:rPr lang="es-ES" noProof="0" smtClean="0"/>
              <a:t>‹Nº›</a:t>
            </a:fld>
            <a:endParaRPr lang="es-ES" noProof="0" dirty="0"/>
          </a:p>
        </p:txBody>
      </p:sp>
    </p:spTree>
    <p:extLst>
      <p:ext uri="{BB962C8B-B14F-4D97-AF65-F5344CB8AC3E}">
        <p14:creationId xmlns:p14="http://schemas.microsoft.com/office/powerpoint/2010/main" val="1732163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fld id="{6E182FAF-75BA-4122-805A-A75045D55CE9}" type="datetime1">
              <a:rPr lang="es-ES" noProof="0" smtClean="0"/>
              <a:t>13/04/2021</a:t>
            </a:fld>
            <a:endParaRPr lang="es-ES" noProof="0" dirty="0"/>
          </a:p>
        </p:txBody>
      </p:sp>
      <p:sp>
        <p:nvSpPr>
          <p:cNvPr id="8" name="Footer Placeholder 7"/>
          <p:cNvSpPr>
            <a:spLocks noGrp="1"/>
          </p:cNvSpPr>
          <p:nvPr>
            <p:ph type="ftr" sz="quarter" idx="11"/>
          </p:nvPr>
        </p:nvSpPr>
        <p:spPr/>
        <p:txBody>
          <a:bodyPr/>
          <a:lstStyle/>
          <a:p>
            <a:pPr rtl="0"/>
            <a:endParaRPr lang="es-ES" noProof="0" dirty="0"/>
          </a:p>
        </p:txBody>
      </p:sp>
      <p:sp>
        <p:nvSpPr>
          <p:cNvPr id="9" name="Slide Number Placeholder 8"/>
          <p:cNvSpPr>
            <a:spLocks noGrp="1"/>
          </p:cNvSpPr>
          <p:nvPr>
            <p:ph type="sldNum" sz="quarter" idx="12"/>
          </p:nvPr>
        </p:nvSpPr>
        <p:spPr/>
        <p:txBody>
          <a:bodyPr/>
          <a:lstStyle/>
          <a:p>
            <a:pPr rtl="0"/>
            <a:fld id="{ED6580AB-5C3C-4B4F-8E2A-8B7A0A8CE695}" type="slidenum">
              <a:rPr lang="es-ES" noProof="0" smtClean="0"/>
              <a:t>‹Nº›</a:t>
            </a:fld>
            <a:endParaRPr lang="es-ES" noProof="0" dirty="0"/>
          </a:p>
        </p:txBody>
      </p:sp>
    </p:spTree>
    <p:extLst>
      <p:ext uri="{BB962C8B-B14F-4D97-AF65-F5344CB8AC3E}">
        <p14:creationId xmlns:p14="http://schemas.microsoft.com/office/powerpoint/2010/main" val="4273811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rtl="0"/>
            <a:fld id="{1F72C4E0-D24B-4FEB-8047-4C0D0110F0CE}" type="datetime1">
              <a:rPr lang="es-ES" noProof="0" smtClean="0"/>
              <a:t>13/04/2021</a:t>
            </a:fld>
            <a:endParaRPr lang="es-ES" noProof="0" dirty="0"/>
          </a:p>
        </p:txBody>
      </p:sp>
      <p:sp>
        <p:nvSpPr>
          <p:cNvPr id="4" name="Footer Placeholder 3"/>
          <p:cNvSpPr>
            <a:spLocks noGrp="1"/>
          </p:cNvSpPr>
          <p:nvPr>
            <p:ph type="ftr" sz="quarter" idx="11"/>
          </p:nvPr>
        </p:nvSpPr>
        <p:spPr/>
        <p:txBody>
          <a:bodyPr/>
          <a:lstStyle/>
          <a:p>
            <a:pPr rtl="0"/>
            <a:endParaRPr lang="es-ES" noProof="0" dirty="0"/>
          </a:p>
        </p:txBody>
      </p:sp>
      <p:sp>
        <p:nvSpPr>
          <p:cNvPr id="5" name="Slide Number Placeholder 4"/>
          <p:cNvSpPr>
            <a:spLocks noGrp="1"/>
          </p:cNvSpPr>
          <p:nvPr>
            <p:ph type="sldNum" sz="quarter" idx="12"/>
          </p:nvPr>
        </p:nvSpPr>
        <p:spPr/>
        <p:txBody>
          <a:bodyPr/>
          <a:lstStyle/>
          <a:p>
            <a:pPr rtl="0"/>
            <a:fld id="{ED6580AB-5C3C-4B4F-8E2A-8B7A0A8CE695}" type="slidenum">
              <a:rPr lang="es-ES" noProof="0" smtClean="0"/>
              <a:t>‹Nº›</a:t>
            </a:fld>
            <a:endParaRPr lang="es-ES" noProof="0" dirty="0"/>
          </a:p>
        </p:txBody>
      </p:sp>
    </p:spTree>
    <p:extLst>
      <p:ext uri="{BB962C8B-B14F-4D97-AF65-F5344CB8AC3E}">
        <p14:creationId xmlns:p14="http://schemas.microsoft.com/office/powerpoint/2010/main" val="3827485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AFCECD4F-F723-4DE4-AF10-E28D68B82B2D}" type="datetime1">
              <a:rPr lang="es-ES" noProof="0" smtClean="0"/>
              <a:t>13/04/2021</a:t>
            </a:fld>
            <a:endParaRPr lang="es-ES" noProof="0" dirty="0"/>
          </a:p>
        </p:txBody>
      </p:sp>
      <p:sp>
        <p:nvSpPr>
          <p:cNvPr id="3" name="Footer Placeholder 2"/>
          <p:cNvSpPr>
            <a:spLocks noGrp="1"/>
          </p:cNvSpPr>
          <p:nvPr>
            <p:ph type="ftr" sz="quarter" idx="11"/>
          </p:nvPr>
        </p:nvSpPr>
        <p:spPr/>
        <p:txBody>
          <a:bodyPr/>
          <a:lstStyle/>
          <a:p>
            <a:pPr rtl="0"/>
            <a:endParaRPr lang="es-ES" noProof="0" dirty="0"/>
          </a:p>
        </p:txBody>
      </p:sp>
      <p:sp>
        <p:nvSpPr>
          <p:cNvPr id="4" name="Slide Number Placeholder 3"/>
          <p:cNvSpPr>
            <a:spLocks noGrp="1"/>
          </p:cNvSpPr>
          <p:nvPr>
            <p:ph type="sldNum" sz="quarter" idx="12"/>
          </p:nvPr>
        </p:nvSpPr>
        <p:spPr/>
        <p:txBody>
          <a:bodyPr/>
          <a:lstStyle/>
          <a:p>
            <a:pPr rtl="0"/>
            <a:fld id="{ED6580AB-5C3C-4B4F-8E2A-8B7A0A8CE695}" type="slidenum">
              <a:rPr lang="es-ES" noProof="0" smtClean="0"/>
              <a:t>‹Nº›</a:t>
            </a:fld>
            <a:endParaRPr lang="es-ES" noProof="0" dirty="0"/>
          </a:p>
        </p:txBody>
      </p:sp>
    </p:spTree>
    <p:extLst>
      <p:ext uri="{BB962C8B-B14F-4D97-AF65-F5344CB8AC3E}">
        <p14:creationId xmlns:p14="http://schemas.microsoft.com/office/powerpoint/2010/main" val="3651150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pPr rtl="0"/>
            <a:fld id="{B6148780-B602-44CF-86FF-34AFCE04270A}" type="datetime1">
              <a:rPr lang="es-ES" noProof="0" smtClean="0"/>
              <a:t>13/04/2021</a:t>
            </a:fld>
            <a:endParaRPr lang="es-ES" noProof="0"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ED6580AB-5C3C-4B4F-8E2A-8B7A0A8CE695}" type="slidenum">
              <a:rPr lang="es-ES" noProof="0" smtClean="0"/>
              <a:t>‹Nº›</a:t>
            </a:fld>
            <a:endParaRPr lang="es-ES" noProof="0" dirty="0"/>
          </a:p>
        </p:txBody>
      </p:sp>
    </p:spTree>
    <p:extLst>
      <p:ext uri="{BB962C8B-B14F-4D97-AF65-F5344CB8AC3E}">
        <p14:creationId xmlns:p14="http://schemas.microsoft.com/office/powerpoint/2010/main" val="218247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pPr rtl="0"/>
            <a:fld id="{A1B3EB86-27BA-4D1C-9385-C80361276849}" type="datetime1">
              <a:rPr lang="es-ES" noProof="0" smtClean="0"/>
              <a:t>13/04/2021</a:t>
            </a:fld>
            <a:endParaRPr lang="es-ES" noProof="0"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ED6580AB-5C3C-4B4F-8E2A-8B7A0A8CE695}" type="slidenum">
              <a:rPr lang="es-ES" noProof="0" smtClean="0"/>
              <a:t>‹Nº›</a:t>
            </a:fld>
            <a:endParaRPr lang="es-ES" noProof="0" dirty="0"/>
          </a:p>
        </p:txBody>
      </p:sp>
    </p:spTree>
    <p:extLst>
      <p:ext uri="{BB962C8B-B14F-4D97-AF65-F5344CB8AC3E}">
        <p14:creationId xmlns:p14="http://schemas.microsoft.com/office/powerpoint/2010/main" val="2079344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A1B3EB86-27BA-4D1C-9385-C80361276849}" type="datetime1">
              <a:rPr lang="es-ES" noProof="0" smtClean="0"/>
              <a:t>13/04/2021</a:t>
            </a:fld>
            <a:endParaRPr lang="es-ES" noProof="0"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endParaRPr lang="es-ES" noProof="0"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rtl="0"/>
            <a:fld id="{ED6580AB-5C3C-4B4F-8E2A-8B7A0A8CE695}" type="slidenum">
              <a:rPr lang="es-ES" noProof="0" smtClean="0"/>
              <a:t>‹Nº›</a:t>
            </a:fld>
            <a:endParaRPr lang="es-ES" noProof="0" dirty="0"/>
          </a:p>
        </p:txBody>
      </p:sp>
    </p:spTree>
    <p:extLst>
      <p:ext uri="{BB962C8B-B14F-4D97-AF65-F5344CB8AC3E}">
        <p14:creationId xmlns:p14="http://schemas.microsoft.com/office/powerpoint/2010/main" val="2645932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8A32ED-D431-4724-877F-70A9FA037EBA}"/>
              </a:ext>
            </a:extLst>
          </p:cNvPr>
          <p:cNvSpPr>
            <a:spLocks noGrp="1"/>
          </p:cNvSpPr>
          <p:nvPr>
            <p:ph type="title"/>
          </p:nvPr>
        </p:nvSpPr>
        <p:spPr>
          <a:xfrm>
            <a:off x="677334" y="609600"/>
            <a:ext cx="8596668" cy="757561"/>
          </a:xfrm>
        </p:spPr>
        <p:txBody>
          <a:bodyPr/>
          <a:lstStyle/>
          <a:p>
            <a:r>
              <a:rPr lang="es-MX" dirty="0"/>
              <a:t>SEMINARIO DE TESIS</a:t>
            </a:r>
            <a:endParaRPr lang="es-PE" dirty="0"/>
          </a:p>
        </p:txBody>
      </p:sp>
      <p:sp>
        <p:nvSpPr>
          <p:cNvPr id="3" name="Marcador de contenido 2">
            <a:extLst>
              <a:ext uri="{FF2B5EF4-FFF2-40B4-BE49-F238E27FC236}">
                <a16:creationId xmlns:a16="http://schemas.microsoft.com/office/drawing/2014/main" id="{45CCECC8-F7CE-4AD0-B2CB-16C978057567}"/>
              </a:ext>
            </a:extLst>
          </p:cNvPr>
          <p:cNvSpPr>
            <a:spLocks noGrp="1"/>
          </p:cNvSpPr>
          <p:nvPr>
            <p:ph idx="1"/>
          </p:nvPr>
        </p:nvSpPr>
        <p:spPr>
          <a:xfrm>
            <a:off x="677334" y="2160590"/>
            <a:ext cx="8596668" cy="1320800"/>
          </a:xfrm>
        </p:spPr>
        <p:txBody>
          <a:bodyPr>
            <a:normAutofit/>
          </a:bodyPr>
          <a:lstStyle/>
          <a:p>
            <a:r>
              <a:rPr lang="es-MX" dirty="0"/>
              <a:t>ALUMNO  : HENRY GUERRA OLIVOS</a:t>
            </a:r>
          </a:p>
          <a:p>
            <a:r>
              <a:rPr lang="es-MX" dirty="0"/>
              <a:t>CICLO :  DECIMO</a:t>
            </a:r>
          </a:p>
          <a:p>
            <a:r>
              <a:rPr lang="es-MX" dirty="0" smtClean="0"/>
              <a:t>PROYECTO : PRESENTACION PLAN DE TESIS.</a:t>
            </a:r>
            <a:endParaRPr lang="es-PE" dirty="0"/>
          </a:p>
        </p:txBody>
      </p:sp>
      <p:sp>
        <p:nvSpPr>
          <p:cNvPr id="4" name="Título 1">
            <a:extLst>
              <a:ext uri="{FF2B5EF4-FFF2-40B4-BE49-F238E27FC236}">
                <a16:creationId xmlns:a16="http://schemas.microsoft.com/office/drawing/2014/main" id="{447F5C8B-9EB9-4B24-80AA-261840F65AEC}"/>
              </a:ext>
            </a:extLst>
          </p:cNvPr>
          <p:cNvSpPr txBox="1">
            <a:spLocks/>
          </p:cNvSpPr>
          <p:nvPr/>
        </p:nvSpPr>
        <p:spPr>
          <a:xfrm>
            <a:off x="4913463" y="4968536"/>
            <a:ext cx="2543780" cy="757561"/>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dirty="0" smtClean="0"/>
              <a:t>ABRIL </a:t>
            </a:r>
            <a:r>
              <a:rPr lang="es-MX" dirty="0"/>
              <a:t>- 2021</a:t>
            </a:r>
            <a:endParaRPr lang="es-PE" dirty="0"/>
          </a:p>
        </p:txBody>
      </p:sp>
    </p:spTree>
    <p:extLst>
      <p:ext uri="{BB962C8B-B14F-4D97-AF65-F5344CB8AC3E}">
        <p14:creationId xmlns:p14="http://schemas.microsoft.com/office/powerpoint/2010/main" val="3897798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E80B86A7-A1EC-475B-9166-88902B033A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adro de texto 56">
            <a:extLst>
              <a:ext uri="{FF2B5EF4-FFF2-40B4-BE49-F238E27FC236}">
                <a16:creationId xmlns:a16="http://schemas.microsoft.com/office/drawing/2014/main" id="{25264A13-2CF6-4653-9A8E-AE29B6F25F8E}"/>
              </a:ext>
            </a:extLst>
          </p:cNvPr>
          <p:cNvSpPr txBox="1"/>
          <p:nvPr/>
        </p:nvSpPr>
        <p:spPr>
          <a:xfrm>
            <a:off x="1333502" y="609600"/>
            <a:ext cx="8596668" cy="558799"/>
          </a:xfrm>
          <a:prstGeom prst="rect">
            <a:avLst/>
          </a:prstGeom>
        </p:spPr>
        <p:txBody>
          <a:bodyPr vert="horz" lIns="91440" tIns="45720" rIns="91440" bIns="45720" rtlCol="0" anchor="t">
            <a:normAutofit fontScale="92500" lnSpcReduction="10000"/>
          </a:bodyPr>
          <a:lstStyle/>
          <a:p>
            <a:pPr marL="571500" indent="-571500">
              <a:spcBef>
                <a:spcPct val="0"/>
              </a:spcBef>
              <a:spcAft>
                <a:spcPts val="600"/>
              </a:spcAft>
            </a:pPr>
            <a:r>
              <a:rPr lang="en-US" sz="3600" b="1" dirty="0" smtClean="0">
                <a:solidFill>
                  <a:schemeClr val="accent1"/>
                </a:solidFill>
                <a:latin typeface="+mj-lt"/>
                <a:ea typeface="+mj-ea"/>
                <a:cs typeface="+mj-cs"/>
              </a:rPr>
              <a:t>ANTECEDENTES</a:t>
            </a:r>
            <a:endParaRPr lang="en-US" sz="3600" b="1" dirty="0">
              <a:solidFill>
                <a:schemeClr val="accent1"/>
              </a:solidFill>
              <a:latin typeface="+mj-lt"/>
              <a:ea typeface="+mj-ea"/>
              <a:cs typeface="+mj-cs"/>
            </a:endParaRPr>
          </a:p>
        </p:txBody>
      </p:sp>
      <p:sp>
        <p:nvSpPr>
          <p:cNvPr id="72" name="Isosceles Triangle 71">
            <a:extLst>
              <a:ext uri="{FF2B5EF4-FFF2-40B4-BE49-F238E27FC236}">
                <a16:creationId xmlns:a16="http://schemas.microsoft.com/office/drawing/2014/main" id="{C2C29CB1-9F74-4879-A6AF-AEA67B6F1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Marcador de contenido 1">
            <a:extLst>
              <a:ext uri="{FF2B5EF4-FFF2-40B4-BE49-F238E27FC236}">
                <a16:creationId xmlns:a16="http://schemas.microsoft.com/office/drawing/2014/main" id="{BE287F0A-0363-4A42-90B9-33CB1189D978}"/>
              </a:ext>
            </a:extLst>
          </p:cNvPr>
          <p:cNvSpPr>
            <a:spLocks noGrp="1"/>
          </p:cNvSpPr>
          <p:nvPr>
            <p:ph idx="1"/>
          </p:nvPr>
        </p:nvSpPr>
        <p:spPr>
          <a:xfrm>
            <a:off x="842596" y="1280300"/>
            <a:ext cx="11044603" cy="5391906"/>
          </a:xfrm>
        </p:spPr>
        <p:txBody>
          <a:bodyPr vert="horz" lIns="91440" tIns="45720" rIns="91440" bIns="45720" rtlCol="0">
            <a:normAutofit fontScale="92500" lnSpcReduction="10000"/>
          </a:bodyPr>
          <a:lstStyle/>
          <a:p>
            <a:pPr marL="457200" lvl="1" indent="-457200">
              <a:lnSpc>
                <a:spcPct val="90000"/>
              </a:lnSpc>
              <a:buFont typeface="Wingdings" panose="05000000000000000000" pitchFamily="2" charset="2"/>
              <a:buChar char="q"/>
            </a:pPr>
            <a:r>
              <a:rPr lang="en-US" sz="1700" b="1" dirty="0" smtClean="0"/>
              <a:t>IGOR AGUILAR , JOSE CARRILLO , EDUARDO TOVAR (2016) </a:t>
            </a:r>
            <a:br>
              <a:rPr lang="en-US" sz="1700" b="1" dirty="0" smtClean="0"/>
            </a:br>
            <a:r>
              <a:rPr lang="en-US" sz="1700" b="1" dirty="0" smtClean="0"/>
              <a:t>IMPORTANCIA DE LA GESTION DE LA DEMANDA DE TI.</a:t>
            </a:r>
            <a:endParaRPr lang="en-US" sz="1700" b="1" dirty="0" smtClean="0"/>
          </a:p>
          <a:p>
            <a:pPr marL="742950" lvl="2" indent="-285750">
              <a:lnSpc>
                <a:spcPct val="90000"/>
              </a:lnSpc>
              <a:buFont typeface="Arial" panose="020B0604020202020204" pitchFamily="34" charset="0"/>
              <a:buChar char="•"/>
            </a:pPr>
            <a:r>
              <a:rPr lang="es-ES" sz="1700" dirty="0" smtClean="0"/>
              <a:t>Importancia </a:t>
            </a:r>
            <a:r>
              <a:rPr lang="es-ES" sz="1700" dirty="0"/>
              <a:t>de identificar el ciclo de vida de la demanda considerando su clasificación y el nivel de madurez en la gestión de la </a:t>
            </a:r>
            <a:r>
              <a:rPr lang="es-ES" sz="1700" dirty="0" smtClean="0"/>
              <a:t>demanda</a:t>
            </a:r>
            <a:r>
              <a:rPr lang="en-US" sz="1700" dirty="0" smtClean="0"/>
              <a:t>,</a:t>
            </a:r>
            <a:r>
              <a:rPr lang="es-ES" sz="1700" dirty="0"/>
              <a:t> identificación de tres tipos de gestión de demanda, la Estratégica, la Táctica y la Operacional</a:t>
            </a:r>
            <a:endParaRPr lang="en-US" sz="1700" dirty="0" smtClean="0"/>
          </a:p>
          <a:p>
            <a:pPr marL="742950" lvl="2" indent="-285750">
              <a:lnSpc>
                <a:spcPct val="90000"/>
              </a:lnSpc>
              <a:buFont typeface="Arial" panose="020B0604020202020204" pitchFamily="34" charset="0"/>
              <a:buChar char="•"/>
            </a:pPr>
            <a:r>
              <a:rPr lang="es-ES" sz="1700" dirty="0"/>
              <a:t>El </a:t>
            </a:r>
            <a:r>
              <a:rPr lang="es-ES" sz="1700" dirty="0"/>
              <a:t>catálogo de servicios es el centro del portafolio de </a:t>
            </a:r>
            <a:r>
              <a:rPr lang="es-ES" sz="1700" dirty="0"/>
              <a:t>servicios, </a:t>
            </a:r>
            <a:r>
              <a:rPr lang="es-ES" sz="1700" dirty="0"/>
              <a:t>Automatizar los flujos de trabajo para la ordenación, </a:t>
            </a:r>
            <a:r>
              <a:rPr lang="es-ES" sz="1700" dirty="0"/>
              <a:t>aprobación</a:t>
            </a:r>
            <a:r>
              <a:rPr lang="es-ES" sz="1700" dirty="0"/>
              <a:t> y </a:t>
            </a:r>
            <a:r>
              <a:rPr lang="es-ES" sz="1700" dirty="0" smtClean="0"/>
              <a:t>entrega y </a:t>
            </a:r>
            <a:r>
              <a:rPr lang="es-ES" sz="1700" dirty="0"/>
              <a:t>finalmente </a:t>
            </a:r>
            <a:r>
              <a:rPr lang="es-ES" sz="1700" dirty="0"/>
              <a:t>precisa gestión de Información para TI y usuarios monitoreando indicadores de atención y entrega de </a:t>
            </a:r>
            <a:r>
              <a:rPr lang="es-ES" sz="1700" dirty="0"/>
              <a:t>compromisos</a:t>
            </a:r>
            <a:r>
              <a:rPr lang="es-ES" sz="1700" dirty="0" smtClean="0"/>
              <a:t/>
            </a:r>
            <a:br>
              <a:rPr lang="es-ES" sz="1700" dirty="0" smtClean="0"/>
            </a:br>
            <a:endParaRPr lang="en-US" sz="1700" dirty="0"/>
          </a:p>
          <a:p>
            <a:pPr marL="285750" lvl="1">
              <a:lnSpc>
                <a:spcPct val="90000"/>
              </a:lnSpc>
              <a:buFont typeface="Wingdings" panose="05000000000000000000" pitchFamily="2" charset="2"/>
              <a:buChar char="q"/>
            </a:pPr>
            <a:r>
              <a:rPr lang="en-US" sz="1700" b="1" dirty="0" smtClean="0"/>
              <a:t>NESTOR CALDERON (2013) GESTION DE LA DEMANDA Y PORTAFOLIO</a:t>
            </a:r>
          </a:p>
          <a:p>
            <a:pPr marL="742950" lvl="2" indent="-285750">
              <a:lnSpc>
                <a:spcPct val="90000"/>
              </a:lnSpc>
              <a:buFont typeface="Arial" panose="020B0604020202020204" pitchFamily="34" charset="0"/>
              <a:buChar char="•"/>
            </a:pPr>
            <a:r>
              <a:rPr lang="es-ES" sz="1700" i="1" dirty="0" smtClean="0"/>
              <a:t>Presentación </a:t>
            </a:r>
            <a:r>
              <a:rPr lang="es-ES" sz="1700" i="1" dirty="0"/>
              <a:t>de buenas prácticas y recomendaciones para la toma de decisiones de inversión, la administración y optimización  de la gestión del </a:t>
            </a:r>
            <a:r>
              <a:rPr lang="es-ES" sz="1700" i="1" dirty="0" smtClean="0"/>
              <a:t>portafolio</a:t>
            </a:r>
            <a:endParaRPr lang="en-US" sz="1700" i="1" dirty="0" smtClean="0"/>
          </a:p>
          <a:p>
            <a:pPr marL="742950" lvl="2" indent="-285750">
              <a:lnSpc>
                <a:spcPct val="90000"/>
              </a:lnSpc>
              <a:buFont typeface="Arial" panose="020B0604020202020204" pitchFamily="34" charset="0"/>
              <a:buChar char="•"/>
            </a:pPr>
            <a:r>
              <a:rPr lang="en-US" sz="1700" dirty="0" smtClean="0"/>
              <a:t>Problemática actual a la que se enfrentan las áreas de TI : </a:t>
            </a:r>
            <a:r>
              <a:rPr lang="es-ES" sz="1700" dirty="0" smtClean="0"/>
              <a:t>Los </a:t>
            </a:r>
            <a:r>
              <a:rPr lang="es-ES" sz="1700" dirty="0"/>
              <a:t>requerimientos del negocio superan la capacidad de </a:t>
            </a:r>
            <a:r>
              <a:rPr lang="es-ES" sz="1700" dirty="0" smtClean="0"/>
              <a:t>TI, No </a:t>
            </a:r>
            <a:r>
              <a:rPr lang="es-ES" sz="1700" dirty="0"/>
              <a:t>es un trabajo menor la asignación de prioridades de demanda y de ejecución, </a:t>
            </a:r>
            <a:r>
              <a:rPr lang="es-ES" sz="1700" dirty="0" smtClean="0"/>
              <a:t>.La </a:t>
            </a:r>
            <a:r>
              <a:rPr lang="es-ES" sz="1700" dirty="0"/>
              <a:t>inversión en las capacidades de TI no presenta correlación con la estrategia del negocio</a:t>
            </a:r>
            <a:r>
              <a:rPr lang="es-ES" sz="1700" dirty="0" smtClean="0"/>
              <a:t>.</a:t>
            </a:r>
            <a:endParaRPr lang="en-US" sz="1700" dirty="0" smtClean="0"/>
          </a:p>
          <a:p>
            <a:pPr marL="742950" lvl="2" indent="-285750">
              <a:lnSpc>
                <a:spcPct val="90000"/>
              </a:lnSpc>
              <a:buFont typeface="Arial" panose="020B0604020202020204" pitchFamily="34" charset="0"/>
              <a:buChar char="•"/>
            </a:pPr>
            <a:r>
              <a:rPr lang="es-ES" sz="1700" dirty="0"/>
              <a:t>La propuesta a modo de conclusión decanta en el uso de </a:t>
            </a:r>
            <a:r>
              <a:rPr lang="es-ES" sz="1700" dirty="0" err="1"/>
              <a:t>CoBit</a:t>
            </a:r>
            <a:r>
              <a:rPr lang="es-ES" sz="1700" dirty="0"/>
              <a:t> como guía para un efectivo gobierno de TI </a:t>
            </a:r>
            <a:r>
              <a:rPr lang="en-US" sz="1700" dirty="0" err="1" smtClean="0"/>
              <a:t>basado</a:t>
            </a:r>
            <a:r>
              <a:rPr lang="en-US" sz="1700" dirty="0" smtClean="0"/>
              <a:t> en 4 </a:t>
            </a:r>
            <a:r>
              <a:rPr lang="en-US" sz="1700" dirty="0" err="1" smtClean="0"/>
              <a:t>pilares</a:t>
            </a:r>
            <a:r>
              <a:rPr lang="en-US" sz="1700" dirty="0" smtClean="0"/>
              <a:t> </a:t>
            </a:r>
            <a:br>
              <a:rPr lang="en-US" sz="1700" dirty="0" smtClean="0"/>
            </a:br>
            <a:r>
              <a:rPr lang="en-US" sz="1700" dirty="0" smtClean="0"/>
              <a:t/>
            </a:r>
            <a:br>
              <a:rPr lang="en-US" sz="1700" dirty="0" smtClean="0"/>
            </a:br>
            <a:r>
              <a:rPr lang="es-ES" sz="1700" dirty="0" smtClean="0"/>
              <a:t>Estrategia</a:t>
            </a:r>
            <a:r>
              <a:rPr lang="es-ES" sz="1700" dirty="0"/>
              <a:t>; Las inversiones contribuyen a los objetivos estratégicos</a:t>
            </a:r>
            <a:br>
              <a:rPr lang="es-ES" sz="1700" dirty="0"/>
            </a:br>
            <a:r>
              <a:rPr lang="es-ES" sz="1700" dirty="0" smtClean="0"/>
              <a:t>Valor: </a:t>
            </a:r>
            <a:r>
              <a:rPr lang="es-ES" sz="1700" dirty="0"/>
              <a:t>Expectativas, responsabilidades y métricas claras.</a:t>
            </a:r>
            <a:br>
              <a:rPr lang="es-ES" sz="1700" dirty="0"/>
            </a:br>
            <a:r>
              <a:rPr lang="es-ES" sz="1700" dirty="0" smtClean="0"/>
              <a:t>Entrega</a:t>
            </a:r>
            <a:r>
              <a:rPr lang="es-ES" sz="1700" dirty="0"/>
              <a:t>: Contar con los recursos y capacidades necesarias.</a:t>
            </a:r>
            <a:br>
              <a:rPr lang="es-ES" sz="1700" dirty="0"/>
            </a:br>
            <a:r>
              <a:rPr lang="es-ES" sz="1700" dirty="0" smtClean="0"/>
              <a:t>Arquitectura</a:t>
            </a:r>
            <a:r>
              <a:rPr lang="es-ES" sz="1700" dirty="0"/>
              <a:t>; Las inversiones están en línea con la arquitectura empresarial</a:t>
            </a:r>
            <a:endParaRPr lang="en-US" sz="1700" dirty="0" smtClean="0"/>
          </a:p>
          <a:p>
            <a:pPr marL="457200" lvl="1" indent="-457200">
              <a:lnSpc>
                <a:spcPct val="90000"/>
              </a:lnSpc>
            </a:pPr>
            <a:endParaRPr lang="en-US" sz="1700" dirty="0"/>
          </a:p>
        </p:txBody>
      </p:sp>
      <p:sp>
        <p:nvSpPr>
          <p:cNvPr id="74" name="Isosceles Triangle 73">
            <a:extLst>
              <a:ext uri="{FF2B5EF4-FFF2-40B4-BE49-F238E27FC236}">
                <a16:creationId xmlns:a16="http://schemas.microsoft.com/office/drawing/2014/main" id="{7E2C7115-5336-410C-AD71-0F0952A2E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29" name="Picture 10" descr="Obtener dinero - Iconos gratis de negocio">
            <a:extLst>
              <a:ext uri="{FF2B5EF4-FFF2-40B4-BE49-F238E27FC236}">
                <a16:creationId xmlns:a16="http://schemas.microsoft.com/office/drawing/2014/main" id="{99453472-5DFE-45D2-AE4B-B25413AE18D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210146" y="7666078"/>
            <a:ext cx="121858" cy="121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478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E80B86A7-A1EC-475B-9166-88902B033A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adro de texto 56">
            <a:extLst>
              <a:ext uri="{FF2B5EF4-FFF2-40B4-BE49-F238E27FC236}">
                <a16:creationId xmlns:a16="http://schemas.microsoft.com/office/drawing/2014/main" id="{25264A13-2CF6-4653-9A8E-AE29B6F25F8E}"/>
              </a:ext>
            </a:extLst>
          </p:cNvPr>
          <p:cNvSpPr txBox="1"/>
          <p:nvPr/>
        </p:nvSpPr>
        <p:spPr>
          <a:xfrm>
            <a:off x="842597" y="511043"/>
            <a:ext cx="8596668" cy="637309"/>
          </a:xfrm>
          <a:prstGeom prst="rect">
            <a:avLst/>
          </a:prstGeom>
        </p:spPr>
        <p:txBody>
          <a:bodyPr vert="horz" lIns="91440" tIns="45720" rIns="91440" bIns="45720" rtlCol="0" anchor="t">
            <a:normAutofit lnSpcReduction="10000"/>
          </a:bodyPr>
          <a:lstStyle/>
          <a:p>
            <a:pPr marL="571500" indent="-571500">
              <a:spcBef>
                <a:spcPct val="0"/>
              </a:spcBef>
              <a:spcAft>
                <a:spcPts val="600"/>
              </a:spcAft>
            </a:pPr>
            <a:r>
              <a:rPr lang="en-US" sz="3600" b="1" dirty="0" smtClean="0">
                <a:solidFill>
                  <a:schemeClr val="accent1"/>
                </a:solidFill>
                <a:latin typeface="+mj-lt"/>
                <a:ea typeface="+mj-ea"/>
                <a:cs typeface="+mj-cs"/>
              </a:rPr>
              <a:t>MARCO TEORICO - ITIL</a:t>
            </a:r>
            <a:endParaRPr lang="en-US" sz="3600" b="1" dirty="0">
              <a:solidFill>
                <a:schemeClr val="accent1"/>
              </a:solidFill>
              <a:latin typeface="+mj-lt"/>
              <a:ea typeface="+mj-ea"/>
              <a:cs typeface="+mj-cs"/>
            </a:endParaRPr>
          </a:p>
        </p:txBody>
      </p:sp>
      <p:sp>
        <p:nvSpPr>
          <p:cNvPr id="136" name="Isosceles Triangle 135">
            <a:extLst>
              <a:ext uri="{FF2B5EF4-FFF2-40B4-BE49-F238E27FC236}">
                <a16:creationId xmlns:a16="http://schemas.microsoft.com/office/drawing/2014/main" id="{C2C29CB1-9F74-4879-A6AF-AEA67B6F1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Isosceles Triangle 137">
            <a:extLst>
              <a:ext uri="{FF2B5EF4-FFF2-40B4-BE49-F238E27FC236}">
                <a16:creationId xmlns:a16="http://schemas.microsoft.com/office/drawing/2014/main" id="{7E2C7115-5336-410C-AD71-0F0952A2E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29" name="Picture 10" descr="Obtener dinero - Iconos gratis de negocio">
            <a:extLst>
              <a:ext uri="{FF2B5EF4-FFF2-40B4-BE49-F238E27FC236}">
                <a16:creationId xmlns:a16="http://schemas.microsoft.com/office/drawing/2014/main" id="{99453472-5DFE-45D2-AE4B-B25413AE18D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210146" y="7666078"/>
            <a:ext cx="121858" cy="12185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File:Service Level Management diagram.jpg - Wikimedia Comm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044" y="1148352"/>
            <a:ext cx="4746623" cy="2709085"/>
          </a:xfrm>
          <a:prstGeom prst="rect">
            <a:avLst/>
          </a:prstGeom>
          <a:noFill/>
          <a:extLst>
            <a:ext uri="{909E8E84-426E-40DD-AFC4-6F175D3DCCD1}">
              <a14:hiddenFill xmlns:a14="http://schemas.microsoft.com/office/drawing/2010/main">
                <a:solidFill>
                  <a:srgbClr val="FFFFFF"/>
                </a:solidFill>
              </a14:hiddenFill>
            </a:ext>
          </a:extLst>
        </p:spPr>
      </p:pic>
      <p:sp>
        <p:nvSpPr>
          <p:cNvPr id="11" name="Marcador de contenido 1">
            <a:extLst>
              <a:ext uri="{FF2B5EF4-FFF2-40B4-BE49-F238E27FC236}">
                <a16:creationId xmlns:a16="http://schemas.microsoft.com/office/drawing/2014/main" id="{BE287F0A-0363-4A42-90B9-33CB1189D978}"/>
              </a:ext>
            </a:extLst>
          </p:cNvPr>
          <p:cNvSpPr>
            <a:spLocks noGrp="1"/>
          </p:cNvSpPr>
          <p:nvPr>
            <p:ph idx="1"/>
          </p:nvPr>
        </p:nvSpPr>
        <p:spPr>
          <a:xfrm>
            <a:off x="6154046" y="1153074"/>
            <a:ext cx="5791806" cy="2567273"/>
          </a:xfrm>
        </p:spPr>
        <p:txBody>
          <a:bodyPr vert="horz" lIns="91440" tIns="45720" rIns="91440" bIns="45720" rtlCol="0">
            <a:normAutofit/>
          </a:bodyPr>
          <a:lstStyle/>
          <a:p>
            <a:pPr marL="457200" lvl="1" indent="-457200">
              <a:lnSpc>
                <a:spcPct val="90000"/>
              </a:lnSpc>
              <a:buFont typeface="Wingdings" panose="05000000000000000000" pitchFamily="2" charset="2"/>
              <a:buChar char="q"/>
            </a:pPr>
            <a:r>
              <a:rPr lang="es-ES" sz="1400" dirty="0" smtClean="0"/>
              <a:t>Mantenimiento </a:t>
            </a:r>
            <a:r>
              <a:rPr lang="es-ES" sz="1400" dirty="0"/>
              <a:t>de Infraestructura de SLM</a:t>
            </a:r>
          </a:p>
          <a:p>
            <a:pPr marL="457200" lvl="1" indent="-457200">
              <a:lnSpc>
                <a:spcPct val="90000"/>
              </a:lnSpc>
              <a:buFont typeface="Wingdings" panose="05000000000000000000" pitchFamily="2" charset="2"/>
              <a:buChar char="q"/>
            </a:pPr>
            <a:r>
              <a:rPr lang="es-ES" sz="1400" dirty="0" smtClean="0"/>
              <a:t>Inscripción </a:t>
            </a:r>
            <a:r>
              <a:rPr lang="es-ES" sz="1400" dirty="0"/>
              <a:t>de Clientes en Servicios Estándar</a:t>
            </a:r>
          </a:p>
          <a:p>
            <a:pPr marL="457200" lvl="1" indent="-457200">
              <a:lnSpc>
                <a:spcPct val="90000"/>
              </a:lnSpc>
              <a:buFont typeface="Wingdings" panose="05000000000000000000" pitchFamily="2" charset="2"/>
              <a:buChar char="q"/>
            </a:pPr>
            <a:r>
              <a:rPr lang="es-ES" sz="1400" dirty="0" smtClean="0"/>
              <a:t>Identificación </a:t>
            </a:r>
            <a:r>
              <a:rPr lang="es-ES" sz="1400" dirty="0"/>
              <a:t>de Requisitos de Servicio</a:t>
            </a:r>
          </a:p>
          <a:p>
            <a:pPr marL="457200" lvl="1" indent="-457200">
              <a:lnSpc>
                <a:spcPct val="90000"/>
              </a:lnSpc>
              <a:buFont typeface="Wingdings" panose="05000000000000000000" pitchFamily="2" charset="2"/>
              <a:buChar char="q"/>
            </a:pPr>
            <a:r>
              <a:rPr lang="es-ES" sz="1400" dirty="0" smtClean="0"/>
              <a:t>Descomposición </a:t>
            </a:r>
            <a:r>
              <a:rPr lang="es-ES" sz="1400" dirty="0"/>
              <a:t>del Servicio de Negocio en Servicios de Soporte</a:t>
            </a:r>
          </a:p>
          <a:p>
            <a:pPr marL="457200" lvl="1" indent="-457200">
              <a:lnSpc>
                <a:spcPct val="90000"/>
              </a:lnSpc>
              <a:buFont typeface="Wingdings" panose="05000000000000000000" pitchFamily="2" charset="2"/>
              <a:buChar char="q"/>
            </a:pPr>
            <a:r>
              <a:rPr lang="es-ES" sz="1400" dirty="0" smtClean="0"/>
              <a:t>Diseño </a:t>
            </a:r>
            <a:r>
              <a:rPr lang="es-ES" sz="1400" dirty="0"/>
              <a:t>Técnico y Organizativo del Servicio</a:t>
            </a:r>
          </a:p>
          <a:p>
            <a:pPr marL="457200" lvl="1" indent="-457200">
              <a:lnSpc>
                <a:spcPct val="90000"/>
              </a:lnSpc>
              <a:buFont typeface="Wingdings" panose="05000000000000000000" pitchFamily="2" charset="2"/>
              <a:buChar char="q"/>
            </a:pPr>
            <a:r>
              <a:rPr lang="es-ES" sz="1400" dirty="0" smtClean="0"/>
              <a:t>Compilación </a:t>
            </a:r>
            <a:r>
              <a:rPr lang="es-ES" sz="1400" dirty="0"/>
              <a:t>y Presentación de la Solicitud de Cambio</a:t>
            </a:r>
          </a:p>
          <a:p>
            <a:pPr marL="457200" lvl="1" indent="-457200">
              <a:lnSpc>
                <a:spcPct val="90000"/>
              </a:lnSpc>
              <a:buFont typeface="Wingdings" panose="05000000000000000000" pitchFamily="2" charset="2"/>
              <a:buChar char="q"/>
            </a:pPr>
            <a:r>
              <a:rPr lang="es-ES" sz="1400" dirty="0" smtClean="0"/>
              <a:t>Firma </a:t>
            </a:r>
            <a:r>
              <a:rPr lang="es-ES" sz="1400" dirty="0"/>
              <a:t>de Acuerdos y Activación del Servicio</a:t>
            </a:r>
          </a:p>
          <a:p>
            <a:pPr marL="457200" lvl="1" indent="-457200">
              <a:lnSpc>
                <a:spcPct val="90000"/>
              </a:lnSpc>
              <a:buFont typeface="Wingdings" panose="05000000000000000000" pitchFamily="2" charset="2"/>
              <a:buChar char="q"/>
            </a:pPr>
            <a:r>
              <a:rPr lang="es-ES" sz="1400" dirty="0" smtClean="0"/>
              <a:t>Monitorización </a:t>
            </a:r>
            <a:r>
              <a:rPr lang="es-ES" sz="1400" dirty="0"/>
              <a:t>e Informes del Nivel de Servicio</a:t>
            </a:r>
          </a:p>
        </p:txBody>
      </p:sp>
      <p:pic>
        <p:nvPicPr>
          <p:cNvPr id="1028" name="Picture 4" descr="What is Capacity Management in ITIL? | Process Central"/>
          <p:cNvPicPr>
            <a:picLocks noChangeAspect="1" noChangeArrowheads="1"/>
          </p:cNvPicPr>
          <p:nvPr/>
        </p:nvPicPr>
        <p:blipFill rotWithShape="1">
          <a:blip r:embed="rId4">
            <a:extLst>
              <a:ext uri="{28A0092B-C50C-407E-A947-70E740481C1C}">
                <a14:useLocalDpi xmlns:a14="http://schemas.microsoft.com/office/drawing/2010/main" val="0"/>
              </a:ext>
            </a:extLst>
          </a:blip>
          <a:srcRect l="2248" t="15809" r="3444"/>
          <a:stretch/>
        </p:blipFill>
        <p:spPr bwMode="auto">
          <a:xfrm>
            <a:off x="835876" y="4051191"/>
            <a:ext cx="5314383" cy="2224563"/>
          </a:xfrm>
          <a:prstGeom prst="rect">
            <a:avLst/>
          </a:prstGeom>
          <a:noFill/>
          <a:extLst>
            <a:ext uri="{909E8E84-426E-40DD-AFC4-6F175D3DCCD1}">
              <a14:hiddenFill xmlns:a14="http://schemas.microsoft.com/office/drawing/2010/main">
                <a:solidFill>
                  <a:srgbClr val="FFFFFF"/>
                </a:solidFill>
              </a14:hiddenFill>
            </a:ext>
          </a:extLst>
        </p:spPr>
      </p:pic>
      <p:sp>
        <p:nvSpPr>
          <p:cNvPr id="13" name="Marcador de contenido 1">
            <a:extLst>
              <a:ext uri="{FF2B5EF4-FFF2-40B4-BE49-F238E27FC236}">
                <a16:creationId xmlns:a16="http://schemas.microsoft.com/office/drawing/2014/main" id="{BE287F0A-0363-4A42-90B9-33CB1189D978}"/>
              </a:ext>
            </a:extLst>
          </p:cNvPr>
          <p:cNvSpPr txBox="1">
            <a:spLocks/>
          </p:cNvSpPr>
          <p:nvPr/>
        </p:nvSpPr>
        <p:spPr>
          <a:xfrm>
            <a:off x="6154046" y="4429409"/>
            <a:ext cx="5791806" cy="15141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0">
              <a:buFont typeface="Wingdings" panose="05000000000000000000" pitchFamily="2" charset="2"/>
              <a:buChar char="q"/>
            </a:pPr>
            <a:r>
              <a:rPr lang="es-ES" sz="1400" dirty="0"/>
              <a:t>Gestión de la Capacidad del Negocio</a:t>
            </a:r>
            <a:endParaRPr lang="en-US" sz="1400" dirty="0"/>
          </a:p>
          <a:p>
            <a:pPr lvl="0">
              <a:buFont typeface="Wingdings" panose="05000000000000000000" pitchFamily="2" charset="2"/>
              <a:buChar char="q"/>
            </a:pPr>
            <a:r>
              <a:rPr lang="es-ES" sz="1400" dirty="0"/>
              <a:t>Gestión de la Capacidad de Servicios</a:t>
            </a:r>
            <a:endParaRPr lang="en-US" sz="1400" dirty="0"/>
          </a:p>
          <a:p>
            <a:pPr lvl="0">
              <a:buFont typeface="Wingdings" panose="05000000000000000000" pitchFamily="2" charset="2"/>
              <a:buChar char="q"/>
            </a:pPr>
            <a:r>
              <a:rPr lang="es-ES" sz="1400" dirty="0"/>
              <a:t>Gestión de la Capacidad de Componentes</a:t>
            </a:r>
            <a:endParaRPr lang="en-US" sz="1400" dirty="0"/>
          </a:p>
          <a:p>
            <a:pPr lvl="0">
              <a:buFont typeface="Wingdings" panose="05000000000000000000" pitchFamily="2" charset="2"/>
              <a:buChar char="q"/>
            </a:pPr>
            <a:r>
              <a:rPr lang="es-ES" sz="1400" dirty="0"/>
              <a:t>Informes de Gestión de la Capacidad</a:t>
            </a:r>
            <a:endParaRPr lang="en-US" sz="1400" dirty="0"/>
          </a:p>
        </p:txBody>
      </p:sp>
    </p:spTree>
    <p:extLst>
      <p:ext uri="{BB962C8B-B14F-4D97-AF65-F5344CB8AC3E}">
        <p14:creationId xmlns:p14="http://schemas.microsoft.com/office/powerpoint/2010/main" val="668615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E80B86A7-A1EC-475B-9166-88902B033A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adro de texto 56">
            <a:extLst>
              <a:ext uri="{FF2B5EF4-FFF2-40B4-BE49-F238E27FC236}">
                <a16:creationId xmlns:a16="http://schemas.microsoft.com/office/drawing/2014/main" id="{25264A13-2CF6-4653-9A8E-AE29B6F25F8E}"/>
              </a:ext>
            </a:extLst>
          </p:cNvPr>
          <p:cNvSpPr txBox="1"/>
          <p:nvPr/>
        </p:nvSpPr>
        <p:spPr>
          <a:xfrm>
            <a:off x="857109" y="511043"/>
            <a:ext cx="11001061" cy="1075749"/>
          </a:xfrm>
          <a:prstGeom prst="rect">
            <a:avLst/>
          </a:prstGeom>
        </p:spPr>
        <p:txBody>
          <a:bodyPr vert="horz" lIns="91440" tIns="45720" rIns="91440" bIns="45720" rtlCol="0" anchor="t">
            <a:normAutofit fontScale="92500"/>
          </a:bodyPr>
          <a:lstStyle/>
          <a:p>
            <a:pPr marL="571500" indent="-571500">
              <a:spcBef>
                <a:spcPct val="0"/>
              </a:spcBef>
              <a:spcAft>
                <a:spcPts val="600"/>
              </a:spcAft>
            </a:pPr>
            <a:r>
              <a:rPr lang="en-US" sz="3600" b="1" dirty="0" smtClean="0">
                <a:solidFill>
                  <a:schemeClr val="accent1"/>
                </a:solidFill>
                <a:latin typeface="+mj-lt"/>
                <a:ea typeface="+mj-ea"/>
                <a:cs typeface="+mj-cs"/>
              </a:rPr>
              <a:t>MARCO TEORICO – BUSINESS CONTINUITY MANAGEMENT</a:t>
            </a:r>
            <a:endParaRPr lang="en-US" sz="3600" b="1" dirty="0">
              <a:solidFill>
                <a:schemeClr val="accent1"/>
              </a:solidFill>
              <a:latin typeface="+mj-lt"/>
              <a:ea typeface="+mj-ea"/>
              <a:cs typeface="+mj-cs"/>
            </a:endParaRPr>
          </a:p>
        </p:txBody>
      </p:sp>
      <p:sp>
        <p:nvSpPr>
          <p:cNvPr id="136" name="Isosceles Triangle 135">
            <a:extLst>
              <a:ext uri="{FF2B5EF4-FFF2-40B4-BE49-F238E27FC236}">
                <a16:creationId xmlns:a16="http://schemas.microsoft.com/office/drawing/2014/main" id="{C2C29CB1-9F74-4879-A6AF-AEA67B6F1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Isosceles Triangle 137">
            <a:extLst>
              <a:ext uri="{FF2B5EF4-FFF2-40B4-BE49-F238E27FC236}">
                <a16:creationId xmlns:a16="http://schemas.microsoft.com/office/drawing/2014/main" id="{7E2C7115-5336-410C-AD71-0F0952A2E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29" name="Picture 10" descr="Obtener dinero - Iconos gratis de negocio">
            <a:extLst>
              <a:ext uri="{FF2B5EF4-FFF2-40B4-BE49-F238E27FC236}">
                <a16:creationId xmlns:a16="http://schemas.microsoft.com/office/drawing/2014/main" id="{99453472-5DFE-45D2-AE4B-B25413AE18D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210146" y="7666078"/>
            <a:ext cx="121858" cy="121858"/>
          </a:xfrm>
          <a:prstGeom prst="rect">
            <a:avLst/>
          </a:prstGeom>
          <a:noFill/>
          <a:extLst>
            <a:ext uri="{909E8E84-426E-40DD-AFC4-6F175D3DCCD1}">
              <a14:hiddenFill xmlns:a14="http://schemas.microsoft.com/office/drawing/2010/main">
                <a:solidFill>
                  <a:srgbClr val="FFFFFF"/>
                </a:solidFill>
              </a14:hiddenFill>
            </a:ext>
          </a:extLst>
        </p:spPr>
      </p:pic>
      <p:sp>
        <p:nvSpPr>
          <p:cNvPr id="13" name="Marcador de contenido 1">
            <a:extLst>
              <a:ext uri="{FF2B5EF4-FFF2-40B4-BE49-F238E27FC236}">
                <a16:creationId xmlns:a16="http://schemas.microsoft.com/office/drawing/2014/main" id="{BE287F0A-0363-4A42-90B9-33CB1189D978}"/>
              </a:ext>
            </a:extLst>
          </p:cNvPr>
          <p:cNvSpPr txBox="1">
            <a:spLocks/>
          </p:cNvSpPr>
          <p:nvPr/>
        </p:nvSpPr>
        <p:spPr>
          <a:xfrm>
            <a:off x="5770561" y="2223238"/>
            <a:ext cx="6247267" cy="30536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0">
              <a:buFont typeface="Wingdings" panose="05000000000000000000" pitchFamily="2" charset="2"/>
              <a:buChar char="q"/>
            </a:pPr>
            <a:endParaRPr lang="es-ES" dirty="0" smtClean="0"/>
          </a:p>
          <a:p>
            <a:pPr marL="0" lvl="0" indent="0">
              <a:buNone/>
            </a:pPr>
            <a:r>
              <a:rPr lang="es-ES" dirty="0"/>
              <a:t>Tiene como objetivo diseñar un programa de gestión integral que incorpore la continuidad del negocio, la recuperación de desastres y la gestión de crisis</a:t>
            </a:r>
            <a:r>
              <a:rPr lang="es-ES" dirty="0" smtClean="0"/>
              <a:t>.</a:t>
            </a:r>
            <a:br>
              <a:rPr lang="es-ES" dirty="0" smtClean="0"/>
            </a:br>
            <a:endParaRPr lang="es-ES" dirty="0"/>
          </a:p>
          <a:p>
            <a:pPr lvl="0">
              <a:buFont typeface="Wingdings" panose="05000000000000000000" pitchFamily="2" charset="2"/>
              <a:buChar char="q"/>
            </a:pPr>
            <a:r>
              <a:rPr lang="es-ES" dirty="0" smtClean="0"/>
              <a:t>Business </a:t>
            </a:r>
            <a:r>
              <a:rPr lang="es-ES" dirty="0"/>
              <a:t>Impact Análisis (BIA)</a:t>
            </a:r>
            <a:endParaRPr lang="en-US" dirty="0"/>
          </a:p>
          <a:p>
            <a:pPr lvl="0">
              <a:buFont typeface="Wingdings" panose="05000000000000000000" pitchFamily="2" charset="2"/>
              <a:buChar char="q"/>
            </a:pPr>
            <a:r>
              <a:rPr lang="es-ES" dirty="0"/>
              <a:t>Disaster Recovery Plan (DRP)</a:t>
            </a:r>
            <a:endParaRPr lang="en-US" dirty="0"/>
          </a:p>
          <a:p>
            <a:pPr lvl="0">
              <a:buFont typeface="Wingdings" panose="05000000000000000000" pitchFamily="2" charset="2"/>
              <a:buChar char="q"/>
            </a:pPr>
            <a:r>
              <a:rPr lang="es-ES" dirty="0"/>
              <a:t>Business Continuity Plan (BCP)</a:t>
            </a:r>
            <a:endParaRPr lang="en-US" dirty="0"/>
          </a:p>
        </p:txBody>
      </p:sp>
      <p:pic>
        <p:nvPicPr>
          <p:cNvPr id="2050" name="Picture 2" descr="What is Business Continuity? - Business Continuity 1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448" y="2003493"/>
            <a:ext cx="3599711" cy="3599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174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E80B86A7-A1EC-475B-9166-88902B033A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Isosceles Triangle 135">
            <a:extLst>
              <a:ext uri="{FF2B5EF4-FFF2-40B4-BE49-F238E27FC236}">
                <a16:creationId xmlns:a16="http://schemas.microsoft.com/office/drawing/2014/main" id="{C2C29CB1-9F74-4879-A6AF-AEA67B6F1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Isosceles Triangle 137">
            <a:extLst>
              <a:ext uri="{FF2B5EF4-FFF2-40B4-BE49-F238E27FC236}">
                <a16:creationId xmlns:a16="http://schemas.microsoft.com/office/drawing/2014/main" id="{7E2C7115-5336-410C-AD71-0F0952A2E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29" name="Picture 10" descr="Obtener dinero - Iconos gratis de negocio">
            <a:extLst>
              <a:ext uri="{FF2B5EF4-FFF2-40B4-BE49-F238E27FC236}">
                <a16:creationId xmlns:a16="http://schemas.microsoft.com/office/drawing/2014/main" id="{99453472-5DFE-45D2-AE4B-B25413AE18D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210146" y="7666078"/>
            <a:ext cx="121858" cy="121858"/>
          </a:xfrm>
          <a:prstGeom prst="rect">
            <a:avLst/>
          </a:prstGeom>
          <a:noFill/>
          <a:extLst>
            <a:ext uri="{909E8E84-426E-40DD-AFC4-6F175D3DCCD1}">
              <a14:hiddenFill xmlns:a14="http://schemas.microsoft.com/office/drawing/2010/main">
                <a:solidFill>
                  <a:srgbClr val="FFFFFF"/>
                </a:solidFill>
              </a14:hiddenFill>
            </a:ext>
          </a:extLst>
        </p:spPr>
      </p:pic>
      <p:sp>
        <p:nvSpPr>
          <p:cNvPr id="47" name="Cuadro de texto 56">
            <a:extLst>
              <a:ext uri="{FF2B5EF4-FFF2-40B4-BE49-F238E27FC236}">
                <a16:creationId xmlns:a16="http://schemas.microsoft.com/office/drawing/2014/main" id="{25264A13-2CF6-4653-9A8E-AE29B6F25F8E}"/>
              </a:ext>
            </a:extLst>
          </p:cNvPr>
          <p:cNvSpPr txBox="1"/>
          <p:nvPr/>
        </p:nvSpPr>
        <p:spPr>
          <a:xfrm>
            <a:off x="842597" y="511043"/>
            <a:ext cx="8596668" cy="637309"/>
          </a:xfrm>
          <a:prstGeom prst="rect">
            <a:avLst/>
          </a:prstGeom>
        </p:spPr>
        <p:txBody>
          <a:bodyPr vert="horz" lIns="91440" tIns="45720" rIns="91440" bIns="45720" rtlCol="0" anchor="t">
            <a:normAutofit lnSpcReduction="10000"/>
          </a:bodyPr>
          <a:lstStyle/>
          <a:p>
            <a:pPr marL="571500" indent="-571500">
              <a:spcBef>
                <a:spcPct val="0"/>
              </a:spcBef>
              <a:spcAft>
                <a:spcPts val="600"/>
              </a:spcAft>
            </a:pPr>
            <a:r>
              <a:rPr lang="es-PE" sz="3600" b="1" dirty="0" smtClean="0">
                <a:solidFill>
                  <a:schemeClr val="accent1"/>
                </a:solidFill>
                <a:latin typeface="+mj-lt"/>
                <a:ea typeface="+mj-ea"/>
                <a:cs typeface="+mj-cs"/>
              </a:rPr>
              <a:t>MATRIZ DE CONSISTENCIA</a:t>
            </a:r>
            <a:endParaRPr lang="en-US" sz="3600" b="1" dirty="0">
              <a:solidFill>
                <a:schemeClr val="accent1"/>
              </a:solidFill>
              <a:latin typeface="+mj-lt"/>
              <a:ea typeface="+mj-ea"/>
              <a:cs typeface="+mj-cs"/>
            </a:endParaRPr>
          </a:p>
        </p:txBody>
      </p:sp>
      <p:graphicFrame>
        <p:nvGraphicFramePr>
          <p:cNvPr id="4" name="Tabla 3"/>
          <p:cNvGraphicFramePr>
            <a:graphicFrameLocks noGrp="1"/>
          </p:cNvGraphicFramePr>
          <p:nvPr>
            <p:extLst>
              <p:ext uri="{D42A27DB-BD31-4B8C-83A1-F6EECF244321}">
                <p14:modId xmlns:p14="http://schemas.microsoft.com/office/powerpoint/2010/main" val="1953586785"/>
              </p:ext>
            </p:extLst>
          </p:nvPr>
        </p:nvGraphicFramePr>
        <p:xfrm>
          <a:off x="677863" y="1659395"/>
          <a:ext cx="11065404" cy="3836306"/>
        </p:xfrm>
        <a:graphic>
          <a:graphicData uri="http://schemas.openxmlformats.org/drawingml/2006/table">
            <a:tbl>
              <a:tblPr firstRow="1" firstCol="1" bandRow="1">
                <a:tableStyleId>{5C22544A-7EE6-4342-B048-85BDC9FD1C3A}</a:tableStyleId>
              </a:tblPr>
              <a:tblGrid>
                <a:gridCol w="2007009">
                  <a:extLst>
                    <a:ext uri="{9D8B030D-6E8A-4147-A177-3AD203B41FA5}">
                      <a16:colId xmlns:a16="http://schemas.microsoft.com/office/drawing/2014/main" val="1171637062"/>
                    </a:ext>
                  </a:extLst>
                </a:gridCol>
                <a:gridCol w="2162482">
                  <a:extLst>
                    <a:ext uri="{9D8B030D-6E8A-4147-A177-3AD203B41FA5}">
                      <a16:colId xmlns:a16="http://schemas.microsoft.com/office/drawing/2014/main" val="650216999"/>
                    </a:ext>
                  </a:extLst>
                </a:gridCol>
                <a:gridCol w="1823269">
                  <a:extLst>
                    <a:ext uri="{9D8B030D-6E8A-4147-A177-3AD203B41FA5}">
                      <a16:colId xmlns:a16="http://schemas.microsoft.com/office/drawing/2014/main" val="2555576557"/>
                    </a:ext>
                  </a:extLst>
                </a:gridCol>
                <a:gridCol w="2536322">
                  <a:extLst>
                    <a:ext uri="{9D8B030D-6E8A-4147-A177-3AD203B41FA5}">
                      <a16:colId xmlns:a16="http://schemas.microsoft.com/office/drawing/2014/main" val="2607088064"/>
                    </a:ext>
                  </a:extLst>
                </a:gridCol>
                <a:gridCol w="2536322">
                  <a:extLst>
                    <a:ext uri="{9D8B030D-6E8A-4147-A177-3AD203B41FA5}">
                      <a16:colId xmlns:a16="http://schemas.microsoft.com/office/drawing/2014/main" val="2165731714"/>
                    </a:ext>
                  </a:extLst>
                </a:gridCol>
              </a:tblGrid>
              <a:tr h="257800">
                <a:tc>
                  <a:txBody>
                    <a:bodyPr/>
                    <a:lstStyle/>
                    <a:p>
                      <a:pPr algn="ctr">
                        <a:lnSpc>
                          <a:spcPct val="107000"/>
                        </a:lnSpc>
                        <a:spcAft>
                          <a:spcPts val="0"/>
                        </a:spcAft>
                      </a:pPr>
                      <a:r>
                        <a:rPr lang="en-US" sz="1000">
                          <a:solidFill>
                            <a:schemeClr val="tx1"/>
                          </a:solidFill>
                          <a:effectLst/>
                        </a:rPr>
                        <a:t>PROBLEMAS </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254" marR="64254" marT="0" marB="0" anchor="ctr">
                    <a:solidFill>
                      <a:schemeClr val="bg1">
                        <a:lumMod val="85000"/>
                      </a:schemeClr>
                    </a:solidFill>
                  </a:tcPr>
                </a:tc>
                <a:tc>
                  <a:txBody>
                    <a:bodyPr/>
                    <a:lstStyle/>
                    <a:p>
                      <a:pPr algn="ctr">
                        <a:lnSpc>
                          <a:spcPct val="107000"/>
                        </a:lnSpc>
                        <a:spcAft>
                          <a:spcPts val="0"/>
                        </a:spcAft>
                      </a:pPr>
                      <a:r>
                        <a:rPr lang="en-US" sz="1000">
                          <a:solidFill>
                            <a:schemeClr val="tx1"/>
                          </a:solidFill>
                          <a:effectLst/>
                        </a:rPr>
                        <a:t>OBJETIVOS</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254" marR="64254" marT="0" marB="0" anchor="ctr">
                    <a:solidFill>
                      <a:schemeClr val="bg1">
                        <a:lumMod val="85000"/>
                      </a:schemeClr>
                    </a:solidFill>
                  </a:tcPr>
                </a:tc>
                <a:tc>
                  <a:txBody>
                    <a:bodyPr/>
                    <a:lstStyle/>
                    <a:p>
                      <a:pPr algn="ctr">
                        <a:lnSpc>
                          <a:spcPct val="107000"/>
                        </a:lnSpc>
                        <a:spcAft>
                          <a:spcPts val="0"/>
                        </a:spcAft>
                      </a:pPr>
                      <a:r>
                        <a:rPr lang="en-US" sz="1000" dirty="0">
                          <a:solidFill>
                            <a:schemeClr val="tx1"/>
                          </a:solidFill>
                          <a:effectLst/>
                        </a:rPr>
                        <a:t>HIPOTESIS</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254" marR="64254" marT="0" marB="0" anchor="ctr">
                    <a:solidFill>
                      <a:schemeClr val="bg1">
                        <a:lumMod val="85000"/>
                      </a:schemeClr>
                    </a:solidFill>
                  </a:tcPr>
                </a:tc>
                <a:tc rowSpan="2">
                  <a:txBody>
                    <a:bodyPr/>
                    <a:lstStyle/>
                    <a:p>
                      <a:pPr algn="ctr">
                        <a:lnSpc>
                          <a:spcPct val="107000"/>
                        </a:lnSpc>
                        <a:spcAft>
                          <a:spcPts val="0"/>
                        </a:spcAft>
                      </a:pPr>
                      <a:r>
                        <a:rPr lang="en-US" sz="1000" dirty="0">
                          <a:effectLst/>
                        </a:rPr>
                        <a:t>VARIABLES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254" marR="64254" marT="0" marB="0" anchor="ctr">
                    <a:solidFill>
                      <a:srgbClr val="FFC000"/>
                    </a:solidFill>
                  </a:tcPr>
                </a:tc>
                <a:tc rowSpan="2">
                  <a:txBody>
                    <a:bodyPr/>
                    <a:lstStyle/>
                    <a:p>
                      <a:pPr algn="ctr">
                        <a:lnSpc>
                          <a:spcPct val="107000"/>
                        </a:lnSpc>
                        <a:spcAft>
                          <a:spcPts val="0"/>
                        </a:spcAft>
                      </a:pPr>
                      <a:r>
                        <a:rPr lang="en-US" sz="1000" dirty="0">
                          <a:effectLst/>
                        </a:rPr>
                        <a:t>METODO</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254" marR="64254" marT="0" marB="0" anchor="ctr">
                    <a:solidFill>
                      <a:srgbClr val="FFC000"/>
                    </a:solidFill>
                  </a:tcPr>
                </a:tc>
                <a:extLst>
                  <a:ext uri="{0D108BD9-81ED-4DB2-BD59-A6C34878D82A}">
                    <a16:rowId xmlns:a16="http://schemas.microsoft.com/office/drawing/2014/main" val="4288191376"/>
                  </a:ext>
                </a:extLst>
              </a:tr>
              <a:tr h="257800">
                <a:tc>
                  <a:txBody>
                    <a:bodyPr/>
                    <a:lstStyle/>
                    <a:p>
                      <a:pPr algn="ctr">
                        <a:lnSpc>
                          <a:spcPct val="107000"/>
                        </a:lnSpc>
                        <a:spcAft>
                          <a:spcPts val="0"/>
                        </a:spcAft>
                      </a:pPr>
                      <a:r>
                        <a:rPr lang="en-US" sz="1000">
                          <a:solidFill>
                            <a:schemeClr val="bg1"/>
                          </a:solidFill>
                          <a:effectLst/>
                        </a:rPr>
                        <a:t>PROBLEMA PRINCIPAL</a:t>
                      </a:r>
                      <a:endParaRPr lang="en-US" sz="1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254" marR="64254" marT="0" marB="0" anchor="ctr">
                    <a:solidFill>
                      <a:srgbClr val="6B8DE1"/>
                    </a:solidFill>
                  </a:tcPr>
                </a:tc>
                <a:tc>
                  <a:txBody>
                    <a:bodyPr/>
                    <a:lstStyle/>
                    <a:p>
                      <a:pPr algn="ctr">
                        <a:lnSpc>
                          <a:spcPct val="107000"/>
                        </a:lnSpc>
                        <a:spcAft>
                          <a:spcPts val="0"/>
                        </a:spcAft>
                      </a:pPr>
                      <a:r>
                        <a:rPr lang="en-US" sz="1000">
                          <a:solidFill>
                            <a:schemeClr val="bg1"/>
                          </a:solidFill>
                          <a:effectLst/>
                        </a:rPr>
                        <a:t>OBJETIVO GENERAL</a:t>
                      </a:r>
                      <a:endParaRPr lang="en-US" sz="1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254" marR="64254" marT="0" marB="0" anchor="ctr">
                    <a:solidFill>
                      <a:srgbClr val="6B8DE1"/>
                    </a:solidFill>
                  </a:tcPr>
                </a:tc>
                <a:tc>
                  <a:txBody>
                    <a:bodyPr/>
                    <a:lstStyle/>
                    <a:p>
                      <a:pPr algn="ctr">
                        <a:lnSpc>
                          <a:spcPct val="107000"/>
                        </a:lnSpc>
                        <a:spcAft>
                          <a:spcPts val="0"/>
                        </a:spcAft>
                      </a:pPr>
                      <a:r>
                        <a:rPr lang="en-US" sz="1000" dirty="0">
                          <a:solidFill>
                            <a:schemeClr val="bg1"/>
                          </a:solidFill>
                          <a:effectLst/>
                        </a:rPr>
                        <a:t>HIPOTESIS GENERAL</a:t>
                      </a:r>
                      <a:endParaRPr lang="en-US"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254" marR="64254" marT="0" marB="0" anchor="ctr">
                    <a:solidFill>
                      <a:srgbClr val="6B8DE1"/>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420108121"/>
                  </a:ext>
                </a:extLst>
              </a:tr>
              <a:tr h="2080813">
                <a:tc rowSpan="3">
                  <a:txBody>
                    <a:bodyPr/>
                    <a:lstStyle/>
                    <a:p>
                      <a:pPr algn="ctr">
                        <a:lnSpc>
                          <a:spcPct val="107000"/>
                        </a:lnSpc>
                        <a:spcAft>
                          <a:spcPts val="0"/>
                        </a:spcAft>
                      </a:pPr>
                      <a:r>
                        <a:rPr lang="es-PE" sz="1000" dirty="0">
                          <a:effectLst/>
                        </a:rPr>
                        <a:t>¿</a:t>
                      </a:r>
                      <a:r>
                        <a:rPr lang="es-PE" sz="1000" dirty="0">
                          <a:solidFill>
                            <a:sysClr val="windowText" lastClr="000000"/>
                          </a:solidFill>
                          <a:effectLst/>
                        </a:rPr>
                        <a:t>Cómo la mejora del proceso de Gestión de la Demanda Táctica incrementa la satisfacción del cliente interno en la Institución Financiera de la Micro y Pequeña Empresa?</a:t>
                      </a:r>
                      <a:endParaRPr lang="en-US" sz="10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4254" marR="64254" marT="0" marB="0" anchor="ctr">
                    <a:solidFill>
                      <a:schemeClr val="bg1">
                        <a:lumMod val="95000"/>
                      </a:schemeClr>
                    </a:solidFill>
                  </a:tcPr>
                </a:tc>
                <a:tc rowSpan="3">
                  <a:txBody>
                    <a:bodyPr/>
                    <a:lstStyle/>
                    <a:p>
                      <a:pPr algn="ctr">
                        <a:lnSpc>
                          <a:spcPct val="107000"/>
                        </a:lnSpc>
                        <a:spcAft>
                          <a:spcPts val="0"/>
                        </a:spcAft>
                      </a:pPr>
                      <a:r>
                        <a:rPr lang="es-PE" sz="1000">
                          <a:effectLst/>
                        </a:rPr>
                        <a:t>Determinar el grado de mejora en el proceso de Gestión de la Demanda Táctica para la atención de proyectos y requerimientos en la Institución Financiera Micro y Pequeña Empresa.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54" marR="64254" marT="0" marB="0" anchor="ctr"/>
                </a:tc>
                <a:tc rowSpan="3">
                  <a:txBody>
                    <a:bodyPr/>
                    <a:lstStyle/>
                    <a:p>
                      <a:pPr>
                        <a:lnSpc>
                          <a:spcPct val="107000"/>
                        </a:lnSpc>
                        <a:spcAft>
                          <a:spcPts val="0"/>
                        </a:spcAft>
                      </a:pPr>
                      <a:r>
                        <a:rPr lang="es-PE" sz="1000" dirty="0">
                          <a:effectLst/>
                        </a:rPr>
                        <a:t>La implementación de mejoras en el proceso de Gestión de la Demanda de Tácticos incrementa el nivel de satisfacción del Cliente Interno con respecto a la atención de T.I.</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254" marR="64254" marT="0" marB="0" anchor="ctr"/>
                </a:tc>
                <a:tc>
                  <a:txBody>
                    <a:bodyPr/>
                    <a:lstStyle/>
                    <a:p>
                      <a:pPr>
                        <a:lnSpc>
                          <a:spcPct val="107000"/>
                        </a:lnSpc>
                        <a:spcAft>
                          <a:spcPts val="0"/>
                        </a:spcAft>
                      </a:pPr>
                      <a:r>
                        <a:rPr lang="es-PE" sz="1000">
                          <a:effectLst/>
                        </a:rPr>
                        <a:t>1. INDEPENDIENTES</a:t>
                      </a:r>
                      <a:br>
                        <a:rPr lang="es-PE" sz="1000">
                          <a:effectLst/>
                        </a:rPr>
                      </a:br>
                      <a:r>
                        <a:rPr lang="es-PE" sz="1000">
                          <a:effectLst/>
                        </a:rPr>
                        <a:t>  Indicador de Priorización</a:t>
                      </a:r>
                      <a:br>
                        <a:rPr lang="es-PE" sz="1000">
                          <a:effectLst/>
                        </a:rPr>
                      </a:br>
                      <a:r>
                        <a:rPr lang="es-PE" sz="1000">
                          <a:effectLst/>
                        </a:rPr>
                        <a:t>  Indicador de Gestión del Valor</a:t>
                      </a:r>
                      <a:br>
                        <a:rPr lang="es-PE" sz="1000">
                          <a:effectLst/>
                        </a:rPr>
                      </a:br>
                      <a:r>
                        <a:rPr lang="es-PE" sz="1000">
                          <a:effectLst/>
                        </a:rPr>
                        <a:t>  Indicadores de Financiación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54" marR="64254" marT="0" marB="0" anchor="ctr"/>
                </a:tc>
                <a:tc>
                  <a:txBody>
                    <a:bodyPr/>
                    <a:lstStyle/>
                    <a:p>
                      <a:pPr>
                        <a:lnSpc>
                          <a:spcPct val="107000"/>
                        </a:lnSpc>
                        <a:spcAft>
                          <a:spcPts val="0"/>
                        </a:spcAft>
                      </a:pPr>
                      <a:r>
                        <a:rPr lang="es-PE" sz="1000">
                          <a:effectLst/>
                        </a:rPr>
                        <a:t>1.Medición de Solicitudes por Estado,Periodo, Area, Tipo</a:t>
                      </a:r>
                      <a:br>
                        <a:rPr lang="es-PE" sz="1000">
                          <a:effectLst/>
                        </a:rPr>
                      </a:br>
                      <a:r>
                        <a:rPr lang="es-PE" sz="1000">
                          <a:effectLst/>
                        </a:rPr>
                        <a:t>2. Medición de Solicitudes por Fechas de Ejecución vs Planificación, Número de Ciclos de Certificación</a:t>
                      </a:r>
                      <a:br>
                        <a:rPr lang="es-PE" sz="1000">
                          <a:effectLst/>
                        </a:rPr>
                      </a:br>
                      <a:r>
                        <a:rPr lang="es-PE" sz="1000">
                          <a:effectLst/>
                        </a:rPr>
                        <a:t>3.Medición de Solicitudes con Incidencias, Controles de Cambio reportadas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54" marR="64254" marT="0" marB="0"/>
                </a:tc>
                <a:extLst>
                  <a:ext uri="{0D108BD9-81ED-4DB2-BD59-A6C34878D82A}">
                    <a16:rowId xmlns:a16="http://schemas.microsoft.com/office/drawing/2014/main" val="1937594541"/>
                  </a:ext>
                </a:extLst>
              </a:tr>
              <a:tr h="73657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nSpc>
                          <a:spcPct val="107000"/>
                        </a:lnSpc>
                        <a:spcAft>
                          <a:spcPts val="0"/>
                        </a:spcAft>
                      </a:pPr>
                      <a:r>
                        <a:rPr lang="es-PE" sz="1000">
                          <a:effectLst/>
                        </a:rPr>
                        <a:t>2. DEPENDIENTES</a:t>
                      </a:r>
                      <a:br>
                        <a:rPr lang="es-PE" sz="1000">
                          <a:effectLst/>
                        </a:rPr>
                      </a:br>
                      <a:r>
                        <a:rPr lang="es-PE" sz="1000">
                          <a:effectLst/>
                        </a:rPr>
                        <a:t>  Gestión de la Demanda de Tácticos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54" marR="64254" marT="0" marB="0" anchor="ctr"/>
                </a:tc>
                <a:tc>
                  <a:txBody>
                    <a:bodyPr/>
                    <a:lstStyle/>
                    <a:p>
                      <a:pPr>
                        <a:lnSpc>
                          <a:spcPct val="107000"/>
                        </a:lnSpc>
                        <a:spcAft>
                          <a:spcPts val="0"/>
                        </a:spcAft>
                      </a:pPr>
                      <a:r>
                        <a:rPr lang="es-PE" sz="1000">
                          <a:effectLst/>
                        </a:rPr>
                        <a:t>Encuestas por Area según volumen de Solicitudes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54" marR="64254" marT="0" marB="0"/>
                </a:tc>
                <a:extLst>
                  <a:ext uri="{0D108BD9-81ED-4DB2-BD59-A6C34878D82A}">
                    <a16:rowId xmlns:a16="http://schemas.microsoft.com/office/drawing/2014/main" val="142362580"/>
                  </a:ext>
                </a:extLst>
              </a:tr>
              <a:tr h="50332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nSpc>
                          <a:spcPct val="107000"/>
                        </a:lnSpc>
                        <a:spcAft>
                          <a:spcPts val="0"/>
                        </a:spcAft>
                      </a:pPr>
                      <a:r>
                        <a:rPr lang="en-US" sz="1000">
                          <a:effectLst/>
                        </a:rPr>
                        <a:t>3. INTERVINIENTES</a:t>
                      </a:r>
                      <a:br>
                        <a:rPr lang="en-US" sz="1000">
                          <a:effectLst/>
                        </a:rPr>
                      </a:br>
                      <a:r>
                        <a:rPr lang="en-US" sz="1000">
                          <a:effectLst/>
                        </a:rPr>
                        <a:t>  Framework ITIL y BCM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254" marR="64254" marT="0" marB="0"/>
                </a:tc>
                <a:tc>
                  <a:txBody>
                    <a:bodyPr/>
                    <a:lstStyle/>
                    <a:p>
                      <a:pPr>
                        <a:lnSpc>
                          <a:spcPct val="107000"/>
                        </a:lnSpc>
                        <a:spcAft>
                          <a:spcPts val="0"/>
                        </a:spcAft>
                      </a:pPr>
                      <a:r>
                        <a:rPr lang="es-PE" sz="1000" dirty="0">
                          <a:effectLst/>
                        </a:rPr>
                        <a:t>Nivel de Implementación de Mejoras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254" marR="64254" marT="0" marB="0"/>
                </a:tc>
                <a:extLst>
                  <a:ext uri="{0D108BD9-81ED-4DB2-BD59-A6C34878D82A}">
                    <a16:rowId xmlns:a16="http://schemas.microsoft.com/office/drawing/2014/main" val="3031394534"/>
                  </a:ext>
                </a:extLst>
              </a:tr>
            </a:tbl>
          </a:graphicData>
        </a:graphic>
      </p:graphicFrame>
    </p:spTree>
    <p:extLst>
      <p:ext uri="{BB962C8B-B14F-4D97-AF65-F5344CB8AC3E}">
        <p14:creationId xmlns:p14="http://schemas.microsoft.com/office/powerpoint/2010/main" val="38227653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E80B86A7-A1EC-475B-9166-88902B033A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Isosceles Triangle 135">
            <a:extLst>
              <a:ext uri="{FF2B5EF4-FFF2-40B4-BE49-F238E27FC236}">
                <a16:creationId xmlns:a16="http://schemas.microsoft.com/office/drawing/2014/main" id="{C2C29CB1-9F74-4879-A6AF-AEA67B6F1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Isosceles Triangle 137">
            <a:extLst>
              <a:ext uri="{FF2B5EF4-FFF2-40B4-BE49-F238E27FC236}">
                <a16:creationId xmlns:a16="http://schemas.microsoft.com/office/drawing/2014/main" id="{7E2C7115-5336-410C-AD71-0F0952A2E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29" name="Picture 10" descr="Obtener dinero - Iconos gratis de negocio">
            <a:extLst>
              <a:ext uri="{FF2B5EF4-FFF2-40B4-BE49-F238E27FC236}">
                <a16:creationId xmlns:a16="http://schemas.microsoft.com/office/drawing/2014/main" id="{99453472-5DFE-45D2-AE4B-B25413AE18D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210146" y="7666078"/>
            <a:ext cx="121858" cy="121858"/>
          </a:xfrm>
          <a:prstGeom prst="rect">
            <a:avLst/>
          </a:prstGeom>
          <a:noFill/>
          <a:extLst>
            <a:ext uri="{909E8E84-426E-40DD-AFC4-6F175D3DCCD1}">
              <a14:hiddenFill xmlns:a14="http://schemas.microsoft.com/office/drawing/2010/main">
                <a:solidFill>
                  <a:srgbClr val="FFFFFF"/>
                </a:solidFill>
              </a14:hiddenFill>
            </a:ext>
          </a:extLst>
        </p:spPr>
      </p:pic>
      <p:sp>
        <p:nvSpPr>
          <p:cNvPr id="47" name="Cuadro de texto 56">
            <a:extLst>
              <a:ext uri="{FF2B5EF4-FFF2-40B4-BE49-F238E27FC236}">
                <a16:creationId xmlns:a16="http://schemas.microsoft.com/office/drawing/2014/main" id="{25264A13-2CF6-4653-9A8E-AE29B6F25F8E}"/>
              </a:ext>
            </a:extLst>
          </p:cNvPr>
          <p:cNvSpPr txBox="1"/>
          <p:nvPr/>
        </p:nvSpPr>
        <p:spPr>
          <a:xfrm>
            <a:off x="842597" y="511043"/>
            <a:ext cx="8596668" cy="637309"/>
          </a:xfrm>
          <a:prstGeom prst="rect">
            <a:avLst/>
          </a:prstGeom>
        </p:spPr>
        <p:txBody>
          <a:bodyPr vert="horz" lIns="91440" tIns="45720" rIns="91440" bIns="45720" rtlCol="0" anchor="t">
            <a:normAutofit lnSpcReduction="10000"/>
          </a:bodyPr>
          <a:lstStyle/>
          <a:p>
            <a:pPr marL="571500" indent="-571500">
              <a:spcBef>
                <a:spcPct val="0"/>
              </a:spcBef>
              <a:spcAft>
                <a:spcPts val="600"/>
              </a:spcAft>
            </a:pPr>
            <a:r>
              <a:rPr lang="es-PE" sz="3600" b="1" dirty="0" smtClean="0">
                <a:solidFill>
                  <a:schemeClr val="accent1"/>
                </a:solidFill>
                <a:latin typeface="+mj-lt"/>
                <a:ea typeface="+mj-ea"/>
                <a:cs typeface="+mj-cs"/>
              </a:rPr>
              <a:t>MATRIZ DE CONSISTENCIA</a:t>
            </a:r>
            <a:endParaRPr lang="en-US" sz="3600" b="1" dirty="0">
              <a:solidFill>
                <a:schemeClr val="accent1"/>
              </a:solidFill>
              <a:latin typeface="+mj-lt"/>
              <a:ea typeface="+mj-ea"/>
              <a:cs typeface="+mj-cs"/>
            </a:endParaRPr>
          </a:p>
        </p:txBody>
      </p:sp>
      <p:graphicFrame>
        <p:nvGraphicFramePr>
          <p:cNvPr id="2" name="Tabla 1"/>
          <p:cNvGraphicFramePr>
            <a:graphicFrameLocks noGrp="1"/>
          </p:cNvGraphicFramePr>
          <p:nvPr>
            <p:extLst>
              <p:ext uri="{D42A27DB-BD31-4B8C-83A1-F6EECF244321}">
                <p14:modId xmlns:p14="http://schemas.microsoft.com/office/powerpoint/2010/main" val="1629906941"/>
              </p:ext>
            </p:extLst>
          </p:nvPr>
        </p:nvGraphicFramePr>
        <p:xfrm>
          <a:off x="842597" y="1277256"/>
          <a:ext cx="10536603" cy="5182123"/>
        </p:xfrm>
        <a:graphic>
          <a:graphicData uri="http://schemas.openxmlformats.org/drawingml/2006/table">
            <a:tbl>
              <a:tblPr firstRow="1" firstCol="1" bandRow="1">
                <a:tableStyleId>{5C22544A-7EE6-4342-B048-85BDC9FD1C3A}</a:tableStyleId>
              </a:tblPr>
              <a:tblGrid>
                <a:gridCol w="1911096">
                  <a:extLst>
                    <a:ext uri="{9D8B030D-6E8A-4147-A177-3AD203B41FA5}">
                      <a16:colId xmlns:a16="http://schemas.microsoft.com/office/drawing/2014/main" val="3439194641"/>
                    </a:ext>
                  </a:extLst>
                </a:gridCol>
                <a:gridCol w="2059140">
                  <a:extLst>
                    <a:ext uri="{9D8B030D-6E8A-4147-A177-3AD203B41FA5}">
                      <a16:colId xmlns:a16="http://schemas.microsoft.com/office/drawing/2014/main" val="3378462881"/>
                    </a:ext>
                  </a:extLst>
                </a:gridCol>
                <a:gridCol w="1736137">
                  <a:extLst>
                    <a:ext uri="{9D8B030D-6E8A-4147-A177-3AD203B41FA5}">
                      <a16:colId xmlns:a16="http://schemas.microsoft.com/office/drawing/2014/main" val="1056043114"/>
                    </a:ext>
                  </a:extLst>
                </a:gridCol>
                <a:gridCol w="2415115">
                  <a:extLst>
                    <a:ext uri="{9D8B030D-6E8A-4147-A177-3AD203B41FA5}">
                      <a16:colId xmlns:a16="http://schemas.microsoft.com/office/drawing/2014/main" val="1002022415"/>
                    </a:ext>
                  </a:extLst>
                </a:gridCol>
                <a:gridCol w="2415115">
                  <a:extLst>
                    <a:ext uri="{9D8B030D-6E8A-4147-A177-3AD203B41FA5}">
                      <a16:colId xmlns:a16="http://schemas.microsoft.com/office/drawing/2014/main" val="2944307491"/>
                    </a:ext>
                  </a:extLst>
                </a:gridCol>
              </a:tblGrid>
              <a:tr h="464458">
                <a:tc>
                  <a:txBody>
                    <a:bodyPr/>
                    <a:lstStyle/>
                    <a:p>
                      <a:pPr algn="ctr">
                        <a:lnSpc>
                          <a:spcPct val="107000"/>
                        </a:lnSpc>
                        <a:spcAft>
                          <a:spcPts val="0"/>
                        </a:spcAft>
                      </a:pPr>
                      <a:r>
                        <a:rPr lang="en-US" sz="900" dirty="0">
                          <a:solidFill>
                            <a:schemeClr val="tx1"/>
                          </a:solidFill>
                          <a:effectLst/>
                        </a:rPr>
                        <a:t>PROBLEMAS </a:t>
                      </a:r>
                      <a:endParaRPr lang="en-US" sz="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416" marR="54416" marT="0" marB="0" anchor="ctr">
                    <a:solidFill>
                      <a:schemeClr val="bg1">
                        <a:lumMod val="75000"/>
                      </a:schemeClr>
                    </a:solidFill>
                  </a:tcPr>
                </a:tc>
                <a:tc>
                  <a:txBody>
                    <a:bodyPr/>
                    <a:lstStyle/>
                    <a:p>
                      <a:pPr algn="ctr">
                        <a:lnSpc>
                          <a:spcPct val="107000"/>
                        </a:lnSpc>
                        <a:spcAft>
                          <a:spcPts val="0"/>
                        </a:spcAft>
                      </a:pPr>
                      <a:r>
                        <a:rPr lang="en-US" sz="900" dirty="0">
                          <a:solidFill>
                            <a:schemeClr val="tx1"/>
                          </a:solidFill>
                          <a:effectLst/>
                        </a:rPr>
                        <a:t>OBJETIVOS</a:t>
                      </a:r>
                      <a:endParaRPr lang="en-US" sz="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416" marR="54416" marT="0" marB="0" anchor="ctr">
                    <a:solidFill>
                      <a:schemeClr val="bg1">
                        <a:lumMod val="75000"/>
                      </a:schemeClr>
                    </a:solidFill>
                  </a:tcPr>
                </a:tc>
                <a:tc>
                  <a:txBody>
                    <a:bodyPr/>
                    <a:lstStyle/>
                    <a:p>
                      <a:pPr algn="ctr">
                        <a:lnSpc>
                          <a:spcPct val="107000"/>
                        </a:lnSpc>
                        <a:spcAft>
                          <a:spcPts val="0"/>
                        </a:spcAft>
                      </a:pPr>
                      <a:r>
                        <a:rPr lang="en-US" sz="900" dirty="0">
                          <a:solidFill>
                            <a:schemeClr val="tx1"/>
                          </a:solidFill>
                          <a:effectLst/>
                        </a:rPr>
                        <a:t>HIPOTESIS</a:t>
                      </a:r>
                      <a:endParaRPr lang="en-US" sz="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416" marR="54416" marT="0" marB="0" anchor="ctr">
                    <a:solidFill>
                      <a:schemeClr val="bg1">
                        <a:lumMod val="75000"/>
                      </a:schemeClr>
                    </a:solidFill>
                  </a:tcPr>
                </a:tc>
                <a:tc>
                  <a:txBody>
                    <a:bodyPr/>
                    <a:lstStyle/>
                    <a:p>
                      <a:pPr algn="ctr">
                        <a:lnSpc>
                          <a:spcPct val="107000"/>
                        </a:lnSpc>
                        <a:spcAft>
                          <a:spcPts val="0"/>
                        </a:spcAft>
                      </a:pPr>
                      <a:r>
                        <a:rPr lang="en-US" sz="900" dirty="0">
                          <a:effectLst/>
                        </a:rPr>
                        <a:t>VARIABLES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416" marR="54416" marT="0" marB="0" anchor="ctr">
                    <a:solidFill>
                      <a:srgbClr val="FFC000"/>
                    </a:solidFill>
                  </a:tcPr>
                </a:tc>
                <a:tc>
                  <a:txBody>
                    <a:bodyPr/>
                    <a:lstStyle/>
                    <a:p>
                      <a:pPr algn="ctr">
                        <a:lnSpc>
                          <a:spcPct val="107000"/>
                        </a:lnSpc>
                        <a:spcAft>
                          <a:spcPts val="0"/>
                        </a:spcAft>
                      </a:pPr>
                      <a:r>
                        <a:rPr lang="en-US" sz="900" dirty="0">
                          <a:effectLst/>
                        </a:rPr>
                        <a:t>METODO</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416" marR="54416" marT="0" marB="0" anchor="ctr">
                    <a:solidFill>
                      <a:srgbClr val="FFC000"/>
                    </a:solidFill>
                  </a:tcPr>
                </a:tc>
                <a:extLst>
                  <a:ext uri="{0D108BD9-81ED-4DB2-BD59-A6C34878D82A}">
                    <a16:rowId xmlns:a16="http://schemas.microsoft.com/office/drawing/2014/main" val="3143069707"/>
                  </a:ext>
                </a:extLst>
              </a:tr>
              <a:tr h="328683">
                <a:tc>
                  <a:txBody>
                    <a:bodyPr/>
                    <a:lstStyle/>
                    <a:p>
                      <a:pPr algn="ctr">
                        <a:lnSpc>
                          <a:spcPct val="107000"/>
                        </a:lnSpc>
                        <a:spcAft>
                          <a:spcPts val="0"/>
                        </a:spcAft>
                      </a:pPr>
                      <a:r>
                        <a:rPr lang="en-US" sz="900">
                          <a:solidFill>
                            <a:schemeClr val="tx1"/>
                          </a:solidFill>
                          <a:effectLst/>
                        </a:rPr>
                        <a:t>PROBLEMA SECUNDARIO</a:t>
                      </a:r>
                      <a:endParaRPr lang="en-US"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416" marR="54416" marT="0" marB="0" anchor="ctr">
                    <a:solidFill>
                      <a:srgbClr val="98B6FE"/>
                    </a:solidFill>
                  </a:tcPr>
                </a:tc>
                <a:tc>
                  <a:txBody>
                    <a:bodyPr/>
                    <a:lstStyle/>
                    <a:p>
                      <a:pPr algn="ctr">
                        <a:lnSpc>
                          <a:spcPct val="107000"/>
                        </a:lnSpc>
                        <a:spcAft>
                          <a:spcPts val="0"/>
                        </a:spcAft>
                      </a:pPr>
                      <a:r>
                        <a:rPr lang="en-US" sz="900">
                          <a:solidFill>
                            <a:schemeClr val="tx1"/>
                          </a:solidFill>
                          <a:effectLst/>
                        </a:rPr>
                        <a:t>OBJETIVOS ESPECIFICOS</a:t>
                      </a:r>
                      <a:endParaRPr lang="en-US"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416" marR="54416" marT="0" marB="0" anchor="ctr">
                    <a:solidFill>
                      <a:srgbClr val="98B6FE"/>
                    </a:solidFill>
                  </a:tcPr>
                </a:tc>
                <a:tc>
                  <a:txBody>
                    <a:bodyPr/>
                    <a:lstStyle/>
                    <a:p>
                      <a:pPr algn="ctr">
                        <a:lnSpc>
                          <a:spcPct val="107000"/>
                        </a:lnSpc>
                        <a:spcAft>
                          <a:spcPts val="0"/>
                        </a:spcAft>
                      </a:pPr>
                      <a:r>
                        <a:rPr lang="en-US" sz="900" dirty="0">
                          <a:solidFill>
                            <a:schemeClr val="tx1"/>
                          </a:solidFill>
                          <a:effectLst/>
                        </a:rPr>
                        <a:t>HIPOTESIS ESPECIFICA</a:t>
                      </a:r>
                      <a:endParaRPr lang="en-US" sz="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416" marR="54416" marT="0" marB="0" anchor="ctr">
                    <a:solidFill>
                      <a:srgbClr val="98B6FE"/>
                    </a:solidFill>
                  </a:tcPr>
                </a:tc>
                <a:tc gridSpan="2">
                  <a:txBody>
                    <a:bodyPr/>
                    <a:lstStyle/>
                    <a:p>
                      <a:pPr algn="ctr">
                        <a:lnSpc>
                          <a:spcPct val="107000"/>
                        </a:lnSpc>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416" marR="54416" marT="0" marB="0" anchor="b">
                    <a:solidFill>
                      <a:srgbClr val="FFC000"/>
                    </a:solidFill>
                  </a:tcPr>
                </a:tc>
                <a:tc hMerge="1">
                  <a:txBody>
                    <a:bodyPr/>
                    <a:lstStyle/>
                    <a:p>
                      <a:endParaRPr lang="en-US"/>
                    </a:p>
                  </a:txBody>
                  <a:tcPr/>
                </a:tc>
                <a:extLst>
                  <a:ext uri="{0D108BD9-81ED-4DB2-BD59-A6C34878D82A}">
                    <a16:rowId xmlns:a16="http://schemas.microsoft.com/office/drawing/2014/main" val="1250143934"/>
                  </a:ext>
                </a:extLst>
              </a:tr>
              <a:tr h="1571623">
                <a:tc rowSpan="2">
                  <a:txBody>
                    <a:bodyPr/>
                    <a:lstStyle/>
                    <a:p>
                      <a:pPr algn="ctr">
                        <a:lnSpc>
                          <a:spcPct val="107000"/>
                        </a:lnSpc>
                        <a:spcAft>
                          <a:spcPts val="0"/>
                        </a:spcAft>
                      </a:pPr>
                      <a:r>
                        <a:rPr lang="es-PE" sz="900" b="0" dirty="0">
                          <a:solidFill>
                            <a:schemeClr val="tx1"/>
                          </a:solidFill>
                          <a:effectLst/>
                        </a:rPr>
                        <a:t> ¿De qué manera la mejora del proceso de Gestión de la Demanda de Tácticos puede ayudar al incremento de la ejecución de proyectos y/o requerimientos que representen mayor valor en la Institución Financiera de la Micro y Pequeña Empresa?</a:t>
                      </a:r>
                      <a:endParaRPr lang="en-US"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416" marR="54416" marT="0" marB="0" anchor="ctr">
                    <a:solidFill>
                      <a:schemeClr val="bg1">
                        <a:lumMod val="95000"/>
                      </a:schemeClr>
                    </a:solidFill>
                  </a:tcPr>
                </a:tc>
                <a:tc rowSpan="2">
                  <a:txBody>
                    <a:bodyPr/>
                    <a:lstStyle/>
                    <a:p>
                      <a:pPr algn="ctr">
                        <a:lnSpc>
                          <a:spcPct val="107000"/>
                        </a:lnSpc>
                        <a:spcAft>
                          <a:spcPts val="0"/>
                        </a:spcAft>
                      </a:pPr>
                      <a:r>
                        <a:rPr lang="es-PE" sz="900" dirty="0">
                          <a:effectLst/>
                        </a:rPr>
                        <a:t>Determinar los indicadores de Priorización, Financiación y Gestión del Valor en la Mejora en el Proceso de Gestión de la Demanda de Tácticos para la etapa de priorización de Iniciativas.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416" marR="54416" marT="0" marB="0" anchor="ctr"/>
                </a:tc>
                <a:tc rowSpan="2">
                  <a:txBody>
                    <a:bodyPr/>
                    <a:lstStyle/>
                    <a:p>
                      <a:pPr algn="ctr">
                        <a:lnSpc>
                          <a:spcPct val="107000"/>
                        </a:lnSpc>
                        <a:spcAft>
                          <a:spcPts val="0"/>
                        </a:spcAft>
                      </a:pPr>
                      <a:r>
                        <a:rPr lang="es-PE" sz="900">
                          <a:effectLst/>
                        </a:rPr>
                        <a:t>La implementación de métricas de Priorización, Financiación y Gestión del Valor en el proceso de Gestión de la Demanda de Tácticos incrementa el nivel de satisfacción del Cliente Interno con respecto a la atención de T.I.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16" marR="54416" marT="0" marB="0" anchor="ctr"/>
                </a:tc>
                <a:tc>
                  <a:txBody>
                    <a:bodyPr/>
                    <a:lstStyle/>
                    <a:p>
                      <a:pPr>
                        <a:lnSpc>
                          <a:spcPct val="107000"/>
                        </a:lnSpc>
                        <a:spcAft>
                          <a:spcPts val="0"/>
                        </a:spcAft>
                      </a:pPr>
                      <a:r>
                        <a:rPr lang="es-PE" sz="900">
                          <a:effectLst/>
                        </a:rPr>
                        <a:t>1. INDEPENDIENTES</a:t>
                      </a:r>
                      <a:br>
                        <a:rPr lang="es-PE" sz="900">
                          <a:effectLst/>
                        </a:rPr>
                      </a:br>
                      <a:r>
                        <a:rPr lang="es-PE" sz="900">
                          <a:effectLst/>
                        </a:rPr>
                        <a:t>  Indicador de Priorización</a:t>
                      </a:r>
                      <a:br>
                        <a:rPr lang="es-PE" sz="900">
                          <a:effectLst/>
                        </a:rPr>
                      </a:br>
                      <a:r>
                        <a:rPr lang="es-PE" sz="900">
                          <a:effectLst/>
                        </a:rPr>
                        <a:t>  Indicador de Gestión del Valor</a:t>
                      </a:r>
                      <a:br>
                        <a:rPr lang="es-PE" sz="900">
                          <a:effectLst/>
                        </a:rPr>
                      </a:br>
                      <a:r>
                        <a:rPr lang="es-PE" sz="900">
                          <a:effectLst/>
                        </a:rPr>
                        <a:t>  Indicadores de Financiación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16" marR="54416" marT="0" marB="0"/>
                </a:tc>
                <a:tc>
                  <a:txBody>
                    <a:bodyPr/>
                    <a:lstStyle/>
                    <a:p>
                      <a:pPr>
                        <a:lnSpc>
                          <a:spcPct val="107000"/>
                        </a:lnSpc>
                        <a:spcAft>
                          <a:spcPts val="0"/>
                        </a:spcAft>
                      </a:pPr>
                      <a:r>
                        <a:rPr lang="es-PE" sz="900">
                          <a:effectLst/>
                        </a:rPr>
                        <a:t>1.Medición de Solicitudes por Estado,Periodo, Area, Tipo</a:t>
                      </a:r>
                      <a:br>
                        <a:rPr lang="es-PE" sz="900">
                          <a:effectLst/>
                        </a:rPr>
                      </a:br>
                      <a:r>
                        <a:rPr lang="es-PE" sz="900">
                          <a:effectLst/>
                        </a:rPr>
                        <a:t>2. Medición de Solicitudes por Fechas de Ejecución vs Planificación, Número de Ciclos de Certificación</a:t>
                      </a:r>
                      <a:br>
                        <a:rPr lang="es-PE" sz="900">
                          <a:effectLst/>
                        </a:rPr>
                      </a:br>
                      <a:r>
                        <a:rPr lang="es-PE" sz="900">
                          <a:effectLst/>
                        </a:rPr>
                        <a:t>3.Medición de Solicitudes con Incidencias, Controles de Cambio reportadas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16" marR="54416" marT="0" marB="0"/>
                </a:tc>
                <a:extLst>
                  <a:ext uri="{0D108BD9-81ED-4DB2-BD59-A6C34878D82A}">
                    <a16:rowId xmlns:a16="http://schemas.microsoft.com/office/drawing/2014/main" val="2876811150"/>
                  </a:ext>
                </a:extLst>
              </a:tr>
              <a:tr h="77947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nSpc>
                          <a:spcPct val="107000"/>
                        </a:lnSpc>
                        <a:spcAft>
                          <a:spcPts val="0"/>
                        </a:spcAft>
                      </a:pPr>
                      <a:r>
                        <a:rPr lang="es-PE" sz="900">
                          <a:effectLst/>
                        </a:rPr>
                        <a:t>2. DEPENDIENTES</a:t>
                      </a:r>
                      <a:br>
                        <a:rPr lang="es-PE" sz="900">
                          <a:effectLst/>
                        </a:rPr>
                      </a:br>
                      <a:r>
                        <a:rPr lang="es-PE" sz="900">
                          <a:effectLst/>
                        </a:rPr>
                        <a:t>  Gestión de la Demanda de Tácticos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16" marR="54416" marT="0" marB="0"/>
                </a:tc>
                <a:tc>
                  <a:txBody>
                    <a:bodyPr/>
                    <a:lstStyle/>
                    <a:p>
                      <a:pPr>
                        <a:lnSpc>
                          <a:spcPct val="107000"/>
                        </a:lnSpc>
                        <a:spcAft>
                          <a:spcPts val="0"/>
                        </a:spcAft>
                      </a:pPr>
                      <a:r>
                        <a:rPr lang="es-PE" sz="900">
                          <a:effectLst/>
                        </a:rPr>
                        <a:t>Encuestas por Area según volumen de Solicitudes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16" marR="54416" marT="0" marB="0"/>
                </a:tc>
                <a:extLst>
                  <a:ext uri="{0D108BD9-81ED-4DB2-BD59-A6C34878D82A}">
                    <a16:rowId xmlns:a16="http://schemas.microsoft.com/office/drawing/2014/main" val="2764167517"/>
                  </a:ext>
                </a:extLst>
              </a:tr>
              <a:tr h="1508421">
                <a:tc rowSpan="2">
                  <a:txBody>
                    <a:bodyPr/>
                    <a:lstStyle/>
                    <a:p>
                      <a:pPr algn="ctr">
                        <a:lnSpc>
                          <a:spcPct val="107000"/>
                        </a:lnSpc>
                        <a:spcAft>
                          <a:spcPts val="0"/>
                        </a:spcAft>
                      </a:pPr>
                      <a:r>
                        <a:rPr lang="es-PE" sz="900" b="0" dirty="0">
                          <a:solidFill>
                            <a:schemeClr val="tx1"/>
                          </a:solidFill>
                          <a:effectLst/>
                        </a:rPr>
                        <a:t>¿De qué manera la evolución de las T.I influye sobre la definición del proceso de Gestión de la Demanda de Tácticos?</a:t>
                      </a:r>
                      <a:endParaRPr lang="en-US"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416" marR="54416" marT="0" marB="0" anchor="ctr">
                    <a:solidFill>
                      <a:schemeClr val="bg1">
                        <a:lumMod val="95000"/>
                      </a:schemeClr>
                    </a:solidFill>
                  </a:tcPr>
                </a:tc>
                <a:tc rowSpan="2">
                  <a:txBody>
                    <a:bodyPr/>
                    <a:lstStyle/>
                    <a:p>
                      <a:pPr algn="ctr">
                        <a:lnSpc>
                          <a:spcPct val="107000"/>
                        </a:lnSpc>
                        <a:spcAft>
                          <a:spcPts val="0"/>
                        </a:spcAft>
                      </a:pPr>
                      <a:r>
                        <a:rPr lang="es-PE" sz="900">
                          <a:effectLst/>
                        </a:rPr>
                        <a:t>Desarrollar el estudio teórico de las T.I en el contexto de la Gestión de la Demanda para seleccionar el Marco de referencia base para la propuesta de Mejora del Proceso de Gestión de la Demanda de Tácticos.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16" marR="54416" marT="0" marB="0" anchor="ctr"/>
                </a:tc>
                <a:tc rowSpan="2">
                  <a:txBody>
                    <a:bodyPr/>
                    <a:lstStyle/>
                    <a:p>
                      <a:pPr algn="ctr">
                        <a:lnSpc>
                          <a:spcPct val="107000"/>
                        </a:lnSpc>
                        <a:spcAft>
                          <a:spcPts val="0"/>
                        </a:spcAft>
                      </a:pPr>
                      <a:r>
                        <a:rPr lang="es-PE" sz="900">
                          <a:effectLst/>
                        </a:rPr>
                        <a:t>La implementación de mejoras basadas en ITIL y BCM sobre el proceso de Gestión de la Demanda de Tácticos incrementa el nivel de satisfacción del Cliente Interno con respecto a la atención de T.I.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16" marR="54416" marT="0" marB="0" anchor="ctr"/>
                </a:tc>
                <a:tc>
                  <a:txBody>
                    <a:bodyPr/>
                    <a:lstStyle/>
                    <a:p>
                      <a:pPr>
                        <a:lnSpc>
                          <a:spcPct val="107000"/>
                        </a:lnSpc>
                        <a:spcAft>
                          <a:spcPts val="0"/>
                        </a:spcAft>
                      </a:pPr>
                      <a:r>
                        <a:rPr lang="es-PE" sz="900">
                          <a:effectLst/>
                        </a:rPr>
                        <a:t>1. INDEPENDIENTES</a:t>
                      </a:r>
                      <a:br>
                        <a:rPr lang="es-PE" sz="900">
                          <a:effectLst/>
                        </a:rPr>
                      </a:br>
                      <a:r>
                        <a:rPr lang="es-PE" sz="900">
                          <a:effectLst/>
                        </a:rPr>
                        <a:t>  Indicador de Priorización</a:t>
                      </a:r>
                      <a:br>
                        <a:rPr lang="es-PE" sz="900">
                          <a:effectLst/>
                        </a:rPr>
                      </a:br>
                      <a:r>
                        <a:rPr lang="es-PE" sz="900">
                          <a:effectLst/>
                        </a:rPr>
                        <a:t>  Indicador de Gestión del Valor</a:t>
                      </a:r>
                      <a:br>
                        <a:rPr lang="es-PE" sz="900">
                          <a:effectLst/>
                        </a:rPr>
                      </a:br>
                      <a:r>
                        <a:rPr lang="es-PE" sz="900">
                          <a:effectLst/>
                        </a:rPr>
                        <a:t>  Indicadores de Financiación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16" marR="54416" marT="0" marB="0"/>
                </a:tc>
                <a:tc>
                  <a:txBody>
                    <a:bodyPr/>
                    <a:lstStyle/>
                    <a:p>
                      <a:pPr>
                        <a:lnSpc>
                          <a:spcPct val="107000"/>
                        </a:lnSpc>
                        <a:spcAft>
                          <a:spcPts val="0"/>
                        </a:spcAft>
                      </a:pPr>
                      <a:r>
                        <a:rPr lang="es-PE" sz="900">
                          <a:effectLst/>
                        </a:rPr>
                        <a:t>1.Medición de Solicitudes por Estado,Periodo, Area, Tipo</a:t>
                      </a:r>
                      <a:br>
                        <a:rPr lang="es-PE" sz="900">
                          <a:effectLst/>
                        </a:rPr>
                      </a:br>
                      <a:r>
                        <a:rPr lang="es-PE" sz="900">
                          <a:effectLst/>
                        </a:rPr>
                        <a:t>2. Medición de Solicitudes por Fechas de Ejecución vs Planificación, Número de Ciclos de Certificación</a:t>
                      </a:r>
                      <a:br>
                        <a:rPr lang="es-PE" sz="900">
                          <a:effectLst/>
                        </a:rPr>
                      </a:br>
                      <a:r>
                        <a:rPr lang="es-PE" sz="900">
                          <a:effectLst/>
                        </a:rPr>
                        <a:t>3.Medición de Solicitudes con Incidencias, Controles de Cambio reportadas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16" marR="54416" marT="0" marB="0"/>
                </a:tc>
                <a:extLst>
                  <a:ext uri="{0D108BD9-81ED-4DB2-BD59-A6C34878D82A}">
                    <a16:rowId xmlns:a16="http://schemas.microsoft.com/office/drawing/2014/main" val="838476373"/>
                  </a:ext>
                </a:extLst>
              </a:tr>
              <a:tr h="52946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nSpc>
                          <a:spcPct val="107000"/>
                        </a:lnSpc>
                        <a:spcAft>
                          <a:spcPts val="0"/>
                        </a:spcAft>
                      </a:pPr>
                      <a:r>
                        <a:rPr lang="es-PE" sz="900">
                          <a:effectLst/>
                        </a:rPr>
                        <a:t>2. DEPENDIENTES</a:t>
                      </a:r>
                      <a:br>
                        <a:rPr lang="es-PE" sz="900">
                          <a:effectLst/>
                        </a:rPr>
                      </a:br>
                      <a:r>
                        <a:rPr lang="es-PE" sz="900">
                          <a:effectLst/>
                        </a:rPr>
                        <a:t>  Gestión de la Demanda de Tácticos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16" marR="54416" marT="0" marB="0"/>
                </a:tc>
                <a:tc>
                  <a:txBody>
                    <a:bodyPr/>
                    <a:lstStyle/>
                    <a:p>
                      <a:pPr>
                        <a:lnSpc>
                          <a:spcPct val="107000"/>
                        </a:lnSpc>
                        <a:spcAft>
                          <a:spcPts val="0"/>
                        </a:spcAft>
                      </a:pPr>
                      <a:r>
                        <a:rPr lang="es-PE" sz="900" dirty="0">
                          <a:effectLst/>
                        </a:rPr>
                        <a:t>Encuestas por </a:t>
                      </a:r>
                      <a:r>
                        <a:rPr lang="es-PE" sz="900" dirty="0" err="1">
                          <a:effectLst/>
                        </a:rPr>
                        <a:t>Area</a:t>
                      </a:r>
                      <a:r>
                        <a:rPr lang="es-PE" sz="900" dirty="0">
                          <a:effectLst/>
                        </a:rPr>
                        <a:t> según volumen de Solicitudes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416" marR="54416" marT="0" marB="0"/>
                </a:tc>
                <a:extLst>
                  <a:ext uri="{0D108BD9-81ED-4DB2-BD59-A6C34878D82A}">
                    <a16:rowId xmlns:a16="http://schemas.microsoft.com/office/drawing/2014/main" val="458649246"/>
                  </a:ext>
                </a:extLst>
              </a:tr>
            </a:tbl>
          </a:graphicData>
        </a:graphic>
      </p:graphicFrame>
    </p:spTree>
    <p:extLst>
      <p:ext uri="{BB962C8B-B14F-4D97-AF65-F5344CB8AC3E}">
        <p14:creationId xmlns:p14="http://schemas.microsoft.com/office/powerpoint/2010/main" val="3036579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E80B86A7-A1EC-475B-9166-88902B033A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Isosceles Triangle 135">
            <a:extLst>
              <a:ext uri="{FF2B5EF4-FFF2-40B4-BE49-F238E27FC236}">
                <a16:creationId xmlns:a16="http://schemas.microsoft.com/office/drawing/2014/main" id="{C2C29CB1-9F74-4879-A6AF-AEA67B6F1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Isosceles Triangle 137">
            <a:extLst>
              <a:ext uri="{FF2B5EF4-FFF2-40B4-BE49-F238E27FC236}">
                <a16:creationId xmlns:a16="http://schemas.microsoft.com/office/drawing/2014/main" id="{7E2C7115-5336-410C-AD71-0F0952A2E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29" name="Picture 10" descr="Obtener dinero - Iconos gratis de negocio">
            <a:extLst>
              <a:ext uri="{FF2B5EF4-FFF2-40B4-BE49-F238E27FC236}">
                <a16:creationId xmlns:a16="http://schemas.microsoft.com/office/drawing/2014/main" id="{99453472-5DFE-45D2-AE4B-B25413AE18D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210146" y="7666078"/>
            <a:ext cx="121858" cy="121858"/>
          </a:xfrm>
          <a:prstGeom prst="rect">
            <a:avLst/>
          </a:prstGeom>
          <a:noFill/>
          <a:extLst>
            <a:ext uri="{909E8E84-426E-40DD-AFC4-6F175D3DCCD1}">
              <a14:hiddenFill xmlns:a14="http://schemas.microsoft.com/office/drawing/2010/main">
                <a:solidFill>
                  <a:srgbClr val="FFFFFF"/>
                </a:solidFill>
              </a14:hiddenFill>
            </a:ext>
          </a:extLst>
        </p:spPr>
      </p:pic>
      <p:sp>
        <p:nvSpPr>
          <p:cNvPr id="47" name="Cuadro de texto 56">
            <a:extLst>
              <a:ext uri="{FF2B5EF4-FFF2-40B4-BE49-F238E27FC236}">
                <a16:creationId xmlns:a16="http://schemas.microsoft.com/office/drawing/2014/main" id="{25264A13-2CF6-4653-9A8E-AE29B6F25F8E}"/>
              </a:ext>
            </a:extLst>
          </p:cNvPr>
          <p:cNvSpPr txBox="1"/>
          <p:nvPr/>
        </p:nvSpPr>
        <p:spPr>
          <a:xfrm>
            <a:off x="842597" y="511043"/>
            <a:ext cx="8596668" cy="637309"/>
          </a:xfrm>
          <a:prstGeom prst="rect">
            <a:avLst/>
          </a:prstGeom>
        </p:spPr>
        <p:txBody>
          <a:bodyPr vert="horz" lIns="91440" tIns="45720" rIns="91440" bIns="45720" rtlCol="0" anchor="t">
            <a:normAutofit lnSpcReduction="10000"/>
          </a:bodyPr>
          <a:lstStyle/>
          <a:p>
            <a:pPr marL="571500" indent="-571500">
              <a:spcBef>
                <a:spcPct val="0"/>
              </a:spcBef>
              <a:spcAft>
                <a:spcPts val="600"/>
              </a:spcAft>
            </a:pPr>
            <a:r>
              <a:rPr lang="es-PE" sz="3600" b="1" dirty="0" smtClean="0">
                <a:solidFill>
                  <a:schemeClr val="accent1"/>
                </a:solidFill>
                <a:latin typeface="+mj-lt"/>
                <a:ea typeface="+mj-ea"/>
                <a:cs typeface="+mj-cs"/>
              </a:rPr>
              <a:t>PRESUPUESTO</a:t>
            </a:r>
            <a:endParaRPr lang="en-US" sz="3600" b="1" dirty="0">
              <a:solidFill>
                <a:schemeClr val="accent1"/>
              </a:solidFill>
              <a:latin typeface="+mj-lt"/>
              <a:ea typeface="+mj-ea"/>
              <a:cs typeface="+mj-cs"/>
            </a:endParaRPr>
          </a:p>
        </p:txBody>
      </p:sp>
      <p:pic>
        <p:nvPicPr>
          <p:cNvPr id="4" name="Imagen 3"/>
          <p:cNvPicPr>
            <a:picLocks noChangeAspect="1"/>
          </p:cNvPicPr>
          <p:nvPr/>
        </p:nvPicPr>
        <p:blipFill>
          <a:blip r:embed="rId3"/>
          <a:stretch>
            <a:fillRect/>
          </a:stretch>
        </p:blipFill>
        <p:spPr>
          <a:xfrm>
            <a:off x="1278303" y="1994739"/>
            <a:ext cx="10477991" cy="3228845"/>
          </a:xfrm>
          <a:prstGeom prst="rect">
            <a:avLst/>
          </a:prstGeom>
        </p:spPr>
      </p:pic>
    </p:spTree>
    <p:extLst>
      <p:ext uri="{BB962C8B-B14F-4D97-AF65-F5344CB8AC3E}">
        <p14:creationId xmlns:p14="http://schemas.microsoft.com/office/powerpoint/2010/main" val="1030340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E80B86A7-A1EC-475B-9166-88902B033A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Isosceles Triangle 135">
            <a:extLst>
              <a:ext uri="{FF2B5EF4-FFF2-40B4-BE49-F238E27FC236}">
                <a16:creationId xmlns:a16="http://schemas.microsoft.com/office/drawing/2014/main" id="{C2C29CB1-9F74-4879-A6AF-AEA67B6F1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Isosceles Triangle 137">
            <a:extLst>
              <a:ext uri="{FF2B5EF4-FFF2-40B4-BE49-F238E27FC236}">
                <a16:creationId xmlns:a16="http://schemas.microsoft.com/office/drawing/2014/main" id="{7E2C7115-5336-410C-AD71-0F0952A2E5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29" name="Picture 10" descr="Obtener dinero - Iconos gratis de negocio">
            <a:extLst>
              <a:ext uri="{FF2B5EF4-FFF2-40B4-BE49-F238E27FC236}">
                <a16:creationId xmlns:a16="http://schemas.microsoft.com/office/drawing/2014/main" id="{99453472-5DFE-45D2-AE4B-B25413AE18D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210146" y="7666078"/>
            <a:ext cx="121858" cy="121858"/>
          </a:xfrm>
          <a:prstGeom prst="rect">
            <a:avLst/>
          </a:prstGeom>
          <a:noFill/>
          <a:extLst>
            <a:ext uri="{909E8E84-426E-40DD-AFC4-6F175D3DCCD1}">
              <a14:hiddenFill xmlns:a14="http://schemas.microsoft.com/office/drawing/2010/main">
                <a:solidFill>
                  <a:srgbClr val="FFFFFF"/>
                </a:solidFill>
              </a14:hiddenFill>
            </a:ext>
          </a:extLst>
        </p:spPr>
      </p:pic>
      <p:sp>
        <p:nvSpPr>
          <p:cNvPr id="47" name="Cuadro de texto 56">
            <a:extLst>
              <a:ext uri="{FF2B5EF4-FFF2-40B4-BE49-F238E27FC236}">
                <a16:creationId xmlns:a16="http://schemas.microsoft.com/office/drawing/2014/main" id="{25264A13-2CF6-4653-9A8E-AE29B6F25F8E}"/>
              </a:ext>
            </a:extLst>
          </p:cNvPr>
          <p:cNvSpPr txBox="1"/>
          <p:nvPr/>
        </p:nvSpPr>
        <p:spPr>
          <a:xfrm>
            <a:off x="842597" y="511043"/>
            <a:ext cx="8596668" cy="637309"/>
          </a:xfrm>
          <a:prstGeom prst="rect">
            <a:avLst/>
          </a:prstGeom>
        </p:spPr>
        <p:txBody>
          <a:bodyPr vert="horz" lIns="91440" tIns="45720" rIns="91440" bIns="45720" rtlCol="0" anchor="t">
            <a:normAutofit lnSpcReduction="10000"/>
          </a:bodyPr>
          <a:lstStyle/>
          <a:p>
            <a:pPr marL="571500" indent="-571500">
              <a:spcBef>
                <a:spcPct val="0"/>
              </a:spcBef>
              <a:spcAft>
                <a:spcPts val="600"/>
              </a:spcAft>
            </a:pPr>
            <a:r>
              <a:rPr lang="es-PE" sz="3600" b="1" dirty="0" smtClean="0">
                <a:solidFill>
                  <a:schemeClr val="accent1"/>
                </a:solidFill>
                <a:latin typeface="+mj-lt"/>
                <a:ea typeface="+mj-ea"/>
                <a:cs typeface="+mj-cs"/>
              </a:rPr>
              <a:t>PLANIFICACION</a:t>
            </a:r>
            <a:endParaRPr lang="en-US" sz="3600" b="1" dirty="0">
              <a:solidFill>
                <a:schemeClr val="accent1"/>
              </a:solidFill>
              <a:latin typeface="+mj-lt"/>
              <a:ea typeface="+mj-ea"/>
              <a:cs typeface="+mj-cs"/>
            </a:endParaRPr>
          </a:p>
        </p:txBody>
      </p:sp>
      <p:pic>
        <p:nvPicPr>
          <p:cNvPr id="8" name="Imagen 7"/>
          <p:cNvPicPr/>
          <p:nvPr/>
        </p:nvPicPr>
        <p:blipFill>
          <a:blip r:embed="rId3">
            <a:extLst>
              <a:ext uri="{28A0092B-C50C-407E-A947-70E740481C1C}">
                <a14:useLocalDpi xmlns:a14="http://schemas.microsoft.com/office/drawing/2010/main" val="0"/>
              </a:ext>
            </a:extLst>
          </a:blip>
          <a:srcRect/>
          <a:stretch>
            <a:fillRect/>
          </a:stretch>
        </p:blipFill>
        <p:spPr bwMode="auto">
          <a:xfrm>
            <a:off x="842597" y="1400342"/>
            <a:ext cx="10647599" cy="4724380"/>
          </a:xfrm>
          <a:prstGeom prst="rect">
            <a:avLst/>
          </a:prstGeom>
          <a:noFill/>
          <a:ln>
            <a:noFill/>
          </a:ln>
        </p:spPr>
      </p:pic>
    </p:spTree>
    <p:extLst>
      <p:ext uri="{BB962C8B-B14F-4D97-AF65-F5344CB8AC3E}">
        <p14:creationId xmlns:p14="http://schemas.microsoft.com/office/powerpoint/2010/main" val="296585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Cuadro de texto 56">
            <a:extLst>
              <a:ext uri="{FF2B5EF4-FFF2-40B4-BE49-F238E27FC236}">
                <a16:creationId xmlns:a16="http://schemas.microsoft.com/office/drawing/2014/main" id="{25264A13-2CF6-4653-9A8E-AE29B6F25F8E}"/>
              </a:ext>
            </a:extLst>
          </p:cNvPr>
          <p:cNvSpPr txBox="1"/>
          <p:nvPr/>
        </p:nvSpPr>
        <p:spPr>
          <a:xfrm>
            <a:off x="287701" y="230309"/>
            <a:ext cx="9287380" cy="528130"/>
          </a:xfrm>
          <a:prstGeom prst="rect">
            <a:avLst/>
          </a:prstGeom>
          <a:noFill/>
        </p:spPr>
        <p:txBody>
          <a:bodyPr wrap="square" lIns="0" tIns="0" rIns="0" bIns="0" rtlCol="0">
            <a:noAutofit/>
          </a:bodyPr>
          <a:lstStyle/>
          <a:p>
            <a:pPr rtl="0">
              <a:lnSpc>
                <a:spcPts val="4000"/>
              </a:lnSpc>
            </a:pPr>
            <a:r>
              <a:rPr lang="es-ES" sz="3200" b="1" dirty="0">
                <a:solidFill>
                  <a:srgbClr val="002060"/>
                </a:solidFill>
                <a:latin typeface="Segoe UI" panose="020B0502040204020203" pitchFamily="34" charset="0"/>
                <a:cs typeface="Segoe UI" panose="020B0502040204020203" pitchFamily="34" charset="0"/>
              </a:rPr>
              <a:t>ENFOQUE GESTION DE LA DEMANDA DE TI</a:t>
            </a:r>
          </a:p>
        </p:txBody>
      </p:sp>
      <p:pic>
        <p:nvPicPr>
          <p:cNvPr id="97" name="Imagen 96">
            <a:extLst>
              <a:ext uri="{FF2B5EF4-FFF2-40B4-BE49-F238E27FC236}">
                <a16:creationId xmlns:a16="http://schemas.microsoft.com/office/drawing/2014/main" id="{A7299940-AB99-466D-BB1B-73A5188A82F5}"/>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l="18260" r="19512"/>
          <a:stretch/>
        </p:blipFill>
        <p:spPr>
          <a:xfrm>
            <a:off x="1257820" y="2598819"/>
            <a:ext cx="340862" cy="365178"/>
          </a:xfrm>
          <a:prstGeom prst="rect">
            <a:avLst/>
          </a:prstGeom>
        </p:spPr>
      </p:pic>
      <p:sp>
        <p:nvSpPr>
          <p:cNvPr id="98" name="57 CuadroTexto">
            <a:extLst>
              <a:ext uri="{FF2B5EF4-FFF2-40B4-BE49-F238E27FC236}">
                <a16:creationId xmlns:a16="http://schemas.microsoft.com/office/drawing/2014/main" id="{7E734611-37CC-4FDD-AB8D-CADE02CC9962}"/>
              </a:ext>
            </a:extLst>
          </p:cNvPr>
          <p:cNvSpPr txBox="1"/>
          <p:nvPr/>
        </p:nvSpPr>
        <p:spPr>
          <a:xfrm>
            <a:off x="1119797" y="2962472"/>
            <a:ext cx="674825" cy="364079"/>
          </a:xfrm>
          <a:prstGeom prst="rect">
            <a:avLst/>
          </a:prstGeom>
          <a:noFill/>
          <a:ln>
            <a:noFill/>
            <a:prstDash val="dash"/>
          </a:ln>
        </p:spPr>
        <p:txBody>
          <a:bodyPr wrap="square" lIns="86237" tIns="43119" rIns="86237" bIns="43119" rtlCol="0">
            <a:spAutoFit/>
          </a:bodyPr>
          <a:lstStyle/>
          <a:p>
            <a:pPr marL="0" lvl="1" algn="ctr"/>
            <a:r>
              <a:rPr lang="es-MX" sz="900" b="1" dirty="0">
                <a:solidFill>
                  <a:schemeClr val="accent1">
                    <a:lumMod val="75000"/>
                  </a:schemeClr>
                </a:solidFill>
              </a:rPr>
              <a:t>CLIENTE</a:t>
            </a:r>
            <a:br>
              <a:rPr lang="es-MX" sz="900" b="1" dirty="0">
                <a:solidFill>
                  <a:schemeClr val="accent1">
                    <a:lumMod val="75000"/>
                  </a:schemeClr>
                </a:solidFill>
              </a:rPr>
            </a:br>
            <a:r>
              <a:rPr lang="es-MX" sz="900" b="1" dirty="0">
                <a:solidFill>
                  <a:schemeClr val="accent1">
                    <a:lumMod val="75000"/>
                  </a:schemeClr>
                </a:solidFill>
              </a:rPr>
              <a:t>NEGOCIO</a:t>
            </a:r>
            <a:endParaRPr lang="es-PE" sz="900" dirty="0">
              <a:solidFill>
                <a:schemeClr val="accent1">
                  <a:lumMod val="75000"/>
                </a:schemeClr>
              </a:solidFill>
            </a:endParaRPr>
          </a:p>
        </p:txBody>
      </p:sp>
      <p:cxnSp>
        <p:nvCxnSpPr>
          <p:cNvPr id="99" name="Conector: angular 180">
            <a:extLst>
              <a:ext uri="{FF2B5EF4-FFF2-40B4-BE49-F238E27FC236}">
                <a16:creationId xmlns:a16="http://schemas.microsoft.com/office/drawing/2014/main" id="{54C28BB3-5BCC-4E22-AA43-15DA6EEB0C2C}"/>
              </a:ext>
            </a:extLst>
          </p:cNvPr>
          <p:cNvCxnSpPr>
            <a:cxnSpLocks/>
          </p:cNvCxnSpPr>
          <p:nvPr/>
        </p:nvCxnSpPr>
        <p:spPr>
          <a:xfrm flipV="1">
            <a:off x="4345192" y="3307029"/>
            <a:ext cx="988229" cy="1"/>
          </a:xfrm>
          <a:prstGeom prst="bentConnector3">
            <a:avLst>
              <a:gd name="adj1" fmla="val 50000"/>
            </a:avLst>
          </a:prstGeom>
          <a:ln>
            <a:solidFill>
              <a:srgbClr val="FF0000"/>
            </a:solidFill>
            <a:prstDash val="dash"/>
            <a:tailEnd type="triangle"/>
          </a:ln>
        </p:spPr>
        <p:style>
          <a:lnRef idx="1">
            <a:schemeClr val="accent2"/>
          </a:lnRef>
          <a:fillRef idx="0">
            <a:schemeClr val="accent2"/>
          </a:fillRef>
          <a:effectRef idx="0">
            <a:schemeClr val="accent2"/>
          </a:effectRef>
          <a:fontRef idx="minor">
            <a:schemeClr val="tx1"/>
          </a:fontRef>
        </p:style>
      </p:cxnSp>
      <p:pic>
        <p:nvPicPr>
          <p:cNvPr id="129" name="Picture 10" descr="Obtener dinero - Iconos gratis de negocio">
            <a:extLst>
              <a:ext uri="{FF2B5EF4-FFF2-40B4-BE49-F238E27FC236}">
                <a16:creationId xmlns:a16="http://schemas.microsoft.com/office/drawing/2014/main" id="{99453472-5DFE-45D2-AE4B-B25413AE18DC}"/>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210146" y="7666078"/>
            <a:ext cx="121858" cy="121858"/>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esquinas redondeadas 6">
            <a:extLst>
              <a:ext uri="{FF2B5EF4-FFF2-40B4-BE49-F238E27FC236}">
                <a16:creationId xmlns:a16="http://schemas.microsoft.com/office/drawing/2014/main" id="{F115B318-1A51-4D0D-BB73-91A771D8073F}"/>
              </a:ext>
            </a:extLst>
          </p:cNvPr>
          <p:cNvSpPr/>
          <p:nvPr/>
        </p:nvSpPr>
        <p:spPr>
          <a:xfrm>
            <a:off x="2827384" y="3921176"/>
            <a:ext cx="1267836" cy="624441"/>
          </a:xfrm>
          <a:prstGeom prst="roundRect">
            <a:avLst/>
          </a:prstGeom>
          <a:solidFill>
            <a:srgbClr val="92D050"/>
          </a:solidFill>
          <a:ln>
            <a:solidFill>
              <a:srgbClr val="1E3AD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rPr>
              <a:t>SUBSISTENCIA</a:t>
            </a:r>
            <a:endParaRPr lang="es-PE" sz="1200" dirty="0">
              <a:solidFill>
                <a:schemeClr val="tx1"/>
              </a:solidFill>
            </a:endParaRPr>
          </a:p>
        </p:txBody>
      </p:sp>
      <p:sp>
        <p:nvSpPr>
          <p:cNvPr id="46" name="Rectángulo: esquinas redondeadas 45">
            <a:extLst>
              <a:ext uri="{FF2B5EF4-FFF2-40B4-BE49-F238E27FC236}">
                <a16:creationId xmlns:a16="http://schemas.microsoft.com/office/drawing/2014/main" id="{FD467CA7-439F-4FF3-853D-FC15FBA87AEA}"/>
              </a:ext>
            </a:extLst>
          </p:cNvPr>
          <p:cNvSpPr/>
          <p:nvPr/>
        </p:nvSpPr>
        <p:spPr>
          <a:xfrm>
            <a:off x="2827384" y="2305080"/>
            <a:ext cx="1267836" cy="624441"/>
          </a:xfrm>
          <a:prstGeom prst="roundRect">
            <a:avLst/>
          </a:prstGeom>
          <a:solidFill>
            <a:schemeClr val="bg1">
              <a:lumMod val="85000"/>
            </a:schemeClr>
          </a:solidFill>
          <a:ln>
            <a:solidFill>
              <a:srgbClr val="1E3AD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rPr>
              <a:t>ESTRATEGICOS</a:t>
            </a:r>
            <a:endParaRPr lang="es-PE" sz="1200" dirty="0">
              <a:solidFill>
                <a:schemeClr val="tx1"/>
              </a:solidFill>
            </a:endParaRPr>
          </a:p>
        </p:txBody>
      </p:sp>
      <p:sp>
        <p:nvSpPr>
          <p:cNvPr id="47" name="Rectángulo: esquinas redondeadas 46">
            <a:extLst>
              <a:ext uri="{FF2B5EF4-FFF2-40B4-BE49-F238E27FC236}">
                <a16:creationId xmlns:a16="http://schemas.microsoft.com/office/drawing/2014/main" id="{83BB2C5E-57F2-47EC-B89F-8923E1BB1B11}"/>
              </a:ext>
            </a:extLst>
          </p:cNvPr>
          <p:cNvSpPr/>
          <p:nvPr/>
        </p:nvSpPr>
        <p:spPr>
          <a:xfrm>
            <a:off x="2827384" y="2971409"/>
            <a:ext cx="1267836" cy="624441"/>
          </a:xfrm>
          <a:prstGeom prst="roundRect">
            <a:avLst/>
          </a:prstGeom>
          <a:solidFill>
            <a:srgbClr val="92D050"/>
          </a:solidFill>
          <a:ln>
            <a:solidFill>
              <a:srgbClr val="1E3AD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rPr>
              <a:t>TACTICOS</a:t>
            </a:r>
            <a:endParaRPr lang="es-PE" sz="1200" dirty="0">
              <a:solidFill>
                <a:schemeClr val="tx1"/>
              </a:solidFill>
            </a:endParaRPr>
          </a:p>
        </p:txBody>
      </p:sp>
      <p:pic>
        <p:nvPicPr>
          <p:cNvPr id="11" name="Picture 6" descr="Continuidad Vectores Libres de Derechos - iStock">
            <a:extLst>
              <a:ext uri="{FF2B5EF4-FFF2-40B4-BE49-F238E27FC236}">
                <a16:creationId xmlns:a16="http://schemas.microsoft.com/office/drawing/2014/main" id="{11E533F8-D80B-4713-80D0-53C5D4285F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527" t="10134" r="23149" b="7886"/>
          <a:stretch/>
        </p:blipFill>
        <p:spPr bwMode="auto">
          <a:xfrm>
            <a:off x="2178116" y="3945321"/>
            <a:ext cx="627559" cy="67901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Strategic Risk Icon of Colored Outline style - Available in SVG, PNG, EPS,  AI &amp; Icon fonts">
            <a:extLst>
              <a:ext uri="{FF2B5EF4-FFF2-40B4-BE49-F238E27FC236}">
                <a16:creationId xmlns:a16="http://schemas.microsoft.com/office/drawing/2014/main" id="{963F2544-4220-4FEF-8975-0F14425F9134}"/>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2136264" y="2301962"/>
            <a:ext cx="627559" cy="62755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Juego Movimiento Estrategia Táctica Icono Vector Táctico De Color Plano,  Antecedentes, La Batalla, Black PNG y Vector para Descargar Gratis | Pngtree">
            <a:extLst>
              <a:ext uri="{FF2B5EF4-FFF2-40B4-BE49-F238E27FC236}">
                <a16:creationId xmlns:a16="http://schemas.microsoft.com/office/drawing/2014/main" id="{6EDE07F4-50A0-4E1F-BB7C-89338927E40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3902" t="18186" r="14194" b="20520"/>
          <a:stretch/>
        </p:blipFill>
        <p:spPr bwMode="auto">
          <a:xfrm>
            <a:off x="2049535" y="2959397"/>
            <a:ext cx="756140" cy="644550"/>
          </a:xfrm>
          <a:prstGeom prst="rect">
            <a:avLst/>
          </a:prstGeom>
          <a:noFill/>
          <a:extLst>
            <a:ext uri="{909E8E84-426E-40DD-AFC4-6F175D3DCCD1}">
              <a14:hiddenFill xmlns:a14="http://schemas.microsoft.com/office/drawing/2010/main">
                <a:solidFill>
                  <a:srgbClr val="FFFFFF"/>
                </a:solidFill>
              </a14:hiddenFill>
            </a:ext>
          </a:extLst>
        </p:spPr>
      </p:pic>
      <p:sp>
        <p:nvSpPr>
          <p:cNvPr id="52" name="Rectángulo 51">
            <a:extLst>
              <a:ext uri="{FF2B5EF4-FFF2-40B4-BE49-F238E27FC236}">
                <a16:creationId xmlns:a16="http://schemas.microsoft.com/office/drawing/2014/main" id="{197798E4-BAFA-44CD-98BB-34BFE259FB07}"/>
              </a:ext>
            </a:extLst>
          </p:cNvPr>
          <p:cNvSpPr/>
          <p:nvPr/>
        </p:nvSpPr>
        <p:spPr>
          <a:xfrm>
            <a:off x="966075" y="2159929"/>
            <a:ext cx="3225706" cy="1586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solidFill>
                  <a:schemeClr val="tx1"/>
                </a:solidFill>
              </a:rPr>
              <a:t/>
            </a:r>
            <a:br>
              <a:rPr lang="es-MX" sz="1200" dirty="0">
                <a:solidFill>
                  <a:schemeClr val="tx1"/>
                </a:solidFill>
              </a:rPr>
            </a:br>
            <a:endParaRPr lang="es-PE" sz="1200" dirty="0">
              <a:solidFill>
                <a:schemeClr val="tx1"/>
              </a:solidFill>
            </a:endParaRPr>
          </a:p>
        </p:txBody>
      </p:sp>
      <p:sp>
        <p:nvSpPr>
          <p:cNvPr id="53" name="Rectángulo 52">
            <a:extLst>
              <a:ext uri="{FF2B5EF4-FFF2-40B4-BE49-F238E27FC236}">
                <a16:creationId xmlns:a16="http://schemas.microsoft.com/office/drawing/2014/main" id="{673DBF28-19B6-48A1-9AF5-EA89A77B0D65}"/>
              </a:ext>
            </a:extLst>
          </p:cNvPr>
          <p:cNvSpPr/>
          <p:nvPr/>
        </p:nvSpPr>
        <p:spPr>
          <a:xfrm>
            <a:off x="966075" y="3788038"/>
            <a:ext cx="3225706" cy="9525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solidFill>
                  <a:schemeClr val="tx1"/>
                </a:solidFill>
              </a:rPr>
              <a:t/>
            </a:r>
            <a:br>
              <a:rPr lang="es-MX" sz="1200" dirty="0">
                <a:solidFill>
                  <a:schemeClr val="tx1"/>
                </a:solidFill>
              </a:rPr>
            </a:br>
            <a:endParaRPr lang="es-PE" sz="1200" dirty="0">
              <a:solidFill>
                <a:schemeClr val="tx1"/>
              </a:solidFill>
            </a:endParaRPr>
          </a:p>
        </p:txBody>
      </p:sp>
      <p:pic>
        <p:nvPicPr>
          <p:cNvPr id="55" name="Imagen 54">
            <a:extLst>
              <a:ext uri="{FF2B5EF4-FFF2-40B4-BE49-F238E27FC236}">
                <a16:creationId xmlns:a16="http://schemas.microsoft.com/office/drawing/2014/main" id="{8219F07B-F697-4421-B0A1-1EB1B5E48C91}"/>
              </a:ext>
            </a:extLst>
          </p:cNvPr>
          <p:cNvPicPr>
            <a:picLocks noChangeAspect="1"/>
          </p:cNvPicPr>
          <p:nvPr/>
        </p:nvPicPr>
        <p:blipFill rotWithShape="1">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l="18260" r="19512"/>
          <a:stretch/>
        </p:blipFill>
        <p:spPr>
          <a:xfrm>
            <a:off x="1257820" y="3926507"/>
            <a:ext cx="340862" cy="365178"/>
          </a:xfrm>
          <a:prstGeom prst="rect">
            <a:avLst/>
          </a:prstGeom>
        </p:spPr>
      </p:pic>
      <p:sp>
        <p:nvSpPr>
          <p:cNvPr id="56" name="57 CuadroTexto">
            <a:extLst>
              <a:ext uri="{FF2B5EF4-FFF2-40B4-BE49-F238E27FC236}">
                <a16:creationId xmlns:a16="http://schemas.microsoft.com/office/drawing/2014/main" id="{A731F3F3-4B79-4340-82B6-4CCCA1C000B5}"/>
              </a:ext>
            </a:extLst>
          </p:cNvPr>
          <p:cNvSpPr txBox="1"/>
          <p:nvPr/>
        </p:nvSpPr>
        <p:spPr>
          <a:xfrm>
            <a:off x="1119797" y="4290160"/>
            <a:ext cx="674825" cy="225580"/>
          </a:xfrm>
          <a:prstGeom prst="rect">
            <a:avLst/>
          </a:prstGeom>
          <a:noFill/>
          <a:ln>
            <a:noFill/>
            <a:prstDash val="dash"/>
          </a:ln>
        </p:spPr>
        <p:txBody>
          <a:bodyPr wrap="square" lIns="86237" tIns="43119" rIns="86237" bIns="43119" rtlCol="0">
            <a:spAutoFit/>
          </a:bodyPr>
          <a:lstStyle/>
          <a:p>
            <a:pPr marL="0" lvl="1" algn="ctr"/>
            <a:r>
              <a:rPr lang="es-MX" sz="900" b="1" dirty="0">
                <a:solidFill>
                  <a:schemeClr val="accent1">
                    <a:lumMod val="75000"/>
                  </a:schemeClr>
                </a:solidFill>
              </a:rPr>
              <a:t>T.I</a:t>
            </a:r>
            <a:endParaRPr lang="es-PE" sz="900" dirty="0">
              <a:solidFill>
                <a:schemeClr val="accent1">
                  <a:lumMod val="75000"/>
                </a:schemeClr>
              </a:solidFill>
            </a:endParaRPr>
          </a:p>
        </p:txBody>
      </p:sp>
      <p:sp>
        <p:nvSpPr>
          <p:cNvPr id="57" name="Flecha: pentágono 56">
            <a:extLst>
              <a:ext uri="{FF2B5EF4-FFF2-40B4-BE49-F238E27FC236}">
                <a16:creationId xmlns:a16="http://schemas.microsoft.com/office/drawing/2014/main" id="{34ECC957-9682-4ADE-B6CB-067A42C9FC42}"/>
              </a:ext>
            </a:extLst>
          </p:cNvPr>
          <p:cNvSpPr/>
          <p:nvPr/>
        </p:nvSpPr>
        <p:spPr>
          <a:xfrm>
            <a:off x="1603910" y="1733733"/>
            <a:ext cx="1950035" cy="362541"/>
          </a:xfrm>
          <a:prstGeom prst="homePlat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t>DEMANDA</a:t>
            </a:r>
            <a:endParaRPr lang="es-PE" sz="1400" dirty="0"/>
          </a:p>
        </p:txBody>
      </p:sp>
      <p:pic>
        <p:nvPicPr>
          <p:cNvPr id="1040" name="Picture 16" descr="Demanda - Iconos gratis de negocios y finanzas">
            <a:extLst>
              <a:ext uri="{FF2B5EF4-FFF2-40B4-BE49-F238E27FC236}">
                <a16:creationId xmlns:a16="http://schemas.microsoft.com/office/drawing/2014/main" id="{1C213BB0-1E08-4978-B333-782B2D91EF1D}"/>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5964431" y="2679029"/>
            <a:ext cx="1110812" cy="1110812"/>
          </a:xfrm>
          <a:prstGeom prst="rect">
            <a:avLst/>
          </a:prstGeom>
          <a:noFill/>
          <a:extLst>
            <a:ext uri="{909E8E84-426E-40DD-AFC4-6F175D3DCCD1}">
              <a14:hiddenFill xmlns:a14="http://schemas.microsoft.com/office/drawing/2010/main">
                <a:solidFill>
                  <a:srgbClr val="FFFFFF"/>
                </a:solidFill>
              </a14:hiddenFill>
            </a:ext>
          </a:extLst>
        </p:spPr>
      </p:pic>
      <p:sp>
        <p:nvSpPr>
          <p:cNvPr id="61" name="57 CuadroTexto">
            <a:extLst>
              <a:ext uri="{FF2B5EF4-FFF2-40B4-BE49-F238E27FC236}">
                <a16:creationId xmlns:a16="http://schemas.microsoft.com/office/drawing/2014/main" id="{36A56261-2727-42A6-96DC-7BE434AD9647}"/>
              </a:ext>
            </a:extLst>
          </p:cNvPr>
          <p:cNvSpPr txBox="1"/>
          <p:nvPr/>
        </p:nvSpPr>
        <p:spPr>
          <a:xfrm>
            <a:off x="6089469" y="3835304"/>
            <a:ext cx="860736" cy="364079"/>
          </a:xfrm>
          <a:prstGeom prst="rect">
            <a:avLst/>
          </a:prstGeom>
          <a:noFill/>
          <a:ln>
            <a:solidFill>
              <a:schemeClr val="accent1">
                <a:lumMod val="75000"/>
              </a:schemeClr>
            </a:solidFill>
            <a:prstDash val="dash"/>
          </a:ln>
        </p:spPr>
        <p:txBody>
          <a:bodyPr wrap="square" lIns="86237" tIns="43119" rIns="86237" bIns="43119" rtlCol="0">
            <a:spAutoFit/>
          </a:bodyPr>
          <a:lstStyle/>
          <a:p>
            <a:pPr marL="0" lvl="1" algn="ctr"/>
            <a:r>
              <a:rPr lang="es-MX" sz="900" dirty="0">
                <a:solidFill>
                  <a:schemeClr val="accent1">
                    <a:lumMod val="75000"/>
                  </a:schemeClr>
                </a:solidFill>
              </a:rPr>
              <a:t>VARIABLES DE IMPACTO</a:t>
            </a:r>
            <a:endParaRPr lang="es-PE" sz="900" dirty="0">
              <a:solidFill>
                <a:schemeClr val="accent1">
                  <a:lumMod val="75000"/>
                </a:schemeClr>
              </a:solidFill>
            </a:endParaRPr>
          </a:p>
        </p:txBody>
      </p:sp>
      <p:sp>
        <p:nvSpPr>
          <p:cNvPr id="63" name="Rectángulo 62">
            <a:extLst>
              <a:ext uri="{FF2B5EF4-FFF2-40B4-BE49-F238E27FC236}">
                <a16:creationId xmlns:a16="http://schemas.microsoft.com/office/drawing/2014/main" id="{65FC3927-62C6-4FF6-B6D9-CF1F778A92D8}"/>
              </a:ext>
            </a:extLst>
          </p:cNvPr>
          <p:cNvSpPr/>
          <p:nvPr/>
        </p:nvSpPr>
        <p:spPr>
          <a:xfrm>
            <a:off x="5378197" y="2159928"/>
            <a:ext cx="2322547" cy="25806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solidFill>
                  <a:schemeClr val="tx1"/>
                </a:solidFill>
              </a:rPr>
              <a:t/>
            </a:r>
            <a:br>
              <a:rPr lang="es-MX" sz="1200" dirty="0">
                <a:solidFill>
                  <a:schemeClr val="tx1"/>
                </a:solidFill>
              </a:rPr>
            </a:br>
            <a:endParaRPr lang="es-PE" sz="1200" dirty="0">
              <a:solidFill>
                <a:schemeClr val="tx1"/>
              </a:solidFill>
            </a:endParaRPr>
          </a:p>
        </p:txBody>
      </p:sp>
      <p:sp>
        <p:nvSpPr>
          <p:cNvPr id="64" name="Flecha: pentágono 63">
            <a:extLst>
              <a:ext uri="{FF2B5EF4-FFF2-40B4-BE49-F238E27FC236}">
                <a16:creationId xmlns:a16="http://schemas.microsoft.com/office/drawing/2014/main" id="{CABB7B95-A6DF-4545-BD17-839F46BE5B19}"/>
              </a:ext>
            </a:extLst>
          </p:cNvPr>
          <p:cNvSpPr/>
          <p:nvPr/>
        </p:nvSpPr>
        <p:spPr>
          <a:xfrm>
            <a:off x="5584450" y="1707787"/>
            <a:ext cx="1950035" cy="362541"/>
          </a:xfrm>
          <a:prstGeom prst="homePlat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t>PRIORIZACION</a:t>
            </a:r>
            <a:endParaRPr lang="es-PE" sz="1400" dirty="0"/>
          </a:p>
        </p:txBody>
      </p:sp>
      <p:cxnSp>
        <p:nvCxnSpPr>
          <p:cNvPr id="65" name="Conector: angular 180">
            <a:extLst>
              <a:ext uri="{FF2B5EF4-FFF2-40B4-BE49-F238E27FC236}">
                <a16:creationId xmlns:a16="http://schemas.microsoft.com/office/drawing/2014/main" id="{8F181EAD-DE8D-46AF-899F-F4C8F8A8EA2C}"/>
              </a:ext>
            </a:extLst>
          </p:cNvPr>
          <p:cNvCxnSpPr>
            <a:cxnSpLocks/>
          </p:cNvCxnSpPr>
          <p:nvPr/>
        </p:nvCxnSpPr>
        <p:spPr>
          <a:xfrm flipV="1">
            <a:off x="7768260" y="3307029"/>
            <a:ext cx="988229" cy="1"/>
          </a:xfrm>
          <a:prstGeom prst="bentConnector3">
            <a:avLst>
              <a:gd name="adj1" fmla="val 50000"/>
            </a:avLst>
          </a:prstGeom>
          <a:ln>
            <a:solidFill>
              <a:srgbClr val="FF0000"/>
            </a:solidFill>
            <a:prstDash val="dash"/>
            <a:tailEnd type="triangle"/>
          </a:ln>
        </p:spPr>
        <p:style>
          <a:lnRef idx="1">
            <a:schemeClr val="accent2"/>
          </a:lnRef>
          <a:fillRef idx="0">
            <a:schemeClr val="accent2"/>
          </a:fillRef>
          <a:effectRef idx="0">
            <a:schemeClr val="accent2"/>
          </a:effectRef>
          <a:fontRef idx="minor">
            <a:schemeClr val="tx1"/>
          </a:fontRef>
        </p:style>
      </p:cxnSp>
      <p:sp>
        <p:nvSpPr>
          <p:cNvPr id="67" name="57 CuadroTexto">
            <a:extLst>
              <a:ext uri="{FF2B5EF4-FFF2-40B4-BE49-F238E27FC236}">
                <a16:creationId xmlns:a16="http://schemas.microsoft.com/office/drawing/2014/main" id="{9A7359AC-15A5-452C-91EB-415B4E377795}"/>
              </a:ext>
            </a:extLst>
          </p:cNvPr>
          <p:cNvSpPr txBox="1"/>
          <p:nvPr/>
        </p:nvSpPr>
        <p:spPr>
          <a:xfrm>
            <a:off x="9498299" y="3835304"/>
            <a:ext cx="860736" cy="364079"/>
          </a:xfrm>
          <a:prstGeom prst="rect">
            <a:avLst/>
          </a:prstGeom>
          <a:noFill/>
          <a:ln>
            <a:solidFill>
              <a:schemeClr val="accent1">
                <a:lumMod val="75000"/>
              </a:schemeClr>
            </a:solidFill>
            <a:prstDash val="dash"/>
          </a:ln>
        </p:spPr>
        <p:txBody>
          <a:bodyPr wrap="square" lIns="86237" tIns="43119" rIns="86237" bIns="43119" rtlCol="0">
            <a:spAutoFit/>
          </a:bodyPr>
          <a:lstStyle/>
          <a:p>
            <a:pPr marL="0" lvl="1" algn="ctr"/>
            <a:r>
              <a:rPr lang="es-MX" sz="900" dirty="0">
                <a:solidFill>
                  <a:schemeClr val="accent1">
                    <a:lumMod val="75000"/>
                  </a:schemeClr>
                </a:solidFill>
              </a:rPr>
              <a:t>VARIABLES DE EJECUCION</a:t>
            </a:r>
            <a:endParaRPr lang="es-PE" sz="900" dirty="0">
              <a:solidFill>
                <a:schemeClr val="accent1">
                  <a:lumMod val="75000"/>
                </a:schemeClr>
              </a:solidFill>
            </a:endParaRPr>
          </a:p>
        </p:txBody>
      </p:sp>
      <p:sp>
        <p:nvSpPr>
          <p:cNvPr id="68" name="Rectángulo 67">
            <a:extLst>
              <a:ext uri="{FF2B5EF4-FFF2-40B4-BE49-F238E27FC236}">
                <a16:creationId xmlns:a16="http://schemas.microsoft.com/office/drawing/2014/main" id="{7F7D96F7-100A-4796-B380-3A5FB3C625DC}"/>
              </a:ext>
            </a:extLst>
          </p:cNvPr>
          <p:cNvSpPr/>
          <p:nvPr/>
        </p:nvSpPr>
        <p:spPr>
          <a:xfrm>
            <a:off x="8787027" y="2159928"/>
            <a:ext cx="2389960" cy="25806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solidFill>
                  <a:schemeClr val="tx1"/>
                </a:solidFill>
              </a:rPr>
              <a:t/>
            </a:r>
            <a:br>
              <a:rPr lang="es-MX" sz="1200" dirty="0">
                <a:solidFill>
                  <a:schemeClr val="tx1"/>
                </a:solidFill>
              </a:rPr>
            </a:br>
            <a:endParaRPr lang="es-PE" sz="1200" dirty="0">
              <a:solidFill>
                <a:schemeClr val="tx1"/>
              </a:solidFill>
            </a:endParaRPr>
          </a:p>
        </p:txBody>
      </p:sp>
      <p:sp>
        <p:nvSpPr>
          <p:cNvPr id="69" name="Flecha: pentágono 68">
            <a:extLst>
              <a:ext uri="{FF2B5EF4-FFF2-40B4-BE49-F238E27FC236}">
                <a16:creationId xmlns:a16="http://schemas.microsoft.com/office/drawing/2014/main" id="{67752A8B-50C8-423D-A388-616B8174E31D}"/>
              </a:ext>
            </a:extLst>
          </p:cNvPr>
          <p:cNvSpPr/>
          <p:nvPr/>
        </p:nvSpPr>
        <p:spPr>
          <a:xfrm>
            <a:off x="8993280" y="1707787"/>
            <a:ext cx="1950035" cy="362541"/>
          </a:xfrm>
          <a:prstGeom prst="homePlat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t>ATENCION</a:t>
            </a:r>
            <a:endParaRPr lang="es-PE" sz="1400" dirty="0"/>
          </a:p>
        </p:txBody>
      </p:sp>
      <p:sp>
        <p:nvSpPr>
          <p:cNvPr id="71" name="57 CuadroTexto">
            <a:extLst>
              <a:ext uri="{FF2B5EF4-FFF2-40B4-BE49-F238E27FC236}">
                <a16:creationId xmlns:a16="http://schemas.microsoft.com/office/drawing/2014/main" id="{0347973B-7B91-4A65-A1A5-2B8F4A906B95}"/>
              </a:ext>
            </a:extLst>
          </p:cNvPr>
          <p:cNvSpPr txBox="1"/>
          <p:nvPr/>
        </p:nvSpPr>
        <p:spPr>
          <a:xfrm>
            <a:off x="8887160" y="4308942"/>
            <a:ext cx="1074398" cy="225580"/>
          </a:xfrm>
          <a:prstGeom prst="rect">
            <a:avLst/>
          </a:prstGeom>
          <a:solidFill>
            <a:schemeClr val="bg1">
              <a:lumMod val="85000"/>
            </a:schemeClr>
          </a:solidFill>
          <a:ln>
            <a:solidFill>
              <a:srgbClr val="92D050"/>
            </a:solidFill>
            <a:prstDash val="dash"/>
          </a:ln>
        </p:spPr>
        <p:txBody>
          <a:bodyPr wrap="square" lIns="86237" tIns="43119" rIns="86237" bIns="43119" rtlCol="0">
            <a:spAutoFit/>
          </a:bodyPr>
          <a:lstStyle/>
          <a:p>
            <a:pPr marL="0" lvl="1" algn="ctr"/>
            <a:r>
              <a:rPr lang="es-MX" sz="900" b="1" dirty="0">
                <a:solidFill>
                  <a:schemeClr val="tx1">
                    <a:lumMod val="95000"/>
                    <a:lumOff val="5000"/>
                  </a:schemeClr>
                </a:solidFill>
              </a:rPr>
              <a:t> CAPACITY</a:t>
            </a:r>
            <a:endParaRPr lang="es-PE" sz="900" b="1" dirty="0">
              <a:solidFill>
                <a:schemeClr val="tx1">
                  <a:lumMod val="95000"/>
                  <a:lumOff val="5000"/>
                </a:schemeClr>
              </a:solidFill>
            </a:endParaRPr>
          </a:p>
        </p:txBody>
      </p:sp>
      <p:sp>
        <p:nvSpPr>
          <p:cNvPr id="72" name="57 CuadroTexto">
            <a:extLst>
              <a:ext uri="{FF2B5EF4-FFF2-40B4-BE49-F238E27FC236}">
                <a16:creationId xmlns:a16="http://schemas.microsoft.com/office/drawing/2014/main" id="{868EF708-6052-44BA-B319-60E43C25C31B}"/>
              </a:ext>
            </a:extLst>
          </p:cNvPr>
          <p:cNvSpPr txBox="1"/>
          <p:nvPr/>
        </p:nvSpPr>
        <p:spPr>
          <a:xfrm>
            <a:off x="10004996" y="4308942"/>
            <a:ext cx="1074398" cy="225580"/>
          </a:xfrm>
          <a:prstGeom prst="rect">
            <a:avLst/>
          </a:prstGeom>
          <a:solidFill>
            <a:schemeClr val="bg1">
              <a:lumMod val="85000"/>
            </a:schemeClr>
          </a:solidFill>
          <a:ln>
            <a:solidFill>
              <a:srgbClr val="92D050"/>
            </a:solidFill>
            <a:prstDash val="dash"/>
          </a:ln>
        </p:spPr>
        <p:txBody>
          <a:bodyPr wrap="square" lIns="86237" tIns="43119" rIns="86237" bIns="43119" rtlCol="0">
            <a:spAutoFit/>
          </a:bodyPr>
          <a:lstStyle/>
          <a:p>
            <a:pPr marL="0" lvl="1" algn="ctr"/>
            <a:r>
              <a:rPr lang="es-MX" sz="900" b="1" dirty="0">
                <a:solidFill>
                  <a:schemeClr val="tx1">
                    <a:lumMod val="95000"/>
                    <a:lumOff val="5000"/>
                  </a:schemeClr>
                </a:solidFill>
              </a:rPr>
              <a:t>PRESUPUESTO</a:t>
            </a:r>
            <a:endParaRPr lang="es-PE" sz="900" b="1" dirty="0">
              <a:solidFill>
                <a:schemeClr val="tx1">
                  <a:lumMod val="95000"/>
                  <a:lumOff val="5000"/>
                </a:schemeClr>
              </a:solidFill>
            </a:endParaRPr>
          </a:p>
        </p:txBody>
      </p:sp>
      <p:sp>
        <p:nvSpPr>
          <p:cNvPr id="73" name="57 CuadroTexto">
            <a:extLst>
              <a:ext uri="{FF2B5EF4-FFF2-40B4-BE49-F238E27FC236}">
                <a16:creationId xmlns:a16="http://schemas.microsoft.com/office/drawing/2014/main" id="{8B094C1F-3EC8-4890-AACA-DFBFFF8AA370}"/>
              </a:ext>
            </a:extLst>
          </p:cNvPr>
          <p:cNvSpPr txBox="1"/>
          <p:nvPr/>
        </p:nvSpPr>
        <p:spPr>
          <a:xfrm>
            <a:off x="5458784" y="4308942"/>
            <a:ext cx="1042845" cy="225580"/>
          </a:xfrm>
          <a:prstGeom prst="rect">
            <a:avLst/>
          </a:prstGeom>
          <a:solidFill>
            <a:schemeClr val="bg1">
              <a:lumMod val="85000"/>
            </a:schemeClr>
          </a:solidFill>
          <a:ln>
            <a:solidFill>
              <a:srgbClr val="92D050"/>
            </a:solidFill>
            <a:prstDash val="dash"/>
          </a:ln>
        </p:spPr>
        <p:txBody>
          <a:bodyPr wrap="square" lIns="86237" tIns="43119" rIns="86237" bIns="43119" rtlCol="0">
            <a:spAutoFit/>
          </a:bodyPr>
          <a:lstStyle/>
          <a:p>
            <a:pPr marL="0" lvl="1" algn="ctr"/>
            <a:r>
              <a:rPr lang="es-MX" sz="900" b="1" dirty="0">
                <a:solidFill>
                  <a:schemeClr val="tx1">
                    <a:lumMod val="95000"/>
                    <a:lumOff val="5000"/>
                  </a:schemeClr>
                </a:solidFill>
              </a:rPr>
              <a:t>URGENCIA</a:t>
            </a:r>
            <a:endParaRPr lang="es-PE" sz="900" b="1" dirty="0">
              <a:solidFill>
                <a:schemeClr val="tx1">
                  <a:lumMod val="95000"/>
                  <a:lumOff val="5000"/>
                </a:schemeClr>
              </a:solidFill>
            </a:endParaRPr>
          </a:p>
        </p:txBody>
      </p:sp>
      <p:sp>
        <p:nvSpPr>
          <p:cNvPr id="74" name="57 CuadroTexto">
            <a:extLst>
              <a:ext uri="{FF2B5EF4-FFF2-40B4-BE49-F238E27FC236}">
                <a16:creationId xmlns:a16="http://schemas.microsoft.com/office/drawing/2014/main" id="{FA1AD0B5-F1AE-4CFC-B57C-4F29A08A8632}"/>
              </a:ext>
            </a:extLst>
          </p:cNvPr>
          <p:cNvSpPr txBox="1"/>
          <p:nvPr/>
        </p:nvSpPr>
        <p:spPr>
          <a:xfrm>
            <a:off x="6545068" y="4308941"/>
            <a:ext cx="1042844" cy="225580"/>
          </a:xfrm>
          <a:prstGeom prst="rect">
            <a:avLst/>
          </a:prstGeom>
          <a:solidFill>
            <a:schemeClr val="bg1">
              <a:lumMod val="85000"/>
            </a:schemeClr>
          </a:solidFill>
          <a:ln>
            <a:solidFill>
              <a:srgbClr val="92D050"/>
            </a:solidFill>
            <a:prstDash val="dash"/>
          </a:ln>
        </p:spPr>
        <p:txBody>
          <a:bodyPr wrap="square" lIns="86237" tIns="43119" rIns="86237" bIns="43119" rtlCol="0">
            <a:spAutoFit/>
          </a:bodyPr>
          <a:lstStyle/>
          <a:p>
            <a:pPr marL="0" lvl="1" algn="ctr"/>
            <a:r>
              <a:rPr lang="es-MX" sz="900" b="1" dirty="0">
                <a:solidFill>
                  <a:schemeClr val="tx1">
                    <a:lumMod val="95000"/>
                    <a:lumOff val="5000"/>
                  </a:schemeClr>
                </a:solidFill>
              </a:rPr>
              <a:t>RIESGO</a:t>
            </a:r>
            <a:endParaRPr lang="es-PE" sz="900" b="1" dirty="0">
              <a:solidFill>
                <a:schemeClr val="tx1">
                  <a:lumMod val="95000"/>
                  <a:lumOff val="5000"/>
                </a:schemeClr>
              </a:solidFill>
            </a:endParaRPr>
          </a:p>
        </p:txBody>
      </p:sp>
      <p:sp>
        <p:nvSpPr>
          <p:cNvPr id="75" name="Marcador de contenido 1">
            <a:extLst>
              <a:ext uri="{FF2B5EF4-FFF2-40B4-BE49-F238E27FC236}">
                <a16:creationId xmlns:a16="http://schemas.microsoft.com/office/drawing/2014/main" id="{B8089E65-223D-42EE-96B4-7F1FAB3F5636}"/>
              </a:ext>
            </a:extLst>
          </p:cNvPr>
          <p:cNvSpPr>
            <a:spLocks noGrp="1"/>
          </p:cNvSpPr>
          <p:nvPr>
            <p:ph idx="1"/>
          </p:nvPr>
        </p:nvSpPr>
        <p:spPr>
          <a:xfrm>
            <a:off x="567642" y="5170461"/>
            <a:ext cx="10929668" cy="425489"/>
          </a:xfrm>
        </p:spPr>
        <p:txBody>
          <a:bodyPr>
            <a:normAutofit/>
          </a:bodyPr>
          <a:lstStyle/>
          <a:p>
            <a:pPr marL="0" lvl="1" indent="0" algn="just">
              <a:spcBef>
                <a:spcPts val="1000"/>
              </a:spcBef>
              <a:buNone/>
            </a:pPr>
            <a:r>
              <a:rPr lang="es-MX" b="1" dirty="0"/>
              <a:t>OBJETIVO : ASEGURAR EL USO EFICIENTE DE RECURSOS DE T.I EN LA ATENC.SERVICIOS</a:t>
            </a:r>
            <a:endParaRPr lang="es-PE" dirty="0"/>
          </a:p>
        </p:txBody>
      </p:sp>
      <p:sp>
        <p:nvSpPr>
          <p:cNvPr id="76" name="Marcador de contenido 1">
            <a:extLst>
              <a:ext uri="{FF2B5EF4-FFF2-40B4-BE49-F238E27FC236}">
                <a16:creationId xmlns:a16="http://schemas.microsoft.com/office/drawing/2014/main" id="{0EE8C811-CF85-4DE7-854B-E28B984ACDED}"/>
              </a:ext>
            </a:extLst>
          </p:cNvPr>
          <p:cNvSpPr txBox="1">
            <a:spLocks/>
          </p:cNvSpPr>
          <p:nvPr/>
        </p:nvSpPr>
        <p:spPr>
          <a:xfrm>
            <a:off x="521373" y="932961"/>
            <a:ext cx="10655614" cy="394514"/>
          </a:xfrm>
          <a:prstGeom prst="rect">
            <a:avLst/>
          </a:prstGeom>
        </p:spPr>
        <p:txBody>
          <a:bodyPr vert="horz" lIns="0" tIns="0" rIns="0" bIns="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None/>
            </a:pPr>
            <a:r>
              <a:rPr lang="es-MX" b="1" dirty="0"/>
              <a:t>PROBLEMA  : USO INEFICIENTE DEL CAPACITY PARA LA ATENCION DE SERVICIOS DE T.I</a:t>
            </a:r>
            <a:endParaRPr lang="es-PE" dirty="0"/>
          </a:p>
        </p:txBody>
      </p:sp>
      <p:pic>
        <p:nvPicPr>
          <p:cNvPr id="21" name="Imagen 20">
            <a:extLst>
              <a:ext uri="{FF2B5EF4-FFF2-40B4-BE49-F238E27FC236}">
                <a16:creationId xmlns:a16="http://schemas.microsoft.com/office/drawing/2014/main" id="{AD95018F-360A-4CEF-923B-45439E0F69C0}"/>
              </a:ext>
            </a:extLst>
          </p:cNvPr>
          <p:cNvPicPr>
            <a:picLocks noChangeAspect="1"/>
          </p:cNvPicPr>
          <p:nvPr/>
        </p:nvPicPr>
        <p:blipFill rotWithShape="1">
          <a:blip r:embed="rId8" cstate="hqprint">
            <a:extLst>
              <a:ext uri="{28A0092B-C50C-407E-A947-70E740481C1C}">
                <a14:useLocalDpi xmlns:a14="http://schemas.microsoft.com/office/drawing/2010/main" val="0"/>
              </a:ext>
            </a:extLst>
          </a:blip>
          <a:srcRect l="24923" t="15197" r="25287" b="30568"/>
          <a:stretch/>
        </p:blipFill>
        <p:spPr>
          <a:xfrm>
            <a:off x="4505223" y="3015535"/>
            <a:ext cx="540189" cy="588412"/>
          </a:xfrm>
          <a:prstGeom prst="rect">
            <a:avLst/>
          </a:prstGeom>
        </p:spPr>
      </p:pic>
      <p:pic>
        <p:nvPicPr>
          <p:cNvPr id="83" name="Imagen 82">
            <a:extLst>
              <a:ext uri="{FF2B5EF4-FFF2-40B4-BE49-F238E27FC236}">
                <a16:creationId xmlns:a16="http://schemas.microsoft.com/office/drawing/2014/main" id="{9CEAEB49-5BAC-4BA3-9126-73E09E039ECB}"/>
              </a:ext>
            </a:extLst>
          </p:cNvPr>
          <p:cNvPicPr>
            <a:picLocks noChangeAspect="1"/>
          </p:cNvPicPr>
          <p:nvPr/>
        </p:nvPicPr>
        <p:blipFill rotWithShape="1">
          <a:blip r:embed="rId8" cstate="hqprint">
            <a:extLst>
              <a:ext uri="{28A0092B-C50C-407E-A947-70E740481C1C}">
                <a14:useLocalDpi xmlns:a14="http://schemas.microsoft.com/office/drawing/2010/main" val="0"/>
              </a:ext>
            </a:extLst>
          </a:blip>
          <a:srcRect l="24923" t="15197" r="25287" b="30568"/>
          <a:stretch/>
        </p:blipFill>
        <p:spPr>
          <a:xfrm>
            <a:off x="8016883" y="2987466"/>
            <a:ext cx="540189" cy="588412"/>
          </a:xfrm>
          <a:prstGeom prst="rect">
            <a:avLst/>
          </a:prstGeom>
        </p:spPr>
      </p:pic>
      <p:pic>
        <p:nvPicPr>
          <p:cNvPr id="1050" name="Picture 26" descr="Clásico Icono Espátula Vector, Construir Materiales. Casa Con Herramientas  De Trabajo, Enyesado. Inicio Idea De La Reconstrucción, Equipo De  Reparación Símbolo Estilizado. Ilustraciones Vectoriales, Clip Art  Vectorizado Libre De Derechos. Image 46323022.">
            <a:extLst>
              <a:ext uri="{FF2B5EF4-FFF2-40B4-BE49-F238E27FC236}">
                <a16:creationId xmlns:a16="http://schemas.microsoft.com/office/drawing/2014/main" id="{46A7A190-8933-4985-AFE2-E7199FD43A2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8584" t="13093" r="16911" b="26489"/>
          <a:stretch/>
        </p:blipFill>
        <p:spPr bwMode="auto">
          <a:xfrm>
            <a:off x="9313942" y="2436172"/>
            <a:ext cx="1308709" cy="1363877"/>
          </a:xfrm>
          <a:prstGeom prst="rect">
            <a:avLst/>
          </a:prstGeom>
          <a:noFill/>
          <a:extLst>
            <a:ext uri="{909E8E84-426E-40DD-AFC4-6F175D3DCCD1}">
              <a14:hiddenFill xmlns:a14="http://schemas.microsoft.com/office/drawing/2010/main">
                <a:solidFill>
                  <a:srgbClr val="FFFFFF"/>
                </a:solidFill>
              </a14:hiddenFill>
            </a:ext>
          </a:extLst>
        </p:spPr>
      </p:pic>
      <p:sp>
        <p:nvSpPr>
          <p:cNvPr id="35" name="Marcador de contenido 1">
            <a:extLst>
              <a:ext uri="{FF2B5EF4-FFF2-40B4-BE49-F238E27FC236}">
                <a16:creationId xmlns:a16="http://schemas.microsoft.com/office/drawing/2014/main" id="{A65EE680-B8E7-4EFE-B203-DBA83FF844E2}"/>
              </a:ext>
            </a:extLst>
          </p:cNvPr>
          <p:cNvSpPr txBox="1">
            <a:spLocks/>
          </p:cNvSpPr>
          <p:nvPr/>
        </p:nvSpPr>
        <p:spPr>
          <a:xfrm>
            <a:off x="736778" y="5711621"/>
            <a:ext cx="10929668" cy="726152"/>
          </a:xfrm>
          <a:prstGeom prst="rect">
            <a:avLst/>
          </a:prstGeom>
        </p:spPr>
        <p:txBody>
          <a:bodyPr vert="horz" lIns="0" tIns="0" rIns="0" bIns="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457200" algn="just">
              <a:spcBef>
                <a:spcPts val="1000"/>
              </a:spcBef>
              <a:buFont typeface="+mj-lt"/>
              <a:buAutoNum type="arabicPeriod"/>
            </a:pPr>
            <a:r>
              <a:rPr lang="es-MX" sz="1600" b="1" dirty="0"/>
              <a:t>Definir un Modelo de Priorización de Iniciativas en Demanda. (Ratio de Priorización vs Demanda)</a:t>
            </a:r>
          </a:p>
          <a:p>
            <a:pPr marL="457200" lvl="1" indent="-457200" algn="just">
              <a:spcBef>
                <a:spcPts val="1000"/>
              </a:spcBef>
              <a:buFont typeface="+mj-lt"/>
              <a:buAutoNum type="arabicPeriod"/>
            </a:pPr>
            <a:r>
              <a:rPr lang="es-MX" sz="1600" b="1" dirty="0"/>
              <a:t>Definir un Modelo de Priorización de Ejecución de Iniciativas Priorizadas. (Ratio de Ejecución vs Priorización).</a:t>
            </a:r>
            <a:endParaRPr lang="es-PE" dirty="0"/>
          </a:p>
        </p:txBody>
      </p:sp>
    </p:spTree>
    <p:extLst>
      <p:ext uri="{BB962C8B-B14F-4D97-AF65-F5344CB8AC3E}">
        <p14:creationId xmlns:p14="http://schemas.microsoft.com/office/powerpoint/2010/main" val="30352501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C09B6F08EF2C64E83F05E736CE78240" ma:contentTypeVersion="4" ma:contentTypeDescription="Crear nuevo documento." ma:contentTypeScope="" ma:versionID="036ad63a46e006ba12fdf37a2035904b">
  <xsd:schema xmlns:xsd="http://www.w3.org/2001/XMLSchema" xmlns:xs="http://www.w3.org/2001/XMLSchema" xmlns:p="http://schemas.microsoft.com/office/2006/metadata/properties" xmlns:ns2="8836c5b1-46a2-4ceb-a441-7567266f2136" targetNamespace="http://schemas.microsoft.com/office/2006/metadata/properties" ma:root="true" ma:fieldsID="d4c6db9f7bd091f18145fa5bd61fa1ca" ns2:_="">
    <xsd:import namespace="8836c5b1-46a2-4ceb-a441-7567266f213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36c5b1-46a2-4ceb-a441-7567266f21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C9FA19-F676-414F-A4BC-D0DDA6B9BC1F}"/>
</file>

<file path=customXml/itemProps2.xml><?xml version="1.0" encoding="utf-8"?>
<ds:datastoreItem xmlns:ds="http://schemas.openxmlformats.org/officeDocument/2006/customXml" ds:itemID="{E6865674-6E6D-4D62-A04A-6D00C4539C3E}"/>
</file>

<file path=customXml/itemProps3.xml><?xml version="1.0" encoding="utf-8"?>
<ds:datastoreItem xmlns:ds="http://schemas.openxmlformats.org/officeDocument/2006/customXml" ds:itemID="{BAF58349-5F93-4E5D-A558-448D7312ED74}"/>
</file>

<file path=docProps/app.xml><?xml version="1.0" encoding="utf-8"?>
<Properties xmlns="http://schemas.openxmlformats.org/officeDocument/2006/extended-properties" xmlns:vt="http://schemas.openxmlformats.org/officeDocument/2006/docPropsVTypes">
  <TotalTime>0</TotalTime>
  <Words>634</Words>
  <Application>Microsoft Office PowerPoint</Application>
  <PresentationFormat>Panorámica</PresentationFormat>
  <Paragraphs>99</Paragraphs>
  <Slides>9</Slides>
  <Notes>0</Notes>
  <HiddenSlides>1</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vt:i4>
      </vt:variant>
    </vt:vector>
  </HeadingPairs>
  <TitlesOfParts>
    <vt:vector size="17" baseType="lpstr">
      <vt:lpstr>Arial</vt:lpstr>
      <vt:lpstr>Calibri</vt:lpstr>
      <vt:lpstr>Segoe UI</vt:lpstr>
      <vt:lpstr>Times New Roman</vt:lpstr>
      <vt:lpstr>Trebuchet MS</vt:lpstr>
      <vt:lpstr>Wingdings</vt:lpstr>
      <vt:lpstr>Wingdings 3</vt:lpstr>
      <vt:lpstr>Faceta</vt:lpstr>
      <vt:lpstr>SEMINARIO DE TESIS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2021-02-17T01:42:51Z</dcterms:created>
  <dcterms:modified xsi:type="dcterms:W3CDTF">2021-04-13T17:14:08Z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0x0101000C09B6F08EF2C64E83F05E736CE78240</vt:lpwstr>
  </property>
</Properties>
</file>