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comments/comment1.xml" ContentType="application/vnd.openxmlformats-officedocument.presentationml.comment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67" r:id="rId3"/>
    <p:sldId id="266" r:id="rId4"/>
    <p:sldId id="269" r:id="rId5"/>
    <p:sldId id="258" r:id="rId6"/>
    <p:sldId id="259" r:id="rId7"/>
    <p:sldId id="270" r:id="rId8"/>
    <p:sldId id="262" r:id="rId9"/>
    <p:sldId id="264" r:id="rId10"/>
    <p:sldId id="265" r:id="rId11"/>
  </p:sldIdLst>
  <p:sldSz cx="9144000" cy="6858000" type="screen4x3"/>
  <p:notesSz cx="6858000" cy="9144000"/>
  <p:embeddedFontLst>
    <p:embeddedFont>
      <p:font typeface="Calibri" panose="020F0502020204030204" pitchFamily="34" charset="0"/>
      <p:regular r:id="rId13"/>
      <p:bold r:id="rId14"/>
      <p:italic r:id="rId15"/>
      <p:boldItalic r:id="rId16"/>
    </p:embeddedFont>
    <p:embeddedFont>
      <p:font typeface="Robo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gVJTH3zQicY9HQBImqQEOJs72b/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AN CARLO HUAMÁN GALVÁN" initials="JCHG" lastIdx="1" clrIdx="0">
    <p:extLst>
      <p:ext uri="{19B8F6BF-5375-455C-9EA6-DF929625EA0E}">
        <p15:presenceInfo xmlns:p15="http://schemas.microsoft.com/office/powerpoint/2012/main" userId="JOAN CARLO HUAMÁN GALVÁ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7496B1-F925-4F2B-AB25-818825A4C49D}">
  <a:tblStyle styleId="{0D7496B1-F925-4F2B-AB25-818825A4C49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6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commentAuthors" Target="commentAuthors.xml"/><Relationship Id="rId27" Type="http://schemas.openxmlformats.org/officeDocument/2006/relationships/customXml" Target="../customXml/item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18T18:02:53.582" idx="1">
    <p:pos x="10" y="1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
        <p:nvSpPr>
          <p:cNvPr id="17" name="Google Shape;17;p12"/>
          <p:cNvSpPr/>
          <p:nvPr/>
        </p:nvSpPr>
        <p:spPr>
          <a:xfrm>
            <a:off x="0" y="-195263"/>
            <a:ext cx="9144000" cy="946721"/>
          </a:xfrm>
          <a:custGeom>
            <a:avLst/>
            <a:gdLst/>
            <a:ahLst/>
            <a:cxnLst/>
            <a:rect l="l" t="t" r="r" b="b"/>
            <a:pathLst>
              <a:path w="9144000" h="1038225" extrusionOk="0">
                <a:moveTo>
                  <a:pt x="0" y="0"/>
                </a:moveTo>
                <a:lnTo>
                  <a:pt x="9144000" y="0"/>
                </a:lnTo>
                <a:lnTo>
                  <a:pt x="9144000" y="1038225"/>
                </a:lnTo>
                <a:cubicBezTo>
                  <a:pt x="7493000" y="968375"/>
                  <a:pt x="6480175" y="946149"/>
                  <a:pt x="4610100" y="942974"/>
                </a:cubicBezTo>
                <a:cubicBezTo>
                  <a:pt x="3086100" y="942974"/>
                  <a:pt x="349250" y="1017587"/>
                  <a:pt x="0" y="1038225"/>
                </a:cubicBezTo>
                <a:lnTo>
                  <a:pt x="0" y="0"/>
                </a:lnTo>
                <a:close/>
              </a:path>
            </a:pathLst>
          </a:custGeom>
          <a:solidFill>
            <a:srgbClr val="FC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 name="Google Shape;18;p12"/>
          <p:cNvPicPr preferRelativeResize="0"/>
          <p:nvPr/>
        </p:nvPicPr>
        <p:blipFill rotWithShape="1">
          <a:blip r:embed="rId2">
            <a:alphaModFix/>
          </a:blip>
          <a:srcRect l="4522" t="17604" r="4522" b="20944"/>
          <a:stretch/>
        </p:blipFill>
        <p:spPr>
          <a:xfrm>
            <a:off x="2657475" y="824013"/>
            <a:ext cx="3829050" cy="1441394"/>
          </a:xfrm>
          <a:prstGeom prst="rect">
            <a:avLst/>
          </a:prstGeom>
          <a:noFill/>
          <a:ln>
            <a:noFill/>
          </a:ln>
        </p:spPr>
      </p:pic>
      <p:sp>
        <p:nvSpPr>
          <p:cNvPr id="19" name="Google Shape;19;p12"/>
          <p:cNvSpPr/>
          <p:nvPr/>
        </p:nvSpPr>
        <p:spPr>
          <a:xfrm>
            <a:off x="0" y="6629400"/>
            <a:ext cx="9144000" cy="228685"/>
          </a:xfrm>
          <a:prstGeom prst="rect">
            <a:avLst/>
          </a:prstGeom>
          <a:solidFill>
            <a:srgbClr val="FC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6"/>
        <p:cNvGrpSpPr/>
        <p:nvPr/>
      </p:nvGrpSpPr>
      <p:grpSpPr>
        <a:xfrm>
          <a:off x="0" y="0"/>
          <a:ext cx="0" cy="0"/>
          <a:chOff x="0" y="0"/>
          <a:chExt cx="0" cy="0"/>
        </a:xfrm>
      </p:grpSpPr>
      <p:sp>
        <p:nvSpPr>
          <p:cNvPr id="77" name="Google Shape;77;p2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2"/>
        <p:cNvGrpSpPr/>
        <p:nvPr/>
      </p:nvGrpSpPr>
      <p:grpSpPr>
        <a:xfrm>
          <a:off x="0" y="0"/>
          <a:ext cx="0" cy="0"/>
          <a:chOff x="0" y="0"/>
          <a:chExt cx="0" cy="0"/>
        </a:xfrm>
      </p:grpSpPr>
      <p:sp>
        <p:nvSpPr>
          <p:cNvPr id="83" name="Google Shape;83;p2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628650" y="9747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3"/>
          <p:cNvSpPr txBox="1">
            <a:spLocks noGrp="1"/>
          </p:cNvSpPr>
          <p:nvPr>
            <p:ph type="body" idx="1"/>
          </p:nvPr>
        </p:nvSpPr>
        <p:spPr>
          <a:xfrm>
            <a:off x="628650" y="24352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
        <p:nvSpPr>
          <p:cNvPr id="26" name="Google Shape;26;p13"/>
          <p:cNvSpPr/>
          <p:nvPr/>
        </p:nvSpPr>
        <p:spPr>
          <a:xfrm>
            <a:off x="0" y="-47624"/>
            <a:ext cx="9144000" cy="1038225"/>
          </a:xfrm>
          <a:custGeom>
            <a:avLst/>
            <a:gdLst/>
            <a:ahLst/>
            <a:cxnLst/>
            <a:rect l="l" t="t" r="r" b="b"/>
            <a:pathLst>
              <a:path w="9144000" h="1038225" extrusionOk="0">
                <a:moveTo>
                  <a:pt x="0" y="0"/>
                </a:moveTo>
                <a:lnTo>
                  <a:pt x="9144000" y="0"/>
                </a:lnTo>
                <a:lnTo>
                  <a:pt x="9144000" y="1038225"/>
                </a:lnTo>
                <a:cubicBezTo>
                  <a:pt x="7493000" y="968375"/>
                  <a:pt x="6480175" y="946149"/>
                  <a:pt x="4610100" y="942974"/>
                </a:cubicBezTo>
                <a:cubicBezTo>
                  <a:pt x="3086100" y="942974"/>
                  <a:pt x="349250" y="1017587"/>
                  <a:pt x="0" y="1038225"/>
                </a:cubicBezTo>
                <a:lnTo>
                  <a:pt x="0" y="0"/>
                </a:lnTo>
                <a:close/>
              </a:path>
            </a:pathLst>
          </a:custGeom>
          <a:solidFill>
            <a:srgbClr val="FC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7" name="Google Shape;27;p13"/>
          <p:cNvPicPr preferRelativeResize="0"/>
          <p:nvPr/>
        </p:nvPicPr>
        <p:blipFill rotWithShape="1">
          <a:blip r:embed="rId2">
            <a:alphaModFix/>
          </a:blip>
          <a:srcRect l="6736" t="18565" r="79398" b="21710"/>
          <a:stretch/>
        </p:blipFill>
        <p:spPr>
          <a:xfrm>
            <a:off x="476817" y="88106"/>
            <a:ext cx="321469" cy="771525"/>
          </a:xfrm>
          <a:prstGeom prst="rect">
            <a:avLst/>
          </a:prstGeom>
          <a:noFill/>
          <a:ln>
            <a:noFill/>
          </a:ln>
        </p:spPr>
      </p:pic>
      <p:sp>
        <p:nvSpPr>
          <p:cNvPr id="28" name="Google Shape;28;p13"/>
          <p:cNvSpPr txBox="1"/>
          <p:nvPr/>
        </p:nvSpPr>
        <p:spPr>
          <a:xfrm>
            <a:off x="776060" y="222809"/>
            <a:ext cx="191532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1150" b="0" i="0" u="none" strike="noStrike" cap="none">
                <a:solidFill>
                  <a:schemeClr val="dk1"/>
                </a:solidFill>
                <a:latin typeface="Arial"/>
                <a:ea typeface="Arial"/>
                <a:cs typeface="Arial"/>
                <a:sym typeface="Arial"/>
              </a:rPr>
              <a:t>Universidad Nacional</a:t>
            </a:r>
            <a:endParaRPr/>
          </a:p>
        </p:txBody>
      </p:sp>
      <p:sp>
        <p:nvSpPr>
          <p:cNvPr id="29" name="Google Shape;29;p13"/>
          <p:cNvSpPr txBox="1"/>
          <p:nvPr/>
        </p:nvSpPr>
        <p:spPr>
          <a:xfrm>
            <a:off x="778441" y="362900"/>
            <a:ext cx="1915320"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1450" b="1">
                <a:solidFill>
                  <a:schemeClr val="dk1"/>
                </a:solidFill>
                <a:latin typeface="Arial"/>
                <a:ea typeface="Arial"/>
                <a:cs typeface="Arial"/>
                <a:sym typeface="Arial"/>
              </a:rPr>
              <a:t>Federico Villarreal</a:t>
            </a:r>
            <a:endParaRPr/>
          </a:p>
        </p:txBody>
      </p:sp>
      <p:cxnSp>
        <p:nvCxnSpPr>
          <p:cNvPr id="30" name="Google Shape;30;p13"/>
          <p:cNvCxnSpPr/>
          <p:nvPr/>
        </p:nvCxnSpPr>
        <p:spPr>
          <a:xfrm>
            <a:off x="879249" y="654843"/>
            <a:ext cx="1600200" cy="0"/>
          </a:xfrm>
          <a:prstGeom prst="straightConnector1">
            <a:avLst/>
          </a:prstGeom>
          <a:noFill/>
          <a:ln w="9525" cap="flat" cmpd="sng">
            <a:solidFill>
              <a:schemeClr val="dk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1"/>
        <p:cNvGrpSpPr/>
        <p:nvPr/>
      </p:nvGrpSpPr>
      <p:grpSpPr>
        <a:xfrm>
          <a:off x="0" y="0"/>
          <a:ext cx="0" cy="0"/>
          <a:chOff x="0" y="0"/>
          <a:chExt cx="0" cy="0"/>
        </a:xfrm>
      </p:grpSpPr>
      <p:sp>
        <p:nvSpPr>
          <p:cNvPr id="32" name="Google Shape;32;p1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7"/>
        <p:cNvGrpSpPr/>
        <p:nvPr/>
      </p:nvGrpSpPr>
      <p:grpSpPr>
        <a:xfrm>
          <a:off x="0" y="0"/>
          <a:ext cx="0" cy="0"/>
          <a:chOff x="0" y="0"/>
          <a:chExt cx="0" cy="0"/>
        </a:xfrm>
      </p:grpSpPr>
      <p:sp>
        <p:nvSpPr>
          <p:cNvPr id="38" name="Google Shape;38;p1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4"/>
        <p:cNvGrpSpPr/>
        <p:nvPr/>
      </p:nvGrpSpPr>
      <p:grpSpPr>
        <a:xfrm>
          <a:off x="0" y="0"/>
          <a:ext cx="0" cy="0"/>
          <a:chOff x="0" y="0"/>
          <a:chExt cx="0" cy="0"/>
        </a:xfrm>
      </p:grpSpPr>
      <p:sp>
        <p:nvSpPr>
          <p:cNvPr id="45" name="Google Shape;45;p1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8"/>
        <p:cNvGrpSpPr/>
        <p:nvPr/>
      </p:nvGrpSpPr>
      <p:grpSpPr>
        <a:xfrm>
          <a:off x="0" y="0"/>
          <a:ext cx="0" cy="0"/>
          <a:chOff x="0" y="0"/>
          <a:chExt cx="0" cy="0"/>
        </a:xfrm>
      </p:grpSpPr>
      <p:sp>
        <p:nvSpPr>
          <p:cNvPr id="59" name="Google Shape;59;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2"/>
        <p:cNvGrpSpPr/>
        <p:nvPr/>
      </p:nvGrpSpPr>
      <p:grpSpPr>
        <a:xfrm>
          <a:off x="0" y="0"/>
          <a:ext cx="0" cy="0"/>
          <a:chOff x="0" y="0"/>
          <a:chExt cx="0" cy="0"/>
        </a:xfrm>
      </p:grpSpPr>
      <p:sp>
        <p:nvSpPr>
          <p:cNvPr id="63" name="Google Shape;63;p1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1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1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9"/>
        <p:cNvGrpSpPr/>
        <p:nvPr/>
      </p:nvGrpSpPr>
      <p:grpSpPr>
        <a:xfrm>
          <a:off x="0" y="0"/>
          <a:ext cx="0" cy="0"/>
          <a:chOff x="0" y="0"/>
          <a:chExt cx="0" cy="0"/>
        </a:xfrm>
      </p:grpSpPr>
      <p:sp>
        <p:nvSpPr>
          <p:cNvPr id="70" name="Google Shape;70;p2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0"/>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2" name="Google Shape;72;p2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2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PE"/>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p:nvPr/>
        </p:nvSpPr>
        <p:spPr>
          <a:xfrm>
            <a:off x="3164666" y="5646271"/>
            <a:ext cx="2965436" cy="415458"/>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chemeClr val="dk1"/>
              </a:buClr>
              <a:buSzPts val="1400"/>
            </a:pPr>
            <a:r>
              <a:rPr lang="es-MX" sz="1400" b="1" i="0" u="none" strike="noStrike" cap="none" dirty="0">
                <a:solidFill>
                  <a:schemeClr val="dk1"/>
                </a:solidFill>
                <a:latin typeface="Roboto"/>
                <a:ea typeface="Roboto"/>
                <a:cs typeface="Roboto"/>
                <a:sym typeface="Roboto"/>
              </a:rPr>
              <a:t>HUAMÁN GALVÁN, JOAN CARLO</a:t>
            </a:r>
            <a:endParaRPr sz="1400" b="1" i="0" u="none" strike="noStrike" cap="none" dirty="0">
              <a:solidFill>
                <a:schemeClr val="dk1"/>
              </a:solidFill>
              <a:latin typeface="Roboto"/>
              <a:ea typeface="Roboto"/>
              <a:cs typeface="Roboto"/>
              <a:sym typeface="Roboto"/>
            </a:endParaRPr>
          </a:p>
        </p:txBody>
      </p:sp>
      <p:sp>
        <p:nvSpPr>
          <p:cNvPr id="93" name="Google Shape;93;p1"/>
          <p:cNvSpPr txBox="1"/>
          <p:nvPr/>
        </p:nvSpPr>
        <p:spPr>
          <a:xfrm>
            <a:off x="3164666" y="5057769"/>
            <a:ext cx="2743200" cy="5232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RPr/>
            </a:defPPr>
            <a:lvl1pPr marL="0" indent="0" algn="ctr">
              <a:buNone/>
              <a:defRPr sz="2400" b="1">
                <a:solidFill>
                  <a:schemeClr val="dk1"/>
                </a:solidFill>
                <a:latin typeface="Calibri"/>
                <a:ea typeface="Calibri"/>
                <a:cs typeface="Calibri"/>
              </a:defRPr>
            </a:lvl1pPr>
          </a:lstStyle>
          <a:p>
            <a:r>
              <a:rPr lang="es-PE" dirty="0">
                <a:sym typeface="Calibri"/>
              </a:rPr>
              <a:t>ALUMNO</a:t>
            </a:r>
            <a:endParaRPr dirty="0">
              <a:sym typeface="Calibri"/>
            </a:endParaRPr>
          </a:p>
        </p:txBody>
      </p:sp>
      <p:sp>
        <p:nvSpPr>
          <p:cNvPr id="94" name="Google Shape;94;p1"/>
          <p:cNvSpPr txBox="1"/>
          <p:nvPr/>
        </p:nvSpPr>
        <p:spPr>
          <a:xfrm>
            <a:off x="235943" y="2289928"/>
            <a:ext cx="8600485"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PE" sz="2400" b="1" i="0" u="none" strike="noStrike" cap="none" dirty="0">
                <a:solidFill>
                  <a:schemeClr val="dk1"/>
                </a:solidFill>
                <a:latin typeface="Calibri"/>
                <a:ea typeface="Calibri"/>
                <a:cs typeface="Calibri"/>
                <a:sym typeface="Calibri"/>
              </a:rPr>
              <a:t>“</a:t>
            </a:r>
            <a:r>
              <a:rPr lang="es-PE" sz="2400" b="1" dirty="0">
                <a:effectLst/>
                <a:latin typeface="Times New Roman" panose="02020603050405020304" pitchFamily="18" charset="0"/>
                <a:ea typeface="Calibri" panose="020F0502020204030204" pitchFamily="34" charset="0"/>
                <a:cs typeface="Times New Roman" panose="02020603050405020304" pitchFamily="18" charset="0"/>
              </a:rPr>
              <a:t>El Uso de los Enfoques Ágiles para Mejorar la Productividad en el Proceso de Desarrollo de Software del SEACE</a:t>
            </a:r>
            <a:r>
              <a:rPr lang="es-PE" sz="2400" b="1" i="0" u="none" strike="noStrike" cap="none" dirty="0">
                <a:solidFill>
                  <a:schemeClr val="dk1"/>
                </a:solidFill>
                <a:latin typeface="Calibri"/>
                <a:ea typeface="Calibri"/>
                <a:cs typeface="Calibri"/>
                <a:sym typeface="Calibri"/>
              </a:rPr>
              <a:t>”</a:t>
            </a:r>
            <a:endParaRPr sz="2400" b="1" i="0" u="none" strike="noStrike" cap="none" dirty="0">
              <a:solidFill>
                <a:schemeClr val="dk1"/>
              </a:solidFill>
              <a:latin typeface="Calibri"/>
              <a:ea typeface="Calibri"/>
              <a:cs typeface="Calibri"/>
              <a:sym typeface="Calibri"/>
            </a:endParaRPr>
          </a:p>
        </p:txBody>
      </p:sp>
      <p:sp>
        <p:nvSpPr>
          <p:cNvPr id="95" name="Google Shape;95;p1"/>
          <p:cNvSpPr/>
          <p:nvPr/>
        </p:nvSpPr>
        <p:spPr>
          <a:xfrm>
            <a:off x="2609632" y="4694103"/>
            <a:ext cx="3714968" cy="415458"/>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chemeClr val="dk1"/>
              </a:buClr>
              <a:buSzPts val="1400"/>
            </a:pPr>
            <a:r>
              <a:rPr lang="es-PE" sz="1400" b="1" i="0" u="none" strike="noStrike" cap="none" dirty="0">
                <a:solidFill>
                  <a:schemeClr val="dk1"/>
                </a:solidFill>
                <a:latin typeface="Roboto"/>
                <a:ea typeface="Roboto"/>
                <a:cs typeface="Roboto"/>
                <a:sym typeface="Roboto"/>
              </a:rPr>
              <a:t>DR. LEZAMA GONZALES, PEDRO MARTIN</a:t>
            </a:r>
            <a:endParaRPr sz="1400" b="1" i="0" u="none" strike="noStrike" cap="none" dirty="0">
              <a:solidFill>
                <a:schemeClr val="dk1"/>
              </a:solidFill>
              <a:latin typeface="Roboto"/>
              <a:ea typeface="Roboto"/>
              <a:cs typeface="Roboto"/>
              <a:sym typeface="Roboto"/>
            </a:endParaRPr>
          </a:p>
        </p:txBody>
      </p:sp>
      <p:sp>
        <p:nvSpPr>
          <p:cNvPr id="96" name="Google Shape;96;p1"/>
          <p:cNvSpPr txBox="1"/>
          <p:nvPr/>
        </p:nvSpPr>
        <p:spPr>
          <a:xfrm>
            <a:off x="3100934" y="4164138"/>
            <a:ext cx="2743200" cy="52322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RPr/>
            </a:defPPr>
            <a:lvl1pPr marL="0" indent="0" algn="ctr">
              <a:buNone/>
              <a:defRPr sz="2400" b="1">
                <a:solidFill>
                  <a:schemeClr val="dk1"/>
                </a:solidFill>
                <a:latin typeface="Calibri"/>
                <a:ea typeface="Calibri"/>
                <a:cs typeface="Calibri"/>
              </a:defRPr>
            </a:lvl1pPr>
          </a:lstStyle>
          <a:p>
            <a:r>
              <a:rPr lang="es-PE" dirty="0">
                <a:sym typeface="Calibri"/>
              </a:rPr>
              <a:t>DOCENTE</a:t>
            </a:r>
            <a:endParaRPr dirty="0">
              <a:sym typeface="Calibri"/>
            </a:endParaRPr>
          </a:p>
        </p:txBody>
      </p:sp>
      <p:sp>
        <p:nvSpPr>
          <p:cNvPr id="97" name="Google Shape;97;p1"/>
          <p:cNvSpPr/>
          <p:nvPr/>
        </p:nvSpPr>
        <p:spPr>
          <a:xfrm>
            <a:off x="4181668" y="3534166"/>
            <a:ext cx="2892463" cy="41549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1"/>
              </a:buClr>
              <a:buSzPts val="1400"/>
            </a:pPr>
            <a:r>
              <a:rPr lang="es-PE" sz="1400" b="1" i="0" u="none" strike="noStrike" cap="none" dirty="0">
                <a:solidFill>
                  <a:schemeClr val="dk1"/>
                </a:solidFill>
                <a:latin typeface="Roboto"/>
                <a:ea typeface="Roboto"/>
                <a:cs typeface="Roboto"/>
                <a:sym typeface="Roboto"/>
              </a:rPr>
              <a:t>SEMINARIO DE TESIS</a:t>
            </a:r>
            <a:endParaRPr sz="1400" b="1" i="0" u="none" strike="noStrike" cap="none" dirty="0">
              <a:solidFill>
                <a:schemeClr val="dk1"/>
              </a:solidFill>
              <a:latin typeface="Roboto"/>
              <a:ea typeface="Roboto"/>
              <a:cs typeface="Roboto"/>
              <a:sym typeface="Roboto"/>
            </a:endParaRPr>
          </a:p>
        </p:txBody>
      </p:sp>
      <p:sp>
        <p:nvSpPr>
          <p:cNvPr id="98" name="Google Shape;98;p1"/>
          <p:cNvSpPr txBox="1"/>
          <p:nvPr/>
        </p:nvSpPr>
        <p:spPr>
          <a:xfrm>
            <a:off x="1904184" y="3471925"/>
            <a:ext cx="2743200" cy="46162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0" indent="0" algn="ctr">
              <a:buNone/>
              <a:defRPr sz="2400" b="1">
                <a:solidFill>
                  <a:schemeClr val="dk1"/>
                </a:solidFill>
                <a:latin typeface="Calibri"/>
                <a:ea typeface="Calibri"/>
                <a:cs typeface="Calibri"/>
              </a:defRPr>
            </a:lvl1pPr>
          </a:lstStyle>
          <a:p>
            <a:r>
              <a:rPr lang="es-PE" dirty="0">
                <a:sym typeface="Calibri"/>
              </a:rPr>
              <a:t>CURSO:</a:t>
            </a:r>
            <a:endParaRPr dirty="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par>
                                <p:cTn id="8" presetID="10" presetClass="entr" presetSubtype="0" fill="hold"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fade">
                                      <p:cBhvr>
                                        <p:cTn id="10" dur="500"/>
                                        <p:tgtEl>
                                          <p:spTgt spid="95"/>
                                        </p:tgtEl>
                                      </p:cBhvr>
                                    </p:animEffect>
                                  </p:childTnLst>
                                </p:cTn>
                              </p:par>
                              <p:par>
                                <p:cTn id="11" presetID="10" presetClass="entr" presetSubtype="0" fill="hold" nodeType="with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fade">
                                      <p:cBhvr>
                                        <p:cTn id="13"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0"/>
          <p:cNvSpPr/>
          <p:nvPr/>
        </p:nvSpPr>
        <p:spPr>
          <a:xfrm>
            <a:off x="202129" y="1154205"/>
            <a:ext cx="8618706" cy="5520730"/>
          </a:xfrm>
          <a:prstGeom prst="roundRect">
            <a:avLst>
              <a:gd name="adj" fmla="val 16667"/>
            </a:avLst>
          </a:prstGeom>
          <a:solidFill>
            <a:srgbClr val="F2F2F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0" name="Google Shape;200;p10"/>
          <p:cNvPicPr preferRelativeResize="0"/>
          <p:nvPr/>
        </p:nvPicPr>
        <p:blipFill rotWithShape="1">
          <a:blip r:embed="rId3">
            <a:alphaModFix/>
          </a:blip>
          <a:srcRect/>
          <a:stretch/>
        </p:blipFill>
        <p:spPr>
          <a:xfrm>
            <a:off x="504552" y="3661186"/>
            <a:ext cx="3394773" cy="3128040"/>
          </a:xfrm>
          <a:prstGeom prst="rect">
            <a:avLst/>
          </a:prstGeom>
          <a:noFill/>
          <a:ln>
            <a:noFill/>
          </a:ln>
        </p:spPr>
      </p:pic>
      <p:pic>
        <p:nvPicPr>
          <p:cNvPr id="201" name="Google Shape;201;p10"/>
          <p:cNvPicPr preferRelativeResize="0"/>
          <p:nvPr/>
        </p:nvPicPr>
        <p:blipFill rotWithShape="1">
          <a:blip r:embed="rId4">
            <a:alphaModFix/>
          </a:blip>
          <a:srcRect/>
          <a:stretch/>
        </p:blipFill>
        <p:spPr>
          <a:xfrm>
            <a:off x="4061005" y="1357502"/>
            <a:ext cx="4214777" cy="20614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F43F7D-4C3F-4B31-BE44-3F3E9243194B}"/>
              </a:ext>
            </a:extLst>
          </p:cNvPr>
          <p:cNvSpPr>
            <a:spLocks noGrp="1"/>
          </p:cNvSpPr>
          <p:nvPr>
            <p:ph type="title"/>
          </p:nvPr>
        </p:nvSpPr>
        <p:spPr>
          <a:xfrm>
            <a:off x="628650" y="974726"/>
            <a:ext cx="7886700" cy="730249"/>
          </a:xfrm>
        </p:spPr>
        <p:txBody>
          <a:bodyPr vert="horz" lIns="91440" tIns="45720" rIns="91440" bIns="45720" rtlCol="0" anchor="b">
            <a:normAutofit/>
          </a:bodyPr>
          <a:lstStyle/>
          <a:p>
            <a:pPr algn="ctr">
              <a:spcBef>
                <a:spcPct val="0"/>
              </a:spcBef>
              <a:buClr>
                <a:srgbClr val="000000"/>
              </a:buClr>
              <a:buFont typeface="Arial"/>
            </a:pPr>
            <a:r>
              <a:rPr lang="es-PE" b="1" kern="1200" spc="-50" dirty="0">
                <a:solidFill>
                  <a:schemeClr val="tx1"/>
                </a:solidFill>
                <a:latin typeface="+mj-lt"/>
                <a:ea typeface="+mj-ea"/>
                <a:cs typeface="+mj-cs"/>
                <a:sym typeface="Arial"/>
              </a:rPr>
              <a:t>Introducción</a:t>
            </a:r>
          </a:p>
        </p:txBody>
      </p:sp>
      <p:sp>
        <p:nvSpPr>
          <p:cNvPr id="3" name="Marcador de texto 2">
            <a:extLst>
              <a:ext uri="{FF2B5EF4-FFF2-40B4-BE49-F238E27FC236}">
                <a16:creationId xmlns:a16="http://schemas.microsoft.com/office/drawing/2014/main" id="{2F53DD02-57EC-452A-A68F-90CCC587EBD3}"/>
              </a:ext>
            </a:extLst>
          </p:cNvPr>
          <p:cNvSpPr>
            <a:spLocks noGrp="1"/>
          </p:cNvSpPr>
          <p:nvPr>
            <p:ph type="body" idx="1"/>
          </p:nvPr>
        </p:nvSpPr>
        <p:spPr>
          <a:xfrm>
            <a:off x="628650" y="2063750"/>
            <a:ext cx="7886700" cy="4351338"/>
          </a:xfrm>
        </p:spPr>
        <p:txBody>
          <a:bodyPr>
            <a:normAutofit lnSpcReduction="10000"/>
          </a:bodyPr>
          <a:lstStyle/>
          <a:p>
            <a:r>
              <a:rPr lang="es-PE" dirty="0"/>
              <a:t>El </a:t>
            </a:r>
            <a:r>
              <a:rPr lang="es-PE" b="1" dirty="0"/>
              <a:t>Sistema Electrónico de Contrataciones del Estado (SEACE)</a:t>
            </a:r>
            <a:r>
              <a:rPr lang="es-PE" dirty="0"/>
              <a:t>,</a:t>
            </a:r>
            <a:r>
              <a:rPr lang="es-PE" b="1" dirty="0"/>
              <a:t> </a:t>
            </a:r>
            <a:r>
              <a:rPr lang="es-PE" dirty="0"/>
              <a:t>es el sistema que permite el intercambio de información y difusión de las contrataciones de bienes servicios o obras que ejecuta el Estado entre las entidades, proveedores o publico en general, </a:t>
            </a:r>
          </a:p>
          <a:p>
            <a:r>
              <a:rPr lang="es-PE" dirty="0"/>
              <a:t>El ingreso de información de los procedimientos de selección al SEACE lo realiza el operador logístico de manera manual, los operadores logísticos o proveedores acceden a través de un usuario y contraseña.</a:t>
            </a:r>
          </a:p>
        </p:txBody>
      </p:sp>
    </p:spTree>
    <p:extLst>
      <p:ext uri="{BB962C8B-B14F-4D97-AF65-F5344CB8AC3E}">
        <p14:creationId xmlns:p14="http://schemas.microsoft.com/office/powerpoint/2010/main" val="2484012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95C2BA2-69AD-43BC-969F-3BC2E3968DED}"/>
              </a:ext>
            </a:extLst>
          </p:cNvPr>
          <p:cNvSpPr txBox="1">
            <a:spLocks/>
          </p:cNvSpPr>
          <p:nvPr/>
        </p:nvSpPr>
        <p:spPr>
          <a:xfrm>
            <a:off x="944880" y="517011"/>
            <a:ext cx="7451318" cy="102603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es-PE" b="1" dirty="0"/>
              <a:t>Antecedentes</a:t>
            </a:r>
          </a:p>
        </p:txBody>
      </p:sp>
      <p:sp>
        <p:nvSpPr>
          <p:cNvPr id="5" name="CuadroTexto 4">
            <a:extLst>
              <a:ext uri="{FF2B5EF4-FFF2-40B4-BE49-F238E27FC236}">
                <a16:creationId xmlns:a16="http://schemas.microsoft.com/office/drawing/2014/main" id="{885B4B14-9AE1-467F-BF67-2780E149F299}"/>
              </a:ext>
            </a:extLst>
          </p:cNvPr>
          <p:cNvSpPr txBox="1"/>
          <p:nvPr/>
        </p:nvSpPr>
        <p:spPr>
          <a:xfrm>
            <a:off x="442913" y="1452929"/>
            <a:ext cx="8258174" cy="4947765"/>
          </a:xfrm>
          <a:prstGeom prst="rect">
            <a:avLst/>
          </a:prstGeom>
          <a:noFill/>
        </p:spPr>
        <p:txBody>
          <a:bodyPr wrap="square">
            <a:spAutoFit/>
          </a:bodyPr>
          <a:lstStyle/>
          <a:p>
            <a:pPr indent="457200">
              <a:lnSpc>
                <a:spcPct val="200000"/>
              </a:lnSpc>
            </a:pPr>
            <a:r>
              <a:rPr lang="es-PE" sz="1600" dirty="0">
                <a:effectLst/>
                <a:latin typeface="Calibri" panose="020F0502020204030204" pitchFamily="34" charset="0"/>
                <a:ea typeface="Calibri" panose="020F0502020204030204" pitchFamily="34" charset="0"/>
                <a:cs typeface="Calibri" panose="020F0502020204030204" pitchFamily="34" charset="0"/>
              </a:rPr>
              <a:t>Para (Castillo, 2016) en cuyos objetivos específicos propone demostrar la eficiencia de la aplicación de una metodología ágil al disminuir el tiempo de desarrollo. En la contrastación de resultados se visualiza en la tabla “Datos Observados vs. Datos Esperados para el Desarrollo del Sistema” que el esfuerzo observado al aplicar una metodología ágil es de 11 semanas; y el esfuerzo esperado al aplicar una metodología tradicional es de 18 semanas. El autor concluyó que con la metodología ágil disminuirá el tiempo de desarrollo. En sus conclusiones y trabajos futuros indicó que el desarrolló apoyado en las metodologías agiles es interesante y completo debido a la esencia del mundo ágil, así como su impacto, y aplicación en las situaciones de riesgo de los proyectos y su adaptación al cambio. Recomienda continuar la aplicación de la metodología ágil en trabajos de distintas magnitudes. </a:t>
            </a:r>
          </a:p>
        </p:txBody>
      </p:sp>
    </p:spTree>
    <p:extLst>
      <p:ext uri="{BB962C8B-B14F-4D97-AF65-F5344CB8AC3E}">
        <p14:creationId xmlns:p14="http://schemas.microsoft.com/office/powerpoint/2010/main" val="1335397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95C2BA2-69AD-43BC-969F-3BC2E3968DED}"/>
              </a:ext>
            </a:extLst>
          </p:cNvPr>
          <p:cNvSpPr txBox="1">
            <a:spLocks/>
          </p:cNvSpPr>
          <p:nvPr/>
        </p:nvSpPr>
        <p:spPr>
          <a:xfrm>
            <a:off x="846341" y="517011"/>
            <a:ext cx="7451318" cy="102603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es-PE" b="1" dirty="0"/>
              <a:t>Scrum</a:t>
            </a:r>
          </a:p>
        </p:txBody>
      </p:sp>
      <p:sp>
        <p:nvSpPr>
          <p:cNvPr id="5" name="CuadroTexto 4">
            <a:extLst>
              <a:ext uri="{FF2B5EF4-FFF2-40B4-BE49-F238E27FC236}">
                <a16:creationId xmlns:a16="http://schemas.microsoft.com/office/drawing/2014/main" id="{885B4B14-9AE1-467F-BF67-2780E149F299}"/>
              </a:ext>
            </a:extLst>
          </p:cNvPr>
          <p:cNvSpPr txBox="1"/>
          <p:nvPr/>
        </p:nvSpPr>
        <p:spPr>
          <a:xfrm>
            <a:off x="308089" y="1543050"/>
            <a:ext cx="8667750" cy="4930581"/>
          </a:xfrm>
          <a:prstGeom prst="rect">
            <a:avLst/>
          </a:prstGeom>
          <a:noFill/>
        </p:spPr>
        <p:txBody>
          <a:bodyPr wrap="square">
            <a:spAutoFit/>
          </a:bodyPr>
          <a:lstStyle/>
          <a:p>
            <a:pPr indent="457200">
              <a:lnSpc>
                <a:spcPct val="200000"/>
              </a:lnSpc>
            </a:pPr>
            <a:r>
              <a:rPr lang="es-PE" sz="2000" dirty="0">
                <a:effectLst/>
                <a:latin typeface="Calibri" panose="020F0502020204030204" pitchFamily="34" charset="0"/>
                <a:ea typeface="Calibri" panose="020F0502020204030204" pitchFamily="34" charset="0"/>
                <a:cs typeface="Calibri" panose="020F0502020204030204" pitchFamily="34" charset="0"/>
              </a:rPr>
              <a:t>Es la más popular metodología Ágil, se caracteriza por ser adaptativa, es decir que es adaptable y abierto al cambio; iterativa, entrega valor constantemente a lo largo del proyecto; flexible, no sigue un plan estricto ni predefinido; y es eficaz, al aplicarlo correctamente se puede llegar a la meta prevista.</a:t>
            </a:r>
          </a:p>
          <a:p>
            <a:pPr indent="457200">
              <a:lnSpc>
                <a:spcPct val="200000"/>
              </a:lnSpc>
            </a:pPr>
            <a:r>
              <a:rPr lang="es-PE" sz="2000" dirty="0">
                <a:effectLst/>
                <a:latin typeface="Calibri" panose="020F0502020204030204" pitchFamily="34" charset="0"/>
                <a:ea typeface="Calibri" panose="020F0502020204030204" pitchFamily="34" charset="0"/>
                <a:cs typeface="Calibri" panose="020F0502020204030204" pitchFamily="34" charset="0"/>
              </a:rPr>
              <a:t>Scrum entrega valor en periodos cortos de tiempo, en ese sentido es importante tener el concepto de priorización, el cual está orientado al orden en que se realiza el mayor valor en el menor tiempo. La priorización basada en valor </a:t>
            </a:r>
          </a:p>
          <a:p>
            <a:pPr indent="457200">
              <a:lnSpc>
                <a:spcPct val="200000"/>
              </a:lnSpc>
            </a:pPr>
            <a:endParaRPr lang="es-PE" sz="20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8191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pSp>
        <p:nvGrpSpPr>
          <p:cNvPr id="128" name="Google Shape;128;p3"/>
          <p:cNvGrpSpPr/>
          <p:nvPr/>
        </p:nvGrpSpPr>
        <p:grpSpPr>
          <a:xfrm>
            <a:off x="985364" y="1131174"/>
            <a:ext cx="6881354" cy="766036"/>
            <a:chOff x="5060710" y="406995"/>
            <a:chExt cx="6881354" cy="766036"/>
          </a:xfrm>
        </p:grpSpPr>
        <p:sp>
          <p:nvSpPr>
            <p:cNvPr id="129" name="Google Shape;129;p3"/>
            <p:cNvSpPr/>
            <p:nvPr/>
          </p:nvSpPr>
          <p:spPr>
            <a:xfrm>
              <a:off x="5060710" y="406995"/>
              <a:ext cx="6881354" cy="766036"/>
            </a:xfrm>
            <a:prstGeom prst="roundRect">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3"/>
            <p:cNvSpPr/>
            <p:nvPr/>
          </p:nvSpPr>
          <p:spPr>
            <a:xfrm>
              <a:off x="5166834" y="492308"/>
              <a:ext cx="6647213" cy="583525"/>
            </a:xfrm>
            <a:prstGeom prst="roundRect">
              <a:avLst>
                <a:gd name="adj" fmla="val 50000"/>
              </a:avLst>
            </a:prstGeom>
            <a:solidFill>
              <a:schemeClr val="l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3"/>
            <p:cNvSpPr txBox="1"/>
            <p:nvPr/>
          </p:nvSpPr>
          <p:spPr>
            <a:xfrm>
              <a:off x="6328147" y="570434"/>
              <a:ext cx="436458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PE" sz="1800">
                  <a:solidFill>
                    <a:srgbClr val="1F3864"/>
                  </a:solidFill>
                  <a:latin typeface="Calibri"/>
                  <a:ea typeface="Calibri"/>
                  <a:cs typeface="Calibri"/>
                  <a:sym typeface="Calibri"/>
                </a:rPr>
                <a:t>MATRIZ DE CONSISTENCIA</a:t>
              </a:r>
              <a:endParaRPr sz="1800">
                <a:solidFill>
                  <a:srgbClr val="1F3864"/>
                </a:solidFill>
                <a:latin typeface="Calibri"/>
                <a:ea typeface="Calibri"/>
                <a:cs typeface="Calibri"/>
                <a:sym typeface="Calibri"/>
              </a:endParaRPr>
            </a:p>
          </p:txBody>
        </p:sp>
      </p:grpSp>
      <p:sp>
        <p:nvSpPr>
          <p:cNvPr id="132" name="Google Shape;132;p3"/>
          <p:cNvSpPr txBox="1"/>
          <p:nvPr/>
        </p:nvSpPr>
        <p:spPr>
          <a:xfrm>
            <a:off x="4139514" y="341476"/>
            <a:ext cx="4527669"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PE" sz="1400">
                <a:solidFill>
                  <a:schemeClr val="dk1"/>
                </a:solidFill>
                <a:latin typeface="Arial"/>
                <a:ea typeface="Arial"/>
                <a:cs typeface="Arial"/>
                <a:sym typeface="Arial"/>
              </a:rPr>
              <a:t>Facultad de Ingeniería Industrial y de Sistemas</a:t>
            </a:r>
            <a:endParaRPr/>
          </a:p>
        </p:txBody>
      </p:sp>
      <p:pic>
        <p:nvPicPr>
          <p:cNvPr id="8" name="Imagen 7">
            <a:extLst>
              <a:ext uri="{FF2B5EF4-FFF2-40B4-BE49-F238E27FC236}">
                <a16:creationId xmlns:a16="http://schemas.microsoft.com/office/drawing/2014/main" id="{A115AC11-6C7C-4235-B8CA-D843DDFAEB5B}"/>
              </a:ext>
            </a:extLst>
          </p:cNvPr>
          <p:cNvPicPr>
            <a:picLocks noChangeAspect="1"/>
          </p:cNvPicPr>
          <p:nvPr/>
        </p:nvPicPr>
        <p:blipFill>
          <a:blip r:embed="rId3"/>
          <a:stretch>
            <a:fillRect/>
          </a:stretch>
        </p:blipFill>
        <p:spPr>
          <a:xfrm>
            <a:off x="1091488" y="2100565"/>
            <a:ext cx="7069174" cy="427178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grpSp>
        <p:nvGrpSpPr>
          <p:cNvPr id="138" name="Google Shape;138;p4"/>
          <p:cNvGrpSpPr/>
          <p:nvPr/>
        </p:nvGrpSpPr>
        <p:grpSpPr>
          <a:xfrm>
            <a:off x="985364" y="1131174"/>
            <a:ext cx="6881354" cy="766036"/>
            <a:chOff x="5060710" y="406995"/>
            <a:chExt cx="6881354" cy="766036"/>
          </a:xfrm>
        </p:grpSpPr>
        <p:sp>
          <p:nvSpPr>
            <p:cNvPr id="139" name="Google Shape;139;p4"/>
            <p:cNvSpPr/>
            <p:nvPr/>
          </p:nvSpPr>
          <p:spPr>
            <a:xfrm>
              <a:off x="5060710" y="406995"/>
              <a:ext cx="6881354" cy="766036"/>
            </a:xfrm>
            <a:prstGeom prst="roundRect">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4"/>
            <p:cNvSpPr/>
            <p:nvPr/>
          </p:nvSpPr>
          <p:spPr>
            <a:xfrm>
              <a:off x="5166834" y="492308"/>
              <a:ext cx="6647213" cy="583525"/>
            </a:xfrm>
            <a:prstGeom prst="roundRect">
              <a:avLst>
                <a:gd name="adj" fmla="val 50000"/>
              </a:avLst>
            </a:prstGeom>
            <a:solidFill>
              <a:schemeClr val="l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 name="Google Shape;141;p4"/>
            <p:cNvSpPr txBox="1"/>
            <p:nvPr/>
          </p:nvSpPr>
          <p:spPr>
            <a:xfrm>
              <a:off x="6328147" y="570434"/>
              <a:ext cx="436458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PE" sz="1800">
                  <a:solidFill>
                    <a:srgbClr val="1F3864"/>
                  </a:solidFill>
                  <a:latin typeface="Calibri"/>
                  <a:ea typeface="Calibri"/>
                  <a:cs typeface="Calibri"/>
                  <a:sym typeface="Calibri"/>
                </a:rPr>
                <a:t>MATRIZ DE CONSISTENCIA</a:t>
              </a:r>
              <a:endParaRPr sz="1800">
                <a:solidFill>
                  <a:srgbClr val="1F3864"/>
                </a:solidFill>
                <a:latin typeface="Calibri"/>
                <a:ea typeface="Calibri"/>
                <a:cs typeface="Calibri"/>
                <a:sym typeface="Calibri"/>
              </a:endParaRPr>
            </a:p>
          </p:txBody>
        </p:sp>
      </p:grpSp>
      <p:sp>
        <p:nvSpPr>
          <p:cNvPr id="142" name="Google Shape;142;p4"/>
          <p:cNvSpPr txBox="1"/>
          <p:nvPr/>
        </p:nvSpPr>
        <p:spPr>
          <a:xfrm>
            <a:off x="4139514" y="341476"/>
            <a:ext cx="4527669"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PE" sz="1400">
                <a:solidFill>
                  <a:schemeClr val="dk1"/>
                </a:solidFill>
                <a:latin typeface="Arial"/>
                <a:ea typeface="Arial"/>
                <a:cs typeface="Arial"/>
                <a:sym typeface="Arial"/>
              </a:rPr>
              <a:t>Facultad de Ingeniería Industrial y de Sistemas</a:t>
            </a:r>
            <a:endParaRPr/>
          </a:p>
        </p:txBody>
      </p:sp>
      <p:pic>
        <p:nvPicPr>
          <p:cNvPr id="8" name="Imagen 7">
            <a:extLst>
              <a:ext uri="{FF2B5EF4-FFF2-40B4-BE49-F238E27FC236}">
                <a16:creationId xmlns:a16="http://schemas.microsoft.com/office/drawing/2014/main" id="{64D7C199-5331-4EA0-9192-DEF146447216}"/>
              </a:ext>
            </a:extLst>
          </p:cNvPr>
          <p:cNvPicPr>
            <a:picLocks noChangeAspect="1"/>
          </p:cNvPicPr>
          <p:nvPr/>
        </p:nvPicPr>
        <p:blipFill>
          <a:blip r:embed="rId3"/>
          <a:stretch>
            <a:fillRect/>
          </a:stretch>
        </p:blipFill>
        <p:spPr>
          <a:xfrm>
            <a:off x="1233432" y="2071077"/>
            <a:ext cx="6379791" cy="4542554"/>
          </a:xfrm>
          <a:prstGeom prst="rect">
            <a:avLst/>
          </a:prstGeom>
        </p:spPr>
      </p:pic>
      <p:sp>
        <p:nvSpPr>
          <p:cNvPr id="2" name="Rectángulo 1">
            <a:extLst>
              <a:ext uri="{FF2B5EF4-FFF2-40B4-BE49-F238E27FC236}">
                <a16:creationId xmlns:a16="http://schemas.microsoft.com/office/drawing/2014/main" id="{10539A16-F96B-4A49-BDE6-ECBC7AB33C1C}"/>
              </a:ext>
            </a:extLst>
          </p:cNvPr>
          <p:cNvSpPr/>
          <p:nvPr/>
        </p:nvSpPr>
        <p:spPr>
          <a:xfrm>
            <a:off x="6732270" y="5063490"/>
            <a:ext cx="517593" cy="5780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7F72AF-B09A-48FA-AB1B-568CF5102A91}"/>
              </a:ext>
            </a:extLst>
          </p:cNvPr>
          <p:cNvSpPr>
            <a:spLocks noGrp="1"/>
          </p:cNvSpPr>
          <p:nvPr>
            <p:ph type="title"/>
          </p:nvPr>
        </p:nvSpPr>
        <p:spPr/>
        <p:txBody>
          <a:bodyPr/>
          <a:lstStyle/>
          <a:p>
            <a:endParaRPr lang="es-PE"/>
          </a:p>
        </p:txBody>
      </p:sp>
      <p:sp>
        <p:nvSpPr>
          <p:cNvPr id="3" name="Marcador de texto 2">
            <a:extLst>
              <a:ext uri="{FF2B5EF4-FFF2-40B4-BE49-F238E27FC236}">
                <a16:creationId xmlns:a16="http://schemas.microsoft.com/office/drawing/2014/main" id="{9A2AC290-BE54-4D97-A9B4-333990EBC6B6}"/>
              </a:ext>
            </a:extLst>
          </p:cNvPr>
          <p:cNvSpPr>
            <a:spLocks noGrp="1"/>
          </p:cNvSpPr>
          <p:nvPr>
            <p:ph type="body" idx="1"/>
          </p:nvPr>
        </p:nvSpPr>
        <p:spPr/>
        <p:txBody>
          <a:bodyPr/>
          <a:lstStyle/>
          <a:p>
            <a:endParaRPr lang="es-PE" dirty="0"/>
          </a:p>
        </p:txBody>
      </p:sp>
      <p:pic>
        <p:nvPicPr>
          <p:cNvPr id="5" name="Imagen 4">
            <a:extLst>
              <a:ext uri="{FF2B5EF4-FFF2-40B4-BE49-F238E27FC236}">
                <a16:creationId xmlns:a16="http://schemas.microsoft.com/office/drawing/2014/main" id="{53B2FCA5-BF0C-4CA5-875E-94F467703C0F}"/>
              </a:ext>
            </a:extLst>
          </p:cNvPr>
          <p:cNvPicPr>
            <a:picLocks noChangeAspect="1"/>
          </p:cNvPicPr>
          <p:nvPr/>
        </p:nvPicPr>
        <p:blipFill>
          <a:blip r:embed="rId2"/>
          <a:stretch>
            <a:fillRect/>
          </a:stretch>
        </p:blipFill>
        <p:spPr>
          <a:xfrm>
            <a:off x="491136" y="2300290"/>
            <a:ext cx="8161729" cy="4139028"/>
          </a:xfrm>
          <a:prstGeom prst="rect">
            <a:avLst/>
          </a:prstGeom>
        </p:spPr>
      </p:pic>
      <p:grpSp>
        <p:nvGrpSpPr>
          <p:cNvPr id="6" name="Google Shape;128;p3">
            <a:extLst>
              <a:ext uri="{FF2B5EF4-FFF2-40B4-BE49-F238E27FC236}">
                <a16:creationId xmlns:a16="http://schemas.microsoft.com/office/drawing/2014/main" id="{00770897-D09B-4C31-8535-29B66A50F895}"/>
              </a:ext>
            </a:extLst>
          </p:cNvPr>
          <p:cNvGrpSpPr/>
          <p:nvPr/>
        </p:nvGrpSpPr>
        <p:grpSpPr>
          <a:xfrm>
            <a:off x="985364" y="1131174"/>
            <a:ext cx="6881354" cy="766036"/>
            <a:chOff x="5060710" y="406995"/>
            <a:chExt cx="6881354" cy="766036"/>
          </a:xfrm>
        </p:grpSpPr>
        <p:sp>
          <p:nvSpPr>
            <p:cNvPr id="7" name="Google Shape;129;p3">
              <a:extLst>
                <a:ext uri="{FF2B5EF4-FFF2-40B4-BE49-F238E27FC236}">
                  <a16:creationId xmlns:a16="http://schemas.microsoft.com/office/drawing/2014/main" id="{37A4BA02-582F-4186-A441-956AF175A4D0}"/>
                </a:ext>
              </a:extLst>
            </p:cNvPr>
            <p:cNvSpPr/>
            <p:nvPr/>
          </p:nvSpPr>
          <p:spPr>
            <a:xfrm>
              <a:off x="5060710" y="406995"/>
              <a:ext cx="6881354" cy="766036"/>
            </a:xfrm>
            <a:prstGeom prst="roundRect">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130;p3">
              <a:extLst>
                <a:ext uri="{FF2B5EF4-FFF2-40B4-BE49-F238E27FC236}">
                  <a16:creationId xmlns:a16="http://schemas.microsoft.com/office/drawing/2014/main" id="{C6403150-BD09-452B-A51B-345BACF1A6D6}"/>
                </a:ext>
              </a:extLst>
            </p:cNvPr>
            <p:cNvSpPr/>
            <p:nvPr/>
          </p:nvSpPr>
          <p:spPr>
            <a:xfrm>
              <a:off x="5166834" y="492308"/>
              <a:ext cx="6647213" cy="583525"/>
            </a:xfrm>
            <a:prstGeom prst="roundRect">
              <a:avLst>
                <a:gd name="adj" fmla="val 50000"/>
              </a:avLst>
            </a:prstGeom>
            <a:solidFill>
              <a:schemeClr val="l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 name="Google Shape;131;p3">
              <a:extLst>
                <a:ext uri="{FF2B5EF4-FFF2-40B4-BE49-F238E27FC236}">
                  <a16:creationId xmlns:a16="http://schemas.microsoft.com/office/drawing/2014/main" id="{1B111AF4-C708-4628-A227-246CF7D4DA53}"/>
                </a:ext>
              </a:extLst>
            </p:cNvPr>
            <p:cNvSpPr txBox="1"/>
            <p:nvPr/>
          </p:nvSpPr>
          <p:spPr>
            <a:xfrm>
              <a:off x="6328147" y="570434"/>
              <a:ext cx="436458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PE" sz="1800">
                  <a:solidFill>
                    <a:srgbClr val="1F3864"/>
                  </a:solidFill>
                  <a:latin typeface="Calibri"/>
                  <a:ea typeface="Calibri"/>
                  <a:cs typeface="Calibri"/>
                  <a:sym typeface="Calibri"/>
                </a:rPr>
                <a:t>MATRIZ DE CONSISTENCIA</a:t>
              </a:r>
              <a:endParaRPr sz="1800">
                <a:solidFill>
                  <a:srgbClr val="1F3864"/>
                </a:solidFill>
                <a:latin typeface="Calibri"/>
                <a:ea typeface="Calibri"/>
                <a:cs typeface="Calibri"/>
                <a:sym typeface="Calibri"/>
              </a:endParaRPr>
            </a:p>
          </p:txBody>
        </p:sp>
      </p:grpSp>
      <p:pic>
        <p:nvPicPr>
          <p:cNvPr id="11" name="Imagen 10">
            <a:extLst>
              <a:ext uri="{FF2B5EF4-FFF2-40B4-BE49-F238E27FC236}">
                <a16:creationId xmlns:a16="http://schemas.microsoft.com/office/drawing/2014/main" id="{3E81838E-89F1-4238-8A1D-7CAAECD8C4E5}"/>
              </a:ext>
            </a:extLst>
          </p:cNvPr>
          <p:cNvPicPr>
            <a:picLocks noChangeAspect="1"/>
          </p:cNvPicPr>
          <p:nvPr/>
        </p:nvPicPr>
        <p:blipFill rotWithShape="1">
          <a:blip r:embed="rId3"/>
          <a:srcRect b="89230"/>
          <a:stretch/>
        </p:blipFill>
        <p:spPr>
          <a:xfrm>
            <a:off x="491135" y="1767965"/>
            <a:ext cx="8161729" cy="598046"/>
          </a:xfrm>
          <a:prstGeom prst="rect">
            <a:avLst/>
          </a:prstGeom>
        </p:spPr>
      </p:pic>
      <p:sp>
        <p:nvSpPr>
          <p:cNvPr id="12" name="Rectángulo 11">
            <a:extLst>
              <a:ext uri="{FF2B5EF4-FFF2-40B4-BE49-F238E27FC236}">
                <a16:creationId xmlns:a16="http://schemas.microsoft.com/office/drawing/2014/main" id="{50FD5F37-5384-4CF9-9B58-8DCAE71A74EF}"/>
              </a:ext>
            </a:extLst>
          </p:cNvPr>
          <p:cNvSpPr/>
          <p:nvPr/>
        </p:nvSpPr>
        <p:spPr>
          <a:xfrm>
            <a:off x="7549073" y="1807579"/>
            <a:ext cx="781699" cy="5780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3" name="Rectángulo 12">
            <a:extLst>
              <a:ext uri="{FF2B5EF4-FFF2-40B4-BE49-F238E27FC236}">
                <a16:creationId xmlns:a16="http://schemas.microsoft.com/office/drawing/2014/main" id="{A62D16DA-2BF8-4331-9C4C-AD35A5882694}"/>
              </a:ext>
            </a:extLst>
          </p:cNvPr>
          <p:cNvSpPr/>
          <p:nvPr/>
        </p:nvSpPr>
        <p:spPr>
          <a:xfrm>
            <a:off x="4206241" y="1820784"/>
            <a:ext cx="914400" cy="583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Tree>
    <p:extLst>
      <p:ext uri="{BB962C8B-B14F-4D97-AF65-F5344CB8AC3E}">
        <p14:creationId xmlns:p14="http://schemas.microsoft.com/office/powerpoint/2010/main" val="1393236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pSp>
        <p:nvGrpSpPr>
          <p:cNvPr id="168" name="Google Shape;168;p7"/>
          <p:cNvGrpSpPr/>
          <p:nvPr/>
        </p:nvGrpSpPr>
        <p:grpSpPr>
          <a:xfrm>
            <a:off x="985364" y="1131174"/>
            <a:ext cx="6881354" cy="766036"/>
            <a:chOff x="5060710" y="406995"/>
            <a:chExt cx="6881354" cy="766036"/>
          </a:xfrm>
        </p:grpSpPr>
        <p:sp>
          <p:nvSpPr>
            <p:cNvPr id="169" name="Google Shape;169;p7"/>
            <p:cNvSpPr/>
            <p:nvPr/>
          </p:nvSpPr>
          <p:spPr>
            <a:xfrm>
              <a:off x="5060710" y="406995"/>
              <a:ext cx="6881354" cy="766036"/>
            </a:xfrm>
            <a:prstGeom prst="roundRect">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7"/>
            <p:cNvSpPr/>
            <p:nvPr/>
          </p:nvSpPr>
          <p:spPr>
            <a:xfrm>
              <a:off x="5166834" y="492308"/>
              <a:ext cx="6647213" cy="583525"/>
            </a:xfrm>
            <a:prstGeom prst="roundRect">
              <a:avLst>
                <a:gd name="adj" fmla="val 50000"/>
              </a:avLst>
            </a:prstGeom>
            <a:solidFill>
              <a:schemeClr val="l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7"/>
            <p:cNvSpPr txBox="1"/>
            <p:nvPr/>
          </p:nvSpPr>
          <p:spPr>
            <a:xfrm>
              <a:off x="6328147" y="570434"/>
              <a:ext cx="436458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PE" sz="1800">
                  <a:solidFill>
                    <a:srgbClr val="1F3864"/>
                  </a:solidFill>
                  <a:latin typeface="Calibri"/>
                  <a:ea typeface="Calibri"/>
                  <a:cs typeface="Calibri"/>
                  <a:sym typeface="Calibri"/>
                </a:rPr>
                <a:t>PRESUPUESTO</a:t>
              </a:r>
              <a:endParaRPr sz="1800">
                <a:solidFill>
                  <a:srgbClr val="1F3864"/>
                </a:solidFill>
                <a:latin typeface="Calibri"/>
                <a:ea typeface="Calibri"/>
                <a:cs typeface="Calibri"/>
                <a:sym typeface="Calibri"/>
              </a:endParaRPr>
            </a:p>
          </p:txBody>
        </p:sp>
      </p:grpSp>
      <p:sp>
        <p:nvSpPr>
          <p:cNvPr id="172" name="Google Shape;172;p7"/>
          <p:cNvSpPr txBox="1"/>
          <p:nvPr/>
        </p:nvSpPr>
        <p:spPr>
          <a:xfrm>
            <a:off x="4139514" y="341476"/>
            <a:ext cx="4527669"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PE" sz="1400">
                <a:solidFill>
                  <a:schemeClr val="dk1"/>
                </a:solidFill>
                <a:latin typeface="Arial"/>
                <a:ea typeface="Arial"/>
                <a:cs typeface="Arial"/>
                <a:sym typeface="Arial"/>
              </a:rPr>
              <a:t>Facultad de Ingeniería Industrial y de Sistemas</a:t>
            </a:r>
            <a:endParaRPr/>
          </a:p>
        </p:txBody>
      </p:sp>
      <p:pic>
        <p:nvPicPr>
          <p:cNvPr id="8" name="Imagen 7">
            <a:extLst>
              <a:ext uri="{FF2B5EF4-FFF2-40B4-BE49-F238E27FC236}">
                <a16:creationId xmlns:a16="http://schemas.microsoft.com/office/drawing/2014/main" id="{8CE233DF-4DC3-4E4D-A187-6DBB5588DF5A}"/>
              </a:ext>
            </a:extLst>
          </p:cNvPr>
          <p:cNvPicPr>
            <a:picLocks noChangeAspect="1"/>
          </p:cNvPicPr>
          <p:nvPr/>
        </p:nvPicPr>
        <p:blipFill>
          <a:blip r:embed="rId3"/>
          <a:stretch>
            <a:fillRect/>
          </a:stretch>
        </p:blipFill>
        <p:spPr>
          <a:xfrm>
            <a:off x="1656860" y="2379131"/>
            <a:ext cx="5438421" cy="36324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9"/>
          <p:cNvGrpSpPr/>
          <p:nvPr/>
        </p:nvGrpSpPr>
        <p:grpSpPr>
          <a:xfrm>
            <a:off x="985364" y="1131174"/>
            <a:ext cx="6881354" cy="766036"/>
            <a:chOff x="5060710" y="406995"/>
            <a:chExt cx="6881354" cy="766036"/>
          </a:xfrm>
        </p:grpSpPr>
        <p:sp>
          <p:nvSpPr>
            <p:cNvPr id="190" name="Google Shape;190;p9"/>
            <p:cNvSpPr/>
            <p:nvPr/>
          </p:nvSpPr>
          <p:spPr>
            <a:xfrm>
              <a:off x="5060710" y="406995"/>
              <a:ext cx="6881354" cy="766036"/>
            </a:xfrm>
            <a:prstGeom prst="roundRect">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9"/>
            <p:cNvSpPr/>
            <p:nvPr/>
          </p:nvSpPr>
          <p:spPr>
            <a:xfrm>
              <a:off x="5166834" y="492308"/>
              <a:ext cx="6647213" cy="583525"/>
            </a:xfrm>
            <a:prstGeom prst="roundRect">
              <a:avLst>
                <a:gd name="adj" fmla="val 50000"/>
              </a:avLst>
            </a:prstGeom>
            <a:solidFill>
              <a:schemeClr val="l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9"/>
            <p:cNvSpPr txBox="1"/>
            <p:nvPr/>
          </p:nvSpPr>
          <p:spPr>
            <a:xfrm>
              <a:off x="6328147" y="570434"/>
              <a:ext cx="436458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PE" sz="1800">
                  <a:solidFill>
                    <a:srgbClr val="1F3864"/>
                  </a:solidFill>
                  <a:latin typeface="Calibri"/>
                  <a:ea typeface="Calibri"/>
                  <a:cs typeface="Calibri"/>
                  <a:sym typeface="Calibri"/>
                </a:rPr>
                <a:t>CRONOGRAMA</a:t>
              </a:r>
              <a:endParaRPr sz="1800">
                <a:solidFill>
                  <a:srgbClr val="1F3864"/>
                </a:solidFill>
                <a:latin typeface="Calibri"/>
                <a:ea typeface="Calibri"/>
                <a:cs typeface="Calibri"/>
                <a:sym typeface="Calibri"/>
              </a:endParaRPr>
            </a:p>
          </p:txBody>
        </p:sp>
      </p:grpSp>
      <p:sp>
        <p:nvSpPr>
          <p:cNvPr id="193" name="Google Shape;193;p9"/>
          <p:cNvSpPr txBox="1"/>
          <p:nvPr/>
        </p:nvSpPr>
        <p:spPr>
          <a:xfrm>
            <a:off x="4139514" y="341476"/>
            <a:ext cx="4527669"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PE" sz="1400">
                <a:solidFill>
                  <a:schemeClr val="dk1"/>
                </a:solidFill>
                <a:latin typeface="Arial"/>
                <a:ea typeface="Arial"/>
                <a:cs typeface="Arial"/>
                <a:sym typeface="Arial"/>
              </a:rPr>
              <a:t>Facultad de Ingeniería Industrial y de Sistemas</a:t>
            </a:r>
            <a:endParaRPr/>
          </a:p>
        </p:txBody>
      </p:sp>
      <p:pic>
        <p:nvPicPr>
          <p:cNvPr id="8" name="Imagen 7">
            <a:extLst>
              <a:ext uri="{FF2B5EF4-FFF2-40B4-BE49-F238E27FC236}">
                <a16:creationId xmlns:a16="http://schemas.microsoft.com/office/drawing/2014/main" id="{69588A86-18EF-4727-914B-E09CB1FAC433}"/>
              </a:ext>
            </a:extLst>
          </p:cNvPr>
          <p:cNvPicPr/>
          <p:nvPr/>
        </p:nvPicPr>
        <p:blipFill>
          <a:blip r:embed="rId3"/>
          <a:stretch>
            <a:fillRect/>
          </a:stretch>
        </p:blipFill>
        <p:spPr>
          <a:xfrm>
            <a:off x="973015" y="2125783"/>
            <a:ext cx="7197970" cy="4157785"/>
          </a:xfrm>
          <a:prstGeom prst="rect">
            <a:avLst/>
          </a:prstGeom>
        </p:spPr>
      </p:pic>
    </p:spTree>
  </p:cSld>
  <p:clrMapOvr>
    <a:masterClrMapping/>
  </p:clrMapOvr>
</p:sld>
</file>

<file path=ppt/theme/theme1.xml><?xml version="1.0" encoding="utf-8"?>
<a:theme xmlns:a="http://schemas.openxmlformats.org/drawingml/2006/main" name="Tema de Offic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C09B6F08EF2C64E83F05E736CE78240" ma:contentTypeVersion="4" ma:contentTypeDescription="Crear nuevo documento." ma:contentTypeScope="" ma:versionID="036ad63a46e006ba12fdf37a2035904b">
  <xsd:schema xmlns:xsd="http://www.w3.org/2001/XMLSchema" xmlns:xs="http://www.w3.org/2001/XMLSchema" xmlns:p="http://schemas.microsoft.com/office/2006/metadata/properties" xmlns:ns2="8836c5b1-46a2-4ceb-a441-7567266f2136" targetNamespace="http://schemas.microsoft.com/office/2006/metadata/properties" ma:root="true" ma:fieldsID="d4c6db9f7bd091f18145fa5bd61fa1ca" ns2:_="">
    <xsd:import namespace="8836c5b1-46a2-4ceb-a441-7567266f213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36c5b1-46a2-4ceb-a441-7567266f21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7E8D73-5B6C-44CB-B6E7-970F21979DD9}"/>
</file>

<file path=customXml/itemProps2.xml><?xml version="1.0" encoding="utf-8"?>
<ds:datastoreItem xmlns:ds="http://schemas.openxmlformats.org/officeDocument/2006/customXml" ds:itemID="{261882DE-A678-46F5-AB5C-39B1B1DBED53}"/>
</file>

<file path=customXml/itemProps3.xml><?xml version="1.0" encoding="utf-8"?>
<ds:datastoreItem xmlns:ds="http://schemas.openxmlformats.org/officeDocument/2006/customXml" ds:itemID="{09457173-3C17-47FD-8E00-5BD88CFCA751}"/>
</file>

<file path=docProps/app.xml><?xml version="1.0" encoding="utf-8"?>
<Properties xmlns="http://schemas.openxmlformats.org/officeDocument/2006/extended-properties" xmlns:vt="http://schemas.openxmlformats.org/officeDocument/2006/docPropsVTypes">
  <TotalTime>494</TotalTime>
  <Words>416</Words>
  <Application>Microsoft Office PowerPoint</Application>
  <PresentationFormat>Presentación en pantalla (4:3)</PresentationFormat>
  <Paragraphs>24</Paragraphs>
  <Slides>10</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Roboto</vt:lpstr>
      <vt:lpstr>Times New Roman</vt:lpstr>
      <vt:lpstr>Arial</vt:lpstr>
      <vt:lpstr>Calibri</vt:lpstr>
      <vt:lpstr>Tema de Office</vt:lpstr>
      <vt:lpstr>Presentación de PowerPoint</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UNFV</dc:creator>
  <cp:lastModifiedBy>JOAN CARLO HUAMÁN GALVÁN</cp:lastModifiedBy>
  <cp:revision>19</cp:revision>
  <dcterms:created xsi:type="dcterms:W3CDTF">2020-04-09T16:16:03Z</dcterms:created>
  <dcterms:modified xsi:type="dcterms:W3CDTF">2021-04-18T23:08:37Z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0x0101000C09B6F08EF2C64E83F05E736CE78240</vt:lpwstr>
  </property>
</Properties>
</file>