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4" r:id="rId5"/>
    <p:sldId id="265" r:id="rId6"/>
    <p:sldId id="266" r:id="rId7"/>
    <p:sldId id="267" r:id="rId8"/>
    <p:sldId id="268" r:id="rId9"/>
    <p:sldId id="269" r:id="rId10"/>
    <p:sldId id="270"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11CAD-DC4B-4366-A571-C4F30C685AC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A7CAB32-ACBB-40CA-9865-D8B7175BE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2F0744A-A906-425B-8FF5-316E4DA70B52}"/>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B0461A65-FEE6-4518-8AAC-6EE6CE5195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0354CB-9366-4B44-B432-A107DBD6B83E}"/>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342536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5EEC9-CBAB-4FE3-AFD5-77B55969D13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4B0CBAD-A924-43B3-AC7F-975BE88E126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88E3886-16B4-4359-A3E2-42D5CC11DEC8}"/>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10289325-41EB-46A2-AD0D-E36D995164D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31A580B-10F5-4A00-873F-911E009ED2A4}"/>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342364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4043AC-3322-4F77-880A-36E1B32DB89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1013044-E245-4FE9-A899-B0AAA3E80D1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F7BB9A-F8EE-4476-BD4E-9B675D3A0295}"/>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0AC12A6C-0E50-4951-AC75-FEA70153806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B24C0B-3AD1-4B81-A32D-F3AB0A5AE1CB}"/>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19608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013A0-174A-49D8-A672-A8624FD8991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B97173-4BB6-45ED-A740-1FE040E2E35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C18CCC-EE0E-48F1-837E-486466B0D8AD}"/>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FE5AB2DA-42C9-4F4C-9CB1-C4AE122B3B1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382F95-0571-4AF9-B022-CEB8A900B0FD}"/>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81017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22ECE-D3E9-43E5-9D4B-2AD3E2DF30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1989C5-25A6-4E59-9523-73050F246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41969B2-476B-4977-9360-F2CD0B6DD8BE}"/>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E55AC7F4-1B7E-4B16-B573-FF85463826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B67994-C507-499E-8575-F33F5417BA98}"/>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70006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CA037-7335-4E75-860E-39AD8D120DD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83D7BC5-4E8D-47FD-B157-F5517802EC0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76149B2-9CA4-44E5-B9CB-612A39D20F2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AB037F0-D0CE-4417-8B1E-D6D36F77FE78}"/>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6" name="Marcador de pie de página 5">
            <a:extLst>
              <a:ext uri="{FF2B5EF4-FFF2-40B4-BE49-F238E27FC236}">
                <a16:creationId xmlns:a16="http://schemas.microsoft.com/office/drawing/2014/main" id="{06C2D6FE-E4B0-45D1-932B-7E3D836E866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8AC09A8-CE40-4521-A819-7304952CB743}"/>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50870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8730E-A178-416E-B798-E839EFEE048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9199A10-7BDF-4B34-8C37-9F938C036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4D62D79-E419-4D6C-B87F-5EE1B46323B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609A901-980E-4C9A-98D1-45C38A484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4696E82-9647-44C4-AB76-38E6AC0A828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89ED3C9-D32E-4858-83C9-2FC4AAE089D9}"/>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8" name="Marcador de pie de página 7">
            <a:extLst>
              <a:ext uri="{FF2B5EF4-FFF2-40B4-BE49-F238E27FC236}">
                <a16:creationId xmlns:a16="http://schemas.microsoft.com/office/drawing/2014/main" id="{DC50BF0C-B536-4EC3-88ED-DCB6BE06846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31657C7-A849-4F96-B0E1-6C816F9C0F75}"/>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365642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A9259-1395-4EA9-9224-8C236F69DAA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883F4B5-1709-4A48-B295-76987F1CB8C7}"/>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4" name="Marcador de pie de página 3">
            <a:extLst>
              <a:ext uri="{FF2B5EF4-FFF2-40B4-BE49-F238E27FC236}">
                <a16:creationId xmlns:a16="http://schemas.microsoft.com/office/drawing/2014/main" id="{3F702DFA-FD98-476A-BF76-9597ADEC9D0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6CAE06-526F-4ED4-95AC-78BC39B59837}"/>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27271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C376FA-293C-47EB-AF38-207B644FAB08}"/>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3" name="Marcador de pie de página 2">
            <a:extLst>
              <a:ext uri="{FF2B5EF4-FFF2-40B4-BE49-F238E27FC236}">
                <a16:creationId xmlns:a16="http://schemas.microsoft.com/office/drawing/2014/main" id="{0DB7C9B2-32EA-4237-A153-07923F3D1AB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48EBC13-5CA0-49EF-BCBB-A4462EAD9FE4}"/>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03118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90F23-5B04-4764-9F7A-168F9C39A7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112770B-4E32-47FA-B65E-646B3B78F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6CE56CC-C60C-4F65-B593-4B5BA164D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3AF1F6-FF0B-412A-B2FF-B22EC2004665}"/>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6" name="Marcador de pie de página 5">
            <a:extLst>
              <a:ext uri="{FF2B5EF4-FFF2-40B4-BE49-F238E27FC236}">
                <a16:creationId xmlns:a16="http://schemas.microsoft.com/office/drawing/2014/main" id="{2F52A07B-ED3E-484D-9099-26D9404A9AC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B304DB-2270-4F82-8FC6-3F99CB72922A}"/>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72270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06A2B-B306-4065-8BDB-38BBFCD964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5981A09-4183-4ABC-8909-DBC967FF0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85184ED-2F15-4645-9E51-83EDE6731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37A55E-D72C-47CB-8D18-52B3C8F0AC64}"/>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6" name="Marcador de pie de página 5">
            <a:extLst>
              <a:ext uri="{FF2B5EF4-FFF2-40B4-BE49-F238E27FC236}">
                <a16:creationId xmlns:a16="http://schemas.microsoft.com/office/drawing/2014/main" id="{0D985CA9-1F96-481C-9916-98E1D929E0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97D384C-37CC-4055-B116-A9E7B77D63AB}"/>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04396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7CD445-1F2D-4CE4-B348-833B5C21C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8B5743A-5377-4248-9F72-79BE078E9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115EFC-B3FE-41E7-898A-016373C7F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44FEC542-5E4A-45F7-AA32-36DF0103B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F97E1C-6705-4DB4-8C14-29598EADA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C88EB-80C9-43E7-B13B-E3A9F35219EF}" type="slidenum">
              <a:rPr lang="es-ES" smtClean="0"/>
              <a:t>‹Nº›</a:t>
            </a:fld>
            <a:endParaRPr lang="es-ES"/>
          </a:p>
        </p:txBody>
      </p:sp>
    </p:spTree>
    <p:extLst>
      <p:ext uri="{BB962C8B-B14F-4D97-AF65-F5344CB8AC3E}">
        <p14:creationId xmlns:p14="http://schemas.microsoft.com/office/powerpoint/2010/main" val="204944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44515-9E07-472E-9A8A-F773A4CF4AE7}"/>
              </a:ext>
            </a:extLst>
          </p:cNvPr>
          <p:cNvSpPr>
            <a:spLocks noGrp="1"/>
          </p:cNvSpPr>
          <p:nvPr>
            <p:ph type="title"/>
          </p:nvPr>
        </p:nvSpPr>
        <p:spPr>
          <a:xfrm>
            <a:off x="612913" y="1387263"/>
            <a:ext cx="10515600" cy="1325563"/>
          </a:xfrm>
        </p:spPr>
        <p:txBody>
          <a:bodyPr>
            <a:normAutofit/>
          </a:bodyPr>
          <a:lstStyle/>
          <a:p>
            <a:r>
              <a:rPr lang="es-ES" sz="4000" b="1" dirty="0"/>
              <a:t>Profesor: Pedro Lezama</a:t>
            </a:r>
            <a:endParaRPr lang="es-PE" sz="4000" b="1" dirty="0"/>
          </a:p>
        </p:txBody>
      </p:sp>
      <p:sp>
        <p:nvSpPr>
          <p:cNvPr id="3" name="Marcador de contenido 2">
            <a:extLst>
              <a:ext uri="{FF2B5EF4-FFF2-40B4-BE49-F238E27FC236}">
                <a16:creationId xmlns:a16="http://schemas.microsoft.com/office/drawing/2014/main" id="{2E56605B-49FA-456E-955D-CFDF96E3312A}"/>
              </a:ext>
            </a:extLst>
          </p:cNvPr>
          <p:cNvSpPr>
            <a:spLocks noGrp="1"/>
          </p:cNvSpPr>
          <p:nvPr>
            <p:ph idx="1"/>
          </p:nvPr>
        </p:nvSpPr>
        <p:spPr>
          <a:xfrm>
            <a:off x="1063487" y="2620756"/>
            <a:ext cx="10515600" cy="4351338"/>
          </a:xfrm>
        </p:spPr>
        <p:txBody>
          <a:bodyPr>
            <a:normAutofit/>
          </a:bodyPr>
          <a:lstStyle/>
          <a:p>
            <a:pPr marL="0" indent="0">
              <a:lnSpc>
                <a:spcPct val="100000"/>
              </a:lnSpc>
              <a:buNone/>
            </a:pPr>
            <a:r>
              <a:rPr lang="es-PE" b="1" i="1" dirty="0">
                <a:solidFill>
                  <a:srgbClr val="002060"/>
                </a:solidFill>
              </a:rPr>
              <a:t>Alumna: Ros Mery López García</a:t>
            </a:r>
          </a:p>
          <a:p>
            <a:pPr marL="0" indent="0">
              <a:lnSpc>
                <a:spcPct val="100000"/>
              </a:lnSpc>
              <a:buNone/>
            </a:pPr>
            <a:endParaRPr lang="es-PE" b="1" i="1" dirty="0">
              <a:solidFill>
                <a:srgbClr val="002060"/>
              </a:solidFill>
            </a:endParaRPr>
          </a:p>
          <a:p>
            <a:pPr marL="0" indent="0" algn="ctr">
              <a:lnSpc>
                <a:spcPct val="100000"/>
              </a:lnSpc>
              <a:buNone/>
            </a:pPr>
            <a:r>
              <a:rPr lang="es-PE" b="1" i="1" dirty="0">
                <a:solidFill>
                  <a:srgbClr val="002060"/>
                </a:solidFill>
              </a:rPr>
              <a:t>Tema: “</a:t>
            </a:r>
            <a:r>
              <a:rPr lang="es-PE" sz="2400" b="1" dirty="0">
                <a:solidFill>
                  <a:srgbClr val="002060"/>
                </a:solidFill>
                <a:effectLst/>
                <a:latin typeface="Times New Roman" panose="02020603050405020304" pitchFamily="18" charset="0"/>
                <a:ea typeface="Times New Roman" panose="02020603050405020304" pitchFamily="18" charset="0"/>
              </a:rPr>
              <a:t>PROYECTO BALANCED SCORECARD PARA MEJORAR LA TRANSFORMACIÓN DIGITAL EN UNA INSTITUCIÓN EDUCATIVA PRIVADA</a:t>
            </a:r>
            <a:r>
              <a:rPr lang="es-PE" sz="1800" b="1" i="1" dirty="0">
                <a:solidFill>
                  <a:srgbClr val="002060"/>
                </a:solidFill>
                <a:effectLst/>
                <a:latin typeface="Times New Roman" panose="02020603050405020304" pitchFamily="18" charset="0"/>
                <a:ea typeface="Times New Roman" panose="02020603050405020304" pitchFamily="18" charset="0"/>
              </a:rPr>
              <a:t>”</a:t>
            </a:r>
            <a:endParaRPr lang="es-PE" b="1" i="1" dirty="0">
              <a:solidFill>
                <a:srgbClr val="002060"/>
              </a:solidFill>
            </a:endParaRPr>
          </a:p>
        </p:txBody>
      </p:sp>
      <p:pic>
        <p:nvPicPr>
          <p:cNvPr id="1026" name="Picture 2" descr="Escuela Profesional de Enfermería de la Universidad Nacional Federico  Villarreal | Directorio Panamericano de Escuelas de Enfermería">
            <a:extLst>
              <a:ext uri="{FF2B5EF4-FFF2-40B4-BE49-F238E27FC236}">
                <a16:creationId xmlns:a16="http://schemas.microsoft.com/office/drawing/2014/main" id="{36445E8F-7255-4968-842F-F1F7BCD07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105" y="150433"/>
            <a:ext cx="4572000" cy="1857375"/>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DFFEA9AC-94A3-4B20-AB78-DA35843F55E6}"/>
              </a:ext>
            </a:extLst>
          </p:cNvPr>
          <p:cNvSpPr txBox="1">
            <a:spLocks/>
          </p:cNvSpPr>
          <p:nvPr/>
        </p:nvSpPr>
        <p:spPr>
          <a:xfrm>
            <a:off x="602238" y="347357"/>
            <a:ext cx="10515600" cy="20798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600" b="1" dirty="0">
                <a:solidFill>
                  <a:srgbClr val="000000"/>
                </a:solidFill>
                <a:effectLst/>
                <a:latin typeface="Book Antiqua" panose="02040602050305030304" pitchFamily="18" charset="0"/>
                <a:ea typeface="Calibri" panose="020F0502020204030204" pitchFamily="34" charset="0"/>
                <a:cs typeface="Book Antiqua" panose="02040602050305030304" pitchFamily="18" charset="0"/>
              </a:rPr>
              <a:t>Curso: Seminario de Tesis</a:t>
            </a:r>
            <a:endParaRPr lang="es-PE" sz="3600" dirty="0">
              <a:solidFill>
                <a:srgbClr val="000000"/>
              </a:solidFill>
              <a:effectLst/>
              <a:latin typeface="Times New Roman" panose="02020603050405020304" pitchFamily="18" charset="0"/>
              <a:ea typeface="Calibri" panose="020F0502020204030204" pitchFamily="34" charset="0"/>
            </a:endParaRPr>
          </a:p>
          <a:p>
            <a:endParaRPr lang="es-PE" b="1" dirty="0">
              <a:solidFill>
                <a:srgbClr val="FF0000"/>
              </a:solidFill>
            </a:endParaRPr>
          </a:p>
        </p:txBody>
      </p:sp>
    </p:spTree>
    <p:extLst>
      <p:ext uri="{BB962C8B-B14F-4D97-AF65-F5344CB8AC3E}">
        <p14:creationId xmlns:p14="http://schemas.microsoft.com/office/powerpoint/2010/main" val="133046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58867-CA94-44AE-A44E-B13387058603}"/>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Cronograma:</a:t>
            </a:r>
            <a:endParaRPr lang="es-419" dirty="0">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F47E9D9F-9F08-4672-B0E2-061F84094E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590" y="1815548"/>
            <a:ext cx="11621169" cy="3967539"/>
          </a:xfrm>
        </p:spPr>
      </p:pic>
    </p:spTree>
    <p:extLst>
      <p:ext uri="{BB962C8B-B14F-4D97-AF65-F5344CB8AC3E}">
        <p14:creationId xmlns:p14="http://schemas.microsoft.com/office/powerpoint/2010/main" val="15449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BC08-810B-4E59-BB3D-AFD9583B3146}"/>
              </a:ext>
            </a:extLst>
          </p:cNvPr>
          <p:cNvSpPr>
            <a:spLocks noGrp="1"/>
          </p:cNvSpPr>
          <p:nvPr>
            <p:ph type="title"/>
          </p:nvPr>
        </p:nvSpPr>
        <p:spPr/>
        <p:txBody>
          <a:bodyPr/>
          <a:lstStyle/>
          <a:p>
            <a:pPr algn="ctr"/>
            <a:br>
              <a:rPr lang="es-PE" sz="1800" dirty="0">
                <a:effectLst/>
                <a:latin typeface="Calibri" panose="020F0502020204030204" pitchFamily="34" charset="0"/>
                <a:ea typeface="Calibri" panose="020F0502020204030204" pitchFamily="34" charset="0"/>
                <a:cs typeface="Times New Roman" panose="02020603050405020304" pitchFamily="18" charset="0"/>
              </a:rPr>
            </a:br>
            <a:endParaRPr lang="es-PE" dirty="0"/>
          </a:p>
        </p:txBody>
      </p:sp>
      <p:sp>
        <p:nvSpPr>
          <p:cNvPr id="7" name="CuadroTexto 6">
            <a:extLst>
              <a:ext uri="{FF2B5EF4-FFF2-40B4-BE49-F238E27FC236}">
                <a16:creationId xmlns:a16="http://schemas.microsoft.com/office/drawing/2014/main" id="{552D82C5-A9B7-4CA3-B5D1-B969AE8C6F9C}"/>
              </a:ext>
            </a:extLst>
          </p:cNvPr>
          <p:cNvSpPr txBox="1"/>
          <p:nvPr/>
        </p:nvSpPr>
        <p:spPr>
          <a:xfrm>
            <a:off x="1179442" y="1019768"/>
            <a:ext cx="9329531" cy="2929380"/>
          </a:xfrm>
          <a:prstGeom prst="rect">
            <a:avLst/>
          </a:prstGeom>
          <a:noFill/>
        </p:spPr>
        <p:txBody>
          <a:bodyPr wrap="square">
            <a:spAutoFit/>
          </a:bodyPr>
          <a:lstStyle/>
          <a:p>
            <a:pPr marL="900430" indent="-900430" algn="just">
              <a:lnSpc>
                <a:spcPct val="150000"/>
              </a:lnSpc>
              <a:tabLst>
                <a:tab pos="270510" algn="l"/>
                <a:tab pos="540385" algn="l"/>
                <a:tab pos="90043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Corporación “Acuni” es una empresa dedicada al rubro de la educación y formación de futuros profesionales, actualmente debe responder a las exigentes demandas en el sector educativo teniendo como finalidad una buena gestión.</a:t>
            </a:r>
            <a:endParaRPr lang="es-419"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00430" indent="-900430" algn="just">
              <a:lnSpc>
                <a:spcPct val="150000"/>
              </a:lnSpc>
              <a:tabLst>
                <a:tab pos="270510" algn="l"/>
                <a:tab pos="540385" algn="l"/>
                <a:tab pos="90043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Corporación en la actualidad presenta carencias en la organización, en sus planes de acción, en sus gestiones; todo ello ha dificultado la eficiencia de su misión y el alcance de su visión, afectando la calidad de prestación de los servicios educativos al igual que migración de estudiantes.</a:t>
            </a:r>
            <a:endParaRPr lang="es-419"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23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BC08-810B-4E59-BB3D-AFD9583B3146}"/>
              </a:ext>
            </a:extLst>
          </p:cNvPr>
          <p:cNvSpPr>
            <a:spLocks noGrp="1"/>
          </p:cNvSpPr>
          <p:nvPr>
            <p:ph type="title"/>
          </p:nvPr>
        </p:nvSpPr>
        <p:spPr/>
        <p:txBody>
          <a:bodyPr/>
          <a:lstStyle/>
          <a:p>
            <a:r>
              <a:rPr lang="es-PE" dirty="0"/>
              <a:t>Antecedentes:</a:t>
            </a:r>
          </a:p>
        </p:txBody>
      </p:sp>
      <p:sp>
        <p:nvSpPr>
          <p:cNvPr id="3" name="Marcador de contenido 2">
            <a:extLst>
              <a:ext uri="{FF2B5EF4-FFF2-40B4-BE49-F238E27FC236}">
                <a16:creationId xmlns:a16="http://schemas.microsoft.com/office/drawing/2014/main" id="{B754B2CD-F4B8-4483-B174-FCFCCB048CAB}"/>
              </a:ext>
            </a:extLst>
          </p:cNvPr>
          <p:cNvSpPr>
            <a:spLocks noGrp="1"/>
          </p:cNvSpPr>
          <p:nvPr>
            <p:ph idx="1"/>
          </p:nvPr>
        </p:nvSpPr>
        <p:spPr/>
        <p:txBody>
          <a:bodyPr>
            <a:normAutofit/>
          </a:bodyPr>
          <a:lstStyle/>
          <a:p>
            <a:pPr marL="0" indent="0" algn="just">
              <a:lnSpc>
                <a:spcPct val="150000"/>
              </a:lnSpc>
              <a:buNone/>
            </a:pPr>
            <a:r>
              <a:rPr lang="es-E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Gelbert (2020) </a:t>
            </a:r>
            <a:r>
              <a:rPr lang="es-E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 su tesis el objetivo es determinar la relación que existe entre el Balanced Scorecard y la gestión educativa estratégica en las instituciones educativas, se concluyo que hay una relación directa y significativa entre el Balanced Scorecard y la Gestión Educativa Estratégica en las instituciones educativas del distrito dado  en los resultados de la hipótesis se obtuvo por lo que se puede establecer que es una relación positiva interpretándose cuanta más frecuencia se realice el Balanced Scorecard más relación existirá con la gestión educativa estratégica. </a:t>
            </a:r>
            <a:endParaRPr lang="es-P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45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BC08-810B-4E59-BB3D-AFD9583B3146}"/>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B754B2CD-F4B8-4483-B174-FCFCCB048CAB}"/>
              </a:ext>
            </a:extLst>
          </p:cNvPr>
          <p:cNvSpPr>
            <a:spLocks noGrp="1"/>
          </p:cNvSpPr>
          <p:nvPr>
            <p:ph idx="1"/>
          </p:nvPr>
        </p:nvSpPr>
        <p:spPr/>
        <p:txBody>
          <a:bodyPr/>
          <a:lstStyle/>
          <a:p>
            <a:pPr algn="just">
              <a:lnSpc>
                <a:spcPct val="150000"/>
              </a:lnSpc>
            </a:pPr>
            <a:r>
              <a:rPr lang="es-PE" sz="1800" b="1" dirty="0" err="1">
                <a:solidFill>
                  <a:srgbClr val="000000"/>
                </a:solidFill>
                <a:effectLst/>
                <a:latin typeface="Times New Roman" panose="02020603050405020304" pitchFamily="18" charset="0"/>
                <a:ea typeface="Times New Roman" panose="02020603050405020304" pitchFamily="18" charset="0"/>
              </a:rPr>
              <a:t>Steef</a:t>
            </a:r>
            <a:r>
              <a:rPr lang="es-PE" sz="1800" b="1" dirty="0">
                <a:solidFill>
                  <a:srgbClr val="000000"/>
                </a:solidFill>
                <a:effectLst/>
                <a:latin typeface="Times New Roman" panose="02020603050405020304" pitchFamily="18" charset="0"/>
                <a:ea typeface="Times New Roman" panose="02020603050405020304" pitchFamily="18" charset="0"/>
              </a:rPr>
              <a:t>, (2018) </a:t>
            </a:r>
            <a:r>
              <a:rPr lang="es-PE" sz="1800" dirty="0">
                <a:solidFill>
                  <a:srgbClr val="000000"/>
                </a:solidFill>
                <a:effectLst/>
                <a:latin typeface="Times New Roman" panose="02020603050405020304" pitchFamily="18" charset="0"/>
                <a:ea typeface="Times New Roman" panose="02020603050405020304" pitchFamily="18" charset="0"/>
              </a:rPr>
              <a:t>La trabajo de investigación titulado: “Diseño e Implementación del Cuadro de Mando Integral en la Institución Antonio Raimondi de la ciudad El Collao Ilave 2016” su finalidad es de  analizar los objetivos estratégicos desde la misión y visión de la empresa, identificar y evaluar los indicadores que serán ayuda para cumplir y medir el aporte e ir cumpliendo con los objetivos constantes el tener una calidad y eficiencia en la inversión empresarial con el incremento de utilidades. Se realizo el cuadro de mando integral (BSC), entre las líneas estratégicas principales se tiene: establecido la acreditación de la calidad educativa de la Institución Antonio Raimondi, la satisfacción de los estudiantes de la Institución Educativa Antonio Raimondi, el afianzamiento de la institución.</a:t>
            </a:r>
            <a:endParaRPr lang="es-PE" dirty="0"/>
          </a:p>
        </p:txBody>
      </p:sp>
    </p:spTree>
    <p:extLst>
      <p:ext uri="{BB962C8B-B14F-4D97-AF65-F5344CB8AC3E}">
        <p14:creationId xmlns:p14="http://schemas.microsoft.com/office/powerpoint/2010/main" val="262383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EB17F-1616-4019-ACA2-B0DB14D932CB}"/>
              </a:ext>
            </a:extLst>
          </p:cNvPr>
          <p:cNvSpPr>
            <a:spLocks noGrp="1"/>
          </p:cNvSpPr>
          <p:nvPr>
            <p:ph type="title"/>
          </p:nvPr>
        </p:nvSpPr>
        <p:spPr>
          <a:xfrm>
            <a:off x="705678" y="259108"/>
            <a:ext cx="10515600" cy="549275"/>
          </a:xfrm>
        </p:spPr>
        <p:txBody>
          <a:bodyPr>
            <a:normAutofit fontScale="90000"/>
          </a:bodyPr>
          <a:lstStyle/>
          <a:p>
            <a:r>
              <a:rPr lang="es-ES" dirty="0">
                <a:latin typeface="Times New Roman" panose="02020603050405020304" pitchFamily="18" charset="0"/>
                <a:cs typeface="Times New Roman" panose="02020603050405020304" pitchFamily="18" charset="0"/>
              </a:rPr>
              <a:t>Matriz de Consistencia:</a:t>
            </a:r>
            <a:endParaRPr lang="es-419" dirty="0">
              <a:latin typeface="Times New Roman" panose="02020603050405020304" pitchFamily="18" charset="0"/>
              <a:cs typeface="Times New Roman" panose="02020603050405020304" pitchFamily="18" charset="0"/>
            </a:endParaRPr>
          </a:p>
        </p:txBody>
      </p:sp>
      <p:pic>
        <p:nvPicPr>
          <p:cNvPr id="12" name="Marcador de contenido 11">
            <a:extLst>
              <a:ext uri="{FF2B5EF4-FFF2-40B4-BE49-F238E27FC236}">
                <a16:creationId xmlns:a16="http://schemas.microsoft.com/office/drawing/2014/main" id="{670D86B0-10B0-4937-89C6-B26DBF19FCB6}"/>
              </a:ext>
            </a:extLst>
          </p:cNvPr>
          <p:cNvPicPr>
            <a:picLocks noGrp="1" noChangeAspect="1"/>
          </p:cNvPicPr>
          <p:nvPr>
            <p:ph idx="1"/>
          </p:nvPr>
        </p:nvPicPr>
        <p:blipFill>
          <a:blip r:embed="rId2"/>
          <a:stretch>
            <a:fillRect/>
          </a:stretch>
        </p:blipFill>
        <p:spPr>
          <a:xfrm>
            <a:off x="2411896" y="1011306"/>
            <a:ext cx="7938052" cy="5972203"/>
          </a:xfrm>
        </p:spPr>
      </p:pic>
    </p:spTree>
    <p:extLst>
      <p:ext uri="{BB962C8B-B14F-4D97-AF65-F5344CB8AC3E}">
        <p14:creationId xmlns:p14="http://schemas.microsoft.com/office/powerpoint/2010/main" val="115668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723DF7B-E781-4A3D-84AD-66DF587B3C51}"/>
              </a:ext>
            </a:extLst>
          </p:cNvPr>
          <p:cNvPicPr>
            <a:picLocks noChangeAspect="1"/>
          </p:cNvPicPr>
          <p:nvPr/>
        </p:nvPicPr>
        <p:blipFill>
          <a:blip r:embed="rId2"/>
          <a:stretch>
            <a:fillRect/>
          </a:stretch>
        </p:blipFill>
        <p:spPr>
          <a:xfrm>
            <a:off x="2213112" y="955472"/>
            <a:ext cx="7659758" cy="5069856"/>
          </a:xfrm>
          <a:prstGeom prst="rect">
            <a:avLst/>
          </a:prstGeom>
        </p:spPr>
      </p:pic>
    </p:spTree>
    <p:extLst>
      <p:ext uri="{BB962C8B-B14F-4D97-AF65-F5344CB8AC3E}">
        <p14:creationId xmlns:p14="http://schemas.microsoft.com/office/powerpoint/2010/main" val="306186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AFF74-EE33-4E03-BA46-A9AC03E72388}"/>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Marco Teórico:</a:t>
            </a:r>
            <a:endParaRPr lang="es-419"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0275F7A-B6FC-42C0-BA8F-9028E32895F7}"/>
              </a:ext>
            </a:extLst>
          </p:cNvPr>
          <p:cNvSpPr>
            <a:spLocks noGrp="1"/>
          </p:cNvSpPr>
          <p:nvPr>
            <p:ph idx="1"/>
          </p:nvPr>
        </p:nvSpPr>
        <p:spPr/>
        <p:txBody>
          <a:bodyPr/>
          <a:lstStyle/>
          <a:p>
            <a:pPr marL="0" indent="0" algn="just">
              <a:buNone/>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 utilización para la presente investigación es con Balanced Scorecard, se ha demostrado que contribuye a la mejora de la organización interna de la institución y lleva a maximizar la eficiencia y eficacia de la misma, BSC cuenta con cuatro perspectivas de las cuales se trabajaran con tres de ellas:</a:t>
            </a:r>
          </a:p>
          <a:p>
            <a:pPr algn="just">
              <a:buFont typeface="Wingdings" panose="05000000000000000000" pitchFamily="2" charset="2"/>
              <a:buChar char="Ø"/>
            </a:pPr>
            <a:r>
              <a:rPr lang="es-PE" sz="1800" dirty="0">
                <a:solidFill>
                  <a:srgbClr val="000000"/>
                </a:solidFill>
                <a:latin typeface="Times New Roman" panose="02020603050405020304" pitchFamily="18" charset="0"/>
                <a:cs typeface="Times New Roman" panose="02020603050405020304" pitchFamily="18" charset="0"/>
              </a:rPr>
              <a:t>Perspectiva financiera: permite hacer un análisis del comportamiento económico de la Corporación.</a:t>
            </a:r>
          </a:p>
          <a:p>
            <a:pPr algn="just">
              <a:buFont typeface="Wingdings" panose="05000000000000000000" pitchFamily="2" charset="2"/>
              <a:buChar char="Ø"/>
            </a:pPr>
            <a:r>
              <a:rPr lang="es-PE" sz="1800" dirty="0">
                <a:solidFill>
                  <a:srgbClr val="000000"/>
                </a:solidFill>
                <a:latin typeface="Times New Roman" panose="02020603050405020304" pitchFamily="18" charset="0"/>
                <a:cs typeface="Times New Roman" panose="02020603050405020304" pitchFamily="18" charset="0"/>
              </a:rPr>
              <a:t>Perspectiva de los procesos: </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permite optimizar el funcionamiento en internos para garantizar agilidad y eficacia.</a:t>
            </a:r>
          </a:p>
          <a:p>
            <a:pPr algn="just">
              <a:buFont typeface="Wingdings" panose="05000000000000000000" pitchFamily="2" charset="2"/>
              <a:buChar char="Ø"/>
            </a:pPr>
            <a:r>
              <a:rPr lang="es-ES" sz="1800" dirty="0">
                <a:latin typeface="Times New Roman" panose="02020603050405020304" pitchFamily="18" charset="0"/>
                <a:cs typeface="Times New Roman" panose="02020603050405020304" pitchFamily="18" charset="0"/>
              </a:rPr>
              <a:t>Perspectiva de aprendizaje y conocimiento: </a:t>
            </a:r>
            <a:r>
              <a:rPr lang="es-ES" sz="1800" dirty="0">
                <a:effectLst/>
                <a:latin typeface="Calibri" panose="020F0502020204030204" pitchFamily="34" charset="0"/>
                <a:ea typeface="Calibri" panose="020F0502020204030204" pitchFamily="34" charset="0"/>
                <a:cs typeface="Times New Roman" panose="02020603050405020304" pitchFamily="18" charset="0"/>
              </a:rPr>
              <a:t>permite analizar la manera de crear una estructura sólida que garantice resultados.</a:t>
            </a:r>
          </a:p>
          <a:p>
            <a:pPr marL="0" indent="0" algn="just">
              <a:buNone/>
            </a:pPr>
            <a:endParaRPr lang="es-41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32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E4A5A-6461-4EB5-AE56-A1517DFBEA03}"/>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Presupuesto:</a:t>
            </a:r>
            <a:endParaRPr lang="es-419" dirty="0">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AF04903D-A05F-4425-A306-BF4A3A6B683B}"/>
              </a:ext>
            </a:extLst>
          </p:cNvPr>
          <p:cNvPicPr>
            <a:picLocks noGrp="1" noChangeAspect="1"/>
          </p:cNvPicPr>
          <p:nvPr>
            <p:ph idx="1"/>
          </p:nvPr>
        </p:nvPicPr>
        <p:blipFill>
          <a:blip r:embed="rId2"/>
          <a:stretch>
            <a:fillRect/>
          </a:stretch>
        </p:blipFill>
        <p:spPr>
          <a:xfrm>
            <a:off x="2171027" y="2053845"/>
            <a:ext cx="7849945" cy="3475846"/>
          </a:xfrm>
        </p:spPr>
      </p:pic>
    </p:spTree>
    <p:extLst>
      <p:ext uri="{BB962C8B-B14F-4D97-AF65-F5344CB8AC3E}">
        <p14:creationId xmlns:p14="http://schemas.microsoft.com/office/powerpoint/2010/main" val="311954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E22B8A9-43DF-4806-99D9-EFE65F2243E1}"/>
              </a:ext>
            </a:extLst>
          </p:cNvPr>
          <p:cNvPicPr>
            <a:picLocks noChangeAspect="1"/>
          </p:cNvPicPr>
          <p:nvPr/>
        </p:nvPicPr>
        <p:blipFill>
          <a:blip r:embed="rId2"/>
          <a:stretch>
            <a:fillRect/>
          </a:stretch>
        </p:blipFill>
        <p:spPr>
          <a:xfrm>
            <a:off x="1519696" y="1190882"/>
            <a:ext cx="9152608" cy="4812352"/>
          </a:xfrm>
          <a:prstGeom prst="rect">
            <a:avLst/>
          </a:prstGeom>
        </p:spPr>
      </p:pic>
    </p:spTree>
    <p:extLst>
      <p:ext uri="{BB962C8B-B14F-4D97-AF65-F5344CB8AC3E}">
        <p14:creationId xmlns:p14="http://schemas.microsoft.com/office/powerpoint/2010/main" val="14476578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5C3168-B1FC-47EF-9418-CF989132CCC9}"/>
</file>

<file path=customXml/itemProps2.xml><?xml version="1.0" encoding="utf-8"?>
<ds:datastoreItem xmlns:ds="http://schemas.openxmlformats.org/officeDocument/2006/customXml" ds:itemID="{6875B098-7028-483D-9EB6-F06A24FBCB67}"/>
</file>

<file path=customXml/itemProps3.xml><?xml version="1.0" encoding="utf-8"?>
<ds:datastoreItem xmlns:ds="http://schemas.openxmlformats.org/officeDocument/2006/customXml" ds:itemID="{B6CDA4F0-5F03-4FD4-8B6D-62BB95E6E041}"/>
</file>

<file path=docProps/app.xml><?xml version="1.0" encoding="utf-8"?>
<Properties xmlns="http://schemas.openxmlformats.org/officeDocument/2006/extended-properties" xmlns:vt="http://schemas.openxmlformats.org/officeDocument/2006/docPropsVTypes">
  <TotalTime>321</TotalTime>
  <Words>471</Words>
  <Application>Microsoft Office PowerPoint</Application>
  <PresentationFormat>Panorámica</PresentationFormat>
  <Paragraphs>19</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Book Antiqua</vt:lpstr>
      <vt:lpstr>Calibri</vt:lpstr>
      <vt:lpstr>Calibri Light</vt:lpstr>
      <vt:lpstr>Times New Roman</vt:lpstr>
      <vt:lpstr>Wingdings</vt:lpstr>
      <vt:lpstr>Tema de Office</vt:lpstr>
      <vt:lpstr>Profesor: Pedro Lezama</vt:lpstr>
      <vt:lpstr> </vt:lpstr>
      <vt:lpstr>Antecedentes:</vt:lpstr>
      <vt:lpstr>Presentación de PowerPoint</vt:lpstr>
      <vt:lpstr>Matriz de Consistencia:</vt:lpstr>
      <vt:lpstr>Presentación de PowerPoint</vt:lpstr>
      <vt:lpstr>Marco Teórico:</vt:lpstr>
      <vt:lpstr>Presupuesto:</vt:lpstr>
      <vt:lpstr>Presentación de PowerPoint</vt:lpstr>
      <vt:lpstr>Cronograma: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Sensibilidad Interpersonal</dc:title>
  <dc:creator>LENOVO</dc:creator>
  <cp:lastModifiedBy>ROS MERY LÓPEZ GARCÍA</cp:lastModifiedBy>
  <cp:revision>18</cp:revision>
  <dcterms:created xsi:type="dcterms:W3CDTF">2020-09-06T03:16:12Z</dcterms:created>
  <dcterms:modified xsi:type="dcterms:W3CDTF">2021-04-18T23:09:47Z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0x0101000C09B6F08EF2C64E83F05E736CE78240</vt:lpwstr>
  </property>
</Properties>
</file>