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13"/>
  </p:notesMasterIdLst>
  <p:sldIdLst>
    <p:sldId id="273" r:id="rId5"/>
    <p:sldId id="278" r:id="rId6"/>
    <p:sldId id="271" r:id="rId7"/>
    <p:sldId id="274" r:id="rId8"/>
    <p:sldId id="277" r:id="rId9"/>
    <p:sldId id="275" r:id="rId10"/>
    <p:sldId id="276" r:id="rId11"/>
    <p:sldId id="265" r:id="rId12"/>
  </p:sldIdLst>
  <p:sldSz cx="9144000" cy="5143500" type="screen16x9"/>
  <p:notesSz cx="6797675" cy="9926638"/>
  <p:defaultTextStyle>
    <a:defPPr>
      <a:defRPr lang="es-PE"/>
    </a:defPPr>
    <a:lvl1pPr marL="0" algn="l" defTabSz="513446" rtl="0" eaLnBrk="1" latinLnBrk="0" hangingPunct="1">
      <a:defRPr sz="1012" kern="1200">
        <a:solidFill>
          <a:schemeClr val="tx1"/>
        </a:solidFill>
        <a:latin typeface="+mn-lt"/>
        <a:ea typeface="+mn-ea"/>
        <a:cs typeface="+mn-cs"/>
      </a:defRPr>
    </a:lvl1pPr>
    <a:lvl2pPr marL="256724" algn="l" defTabSz="513446" rtl="0" eaLnBrk="1" latinLnBrk="0" hangingPunct="1">
      <a:defRPr sz="1012" kern="1200">
        <a:solidFill>
          <a:schemeClr val="tx1"/>
        </a:solidFill>
        <a:latin typeface="+mn-lt"/>
        <a:ea typeface="+mn-ea"/>
        <a:cs typeface="+mn-cs"/>
      </a:defRPr>
    </a:lvl2pPr>
    <a:lvl3pPr marL="513446" algn="l" defTabSz="513446" rtl="0" eaLnBrk="1" latinLnBrk="0" hangingPunct="1">
      <a:defRPr sz="1012" kern="1200">
        <a:solidFill>
          <a:schemeClr val="tx1"/>
        </a:solidFill>
        <a:latin typeface="+mn-lt"/>
        <a:ea typeface="+mn-ea"/>
        <a:cs typeface="+mn-cs"/>
      </a:defRPr>
    </a:lvl3pPr>
    <a:lvl4pPr marL="770170" algn="l" defTabSz="513446" rtl="0" eaLnBrk="1" latinLnBrk="0" hangingPunct="1">
      <a:defRPr sz="1012" kern="1200">
        <a:solidFill>
          <a:schemeClr val="tx1"/>
        </a:solidFill>
        <a:latin typeface="+mn-lt"/>
        <a:ea typeface="+mn-ea"/>
        <a:cs typeface="+mn-cs"/>
      </a:defRPr>
    </a:lvl4pPr>
    <a:lvl5pPr marL="1026892" algn="l" defTabSz="513446" rtl="0" eaLnBrk="1" latinLnBrk="0" hangingPunct="1">
      <a:defRPr sz="1012" kern="1200">
        <a:solidFill>
          <a:schemeClr val="tx1"/>
        </a:solidFill>
        <a:latin typeface="+mn-lt"/>
        <a:ea typeface="+mn-ea"/>
        <a:cs typeface="+mn-cs"/>
      </a:defRPr>
    </a:lvl5pPr>
    <a:lvl6pPr marL="1283617" algn="l" defTabSz="513446" rtl="0" eaLnBrk="1" latinLnBrk="0" hangingPunct="1">
      <a:defRPr sz="1012" kern="1200">
        <a:solidFill>
          <a:schemeClr val="tx1"/>
        </a:solidFill>
        <a:latin typeface="+mn-lt"/>
        <a:ea typeface="+mn-ea"/>
        <a:cs typeface="+mn-cs"/>
      </a:defRPr>
    </a:lvl6pPr>
    <a:lvl7pPr marL="1540341" algn="l" defTabSz="513446" rtl="0" eaLnBrk="1" latinLnBrk="0" hangingPunct="1">
      <a:defRPr sz="1012" kern="1200">
        <a:solidFill>
          <a:schemeClr val="tx1"/>
        </a:solidFill>
        <a:latin typeface="+mn-lt"/>
        <a:ea typeface="+mn-ea"/>
        <a:cs typeface="+mn-cs"/>
      </a:defRPr>
    </a:lvl7pPr>
    <a:lvl8pPr marL="1797063" algn="l" defTabSz="513446" rtl="0" eaLnBrk="1" latinLnBrk="0" hangingPunct="1">
      <a:defRPr sz="1012" kern="1200">
        <a:solidFill>
          <a:schemeClr val="tx1"/>
        </a:solidFill>
        <a:latin typeface="+mn-lt"/>
        <a:ea typeface="+mn-ea"/>
        <a:cs typeface="+mn-cs"/>
      </a:defRPr>
    </a:lvl8pPr>
    <a:lvl9pPr marL="2053787" algn="l" defTabSz="513446" rtl="0" eaLnBrk="1" latinLnBrk="0" hangingPunct="1">
      <a:defRPr sz="10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1" userDrawn="1">
          <p15:clr>
            <a:srgbClr val="A4A3A4"/>
          </p15:clr>
        </p15:guide>
        <p15:guide id="2" pos="4478" userDrawn="1">
          <p15:clr>
            <a:srgbClr val="A4A3A4"/>
          </p15:clr>
        </p15:guide>
        <p15:guide id="3" pos="3220" userDrawn="1">
          <p15:clr>
            <a:srgbClr val="A4A3A4"/>
          </p15:clr>
        </p15:guide>
        <p15:guide id="4" orient="horz" pos="965" userDrawn="1">
          <p15:clr>
            <a:srgbClr val="A4A3A4"/>
          </p15:clr>
        </p15:guide>
        <p15:guide id="5" orient="horz" pos="2897" userDrawn="1">
          <p15:clr>
            <a:srgbClr val="A4A3A4"/>
          </p15:clr>
        </p15:guide>
        <p15:guide id="7" orient="horz" pos="1510" userDrawn="1">
          <p15:clr>
            <a:srgbClr val="A4A3A4"/>
          </p15:clr>
        </p15:guide>
        <p15:guide id="8" pos="270" userDrawn="1">
          <p15:clr>
            <a:srgbClr val="A4A3A4"/>
          </p15:clr>
        </p15:guide>
        <p15:guide id="9" orient="horz" pos="1271" userDrawn="1">
          <p15:clr>
            <a:srgbClr val="A4A3A4"/>
          </p15:clr>
        </p15:guide>
        <p15:guide id="10" orient="horz" pos="1143" userDrawn="1">
          <p15:clr>
            <a:srgbClr val="A4A3A4"/>
          </p15:clr>
        </p15:guide>
        <p15:guide id="11" orient="horz" pos="1162" userDrawn="1">
          <p15:clr>
            <a:srgbClr val="A4A3A4"/>
          </p15:clr>
        </p15:guide>
        <p15:guide id="12" orient="horz" pos="1076" userDrawn="1">
          <p15:clr>
            <a:srgbClr val="A4A3A4"/>
          </p15:clr>
        </p15:guide>
        <p15:guide id="13" orient="horz" pos="2751" userDrawn="1">
          <p15:clr>
            <a:srgbClr val="A4A3A4"/>
          </p15:clr>
        </p15:guide>
        <p15:guide id="14" pos="3875" userDrawn="1">
          <p15:clr>
            <a:srgbClr val="A4A3A4"/>
          </p15:clr>
        </p15:guide>
        <p15:guide id="15" orient="horz" pos="464" userDrawn="1">
          <p15:clr>
            <a:srgbClr val="A4A3A4"/>
          </p15:clr>
        </p15:guide>
        <p15:guide id="16" orient="horz" pos="3050" userDrawn="1">
          <p15:clr>
            <a:srgbClr val="A4A3A4"/>
          </p15:clr>
        </p15:guide>
        <p15:guide id="17" pos="158" userDrawn="1">
          <p15:clr>
            <a:srgbClr val="A4A3A4"/>
          </p15:clr>
        </p15:guide>
        <p15:guide id="18" pos="5575" userDrawn="1">
          <p15:clr>
            <a:srgbClr val="A4A3A4"/>
          </p15:clr>
        </p15:guide>
        <p15:guide id="19" orient="horz" pos="1000" userDrawn="1">
          <p15:clr>
            <a:srgbClr val="A4A3A4"/>
          </p15:clr>
        </p15:guide>
        <p15:guide id="20" orient="horz" pos="1025" userDrawn="1">
          <p15:clr>
            <a:srgbClr val="A4A3A4"/>
          </p15:clr>
        </p15:guide>
        <p15:guide id="21" orient="horz" pos="888" userDrawn="1">
          <p15:clr>
            <a:srgbClr val="A4A3A4"/>
          </p15:clr>
        </p15:guide>
        <p15:guide id="22" orient="horz" pos="2920" userDrawn="1">
          <p15:clr>
            <a:srgbClr val="A4A3A4"/>
          </p15:clr>
        </p15:guide>
        <p15:guide id="23" pos="1580" userDrawn="1">
          <p15:clr>
            <a:srgbClr val="A4A3A4"/>
          </p15:clr>
        </p15:guide>
        <p15:guide id="24" orient="horz" pos="1178" userDrawn="1">
          <p15:clr>
            <a:srgbClr val="A4A3A4"/>
          </p15:clr>
        </p15:guide>
        <p15:guide id="25" orient="horz" pos="1373" userDrawn="1">
          <p15:clr>
            <a:srgbClr val="A4A3A4"/>
          </p15:clr>
        </p15:guide>
        <p15:guide id="26" orient="horz" pos="1399" userDrawn="1">
          <p15:clr>
            <a:srgbClr val="A4A3A4"/>
          </p15:clr>
        </p15:guide>
        <p15:guide id="27" orient="horz" pos="1867" userDrawn="1">
          <p15:clr>
            <a:srgbClr val="A4A3A4"/>
          </p15:clr>
        </p15:guide>
        <p15:guide id="28" orient="horz" pos="1883" userDrawn="1">
          <p15:clr>
            <a:srgbClr val="A4A3A4"/>
          </p15:clr>
        </p15:guide>
        <p15:guide id="29" orient="horz" pos="1995" userDrawn="1">
          <p15:clr>
            <a:srgbClr val="A4A3A4"/>
          </p15:clr>
        </p15:guide>
        <p15:guide id="30" orient="horz" pos="20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212A"/>
    <a:srgbClr val="1AAACA"/>
    <a:srgbClr val="E4583F"/>
    <a:srgbClr val="1490AB"/>
    <a:srgbClr val="0D6B7F"/>
    <a:srgbClr val="F4EFE9"/>
    <a:srgbClr val="1E252F"/>
    <a:srgbClr val="1B212A"/>
    <a:srgbClr val="151A21"/>
    <a:srgbClr val="0D51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303091-BB83-4593-9F9D-48DBF78C8A64}" v="1" dt="2021-04-19T01:52:53.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5159"/>
  </p:normalViewPr>
  <p:slideViewPr>
    <p:cSldViewPr snapToGrid="0" snapToObjects="1">
      <p:cViewPr varScale="1">
        <p:scale>
          <a:sx n="145" d="100"/>
          <a:sy n="145" d="100"/>
        </p:scale>
        <p:origin x="744" y="126"/>
      </p:cViewPr>
      <p:guideLst>
        <p:guide orient="horz" pos="1621"/>
        <p:guide pos="4478"/>
        <p:guide pos="3220"/>
        <p:guide orient="horz" pos="965"/>
        <p:guide orient="horz" pos="2897"/>
        <p:guide orient="horz" pos="1510"/>
        <p:guide pos="270"/>
        <p:guide orient="horz" pos="1271"/>
        <p:guide orient="horz" pos="1143"/>
        <p:guide orient="horz" pos="1162"/>
        <p:guide orient="horz" pos="1076"/>
        <p:guide orient="horz" pos="2751"/>
        <p:guide pos="3875"/>
        <p:guide orient="horz" pos="464"/>
        <p:guide orient="horz" pos="3050"/>
        <p:guide pos="158"/>
        <p:guide pos="5575"/>
        <p:guide orient="horz" pos="1000"/>
        <p:guide orient="horz" pos="1025"/>
        <p:guide orient="horz" pos="888"/>
        <p:guide orient="horz" pos="2920"/>
        <p:guide pos="1580"/>
        <p:guide orient="horz" pos="1178"/>
        <p:guide orient="horz" pos="1373"/>
        <p:guide orient="horz" pos="1399"/>
        <p:guide orient="horz" pos="1867"/>
        <p:guide orient="horz" pos="1883"/>
        <p:guide orient="horz" pos="1995"/>
        <p:guide orient="horz" pos="2004"/>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LLA MILAGROS REYES VILLARREAL" userId="S::2015718427@unfv.edu.pe::a3f88249-7a2f-4472-b90b-69c13bce4f69" providerId="AD" clId="Web-{BE303091-BB83-4593-9F9D-48DBF78C8A64}"/>
    <pc:docChg chg="sldOrd">
      <pc:chgData name="MARIELLA MILAGROS REYES VILLARREAL" userId="S::2015718427@unfv.edu.pe::a3f88249-7a2f-4472-b90b-69c13bce4f69" providerId="AD" clId="Web-{BE303091-BB83-4593-9F9D-48DBF78C8A64}" dt="2021-04-19T01:52:53.765" v="0"/>
      <pc:docMkLst>
        <pc:docMk/>
      </pc:docMkLst>
      <pc:sldChg chg="ord">
        <pc:chgData name="MARIELLA MILAGROS REYES VILLARREAL" userId="S::2015718427@unfv.edu.pe::a3f88249-7a2f-4472-b90b-69c13bce4f69" providerId="AD" clId="Web-{BE303091-BB83-4593-9F9D-48DBF78C8A64}" dt="2021-04-19T01:52:53.765" v="0"/>
        <pc:sldMkLst>
          <pc:docMk/>
          <pc:sldMk cId="1010197612"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D28C690D-1E2C-E94F-A281-5BFB9B60DC2E}" type="datetimeFigureOut">
              <a:rPr lang="en-US" smtClean="0"/>
              <a:t>4/18/2021</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s-ES"/>
              <a:t>Click to edit Master text styles</a:t>
            </a:r>
          </a:p>
          <a:p>
            <a:pPr lvl="1"/>
            <a:r>
              <a:rPr lang="es-ES"/>
              <a:t>Second level</a:t>
            </a:r>
          </a:p>
          <a:p>
            <a:pPr lvl="2"/>
            <a:r>
              <a:rPr lang="es-ES"/>
              <a:t>Third level</a:t>
            </a:r>
          </a:p>
          <a:p>
            <a:pPr lvl="3"/>
            <a:r>
              <a:rPr lang="es-ES"/>
              <a:t>Fourth level</a:t>
            </a:r>
          </a:p>
          <a:p>
            <a:pPr lvl="4"/>
            <a:r>
              <a:rPr lang="es-ES"/>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D3DE5FB-4776-9E48-B9EA-103695D9FBA8}" type="slidenum">
              <a:rPr lang="en-US" smtClean="0"/>
              <a:t>‹Nº›</a:t>
            </a:fld>
            <a:endParaRPr lang="en-US"/>
          </a:p>
        </p:txBody>
      </p:sp>
    </p:spTree>
    <p:extLst>
      <p:ext uri="{BB962C8B-B14F-4D97-AF65-F5344CB8AC3E}">
        <p14:creationId xmlns:p14="http://schemas.microsoft.com/office/powerpoint/2010/main" val="128558489"/>
      </p:ext>
    </p:extLst>
  </p:cSld>
  <p:clrMap bg1="lt1" tx1="dk1" bg2="lt2" tx2="dk2" accent1="accent1" accent2="accent2" accent3="accent3" accent4="accent4" accent5="accent5" accent6="accent6" hlink="hlink" folHlink="folHlink"/>
  <p:notesStyle>
    <a:lvl1pPr marL="0" algn="l" defTabSz="256736" rtl="0" eaLnBrk="1" latinLnBrk="0" hangingPunct="1">
      <a:defRPr sz="338" kern="1200">
        <a:solidFill>
          <a:schemeClr val="tx1"/>
        </a:solidFill>
        <a:latin typeface="+mn-lt"/>
        <a:ea typeface="+mn-ea"/>
        <a:cs typeface="+mn-cs"/>
      </a:defRPr>
    </a:lvl1pPr>
    <a:lvl2pPr marL="128367" algn="l" defTabSz="256736" rtl="0" eaLnBrk="1" latinLnBrk="0" hangingPunct="1">
      <a:defRPr sz="338" kern="1200">
        <a:solidFill>
          <a:schemeClr val="tx1"/>
        </a:solidFill>
        <a:latin typeface="+mn-lt"/>
        <a:ea typeface="+mn-ea"/>
        <a:cs typeface="+mn-cs"/>
      </a:defRPr>
    </a:lvl2pPr>
    <a:lvl3pPr marL="256736" algn="l" defTabSz="256736" rtl="0" eaLnBrk="1" latinLnBrk="0" hangingPunct="1">
      <a:defRPr sz="338" kern="1200">
        <a:solidFill>
          <a:schemeClr val="tx1"/>
        </a:solidFill>
        <a:latin typeface="+mn-lt"/>
        <a:ea typeface="+mn-ea"/>
        <a:cs typeface="+mn-cs"/>
      </a:defRPr>
    </a:lvl3pPr>
    <a:lvl4pPr marL="385103" algn="l" defTabSz="256736" rtl="0" eaLnBrk="1" latinLnBrk="0" hangingPunct="1">
      <a:defRPr sz="338" kern="1200">
        <a:solidFill>
          <a:schemeClr val="tx1"/>
        </a:solidFill>
        <a:latin typeface="+mn-lt"/>
        <a:ea typeface="+mn-ea"/>
        <a:cs typeface="+mn-cs"/>
      </a:defRPr>
    </a:lvl4pPr>
    <a:lvl5pPr marL="513473" algn="l" defTabSz="256736" rtl="0" eaLnBrk="1" latinLnBrk="0" hangingPunct="1">
      <a:defRPr sz="338" kern="1200">
        <a:solidFill>
          <a:schemeClr val="tx1"/>
        </a:solidFill>
        <a:latin typeface="+mn-lt"/>
        <a:ea typeface="+mn-ea"/>
        <a:cs typeface="+mn-cs"/>
      </a:defRPr>
    </a:lvl5pPr>
    <a:lvl6pPr marL="641840" algn="l" defTabSz="256736" rtl="0" eaLnBrk="1" latinLnBrk="0" hangingPunct="1">
      <a:defRPr sz="338" kern="1200">
        <a:solidFill>
          <a:schemeClr val="tx1"/>
        </a:solidFill>
        <a:latin typeface="+mn-lt"/>
        <a:ea typeface="+mn-ea"/>
        <a:cs typeface="+mn-cs"/>
      </a:defRPr>
    </a:lvl6pPr>
    <a:lvl7pPr marL="770209" algn="l" defTabSz="256736" rtl="0" eaLnBrk="1" latinLnBrk="0" hangingPunct="1">
      <a:defRPr sz="338" kern="1200">
        <a:solidFill>
          <a:schemeClr val="tx1"/>
        </a:solidFill>
        <a:latin typeface="+mn-lt"/>
        <a:ea typeface="+mn-ea"/>
        <a:cs typeface="+mn-cs"/>
      </a:defRPr>
    </a:lvl7pPr>
    <a:lvl8pPr marL="898576" algn="l" defTabSz="256736" rtl="0" eaLnBrk="1" latinLnBrk="0" hangingPunct="1">
      <a:defRPr sz="338" kern="1200">
        <a:solidFill>
          <a:schemeClr val="tx1"/>
        </a:solidFill>
        <a:latin typeface="+mn-lt"/>
        <a:ea typeface="+mn-ea"/>
        <a:cs typeface="+mn-cs"/>
      </a:defRPr>
    </a:lvl8pPr>
    <a:lvl9pPr marL="1026946" algn="l" defTabSz="256736" rtl="0" eaLnBrk="1" latinLnBrk="0" hangingPunct="1">
      <a:defRPr sz="3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1</a:t>
            </a:fld>
            <a:endParaRPr lang="en-US"/>
          </a:p>
        </p:txBody>
      </p:sp>
    </p:spTree>
    <p:extLst>
      <p:ext uri="{BB962C8B-B14F-4D97-AF65-F5344CB8AC3E}">
        <p14:creationId xmlns:p14="http://schemas.microsoft.com/office/powerpoint/2010/main" val="291878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2</a:t>
            </a:fld>
            <a:endParaRPr lang="en-US"/>
          </a:p>
        </p:txBody>
      </p:sp>
    </p:spTree>
    <p:extLst>
      <p:ext uri="{BB962C8B-B14F-4D97-AF65-F5344CB8AC3E}">
        <p14:creationId xmlns:p14="http://schemas.microsoft.com/office/powerpoint/2010/main" val="255865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3</a:t>
            </a:fld>
            <a:endParaRPr lang="en-US"/>
          </a:p>
        </p:txBody>
      </p:sp>
    </p:spTree>
    <p:extLst>
      <p:ext uri="{BB962C8B-B14F-4D97-AF65-F5344CB8AC3E}">
        <p14:creationId xmlns:p14="http://schemas.microsoft.com/office/powerpoint/2010/main" val="822739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5</a:t>
            </a:fld>
            <a:endParaRPr lang="en-US"/>
          </a:p>
        </p:txBody>
      </p:sp>
    </p:spTree>
    <p:extLst>
      <p:ext uri="{BB962C8B-B14F-4D97-AF65-F5344CB8AC3E}">
        <p14:creationId xmlns:p14="http://schemas.microsoft.com/office/powerpoint/2010/main" val="3200833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4</a:t>
            </a:fld>
            <a:endParaRPr lang="en-US"/>
          </a:p>
        </p:txBody>
      </p:sp>
    </p:spTree>
    <p:extLst>
      <p:ext uri="{BB962C8B-B14F-4D97-AF65-F5344CB8AC3E}">
        <p14:creationId xmlns:p14="http://schemas.microsoft.com/office/powerpoint/2010/main" val="51133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6</a:t>
            </a:fld>
            <a:endParaRPr lang="en-US"/>
          </a:p>
        </p:txBody>
      </p:sp>
    </p:spTree>
    <p:extLst>
      <p:ext uri="{BB962C8B-B14F-4D97-AF65-F5344CB8AC3E}">
        <p14:creationId xmlns:p14="http://schemas.microsoft.com/office/powerpoint/2010/main" val="1360425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7</a:t>
            </a:fld>
            <a:endParaRPr lang="en-US"/>
          </a:p>
        </p:txBody>
      </p:sp>
    </p:spTree>
    <p:extLst>
      <p:ext uri="{BB962C8B-B14F-4D97-AF65-F5344CB8AC3E}">
        <p14:creationId xmlns:p14="http://schemas.microsoft.com/office/powerpoint/2010/main" val="2048545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lstStyle/>
          <a:p>
            <a:endParaRPr lang="es-PE" dirty="0"/>
          </a:p>
        </p:txBody>
      </p:sp>
      <p:sp>
        <p:nvSpPr>
          <p:cNvPr id="4" name="Marcador de posición de número de diapositiva 3"/>
          <p:cNvSpPr>
            <a:spLocks noGrp="1"/>
          </p:cNvSpPr>
          <p:nvPr>
            <p:ph type="sldNum" sz="quarter" idx="10"/>
          </p:nvPr>
        </p:nvSpPr>
        <p:spPr/>
        <p:txBody>
          <a:bodyPr/>
          <a:lstStyle/>
          <a:p>
            <a:fld id="{BD3DE5FB-4776-9E48-B9EA-103695D9FBA8}" type="slidenum">
              <a:rPr lang="en-US" smtClean="0"/>
              <a:t>8</a:t>
            </a:fld>
            <a:endParaRPr lang="en-US"/>
          </a:p>
        </p:txBody>
      </p:sp>
    </p:spTree>
    <p:extLst>
      <p:ext uri="{BB962C8B-B14F-4D97-AF65-F5344CB8AC3E}">
        <p14:creationId xmlns:p14="http://schemas.microsoft.com/office/powerpoint/2010/main" val="57980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ACE1AB7D-F2FC-4442-8DFC-4D68AB616683}"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346456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CE1AB7D-F2FC-4442-8DFC-4D68AB616683}"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173131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CE1AB7D-F2FC-4442-8DFC-4D68AB616683}"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4078355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CE1AB7D-F2FC-4442-8DFC-4D68AB616683}"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77293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ACE1AB7D-F2FC-4442-8DFC-4D68AB616683}" type="datetimeFigureOut">
              <a:rPr lang="es-PE" smtClean="0"/>
              <a:t>18/04/2021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138037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CE1AB7D-F2FC-4442-8DFC-4D68AB616683}" type="datetimeFigureOut">
              <a:rPr lang="es-PE" smtClean="0"/>
              <a:t>18/04/2021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229191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629842" y="1878806"/>
            <a:ext cx="3868340" cy="276344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4629150" y="1878806"/>
            <a:ext cx="3887391" cy="276344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CE1AB7D-F2FC-4442-8DFC-4D68AB616683}" type="datetimeFigureOut">
              <a:rPr lang="es-PE" smtClean="0"/>
              <a:t>18/04/2021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2007871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CE1AB7D-F2FC-4442-8DFC-4D68AB616683}" type="datetimeFigureOut">
              <a:rPr lang="es-PE" smtClean="0"/>
              <a:t>18/04/2021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68129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E1AB7D-F2FC-4442-8DFC-4D68AB616683}" type="datetimeFigureOut">
              <a:rPr lang="es-PE" smtClean="0"/>
              <a:t>18/04/2021</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1399721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ACE1AB7D-F2FC-4442-8DFC-4D68AB616683}" type="datetimeFigureOut">
              <a:rPr lang="es-PE" smtClean="0"/>
              <a:t>18/04/2021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177464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ACE1AB7D-F2FC-4442-8DFC-4D68AB616683}" type="datetimeFigureOut">
              <a:rPr lang="es-PE" smtClean="0"/>
              <a:t>18/04/2021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00CA0BE-1490-BA41-A48A-89D5AAE25B2B}" type="slidenum">
              <a:rPr lang="es-PE" smtClean="0"/>
              <a:t>‹Nº›</a:t>
            </a:fld>
            <a:endParaRPr lang="es-PE"/>
          </a:p>
        </p:txBody>
      </p:sp>
    </p:spTree>
    <p:extLst>
      <p:ext uri="{BB962C8B-B14F-4D97-AF65-F5344CB8AC3E}">
        <p14:creationId xmlns:p14="http://schemas.microsoft.com/office/powerpoint/2010/main" val="1276140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ACE1AB7D-F2FC-4442-8DFC-4D68AB616683}" type="datetimeFigureOut">
              <a:rPr lang="es-PE" smtClean="0"/>
              <a:t>18/04/2021</a:t>
            </a:fld>
            <a:endParaRPr lang="es-PE"/>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00CA0BE-1490-BA41-A48A-89D5AAE25B2B}" type="slidenum">
              <a:rPr lang="es-PE" smtClean="0"/>
              <a:t>‹Nº›</a:t>
            </a:fld>
            <a:endParaRPr lang="es-PE"/>
          </a:p>
        </p:txBody>
      </p:sp>
    </p:spTree>
    <p:extLst>
      <p:ext uri="{BB962C8B-B14F-4D97-AF65-F5344CB8AC3E}">
        <p14:creationId xmlns:p14="http://schemas.microsoft.com/office/powerpoint/2010/main" val="10964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Imagen 40">
            <a:extLst>
              <a:ext uri="{FF2B5EF4-FFF2-40B4-BE49-F238E27FC236}">
                <a16:creationId xmlns:a16="http://schemas.microsoft.com/office/drawing/2014/main" id="{2CDBF29F-ADC1-3846-B549-7C1484545E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3" name="Rectángulo 2"/>
          <p:cNvSpPr/>
          <p:nvPr/>
        </p:nvSpPr>
        <p:spPr>
          <a:xfrm>
            <a:off x="2755556" y="803188"/>
            <a:ext cx="3620530" cy="362053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grpSp>
        <p:nvGrpSpPr>
          <p:cNvPr id="5" name="Agrupar 4"/>
          <p:cNvGrpSpPr/>
          <p:nvPr/>
        </p:nvGrpSpPr>
        <p:grpSpPr>
          <a:xfrm>
            <a:off x="3879618" y="2933604"/>
            <a:ext cx="4790735" cy="1222288"/>
            <a:chOff x="3879619" y="2933603"/>
            <a:chExt cx="3905322" cy="619273"/>
          </a:xfrm>
        </p:grpSpPr>
        <p:sp>
          <p:nvSpPr>
            <p:cNvPr id="22" name="CuadroTexto 21">
              <a:extLst>
                <a:ext uri="{FF2B5EF4-FFF2-40B4-BE49-F238E27FC236}">
                  <a16:creationId xmlns:a16="http://schemas.microsoft.com/office/drawing/2014/main" id="{143E028B-30CD-3C4C-9CF6-8480B5CD4A6A}"/>
                </a:ext>
              </a:extLst>
            </p:cNvPr>
            <p:cNvSpPr txBox="1"/>
            <p:nvPr/>
          </p:nvSpPr>
          <p:spPr>
            <a:xfrm>
              <a:off x="4091965" y="3078934"/>
              <a:ext cx="3480630" cy="421025"/>
            </a:xfrm>
            <a:prstGeom prst="rect">
              <a:avLst/>
            </a:prstGeom>
            <a:noFill/>
          </p:spPr>
          <p:txBody>
            <a:bodyPr wrap="square" rtlCol="0">
              <a:spAutoFit/>
            </a:bodyPr>
            <a:lstStyle/>
            <a:p>
              <a:r>
                <a:rPr lang="es-ES" sz="1600" b="1" dirty="0">
                  <a:solidFill>
                    <a:schemeClr val="bg1"/>
                  </a:solidFill>
                  <a:latin typeface="+mj-lt"/>
                </a:rPr>
                <a:t>“Implementación de un BSC para la mejora de los procesos y negocios en IEP Cibertec en tiempos del Covid 2019”</a:t>
              </a:r>
              <a:endParaRPr lang="es-PE" sz="1600" b="1" dirty="0">
                <a:solidFill>
                  <a:schemeClr val="bg1"/>
                </a:solidFill>
                <a:latin typeface="+mj-lt"/>
              </a:endParaRPr>
            </a:p>
          </p:txBody>
        </p:sp>
        <p:sp>
          <p:nvSpPr>
            <p:cNvPr id="10" name="Rectángulo 9">
              <a:extLst>
                <a:ext uri="{FF2B5EF4-FFF2-40B4-BE49-F238E27FC236}">
                  <a16:creationId xmlns:a16="http://schemas.microsoft.com/office/drawing/2014/main" id="{2BEF2D15-A827-6A42-9918-C75D4B82BE7E}"/>
                </a:ext>
              </a:extLst>
            </p:cNvPr>
            <p:cNvSpPr/>
            <p:nvPr/>
          </p:nvSpPr>
          <p:spPr>
            <a:xfrm>
              <a:off x="3879619" y="2933603"/>
              <a:ext cx="3905322" cy="61927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grpSp>
      <p:grpSp>
        <p:nvGrpSpPr>
          <p:cNvPr id="4" name="Agrupar 3"/>
          <p:cNvGrpSpPr/>
          <p:nvPr/>
        </p:nvGrpSpPr>
        <p:grpSpPr>
          <a:xfrm>
            <a:off x="1926958" y="2309280"/>
            <a:ext cx="3905322" cy="622516"/>
            <a:chOff x="1926958" y="2309280"/>
            <a:chExt cx="3905322" cy="622516"/>
          </a:xfrm>
        </p:grpSpPr>
        <p:sp>
          <p:nvSpPr>
            <p:cNvPr id="42" name="Rectángulo 41">
              <a:extLst>
                <a:ext uri="{FF2B5EF4-FFF2-40B4-BE49-F238E27FC236}">
                  <a16:creationId xmlns:a16="http://schemas.microsoft.com/office/drawing/2014/main" id="{9E774DBC-FEB7-0340-A9F9-9B0F621ADECE}"/>
                </a:ext>
              </a:extLst>
            </p:cNvPr>
            <p:cNvSpPr/>
            <p:nvPr/>
          </p:nvSpPr>
          <p:spPr>
            <a:xfrm>
              <a:off x="1926958" y="2312523"/>
              <a:ext cx="3905322" cy="619273"/>
            </a:xfrm>
            <a:prstGeom prst="rect">
              <a:avLst/>
            </a:prstGeom>
            <a:solidFill>
              <a:srgbClr val="1B212A">
                <a:alpha val="6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Proyecto de Tesis</a:t>
              </a:r>
              <a:endParaRPr lang="es-PE" sz="1600" dirty="0"/>
            </a:p>
          </p:txBody>
        </p:sp>
        <p:sp>
          <p:nvSpPr>
            <p:cNvPr id="150" name="Rectángulo 149">
              <a:extLst>
                <a:ext uri="{FF2B5EF4-FFF2-40B4-BE49-F238E27FC236}">
                  <a16:creationId xmlns:a16="http://schemas.microsoft.com/office/drawing/2014/main" id="{2BEF2D15-A827-6A42-9918-C75D4B82BE7E}"/>
                </a:ext>
              </a:extLst>
            </p:cNvPr>
            <p:cNvSpPr/>
            <p:nvPr/>
          </p:nvSpPr>
          <p:spPr>
            <a:xfrm>
              <a:off x="1926958" y="2309280"/>
              <a:ext cx="3905322" cy="619273"/>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p:cNvSpPr/>
            <p:nvPr/>
          </p:nvSpPr>
          <p:spPr>
            <a:xfrm>
              <a:off x="2655469" y="2449639"/>
              <a:ext cx="231154" cy="338554"/>
            </a:xfrm>
            <a:prstGeom prst="rect">
              <a:avLst/>
            </a:prstGeom>
          </p:spPr>
          <p:txBody>
            <a:bodyPr wrap="none">
              <a:spAutoFit/>
            </a:bodyPr>
            <a:lstStyle/>
            <a:p>
              <a:r>
                <a:rPr lang="es-PE" sz="1600" dirty="0">
                  <a:solidFill>
                    <a:schemeClr val="bg1"/>
                  </a:solidFill>
                </a:rPr>
                <a:t> </a:t>
              </a:r>
              <a:endParaRPr lang="es-ES_tradnl" sz="1600" dirty="0"/>
            </a:p>
          </p:txBody>
        </p:sp>
      </p:grpSp>
      <p:pic>
        <p:nvPicPr>
          <p:cNvPr id="6" name="Imagen 5"/>
          <p:cNvPicPr>
            <a:picLocks noChangeAspect="1"/>
          </p:cNvPicPr>
          <p:nvPr/>
        </p:nvPicPr>
        <p:blipFill>
          <a:blip r:embed="rId4"/>
          <a:stretch>
            <a:fillRect/>
          </a:stretch>
        </p:blipFill>
        <p:spPr>
          <a:xfrm>
            <a:off x="3518345" y="1195358"/>
            <a:ext cx="2158829" cy="951348"/>
          </a:xfrm>
          <a:prstGeom prst="rect">
            <a:avLst/>
          </a:prstGeom>
        </p:spPr>
      </p:pic>
    </p:spTree>
    <p:extLst>
      <p:ext uri="{BB962C8B-B14F-4D97-AF65-F5344CB8AC3E}">
        <p14:creationId xmlns:p14="http://schemas.microsoft.com/office/powerpoint/2010/main" val="2527710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p:tgtEl>
                                          <p:spTgt spid="4"/>
                                        </p:tgtEl>
                                        <p:attrNameLst>
                                          <p:attrName>ppt_x</p:attrName>
                                        </p:attrNameLst>
                                      </p:cBhvr>
                                      <p:tavLst>
                                        <p:tav tm="0">
                                          <p:val>
                                            <p:strVal val="#ppt_x-#ppt_w*1.125000"/>
                                          </p:val>
                                        </p:tav>
                                        <p:tav tm="100000">
                                          <p:val>
                                            <p:strVal val="#ppt_x"/>
                                          </p:val>
                                        </p:tav>
                                      </p:tavLst>
                                    </p:anim>
                                    <p:animEffect transition="in" filter="wipe(right)">
                                      <p:cBhvr>
                                        <p:cTn id="12" dur="500"/>
                                        <p:tgtEl>
                                          <p:spTgt spid="4"/>
                                        </p:tgtEl>
                                      </p:cBhvr>
                                    </p:animEffect>
                                  </p:childTnLst>
                                </p:cTn>
                              </p:par>
                              <p:par>
                                <p:cTn id="13" presetID="1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p:tgtEl>
                                          <p:spTgt spid="5"/>
                                        </p:tgtEl>
                                        <p:attrNameLst>
                                          <p:attrName>ppt_x</p:attrName>
                                        </p:attrNameLst>
                                      </p:cBhvr>
                                      <p:tavLst>
                                        <p:tav tm="0">
                                          <p:val>
                                            <p:strVal val="#ppt_x+#ppt_w*1.125000"/>
                                          </p:val>
                                        </p:tav>
                                        <p:tav tm="100000">
                                          <p:val>
                                            <p:strVal val="#ppt_x"/>
                                          </p:val>
                                        </p:tav>
                                      </p:tavLst>
                                    </p:anim>
                                    <p:animEffect transition="in" filter="wipe(left)">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a:extLst>
              <a:ext uri="{FF2B5EF4-FFF2-40B4-BE49-F238E27FC236}">
                <a16:creationId xmlns:a16="http://schemas.microsoft.com/office/drawing/2014/main" id="{F7FEABCA-AC35-864B-B027-D7F62B4D4425}"/>
              </a:ext>
            </a:extLst>
          </p:cNvPr>
          <p:cNvSpPr/>
          <p:nvPr/>
        </p:nvSpPr>
        <p:spPr>
          <a:xfrm>
            <a:off x="-3391" y="-3950"/>
            <a:ext cx="9143999" cy="5147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ctr"/>
            <a:endParaRPr lang="es-MX" sz="1050" dirty="0">
              <a:solidFill>
                <a:srgbClr val="3E3F3A"/>
              </a:solidFill>
              <a:latin typeface="Times New Roman" panose="02020603050405020304" pitchFamily="18" charset="0"/>
              <a:ea typeface="Times New Roman" panose="02020603050405020304" pitchFamily="18" charset="0"/>
            </a:endParaRPr>
          </a:p>
          <a:p>
            <a:pPr algn="just"/>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r>
              <a:rPr lang="es-PE" dirty="0">
                <a:solidFill>
                  <a:schemeClr val="tx1"/>
                </a:solidFill>
                <a:latin typeface="Calibri" panose="020F0502020204030204" pitchFamily="34" charset="0"/>
                <a:cs typeface="Calibri" panose="020F0502020204030204" pitchFamily="34" charset="0"/>
              </a:rPr>
              <a:t> </a:t>
            </a:r>
            <a:r>
              <a:rPr lang="es-MX" dirty="0">
                <a:solidFill>
                  <a:schemeClr val="tx1"/>
                </a:solidFill>
                <a:latin typeface="Calibri" panose="020F0502020204030204" pitchFamily="34" charset="0"/>
                <a:cs typeface="Calibri" panose="020F0502020204030204" pitchFamily="34" charset="0"/>
              </a:rPr>
              <a:t>(A Jadeed · ‎2017), en la tesis doctoral </a:t>
            </a:r>
            <a:r>
              <a:rPr lang="es-MX" i="1" dirty="0">
                <a:solidFill>
                  <a:schemeClr val="tx1"/>
                </a:solidFill>
                <a:latin typeface="Calibri" panose="020F0502020204030204" pitchFamily="34" charset="0"/>
                <a:cs typeface="Calibri" panose="020F0502020204030204" pitchFamily="34" charset="0"/>
              </a:rPr>
              <a:t>“</a:t>
            </a:r>
            <a:r>
              <a:rPr lang="es-ES" i="1" dirty="0">
                <a:solidFill>
                  <a:schemeClr val="tx1"/>
                </a:solidFill>
                <a:latin typeface="Calibri" panose="020F0502020204030204" pitchFamily="34" charset="0"/>
                <a:cs typeface="Calibri" panose="020F0502020204030204" pitchFamily="34" charset="0"/>
              </a:rPr>
              <a:t>EL CUADRO DE MANDO INTEGRAL Y SUS EFECTOS A LA RENTABILIDAD “señala</a:t>
            </a:r>
            <a:r>
              <a:rPr lang="es-ES" dirty="0">
                <a:solidFill>
                  <a:schemeClr val="tx1"/>
                </a:solidFill>
                <a:latin typeface="Calibri" panose="020F0502020204030204" pitchFamily="34" charset="0"/>
                <a:cs typeface="Calibri" panose="020F0502020204030204" pitchFamily="34" charset="0"/>
              </a:rPr>
              <a:t>: E</a:t>
            </a:r>
            <a:r>
              <a:rPr lang="es-MX" dirty="0">
                <a:solidFill>
                  <a:schemeClr val="tx1"/>
                </a:solidFill>
                <a:latin typeface="Calibri" panose="020F0502020204030204" pitchFamily="34" charset="0"/>
                <a:cs typeface="Calibri" panose="020F0502020204030204" pitchFamily="34" charset="0"/>
              </a:rPr>
              <a:t>l entorno en el que operan las empresas ha evolucionado mucho en los últimos años, debido a la revolución en las tecnologías de información, los mercados y las estructuras organizativas. Con este cambio de la economía industrial hacia una economía caracterizada por activos intangibles, como el conocimiento y la capacidad de innovación, las organizaciones tienen que gestionar los crecientes niveles de complejidad, la movilidad y la incertidumbre (Voelpel et al., 2006). </a:t>
            </a:r>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endParaRPr lang="es-MX" sz="1050" dirty="0">
              <a:solidFill>
                <a:schemeClr val="tx1"/>
              </a:solidFill>
              <a:latin typeface="Calibri" panose="020F0502020204030204" pitchFamily="34" charset="0"/>
              <a:ea typeface="Times New Roman" panose="02020603050405020304" pitchFamily="18" charset="0"/>
              <a:cs typeface="Calibri" panose="020F0502020204030204" pitchFamily="34" charset="0"/>
            </a:endParaRPr>
          </a:p>
          <a:p>
            <a:pPr algn="just"/>
            <a:r>
              <a:rPr lang="es-MX" sz="1050" dirty="0">
                <a:solidFill>
                  <a:srgbClr val="3E3F3A"/>
                </a:solidFill>
                <a:latin typeface="Calibri" panose="020F0502020204030204" pitchFamily="34" charset="0"/>
                <a:ea typeface="Times New Roman" panose="02020603050405020304" pitchFamily="18" charset="0"/>
                <a:cs typeface="Calibri" panose="020F0502020204030204" pitchFamily="34" charset="0"/>
              </a:rPr>
              <a:t>Bolaños Jijón, A. F., Méndez Bravo, J. C., &amp; Méndez Bravo, M. (2020). Balanced Scorecard como Herramienta de Gestión y mejora en los Emprendimientos. </a:t>
            </a:r>
            <a:r>
              <a:rPr lang="es-MX" sz="1050" i="1" dirty="0">
                <a:solidFill>
                  <a:srgbClr val="3E3F3A"/>
                </a:solidFill>
                <a:latin typeface="Calibri" panose="020F0502020204030204" pitchFamily="34" charset="0"/>
                <a:ea typeface="Times New Roman" panose="02020603050405020304" pitchFamily="18" charset="0"/>
                <a:cs typeface="Calibri" panose="020F0502020204030204" pitchFamily="34" charset="0"/>
              </a:rPr>
              <a:t>INNOVA Research Journal</a:t>
            </a:r>
            <a:r>
              <a:rPr lang="es-MX" sz="1050" dirty="0">
                <a:solidFill>
                  <a:srgbClr val="3E3F3A"/>
                </a:solidFill>
                <a:latin typeface="Calibri" panose="020F0502020204030204" pitchFamily="34" charset="0"/>
                <a:ea typeface="Times New Roman" panose="02020603050405020304" pitchFamily="18" charset="0"/>
                <a:cs typeface="Calibri" panose="020F0502020204030204" pitchFamily="34" charset="0"/>
              </a:rPr>
              <a:t>, </a:t>
            </a:r>
            <a:r>
              <a:rPr lang="es-MX" sz="1050" i="1" dirty="0">
                <a:solidFill>
                  <a:srgbClr val="3E3F3A"/>
                </a:solidFill>
                <a:latin typeface="Calibri" panose="020F0502020204030204" pitchFamily="34" charset="0"/>
                <a:ea typeface="Times New Roman" panose="02020603050405020304" pitchFamily="18" charset="0"/>
                <a:cs typeface="Calibri" panose="020F0502020204030204" pitchFamily="34" charset="0"/>
              </a:rPr>
              <a:t>5</a:t>
            </a:r>
            <a:r>
              <a:rPr lang="es-MX" sz="1050" dirty="0">
                <a:solidFill>
                  <a:srgbClr val="3E3F3A"/>
                </a:solidFill>
                <a:latin typeface="Calibri" panose="020F0502020204030204" pitchFamily="34" charset="0"/>
                <a:ea typeface="Times New Roman" panose="02020603050405020304" pitchFamily="18" charset="0"/>
                <a:cs typeface="Calibri" panose="020F0502020204030204" pitchFamily="34" charset="0"/>
              </a:rPr>
              <a:t>(3), 62-77. El presente artículo realiza un análisis bibliográfico del Balanced Scorecard (BSC) en empresas para dar a conocer las oportunidades que presenta la implementación de esta herramienta. </a:t>
            </a:r>
          </a:p>
          <a:p>
            <a:pPr algn="just"/>
            <a:endParaRPr lang="es-MX" sz="1050" dirty="0">
              <a:solidFill>
                <a:srgbClr val="3E3F3A"/>
              </a:solidFill>
              <a:latin typeface="Calibri" panose="020F0502020204030204" pitchFamily="34" charset="0"/>
              <a:cs typeface="Calibri" panose="020F0502020204030204" pitchFamily="34" charset="0"/>
            </a:endParaRPr>
          </a:p>
          <a:p>
            <a:pPr algn="just"/>
            <a:endParaRPr lang="es-MX" sz="1050" dirty="0">
              <a:solidFill>
                <a:schemeClr val="tx1"/>
              </a:solidFill>
              <a:latin typeface="Calibri" panose="020F0502020204030204" pitchFamily="34" charset="0"/>
              <a:cs typeface="Calibri" panose="020F0502020204030204" pitchFamily="34" charset="0"/>
            </a:endParaRPr>
          </a:p>
          <a:p>
            <a:pPr algn="just"/>
            <a:endParaRPr lang="es-MX" sz="1050" dirty="0">
              <a:solidFill>
                <a:schemeClr val="tx1"/>
              </a:solidFill>
              <a:latin typeface="Calibri" panose="020F0502020204030204" pitchFamily="34" charset="0"/>
              <a:cs typeface="Calibri" panose="020F0502020204030204" pitchFamily="34" charset="0"/>
            </a:endParaRPr>
          </a:p>
          <a:p>
            <a:pPr algn="just"/>
            <a:r>
              <a:rPr lang="es-PE" i="1" dirty="0">
                <a:solidFill>
                  <a:schemeClr val="tx1"/>
                </a:solidFill>
                <a:latin typeface="Calibri" panose="020F0502020204030204" pitchFamily="34" charset="0"/>
                <a:cs typeface="Calibri" panose="020F0502020204030204" pitchFamily="34" charset="0"/>
              </a:rPr>
              <a:t> </a:t>
            </a:r>
            <a:r>
              <a:rPr lang="es-MX" dirty="0">
                <a:solidFill>
                  <a:schemeClr val="tx1"/>
                </a:solidFill>
                <a:latin typeface="Calibri" panose="020F0502020204030204" pitchFamily="34" charset="0"/>
                <a:cs typeface="Calibri" panose="020F0502020204030204" pitchFamily="34" charset="0"/>
              </a:rPr>
              <a:t>(Ahedo.J, Castillo.R, &amp; Sámano.J, 2018, págs. 1509-1535) en el artículo científico “Diseño de un Sistema de Indicadores mediante Balanced Scorecard para la Evaluación de un Sistema de Gestión de Calidad de Seguridad Industrial y Salud Ocupacional”, proponen el Balanced Scorecard como herramienta de evaluación del Sistema de Gestión de Seguridad y Salud en el Trabajo (SG-SST), además comentan que pueda ser usada en otros sistemas de gestión, como lo son de calidad, medio ambiente, inocuidad alimentaria, etc, sin embargo se necesitaría adecuar los indicadores de cada perspectiva para la correcta evaluación de cada sistema de gestión.</a:t>
            </a:r>
          </a:p>
          <a:p>
            <a:pPr algn="just"/>
            <a:endParaRPr lang="es-MX" dirty="0">
              <a:solidFill>
                <a:schemeClr val="tx1"/>
              </a:solidFill>
              <a:latin typeface="Calibri" panose="020F0502020204030204" pitchFamily="34" charset="0"/>
              <a:cs typeface="Calibri" panose="020F0502020204030204" pitchFamily="34" charset="0"/>
            </a:endParaRPr>
          </a:p>
          <a:p>
            <a:pPr algn="just"/>
            <a:endParaRPr lang="es-MX" dirty="0">
              <a:solidFill>
                <a:schemeClr val="tx1"/>
              </a:solidFill>
              <a:latin typeface="Calibri" panose="020F0502020204030204" pitchFamily="34" charset="0"/>
              <a:cs typeface="Calibri" panose="020F0502020204030204" pitchFamily="34" charset="0"/>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MX" dirty="0">
              <a:solidFill>
                <a:schemeClr val="tx1"/>
              </a:solidFill>
            </a:endParaRPr>
          </a:p>
          <a:p>
            <a:pPr algn="ctr"/>
            <a:endParaRPr lang="es-PE" dirty="0">
              <a:solidFill>
                <a:schemeClr val="tx1"/>
              </a:solidFill>
            </a:endParaRPr>
          </a:p>
        </p:txBody>
      </p:sp>
      <p:sp>
        <p:nvSpPr>
          <p:cNvPr id="3" name="Rectángulo 2">
            <a:extLst>
              <a:ext uri="{FF2B5EF4-FFF2-40B4-BE49-F238E27FC236}">
                <a16:creationId xmlns:a16="http://schemas.microsoft.com/office/drawing/2014/main" id="{1A16D888-D8AE-4ED0-9070-A462A924ACFB}"/>
              </a:ext>
            </a:extLst>
          </p:cNvPr>
          <p:cNvSpPr/>
          <p:nvPr/>
        </p:nvSpPr>
        <p:spPr>
          <a:xfrm>
            <a:off x="-3391" y="252750"/>
            <a:ext cx="9143999" cy="787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 name="Imagen 1"/>
          <p:cNvPicPr>
            <a:picLocks noChangeAspect="1"/>
          </p:cNvPicPr>
          <p:nvPr/>
        </p:nvPicPr>
        <p:blipFill>
          <a:blip r:embed="rId3"/>
          <a:stretch>
            <a:fillRect/>
          </a:stretch>
        </p:blipFill>
        <p:spPr>
          <a:xfrm>
            <a:off x="7295240" y="337286"/>
            <a:ext cx="1322487" cy="582791"/>
          </a:xfrm>
          <a:prstGeom prst="rect">
            <a:avLst/>
          </a:prstGeom>
        </p:spPr>
      </p:pic>
      <p:sp>
        <p:nvSpPr>
          <p:cNvPr id="5" name="Rectangle 1"/>
          <p:cNvSpPr>
            <a:spLocks noChangeArrowheads="1"/>
          </p:cNvSpPr>
          <p:nvPr/>
        </p:nvSpPr>
        <p:spPr bwMode="auto">
          <a:xfrm>
            <a:off x="941295" y="1412875"/>
            <a:ext cx="10982090" cy="50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309" tIns="47610" rIns="91440" bIns="0" numCol="1" anchor="ctr" anchorCtr="0" compatLnSpc="1">
            <a:prstTxWarp prst="textNoShape">
              <a:avLst/>
            </a:prstTxWarp>
            <a:spAutoFit/>
          </a:bodyPr>
          <a:lstStyle>
            <a:lvl1pPr eaLnBrk="0" fontAlgn="base" hangingPunct="0">
              <a:spcBef>
                <a:spcPct val="0"/>
              </a:spcBef>
              <a:spcAft>
                <a:spcPct val="0"/>
              </a:spcAft>
              <a:tabLst>
                <a:tab pos="15319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5319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5319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5319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5319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5319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5319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5319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5319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31938" algn="l"/>
              </a:tabLst>
            </a:pPr>
            <a:endParaRPr kumimoji="0" lang="es-MX" altLang="es-PE"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31938" algn="l"/>
              </a:tabLst>
            </a:pPr>
            <a:endParaRPr kumimoji="0" lang="es-MX" altLang="es-PE" sz="1800" b="0" i="0" u="none" strike="noStrike" cap="none" normalizeH="0" baseline="0">
              <a:ln>
                <a:noFill/>
              </a:ln>
              <a:solidFill>
                <a:schemeClr val="tx1"/>
              </a:solidFill>
              <a:effectLst/>
              <a:latin typeface="Arial" panose="020B0604020202020204" pitchFamily="34" charset="0"/>
            </a:endParaRPr>
          </a:p>
        </p:txBody>
      </p:sp>
      <p:sp>
        <p:nvSpPr>
          <p:cNvPr id="6" name="CuadroTexto 5"/>
          <p:cNvSpPr txBox="1"/>
          <p:nvPr/>
        </p:nvSpPr>
        <p:spPr>
          <a:xfrm>
            <a:off x="551328" y="428626"/>
            <a:ext cx="3691217" cy="400110"/>
          </a:xfrm>
          <a:prstGeom prst="rect">
            <a:avLst/>
          </a:prstGeom>
          <a:noFill/>
        </p:spPr>
        <p:txBody>
          <a:bodyPr wrap="square" rtlCol="0">
            <a:spAutoFit/>
          </a:bodyPr>
          <a:lstStyle/>
          <a:p>
            <a:r>
              <a:rPr lang="es-ES" sz="2000" b="1" dirty="0">
                <a:solidFill>
                  <a:schemeClr val="bg1"/>
                </a:solidFill>
              </a:rPr>
              <a:t>ANTECEDENTES</a:t>
            </a:r>
            <a:endParaRPr lang="es-PE" sz="2000" b="1" dirty="0">
              <a:solidFill>
                <a:schemeClr val="bg1"/>
              </a:solidFill>
            </a:endParaRPr>
          </a:p>
        </p:txBody>
      </p:sp>
    </p:spTree>
    <p:extLst>
      <p:ext uri="{BB962C8B-B14F-4D97-AF65-F5344CB8AC3E}">
        <p14:creationId xmlns:p14="http://schemas.microsoft.com/office/powerpoint/2010/main" val="274023869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8635C8EF-D735-432F-8DB6-63EFE9A3C197}"/>
              </a:ext>
            </a:extLst>
          </p:cNvPr>
          <p:cNvSpPr/>
          <p:nvPr/>
        </p:nvSpPr>
        <p:spPr>
          <a:xfrm>
            <a:off x="-3391" y="1624351"/>
            <a:ext cx="9143999" cy="237780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cxnSp>
        <p:nvCxnSpPr>
          <p:cNvPr id="7" name="Conector recto 6">
            <a:extLst>
              <a:ext uri="{FF2B5EF4-FFF2-40B4-BE49-F238E27FC236}">
                <a16:creationId xmlns:a16="http://schemas.microsoft.com/office/drawing/2014/main" id="{DB36EAD7-B283-40C9-9A5E-7448DD344C30}"/>
              </a:ext>
            </a:extLst>
          </p:cNvPr>
          <p:cNvCxnSpPr/>
          <p:nvPr/>
        </p:nvCxnSpPr>
        <p:spPr>
          <a:xfrm>
            <a:off x="3458817" y="1934818"/>
            <a:ext cx="0" cy="16565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C127CC85-4398-4B7C-ABC7-C18778FABB32}"/>
              </a:ext>
            </a:extLst>
          </p:cNvPr>
          <p:cNvSpPr txBox="1"/>
          <p:nvPr/>
        </p:nvSpPr>
        <p:spPr>
          <a:xfrm>
            <a:off x="4147932" y="2397755"/>
            <a:ext cx="3074503" cy="1077218"/>
          </a:xfrm>
          <a:prstGeom prst="rect">
            <a:avLst/>
          </a:prstGeom>
          <a:noFill/>
        </p:spPr>
        <p:txBody>
          <a:bodyPr wrap="square" rtlCol="0">
            <a:spAutoFit/>
          </a:bodyPr>
          <a:lstStyle/>
          <a:p>
            <a:endParaRPr lang="es-ES" sz="1600" dirty="0">
              <a:solidFill>
                <a:schemeClr val="bg1"/>
              </a:solidFill>
              <a:latin typeface="Tiempos Headline Semibold" panose="02020703060303060403" pitchFamily="18" charset="0"/>
            </a:endParaRPr>
          </a:p>
          <a:p>
            <a:endParaRPr lang="es-ES" sz="1600" dirty="0">
              <a:solidFill>
                <a:schemeClr val="bg1"/>
              </a:solidFill>
              <a:latin typeface="Tiempos Headline Semibold" panose="02020703060303060403" pitchFamily="18" charset="0"/>
            </a:endParaRPr>
          </a:p>
          <a:p>
            <a:endParaRPr lang="es-ES" sz="1600" dirty="0">
              <a:solidFill>
                <a:schemeClr val="bg1"/>
              </a:solidFill>
              <a:latin typeface="Tiempos Headline Semibold" panose="02020703060303060403" pitchFamily="18" charset="0"/>
            </a:endParaRPr>
          </a:p>
          <a:p>
            <a:endParaRPr lang="es-MX" sz="1600" dirty="0">
              <a:solidFill>
                <a:schemeClr val="bg1"/>
              </a:solidFill>
              <a:latin typeface="Tiempos Headline Semibold" panose="02020703060303060403" pitchFamily="18" charset="0"/>
            </a:endParaRPr>
          </a:p>
        </p:txBody>
      </p:sp>
      <p:sp>
        <p:nvSpPr>
          <p:cNvPr id="9" name="CuadroTexto 8">
            <a:extLst>
              <a:ext uri="{FF2B5EF4-FFF2-40B4-BE49-F238E27FC236}">
                <a16:creationId xmlns:a16="http://schemas.microsoft.com/office/drawing/2014/main" id="{0937621D-E4F6-41B5-B5BC-03E280C763EA}"/>
              </a:ext>
            </a:extLst>
          </p:cNvPr>
          <p:cNvSpPr txBox="1"/>
          <p:nvPr/>
        </p:nvSpPr>
        <p:spPr>
          <a:xfrm>
            <a:off x="1961322" y="403622"/>
            <a:ext cx="4850295" cy="707886"/>
          </a:xfrm>
          <a:prstGeom prst="rect">
            <a:avLst/>
          </a:prstGeom>
          <a:noFill/>
        </p:spPr>
        <p:txBody>
          <a:bodyPr wrap="square" rtlCol="0">
            <a:spAutoFit/>
          </a:bodyPr>
          <a:lstStyle/>
          <a:p>
            <a:pPr algn="ctr"/>
            <a:r>
              <a:rPr lang="es-MX" sz="2000" b="1" dirty="0">
                <a:latin typeface="Calibri" panose="020F0502020204030204" pitchFamily="34" charset="0"/>
                <a:cs typeface="Calibri" panose="020F0502020204030204" pitchFamily="34" charset="0"/>
              </a:rPr>
              <a:t>BSC para mejora de procesos y negocios en las organizaciones</a:t>
            </a:r>
            <a:endParaRPr lang="es-PE" sz="2000" b="1" dirty="0">
              <a:latin typeface="Calibri" panose="020F0502020204030204" pitchFamily="34" charset="0"/>
              <a:cs typeface="Calibri" panose="020F0502020204030204" pitchFamily="34" charset="0"/>
            </a:endParaRPr>
          </a:p>
        </p:txBody>
      </p:sp>
      <p:pic>
        <p:nvPicPr>
          <p:cNvPr id="2" name="Imagen 1"/>
          <p:cNvPicPr>
            <a:picLocks noChangeAspect="1"/>
          </p:cNvPicPr>
          <p:nvPr/>
        </p:nvPicPr>
        <p:blipFill>
          <a:blip r:embed="rId3"/>
          <a:stretch>
            <a:fillRect/>
          </a:stretch>
        </p:blipFill>
        <p:spPr>
          <a:xfrm>
            <a:off x="747304" y="2316694"/>
            <a:ext cx="1956425" cy="862153"/>
          </a:xfrm>
          <a:prstGeom prst="rect">
            <a:avLst/>
          </a:prstGeom>
        </p:spPr>
      </p:pic>
      <p:pic>
        <p:nvPicPr>
          <p:cNvPr id="11" name="Picture 27"/>
          <p:cNvPicPr/>
          <p:nvPr/>
        </p:nvPicPr>
        <p:blipFill>
          <a:blip r:embed="rId4">
            <a:extLst>
              <a:ext uri="{28A0092B-C50C-407E-A947-70E740481C1C}">
                <a14:useLocalDpi xmlns:a14="http://schemas.microsoft.com/office/drawing/2010/main" val="0"/>
              </a:ext>
            </a:extLst>
          </a:blip>
          <a:srcRect/>
          <a:stretch>
            <a:fillRect/>
          </a:stretch>
        </p:blipFill>
        <p:spPr bwMode="auto">
          <a:xfrm>
            <a:off x="3838558" y="1262737"/>
            <a:ext cx="4785747" cy="2814955"/>
          </a:xfrm>
          <a:prstGeom prst="rect">
            <a:avLst/>
          </a:prstGeom>
          <a:noFill/>
          <a:ln>
            <a:noFill/>
          </a:ln>
        </p:spPr>
      </p:pic>
    </p:spTree>
    <p:extLst>
      <p:ext uri="{BB962C8B-B14F-4D97-AF65-F5344CB8AC3E}">
        <p14:creationId xmlns:p14="http://schemas.microsoft.com/office/powerpoint/2010/main" val="3426920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a:extLst>
              <a:ext uri="{FF2B5EF4-FFF2-40B4-BE49-F238E27FC236}">
                <a16:creationId xmlns:a16="http://schemas.microsoft.com/office/drawing/2014/main" id="{F7FEABCA-AC35-864B-B027-D7F62B4D4425}"/>
              </a:ext>
            </a:extLst>
          </p:cNvPr>
          <p:cNvSpPr/>
          <p:nvPr/>
        </p:nvSpPr>
        <p:spPr>
          <a:xfrm>
            <a:off x="-3391" y="-3950"/>
            <a:ext cx="9143999" cy="5147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 name="Rectángulo 2">
            <a:extLst>
              <a:ext uri="{FF2B5EF4-FFF2-40B4-BE49-F238E27FC236}">
                <a16:creationId xmlns:a16="http://schemas.microsoft.com/office/drawing/2014/main" id="{1A16D888-D8AE-4ED0-9070-A462A924ACFB}"/>
              </a:ext>
            </a:extLst>
          </p:cNvPr>
          <p:cNvSpPr/>
          <p:nvPr/>
        </p:nvSpPr>
        <p:spPr>
          <a:xfrm>
            <a:off x="-3391" y="252750"/>
            <a:ext cx="9143999" cy="787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800" b="1" dirty="0">
                <a:solidFill>
                  <a:schemeClr val="bg1"/>
                </a:solidFill>
              </a:rPr>
              <a:t>      MARCO   TEÓRICO </a:t>
            </a:r>
            <a:endParaRPr lang="es-PE" sz="2800" b="1" dirty="0">
              <a:solidFill>
                <a:schemeClr val="bg1"/>
              </a:solidFill>
            </a:endParaRPr>
          </a:p>
        </p:txBody>
      </p:sp>
      <p:pic>
        <p:nvPicPr>
          <p:cNvPr id="2" name="Imagen 1"/>
          <p:cNvPicPr>
            <a:picLocks noChangeAspect="1"/>
          </p:cNvPicPr>
          <p:nvPr/>
        </p:nvPicPr>
        <p:blipFill>
          <a:blip r:embed="rId3"/>
          <a:stretch>
            <a:fillRect/>
          </a:stretch>
        </p:blipFill>
        <p:spPr>
          <a:xfrm>
            <a:off x="7295240" y="337286"/>
            <a:ext cx="1322487" cy="582791"/>
          </a:xfrm>
          <a:prstGeom prst="rect">
            <a:avLst/>
          </a:prstGeom>
        </p:spPr>
      </p:pic>
      <p:pic>
        <p:nvPicPr>
          <p:cNvPr id="5" name="Picture 6"/>
          <p:cNvPicPr/>
          <p:nvPr/>
        </p:nvPicPr>
        <p:blipFill rotWithShape="1">
          <a:blip r:embed="rId4">
            <a:extLst>
              <a:ext uri="{28A0092B-C50C-407E-A947-70E740481C1C}">
                <a14:useLocalDpi xmlns:a14="http://schemas.microsoft.com/office/drawing/2010/main" val="0"/>
              </a:ext>
            </a:extLst>
          </a:blip>
          <a:srcRect t="9610"/>
          <a:stretch/>
        </p:blipFill>
        <p:spPr bwMode="auto">
          <a:xfrm>
            <a:off x="556026" y="1619717"/>
            <a:ext cx="3502858" cy="1900115"/>
          </a:xfrm>
          <a:prstGeom prst="rect">
            <a:avLst/>
          </a:prstGeom>
          <a:noFill/>
          <a:ln>
            <a:noFill/>
          </a:ln>
          <a:extLst>
            <a:ext uri="{53640926-AAD7-44D8-BBD7-CCE9431645EC}">
              <a14:shadowObscured xmlns:a14="http://schemas.microsoft.com/office/drawing/2010/main"/>
            </a:ext>
          </a:extLst>
        </p:spPr>
      </p:pic>
      <p:pic>
        <p:nvPicPr>
          <p:cNvPr id="6" name="Marcador de contenido 3"/>
          <p:cNvPicPr>
            <a:picLocks/>
          </p:cNvPicPr>
          <p:nvPr/>
        </p:nvPicPr>
        <p:blipFill>
          <a:blip r:embed="rId5">
            <a:extLst>
              <a:ext uri="{28A0092B-C50C-407E-A947-70E740481C1C}">
                <a14:useLocalDpi xmlns:a14="http://schemas.microsoft.com/office/drawing/2010/main" val="0"/>
              </a:ext>
            </a:extLst>
          </a:blip>
          <a:srcRect/>
          <a:stretch>
            <a:fillRect/>
          </a:stretch>
        </p:blipFill>
        <p:spPr bwMode="auto">
          <a:xfrm>
            <a:off x="4542396" y="2721078"/>
            <a:ext cx="4114700" cy="2133844"/>
          </a:xfrm>
          <a:prstGeom prst="rect">
            <a:avLst/>
          </a:prstGeom>
          <a:noFill/>
          <a:ln>
            <a:noFill/>
          </a:ln>
        </p:spPr>
      </p:pic>
      <p:sp>
        <p:nvSpPr>
          <p:cNvPr id="4" name="CuadroTexto 3"/>
          <p:cNvSpPr txBox="1"/>
          <p:nvPr/>
        </p:nvSpPr>
        <p:spPr>
          <a:xfrm>
            <a:off x="1032812" y="1124832"/>
            <a:ext cx="1848535" cy="369332"/>
          </a:xfrm>
          <a:prstGeom prst="rect">
            <a:avLst/>
          </a:prstGeom>
          <a:noFill/>
        </p:spPr>
        <p:txBody>
          <a:bodyPr wrap="square" rtlCol="0">
            <a:spAutoFit/>
          </a:bodyPr>
          <a:lstStyle/>
          <a:p>
            <a:r>
              <a:rPr lang="es-ES" sz="1800" b="1" dirty="0"/>
              <a:t>Plan Estratégico</a:t>
            </a:r>
            <a:endParaRPr lang="es-PE" sz="1800" b="1" dirty="0"/>
          </a:p>
        </p:txBody>
      </p:sp>
      <p:sp>
        <p:nvSpPr>
          <p:cNvPr id="8" name="CuadroTexto 7"/>
          <p:cNvSpPr txBox="1"/>
          <p:nvPr/>
        </p:nvSpPr>
        <p:spPr>
          <a:xfrm>
            <a:off x="4476510" y="2137986"/>
            <a:ext cx="2371622" cy="369332"/>
          </a:xfrm>
          <a:prstGeom prst="rect">
            <a:avLst/>
          </a:prstGeom>
          <a:noFill/>
        </p:spPr>
        <p:txBody>
          <a:bodyPr wrap="square" rtlCol="0">
            <a:spAutoFit/>
          </a:bodyPr>
          <a:lstStyle/>
          <a:p>
            <a:r>
              <a:rPr lang="es-ES" sz="1800" b="1" dirty="0"/>
              <a:t>Balanced Score Card</a:t>
            </a:r>
            <a:endParaRPr lang="es-PE" sz="1800" b="1" dirty="0"/>
          </a:p>
        </p:txBody>
      </p:sp>
    </p:spTree>
    <p:extLst>
      <p:ext uri="{BB962C8B-B14F-4D97-AF65-F5344CB8AC3E}">
        <p14:creationId xmlns:p14="http://schemas.microsoft.com/office/powerpoint/2010/main" val="10101976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a:extLst>
              <a:ext uri="{FF2B5EF4-FFF2-40B4-BE49-F238E27FC236}">
                <a16:creationId xmlns:a16="http://schemas.microsoft.com/office/drawing/2014/main" id="{F7FEABCA-AC35-864B-B027-D7F62B4D4425}"/>
              </a:ext>
            </a:extLst>
          </p:cNvPr>
          <p:cNvSpPr/>
          <p:nvPr/>
        </p:nvSpPr>
        <p:spPr>
          <a:xfrm>
            <a:off x="-3391" y="-3950"/>
            <a:ext cx="9143999" cy="5147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 name="Rectángulo 2">
            <a:extLst>
              <a:ext uri="{FF2B5EF4-FFF2-40B4-BE49-F238E27FC236}">
                <a16:creationId xmlns:a16="http://schemas.microsoft.com/office/drawing/2014/main" id="{1A16D888-D8AE-4ED0-9070-A462A924ACFB}"/>
              </a:ext>
            </a:extLst>
          </p:cNvPr>
          <p:cNvSpPr/>
          <p:nvPr/>
        </p:nvSpPr>
        <p:spPr>
          <a:xfrm>
            <a:off x="-3391" y="252750"/>
            <a:ext cx="9143999" cy="787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pic>
        <p:nvPicPr>
          <p:cNvPr id="2" name="Imagen 1"/>
          <p:cNvPicPr>
            <a:picLocks noChangeAspect="1"/>
          </p:cNvPicPr>
          <p:nvPr/>
        </p:nvPicPr>
        <p:blipFill>
          <a:blip r:embed="rId3"/>
          <a:stretch>
            <a:fillRect/>
          </a:stretch>
        </p:blipFill>
        <p:spPr>
          <a:xfrm>
            <a:off x="7295240" y="337286"/>
            <a:ext cx="1322487" cy="582791"/>
          </a:xfrm>
          <a:prstGeom prst="rect">
            <a:avLst/>
          </a:prstGeom>
        </p:spPr>
      </p:pic>
      <p:sp>
        <p:nvSpPr>
          <p:cNvPr id="5" name="Rectangle 1"/>
          <p:cNvSpPr>
            <a:spLocks noChangeArrowheads="1"/>
          </p:cNvSpPr>
          <p:nvPr/>
        </p:nvSpPr>
        <p:spPr bwMode="auto">
          <a:xfrm>
            <a:off x="941295" y="1412875"/>
            <a:ext cx="10982090" cy="509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3309" tIns="47610" rIns="91440" bIns="0" numCol="1" anchor="ctr" anchorCtr="0" compatLnSpc="1">
            <a:prstTxWarp prst="textNoShape">
              <a:avLst/>
            </a:prstTxWarp>
            <a:spAutoFit/>
          </a:bodyPr>
          <a:lstStyle>
            <a:lvl1pPr eaLnBrk="0" fontAlgn="base" hangingPunct="0">
              <a:spcBef>
                <a:spcPct val="0"/>
              </a:spcBef>
              <a:spcAft>
                <a:spcPct val="0"/>
              </a:spcAft>
              <a:tabLst>
                <a:tab pos="1531938" algn="l"/>
              </a:tabLst>
              <a:defRPr>
                <a:solidFill>
                  <a:schemeClr val="tx1"/>
                </a:solidFill>
                <a:latin typeface="Arial" panose="020B0604020202020204" pitchFamily="34" charset="0"/>
              </a:defRPr>
            </a:lvl1pPr>
            <a:lvl2pPr marL="457200" eaLnBrk="0" fontAlgn="base" hangingPunct="0">
              <a:spcBef>
                <a:spcPct val="0"/>
              </a:spcBef>
              <a:spcAft>
                <a:spcPct val="0"/>
              </a:spcAft>
              <a:tabLst>
                <a:tab pos="1531938" algn="l"/>
              </a:tabLst>
              <a:defRPr>
                <a:solidFill>
                  <a:schemeClr val="tx1"/>
                </a:solidFill>
                <a:latin typeface="Arial" panose="020B0604020202020204" pitchFamily="34" charset="0"/>
              </a:defRPr>
            </a:lvl2pPr>
            <a:lvl3pPr marL="914400" eaLnBrk="0" fontAlgn="base" hangingPunct="0">
              <a:spcBef>
                <a:spcPct val="0"/>
              </a:spcBef>
              <a:spcAft>
                <a:spcPct val="0"/>
              </a:spcAft>
              <a:tabLst>
                <a:tab pos="1531938" algn="l"/>
              </a:tabLst>
              <a:defRPr>
                <a:solidFill>
                  <a:schemeClr val="tx1"/>
                </a:solidFill>
                <a:latin typeface="Arial" panose="020B0604020202020204" pitchFamily="34" charset="0"/>
              </a:defRPr>
            </a:lvl3pPr>
            <a:lvl4pPr marL="1371600" eaLnBrk="0" fontAlgn="base" hangingPunct="0">
              <a:spcBef>
                <a:spcPct val="0"/>
              </a:spcBef>
              <a:spcAft>
                <a:spcPct val="0"/>
              </a:spcAft>
              <a:tabLst>
                <a:tab pos="1531938" algn="l"/>
              </a:tabLst>
              <a:defRPr>
                <a:solidFill>
                  <a:schemeClr val="tx1"/>
                </a:solidFill>
                <a:latin typeface="Arial" panose="020B0604020202020204" pitchFamily="34" charset="0"/>
              </a:defRPr>
            </a:lvl4pPr>
            <a:lvl5pPr marL="1828800" eaLnBrk="0" fontAlgn="base" hangingPunct="0">
              <a:spcBef>
                <a:spcPct val="0"/>
              </a:spcBef>
              <a:spcAft>
                <a:spcPct val="0"/>
              </a:spcAft>
              <a:tabLst>
                <a:tab pos="1531938" algn="l"/>
              </a:tabLst>
              <a:defRPr>
                <a:solidFill>
                  <a:schemeClr val="tx1"/>
                </a:solidFill>
                <a:latin typeface="Arial" panose="020B0604020202020204" pitchFamily="34" charset="0"/>
              </a:defRPr>
            </a:lvl5pPr>
            <a:lvl6pPr marL="2286000" eaLnBrk="0" fontAlgn="base" hangingPunct="0">
              <a:spcBef>
                <a:spcPct val="0"/>
              </a:spcBef>
              <a:spcAft>
                <a:spcPct val="0"/>
              </a:spcAft>
              <a:tabLst>
                <a:tab pos="1531938" algn="l"/>
              </a:tabLst>
              <a:defRPr>
                <a:solidFill>
                  <a:schemeClr val="tx1"/>
                </a:solidFill>
                <a:latin typeface="Arial" panose="020B0604020202020204" pitchFamily="34" charset="0"/>
              </a:defRPr>
            </a:lvl6pPr>
            <a:lvl7pPr marL="2743200" eaLnBrk="0" fontAlgn="base" hangingPunct="0">
              <a:spcBef>
                <a:spcPct val="0"/>
              </a:spcBef>
              <a:spcAft>
                <a:spcPct val="0"/>
              </a:spcAft>
              <a:tabLst>
                <a:tab pos="1531938" algn="l"/>
              </a:tabLst>
              <a:defRPr>
                <a:solidFill>
                  <a:schemeClr val="tx1"/>
                </a:solidFill>
                <a:latin typeface="Arial" panose="020B0604020202020204" pitchFamily="34" charset="0"/>
              </a:defRPr>
            </a:lvl7pPr>
            <a:lvl8pPr marL="3200400" eaLnBrk="0" fontAlgn="base" hangingPunct="0">
              <a:spcBef>
                <a:spcPct val="0"/>
              </a:spcBef>
              <a:spcAft>
                <a:spcPct val="0"/>
              </a:spcAft>
              <a:tabLst>
                <a:tab pos="1531938" algn="l"/>
              </a:tabLst>
              <a:defRPr>
                <a:solidFill>
                  <a:schemeClr val="tx1"/>
                </a:solidFill>
                <a:latin typeface="Arial" panose="020B0604020202020204" pitchFamily="34" charset="0"/>
              </a:defRPr>
            </a:lvl8pPr>
            <a:lvl9pPr marL="3657600" eaLnBrk="0" fontAlgn="base" hangingPunct="0">
              <a:spcBef>
                <a:spcPct val="0"/>
              </a:spcBef>
              <a:spcAft>
                <a:spcPct val="0"/>
              </a:spcAft>
              <a:tabLst>
                <a:tab pos="15319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531938" algn="l"/>
              </a:tabLst>
            </a:pPr>
            <a:endParaRPr kumimoji="0" lang="es-MX" altLang="es-PE"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1531938" algn="l"/>
              </a:tabLst>
            </a:pPr>
            <a:endParaRPr kumimoji="0" lang="es-MX" altLang="es-PE" sz="1800" b="0" i="0" u="none" strike="noStrike" cap="none" normalizeH="0" baseline="0">
              <a:ln>
                <a:noFill/>
              </a:ln>
              <a:solidFill>
                <a:schemeClr val="tx1"/>
              </a:solidFill>
              <a:effectLst/>
              <a:latin typeface="Arial" panose="020B0604020202020204" pitchFamily="34" charset="0"/>
            </a:endParaRPr>
          </a:p>
        </p:txBody>
      </p:sp>
      <p:sp>
        <p:nvSpPr>
          <p:cNvPr id="6" name="CuadroTexto 5"/>
          <p:cNvSpPr txBox="1"/>
          <p:nvPr/>
        </p:nvSpPr>
        <p:spPr>
          <a:xfrm>
            <a:off x="1082487" y="458728"/>
            <a:ext cx="3691217" cy="400110"/>
          </a:xfrm>
          <a:prstGeom prst="rect">
            <a:avLst/>
          </a:prstGeom>
          <a:noFill/>
        </p:spPr>
        <p:txBody>
          <a:bodyPr wrap="square" rtlCol="0">
            <a:spAutoFit/>
          </a:bodyPr>
          <a:lstStyle/>
          <a:p>
            <a:r>
              <a:rPr lang="es-ES" sz="2000" b="1" dirty="0">
                <a:solidFill>
                  <a:schemeClr val="bg1"/>
                </a:solidFill>
              </a:rPr>
              <a:t>MATRIZ DE CONSISTENCIA</a:t>
            </a:r>
            <a:endParaRPr lang="es-PE" sz="2000" b="1" dirty="0">
              <a:solidFill>
                <a:schemeClr val="bg1"/>
              </a:solidFill>
            </a:endParaRPr>
          </a:p>
        </p:txBody>
      </p:sp>
      <p:graphicFrame>
        <p:nvGraphicFramePr>
          <p:cNvPr id="9" name="Tabla 8"/>
          <p:cNvGraphicFramePr>
            <a:graphicFrameLocks noGrp="1"/>
          </p:cNvGraphicFramePr>
          <p:nvPr>
            <p:extLst>
              <p:ext uri="{D42A27DB-BD31-4B8C-83A1-F6EECF244321}">
                <p14:modId xmlns:p14="http://schemas.microsoft.com/office/powerpoint/2010/main" val="4237659894"/>
              </p:ext>
            </p:extLst>
          </p:nvPr>
        </p:nvGraphicFramePr>
        <p:xfrm>
          <a:off x="1269793" y="1344706"/>
          <a:ext cx="6872400" cy="3315171"/>
        </p:xfrm>
        <a:graphic>
          <a:graphicData uri="http://schemas.openxmlformats.org/drawingml/2006/table">
            <a:tbl>
              <a:tblPr firstRow="1" firstCol="1" bandRow="1"/>
              <a:tblGrid>
                <a:gridCol w="840753">
                  <a:extLst>
                    <a:ext uri="{9D8B030D-6E8A-4147-A177-3AD203B41FA5}">
                      <a16:colId xmlns:a16="http://schemas.microsoft.com/office/drawing/2014/main" val="3386380959"/>
                    </a:ext>
                  </a:extLst>
                </a:gridCol>
                <a:gridCol w="797703">
                  <a:extLst>
                    <a:ext uri="{9D8B030D-6E8A-4147-A177-3AD203B41FA5}">
                      <a16:colId xmlns:a16="http://schemas.microsoft.com/office/drawing/2014/main" val="3655957460"/>
                    </a:ext>
                  </a:extLst>
                </a:gridCol>
                <a:gridCol w="948634">
                  <a:extLst>
                    <a:ext uri="{9D8B030D-6E8A-4147-A177-3AD203B41FA5}">
                      <a16:colId xmlns:a16="http://schemas.microsoft.com/office/drawing/2014/main" val="546192345"/>
                    </a:ext>
                  </a:extLst>
                </a:gridCol>
                <a:gridCol w="1061579">
                  <a:extLst>
                    <a:ext uri="{9D8B030D-6E8A-4147-A177-3AD203B41FA5}">
                      <a16:colId xmlns:a16="http://schemas.microsoft.com/office/drawing/2014/main" val="1367077182"/>
                    </a:ext>
                  </a:extLst>
                </a:gridCol>
                <a:gridCol w="929386">
                  <a:extLst>
                    <a:ext uri="{9D8B030D-6E8A-4147-A177-3AD203B41FA5}">
                      <a16:colId xmlns:a16="http://schemas.microsoft.com/office/drawing/2014/main" val="787473879"/>
                    </a:ext>
                  </a:extLst>
                </a:gridCol>
                <a:gridCol w="1225677">
                  <a:extLst>
                    <a:ext uri="{9D8B030D-6E8A-4147-A177-3AD203B41FA5}">
                      <a16:colId xmlns:a16="http://schemas.microsoft.com/office/drawing/2014/main" val="438599862"/>
                    </a:ext>
                  </a:extLst>
                </a:gridCol>
                <a:gridCol w="1068668">
                  <a:extLst>
                    <a:ext uri="{9D8B030D-6E8A-4147-A177-3AD203B41FA5}">
                      <a16:colId xmlns:a16="http://schemas.microsoft.com/office/drawing/2014/main" val="1125876591"/>
                    </a:ext>
                  </a:extLst>
                </a:gridCol>
              </a:tblGrid>
              <a:tr h="126678">
                <a:tc>
                  <a:txBody>
                    <a:bodyPr/>
                    <a:lstStyle/>
                    <a:p>
                      <a:pPr algn="ctr">
                        <a:lnSpc>
                          <a:spcPct val="107000"/>
                        </a:lnSpc>
                        <a:spcAft>
                          <a:spcPts val="0"/>
                        </a:spcAft>
                      </a:pPr>
                      <a:r>
                        <a:rPr lang="ca-ES" sz="700" b="1" dirty="0">
                          <a:solidFill>
                            <a:srgbClr val="FFFFFF"/>
                          </a:solidFill>
                          <a:effectLst/>
                          <a:latin typeface="Times New Roman" panose="02020603050405020304" pitchFamily="18" charset="0"/>
                          <a:ea typeface="Times New Roman" panose="02020603050405020304" pitchFamily="18" charset="0"/>
                        </a:rPr>
                        <a:t>PROBLEMAS</a:t>
                      </a:r>
                      <a:endParaRPr lang="es-PE" sz="700" dirty="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0"/>
                        </a:spcAft>
                      </a:pPr>
                      <a:r>
                        <a:rPr lang="ca-ES" sz="700" b="1" dirty="0">
                          <a:solidFill>
                            <a:srgbClr val="FFFFFF"/>
                          </a:solidFill>
                          <a:effectLst/>
                          <a:latin typeface="Times New Roman" panose="02020603050405020304" pitchFamily="18" charset="0"/>
                          <a:ea typeface="Times New Roman" panose="02020603050405020304" pitchFamily="18" charset="0"/>
                        </a:rPr>
                        <a:t>OBJETIVOS</a:t>
                      </a:r>
                      <a:endParaRPr lang="es-PE" sz="700" dirty="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HIPÓTESIS</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VARIABLE</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DIMENSIONES</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INDICADORES</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MÉTODO</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3982565648"/>
                  </a:ext>
                </a:extLst>
              </a:tr>
              <a:tr h="316936">
                <a:tc>
                  <a:txBody>
                    <a:bodyPr/>
                    <a:lstStyle/>
                    <a:p>
                      <a:pPr algn="ctr">
                        <a:lnSpc>
                          <a:spcPct val="107000"/>
                        </a:lnSpc>
                        <a:spcAft>
                          <a:spcPts val="0"/>
                        </a:spcAft>
                      </a:pPr>
                      <a:r>
                        <a:rPr lang="ca-ES" sz="700" b="1" dirty="0">
                          <a:solidFill>
                            <a:srgbClr val="FFFFFF"/>
                          </a:solidFill>
                          <a:effectLst/>
                          <a:latin typeface="Times New Roman" panose="02020603050405020304" pitchFamily="18" charset="0"/>
                          <a:ea typeface="Times New Roman" panose="02020603050405020304" pitchFamily="18" charset="0"/>
                        </a:rPr>
                        <a:t>PROBLEMA GENERAL</a:t>
                      </a:r>
                      <a:endParaRPr lang="es-PE" sz="700" dirty="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OBJETIVO GENERAL</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HIPÓTESIS GENERAL</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VARIABLE INDEPENDIENTE</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VARIABLE DEPENDIENTE</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ÍNDICES</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tc>
                  <a:txBody>
                    <a:bodyPr/>
                    <a:lstStyle/>
                    <a:p>
                      <a:pPr algn="ctr">
                        <a:lnSpc>
                          <a:spcPct val="107000"/>
                        </a:lnSpc>
                        <a:spcAft>
                          <a:spcPts val="0"/>
                        </a:spcAft>
                      </a:pPr>
                      <a:r>
                        <a:rPr lang="ca-ES" sz="700" b="1">
                          <a:solidFill>
                            <a:srgbClr val="FFFFFF"/>
                          </a:solidFill>
                          <a:effectLst/>
                          <a:latin typeface="Times New Roman" panose="02020603050405020304" pitchFamily="18" charset="0"/>
                          <a:ea typeface="Times New Roman" panose="02020603050405020304" pitchFamily="18" charset="0"/>
                        </a:rPr>
                        <a:t>METODOLOGÍA</a:t>
                      </a:r>
                      <a:endParaRPr lang="es-PE" sz="700">
                        <a:effectLst/>
                        <a:latin typeface="Times New Roman" panose="02020603050405020304" pitchFamily="18" charset="0"/>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F3864"/>
                    </a:solidFill>
                  </a:tcPr>
                </a:tc>
                <a:extLst>
                  <a:ext uri="{0D108BD9-81ED-4DB2-BD59-A6C34878D82A}">
                    <a16:rowId xmlns:a16="http://schemas.microsoft.com/office/drawing/2014/main" val="2260522478"/>
                  </a:ext>
                </a:extLst>
              </a:tr>
              <a:tr h="2871557">
                <a:tc>
                  <a:txBody>
                    <a:bodyPr/>
                    <a:lstStyle/>
                    <a:p>
                      <a:pPr>
                        <a:lnSpc>
                          <a:spcPct val="107000"/>
                        </a:lnSpc>
                        <a:spcAft>
                          <a:spcPts val="0"/>
                        </a:spcAft>
                      </a:pPr>
                      <a:r>
                        <a:rPr lang="ca-ES" sz="600" dirty="0">
                          <a:solidFill>
                            <a:srgbClr val="000000"/>
                          </a:solidFill>
                          <a:effectLst/>
                          <a:latin typeface="+mn-lt"/>
                          <a:ea typeface="Times New Roman" panose="02020603050405020304" pitchFamily="18" charset="0"/>
                          <a:cs typeface="Calibri" panose="020F0502020204030204" pitchFamily="34" charset="0"/>
                        </a:rPr>
                        <a:t>¿De qué manera la implementación de un Balance Scorecard (BSC) con sus diferentes perspectivas en función al plan estratégico, asegura la mejora en los procesos y en la toma de decisiones que encaminen las estrategias hacia el logro de los objetivos, aportando valor que permita mantenir vigente y competitiva a la organización?</a:t>
                      </a:r>
                      <a:endParaRPr lang="es-PE" sz="700" dirty="0">
                        <a:effectLst/>
                        <a:latin typeface="+mn-lt"/>
                        <a:ea typeface="Times New Roman" panose="02020603050405020304" pitchFamily="18" charset="0"/>
                      </a:endParaRPr>
                    </a:p>
                  </a:txBody>
                  <a:tcPr marL="26401" marR="26401" marT="5657"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ca-ES" sz="600" dirty="0">
                          <a:solidFill>
                            <a:srgbClr val="000000"/>
                          </a:solidFill>
                          <a:effectLst/>
                          <a:latin typeface="+mn-lt"/>
                          <a:ea typeface="Times New Roman" panose="02020603050405020304" pitchFamily="18" charset="0"/>
                          <a:cs typeface="Calibri" panose="020F0502020204030204" pitchFamily="34" charset="0"/>
                        </a:rPr>
                        <a:t>Determinar el grado de mejora en los procesos y negocios de la organización al implementar la herramienta Balanced Scorecard (BSC) utilizando como marco de referencia el plan estratégico para una adecuada toma de decisiones que permita establecer objetivos claros y definidos en las diferentes áreas involucradas.</a:t>
                      </a:r>
                      <a:endParaRPr lang="es-PE" sz="700" dirty="0">
                        <a:effectLst/>
                        <a:latin typeface="+mn-lt"/>
                        <a:ea typeface="Times New Roman" panose="02020603050405020304" pitchFamily="18" charset="0"/>
                      </a:endParaRPr>
                    </a:p>
                    <a:p>
                      <a:pPr>
                        <a:lnSpc>
                          <a:spcPct val="107000"/>
                        </a:lnSpc>
                        <a:spcAft>
                          <a:spcPts val="0"/>
                        </a:spcAft>
                      </a:pPr>
                      <a:r>
                        <a:rPr lang="ca-ES" sz="600" dirty="0">
                          <a:solidFill>
                            <a:srgbClr val="000000"/>
                          </a:solidFill>
                          <a:effectLst/>
                          <a:latin typeface="+mn-lt"/>
                          <a:ea typeface="Times New Roman" panose="02020603050405020304" pitchFamily="18" charset="0"/>
                          <a:cs typeface="Calibri" panose="020F0502020204030204" pitchFamily="34" charset="0"/>
                        </a:rPr>
                        <a:t> </a:t>
                      </a:r>
                      <a:endParaRPr lang="es-PE" sz="700" dirty="0">
                        <a:effectLst/>
                        <a:latin typeface="+mn-lt"/>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PE" sz="600" dirty="0">
                          <a:solidFill>
                            <a:srgbClr val="000000"/>
                          </a:solidFill>
                          <a:effectLst/>
                          <a:latin typeface="+mn-lt"/>
                          <a:ea typeface="Times New Roman" panose="02020603050405020304" pitchFamily="18" charset="0"/>
                          <a:cs typeface="Calibri" panose="020F0502020204030204" pitchFamily="34" charset="0"/>
                        </a:rPr>
                        <a:t>Implementación y puesta en marcha del BSC basado en el plan estratégico de la organización, que permita automatizar los procesos y contribuir a la mejor toma de decisiones en las diferentes áreas de la organización.</a:t>
                      </a:r>
                      <a:endParaRPr lang="es-PE" sz="700" dirty="0">
                        <a:effectLst/>
                        <a:latin typeface="+mn-lt"/>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s-PE" sz="600" dirty="0">
                          <a:solidFill>
                            <a:srgbClr val="000000"/>
                          </a:solidFill>
                          <a:effectLst/>
                          <a:latin typeface="+mn-lt"/>
                          <a:ea typeface="Times New Roman" panose="02020603050405020304" pitchFamily="18" charset="0"/>
                          <a:cs typeface="Calibri" panose="020F0502020204030204" pitchFamily="34" charset="0"/>
                        </a:rPr>
                        <a:t>Plan Estratégico y BSC</a:t>
                      </a:r>
                      <a:endParaRPr lang="es-PE" sz="700" dirty="0">
                        <a:effectLst/>
                        <a:latin typeface="+mn-lt"/>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s-MX" sz="600" dirty="0">
                          <a:solidFill>
                            <a:srgbClr val="000000"/>
                          </a:solidFill>
                          <a:effectLst/>
                          <a:latin typeface="+mn-lt"/>
                          <a:ea typeface="Times New Roman" panose="02020603050405020304" pitchFamily="18" charset="0"/>
                          <a:cs typeface="Calibri" panose="020F0502020204030204" pitchFamily="34" charset="0"/>
                        </a:rPr>
                        <a:t> </a:t>
                      </a:r>
                      <a:endParaRPr lang="es-PE" sz="700" dirty="0">
                        <a:effectLst/>
                        <a:latin typeface="+mn-lt"/>
                        <a:ea typeface="Times New Roman" panose="02020603050405020304" pitchFamily="18" charset="0"/>
                      </a:endParaRPr>
                    </a:p>
                    <a:p>
                      <a:pPr>
                        <a:lnSpc>
                          <a:spcPct val="107000"/>
                        </a:lnSpc>
                        <a:spcAft>
                          <a:spcPts val="0"/>
                        </a:spcAft>
                      </a:pPr>
                      <a:r>
                        <a:rPr lang="es-PE" sz="600" dirty="0">
                          <a:solidFill>
                            <a:srgbClr val="000000"/>
                          </a:solidFill>
                          <a:effectLst/>
                          <a:latin typeface="+mn-lt"/>
                          <a:ea typeface="Times New Roman" panose="02020603050405020304" pitchFamily="18" charset="0"/>
                          <a:cs typeface="Calibri" panose="020F0502020204030204" pitchFamily="34" charset="0"/>
                        </a:rPr>
                        <a:t>Finanzas</a:t>
                      </a:r>
                      <a:endParaRPr lang="es-PE" sz="700" dirty="0">
                        <a:effectLst/>
                        <a:latin typeface="+mn-lt"/>
                        <a:ea typeface="Times New Roman" panose="02020603050405020304" pitchFamily="18" charset="0"/>
                      </a:endParaRPr>
                    </a:p>
                    <a:p>
                      <a:pPr>
                        <a:lnSpc>
                          <a:spcPct val="107000"/>
                        </a:lnSpc>
                        <a:spcAft>
                          <a:spcPts val="0"/>
                        </a:spcAft>
                      </a:pPr>
                      <a:r>
                        <a:rPr lang="es-MX" sz="600" dirty="0">
                          <a:solidFill>
                            <a:srgbClr val="000000"/>
                          </a:solidFill>
                          <a:effectLst/>
                          <a:latin typeface="+mn-lt"/>
                          <a:ea typeface="Times New Roman" panose="02020603050405020304" pitchFamily="18" charset="0"/>
                          <a:cs typeface="Calibri" panose="020F0502020204030204" pitchFamily="34" charset="0"/>
                        </a:rPr>
                        <a:t>Procesos</a:t>
                      </a:r>
                      <a:endParaRPr lang="es-PE" sz="700" dirty="0">
                        <a:effectLst/>
                        <a:latin typeface="+mn-lt"/>
                        <a:ea typeface="Times New Roman" panose="02020603050405020304" pitchFamily="18" charset="0"/>
                      </a:endParaRPr>
                    </a:p>
                    <a:p>
                      <a:pPr>
                        <a:lnSpc>
                          <a:spcPct val="107000"/>
                        </a:lnSpc>
                        <a:spcAft>
                          <a:spcPts val="0"/>
                        </a:spcAft>
                      </a:pPr>
                      <a:r>
                        <a:rPr lang="es-MX" sz="600" dirty="0">
                          <a:solidFill>
                            <a:srgbClr val="000000"/>
                          </a:solidFill>
                          <a:effectLst/>
                          <a:latin typeface="+mn-lt"/>
                          <a:ea typeface="Times New Roman" panose="02020603050405020304" pitchFamily="18" charset="0"/>
                          <a:cs typeface="Calibri" panose="020F0502020204030204" pitchFamily="34" charset="0"/>
                        </a:rPr>
                        <a:t>Clientes</a:t>
                      </a:r>
                      <a:endParaRPr lang="es-PE" sz="700" dirty="0">
                        <a:effectLst/>
                        <a:latin typeface="+mn-lt"/>
                        <a:ea typeface="Times New Roman" panose="02020603050405020304" pitchFamily="18" charset="0"/>
                      </a:endParaRPr>
                    </a:p>
                    <a:p>
                      <a:pPr>
                        <a:lnSpc>
                          <a:spcPct val="107000"/>
                        </a:lnSpc>
                        <a:spcAft>
                          <a:spcPts val="0"/>
                        </a:spcAft>
                      </a:pPr>
                      <a:r>
                        <a:rPr lang="es-PE" sz="600" dirty="0">
                          <a:solidFill>
                            <a:srgbClr val="000000"/>
                          </a:solidFill>
                          <a:effectLst/>
                          <a:latin typeface="+mn-lt"/>
                          <a:ea typeface="Times New Roman" panose="02020603050405020304" pitchFamily="18" charset="0"/>
                          <a:cs typeface="Calibri" panose="020F0502020204030204" pitchFamily="34" charset="0"/>
                        </a:rPr>
                        <a:t>Datos</a:t>
                      </a:r>
                      <a:endParaRPr lang="es-PE" sz="700" dirty="0">
                        <a:effectLst/>
                        <a:latin typeface="+mn-lt"/>
                        <a:ea typeface="Times New Roman" panose="02020603050405020304" pitchFamily="18" charset="0"/>
                      </a:endParaRPr>
                    </a:p>
                    <a:p>
                      <a:pPr>
                        <a:lnSpc>
                          <a:spcPct val="107000"/>
                        </a:lnSpc>
                        <a:spcAft>
                          <a:spcPts val="0"/>
                        </a:spcAft>
                      </a:pPr>
                      <a:r>
                        <a:rPr lang="es-PE" sz="600" dirty="0">
                          <a:solidFill>
                            <a:srgbClr val="000000"/>
                          </a:solidFill>
                          <a:effectLst/>
                          <a:latin typeface="+mn-lt"/>
                          <a:ea typeface="Times New Roman" panose="02020603050405020304" pitchFamily="18" charset="0"/>
                          <a:cs typeface="Calibri" panose="020F0502020204030204" pitchFamily="34" charset="0"/>
                        </a:rPr>
                        <a:t>Clima Organizacional</a:t>
                      </a:r>
                      <a:endParaRPr lang="es-PE" sz="700" dirty="0">
                        <a:effectLst/>
                        <a:latin typeface="+mn-lt"/>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ca-ES" sz="600" b="1" dirty="0">
                          <a:solidFill>
                            <a:srgbClr val="000000"/>
                          </a:solidFill>
                          <a:effectLst/>
                          <a:latin typeface="+mn-lt"/>
                          <a:ea typeface="Times New Roman" panose="02020603050405020304" pitchFamily="18" charset="0"/>
                          <a:cs typeface="Calibri" panose="020F0502020204030204" pitchFamily="34" charset="0"/>
                        </a:rPr>
                        <a:t>1. Finanzas.</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Incrementar la utilidad</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Disminuir costos y gastos.</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Crecer en ventas en las unidades de negocio</a:t>
                      </a:r>
                      <a:br>
                        <a:rPr lang="ca-ES" sz="600" dirty="0">
                          <a:solidFill>
                            <a:srgbClr val="000000"/>
                          </a:solidFill>
                          <a:effectLst/>
                          <a:latin typeface="+mn-lt"/>
                          <a:ea typeface="Times New Roman" panose="02020603050405020304" pitchFamily="18" charset="0"/>
                          <a:cs typeface="Calibri" panose="020F0502020204030204" pitchFamily="34" charset="0"/>
                        </a:rPr>
                      </a:b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b="1" dirty="0">
                          <a:solidFill>
                            <a:srgbClr val="000000"/>
                          </a:solidFill>
                          <a:effectLst/>
                          <a:latin typeface="+mn-lt"/>
                          <a:ea typeface="Times New Roman" panose="02020603050405020304" pitchFamily="18" charset="0"/>
                          <a:cs typeface="Calibri" panose="020F0502020204030204" pitchFamily="34" charset="0"/>
                        </a:rPr>
                        <a:t>2. Procesos</a:t>
                      </a:r>
                      <a:br>
                        <a:rPr lang="ca-ES" sz="600" b="1"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Mitigar y reduir reprocesos.</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Eficiencia en la ejecución del gasto</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Disminuir tiempo promedio de respectar a consultas de clientes</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Disminuir desperdicio de horas hombre/</a:t>
                      </a:r>
                      <a:r>
                        <a:rPr lang="ca-ES" sz="600" dirty="0" err="1">
                          <a:solidFill>
                            <a:srgbClr val="000000"/>
                          </a:solidFill>
                          <a:effectLst/>
                          <a:latin typeface="+mn-lt"/>
                          <a:ea typeface="Times New Roman" panose="02020603050405020304" pitchFamily="18" charset="0"/>
                          <a:cs typeface="Calibri" panose="020F0502020204030204" pitchFamily="34" charset="0"/>
                        </a:rPr>
                        <a:t>servicio</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Grado de automatización de los sistemas de información de</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soporte a la toma de decisiones.</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Evolución de la inversión en capacitación del personal</a:t>
                      </a:r>
                      <a:br>
                        <a:rPr lang="ca-ES" sz="600" dirty="0">
                          <a:solidFill>
                            <a:srgbClr val="000000"/>
                          </a:solidFill>
                          <a:effectLst/>
                          <a:latin typeface="+mn-lt"/>
                          <a:ea typeface="Times New Roman" panose="02020603050405020304" pitchFamily="18" charset="0"/>
                          <a:cs typeface="Calibri" panose="020F0502020204030204" pitchFamily="34" charset="0"/>
                        </a:rPr>
                      </a:b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b="1" dirty="0">
                          <a:solidFill>
                            <a:srgbClr val="000000"/>
                          </a:solidFill>
                          <a:effectLst/>
                          <a:latin typeface="+mn-lt"/>
                          <a:ea typeface="Times New Roman" panose="02020603050405020304" pitchFamily="18" charset="0"/>
                          <a:cs typeface="Calibri" panose="020F0502020204030204" pitchFamily="34" charset="0"/>
                        </a:rPr>
                        <a:t>3. Clientes</a:t>
                      </a:r>
                      <a:br>
                        <a:rPr lang="ca-ES" sz="600" b="1"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Disminuir reclamos de clientes.</a:t>
                      </a:r>
                      <a:br>
                        <a:rPr lang="ca-ES" sz="600" dirty="0">
                          <a:solidFill>
                            <a:srgbClr val="000000"/>
                          </a:solidFill>
                          <a:effectLst/>
                          <a:latin typeface="+mn-lt"/>
                          <a:ea typeface="Times New Roman" panose="02020603050405020304" pitchFamily="18" charset="0"/>
                          <a:cs typeface="Calibri" panose="020F0502020204030204" pitchFamily="34" charset="0"/>
                        </a:rPr>
                      </a:br>
                      <a:r>
                        <a:rPr lang="ca-ES" sz="600" dirty="0">
                          <a:solidFill>
                            <a:srgbClr val="000000"/>
                          </a:solidFill>
                          <a:effectLst/>
                          <a:latin typeface="+mn-lt"/>
                          <a:ea typeface="Times New Roman" panose="02020603050405020304" pitchFamily="18" charset="0"/>
                          <a:cs typeface="Calibri" panose="020F0502020204030204" pitchFamily="34" charset="0"/>
                        </a:rPr>
                        <a:t>- Disminuir reclamos de clientes.</a:t>
                      </a:r>
                      <a:endParaRPr lang="es-PE" sz="700" dirty="0">
                        <a:effectLst/>
                        <a:latin typeface="+mn-lt"/>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Bef>
                          <a:spcPts val="1200"/>
                        </a:spcBef>
                        <a:spcAft>
                          <a:spcPts val="2000"/>
                        </a:spcAft>
                        <a:tabLst>
                          <a:tab pos="1531620" algn="l"/>
                        </a:tabLst>
                      </a:pPr>
                      <a:r>
                        <a:rPr lang="es-419" sz="700" b="1" dirty="0">
                          <a:effectLst/>
                          <a:latin typeface="+mn-lt"/>
                          <a:ea typeface="Times New Roman" panose="02020603050405020304" pitchFamily="18" charset="0"/>
                        </a:rPr>
                        <a:t>Tipo de metodología: </a:t>
                      </a:r>
                      <a:r>
                        <a:rPr lang="es-419" sz="700" dirty="0">
                          <a:effectLst/>
                          <a:latin typeface="+mn-lt"/>
                          <a:ea typeface="Times New Roman" panose="02020603050405020304" pitchFamily="18" charset="0"/>
                        </a:rPr>
                        <a:t>Aplicada</a:t>
                      </a:r>
                      <a:endParaRPr lang="es-PE" sz="700" dirty="0">
                        <a:effectLst/>
                        <a:latin typeface="+mn-lt"/>
                        <a:ea typeface="Times New Roman" panose="02020603050405020304" pitchFamily="18" charset="0"/>
                      </a:endParaRPr>
                    </a:p>
                    <a:p>
                      <a:pPr>
                        <a:lnSpc>
                          <a:spcPct val="107000"/>
                        </a:lnSpc>
                        <a:spcBef>
                          <a:spcPts val="1200"/>
                        </a:spcBef>
                        <a:spcAft>
                          <a:spcPts val="2000"/>
                        </a:spcAft>
                        <a:tabLst>
                          <a:tab pos="1531620" algn="l"/>
                        </a:tabLst>
                      </a:pPr>
                      <a:r>
                        <a:rPr lang="es-419" sz="700" b="1" dirty="0">
                          <a:effectLst/>
                          <a:latin typeface="+mn-lt"/>
                          <a:ea typeface="Times New Roman" panose="02020603050405020304" pitchFamily="18" charset="0"/>
                        </a:rPr>
                        <a:t>Método Diseño de investigación:</a:t>
                      </a:r>
                      <a:r>
                        <a:rPr lang="es-419" sz="700" dirty="0">
                          <a:effectLst/>
                          <a:latin typeface="+mn-lt"/>
                          <a:ea typeface="Times New Roman" panose="02020603050405020304" pitchFamily="18" charset="0"/>
                        </a:rPr>
                        <a:t> Experimental</a:t>
                      </a:r>
                      <a:endParaRPr lang="es-PE" sz="700" dirty="0">
                        <a:effectLst/>
                        <a:latin typeface="+mn-lt"/>
                        <a:ea typeface="Times New Roman" panose="02020603050405020304" pitchFamily="18" charset="0"/>
                      </a:endParaRPr>
                    </a:p>
                    <a:p>
                      <a:pPr>
                        <a:lnSpc>
                          <a:spcPct val="107000"/>
                        </a:lnSpc>
                        <a:spcBef>
                          <a:spcPts val="1200"/>
                        </a:spcBef>
                        <a:spcAft>
                          <a:spcPts val="2000"/>
                        </a:spcAft>
                        <a:tabLst>
                          <a:tab pos="1531620" algn="l"/>
                        </a:tabLst>
                      </a:pPr>
                      <a:r>
                        <a:rPr lang="es-419" sz="700" b="1" dirty="0">
                          <a:effectLst/>
                          <a:latin typeface="+mn-lt"/>
                          <a:ea typeface="Times New Roman" panose="02020603050405020304" pitchFamily="18" charset="0"/>
                        </a:rPr>
                        <a:t>Técnicas de recolección de datos: </a:t>
                      </a:r>
                      <a:r>
                        <a:rPr lang="es-419" sz="700" dirty="0">
                          <a:effectLst/>
                          <a:latin typeface="+mn-lt"/>
                          <a:ea typeface="Times New Roman" panose="02020603050405020304" pitchFamily="18" charset="0"/>
                        </a:rPr>
                        <a:t>Observación, descarga reportes, entrevistas y encuestas</a:t>
                      </a:r>
                      <a:endParaRPr lang="es-PE" sz="700" dirty="0">
                        <a:effectLst/>
                        <a:latin typeface="+mn-lt"/>
                        <a:ea typeface="Times New Roman" panose="02020603050405020304" pitchFamily="18" charset="0"/>
                      </a:endParaRPr>
                    </a:p>
                    <a:p>
                      <a:pPr>
                        <a:lnSpc>
                          <a:spcPct val="107000"/>
                        </a:lnSpc>
                        <a:spcAft>
                          <a:spcPts val="0"/>
                        </a:spcAft>
                      </a:pPr>
                      <a:r>
                        <a:rPr lang="es-419" sz="700" b="1" dirty="0">
                          <a:effectLst/>
                          <a:latin typeface="+mn-lt"/>
                          <a:ea typeface="Times New Roman" panose="02020603050405020304" pitchFamily="18" charset="0"/>
                        </a:rPr>
                        <a:t>Instrumentos de recolección de datos: </a:t>
                      </a:r>
                      <a:r>
                        <a:rPr lang="es-419" sz="700" dirty="0">
                          <a:effectLst/>
                          <a:latin typeface="+mn-lt"/>
                          <a:ea typeface="Times New Roman" panose="02020603050405020304" pitchFamily="18" charset="0"/>
                        </a:rPr>
                        <a:t>Registro de producción, Budget, reportes financieros, etc</a:t>
                      </a:r>
                      <a:endParaRPr lang="es-PE" sz="700" dirty="0">
                        <a:effectLst/>
                        <a:latin typeface="+mn-lt"/>
                        <a:ea typeface="Times New Roman" panose="02020603050405020304" pitchFamily="18" charset="0"/>
                      </a:endParaRPr>
                    </a:p>
                  </a:txBody>
                  <a:tcPr marL="26401" marR="26401" marT="5657"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0380659"/>
                  </a:ext>
                </a:extLst>
              </a:tr>
            </a:tbl>
          </a:graphicData>
        </a:graphic>
      </p:graphicFrame>
    </p:spTree>
    <p:extLst>
      <p:ext uri="{BB962C8B-B14F-4D97-AF65-F5344CB8AC3E}">
        <p14:creationId xmlns:p14="http://schemas.microsoft.com/office/powerpoint/2010/main" val="166153741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a:extLst>
              <a:ext uri="{FF2B5EF4-FFF2-40B4-BE49-F238E27FC236}">
                <a16:creationId xmlns:a16="http://schemas.microsoft.com/office/drawing/2014/main" id="{F7FEABCA-AC35-864B-B027-D7F62B4D4425}"/>
              </a:ext>
            </a:extLst>
          </p:cNvPr>
          <p:cNvSpPr/>
          <p:nvPr/>
        </p:nvSpPr>
        <p:spPr>
          <a:xfrm>
            <a:off x="-3391" y="-3950"/>
            <a:ext cx="9143999" cy="5147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 name="Rectángulo 2">
            <a:extLst>
              <a:ext uri="{FF2B5EF4-FFF2-40B4-BE49-F238E27FC236}">
                <a16:creationId xmlns:a16="http://schemas.microsoft.com/office/drawing/2014/main" id="{1A16D888-D8AE-4ED0-9070-A462A924ACFB}"/>
              </a:ext>
            </a:extLst>
          </p:cNvPr>
          <p:cNvSpPr/>
          <p:nvPr/>
        </p:nvSpPr>
        <p:spPr>
          <a:xfrm>
            <a:off x="-3392" y="-9507"/>
            <a:ext cx="9143999" cy="787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000" b="1" dirty="0">
                <a:solidFill>
                  <a:schemeClr val="bg1"/>
                </a:solidFill>
              </a:rPr>
              <a:t>          PRESUPUESTO </a:t>
            </a:r>
            <a:endParaRPr lang="es-PE" sz="2000" b="1" dirty="0"/>
          </a:p>
        </p:txBody>
      </p:sp>
      <p:pic>
        <p:nvPicPr>
          <p:cNvPr id="2" name="Imagen 1"/>
          <p:cNvPicPr>
            <a:picLocks noChangeAspect="1"/>
          </p:cNvPicPr>
          <p:nvPr/>
        </p:nvPicPr>
        <p:blipFill>
          <a:blip r:embed="rId3"/>
          <a:stretch>
            <a:fillRect/>
          </a:stretch>
        </p:blipFill>
        <p:spPr>
          <a:xfrm>
            <a:off x="7216299" y="92870"/>
            <a:ext cx="1322487" cy="582791"/>
          </a:xfrm>
          <a:prstGeom prst="rect">
            <a:avLst/>
          </a:prstGeom>
        </p:spPr>
      </p:pic>
      <p:pic>
        <p:nvPicPr>
          <p:cNvPr id="8" name="Imagen 7"/>
          <p:cNvPicPr/>
          <p:nvPr/>
        </p:nvPicPr>
        <p:blipFill>
          <a:blip r:embed="rId4"/>
          <a:stretch>
            <a:fillRect/>
          </a:stretch>
        </p:blipFill>
        <p:spPr>
          <a:xfrm>
            <a:off x="2019300" y="1040295"/>
            <a:ext cx="4815676" cy="3840949"/>
          </a:xfrm>
          <a:prstGeom prst="rect">
            <a:avLst/>
          </a:prstGeom>
        </p:spPr>
      </p:pic>
    </p:spTree>
    <p:extLst>
      <p:ext uri="{BB962C8B-B14F-4D97-AF65-F5344CB8AC3E}">
        <p14:creationId xmlns:p14="http://schemas.microsoft.com/office/powerpoint/2010/main" val="240284558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ángulo 78">
            <a:extLst>
              <a:ext uri="{FF2B5EF4-FFF2-40B4-BE49-F238E27FC236}">
                <a16:creationId xmlns:a16="http://schemas.microsoft.com/office/drawing/2014/main" id="{F7FEABCA-AC35-864B-B027-D7F62B4D4425}"/>
              </a:ext>
            </a:extLst>
          </p:cNvPr>
          <p:cNvSpPr/>
          <p:nvPr/>
        </p:nvSpPr>
        <p:spPr>
          <a:xfrm>
            <a:off x="1" y="0"/>
            <a:ext cx="9143999" cy="5147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3" name="Rectángulo 2">
            <a:extLst>
              <a:ext uri="{FF2B5EF4-FFF2-40B4-BE49-F238E27FC236}">
                <a16:creationId xmlns:a16="http://schemas.microsoft.com/office/drawing/2014/main" id="{1A16D888-D8AE-4ED0-9070-A462A924ACFB}"/>
              </a:ext>
            </a:extLst>
          </p:cNvPr>
          <p:cNvSpPr/>
          <p:nvPr/>
        </p:nvSpPr>
        <p:spPr>
          <a:xfrm>
            <a:off x="-3391" y="252750"/>
            <a:ext cx="9143999" cy="7875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000" dirty="0">
                <a:solidFill>
                  <a:schemeClr val="bg1"/>
                </a:solidFill>
              </a:rPr>
              <a:t>         </a:t>
            </a:r>
            <a:r>
              <a:rPr lang="es-ES" sz="2000" b="1" dirty="0">
                <a:solidFill>
                  <a:schemeClr val="bg1"/>
                </a:solidFill>
              </a:rPr>
              <a:t>CRONOGRAMA </a:t>
            </a:r>
            <a:endParaRPr lang="es-PE" sz="2000" b="1" dirty="0">
              <a:solidFill>
                <a:schemeClr val="bg1"/>
              </a:solidFill>
            </a:endParaRPr>
          </a:p>
        </p:txBody>
      </p:sp>
      <p:pic>
        <p:nvPicPr>
          <p:cNvPr id="2" name="Imagen 1"/>
          <p:cNvPicPr>
            <a:picLocks noChangeAspect="1"/>
          </p:cNvPicPr>
          <p:nvPr/>
        </p:nvPicPr>
        <p:blipFill>
          <a:blip r:embed="rId3"/>
          <a:stretch>
            <a:fillRect/>
          </a:stretch>
        </p:blipFill>
        <p:spPr>
          <a:xfrm>
            <a:off x="7295240" y="337286"/>
            <a:ext cx="1322487" cy="582791"/>
          </a:xfrm>
          <a:prstGeom prst="rect">
            <a:avLst/>
          </a:prstGeom>
        </p:spPr>
      </p:pic>
      <p:pic>
        <p:nvPicPr>
          <p:cNvPr id="5" name="Imagen 4"/>
          <p:cNvPicPr/>
          <p:nvPr/>
        </p:nvPicPr>
        <p:blipFill>
          <a:blip r:embed="rId4"/>
          <a:stretch>
            <a:fillRect/>
          </a:stretch>
        </p:blipFill>
        <p:spPr>
          <a:xfrm>
            <a:off x="520288" y="1296996"/>
            <a:ext cx="7965869" cy="3462489"/>
          </a:xfrm>
          <a:prstGeom prst="rect">
            <a:avLst/>
          </a:prstGeom>
        </p:spPr>
      </p:pic>
    </p:spTree>
    <p:extLst>
      <p:ext uri="{BB962C8B-B14F-4D97-AF65-F5344CB8AC3E}">
        <p14:creationId xmlns:p14="http://schemas.microsoft.com/office/powerpoint/2010/main" val="201819891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1DAE79A7-557F-C04F-9183-0422A5FFA324}"/>
              </a:ext>
            </a:extLst>
          </p:cNvPr>
          <p:cNvSpPr/>
          <p:nvPr/>
        </p:nvSpPr>
        <p:spPr>
          <a:xfrm>
            <a:off x="0" y="0"/>
            <a:ext cx="9143999" cy="5143500"/>
          </a:xfrm>
          <a:prstGeom prst="rect">
            <a:avLst/>
          </a:prstGeom>
          <a:solidFill>
            <a:srgbClr val="1A21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dirty="0"/>
          </a:p>
        </p:txBody>
      </p:sp>
      <p:sp>
        <p:nvSpPr>
          <p:cNvPr id="4" name="object 3"/>
          <p:cNvSpPr/>
          <p:nvPr/>
        </p:nvSpPr>
        <p:spPr>
          <a:xfrm>
            <a:off x="3698178" y="2262976"/>
            <a:ext cx="2117143" cy="797772"/>
          </a:xfrm>
          <a:prstGeom prst="rect">
            <a:avLst/>
          </a:prstGeom>
          <a:blipFill>
            <a:blip r:embed="rId3"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72626771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C09B6F08EF2C64E83F05E736CE78240" ma:contentTypeVersion="4" ma:contentTypeDescription="Crear nuevo documento." ma:contentTypeScope="" ma:versionID="036ad63a46e006ba12fdf37a2035904b">
  <xsd:schema xmlns:xsd="http://www.w3.org/2001/XMLSchema" xmlns:xs="http://www.w3.org/2001/XMLSchema" xmlns:p="http://schemas.microsoft.com/office/2006/metadata/properties" xmlns:ns2="8836c5b1-46a2-4ceb-a441-7567266f2136" targetNamespace="http://schemas.microsoft.com/office/2006/metadata/properties" ma:root="true" ma:fieldsID="d4c6db9f7bd091f18145fa5bd61fa1ca" ns2:_="">
    <xsd:import namespace="8836c5b1-46a2-4ceb-a441-7567266f213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36c5b1-46a2-4ceb-a441-7567266f21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02F3-1AA5-4D5F-883F-E3601E0DF06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C4EC928-7E89-4A90-87AE-9F530DA588DB}">
  <ds:schemaRefs>
    <ds:schemaRef ds:uri="http://schemas.microsoft.com/sharepoint/v3/contenttype/forms"/>
  </ds:schemaRefs>
</ds:datastoreItem>
</file>

<file path=customXml/itemProps3.xml><?xml version="1.0" encoding="utf-8"?>
<ds:datastoreItem xmlns:ds="http://schemas.openxmlformats.org/officeDocument/2006/customXml" ds:itemID="{547C243B-63A2-460F-A762-4807337020C5}"/>
</file>

<file path=docProps/app.xml><?xml version="1.0" encoding="utf-8"?>
<Properties xmlns="http://schemas.openxmlformats.org/officeDocument/2006/extended-properties" xmlns:vt="http://schemas.openxmlformats.org/officeDocument/2006/docPropsVTypes">
  <Template>Office Theme</Template>
  <TotalTime>5533</TotalTime>
  <Words>276</Words>
  <Application>Microsoft Office PowerPoint</Application>
  <PresentationFormat>Presentación en pantalla (16:9)</PresentationFormat>
  <Paragraphs>78</Paragraphs>
  <Slides>8</Slides>
  <Notes>8</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Acerca de la Universidad del Pacífico</dc:title>
  <dc:creator>Orjeda, Ramon</dc:creator>
  <cp:lastModifiedBy>universidad</cp:lastModifiedBy>
  <cp:revision>527</cp:revision>
  <cp:lastPrinted>2018-04-30T20:10:26Z</cp:lastPrinted>
  <dcterms:created xsi:type="dcterms:W3CDTF">2018-03-13T16:17:05Z</dcterms:created>
  <dcterms:modified xsi:type="dcterms:W3CDTF">2021-04-19T01:52:54Z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0x0101000C09B6F08EF2C64E83F05E736CE78240</vt:lpwstr>
  </property>
</Properties>
</file>