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5" r:id="rId1"/>
  </p:sldMasterIdLst>
  <p:sldIdLst>
    <p:sldId id="256" r:id="rId2"/>
    <p:sldId id="257" r:id="rId3"/>
    <p:sldId id="258" r:id="rId4"/>
    <p:sldId id="259" r:id="rId5"/>
    <p:sldId id="260" r:id="rId6"/>
    <p:sldId id="266" r:id="rId7"/>
    <p:sldId id="261" r:id="rId8"/>
    <p:sldId id="262" r:id="rId9"/>
    <p:sldId id="267"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86" d="100"/>
          <a:sy n="86" d="100"/>
        </p:scale>
        <p:origin x="42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404606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354484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7362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1454057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9270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25595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117888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29901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2284896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3E2C41D-AEE2-474F-8F9B-DDF7845AB75D}"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304485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3E2C41D-AEE2-474F-8F9B-DDF7845AB75D}"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183365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3E2C41D-AEE2-474F-8F9B-DDF7845AB75D}" type="datetimeFigureOut">
              <a:rPr lang="es-PE" smtClean="0"/>
              <a:t>18/04/2021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63655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3E2C41D-AEE2-474F-8F9B-DDF7845AB75D}" type="datetimeFigureOut">
              <a:rPr lang="es-PE" smtClean="0"/>
              <a:t>18/04/2021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234551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2C41D-AEE2-474F-8F9B-DDF7845AB75D}" type="datetimeFigureOut">
              <a:rPr lang="es-PE" smtClean="0"/>
              <a:t>18/04/2021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50458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E2C41D-AEE2-474F-8F9B-DDF7845AB75D}"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401537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3E2C41D-AEE2-474F-8F9B-DDF7845AB75D}"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BBBB2F7-C92A-4C39-A061-EEB338CE4F2A}" type="slidenum">
              <a:rPr lang="es-PE" smtClean="0"/>
              <a:t>‹Nº›</a:t>
            </a:fld>
            <a:endParaRPr lang="es-PE"/>
          </a:p>
        </p:txBody>
      </p:sp>
    </p:spTree>
    <p:extLst>
      <p:ext uri="{BB962C8B-B14F-4D97-AF65-F5344CB8AC3E}">
        <p14:creationId xmlns:p14="http://schemas.microsoft.com/office/powerpoint/2010/main" val="26478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E2C41D-AEE2-474F-8F9B-DDF7845AB75D}" type="datetimeFigureOut">
              <a:rPr lang="es-PE" smtClean="0"/>
              <a:t>18/04/2021</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BBB2F7-C92A-4C39-A061-EEB338CE4F2A}" type="slidenum">
              <a:rPr lang="es-PE" smtClean="0"/>
              <a:t>‹Nº›</a:t>
            </a:fld>
            <a:endParaRPr lang="es-PE"/>
          </a:p>
        </p:txBody>
      </p:sp>
    </p:spTree>
    <p:extLst>
      <p:ext uri="{BB962C8B-B14F-4D97-AF65-F5344CB8AC3E}">
        <p14:creationId xmlns:p14="http://schemas.microsoft.com/office/powerpoint/2010/main" val="855245664"/>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45B388C-95D9-4F2C-BD3B-E9CE56DB4BAA}"/>
              </a:ext>
            </a:extLst>
          </p:cNvPr>
          <p:cNvSpPr txBox="1"/>
          <p:nvPr/>
        </p:nvSpPr>
        <p:spPr>
          <a:xfrm>
            <a:off x="1489421" y="1538144"/>
            <a:ext cx="7335079" cy="3405484"/>
          </a:xfrm>
          <a:prstGeom prst="rect">
            <a:avLst/>
          </a:prstGeom>
          <a:noFill/>
        </p:spPr>
        <p:txBody>
          <a:bodyPr wrap="square">
            <a:spAutoFit/>
          </a:bodyPr>
          <a:lstStyle/>
          <a:p>
            <a:pPr algn="ctr">
              <a:lnSpc>
                <a:spcPct val="200000"/>
              </a:lnSpc>
              <a:spcBef>
                <a:spcPts val="1200"/>
              </a:spcBef>
              <a:spcAft>
                <a:spcPts val="2000"/>
              </a:spcAft>
            </a:pPr>
            <a:r>
              <a:rPr lang="es-419" sz="1800" dirty="0">
                <a:effectLst/>
                <a:latin typeface="Times New Roman" panose="02020603050405020304" pitchFamily="18" charset="0"/>
                <a:ea typeface="Times New Roman" panose="02020603050405020304" pitchFamily="18" charset="0"/>
              </a:rPr>
              <a:t>TÍTULO:	IMPLEMETACIÓN DE MEJORAS DE RENDIMIENTO EN PROYECTOS CON EL USO DEL PMBOK Y KANBAN EN </a:t>
            </a:r>
            <a:r>
              <a:rPr lang="es-419" sz="1800" dirty="0">
                <a:effectLst/>
                <a:latin typeface="Times New Roman" panose="02020603050405020304" pitchFamily="18" charset="0"/>
                <a:ea typeface="Times New Roman" panose="02020603050405020304" pitchFamily="18" charset="0"/>
                <a:cs typeface="Arial" panose="020B0604020202020204" pitchFamily="34" charset="0"/>
              </a:rPr>
              <a:t>EMPRESA TELECOM BUSINESS SOLUTION SAC</a:t>
            </a:r>
            <a:endParaRPr lang="es-PE" sz="1600" dirty="0">
              <a:effectLst/>
              <a:latin typeface="Times New Roman" panose="02020603050405020304" pitchFamily="18" charset="0"/>
              <a:ea typeface="Times New Roman" panose="02020603050405020304" pitchFamily="18" charset="0"/>
            </a:endParaRPr>
          </a:p>
          <a:p>
            <a:pPr algn="ctr">
              <a:lnSpc>
                <a:spcPct val="200000"/>
              </a:lnSpc>
              <a:spcBef>
                <a:spcPts val="1200"/>
              </a:spcBef>
              <a:spcAft>
                <a:spcPts val="2000"/>
              </a:spcAft>
            </a:pPr>
            <a:r>
              <a:rPr lang="es-419" sz="1800" cap="all" dirty="0">
                <a:effectLst/>
                <a:latin typeface="Times New Roman" panose="02020603050405020304" pitchFamily="18" charset="0"/>
                <a:ea typeface="Times New Roman" panose="02020603050405020304" pitchFamily="18" charset="0"/>
              </a:rPr>
              <a:t> </a:t>
            </a:r>
            <a:endParaRPr lang="es-PE" sz="1600" dirty="0">
              <a:effectLst/>
              <a:latin typeface="Times New Roman" panose="02020603050405020304" pitchFamily="18" charset="0"/>
              <a:ea typeface="Times New Roman" panose="02020603050405020304" pitchFamily="18" charset="0"/>
            </a:endParaRPr>
          </a:p>
          <a:p>
            <a:pPr>
              <a:lnSpc>
                <a:spcPct val="107000"/>
              </a:lnSpc>
              <a:spcBef>
                <a:spcPts val="1200"/>
              </a:spcBef>
              <a:spcAft>
                <a:spcPts val="2000"/>
              </a:spcAft>
            </a:pPr>
            <a:r>
              <a:rPr lang="es-419" sz="1800" dirty="0">
                <a:effectLst/>
                <a:latin typeface="Times New Roman" panose="02020603050405020304" pitchFamily="18" charset="0"/>
                <a:ea typeface="Times New Roman" panose="02020603050405020304" pitchFamily="18" charset="0"/>
              </a:rPr>
              <a:t>AUTOR	Victor Antonio Rodriguez Mascaró</a:t>
            </a:r>
            <a:endParaRPr lang="es-PE"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0360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27D6E10-1920-4691-9A35-92F98771FDE4}"/>
              </a:ext>
            </a:extLst>
          </p:cNvPr>
          <p:cNvPicPr/>
          <p:nvPr/>
        </p:nvPicPr>
        <p:blipFill>
          <a:blip r:embed="rId2"/>
          <a:stretch>
            <a:fillRect/>
          </a:stretch>
        </p:blipFill>
        <p:spPr>
          <a:xfrm>
            <a:off x="377371" y="493486"/>
            <a:ext cx="11045371" cy="6008914"/>
          </a:xfrm>
          <a:prstGeom prst="rect">
            <a:avLst/>
          </a:prstGeom>
        </p:spPr>
      </p:pic>
    </p:spTree>
    <p:extLst>
      <p:ext uri="{BB962C8B-B14F-4D97-AF65-F5344CB8AC3E}">
        <p14:creationId xmlns:p14="http://schemas.microsoft.com/office/powerpoint/2010/main" val="32131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085D665-5BB3-472C-A38F-E9B177AF7482}"/>
              </a:ext>
            </a:extLst>
          </p:cNvPr>
          <p:cNvPicPr>
            <a:picLocks noChangeAspect="1"/>
          </p:cNvPicPr>
          <p:nvPr/>
        </p:nvPicPr>
        <p:blipFill>
          <a:blip r:embed="rId2"/>
          <a:stretch>
            <a:fillRect/>
          </a:stretch>
        </p:blipFill>
        <p:spPr>
          <a:xfrm>
            <a:off x="2219418" y="157162"/>
            <a:ext cx="7856738" cy="6543675"/>
          </a:xfrm>
          <a:prstGeom prst="rect">
            <a:avLst/>
          </a:prstGeom>
        </p:spPr>
      </p:pic>
    </p:spTree>
    <p:extLst>
      <p:ext uri="{BB962C8B-B14F-4D97-AF65-F5344CB8AC3E}">
        <p14:creationId xmlns:p14="http://schemas.microsoft.com/office/powerpoint/2010/main" val="358858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upa sobre fondo claro">
            <a:extLst>
              <a:ext uri="{FF2B5EF4-FFF2-40B4-BE49-F238E27FC236}">
                <a16:creationId xmlns:a16="http://schemas.microsoft.com/office/drawing/2014/main" id="{B4EB85A4-1BF0-4509-9ACD-498500DAAAE8}"/>
              </a:ext>
            </a:extLst>
          </p:cNvPr>
          <p:cNvPicPr>
            <a:picLocks noChangeAspect="1"/>
          </p:cNvPicPr>
          <p:nvPr/>
        </p:nvPicPr>
        <p:blipFill rotWithShape="1">
          <a:blip r:embed="rId2">
            <a:alphaModFix amt="50000"/>
          </a:blip>
          <a:srcRect b="15730"/>
          <a:stretch/>
        </p:blipFill>
        <p:spPr>
          <a:xfrm>
            <a:off x="20" y="10"/>
            <a:ext cx="12191980" cy="6857990"/>
          </a:xfrm>
          <a:prstGeom prst="rect">
            <a:avLst/>
          </a:prstGeom>
        </p:spPr>
      </p:pic>
      <p:sp>
        <p:nvSpPr>
          <p:cNvPr id="2" name="CuadroTexto 1">
            <a:extLst>
              <a:ext uri="{FF2B5EF4-FFF2-40B4-BE49-F238E27FC236}">
                <a16:creationId xmlns:a16="http://schemas.microsoft.com/office/drawing/2014/main" id="{E60B9489-F2DC-49E5-B464-DFE13CD6F3E9}"/>
              </a:ext>
            </a:extLst>
          </p:cNvPr>
          <p:cNvSpPr txBox="1"/>
          <p:nvPr/>
        </p:nvSpPr>
        <p:spPr>
          <a:xfrm>
            <a:off x="2692398" y="1871131"/>
            <a:ext cx="6815669" cy="1515533"/>
          </a:xfrm>
          <a:prstGeom prst="rect">
            <a:avLst/>
          </a:prstGeom>
        </p:spPr>
        <p:txBody>
          <a:bodyPr vert="horz" lIns="91440" tIns="45720" rIns="91440" bIns="45720" rtlCol="0" anchor="b">
            <a:normAutofit/>
          </a:bodyPr>
          <a:lstStyle/>
          <a:p>
            <a:pPr algn="ctr">
              <a:spcBef>
                <a:spcPct val="0"/>
              </a:spcBef>
              <a:spcAft>
                <a:spcPts val="600"/>
              </a:spcAft>
            </a:pPr>
            <a:r>
              <a:rPr lang="en-US" sz="5400">
                <a:ln w="3175" cmpd="sng">
                  <a:noFill/>
                </a:ln>
                <a:solidFill>
                  <a:srgbClr val="FFFFFF"/>
                </a:solidFill>
                <a:latin typeface="+mj-lt"/>
                <a:ea typeface="+mj-ea"/>
                <a:cs typeface="+mj-cs"/>
              </a:rPr>
              <a:t>Gracias</a:t>
            </a:r>
          </a:p>
        </p:txBody>
      </p:sp>
    </p:spTree>
    <p:extLst>
      <p:ext uri="{BB962C8B-B14F-4D97-AF65-F5344CB8AC3E}">
        <p14:creationId xmlns:p14="http://schemas.microsoft.com/office/powerpoint/2010/main" val="29774463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102DFD0-7D0E-42F1-AAC0-6BE7169E0F0A}"/>
              </a:ext>
            </a:extLst>
          </p:cNvPr>
          <p:cNvSpPr txBox="1"/>
          <p:nvPr/>
        </p:nvSpPr>
        <p:spPr>
          <a:xfrm>
            <a:off x="2685588" y="1179964"/>
            <a:ext cx="6019800" cy="5587812"/>
          </a:xfrm>
          <a:prstGeom prst="rect">
            <a:avLst/>
          </a:prstGeom>
          <a:noFill/>
        </p:spPr>
        <p:txBody>
          <a:bodyPr wrap="square">
            <a:spAutoFit/>
          </a:bodyPr>
          <a:lstStyle/>
          <a:p>
            <a:pPr algn="just">
              <a:lnSpc>
                <a:spcPct val="200000"/>
              </a:lnSpc>
              <a:spcBef>
                <a:spcPts val="1200"/>
              </a:spcBef>
            </a:pPr>
            <a:r>
              <a:rPr lang="es-419" sz="1600" dirty="0">
                <a:effectLst/>
                <a:latin typeface="Times New Roman" panose="02020603050405020304" pitchFamily="18" charset="0"/>
                <a:ea typeface="Times New Roman" panose="02020603050405020304" pitchFamily="18" charset="0"/>
              </a:rPr>
              <a:t>La Empresa Telecom Business </a:t>
            </a:r>
            <a:r>
              <a:rPr lang="es-419" sz="1600" dirty="0" err="1">
                <a:effectLst/>
                <a:latin typeface="Times New Roman" panose="02020603050405020304" pitchFamily="18" charset="0"/>
                <a:ea typeface="Times New Roman" panose="02020603050405020304" pitchFamily="18" charset="0"/>
              </a:rPr>
              <a:t>Solutions</a:t>
            </a:r>
            <a:r>
              <a:rPr lang="es-419" sz="1600" dirty="0">
                <a:effectLst/>
                <a:latin typeface="Times New Roman" panose="02020603050405020304" pitchFamily="18" charset="0"/>
                <a:ea typeface="Times New Roman" panose="02020603050405020304" pitchFamily="18" charset="0"/>
              </a:rPr>
              <a:t> SAC es una empresa que brinda soluciones integradoras en el campo de TI a Empresas de diferentes rubros, para ello recomienda, presupuesta y ejecuta proyectos que luego tienen soporte en un contrato de servicios</a:t>
            </a:r>
            <a:endParaRPr lang="es-PE" sz="1600" dirty="0">
              <a:effectLst/>
              <a:latin typeface="Arial" panose="020B0604020202020204" pitchFamily="34" charset="0"/>
              <a:ea typeface="Times New Roman" panose="02020603050405020304" pitchFamily="18" charset="0"/>
            </a:endParaRPr>
          </a:p>
          <a:p>
            <a:pPr algn="just">
              <a:lnSpc>
                <a:spcPct val="200000"/>
              </a:lnSpc>
              <a:spcBef>
                <a:spcPts val="1200"/>
              </a:spcBef>
            </a:pPr>
            <a:r>
              <a:rPr lang="es-419" sz="1600" dirty="0">
                <a:effectLst/>
                <a:latin typeface="Times New Roman" panose="02020603050405020304" pitchFamily="18" charset="0"/>
                <a:ea typeface="Times New Roman" panose="02020603050405020304" pitchFamily="18" charset="0"/>
              </a:rPr>
              <a:t>Al ir creciendo en el tiempo y tener mayor cantidad de clientes y en consecuencia mayor cantidad de proyectos en ejecución en su portafolio, se crea la necesidad de una adecuada gestión de proyectos con el uso de buenas prácticas internacionales, ya que se está perdiendo el control de los mismos y se pierde o disminuye la rentabilidad por terminar fuera de fecha, sobrecostos, problemas de calidad, riesgos que se materializan, etc.</a:t>
            </a:r>
            <a:endParaRPr lang="es-PE" sz="1600" dirty="0">
              <a:effectLst/>
              <a:latin typeface="Arial" panose="020B0604020202020204" pitchFamily="34" charset="0"/>
              <a:ea typeface="Times New Roman" panose="02020603050405020304" pitchFamily="18" charset="0"/>
            </a:endParaRPr>
          </a:p>
        </p:txBody>
      </p:sp>
      <p:sp>
        <p:nvSpPr>
          <p:cNvPr id="4" name="CuadroTexto 3">
            <a:extLst>
              <a:ext uri="{FF2B5EF4-FFF2-40B4-BE49-F238E27FC236}">
                <a16:creationId xmlns:a16="http://schemas.microsoft.com/office/drawing/2014/main" id="{E67A8DDF-60E4-4F79-8DDC-A8B59788D055}"/>
              </a:ext>
            </a:extLst>
          </p:cNvPr>
          <p:cNvSpPr txBox="1"/>
          <p:nvPr/>
        </p:nvSpPr>
        <p:spPr>
          <a:xfrm>
            <a:off x="2517652" y="379974"/>
            <a:ext cx="6187736" cy="707886"/>
          </a:xfrm>
          <a:prstGeom prst="rect">
            <a:avLst/>
          </a:prstGeom>
          <a:noFill/>
        </p:spPr>
        <p:txBody>
          <a:bodyPr wrap="square" rtlCol="0">
            <a:spAutoFit/>
          </a:bodyPr>
          <a:lstStyle/>
          <a:p>
            <a:pPr algn="ctr"/>
            <a:r>
              <a:rPr lang="es-PE" sz="4000" dirty="0"/>
              <a:t>LA EMPRESA</a:t>
            </a:r>
          </a:p>
        </p:txBody>
      </p:sp>
    </p:spTree>
    <p:extLst>
      <p:ext uri="{BB962C8B-B14F-4D97-AF65-F5344CB8AC3E}">
        <p14:creationId xmlns:p14="http://schemas.microsoft.com/office/powerpoint/2010/main" val="388870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322EF3B-3B29-4F54-975A-34655532AD94}"/>
              </a:ext>
            </a:extLst>
          </p:cNvPr>
          <p:cNvSpPr txBox="1"/>
          <p:nvPr/>
        </p:nvSpPr>
        <p:spPr>
          <a:xfrm>
            <a:off x="3048000" y="443941"/>
            <a:ext cx="6096000" cy="5649367"/>
          </a:xfrm>
          <a:prstGeom prst="rect">
            <a:avLst/>
          </a:prstGeom>
          <a:noFill/>
        </p:spPr>
        <p:txBody>
          <a:bodyPr wrap="square">
            <a:spAutoFit/>
          </a:bodyPr>
          <a:lstStyle/>
          <a:p>
            <a:pPr algn="just">
              <a:lnSpc>
                <a:spcPct val="200000"/>
              </a:lnSpc>
              <a:spcBef>
                <a:spcPts val="1200"/>
              </a:spcBef>
            </a:pPr>
            <a:r>
              <a:rPr lang="es-PE" sz="1800" dirty="0">
                <a:effectLst/>
                <a:latin typeface="Arial" panose="020B0604020202020204" pitchFamily="34" charset="0"/>
                <a:ea typeface="Times New Roman" panose="02020603050405020304" pitchFamily="18" charset="0"/>
              </a:rPr>
              <a:t> </a:t>
            </a:r>
            <a:r>
              <a:rPr lang="es-PE" sz="1600" dirty="0">
                <a:effectLst/>
                <a:latin typeface="Arial" panose="020B0604020202020204" pitchFamily="34" charset="0"/>
                <a:ea typeface="Times New Roman" panose="02020603050405020304" pitchFamily="18" charset="0"/>
              </a:rPr>
              <a:t>(Arzate, 2019)</a:t>
            </a:r>
            <a:r>
              <a:rPr lang="es-419" sz="1600" dirty="0">
                <a:effectLst/>
                <a:latin typeface="Times New Roman" panose="02020603050405020304" pitchFamily="18" charset="0"/>
                <a:ea typeface="Times New Roman" panose="02020603050405020304" pitchFamily="18" charset="0"/>
              </a:rPr>
              <a:t>en su tesis para el grado de Magister “</a:t>
            </a:r>
            <a:r>
              <a:rPr lang="es-419" sz="1600" i="1" dirty="0">
                <a:effectLst/>
                <a:latin typeface="Times New Roman" panose="02020603050405020304" pitchFamily="18" charset="0"/>
                <a:ea typeface="Times New Roman" panose="02020603050405020304" pitchFamily="18" charset="0"/>
              </a:rPr>
              <a:t>Gestión de conocimiento y eficiencia en proyectos “</a:t>
            </a:r>
            <a:r>
              <a:rPr lang="es-419" sz="1600" dirty="0">
                <a:effectLst/>
                <a:latin typeface="Times New Roman" panose="02020603050405020304" pitchFamily="18" charset="0"/>
                <a:ea typeface="Times New Roman" panose="02020603050405020304" pitchFamily="18" charset="0"/>
              </a:rPr>
              <a:t>indica que su problemática está relacionada con la eficiencia de sus proyectos, provocando sobrecostos y atrasos en el desarrollo de productos. Por lo tanto, el objetivo de esta investigación fue seleccionar e implementar un modelo de gestión de conocimiento, para obtener una metodología estandarizada de administración de proyectos y evaluar el impacto que tiene sobre la eficiencia de los proyectos en </a:t>
            </a:r>
            <a:r>
              <a:rPr lang="es-419" sz="1600" dirty="0" err="1">
                <a:effectLst/>
                <a:latin typeface="Times New Roman" panose="02020603050405020304" pitchFamily="18" charset="0"/>
                <a:ea typeface="Times New Roman" panose="02020603050405020304" pitchFamily="18" charset="0"/>
              </a:rPr>
              <a:t>Robuspack</a:t>
            </a:r>
            <a:r>
              <a:rPr lang="es-419" sz="1600" dirty="0">
                <a:effectLst/>
                <a:latin typeface="Times New Roman" panose="02020603050405020304" pitchFamily="18" charset="0"/>
                <a:ea typeface="Times New Roman" panose="02020603050405020304" pitchFamily="18" charset="0"/>
              </a:rPr>
              <a:t>. </a:t>
            </a:r>
            <a:endParaRPr lang="es-PE" sz="1600" dirty="0">
              <a:effectLst/>
              <a:latin typeface="Arial" panose="020B0604020202020204" pitchFamily="34" charset="0"/>
              <a:ea typeface="Times New Roman" panose="02020603050405020304" pitchFamily="18" charset="0"/>
            </a:endParaRPr>
          </a:p>
          <a:p>
            <a:pPr algn="just">
              <a:lnSpc>
                <a:spcPct val="200000"/>
              </a:lnSpc>
              <a:spcBef>
                <a:spcPts val="1200"/>
              </a:spcBef>
            </a:pPr>
            <a:r>
              <a:rPr lang="es-419" sz="1600" dirty="0">
                <a:effectLst/>
                <a:latin typeface="Times New Roman" panose="02020603050405020304" pitchFamily="18" charset="0"/>
                <a:ea typeface="Times New Roman" panose="02020603050405020304" pitchFamily="18" charset="0"/>
              </a:rPr>
              <a:t>Este trabajo se sustentó desde un enfoque cuantitativo y estableció un análisis comparativo de resultados situación actual y situación futura lo que comprobó la mejora en eficiencia y comprobación de su hipótesis.</a:t>
            </a:r>
            <a:endParaRPr lang="es-PE"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536846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297EDFB-9577-4CEC-86B2-49DD1FF99C76}"/>
              </a:ext>
            </a:extLst>
          </p:cNvPr>
          <p:cNvSpPr txBox="1"/>
          <p:nvPr/>
        </p:nvSpPr>
        <p:spPr>
          <a:xfrm>
            <a:off x="2777021" y="712038"/>
            <a:ext cx="6096000" cy="5433923"/>
          </a:xfrm>
          <a:prstGeom prst="rect">
            <a:avLst/>
          </a:prstGeom>
          <a:noFill/>
        </p:spPr>
        <p:txBody>
          <a:bodyPr wrap="square">
            <a:spAutoFit/>
          </a:bodyPr>
          <a:lstStyle/>
          <a:p>
            <a:pPr algn="just">
              <a:lnSpc>
                <a:spcPct val="200000"/>
              </a:lnSpc>
              <a:spcBef>
                <a:spcPts val="1200"/>
              </a:spcBef>
            </a:pPr>
            <a:r>
              <a:rPr lang="es-PE" sz="1600" dirty="0">
                <a:effectLst/>
                <a:latin typeface="Times New Roman" panose="02020603050405020304" pitchFamily="18" charset="0"/>
                <a:ea typeface="Times New Roman" panose="02020603050405020304" pitchFamily="18" charset="0"/>
              </a:rPr>
              <a:t>(Hidalgo </a:t>
            </a:r>
            <a:r>
              <a:rPr lang="es-PE" sz="1600" dirty="0" err="1">
                <a:effectLst/>
                <a:latin typeface="Times New Roman" panose="02020603050405020304" pitchFamily="18" charset="0"/>
                <a:ea typeface="Times New Roman" panose="02020603050405020304" pitchFamily="18" charset="0"/>
              </a:rPr>
              <a:t>Ramirez</a:t>
            </a:r>
            <a:r>
              <a:rPr lang="es-PE" sz="1600" dirty="0">
                <a:effectLst/>
                <a:latin typeface="Times New Roman" panose="02020603050405020304" pitchFamily="18" charset="0"/>
                <a:ea typeface="Times New Roman" panose="02020603050405020304" pitchFamily="18" charset="0"/>
              </a:rPr>
              <a:t>, 2016)</a:t>
            </a:r>
            <a:r>
              <a:rPr lang="es-419" sz="1600" dirty="0">
                <a:effectLst/>
                <a:latin typeface="Times New Roman" panose="02020603050405020304" pitchFamily="18" charset="0"/>
                <a:ea typeface="Times New Roman" panose="02020603050405020304" pitchFamily="18" charset="0"/>
              </a:rPr>
              <a:t> en su tesis para el grado de Magister “</a:t>
            </a:r>
            <a:r>
              <a:rPr lang="es-419" sz="1600" i="1" dirty="0">
                <a:effectLst/>
                <a:latin typeface="Times New Roman" panose="02020603050405020304" pitchFamily="18" charset="0"/>
                <a:ea typeface="Times New Roman" panose="02020603050405020304" pitchFamily="18" charset="0"/>
              </a:rPr>
              <a:t>Modelo de gestión y administración de proyectos</a:t>
            </a:r>
            <a:r>
              <a:rPr lang="es-419" sz="1600" dirty="0">
                <a:effectLst/>
                <a:latin typeface="Times New Roman" panose="02020603050405020304" pitchFamily="18" charset="0"/>
                <a:ea typeface="Times New Roman" panose="02020603050405020304" pitchFamily="18" charset="0"/>
              </a:rPr>
              <a:t>” indica que el éxito en la gestión de proyectos se ha vuelto un desafío cada día más difícil de cumplir debido a las actuales condiciones del mercado, las cuales han impuesto restricciones para acceder a una mano de obra calificada e insumos a bajos precios competitivos, en este escenario es primordial ejercer una correcta administración y gestión de los recursos de capital disponible de una cartera de proyectos, a fin de garantizar el cumplimiento de las metas planeadas en materia de seguridad, plazos de implementación y presupuesto, lo cual asegura rentabilidad comprometida a los inversionistas.</a:t>
            </a:r>
            <a:endParaRPr lang="es-PE"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70973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55138FE-9523-407D-B53A-46EF2BEDF398}"/>
              </a:ext>
            </a:extLst>
          </p:cNvPr>
          <p:cNvSpPr txBox="1"/>
          <p:nvPr/>
        </p:nvSpPr>
        <p:spPr>
          <a:xfrm>
            <a:off x="2808303" y="1259451"/>
            <a:ext cx="6096000" cy="4510594"/>
          </a:xfrm>
          <a:prstGeom prst="rect">
            <a:avLst/>
          </a:prstGeom>
          <a:noFill/>
        </p:spPr>
        <p:txBody>
          <a:bodyPr wrap="square">
            <a:spAutoFit/>
          </a:bodyPr>
          <a:lstStyle/>
          <a:p>
            <a:pPr algn="just">
              <a:lnSpc>
                <a:spcPct val="200000"/>
              </a:lnSpc>
              <a:spcBef>
                <a:spcPts val="1200"/>
              </a:spcBef>
            </a:pPr>
            <a:r>
              <a:rPr lang="es-PE" sz="1800" dirty="0">
                <a:effectLst/>
                <a:latin typeface="Times New Roman" panose="02020603050405020304" pitchFamily="18" charset="0"/>
                <a:ea typeface="Times New Roman" panose="02020603050405020304" pitchFamily="18" charset="0"/>
              </a:rPr>
              <a:t>(</a:t>
            </a:r>
            <a:r>
              <a:rPr lang="es-PE" sz="1600" dirty="0">
                <a:effectLst/>
                <a:latin typeface="Times New Roman" panose="02020603050405020304" pitchFamily="18" charset="0"/>
                <a:ea typeface="Times New Roman" panose="02020603050405020304" pitchFamily="18" charset="0"/>
              </a:rPr>
              <a:t>García-Velarde Cruz &amp; Morales Tejada, , 2017)</a:t>
            </a:r>
            <a:r>
              <a:rPr lang="es-419" sz="1600" dirty="0">
                <a:effectLst/>
                <a:latin typeface="Times New Roman" panose="02020603050405020304" pitchFamily="18" charset="0"/>
                <a:ea typeface="Times New Roman" panose="02020603050405020304" pitchFamily="18" charset="0"/>
              </a:rPr>
              <a:t>en su tesis para optar el Título de Ingeniero Industrial “</a:t>
            </a:r>
            <a:r>
              <a:rPr lang="es-419" sz="1600" i="1" dirty="0">
                <a:effectLst/>
                <a:latin typeface="Times New Roman" panose="02020603050405020304" pitchFamily="18" charset="0"/>
                <a:ea typeface="Times New Roman" panose="02020603050405020304" pitchFamily="18" charset="0"/>
              </a:rPr>
              <a:t>Propuesta de implementación de la gestión de la planificación de la gestión de proyectos en base a los lineamientos del PMBOK del PMI</a:t>
            </a:r>
            <a:r>
              <a:rPr lang="es-419" sz="1600" dirty="0">
                <a:effectLst/>
                <a:latin typeface="Times New Roman" panose="02020603050405020304" pitchFamily="18" charset="0"/>
                <a:ea typeface="Times New Roman" panose="02020603050405020304" pitchFamily="18" charset="0"/>
              </a:rPr>
              <a:t>” indica en su resumen que la gestión de proyectos considera como proceso fundamental la planificación, con la que se pretende dar una idea de todo el trabajo, aprovechando, de la mejor manera, los recursos de la organización. Para estos procesos es necesario contar con personal con experiencia, procesos estandarizados a la gestión y una tecnología adecuada.</a:t>
            </a:r>
            <a:endParaRPr lang="es-PE"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88689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Qué ha cambiado en la 6ta. Edición del PMBOK®? | by (T800-IT) Roger Salinas  Robalino, PMP, MSIG | Medium">
            <a:extLst>
              <a:ext uri="{FF2B5EF4-FFF2-40B4-BE49-F238E27FC236}">
                <a16:creationId xmlns:a16="http://schemas.microsoft.com/office/drawing/2014/main" id="{A4B22E52-0767-4D5B-9341-B97F092A3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918" y="400878"/>
            <a:ext cx="3181143" cy="41338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é es Kanban: Definición, Características y Ventajas">
            <a:extLst>
              <a:ext uri="{FF2B5EF4-FFF2-40B4-BE49-F238E27FC236}">
                <a16:creationId xmlns:a16="http://schemas.microsoft.com/office/drawing/2014/main" id="{8A91D6FD-271C-4418-811E-9FEAA5AC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2" y="3319670"/>
            <a:ext cx="6550094" cy="2807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92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1D59683-55F0-42EA-9CD6-A8A76342C479}"/>
              </a:ext>
            </a:extLst>
          </p:cNvPr>
          <p:cNvPicPr>
            <a:picLocks noChangeAspect="1"/>
          </p:cNvPicPr>
          <p:nvPr/>
        </p:nvPicPr>
        <p:blipFill>
          <a:blip r:embed="rId2"/>
          <a:stretch>
            <a:fillRect/>
          </a:stretch>
        </p:blipFill>
        <p:spPr>
          <a:xfrm>
            <a:off x="2210541" y="185737"/>
            <a:ext cx="7830104" cy="6486525"/>
          </a:xfrm>
          <a:prstGeom prst="rect">
            <a:avLst/>
          </a:prstGeom>
        </p:spPr>
      </p:pic>
    </p:spTree>
    <p:extLst>
      <p:ext uri="{BB962C8B-B14F-4D97-AF65-F5344CB8AC3E}">
        <p14:creationId xmlns:p14="http://schemas.microsoft.com/office/powerpoint/2010/main" val="170411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A490BC6-7CD8-4C84-9FBA-2B29CA41BC89}"/>
              </a:ext>
            </a:extLst>
          </p:cNvPr>
          <p:cNvPicPr>
            <a:picLocks noChangeAspect="1"/>
          </p:cNvPicPr>
          <p:nvPr/>
        </p:nvPicPr>
        <p:blipFill>
          <a:blip r:embed="rId2"/>
          <a:stretch>
            <a:fillRect/>
          </a:stretch>
        </p:blipFill>
        <p:spPr>
          <a:xfrm>
            <a:off x="2175029" y="204787"/>
            <a:ext cx="7865616" cy="6448425"/>
          </a:xfrm>
          <a:prstGeom prst="rect">
            <a:avLst/>
          </a:prstGeom>
        </p:spPr>
      </p:pic>
    </p:spTree>
    <p:extLst>
      <p:ext uri="{BB962C8B-B14F-4D97-AF65-F5344CB8AC3E}">
        <p14:creationId xmlns:p14="http://schemas.microsoft.com/office/powerpoint/2010/main" val="230083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A490BC6-7CD8-4C84-9FBA-2B29CA41BC89}"/>
              </a:ext>
            </a:extLst>
          </p:cNvPr>
          <p:cNvPicPr>
            <a:picLocks noChangeAspect="1"/>
          </p:cNvPicPr>
          <p:nvPr/>
        </p:nvPicPr>
        <p:blipFill>
          <a:blip r:embed="rId2"/>
          <a:stretch>
            <a:fillRect/>
          </a:stretch>
        </p:blipFill>
        <p:spPr>
          <a:xfrm>
            <a:off x="2175029" y="204787"/>
            <a:ext cx="7865616" cy="6448425"/>
          </a:xfrm>
          <a:prstGeom prst="rect">
            <a:avLst/>
          </a:prstGeom>
        </p:spPr>
      </p:pic>
    </p:spTree>
    <p:extLst>
      <p:ext uri="{BB962C8B-B14F-4D97-AF65-F5344CB8AC3E}">
        <p14:creationId xmlns:p14="http://schemas.microsoft.com/office/powerpoint/2010/main" val="14523478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3508D2-A52A-49DB-812A-371494041237}"/>
</file>

<file path=customXml/itemProps2.xml><?xml version="1.0" encoding="utf-8"?>
<ds:datastoreItem xmlns:ds="http://schemas.openxmlformats.org/officeDocument/2006/customXml" ds:itemID="{A87C39BF-10BB-4EC2-9342-7B210BB949B4}"/>
</file>

<file path=customXml/itemProps3.xml><?xml version="1.0" encoding="utf-8"?>
<ds:datastoreItem xmlns:ds="http://schemas.openxmlformats.org/officeDocument/2006/customXml" ds:itemID="{3F26A5EE-79A9-47A4-B205-A2B15CB9E22F}"/>
</file>

<file path=docProps/app.xml><?xml version="1.0" encoding="utf-8"?>
<Properties xmlns="http://schemas.openxmlformats.org/officeDocument/2006/extended-properties" xmlns:vt="http://schemas.openxmlformats.org/officeDocument/2006/docPropsVTypes">
  <Template>Facet</Template>
  <TotalTime>124</TotalTime>
  <Words>508</Words>
  <Application>Microsoft Office PowerPoint</Application>
  <PresentationFormat>Panorámica</PresentationFormat>
  <Paragraphs>11</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VÍCTOR ANTONIO RODRÍGUEZ MASCARÓ</dc:creator>
  <cp:lastModifiedBy>VÍCTOR ANTONIO RODRÍGUEZ MASCARÓ</cp:lastModifiedBy>
  <cp:revision>6</cp:revision>
  <dcterms:created xsi:type="dcterms:W3CDTF">2021-04-18T20:21:21Z</dcterms:created>
  <dcterms:modified xsi:type="dcterms:W3CDTF">2021-04-18T22:26:00Z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