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15" r:id="rId5"/>
    <p:sldId id="280" r:id="rId6"/>
    <p:sldId id="340" r:id="rId7"/>
    <p:sldId id="282" r:id="rId8"/>
    <p:sldId id="283" r:id="rId9"/>
    <p:sldId id="311" r:id="rId10"/>
    <p:sldId id="341" r:id="rId11"/>
    <p:sldId id="310" r:id="rId12"/>
    <p:sldId id="278" r:id="rId13"/>
    <p:sldId id="342" r:id="rId14"/>
    <p:sldId id="343" r:id="rId15"/>
    <p:sldId id="344" r:id="rId16"/>
    <p:sldId id="295" r:id="rId17"/>
    <p:sldId id="290" r:id="rId18"/>
    <p:sldId id="345" r:id="rId19"/>
    <p:sldId id="287" r:id="rId20"/>
    <p:sldId id="346" r:id="rId21"/>
    <p:sldId id="279" r:id="rId22"/>
    <p:sldId id="298" r:id="rId23"/>
    <p:sldId id="297" r:id="rId24"/>
    <p:sldId id="347" r:id="rId25"/>
    <p:sldId id="277" r:id="rId26"/>
    <p:sldId id="348" r:id="rId27"/>
    <p:sldId id="349" r:id="rId28"/>
    <p:sldId id="350" r:id="rId29"/>
    <p:sldId id="351" r:id="rId30"/>
    <p:sldId id="352" r:id="rId31"/>
    <p:sldId id="31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74" y="120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ustomXml" Target="../customXml/item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ustomXml" Target="../customXml/item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A3C2E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663-4DA1-A977-4CBE8E94D4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7663-4DA1-A977-4CBE8E94D4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7663-4DA1-A977-4CBE8E94D4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7663-4DA1-A977-4CBE8E94D47A}"/>
              </c:ext>
            </c:extLst>
          </c:dPt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63-4DA1-A977-4CBE8E94D4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663-4DA1-A977-4CBE8E94D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5464912"/>
        <c:axId val="225465304"/>
      </c:barChart>
      <c:catAx>
        <c:axId val="225464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s-PE"/>
          </a:p>
        </c:txPr>
        <c:crossAx val="225465304"/>
        <c:crosses val="autoZero"/>
        <c:auto val="1"/>
        <c:lblAlgn val="ctr"/>
        <c:lblOffset val="100"/>
        <c:noMultiLvlLbl val="0"/>
      </c:catAx>
      <c:valAx>
        <c:axId val="2254653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s-PE"/>
          </a:p>
        </c:txPr>
        <c:crossAx val="22546491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s-P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B8E4301F-0E4B-4E26-BBCC-6E09C009C88B}"/>
              </a:ext>
            </a:extLst>
          </p:cNvPr>
          <p:cNvSpPr/>
          <p:nvPr/>
        </p:nvSpPr>
        <p:spPr>
          <a:xfrm>
            <a:off x="466393" y="293611"/>
            <a:ext cx="11276792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2295405" y="312498"/>
            <a:ext cx="7601189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E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Liberation Serif"/>
              </a:rPr>
              <a:t>UNIVERSIDAD NACIONAL FEDERICO VILLARREAL</a:t>
            </a:r>
            <a:endParaRPr lang="es-PE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Liberation Serif"/>
            </a:endParaRPr>
          </a:p>
          <a:p>
            <a:pPr algn="ctr"/>
            <a:r>
              <a:rPr lang="es-PE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Liberation Serif"/>
              </a:rPr>
              <a:t>FACULTAD DE INGENIERIA INDUSTRIAL Y DE SISTEMAS</a:t>
            </a:r>
            <a:endParaRPr lang="es-PE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Liberation Serif"/>
            </a:endParaRPr>
          </a:p>
          <a:p>
            <a:pPr algn="ctr"/>
            <a:r>
              <a:rPr lang="es-P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Liberation Serif"/>
              </a:rPr>
              <a:t>ESCUELA PROFESIONAL DE INGENIERÍA DE SISTEMAS</a:t>
            </a:r>
            <a:endParaRPr lang="es-PE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Liberation Serif"/>
            </a:endParaRPr>
          </a:p>
          <a:p>
            <a:pPr algn="ctr"/>
            <a:r>
              <a:rPr lang="es-PE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Noto Serif CJK SC"/>
                <a:cs typeface="Lohit Devanagari"/>
              </a:rPr>
              <a:t>ESPECIALIDAD DE INGENIERÍA DE SISTEMAS</a:t>
            </a:r>
            <a:endParaRPr lang="es-PE" sz="1400" kern="10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1381020" y="1958489"/>
            <a:ext cx="9429958" cy="4392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E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Liberation Serif"/>
                <a:cs typeface="Calibri" panose="020F0502020204030204" pitchFamily="34" charset="0"/>
              </a:rPr>
              <a:t>PLAN DE TESIS</a:t>
            </a:r>
            <a:endParaRPr lang="es-PE" sz="28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Noto Serif CJK SC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PE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“Gestión de servicios digitales para la mejora de la gestión del conocimiento en los niveles 1 y 2”</a:t>
            </a:r>
          </a:p>
          <a:p>
            <a:pPr algn="ctr">
              <a:lnSpc>
                <a:spcPct val="150000"/>
              </a:lnSpc>
            </a:pPr>
            <a:endParaRPr lang="es-PE" sz="18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Liberation Serif"/>
              <a:cs typeface="Lohit Devanagari"/>
            </a:endParaRPr>
          </a:p>
          <a:p>
            <a:pPr algn="ctr">
              <a:lnSpc>
                <a:spcPct val="150000"/>
              </a:lnSpc>
            </a:pPr>
            <a:r>
              <a:rPr lang="es-PE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Liberation Serif"/>
                <a:cs typeface="Lohit Devanagari"/>
              </a:rPr>
              <a:t>AUTOR</a:t>
            </a:r>
            <a:endParaRPr lang="es-PE" sz="1800" kern="10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algn="ctr">
              <a:lnSpc>
                <a:spcPct val="150000"/>
              </a:lnSpc>
            </a:pPr>
            <a:r>
              <a:rPr lang="es-PE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Liberation Serif"/>
                <a:cs typeface="Lohit Devanagari"/>
              </a:rPr>
              <a:t>SILVA QUISPE YASAN FRANCISCO</a:t>
            </a:r>
            <a:endParaRPr lang="es-PE" sz="1800" kern="10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algn="ctr">
              <a:lnSpc>
                <a:spcPct val="150000"/>
              </a:lnSpc>
            </a:pPr>
            <a:endParaRPr lang="es-PE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744749" y="327881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9E4D582D-3FB9-499C-93A5-F4399A2540EB}"/>
              </a:ext>
            </a:extLst>
          </p:cNvPr>
          <p:cNvSpPr/>
          <p:nvPr/>
        </p:nvSpPr>
        <p:spPr>
          <a:xfrm>
            <a:off x="5049310" y="3988765"/>
            <a:ext cx="343081" cy="2635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9BBC20-83A1-480D-84CA-0140249522D9}"/>
              </a:ext>
            </a:extLst>
          </p:cNvPr>
          <p:cNvSpPr/>
          <p:nvPr/>
        </p:nvSpPr>
        <p:spPr>
          <a:xfrm>
            <a:off x="7123234" y="3960779"/>
            <a:ext cx="348807" cy="30101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E0128FAD-AD00-4242-94C0-A3B0A04B2802}"/>
              </a:ext>
            </a:extLst>
          </p:cNvPr>
          <p:cNvSpPr>
            <a:spLocks noChangeAspect="1"/>
          </p:cNvSpPr>
          <p:nvPr/>
        </p:nvSpPr>
        <p:spPr>
          <a:xfrm>
            <a:off x="3972318" y="3445870"/>
            <a:ext cx="396792" cy="4001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449187" y="290124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Donut 8">
            <a:extLst>
              <a:ext uri="{FF2B5EF4-FFF2-40B4-BE49-F238E27FC236}">
                <a16:creationId xmlns:a16="http://schemas.microsoft.com/office/drawing/2014/main" id="{9DE38CF0-4A70-4BB3-9422-5DD3DEF3AB33}"/>
              </a:ext>
            </a:extLst>
          </p:cNvPr>
          <p:cNvSpPr/>
          <p:nvPr/>
        </p:nvSpPr>
        <p:spPr>
          <a:xfrm>
            <a:off x="8234007" y="3432650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Block Arc 25">
            <a:extLst>
              <a:ext uri="{FF2B5EF4-FFF2-40B4-BE49-F238E27FC236}">
                <a16:creationId xmlns:a16="http://schemas.microsoft.com/office/drawing/2014/main" id="{F8681329-8D57-4047-9185-C5CD23E86D92}"/>
              </a:ext>
            </a:extLst>
          </p:cNvPr>
          <p:cNvSpPr>
            <a:spLocks noChangeAspect="1"/>
          </p:cNvSpPr>
          <p:nvPr/>
        </p:nvSpPr>
        <p:spPr>
          <a:xfrm>
            <a:off x="6148408" y="3419225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370417" y="494652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C6F4E4-6D0D-4B70-A06B-9B42EF9D5B5A}"/>
              </a:ext>
            </a:extLst>
          </p:cNvPr>
          <p:cNvSpPr txBox="1"/>
          <p:nvPr/>
        </p:nvSpPr>
        <p:spPr>
          <a:xfrm>
            <a:off x="1530104" y="5206975"/>
            <a:ext cx="204471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los pilares de la gestión del conocimiento de Wiig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58D43-7D26-42F2-868D-345B3544743B}"/>
              </a:ext>
            </a:extLst>
          </p:cNvPr>
          <p:cNvSpPr txBox="1"/>
          <p:nvPr/>
        </p:nvSpPr>
        <p:spPr>
          <a:xfrm>
            <a:off x="5037241" y="5119021"/>
            <a:ext cx="2115070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la gestión del conocimiento de Andersen, creación del cocimiento de manera individual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63722-3B1E-47C8-B7AA-4E493FB9CE88}"/>
              </a:ext>
            </a:extLst>
          </p:cNvPr>
          <p:cNvSpPr txBox="1"/>
          <p:nvPr/>
        </p:nvSpPr>
        <p:spPr>
          <a:xfrm>
            <a:off x="8614733" y="5082913"/>
            <a:ext cx="2044715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Modelo Inukshuk incluyó habilitadores para GC, como la cultura, la tecnología, liderazgo, procesos y medición,</a:t>
            </a:r>
          </a:p>
        </p:txBody>
      </p: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782795" y="4946526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C5DDF2-DF42-4FC4-9B7E-D391F716EDE8}"/>
              </a:ext>
            </a:extLst>
          </p:cNvPr>
          <p:cNvSpPr txBox="1"/>
          <p:nvPr/>
        </p:nvSpPr>
        <p:spPr>
          <a:xfrm>
            <a:off x="2411259" y="1833159"/>
            <a:ext cx="2378072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genérico de creación de conocimiento organizacional (Nonaka y Takeuchi)</a:t>
            </a:r>
          </a:p>
        </p:txBody>
      </p: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DC783D-AC40-4A04-AC28-1A021DD8D256}"/>
              </a:ext>
            </a:extLst>
          </p:cNvPr>
          <p:cNvSpPr txBox="1"/>
          <p:nvPr/>
        </p:nvSpPr>
        <p:spPr>
          <a:xfrm>
            <a:off x="8336620" y="1854094"/>
            <a:ext cx="204471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Modelo Lindsey propuso un modelo de efectividad de GC</a:t>
            </a:r>
          </a:p>
        </p:txBody>
      </p: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3549227" y="434482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1993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FA560-CE42-44CE-A8AE-4C8814BE529E}"/>
              </a:ext>
            </a:extLst>
          </p:cNvPr>
          <p:cNvSpPr txBox="1"/>
          <p:nvPr/>
        </p:nvSpPr>
        <p:spPr>
          <a:xfrm>
            <a:off x="5668138" y="434482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1999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ACA858-56D0-406F-A257-F1E8EA6481D2}"/>
              </a:ext>
            </a:extLst>
          </p:cNvPr>
          <p:cNvSpPr txBox="1"/>
          <p:nvPr/>
        </p:nvSpPr>
        <p:spPr>
          <a:xfrm>
            <a:off x="7736042" y="4299988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2005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D214D-E295-44AA-97D6-6389CA1FCAED}"/>
              </a:ext>
            </a:extLst>
          </p:cNvPr>
          <p:cNvSpPr txBox="1"/>
          <p:nvPr/>
        </p:nvSpPr>
        <p:spPr>
          <a:xfrm>
            <a:off x="4606763" y="2749882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1995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0D6E0-A396-4A9A-93BF-E70A237B25BC}"/>
              </a:ext>
            </a:extLst>
          </p:cNvPr>
          <p:cNvSpPr txBox="1"/>
          <p:nvPr/>
        </p:nvSpPr>
        <p:spPr>
          <a:xfrm>
            <a:off x="6676631" y="2739456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2002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E7900821-DE99-4EDF-AB98-1A9F6EFC14A6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110DC270-D2B8-4488-9C0A-62A2565E5AAF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MODELOS DE GESTIÓN DEL CONOCIMIENTO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4C6F4E4-6D0D-4B70-A06B-9B42EF9D5B5A}"/>
              </a:ext>
            </a:extLst>
          </p:cNvPr>
          <p:cNvSpPr txBox="1"/>
          <p:nvPr/>
        </p:nvSpPr>
        <p:spPr>
          <a:xfrm>
            <a:off x="470693" y="1720787"/>
            <a:ext cx="620593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los pilares de la gestión del conocimiento de Wiig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5DDF2-DF42-4FC4-9B7E-D391F716EDE8}"/>
              </a:ext>
            </a:extLst>
          </p:cNvPr>
          <p:cNvSpPr txBox="1"/>
          <p:nvPr/>
        </p:nvSpPr>
        <p:spPr>
          <a:xfrm>
            <a:off x="5892801" y="1717596"/>
            <a:ext cx="6411972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genérico de creación de conocimiento organizacional (Nonaka y Takeuchi)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225456" y="1255870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1993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D214D-E295-44AA-97D6-6389CA1FCAED}"/>
              </a:ext>
            </a:extLst>
          </p:cNvPr>
          <p:cNvSpPr txBox="1"/>
          <p:nvPr/>
        </p:nvSpPr>
        <p:spPr>
          <a:xfrm>
            <a:off x="5647564" y="1255870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1995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E7900821-DE99-4EDF-AB98-1A9F6EFC14A6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110DC270-D2B8-4488-9C0A-62A2565E5AAF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MODELOS DE GESTIÓN DEL CONOCIMIENTO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EAEF775F-34C1-4007-A567-FC517EDF74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0693" y="2240816"/>
            <a:ext cx="4963968" cy="39198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53CA3A6-7F8D-4F2C-8EA8-CA0E50C449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240816"/>
            <a:ext cx="5326742" cy="40126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20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2658D43-7D26-42F2-868D-345B3544743B}"/>
              </a:ext>
            </a:extLst>
          </p:cNvPr>
          <p:cNvSpPr txBox="1"/>
          <p:nvPr/>
        </p:nvSpPr>
        <p:spPr>
          <a:xfrm>
            <a:off x="503160" y="1848355"/>
            <a:ext cx="4678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la gestión del conocimiento de Andersen, creación del cocimiento de manera individual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63722-3B1E-47C8-B7AA-4E493FB9CE88}"/>
              </a:ext>
            </a:extLst>
          </p:cNvPr>
          <p:cNvSpPr txBox="1"/>
          <p:nvPr/>
        </p:nvSpPr>
        <p:spPr>
          <a:xfrm>
            <a:off x="5360399" y="1802188"/>
            <a:ext cx="6328441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Modelo Inukshuk incluyó habilitadores para GC, como la cultura, la tecnología, liderazgo, procesos y medición,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FA560-CE42-44CE-A8AE-4C8814BE529E}"/>
              </a:ext>
            </a:extLst>
          </p:cNvPr>
          <p:cNvSpPr txBox="1"/>
          <p:nvPr/>
        </p:nvSpPr>
        <p:spPr>
          <a:xfrm>
            <a:off x="248234" y="1358251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1999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ACA858-56D0-406F-A257-F1E8EA6481D2}"/>
              </a:ext>
            </a:extLst>
          </p:cNvPr>
          <p:cNvSpPr txBox="1"/>
          <p:nvPr/>
        </p:nvSpPr>
        <p:spPr>
          <a:xfrm>
            <a:off x="5181600" y="135866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2005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E7900821-DE99-4EDF-AB98-1A9F6EFC14A6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110DC270-D2B8-4488-9C0A-62A2565E5AAF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MODELOS DE GESTIÓN DEL CONOCIMIENTO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F82CD01-E6D4-476C-BB1E-17E425DA13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3160" y="2799712"/>
            <a:ext cx="4410852" cy="28447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F77067D-602E-4A38-8BC5-FD208B862C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41834" y="2427733"/>
            <a:ext cx="5321251" cy="40877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361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86D4C34-FB77-459C-BFC9-BED4AB4CA10A}"/>
              </a:ext>
            </a:extLst>
          </p:cNvPr>
          <p:cNvSpPr txBox="1">
            <a:spLocks/>
          </p:cNvSpPr>
          <p:nvPr/>
        </p:nvSpPr>
        <p:spPr>
          <a:xfrm>
            <a:off x="377371" y="3585029"/>
            <a:ext cx="11386005" cy="282224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s-ES" altLang="ko-KR" sz="6000" b="1" dirty="0">
                <a:solidFill>
                  <a:schemeClr val="bg1"/>
                </a:solidFill>
                <a:cs typeface="Arial" pitchFamily="34" charset="0"/>
              </a:rPr>
              <a:t>HIPÓTESIS Y OPERACIONALIZACIÓN DE LAS VARIABLES</a:t>
            </a:r>
            <a:endParaRPr lang="en-US" altLang="ko-KR" sz="6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408B44B-876F-47EB-9B09-119AA6C93F03}"/>
              </a:ext>
            </a:extLst>
          </p:cNvPr>
          <p:cNvGrpSpPr/>
          <p:nvPr/>
        </p:nvGrpSpPr>
        <p:grpSpPr>
          <a:xfrm>
            <a:off x="433257" y="5125337"/>
            <a:ext cx="4066172" cy="967775"/>
            <a:chOff x="643028" y="4941885"/>
            <a:chExt cx="2196000" cy="967775"/>
          </a:xfrm>
        </p:grpSpPr>
        <p:sp>
          <p:nvSpPr>
            <p:cNvPr id="163" name="Text Placeholder 8">
              <a:extLst>
                <a:ext uri="{FF2B5EF4-FFF2-40B4-BE49-F238E27FC236}">
                  <a16:creationId xmlns:a16="http://schemas.microsoft.com/office/drawing/2014/main" id="{2808C26A-FDE2-497E-A9DC-5DFEC923FA49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4941885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  <a:cs typeface="Arial" pitchFamily="34" charset="0"/>
                </a:rPr>
                <a:t>HIPÓTESIS ESPECÍFICA 1</a:t>
              </a:r>
              <a:endParaRPr lang="ko-KR" altLang="en-US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64" name="Text Placeholder 29">
              <a:extLst>
                <a:ext uri="{FF2B5EF4-FFF2-40B4-BE49-F238E27FC236}">
                  <a16:creationId xmlns:a16="http://schemas.microsoft.com/office/drawing/2014/main" id="{69801AB6-A925-4E66-9209-ED3277206A8C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5218884"/>
              <a:ext cx="2196000" cy="690776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altLang="ko-KR" dirty="0">
                  <a:cs typeface="Arial" pitchFamily="34" charset="0"/>
                </a:rPr>
                <a:t>La implementación de indicadores permitirá maximizar el rendimiento y eficiencia del proyecto UNIQUE de la empresa CANVIA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CAD608B-FF9D-45FC-AD6B-00A3F32462F4}"/>
              </a:ext>
            </a:extLst>
          </p:cNvPr>
          <p:cNvGrpSpPr/>
          <p:nvPr/>
        </p:nvGrpSpPr>
        <p:grpSpPr>
          <a:xfrm>
            <a:off x="7577618" y="5125337"/>
            <a:ext cx="4066172" cy="958672"/>
            <a:chOff x="9113277" y="5125337"/>
            <a:chExt cx="2196000" cy="958672"/>
          </a:xfrm>
        </p:grpSpPr>
        <p:sp>
          <p:nvSpPr>
            <p:cNvPr id="166" name="Text Placeholder 30">
              <a:extLst>
                <a:ext uri="{FF2B5EF4-FFF2-40B4-BE49-F238E27FC236}">
                  <a16:creationId xmlns:a16="http://schemas.microsoft.com/office/drawing/2014/main" id="{3B91AAB5-18FC-4738-8518-D10F09CD917A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125337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  <a:cs typeface="Arial" pitchFamily="34" charset="0"/>
                </a:rPr>
                <a:t>HIPÓTESIS ESPECÍFICA 2</a:t>
              </a:r>
              <a:endParaRPr lang="ko-KR" altLang="en-US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67" name="Text Placeholder 31">
              <a:extLst>
                <a:ext uri="{FF2B5EF4-FFF2-40B4-BE49-F238E27FC236}">
                  <a16:creationId xmlns:a16="http://schemas.microsoft.com/office/drawing/2014/main" id="{63A4FC7C-7DB8-4995-89B3-CD485ECECA28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402336"/>
              <a:ext cx="2196000" cy="681673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altLang="ko-KR" dirty="0">
                  <a:cs typeface="Arial" pitchFamily="34" charset="0"/>
                </a:rPr>
                <a:t>La implementación del Modelo Inukshuk permitirá fortalecer el conocimiento y recuperar el clima laboral del proyecto UNIQUE de la empresa CANVIA.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68" name="Oval 19">
            <a:extLst>
              <a:ext uri="{FF2B5EF4-FFF2-40B4-BE49-F238E27FC236}">
                <a16:creationId xmlns:a16="http://schemas.microsoft.com/office/drawing/2014/main" id="{8BB8C4E6-3DC2-4E4C-B040-CC7B5FA40560}"/>
              </a:ext>
            </a:extLst>
          </p:cNvPr>
          <p:cNvSpPr/>
          <p:nvPr/>
        </p:nvSpPr>
        <p:spPr>
          <a:xfrm>
            <a:off x="9250374" y="4271358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69" name="Oval 20">
            <a:extLst>
              <a:ext uri="{FF2B5EF4-FFF2-40B4-BE49-F238E27FC236}">
                <a16:creationId xmlns:a16="http://schemas.microsoft.com/office/drawing/2014/main" id="{CAB30BBF-F98E-4978-954C-B6CA3F3BB96E}"/>
              </a:ext>
            </a:extLst>
          </p:cNvPr>
          <p:cNvSpPr/>
          <p:nvPr/>
        </p:nvSpPr>
        <p:spPr>
          <a:xfrm>
            <a:off x="2083527" y="4276121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0" name="Donut 8">
            <a:extLst>
              <a:ext uri="{FF2B5EF4-FFF2-40B4-BE49-F238E27FC236}">
                <a16:creationId xmlns:a16="http://schemas.microsoft.com/office/drawing/2014/main" id="{89B2DCE3-B5A3-4B19-AC3F-A984DDDAC241}"/>
              </a:ext>
            </a:extLst>
          </p:cNvPr>
          <p:cNvSpPr/>
          <p:nvPr/>
        </p:nvSpPr>
        <p:spPr>
          <a:xfrm>
            <a:off x="9439998" y="4443865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1" name="Oval 21">
            <a:extLst>
              <a:ext uri="{FF2B5EF4-FFF2-40B4-BE49-F238E27FC236}">
                <a16:creationId xmlns:a16="http://schemas.microsoft.com/office/drawing/2014/main" id="{486B94E3-E9CA-4AF4-96F8-0C2F2D5C25D7}"/>
              </a:ext>
            </a:extLst>
          </p:cNvPr>
          <p:cNvSpPr>
            <a:spLocks noChangeAspect="1"/>
          </p:cNvSpPr>
          <p:nvPr/>
        </p:nvSpPr>
        <p:spPr>
          <a:xfrm>
            <a:off x="2293276" y="4479069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327CA41-1321-4A5D-83E9-9F4FDA285FF0}"/>
              </a:ext>
            </a:extLst>
          </p:cNvPr>
          <p:cNvGrpSpPr/>
          <p:nvPr/>
        </p:nvGrpSpPr>
        <p:grpSpPr>
          <a:xfrm>
            <a:off x="3512457" y="2525896"/>
            <a:ext cx="5210629" cy="903104"/>
            <a:chOff x="4998000" y="2525896"/>
            <a:chExt cx="2196000" cy="903104"/>
          </a:xfrm>
        </p:grpSpPr>
        <p:sp>
          <p:nvSpPr>
            <p:cNvPr id="173" name="Text Placeholder 30">
              <a:extLst>
                <a:ext uri="{FF2B5EF4-FFF2-40B4-BE49-F238E27FC236}">
                  <a16:creationId xmlns:a16="http://schemas.microsoft.com/office/drawing/2014/main" id="{9ED0DCA1-3352-478B-B8C8-EB4C9572777F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525896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  <a:cs typeface="Arial" pitchFamily="34" charset="0"/>
                </a:rPr>
                <a:t>HIPÓTESIS GENERAL</a:t>
              </a:r>
              <a:endParaRPr lang="ko-KR" altLang="en-US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74" name="Text Placeholder 31">
              <a:extLst>
                <a:ext uri="{FF2B5EF4-FFF2-40B4-BE49-F238E27FC236}">
                  <a16:creationId xmlns:a16="http://schemas.microsoft.com/office/drawing/2014/main" id="{66394069-3517-440D-88F9-027F57618E67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802895"/>
              <a:ext cx="2196000" cy="626105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altLang="ko-KR" dirty="0">
                  <a:cs typeface="Arial" pitchFamily="34" charset="0"/>
                </a:rPr>
                <a:t>La implementación de la gestión del conocimiento permitirá cumplir los indicadores de gestión y satisfacción del proyecto UNIQUE de la empresa CANVIA.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75" name="Oval 19">
            <a:extLst>
              <a:ext uri="{FF2B5EF4-FFF2-40B4-BE49-F238E27FC236}">
                <a16:creationId xmlns:a16="http://schemas.microsoft.com/office/drawing/2014/main" id="{E88FCA26-96F0-4D46-928C-129436CDE05B}"/>
              </a:ext>
            </a:extLst>
          </p:cNvPr>
          <p:cNvSpPr/>
          <p:nvPr/>
        </p:nvSpPr>
        <p:spPr>
          <a:xfrm>
            <a:off x="5718804" y="1671505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6" name="Rounded Rectangle 12">
            <a:extLst>
              <a:ext uri="{FF2B5EF4-FFF2-40B4-BE49-F238E27FC236}">
                <a16:creationId xmlns:a16="http://schemas.microsoft.com/office/drawing/2014/main" id="{A62D1565-5FC2-4603-B311-38B128ED68C6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7876C98-F0BF-4B09-84BD-56CE576C953D}"/>
              </a:ext>
            </a:extLst>
          </p:cNvPr>
          <p:cNvCxnSpPr>
            <a:cxnSpLocks/>
            <a:stCxn id="175" idx="6"/>
            <a:endCxn id="168" idx="0"/>
          </p:cNvCxnSpPr>
          <p:nvPr/>
        </p:nvCxnSpPr>
        <p:spPr>
          <a:xfrm>
            <a:off x="6473197" y="2048702"/>
            <a:ext cx="3154374" cy="2222656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98600F5B-68F1-4FD4-ACE5-6516B1E6AE0B}"/>
              </a:ext>
            </a:extLst>
          </p:cNvPr>
          <p:cNvCxnSpPr>
            <a:cxnSpLocks/>
            <a:stCxn id="175" idx="2"/>
            <a:endCxn id="169" idx="0"/>
          </p:cNvCxnSpPr>
          <p:nvPr/>
        </p:nvCxnSpPr>
        <p:spPr>
          <a:xfrm rot="10800000" flipV="1">
            <a:off x="2460724" y="2048701"/>
            <a:ext cx="3258080" cy="2227419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">
            <a:extLst>
              <a:ext uri="{FF2B5EF4-FFF2-40B4-BE49-F238E27FC236}">
                <a16:creationId xmlns:a16="http://schemas.microsoft.com/office/drawing/2014/main" id="{9CC95D95-2A6D-43EB-9033-FB37E80F9310}"/>
              </a:ext>
            </a:extLst>
          </p:cNvPr>
          <p:cNvSpPr>
            <a:spLocks noChangeAspect="1"/>
          </p:cNvSpPr>
          <p:nvPr/>
        </p:nvSpPr>
        <p:spPr>
          <a:xfrm>
            <a:off x="5426845" y="3714622"/>
            <a:ext cx="1330879" cy="1325946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F6DE17AB-8C3B-40AA-A2BF-0591C01715DA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7ABD2229-6D47-41D3-BC80-C738CDDA051A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HIPÓTESIS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CEDD89-FB95-4698-A951-8D667DAD61F7}"/>
              </a:ext>
            </a:extLst>
          </p:cNvPr>
          <p:cNvCxnSpPr/>
          <p:nvPr/>
        </p:nvCxnSpPr>
        <p:spPr>
          <a:xfrm flipV="1">
            <a:off x="2316426" y="3259123"/>
            <a:ext cx="11363" cy="1800000"/>
          </a:xfrm>
          <a:prstGeom prst="line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3AC6F6-116D-4971-9838-E43566A33F7B}"/>
              </a:ext>
            </a:extLst>
          </p:cNvPr>
          <p:cNvCxnSpPr/>
          <p:nvPr/>
        </p:nvCxnSpPr>
        <p:spPr>
          <a:xfrm flipV="1">
            <a:off x="4636858" y="2614550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A7DE9A-E02E-4428-88E9-F0BCCAB02C1D}"/>
              </a:ext>
            </a:extLst>
          </p:cNvPr>
          <p:cNvCxnSpPr/>
          <p:nvPr/>
        </p:nvCxnSpPr>
        <p:spPr>
          <a:xfrm flipV="1">
            <a:off x="6957290" y="1969978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7">
            <a:extLst>
              <a:ext uri="{FF2B5EF4-FFF2-40B4-BE49-F238E27FC236}">
                <a16:creationId xmlns:a16="http://schemas.microsoft.com/office/drawing/2014/main" id="{0C365D8F-B51C-4EA5-AE51-77287C3CAC89}"/>
              </a:ext>
            </a:extLst>
          </p:cNvPr>
          <p:cNvSpPr/>
          <p:nvPr/>
        </p:nvSpPr>
        <p:spPr>
          <a:xfrm>
            <a:off x="1622748" y="4359347"/>
            <a:ext cx="9963150" cy="1238793"/>
          </a:xfrm>
          <a:custGeom>
            <a:avLst/>
            <a:gdLst>
              <a:gd name="connsiteX0" fmla="*/ 1665514 w 7946571"/>
              <a:gd name="connsiteY0" fmla="*/ 957943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5" fmla="*/ 1665514 w 7946571"/>
              <a:gd name="connsiteY5" fmla="*/ 957943 h 957943"/>
              <a:gd name="connsiteX0" fmla="*/ 0 w 7946571"/>
              <a:gd name="connsiteY0" fmla="*/ 489858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0" fmla="*/ 0 w 7946571"/>
              <a:gd name="connsiteY0" fmla="*/ 489858 h 833119"/>
              <a:gd name="connsiteX1" fmla="*/ 1799254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95531"/>
              <a:gd name="connsiteX1" fmla="*/ 1781423 w 7946571"/>
              <a:gd name="connsiteY1" fmla="*/ 895531 h 895531"/>
              <a:gd name="connsiteX2" fmla="*/ 7946571 w 7946571"/>
              <a:gd name="connsiteY2" fmla="*/ 43543 h 895531"/>
              <a:gd name="connsiteX3" fmla="*/ 5878285 w 7946571"/>
              <a:gd name="connsiteY3" fmla="*/ 0 h 895531"/>
              <a:gd name="connsiteX4" fmla="*/ 0 w 7946571"/>
              <a:gd name="connsiteY4" fmla="*/ 489858 h 895531"/>
              <a:gd name="connsiteX0" fmla="*/ 0 w 7946571"/>
              <a:gd name="connsiteY0" fmla="*/ 489858 h 833119"/>
              <a:gd name="connsiteX1" fmla="*/ 2031070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50326"/>
              <a:gd name="connsiteX1" fmla="*/ 2031070 w 7946571"/>
              <a:gd name="connsiteY1" fmla="*/ 833119 h 850326"/>
              <a:gd name="connsiteX2" fmla="*/ 2181428 w 7946571"/>
              <a:gd name="connsiteY2" fmla="*/ 799114 h 850326"/>
              <a:gd name="connsiteX3" fmla="*/ 7946571 w 7946571"/>
              <a:gd name="connsiteY3" fmla="*/ 43543 h 850326"/>
              <a:gd name="connsiteX4" fmla="*/ 5878285 w 7946571"/>
              <a:gd name="connsiteY4" fmla="*/ 0 h 850326"/>
              <a:gd name="connsiteX5" fmla="*/ 0 w 7946571"/>
              <a:gd name="connsiteY5" fmla="*/ 489858 h 850326"/>
              <a:gd name="connsiteX0" fmla="*/ 0 w 7946571"/>
              <a:gd name="connsiteY0" fmla="*/ 489858 h 863871"/>
              <a:gd name="connsiteX1" fmla="*/ 2031070 w 7946571"/>
              <a:gd name="connsiteY1" fmla="*/ 833119 h 863871"/>
              <a:gd name="connsiteX2" fmla="*/ 2199260 w 7946571"/>
              <a:gd name="connsiteY2" fmla="*/ 843694 h 863871"/>
              <a:gd name="connsiteX3" fmla="*/ 7946571 w 7946571"/>
              <a:gd name="connsiteY3" fmla="*/ 43543 h 863871"/>
              <a:gd name="connsiteX4" fmla="*/ 5878285 w 7946571"/>
              <a:gd name="connsiteY4" fmla="*/ 0 h 863871"/>
              <a:gd name="connsiteX5" fmla="*/ 0 w 7946571"/>
              <a:gd name="connsiteY5" fmla="*/ 489858 h 863871"/>
              <a:gd name="connsiteX0" fmla="*/ 0 w 7679092"/>
              <a:gd name="connsiteY0" fmla="*/ 489858 h 863871"/>
              <a:gd name="connsiteX1" fmla="*/ 2031070 w 7679092"/>
              <a:gd name="connsiteY1" fmla="*/ 833119 h 863871"/>
              <a:gd name="connsiteX2" fmla="*/ 2199260 w 7679092"/>
              <a:gd name="connsiteY2" fmla="*/ 843694 h 863871"/>
              <a:gd name="connsiteX3" fmla="*/ 7679092 w 7679092"/>
              <a:gd name="connsiteY3" fmla="*/ 212947 h 863871"/>
              <a:gd name="connsiteX4" fmla="*/ 5878285 w 7679092"/>
              <a:gd name="connsiteY4" fmla="*/ 0 h 863871"/>
              <a:gd name="connsiteX5" fmla="*/ 0 w 7679092"/>
              <a:gd name="connsiteY5" fmla="*/ 489858 h 863871"/>
              <a:gd name="connsiteX0" fmla="*/ 0 w 7982235"/>
              <a:gd name="connsiteY0" fmla="*/ 489858 h 863871"/>
              <a:gd name="connsiteX1" fmla="*/ 2031070 w 7982235"/>
              <a:gd name="connsiteY1" fmla="*/ 833119 h 863871"/>
              <a:gd name="connsiteX2" fmla="*/ 2199260 w 7982235"/>
              <a:gd name="connsiteY2" fmla="*/ 843694 h 863871"/>
              <a:gd name="connsiteX3" fmla="*/ 7982235 w 7982235"/>
              <a:gd name="connsiteY3" fmla="*/ 132702 h 863871"/>
              <a:gd name="connsiteX4" fmla="*/ 5878285 w 7982235"/>
              <a:gd name="connsiteY4" fmla="*/ 0 h 863871"/>
              <a:gd name="connsiteX5" fmla="*/ 0 w 7982235"/>
              <a:gd name="connsiteY5" fmla="*/ 489858 h 863871"/>
              <a:gd name="connsiteX0" fmla="*/ 0 w 8035731"/>
              <a:gd name="connsiteY0" fmla="*/ 489858 h 863871"/>
              <a:gd name="connsiteX1" fmla="*/ 2031070 w 8035731"/>
              <a:gd name="connsiteY1" fmla="*/ 833119 h 863871"/>
              <a:gd name="connsiteX2" fmla="*/ 2199260 w 8035731"/>
              <a:gd name="connsiteY2" fmla="*/ 843694 h 863871"/>
              <a:gd name="connsiteX3" fmla="*/ 8035731 w 8035731"/>
              <a:gd name="connsiteY3" fmla="*/ 34627 h 863871"/>
              <a:gd name="connsiteX4" fmla="*/ 5878285 w 8035731"/>
              <a:gd name="connsiteY4" fmla="*/ 0 h 863871"/>
              <a:gd name="connsiteX5" fmla="*/ 0 w 8035731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284275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177283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7242209"/>
              <a:gd name="connsiteY0" fmla="*/ 489858 h 863871"/>
              <a:gd name="connsiteX1" fmla="*/ 2031070 w 7242209"/>
              <a:gd name="connsiteY1" fmla="*/ 833119 h 863871"/>
              <a:gd name="connsiteX2" fmla="*/ 2199260 w 7242209"/>
              <a:gd name="connsiteY2" fmla="*/ 843694 h 863871"/>
              <a:gd name="connsiteX3" fmla="*/ 7242209 w 7242209"/>
              <a:gd name="connsiteY3" fmla="*/ 177283 h 863871"/>
              <a:gd name="connsiteX4" fmla="*/ 5878285 w 7242209"/>
              <a:gd name="connsiteY4" fmla="*/ 0 h 863871"/>
              <a:gd name="connsiteX5" fmla="*/ 0 w 7242209"/>
              <a:gd name="connsiteY5" fmla="*/ 489858 h 863871"/>
              <a:gd name="connsiteX0" fmla="*/ 0 w 7215461"/>
              <a:gd name="connsiteY0" fmla="*/ 489858 h 863871"/>
              <a:gd name="connsiteX1" fmla="*/ 2031070 w 7215461"/>
              <a:gd name="connsiteY1" fmla="*/ 833119 h 863871"/>
              <a:gd name="connsiteX2" fmla="*/ 2199260 w 7215461"/>
              <a:gd name="connsiteY2" fmla="*/ 843694 h 863871"/>
              <a:gd name="connsiteX3" fmla="*/ 7215461 w 7215461"/>
              <a:gd name="connsiteY3" fmla="*/ 328854 h 863871"/>
              <a:gd name="connsiteX4" fmla="*/ 5878285 w 7215461"/>
              <a:gd name="connsiteY4" fmla="*/ 0 h 863871"/>
              <a:gd name="connsiteX5" fmla="*/ 0 w 7215461"/>
              <a:gd name="connsiteY5" fmla="*/ 489858 h 863871"/>
              <a:gd name="connsiteX0" fmla="*/ 0 w 7215461"/>
              <a:gd name="connsiteY0" fmla="*/ 596850 h 970863"/>
              <a:gd name="connsiteX1" fmla="*/ 2031070 w 7215461"/>
              <a:gd name="connsiteY1" fmla="*/ 940111 h 970863"/>
              <a:gd name="connsiteX2" fmla="*/ 2199260 w 7215461"/>
              <a:gd name="connsiteY2" fmla="*/ 950686 h 970863"/>
              <a:gd name="connsiteX3" fmla="*/ 7215461 w 7215461"/>
              <a:gd name="connsiteY3" fmla="*/ 435846 h 970863"/>
              <a:gd name="connsiteX4" fmla="*/ 5628637 w 7215461"/>
              <a:gd name="connsiteY4" fmla="*/ 0 h 970863"/>
              <a:gd name="connsiteX5" fmla="*/ 0 w 7215461"/>
              <a:gd name="connsiteY5" fmla="*/ 596850 h 970863"/>
              <a:gd name="connsiteX0" fmla="*/ 0 w 7063889"/>
              <a:gd name="connsiteY0" fmla="*/ 596850 h 970863"/>
              <a:gd name="connsiteX1" fmla="*/ 2031070 w 7063889"/>
              <a:gd name="connsiteY1" fmla="*/ 940111 h 970863"/>
              <a:gd name="connsiteX2" fmla="*/ 2199260 w 7063889"/>
              <a:gd name="connsiteY2" fmla="*/ 950686 h 970863"/>
              <a:gd name="connsiteX3" fmla="*/ 7063889 w 7063889"/>
              <a:gd name="connsiteY3" fmla="*/ 355603 h 970863"/>
              <a:gd name="connsiteX4" fmla="*/ 5628637 w 7063889"/>
              <a:gd name="connsiteY4" fmla="*/ 0 h 970863"/>
              <a:gd name="connsiteX5" fmla="*/ 0 w 7063889"/>
              <a:gd name="connsiteY5" fmla="*/ 596850 h 970863"/>
              <a:gd name="connsiteX0" fmla="*/ 0 w 6921233"/>
              <a:gd name="connsiteY0" fmla="*/ 596850 h 970863"/>
              <a:gd name="connsiteX1" fmla="*/ 2031070 w 6921233"/>
              <a:gd name="connsiteY1" fmla="*/ 940111 h 970863"/>
              <a:gd name="connsiteX2" fmla="*/ 2199260 w 6921233"/>
              <a:gd name="connsiteY2" fmla="*/ 950686 h 970863"/>
              <a:gd name="connsiteX3" fmla="*/ 6921233 w 6921233"/>
              <a:gd name="connsiteY3" fmla="*/ 302106 h 970863"/>
              <a:gd name="connsiteX4" fmla="*/ 5628637 w 6921233"/>
              <a:gd name="connsiteY4" fmla="*/ 0 h 970863"/>
              <a:gd name="connsiteX5" fmla="*/ 0 w 6921233"/>
              <a:gd name="connsiteY5" fmla="*/ 596850 h 970863"/>
              <a:gd name="connsiteX0" fmla="*/ 0 w 6921233"/>
              <a:gd name="connsiteY0" fmla="*/ 659262 h 1033275"/>
              <a:gd name="connsiteX1" fmla="*/ 2031070 w 6921233"/>
              <a:gd name="connsiteY1" fmla="*/ 1002523 h 1033275"/>
              <a:gd name="connsiteX2" fmla="*/ 2199260 w 6921233"/>
              <a:gd name="connsiteY2" fmla="*/ 1013098 h 1033275"/>
              <a:gd name="connsiteX3" fmla="*/ 6921233 w 6921233"/>
              <a:gd name="connsiteY3" fmla="*/ 364518 h 1033275"/>
              <a:gd name="connsiteX4" fmla="*/ 5468149 w 6921233"/>
              <a:gd name="connsiteY4" fmla="*/ 0 h 1033275"/>
              <a:gd name="connsiteX5" fmla="*/ 0 w 6921233"/>
              <a:gd name="connsiteY5" fmla="*/ 659262 h 1033275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280914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79018 h 953031"/>
              <a:gd name="connsiteX1" fmla="*/ 2031070 w 6921233"/>
              <a:gd name="connsiteY1" fmla="*/ 922279 h 953031"/>
              <a:gd name="connsiteX2" fmla="*/ 2199260 w 6921233"/>
              <a:gd name="connsiteY2" fmla="*/ 932854 h 953031"/>
              <a:gd name="connsiteX3" fmla="*/ 6921233 w 6921233"/>
              <a:gd name="connsiteY3" fmla="*/ 284274 h 953031"/>
              <a:gd name="connsiteX4" fmla="*/ 5156091 w 6921233"/>
              <a:gd name="connsiteY4" fmla="*/ 0 h 953031"/>
              <a:gd name="connsiteX5" fmla="*/ 0 w 6921233"/>
              <a:gd name="connsiteY5" fmla="*/ 579018 h 953031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004519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16606 h 890619"/>
              <a:gd name="connsiteX1" fmla="*/ 2031070 w 6921233"/>
              <a:gd name="connsiteY1" fmla="*/ 859867 h 890619"/>
              <a:gd name="connsiteX2" fmla="*/ 2199260 w 6921233"/>
              <a:gd name="connsiteY2" fmla="*/ 870442 h 890619"/>
              <a:gd name="connsiteX3" fmla="*/ 6921233 w 6921233"/>
              <a:gd name="connsiteY3" fmla="*/ 221862 h 890619"/>
              <a:gd name="connsiteX4" fmla="*/ 4835116 w 6921233"/>
              <a:gd name="connsiteY4" fmla="*/ 0 h 890619"/>
              <a:gd name="connsiteX5" fmla="*/ 0 w 6921233"/>
              <a:gd name="connsiteY5" fmla="*/ 516606 h 890619"/>
              <a:gd name="connsiteX0" fmla="*/ 0 w 7028224"/>
              <a:gd name="connsiteY0" fmla="*/ 516606 h 890619"/>
              <a:gd name="connsiteX1" fmla="*/ 2031070 w 7028224"/>
              <a:gd name="connsiteY1" fmla="*/ 859867 h 890619"/>
              <a:gd name="connsiteX2" fmla="*/ 2199260 w 7028224"/>
              <a:gd name="connsiteY2" fmla="*/ 870442 h 890619"/>
              <a:gd name="connsiteX3" fmla="*/ 7028224 w 7028224"/>
              <a:gd name="connsiteY3" fmla="*/ 150534 h 890619"/>
              <a:gd name="connsiteX4" fmla="*/ 4835116 w 7028224"/>
              <a:gd name="connsiteY4" fmla="*/ 0 h 890619"/>
              <a:gd name="connsiteX5" fmla="*/ 0 w 7028224"/>
              <a:gd name="connsiteY5" fmla="*/ 516606 h 8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8224" h="890619">
                <a:moveTo>
                  <a:pt x="0" y="516606"/>
                </a:moveTo>
                <a:lnTo>
                  <a:pt x="2031070" y="859867"/>
                </a:lnTo>
                <a:cubicBezTo>
                  <a:pt x="2397613" y="918840"/>
                  <a:pt x="2187777" y="875833"/>
                  <a:pt x="2199260" y="870442"/>
                </a:cubicBezTo>
                <a:lnTo>
                  <a:pt x="7028224" y="150534"/>
                </a:lnTo>
                <a:lnTo>
                  <a:pt x="4835116" y="0"/>
                </a:lnTo>
                <a:lnTo>
                  <a:pt x="0" y="5166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F8524-0A4C-4E1C-9513-B1BD35631E5C}"/>
              </a:ext>
            </a:extLst>
          </p:cNvPr>
          <p:cNvSpPr/>
          <p:nvPr/>
        </p:nvSpPr>
        <p:spPr>
          <a:xfrm>
            <a:off x="3665432" y="5075084"/>
            <a:ext cx="1656184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CAE00-43F8-43C3-A3AA-0919566D1751}"/>
              </a:ext>
            </a:extLst>
          </p:cNvPr>
          <p:cNvSpPr/>
          <p:nvPr/>
        </p:nvSpPr>
        <p:spPr>
          <a:xfrm>
            <a:off x="5985864" y="4427012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E5775-A6BE-48EC-9AE3-DD1B8EB71F14}"/>
              </a:ext>
            </a:extLst>
          </p:cNvPr>
          <p:cNvSpPr/>
          <p:nvPr/>
        </p:nvSpPr>
        <p:spPr>
          <a:xfrm>
            <a:off x="8306296" y="3778940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4B46152-1512-46A0-AED5-FF1369FF6B36}"/>
              </a:ext>
            </a:extLst>
          </p:cNvPr>
          <p:cNvSpPr/>
          <p:nvPr/>
        </p:nvSpPr>
        <p:spPr>
          <a:xfrm>
            <a:off x="4721626" y="4838044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F7DAB2-4D7F-4052-993B-B9E880C8FCB3}"/>
              </a:ext>
            </a:extLst>
          </p:cNvPr>
          <p:cNvGrpSpPr/>
          <p:nvPr/>
        </p:nvGrpSpPr>
        <p:grpSpPr>
          <a:xfrm>
            <a:off x="2474971" y="3219696"/>
            <a:ext cx="2000666" cy="1280741"/>
            <a:chOff x="4965552" y="1736224"/>
            <a:chExt cx="1374974" cy="128074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2FABD8-8437-483C-A209-7358C76DD032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Indicadores de cumplimiento y satisfacción de atención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208D6-BE11-4807-811F-CAEC097A7206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VARIABLES INDEPENDIENTE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D3E5F9-202C-473B-9C85-C4BAE0E9A712}"/>
              </a:ext>
            </a:extLst>
          </p:cNvPr>
          <p:cNvGrpSpPr/>
          <p:nvPr/>
        </p:nvGrpSpPr>
        <p:grpSpPr>
          <a:xfrm>
            <a:off x="4809334" y="2701902"/>
            <a:ext cx="2000666" cy="1096075"/>
            <a:chOff x="4965552" y="1736224"/>
            <a:chExt cx="1374974" cy="10960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A56744-058B-4CD2-B945-7DFF205FD76A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 de gestión de conocimiento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CE8A56-B8EA-4DE1-B294-EAB2B1FDEC14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VARIABLES INTERVINIENTE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83CEA-F2CB-40FC-BFE8-69F82778871B}"/>
              </a:ext>
            </a:extLst>
          </p:cNvPr>
          <p:cNvGrpSpPr/>
          <p:nvPr/>
        </p:nvGrpSpPr>
        <p:grpSpPr>
          <a:xfrm>
            <a:off x="7129766" y="2057330"/>
            <a:ext cx="2000666" cy="1096075"/>
            <a:chOff x="4965552" y="1736224"/>
            <a:chExt cx="1374974" cy="10960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37843-EC4F-4850-8DCD-76D9B5A7614B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Gestión de analistas de nivel 1 y 2.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AB37D3-FFD6-4670-A108-58560521A2FC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VARIABLE DEPENDIENTE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Arc 59">
            <a:extLst>
              <a:ext uri="{FF2B5EF4-FFF2-40B4-BE49-F238E27FC236}">
                <a16:creationId xmlns:a16="http://schemas.microsoft.com/office/drawing/2014/main" id="{62280B5C-AB49-4696-8C67-E38EC738001F}"/>
              </a:ext>
            </a:extLst>
          </p:cNvPr>
          <p:cNvSpPr/>
          <p:nvPr/>
        </p:nvSpPr>
        <p:spPr>
          <a:xfrm>
            <a:off x="7016655" y="4191979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C5AA7F1D-674B-4EC2-B03F-E41B8FAD09C7}"/>
              </a:ext>
            </a:extLst>
          </p:cNvPr>
          <p:cNvSpPr/>
          <p:nvPr/>
        </p:nvSpPr>
        <p:spPr>
          <a:xfrm rot="2700000">
            <a:off x="5841605" y="395866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774576A9-AA56-450D-A08A-F5581331D4A6}"/>
              </a:ext>
            </a:extLst>
          </p:cNvPr>
          <p:cNvSpPr/>
          <p:nvPr/>
        </p:nvSpPr>
        <p:spPr>
          <a:xfrm>
            <a:off x="3481637" y="469551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848EE227-B84E-4147-ADC4-429ECF2FB05D}"/>
              </a:ext>
            </a:extLst>
          </p:cNvPr>
          <p:cNvSpPr/>
          <p:nvPr/>
        </p:nvSpPr>
        <p:spPr>
          <a:xfrm>
            <a:off x="8039506" y="3373771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BD6090A2-0B3F-4CE4-8A1F-4E841538B30A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963B6678-A468-4881-8668-B11576A67C14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VARIABLES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BD6090A2-0B3F-4CE4-8A1F-4E841538B30A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963B6678-A468-4881-8668-B11576A67C14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OPERACIONALIDAD DE LAS VARIABLES.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DA9140E-E483-4390-8B5F-2E737B111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7228"/>
              </p:ext>
            </p:extLst>
          </p:nvPr>
        </p:nvGraphicFramePr>
        <p:xfrm>
          <a:off x="449943" y="1457520"/>
          <a:ext cx="11350169" cy="496365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343261">
                  <a:extLst>
                    <a:ext uri="{9D8B030D-6E8A-4147-A177-3AD203B41FA5}">
                      <a16:colId xmlns:a16="http://schemas.microsoft.com/office/drawing/2014/main" val="3155296302"/>
                    </a:ext>
                  </a:extLst>
                </a:gridCol>
                <a:gridCol w="2343261">
                  <a:extLst>
                    <a:ext uri="{9D8B030D-6E8A-4147-A177-3AD203B41FA5}">
                      <a16:colId xmlns:a16="http://schemas.microsoft.com/office/drawing/2014/main" val="1369390542"/>
                    </a:ext>
                  </a:extLst>
                </a:gridCol>
                <a:gridCol w="2343261">
                  <a:extLst>
                    <a:ext uri="{9D8B030D-6E8A-4147-A177-3AD203B41FA5}">
                      <a16:colId xmlns:a16="http://schemas.microsoft.com/office/drawing/2014/main" val="3196653447"/>
                    </a:ext>
                  </a:extLst>
                </a:gridCol>
                <a:gridCol w="2343261">
                  <a:extLst>
                    <a:ext uri="{9D8B030D-6E8A-4147-A177-3AD203B41FA5}">
                      <a16:colId xmlns:a16="http://schemas.microsoft.com/office/drawing/2014/main" val="330956628"/>
                    </a:ext>
                  </a:extLst>
                </a:gridCol>
                <a:gridCol w="1977125">
                  <a:extLst>
                    <a:ext uri="{9D8B030D-6E8A-4147-A177-3AD203B41FA5}">
                      <a16:colId xmlns:a16="http://schemas.microsoft.com/office/drawing/2014/main" val="1135057566"/>
                    </a:ext>
                  </a:extLst>
                </a:gridCol>
              </a:tblGrid>
              <a:tr h="107961">
                <a:tc gridSpan="2"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>
                          <a:effectLst/>
                        </a:rPr>
                        <a:t>Variables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>
                          <a:effectLst/>
                        </a:rPr>
                        <a:t>Dimensiones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>
                          <a:effectLst/>
                        </a:rPr>
                        <a:t>Indicadores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 dirty="0">
                          <a:effectLst/>
                        </a:rPr>
                        <a:t>Técnicas</a:t>
                      </a:r>
                      <a:endParaRPr lang="es-P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/>
                </a:tc>
                <a:extLst>
                  <a:ext uri="{0D108BD9-81ED-4DB2-BD59-A6C34878D82A}">
                    <a16:rowId xmlns:a16="http://schemas.microsoft.com/office/drawing/2014/main" val="4185751233"/>
                  </a:ext>
                </a:extLst>
              </a:tr>
              <a:tr h="276586">
                <a:tc rowSpan="9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 dirty="0">
                          <a:effectLst/>
                        </a:rPr>
                        <a:t>Independiente</a:t>
                      </a:r>
                      <a:endParaRPr lang="es-P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 rowSpan="5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 dirty="0">
                          <a:effectLst/>
                        </a:rPr>
                        <a:t>Indicadores de cumplimiento de atención.</a:t>
                      </a:r>
                      <a:endParaRPr lang="es-E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 rowSpan="2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 dirty="0">
                          <a:effectLst/>
                        </a:rPr>
                        <a:t>Control de tickets.</a:t>
                      </a:r>
                      <a:endParaRPr lang="es-P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>
                          <a:effectLst/>
                        </a:rPr>
                        <a:t>Cumplimiento de SLA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Medir el cumplimiento de SLA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extLst>
                  <a:ext uri="{0D108BD9-81ED-4DB2-BD59-A6C34878D82A}">
                    <a16:rowId xmlns:a16="http://schemas.microsoft.com/office/drawing/2014/main" val="2550847218"/>
                  </a:ext>
                </a:extLst>
              </a:tr>
              <a:tr h="4575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Tiempo medio de resolución (TMR)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Calcular el tiempo que un ticket duró abierto hasta su solución.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extLst>
                  <a:ext uri="{0D108BD9-81ED-4DB2-BD59-A6C34878D82A}">
                    <a16:rowId xmlns:a16="http://schemas.microsoft.com/office/drawing/2014/main" val="3402915747"/>
                  </a:ext>
                </a:extLst>
              </a:tr>
              <a:tr h="367068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>
                          <a:effectLst/>
                        </a:rPr>
                        <a:t>Control de llamadas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Tiempo medio de operación (TMO)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Calcular el tiempo de llamada en una atención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extLst>
                  <a:ext uri="{0D108BD9-81ED-4DB2-BD59-A6C34878D82A}">
                    <a16:rowId xmlns:a16="http://schemas.microsoft.com/office/drawing/2014/main" val="3467776327"/>
                  </a:ext>
                </a:extLst>
              </a:tr>
              <a:tr h="54803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>
                          <a:effectLst/>
                        </a:rPr>
                        <a:t>Tasa de abandono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Calcular la cantidad de llamadas atendidas vs las no atendidas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extLst>
                  <a:ext uri="{0D108BD9-81ED-4DB2-BD59-A6C34878D82A}">
                    <a16:rowId xmlns:a16="http://schemas.microsoft.com/office/drawing/2014/main" val="941833464"/>
                  </a:ext>
                </a:extLst>
              </a:tr>
              <a:tr h="63851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>
                          <a:effectLst/>
                        </a:rPr>
                        <a:t>Velocidad de respuesta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Calcular cuánto tiempo se mantuvo el usuario hasta que fue atendido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extLst>
                  <a:ext uri="{0D108BD9-81ED-4DB2-BD59-A6C34878D82A}">
                    <a16:rowId xmlns:a16="http://schemas.microsoft.com/office/drawing/2014/main" val="3345925644"/>
                  </a:ext>
                </a:extLst>
              </a:tr>
              <a:tr h="276586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Indicadores de satisfacción de atención.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 row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Control de satisfacción de usuario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Conocimiento de la persona que atendió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 row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>
                          <a:effectLst/>
                        </a:rPr>
                        <a:t>Encuesta de satisfacción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extLst>
                  <a:ext uri="{0D108BD9-81ED-4DB2-BD59-A6C34878D82A}">
                    <a16:rowId xmlns:a16="http://schemas.microsoft.com/office/drawing/2014/main" val="1606896090"/>
                  </a:ext>
                </a:extLst>
              </a:tr>
              <a:tr h="18610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>
                          <a:effectLst/>
                        </a:rPr>
                        <a:t>Tiempo de atención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4486"/>
                  </a:ext>
                </a:extLst>
              </a:tr>
              <a:tr h="21592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Trato de personal que lo atendió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9686"/>
                  </a:ext>
                </a:extLst>
              </a:tr>
              <a:tr h="32388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Control de satisfacción de cliente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Lealtad y la satisfacción del cliente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>
                          <a:effectLst/>
                        </a:rPr>
                        <a:t>Encuesta NPS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extLst>
                  <a:ext uri="{0D108BD9-81ED-4DB2-BD59-A6C34878D82A}">
                    <a16:rowId xmlns:a16="http://schemas.microsoft.com/office/drawing/2014/main" val="843981256"/>
                  </a:ext>
                </a:extLst>
              </a:tr>
              <a:tr h="323883">
                <a:tc rowSpan="2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>
                          <a:effectLst/>
                        </a:rPr>
                        <a:t>Dependiente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 rowSpan="2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Gestión de analistas de nivel 1 y 2.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Aprendizaje de proceso de atención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Rendimiento de cumplimiento de atención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>
                          <a:effectLst/>
                        </a:rPr>
                        <a:t>Cuestionario de prueba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extLst>
                  <a:ext uri="{0D108BD9-81ED-4DB2-BD59-A6C34878D82A}">
                    <a16:rowId xmlns:a16="http://schemas.microsoft.com/office/drawing/2014/main" val="3338718424"/>
                  </a:ext>
                </a:extLst>
              </a:tr>
              <a:tr h="4575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Aprendizaje de solución de casos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>
                          <a:effectLst/>
                        </a:rPr>
                        <a:t>Tiempo de atención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Cálculo de velocidad de atención, medición TMO y TMR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extLst>
                  <a:ext uri="{0D108BD9-81ED-4DB2-BD59-A6C34878D82A}">
                    <a16:rowId xmlns:a16="http://schemas.microsoft.com/office/drawing/2014/main" val="3198678519"/>
                  </a:ext>
                </a:extLst>
              </a:tr>
              <a:tr h="53980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>
                          <a:effectLst/>
                        </a:rPr>
                        <a:t>Intervinientes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Modelo de gestión de conocimiento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Gestión de servicio del proyecto UNIQUE en CANVIA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u="none" strike="noStrike" kern="100">
                          <a:effectLst/>
                        </a:rPr>
                        <a:t>Mejora en cumplimiento y satisfacción del servicio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u="none" strike="noStrike" kern="100" dirty="0">
                          <a:effectLst/>
                        </a:rPr>
                        <a:t>Modelo Inukshuk</a:t>
                      </a:r>
                      <a:endParaRPr lang="es-P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28" marR="34128" marT="4740" marB="0" anchor="ctr"/>
                </a:tc>
                <a:extLst>
                  <a:ext uri="{0D108BD9-81ED-4DB2-BD59-A6C34878D82A}">
                    <a16:rowId xmlns:a16="http://schemas.microsoft.com/office/drawing/2014/main" val="50410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0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6D500F6-22BD-4EA6-B66E-A916B754B334}"/>
              </a:ext>
            </a:extLst>
          </p:cNvPr>
          <p:cNvGrpSpPr/>
          <p:nvPr/>
        </p:nvGrpSpPr>
        <p:grpSpPr>
          <a:xfrm>
            <a:off x="3772808" y="1981201"/>
            <a:ext cx="4673128" cy="3429348"/>
            <a:chOff x="4256258" y="2335977"/>
            <a:chExt cx="3706228" cy="27197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24A99E-32CE-4931-98DA-6ABDBD803EE9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3577600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DBE187-F351-4B59-82A1-F9A769CA9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4752" y="3599568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05EF78-6480-4964-B21A-8C8C2DB44DD8}"/>
                </a:ext>
              </a:extLst>
            </p:cNvPr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2E993DB-B449-450E-BAF9-7309AB40D97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986685-5836-407A-8250-08CF3F7FE404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44C5F37-B353-4A1E-8E92-E9E46AC0E923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D15E5D-B979-4274-89E1-4DD08D94377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6AACD2-E733-402A-BB14-7E389EBAC8D7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FAEAA2-56D0-4ED6-AB6F-C9AA8ABBD3A4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8376615-ECCD-4219-B3D2-1006D340F2FB}"/>
                </a:ext>
              </a:extLst>
            </p:cNvPr>
            <p:cNvGrpSpPr/>
            <p:nvPr/>
          </p:nvGrpSpPr>
          <p:grpSpPr>
            <a:xfrm>
              <a:off x="4256258" y="4198390"/>
              <a:ext cx="578603" cy="857382"/>
              <a:chOff x="4256258" y="4198390"/>
              <a:chExt cx="578603" cy="857382"/>
            </a:xfrm>
            <a:solidFill>
              <a:schemeClr val="accent4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8889A5-E15D-4888-AF9C-23308C3A69F0}"/>
                  </a:ext>
                </a:extLst>
              </p:cNvPr>
              <p:cNvSpPr/>
              <p:nvPr/>
            </p:nvSpPr>
            <p:spPr>
              <a:xfrm>
                <a:off x="4256541" y="4269376"/>
                <a:ext cx="578233" cy="241806"/>
              </a:xfrm>
              <a:custGeom>
                <a:avLst/>
                <a:gdLst>
                  <a:gd name="connsiteX0" fmla="*/ 1489 w 578232"/>
                  <a:gd name="connsiteY0" fmla="*/ 0 h 241806"/>
                  <a:gd name="connsiteX1" fmla="*/ 147625 w 578232"/>
                  <a:gd name="connsiteY1" fmla="*/ 31890 h 241806"/>
                  <a:gd name="connsiteX2" fmla="*/ 370156 w 578232"/>
                  <a:gd name="connsiteY2" fmla="*/ 36446 h 241806"/>
                  <a:gd name="connsiteX3" fmla="*/ 536968 w 578232"/>
                  <a:gd name="connsiteY3" fmla="*/ 14719 h 241806"/>
                  <a:gd name="connsiteX4" fmla="*/ 577619 w 578232"/>
                  <a:gd name="connsiteY4" fmla="*/ 1051 h 241806"/>
                  <a:gd name="connsiteX5" fmla="*/ 578320 w 578232"/>
                  <a:gd name="connsiteY5" fmla="*/ 10864 h 241806"/>
                  <a:gd name="connsiteX6" fmla="*/ 578671 w 578232"/>
                  <a:gd name="connsiteY6" fmla="*/ 186436 h 241806"/>
                  <a:gd name="connsiteX7" fmla="*/ 565354 w 578232"/>
                  <a:gd name="connsiteY7" fmla="*/ 206762 h 241806"/>
                  <a:gd name="connsiteX8" fmla="*/ 479145 w 578232"/>
                  <a:gd name="connsiteY8" fmla="*/ 229190 h 241806"/>
                  <a:gd name="connsiteX9" fmla="*/ 245749 w 578232"/>
                  <a:gd name="connsiteY9" fmla="*/ 241806 h 241806"/>
                  <a:gd name="connsiteX10" fmla="*/ 48098 w 578232"/>
                  <a:gd name="connsiteY10" fmla="*/ 219027 h 241806"/>
                  <a:gd name="connsiteX11" fmla="*/ 8849 w 578232"/>
                  <a:gd name="connsiteY11" fmla="*/ 203958 h 241806"/>
                  <a:gd name="connsiteX12" fmla="*/ 438 w 578232"/>
                  <a:gd name="connsiteY12" fmla="*/ 190291 h 241806"/>
                  <a:gd name="connsiteX13" fmla="*/ 88 w 578232"/>
                  <a:gd name="connsiteY13" fmla="*/ 3504 h 241806"/>
                  <a:gd name="connsiteX14" fmla="*/ 1489 w 578232"/>
                  <a:gd name="connsiteY14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8232" h="241806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878D0A-F7E1-4209-B1F3-852C71D46AE6}"/>
                  </a:ext>
                </a:extLst>
              </p:cNvPr>
              <p:cNvSpPr/>
              <p:nvPr/>
            </p:nvSpPr>
            <p:spPr>
              <a:xfrm>
                <a:off x="4256258" y="4813966"/>
                <a:ext cx="578233" cy="241806"/>
              </a:xfrm>
              <a:custGeom>
                <a:avLst/>
                <a:gdLst>
                  <a:gd name="connsiteX0" fmla="*/ 721 w 578232"/>
                  <a:gd name="connsiteY0" fmla="*/ 0 h 241806"/>
                  <a:gd name="connsiteX1" fmla="*/ 153865 w 578232"/>
                  <a:gd name="connsiteY1" fmla="*/ 32942 h 241806"/>
                  <a:gd name="connsiteX2" fmla="*/ 354319 w 578232"/>
                  <a:gd name="connsiteY2" fmla="*/ 37498 h 241806"/>
                  <a:gd name="connsiteX3" fmla="*/ 543909 w 578232"/>
                  <a:gd name="connsiteY3" fmla="*/ 12966 h 241806"/>
                  <a:gd name="connsiteX4" fmla="*/ 578603 w 578232"/>
                  <a:gd name="connsiteY4" fmla="*/ 701 h 241806"/>
                  <a:gd name="connsiteX5" fmla="*/ 578603 w 578232"/>
                  <a:gd name="connsiteY5" fmla="*/ 30138 h 241806"/>
                  <a:gd name="connsiteX6" fmla="*/ 578954 w 578232"/>
                  <a:gd name="connsiteY6" fmla="*/ 185035 h 241806"/>
                  <a:gd name="connsiteX7" fmla="*/ 563884 w 578232"/>
                  <a:gd name="connsiteY7" fmla="*/ 208164 h 241806"/>
                  <a:gd name="connsiteX8" fmla="*/ 474872 w 578232"/>
                  <a:gd name="connsiteY8" fmla="*/ 229891 h 241806"/>
                  <a:gd name="connsiteX9" fmla="*/ 316822 w 578232"/>
                  <a:gd name="connsiteY9" fmla="*/ 241456 h 241806"/>
                  <a:gd name="connsiteX10" fmla="*/ 73613 w 578232"/>
                  <a:gd name="connsiteY10" fmla="*/ 224985 h 241806"/>
                  <a:gd name="connsiteX11" fmla="*/ 13687 w 578232"/>
                  <a:gd name="connsiteY11" fmla="*/ 207463 h 241806"/>
                  <a:gd name="connsiteX12" fmla="*/ 20 w 578232"/>
                  <a:gd name="connsiteY12" fmla="*/ 186086 h 241806"/>
                  <a:gd name="connsiteX13" fmla="*/ 721 w 578232"/>
                  <a:gd name="connsiteY13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41806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F89DCD-2FE4-4951-B05A-A3ADAA4E9443}"/>
                  </a:ext>
                </a:extLst>
              </p:cNvPr>
              <p:cNvSpPr/>
              <p:nvPr/>
            </p:nvSpPr>
            <p:spPr>
              <a:xfrm>
                <a:off x="4256628" y="4547278"/>
                <a:ext cx="578233" cy="241806"/>
              </a:xfrm>
              <a:custGeom>
                <a:avLst/>
                <a:gdLst>
                  <a:gd name="connsiteX0" fmla="*/ 350 w 578232"/>
                  <a:gd name="connsiteY0" fmla="*/ 701 h 241806"/>
                  <a:gd name="connsiteX1" fmla="*/ 256875 w 578232"/>
                  <a:gd name="connsiteY1" fmla="*/ 38549 h 241806"/>
                  <a:gd name="connsiteX2" fmla="*/ 463637 w 578232"/>
                  <a:gd name="connsiteY2" fmla="*/ 28736 h 241806"/>
                  <a:gd name="connsiteX3" fmla="*/ 578233 w 578232"/>
                  <a:gd name="connsiteY3" fmla="*/ 0 h 241806"/>
                  <a:gd name="connsiteX4" fmla="*/ 578933 w 578232"/>
                  <a:gd name="connsiteY4" fmla="*/ 14368 h 241806"/>
                  <a:gd name="connsiteX5" fmla="*/ 579284 w 578232"/>
                  <a:gd name="connsiteY5" fmla="*/ 184684 h 241806"/>
                  <a:gd name="connsiteX6" fmla="*/ 564215 w 578232"/>
                  <a:gd name="connsiteY6" fmla="*/ 207813 h 241806"/>
                  <a:gd name="connsiteX7" fmla="*/ 471347 w 578232"/>
                  <a:gd name="connsiteY7" fmla="*/ 230242 h 241806"/>
                  <a:gd name="connsiteX8" fmla="*/ 316100 w 578232"/>
                  <a:gd name="connsiteY8" fmla="*/ 241105 h 241806"/>
                  <a:gd name="connsiteX9" fmla="*/ 65533 w 578232"/>
                  <a:gd name="connsiteY9" fmla="*/ 222882 h 241806"/>
                  <a:gd name="connsiteX10" fmla="*/ 15420 w 578232"/>
                  <a:gd name="connsiteY10" fmla="*/ 207813 h 241806"/>
                  <a:gd name="connsiteX11" fmla="*/ 0 w 578232"/>
                  <a:gd name="connsiteY11" fmla="*/ 184684 h 241806"/>
                  <a:gd name="connsiteX12" fmla="*/ 350 w 578232"/>
                  <a:gd name="connsiteY12" fmla="*/ 701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37DBDE-B9CF-4045-92B7-CD7B47F704F8}"/>
                  </a:ext>
                </a:extLst>
              </p:cNvPr>
              <p:cNvSpPr/>
              <p:nvPr/>
            </p:nvSpPr>
            <p:spPr>
              <a:xfrm>
                <a:off x="4256628" y="4198390"/>
                <a:ext cx="578233" cy="91115"/>
              </a:xfrm>
              <a:custGeom>
                <a:avLst/>
                <a:gdLst>
                  <a:gd name="connsiteX0" fmla="*/ 0 w 578232"/>
                  <a:gd name="connsiteY0" fmla="*/ 44703 h 91115"/>
                  <a:gd name="connsiteX1" fmla="*/ 23830 w 578232"/>
                  <a:gd name="connsiteY1" fmla="*/ 31737 h 91115"/>
                  <a:gd name="connsiteX2" fmla="*/ 133519 w 578232"/>
                  <a:gd name="connsiteY2" fmla="*/ 8958 h 91115"/>
                  <a:gd name="connsiteX3" fmla="*/ 350444 w 578232"/>
                  <a:gd name="connsiteY3" fmla="*/ 1599 h 91115"/>
                  <a:gd name="connsiteX4" fmla="*/ 541436 w 578232"/>
                  <a:gd name="connsiteY4" fmla="*/ 26480 h 91115"/>
                  <a:gd name="connsiteX5" fmla="*/ 566317 w 578232"/>
                  <a:gd name="connsiteY5" fmla="*/ 35942 h 91115"/>
                  <a:gd name="connsiteX6" fmla="*/ 578933 w 578232"/>
                  <a:gd name="connsiteY6" fmla="*/ 47507 h 91115"/>
                  <a:gd name="connsiteX7" fmla="*/ 567018 w 578232"/>
                  <a:gd name="connsiteY7" fmla="*/ 58020 h 91115"/>
                  <a:gd name="connsiteX8" fmla="*/ 514802 w 578232"/>
                  <a:gd name="connsiteY8" fmla="*/ 74491 h 91115"/>
                  <a:gd name="connsiteX9" fmla="*/ 340982 w 578232"/>
                  <a:gd name="connsiteY9" fmla="*/ 93064 h 91115"/>
                  <a:gd name="connsiteX10" fmla="*/ 127912 w 578232"/>
                  <a:gd name="connsiteY10" fmla="*/ 84654 h 91115"/>
                  <a:gd name="connsiteX11" fmla="*/ 28036 w 578232"/>
                  <a:gd name="connsiteY11" fmla="*/ 64328 h 91115"/>
                  <a:gd name="connsiteX12" fmla="*/ 0 w 578232"/>
                  <a:gd name="connsiteY12" fmla="*/ 50661 h 91115"/>
                  <a:gd name="connsiteX13" fmla="*/ 0 w 578232"/>
                  <a:gd name="connsiteY13" fmla="*/ 44703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91115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F1543DA-D38F-4C37-8662-E37833DEB7F7}"/>
                  </a:ext>
                </a:extLst>
              </p:cNvPr>
              <p:cNvSpPr/>
              <p:nvPr/>
            </p:nvSpPr>
            <p:spPr>
              <a:xfrm>
                <a:off x="4256278" y="4503692"/>
                <a:ext cx="578233" cy="63080"/>
              </a:xfrm>
              <a:custGeom>
                <a:avLst/>
                <a:gdLst>
                  <a:gd name="connsiteX0" fmla="*/ 0 w 578232"/>
                  <a:gd name="connsiteY0" fmla="*/ 19055 h 63079"/>
                  <a:gd name="connsiteX1" fmla="*/ 50113 w 578232"/>
                  <a:gd name="connsiteY1" fmla="*/ 1183 h 63079"/>
                  <a:gd name="connsiteX2" fmla="*/ 234097 w 578232"/>
                  <a:gd name="connsiteY2" fmla="*/ 22560 h 63079"/>
                  <a:gd name="connsiteX3" fmla="*/ 442260 w 578232"/>
                  <a:gd name="connsiteY3" fmla="*/ 15901 h 63079"/>
                  <a:gd name="connsiteX4" fmla="*/ 530572 w 578232"/>
                  <a:gd name="connsiteY4" fmla="*/ 1183 h 63079"/>
                  <a:gd name="connsiteX5" fmla="*/ 576480 w 578232"/>
                  <a:gd name="connsiteY5" fmla="*/ 15201 h 63079"/>
                  <a:gd name="connsiteX6" fmla="*/ 574378 w 578232"/>
                  <a:gd name="connsiteY6" fmla="*/ 27116 h 63079"/>
                  <a:gd name="connsiteX7" fmla="*/ 542838 w 578232"/>
                  <a:gd name="connsiteY7" fmla="*/ 40783 h 63079"/>
                  <a:gd name="connsiteX8" fmla="*/ 419481 w 578232"/>
                  <a:gd name="connsiteY8" fmla="*/ 61109 h 63079"/>
                  <a:gd name="connsiteX9" fmla="*/ 240755 w 578232"/>
                  <a:gd name="connsiteY9" fmla="*/ 66015 h 63079"/>
                  <a:gd name="connsiteX10" fmla="*/ 39600 w 578232"/>
                  <a:gd name="connsiteY10" fmla="*/ 41133 h 63079"/>
                  <a:gd name="connsiteX11" fmla="*/ 0 w 578232"/>
                  <a:gd name="connsiteY11" fmla="*/ 19055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63079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F25352C-6B85-426A-9023-942DEB5D3AA5}"/>
                  </a:ext>
                </a:extLst>
              </p:cNvPr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avLst/>
                <a:gdLst>
                  <a:gd name="connsiteX0" fmla="*/ 288723 w 574728"/>
                  <a:gd name="connsiteY0" fmla="*/ 58312 h 56071"/>
                  <a:gd name="connsiteX1" fmla="*/ 54977 w 574728"/>
                  <a:gd name="connsiteY1" fmla="*/ 39738 h 56071"/>
                  <a:gd name="connsiteX2" fmla="*/ 7316 w 574728"/>
                  <a:gd name="connsiteY2" fmla="*/ 22216 h 56071"/>
                  <a:gd name="connsiteX3" fmla="*/ 6615 w 574728"/>
                  <a:gd name="connsiteY3" fmla="*/ 6446 h 56071"/>
                  <a:gd name="connsiteX4" fmla="*/ 32548 w 574728"/>
                  <a:gd name="connsiteY4" fmla="*/ 1540 h 56071"/>
                  <a:gd name="connsiteX5" fmla="*/ 186393 w 574728"/>
                  <a:gd name="connsiteY5" fmla="*/ 25019 h 56071"/>
                  <a:gd name="connsiteX6" fmla="*/ 470953 w 574728"/>
                  <a:gd name="connsiteY6" fmla="*/ 16959 h 56071"/>
                  <a:gd name="connsiteX7" fmla="*/ 548402 w 574728"/>
                  <a:gd name="connsiteY7" fmla="*/ 839 h 56071"/>
                  <a:gd name="connsiteX8" fmla="*/ 575386 w 574728"/>
                  <a:gd name="connsiteY8" fmla="*/ 10301 h 56071"/>
                  <a:gd name="connsiteX9" fmla="*/ 572232 w 574728"/>
                  <a:gd name="connsiteY9" fmla="*/ 20814 h 56071"/>
                  <a:gd name="connsiteX10" fmla="*/ 540692 w 574728"/>
                  <a:gd name="connsiteY10" fmla="*/ 34481 h 56071"/>
                  <a:gd name="connsiteX11" fmla="*/ 380539 w 574728"/>
                  <a:gd name="connsiteY11" fmla="*/ 57611 h 56071"/>
                  <a:gd name="connsiteX12" fmla="*/ 288723 w 574728"/>
                  <a:gd name="connsiteY12" fmla="*/ 58312 h 5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4728" h="56071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B971E8-5846-4CA3-9152-015CCA55CEEC}"/>
                </a:ext>
              </a:extLst>
            </p:cNvPr>
            <p:cNvGrpSpPr/>
            <p:nvPr/>
          </p:nvGrpSpPr>
          <p:grpSpPr>
            <a:xfrm>
              <a:off x="7382939" y="4199052"/>
              <a:ext cx="579547" cy="856720"/>
              <a:chOff x="7382939" y="4199052"/>
              <a:chExt cx="579547" cy="85672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F061A48-8FF2-4A96-8D5E-87819CAF7204}"/>
                  </a:ext>
                </a:extLst>
              </p:cNvPr>
              <p:cNvSpPr/>
              <p:nvPr/>
            </p:nvSpPr>
            <p:spPr>
              <a:xfrm>
                <a:off x="7383990" y="4269727"/>
                <a:ext cx="578233" cy="238302"/>
              </a:xfrm>
              <a:custGeom>
                <a:avLst/>
                <a:gdLst>
                  <a:gd name="connsiteX0" fmla="*/ 0 w 578232"/>
                  <a:gd name="connsiteY0" fmla="*/ 0 h 238301"/>
                  <a:gd name="connsiteX1" fmla="*/ 245661 w 578232"/>
                  <a:gd name="connsiteY1" fmla="*/ 37498 h 238301"/>
                  <a:gd name="connsiteX2" fmla="*/ 452423 w 578232"/>
                  <a:gd name="connsiteY2" fmla="*/ 29437 h 238301"/>
                  <a:gd name="connsiteX3" fmla="*/ 516554 w 578232"/>
                  <a:gd name="connsiteY3" fmla="*/ 18924 h 238301"/>
                  <a:gd name="connsiteX4" fmla="*/ 578583 w 578232"/>
                  <a:gd name="connsiteY4" fmla="*/ 1051 h 238301"/>
                  <a:gd name="connsiteX5" fmla="*/ 578583 w 578232"/>
                  <a:gd name="connsiteY5" fmla="*/ 11915 h 238301"/>
                  <a:gd name="connsiteX6" fmla="*/ 578933 w 578232"/>
                  <a:gd name="connsiteY6" fmla="*/ 182231 h 238301"/>
                  <a:gd name="connsiteX7" fmla="*/ 561762 w 578232"/>
                  <a:gd name="connsiteY7" fmla="*/ 207813 h 238301"/>
                  <a:gd name="connsiteX8" fmla="*/ 462586 w 578232"/>
                  <a:gd name="connsiteY8" fmla="*/ 230592 h 238301"/>
                  <a:gd name="connsiteX9" fmla="*/ 247063 w 578232"/>
                  <a:gd name="connsiteY9" fmla="*/ 240755 h 238301"/>
                  <a:gd name="connsiteX10" fmla="*/ 40651 w 578232"/>
                  <a:gd name="connsiteY10" fmla="*/ 215874 h 238301"/>
                  <a:gd name="connsiteX11" fmla="*/ 0 w 578232"/>
                  <a:gd name="connsiteY11" fmla="*/ 163307 h 238301"/>
                  <a:gd name="connsiteX12" fmla="*/ 0 w 578232"/>
                  <a:gd name="connsiteY12" fmla="*/ 12266 h 238301"/>
                  <a:gd name="connsiteX13" fmla="*/ 0 w 578232"/>
                  <a:gd name="connsiteY13" fmla="*/ 0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38301">
                    <a:moveTo>
                      <a:pt x="0" y="0"/>
                    </a:moveTo>
                    <a:cubicBezTo>
                      <a:pt x="79551" y="31540"/>
                      <a:pt x="162606" y="35395"/>
                      <a:pt x="245661" y="37498"/>
                    </a:cubicBezTo>
                    <a:cubicBezTo>
                      <a:pt x="314699" y="39250"/>
                      <a:pt x="383736" y="38899"/>
                      <a:pt x="452423" y="29437"/>
                    </a:cubicBezTo>
                    <a:cubicBezTo>
                      <a:pt x="473800" y="26634"/>
                      <a:pt x="495528" y="23480"/>
                      <a:pt x="516554" y="18924"/>
                    </a:cubicBezTo>
                    <a:cubicBezTo>
                      <a:pt x="537231" y="14368"/>
                      <a:pt x="557206" y="7359"/>
                      <a:pt x="578583" y="1051"/>
                    </a:cubicBezTo>
                    <a:cubicBezTo>
                      <a:pt x="578583" y="3855"/>
                      <a:pt x="578583" y="8060"/>
                      <a:pt x="578583" y="11915"/>
                    </a:cubicBezTo>
                    <a:cubicBezTo>
                      <a:pt x="578583" y="68687"/>
                      <a:pt x="578233" y="125459"/>
                      <a:pt x="578933" y="182231"/>
                    </a:cubicBezTo>
                    <a:cubicBezTo>
                      <a:pt x="579284" y="196249"/>
                      <a:pt x="574027" y="204659"/>
                      <a:pt x="561762" y="207813"/>
                    </a:cubicBezTo>
                    <a:cubicBezTo>
                      <a:pt x="528820" y="216224"/>
                      <a:pt x="495878" y="225686"/>
                      <a:pt x="462586" y="230592"/>
                    </a:cubicBezTo>
                    <a:cubicBezTo>
                      <a:pt x="391095" y="241105"/>
                      <a:pt x="318904" y="243208"/>
                      <a:pt x="247063" y="240755"/>
                    </a:cubicBezTo>
                    <a:cubicBezTo>
                      <a:pt x="177675" y="238302"/>
                      <a:pt x="108287" y="234797"/>
                      <a:pt x="40651" y="215874"/>
                    </a:cubicBezTo>
                    <a:cubicBezTo>
                      <a:pt x="350" y="204659"/>
                      <a:pt x="0" y="203958"/>
                      <a:pt x="0" y="163307"/>
                    </a:cubicBezTo>
                    <a:cubicBezTo>
                      <a:pt x="0" y="112843"/>
                      <a:pt x="0" y="62379"/>
                      <a:pt x="0" y="12266"/>
                    </a:cubicBezTo>
                    <a:cubicBezTo>
                      <a:pt x="0" y="8411"/>
                      <a:pt x="0" y="420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1EF3B43-0055-4836-8E48-5E5108B48286}"/>
                  </a:ext>
                </a:extLst>
              </p:cNvPr>
              <p:cNvSpPr/>
              <p:nvPr/>
            </p:nvSpPr>
            <p:spPr>
              <a:xfrm>
                <a:off x="7384253" y="4813966"/>
                <a:ext cx="578233" cy="241806"/>
              </a:xfrm>
              <a:custGeom>
                <a:avLst/>
                <a:gdLst>
                  <a:gd name="connsiteX0" fmla="*/ 88 w 578232"/>
                  <a:gd name="connsiteY0" fmla="*/ 0 h 241806"/>
                  <a:gd name="connsiteX1" fmla="*/ 152180 w 578232"/>
                  <a:gd name="connsiteY1" fmla="*/ 32942 h 241806"/>
                  <a:gd name="connsiteX2" fmla="*/ 356489 w 578232"/>
                  <a:gd name="connsiteY2" fmla="*/ 37848 h 241806"/>
                  <a:gd name="connsiteX3" fmla="*/ 553439 w 578232"/>
                  <a:gd name="connsiteY3" fmla="*/ 10513 h 241806"/>
                  <a:gd name="connsiteX4" fmla="*/ 579021 w 578232"/>
                  <a:gd name="connsiteY4" fmla="*/ 701 h 241806"/>
                  <a:gd name="connsiteX5" fmla="*/ 578320 w 578232"/>
                  <a:gd name="connsiteY5" fmla="*/ 192394 h 241806"/>
                  <a:gd name="connsiteX6" fmla="*/ 565704 w 578232"/>
                  <a:gd name="connsiteY6" fmla="*/ 207463 h 241806"/>
                  <a:gd name="connsiteX7" fmla="*/ 491059 w 578232"/>
                  <a:gd name="connsiteY7" fmla="*/ 227789 h 241806"/>
                  <a:gd name="connsiteX8" fmla="*/ 325650 w 578232"/>
                  <a:gd name="connsiteY8" fmla="*/ 241806 h 241806"/>
                  <a:gd name="connsiteX9" fmla="*/ 61065 w 578232"/>
                  <a:gd name="connsiteY9" fmla="*/ 222882 h 241806"/>
                  <a:gd name="connsiteX10" fmla="*/ 11652 w 578232"/>
                  <a:gd name="connsiteY10" fmla="*/ 206412 h 241806"/>
                  <a:gd name="connsiteX11" fmla="*/ 438 w 578232"/>
                  <a:gd name="connsiteY11" fmla="*/ 191343 h 241806"/>
                  <a:gd name="connsiteX12" fmla="*/ 88 w 578232"/>
                  <a:gd name="connsiteY12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88" y="0"/>
                    </a:moveTo>
                    <a:cubicBezTo>
                      <a:pt x="49500" y="22428"/>
                      <a:pt x="100665" y="29788"/>
                      <a:pt x="152180" y="32942"/>
                    </a:cubicBezTo>
                    <a:cubicBezTo>
                      <a:pt x="220167" y="37147"/>
                      <a:pt x="288503" y="38899"/>
                      <a:pt x="356489" y="37848"/>
                    </a:cubicBezTo>
                    <a:cubicBezTo>
                      <a:pt x="423073" y="36797"/>
                      <a:pt x="489307" y="30839"/>
                      <a:pt x="553439" y="10513"/>
                    </a:cubicBezTo>
                    <a:cubicBezTo>
                      <a:pt x="561849" y="7710"/>
                      <a:pt x="569909" y="4205"/>
                      <a:pt x="579021" y="701"/>
                    </a:cubicBezTo>
                    <a:cubicBezTo>
                      <a:pt x="579021" y="65183"/>
                      <a:pt x="579372" y="128613"/>
                      <a:pt x="578320" y="192394"/>
                    </a:cubicBezTo>
                    <a:cubicBezTo>
                      <a:pt x="578320" y="197650"/>
                      <a:pt x="571311" y="205711"/>
                      <a:pt x="565704" y="207463"/>
                    </a:cubicBezTo>
                    <a:cubicBezTo>
                      <a:pt x="541173" y="215523"/>
                      <a:pt x="516292" y="224985"/>
                      <a:pt x="491059" y="227789"/>
                    </a:cubicBezTo>
                    <a:cubicBezTo>
                      <a:pt x="436040" y="234447"/>
                      <a:pt x="381020" y="239353"/>
                      <a:pt x="325650" y="241806"/>
                    </a:cubicBezTo>
                    <a:cubicBezTo>
                      <a:pt x="236988" y="246012"/>
                      <a:pt x="148326" y="241106"/>
                      <a:pt x="61065" y="222882"/>
                    </a:cubicBezTo>
                    <a:cubicBezTo>
                      <a:pt x="44244" y="219378"/>
                      <a:pt x="27773" y="213070"/>
                      <a:pt x="11652" y="206412"/>
                    </a:cubicBezTo>
                    <a:cubicBezTo>
                      <a:pt x="6746" y="204309"/>
                      <a:pt x="788" y="196599"/>
                      <a:pt x="438" y="191343"/>
                    </a:cubicBezTo>
                    <a:cubicBezTo>
                      <a:pt x="-263" y="127912"/>
                      <a:pt x="88" y="64832"/>
                      <a:pt x="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0EE1C4-7EC7-45E8-8B4F-C5DF18E2D184}"/>
                  </a:ext>
                </a:extLst>
              </p:cNvPr>
              <p:cNvSpPr/>
              <p:nvPr/>
            </p:nvSpPr>
            <p:spPr>
              <a:xfrm>
                <a:off x="7383640" y="4548680"/>
                <a:ext cx="578233" cy="238302"/>
              </a:xfrm>
              <a:custGeom>
                <a:avLst/>
                <a:gdLst>
                  <a:gd name="connsiteX0" fmla="*/ 579634 w 578232"/>
                  <a:gd name="connsiteY0" fmla="*/ 1752 h 238301"/>
                  <a:gd name="connsiteX1" fmla="*/ 578933 w 578232"/>
                  <a:gd name="connsiteY1" fmla="*/ 189590 h 238301"/>
                  <a:gd name="connsiteX2" fmla="*/ 565967 w 578232"/>
                  <a:gd name="connsiteY2" fmla="*/ 205710 h 238301"/>
                  <a:gd name="connsiteX3" fmla="*/ 488519 w 578232"/>
                  <a:gd name="connsiteY3" fmla="*/ 226387 h 238301"/>
                  <a:gd name="connsiteX4" fmla="*/ 325562 w 578232"/>
                  <a:gd name="connsiteY4" fmla="*/ 240054 h 238301"/>
                  <a:gd name="connsiteX5" fmla="*/ 76046 w 578232"/>
                  <a:gd name="connsiteY5" fmla="*/ 224284 h 238301"/>
                  <a:gd name="connsiteX6" fmla="*/ 14718 w 578232"/>
                  <a:gd name="connsiteY6" fmla="*/ 206411 h 238301"/>
                  <a:gd name="connsiteX7" fmla="*/ 0 w 578232"/>
                  <a:gd name="connsiteY7" fmla="*/ 183983 h 238301"/>
                  <a:gd name="connsiteX8" fmla="*/ 350 w 578232"/>
                  <a:gd name="connsiteY8" fmla="*/ 0 h 238301"/>
                  <a:gd name="connsiteX9" fmla="*/ 304536 w 578232"/>
                  <a:gd name="connsiteY9" fmla="*/ 37848 h 238301"/>
                  <a:gd name="connsiteX10" fmla="*/ 496579 w 578232"/>
                  <a:gd name="connsiteY10" fmla="*/ 22428 h 238301"/>
                  <a:gd name="connsiteX11" fmla="*/ 579634 w 578232"/>
                  <a:gd name="connsiteY11" fmla="*/ 1752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238301">
                    <a:moveTo>
                      <a:pt x="579634" y="1752"/>
                    </a:moveTo>
                    <a:cubicBezTo>
                      <a:pt x="579634" y="63430"/>
                      <a:pt x="579985" y="126510"/>
                      <a:pt x="578933" y="189590"/>
                    </a:cubicBezTo>
                    <a:cubicBezTo>
                      <a:pt x="578933" y="195197"/>
                      <a:pt x="571574" y="203608"/>
                      <a:pt x="565967" y="205710"/>
                    </a:cubicBezTo>
                    <a:cubicBezTo>
                      <a:pt x="540384" y="213771"/>
                      <a:pt x="514802" y="223233"/>
                      <a:pt x="488519" y="226387"/>
                    </a:cubicBezTo>
                    <a:cubicBezTo>
                      <a:pt x="434551" y="233045"/>
                      <a:pt x="380232" y="237250"/>
                      <a:pt x="325562" y="240054"/>
                    </a:cubicBezTo>
                    <a:cubicBezTo>
                      <a:pt x="241806" y="244259"/>
                      <a:pt x="158751" y="239353"/>
                      <a:pt x="76046" y="224284"/>
                    </a:cubicBezTo>
                    <a:cubicBezTo>
                      <a:pt x="55370" y="220429"/>
                      <a:pt x="35044" y="213070"/>
                      <a:pt x="14718" y="206411"/>
                    </a:cubicBezTo>
                    <a:cubicBezTo>
                      <a:pt x="4556" y="203257"/>
                      <a:pt x="0" y="195898"/>
                      <a:pt x="0" y="183983"/>
                    </a:cubicBezTo>
                    <a:cubicBezTo>
                      <a:pt x="701" y="122655"/>
                      <a:pt x="350" y="61328"/>
                      <a:pt x="350" y="0"/>
                    </a:cubicBezTo>
                    <a:cubicBezTo>
                      <a:pt x="99176" y="36096"/>
                      <a:pt x="201856" y="37497"/>
                      <a:pt x="304536" y="37848"/>
                    </a:cubicBezTo>
                    <a:cubicBezTo>
                      <a:pt x="369017" y="37848"/>
                      <a:pt x="433149" y="34343"/>
                      <a:pt x="496579" y="22428"/>
                    </a:cubicBezTo>
                    <a:cubicBezTo>
                      <a:pt x="524614" y="16821"/>
                      <a:pt x="551248" y="8761"/>
                      <a:pt x="579634" y="17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D8C34D5-CEE2-44C1-A36D-8669B3A78325}"/>
                  </a:ext>
                </a:extLst>
              </p:cNvPr>
              <p:cNvSpPr/>
              <p:nvPr/>
            </p:nvSpPr>
            <p:spPr>
              <a:xfrm>
                <a:off x="7382939" y="4199052"/>
                <a:ext cx="578233" cy="91115"/>
              </a:xfrm>
              <a:custGeom>
                <a:avLst/>
                <a:gdLst>
                  <a:gd name="connsiteX0" fmla="*/ 581386 w 578232"/>
                  <a:gd name="connsiteY0" fmla="*/ 49999 h 91115"/>
                  <a:gd name="connsiteX1" fmla="*/ 545291 w 578232"/>
                  <a:gd name="connsiteY1" fmla="*/ 66119 h 91115"/>
                  <a:gd name="connsiteX2" fmla="*/ 405464 w 578232"/>
                  <a:gd name="connsiteY2" fmla="*/ 88898 h 91115"/>
                  <a:gd name="connsiteX3" fmla="*/ 274047 w 578232"/>
                  <a:gd name="connsiteY3" fmla="*/ 93454 h 91115"/>
                  <a:gd name="connsiteX4" fmla="*/ 43455 w 578232"/>
                  <a:gd name="connsiteY4" fmla="*/ 68923 h 91115"/>
                  <a:gd name="connsiteX5" fmla="*/ 0 w 578232"/>
                  <a:gd name="connsiteY5" fmla="*/ 44041 h 91115"/>
                  <a:gd name="connsiteX6" fmla="*/ 30138 w 578232"/>
                  <a:gd name="connsiteY6" fmla="*/ 29323 h 91115"/>
                  <a:gd name="connsiteX7" fmla="*/ 135271 w 578232"/>
                  <a:gd name="connsiteY7" fmla="*/ 8646 h 91115"/>
                  <a:gd name="connsiteX8" fmla="*/ 348341 w 578232"/>
                  <a:gd name="connsiteY8" fmla="*/ 1287 h 91115"/>
                  <a:gd name="connsiteX9" fmla="*/ 533025 w 578232"/>
                  <a:gd name="connsiteY9" fmla="*/ 23716 h 91115"/>
                  <a:gd name="connsiteX10" fmla="*/ 564215 w 578232"/>
                  <a:gd name="connsiteY10" fmla="*/ 34579 h 91115"/>
                  <a:gd name="connsiteX11" fmla="*/ 580686 w 578232"/>
                  <a:gd name="connsiteY11" fmla="*/ 45443 h 91115"/>
                  <a:gd name="connsiteX12" fmla="*/ 581386 w 578232"/>
                  <a:gd name="connsiteY12" fmla="*/ 49999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91115">
                    <a:moveTo>
                      <a:pt x="581386" y="49999"/>
                    </a:moveTo>
                    <a:cubicBezTo>
                      <a:pt x="569471" y="55606"/>
                      <a:pt x="557907" y="63666"/>
                      <a:pt x="545291" y="66119"/>
                    </a:cubicBezTo>
                    <a:cubicBezTo>
                      <a:pt x="499032" y="74880"/>
                      <a:pt x="452423" y="83992"/>
                      <a:pt x="405464" y="88898"/>
                    </a:cubicBezTo>
                    <a:cubicBezTo>
                      <a:pt x="362009" y="93454"/>
                      <a:pt x="317853" y="94155"/>
                      <a:pt x="274047" y="93454"/>
                    </a:cubicBezTo>
                    <a:cubicBezTo>
                      <a:pt x="196599" y="92402"/>
                      <a:pt x="118800" y="88898"/>
                      <a:pt x="43455" y="68923"/>
                    </a:cubicBezTo>
                    <a:cubicBezTo>
                      <a:pt x="18223" y="62264"/>
                      <a:pt x="9111" y="57008"/>
                      <a:pt x="0" y="44041"/>
                    </a:cubicBezTo>
                    <a:cubicBezTo>
                      <a:pt x="10163" y="38785"/>
                      <a:pt x="19625" y="31425"/>
                      <a:pt x="30138" y="29323"/>
                    </a:cubicBezTo>
                    <a:cubicBezTo>
                      <a:pt x="64832" y="21262"/>
                      <a:pt x="99877" y="13202"/>
                      <a:pt x="135271" y="8646"/>
                    </a:cubicBezTo>
                    <a:cubicBezTo>
                      <a:pt x="206061" y="-816"/>
                      <a:pt x="277201" y="-1166"/>
                      <a:pt x="348341" y="1287"/>
                    </a:cubicBezTo>
                    <a:cubicBezTo>
                      <a:pt x="410370" y="3390"/>
                      <a:pt x="472398" y="7946"/>
                      <a:pt x="533025" y="23716"/>
                    </a:cubicBezTo>
                    <a:cubicBezTo>
                      <a:pt x="543539" y="26519"/>
                      <a:pt x="554402" y="30024"/>
                      <a:pt x="564215" y="34579"/>
                    </a:cubicBezTo>
                    <a:cubicBezTo>
                      <a:pt x="570172" y="37032"/>
                      <a:pt x="575079" y="41588"/>
                      <a:pt x="580686" y="45443"/>
                    </a:cubicBezTo>
                    <a:cubicBezTo>
                      <a:pt x="581036" y="46845"/>
                      <a:pt x="581386" y="48597"/>
                      <a:pt x="581386" y="499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1344764-2D4B-40D1-A506-B65188F98A62}"/>
                  </a:ext>
                </a:extLst>
              </p:cNvPr>
              <p:cNvSpPr/>
              <p:nvPr/>
            </p:nvSpPr>
            <p:spPr>
              <a:xfrm>
                <a:off x="7383990" y="4504507"/>
                <a:ext cx="578233" cy="63080"/>
              </a:xfrm>
              <a:custGeom>
                <a:avLst/>
                <a:gdLst>
                  <a:gd name="connsiteX0" fmla="*/ 1051 w 578232"/>
                  <a:gd name="connsiteY0" fmla="*/ 17188 h 63079"/>
                  <a:gd name="connsiteX1" fmla="*/ 53968 w 578232"/>
                  <a:gd name="connsiteY1" fmla="*/ 1068 h 63079"/>
                  <a:gd name="connsiteX2" fmla="*/ 205711 w 578232"/>
                  <a:gd name="connsiteY2" fmla="*/ 19992 h 63079"/>
                  <a:gd name="connsiteX3" fmla="*/ 384437 w 578232"/>
                  <a:gd name="connsiteY3" fmla="*/ 19642 h 63079"/>
                  <a:gd name="connsiteX4" fmla="*/ 528470 w 578232"/>
                  <a:gd name="connsiteY4" fmla="*/ 718 h 63079"/>
                  <a:gd name="connsiteX5" fmla="*/ 575780 w 578232"/>
                  <a:gd name="connsiteY5" fmla="*/ 14735 h 63079"/>
                  <a:gd name="connsiteX6" fmla="*/ 572976 w 578232"/>
                  <a:gd name="connsiteY6" fmla="*/ 27351 h 63079"/>
                  <a:gd name="connsiteX7" fmla="*/ 532675 w 578232"/>
                  <a:gd name="connsiteY7" fmla="*/ 43121 h 63079"/>
                  <a:gd name="connsiteX8" fmla="*/ 365864 w 578232"/>
                  <a:gd name="connsiteY8" fmla="*/ 64148 h 63079"/>
                  <a:gd name="connsiteX9" fmla="*/ 157700 w 578232"/>
                  <a:gd name="connsiteY9" fmla="*/ 59943 h 63079"/>
                  <a:gd name="connsiteX10" fmla="*/ 29788 w 578232"/>
                  <a:gd name="connsiteY10" fmla="*/ 37164 h 63079"/>
                  <a:gd name="connsiteX11" fmla="*/ 0 w 578232"/>
                  <a:gd name="connsiteY11" fmla="*/ 22445 h 63079"/>
                  <a:gd name="connsiteX12" fmla="*/ 1051 w 578232"/>
                  <a:gd name="connsiteY12" fmla="*/ 17188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63079">
                    <a:moveTo>
                      <a:pt x="1051" y="17188"/>
                    </a:moveTo>
                    <a:cubicBezTo>
                      <a:pt x="16821" y="5974"/>
                      <a:pt x="31890" y="-2787"/>
                      <a:pt x="53968" y="1068"/>
                    </a:cubicBezTo>
                    <a:cubicBezTo>
                      <a:pt x="104432" y="9128"/>
                      <a:pt x="154896" y="17188"/>
                      <a:pt x="205711" y="19992"/>
                    </a:cubicBezTo>
                    <a:cubicBezTo>
                      <a:pt x="265286" y="23146"/>
                      <a:pt x="325212" y="22795"/>
                      <a:pt x="384437" y="19642"/>
                    </a:cubicBezTo>
                    <a:cubicBezTo>
                      <a:pt x="432798" y="16838"/>
                      <a:pt x="480809" y="8077"/>
                      <a:pt x="528470" y="718"/>
                    </a:cubicBezTo>
                    <a:cubicBezTo>
                      <a:pt x="547393" y="-2437"/>
                      <a:pt x="561411" y="5273"/>
                      <a:pt x="575780" y="14735"/>
                    </a:cubicBezTo>
                    <a:cubicBezTo>
                      <a:pt x="583139" y="19642"/>
                      <a:pt x="577882" y="24898"/>
                      <a:pt x="572976" y="27351"/>
                    </a:cubicBezTo>
                    <a:cubicBezTo>
                      <a:pt x="559659" y="33309"/>
                      <a:pt x="546693" y="39617"/>
                      <a:pt x="532675" y="43121"/>
                    </a:cubicBezTo>
                    <a:cubicBezTo>
                      <a:pt x="478006" y="57490"/>
                      <a:pt x="421935" y="63797"/>
                      <a:pt x="365864" y="64148"/>
                    </a:cubicBezTo>
                    <a:cubicBezTo>
                      <a:pt x="296476" y="64849"/>
                      <a:pt x="227088" y="64498"/>
                      <a:pt x="157700" y="59943"/>
                    </a:cubicBezTo>
                    <a:cubicBezTo>
                      <a:pt x="114595" y="57139"/>
                      <a:pt x="72191" y="45925"/>
                      <a:pt x="29788" y="37164"/>
                    </a:cubicBezTo>
                    <a:cubicBezTo>
                      <a:pt x="19274" y="35061"/>
                      <a:pt x="9812" y="27702"/>
                      <a:pt x="0" y="22445"/>
                    </a:cubicBezTo>
                    <a:cubicBezTo>
                      <a:pt x="350" y="20693"/>
                      <a:pt x="701" y="18941"/>
                      <a:pt x="1051" y="17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852533-0901-47B8-BE2B-E013D9DEEE5E}"/>
                  </a:ext>
                </a:extLst>
              </p:cNvPr>
              <p:cNvSpPr/>
              <p:nvPr/>
            </p:nvSpPr>
            <p:spPr>
              <a:xfrm>
                <a:off x="7383640" y="4776200"/>
                <a:ext cx="578233" cy="59575"/>
              </a:xfrm>
              <a:custGeom>
                <a:avLst/>
                <a:gdLst>
                  <a:gd name="connsiteX0" fmla="*/ 0 w 578232"/>
                  <a:gd name="connsiteY0" fmla="*/ 17440 h 59575"/>
                  <a:gd name="connsiteX1" fmla="*/ 34343 w 578232"/>
                  <a:gd name="connsiteY1" fmla="*/ 2371 h 59575"/>
                  <a:gd name="connsiteX2" fmla="*/ 192043 w 578232"/>
                  <a:gd name="connsiteY2" fmla="*/ 25851 h 59575"/>
                  <a:gd name="connsiteX3" fmla="*/ 457680 w 578232"/>
                  <a:gd name="connsiteY3" fmla="*/ 19543 h 59575"/>
                  <a:gd name="connsiteX4" fmla="*/ 547744 w 578232"/>
                  <a:gd name="connsiteY4" fmla="*/ 2021 h 59575"/>
                  <a:gd name="connsiteX5" fmla="*/ 561061 w 578232"/>
                  <a:gd name="connsiteY5" fmla="*/ 619 h 59575"/>
                  <a:gd name="connsiteX6" fmla="*/ 579985 w 578232"/>
                  <a:gd name="connsiteY6" fmla="*/ 14637 h 59575"/>
                  <a:gd name="connsiteX7" fmla="*/ 563514 w 578232"/>
                  <a:gd name="connsiteY7" fmla="*/ 27603 h 59575"/>
                  <a:gd name="connsiteX8" fmla="*/ 450320 w 578232"/>
                  <a:gd name="connsiteY8" fmla="*/ 52835 h 59575"/>
                  <a:gd name="connsiteX9" fmla="*/ 216574 w 578232"/>
                  <a:gd name="connsiteY9" fmla="*/ 59844 h 59575"/>
                  <a:gd name="connsiteX10" fmla="*/ 30138 w 578232"/>
                  <a:gd name="connsiteY10" fmla="*/ 32509 h 59575"/>
                  <a:gd name="connsiteX11" fmla="*/ 0 w 578232"/>
                  <a:gd name="connsiteY11" fmla="*/ 17440 h 5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59575">
                    <a:moveTo>
                      <a:pt x="0" y="17440"/>
                    </a:moveTo>
                    <a:cubicBezTo>
                      <a:pt x="11565" y="1670"/>
                      <a:pt x="20326" y="-1834"/>
                      <a:pt x="34343" y="2371"/>
                    </a:cubicBezTo>
                    <a:cubicBezTo>
                      <a:pt x="85859" y="17090"/>
                      <a:pt x="138776" y="22697"/>
                      <a:pt x="192043" y="25851"/>
                    </a:cubicBezTo>
                    <a:cubicBezTo>
                      <a:pt x="280706" y="31108"/>
                      <a:pt x="369368" y="30757"/>
                      <a:pt x="457680" y="19543"/>
                    </a:cubicBezTo>
                    <a:cubicBezTo>
                      <a:pt x="488168" y="15688"/>
                      <a:pt x="517956" y="7978"/>
                      <a:pt x="547744" y="2021"/>
                    </a:cubicBezTo>
                    <a:cubicBezTo>
                      <a:pt x="552300" y="1320"/>
                      <a:pt x="557907" y="-1133"/>
                      <a:pt x="561061" y="619"/>
                    </a:cubicBezTo>
                    <a:cubicBezTo>
                      <a:pt x="568070" y="4123"/>
                      <a:pt x="573677" y="9730"/>
                      <a:pt x="579985" y="14637"/>
                    </a:cubicBezTo>
                    <a:cubicBezTo>
                      <a:pt x="574728" y="19192"/>
                      <a:pt x="569822" y="24800"/>
                      <a:pt x="563514" y="27603"/>
                    </a:cubicBezTo>
                    <a:cubicBezTo>
                      <a:pt x="527418" y="43373"/>
                      <a:pt x="488869" y="48279"/>
                      <a:pt x="450320" y="52835"/>
                    </a:cubicBezTo>
                    <a:cubicBezTo>
                      <a:pt x="372522" y="62297"/>
                      <a:pt x="294723" y="63348"/>
                      <a:pt x="216574" y="59844"/>
                    </a:cubicBezTo>
                    <a:cubicBezTo>
                      <a:pt x="153494" y="57040"/>
                      <a:pt x="90415" y="52485"/>
                      <a:pt x="30138" y="32509"/>
                    </a:cubicBezTo>
                    <a:cubicBezTo>
                      <a:pt x="19975" y="29005"/>
                      <a:pt x="10513" y="22697"/>
                      <a:pt x="0" y="17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6BA74D-145E-46C5-82C2-FD71567148A5}"/>
                </a:ext>
              </a:extLst>
            </p:cNvPr>
            <p:cNvGrpSpPr/>
            <p:nvPr/>
          </p:nvGrpSpPr>
          <p:grpSpPr>
            <a:xfrm>
              <a:off x="7412026" y="3028298"/>
              <a:ext cx="508845" cy="635161"/>
              <a:chOff x="7412026" y="3028298"/>
              <a:chExt cx="508845" cy="635161"/>
            </a:xfrm>
            <a:solidFill>
              <a:schemeClr val="accent3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565454-213E-44EF-BEBB-0B630C8A5A86}"/>
                  </a:ext>
                </a:extLst>
              </p:cNvPr>
              <p:cNvSpPr/>
              <p:nvPr/>
            </p:nvSpPr>
            <p:spPr>
              <a:xfrm>
                <a:off x="7412026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09896 w 508143"/>
                  <a:gd name="connsiteY1" fmla="*/ 350 h 171717"/>
                  <a:gd name="connsiteX2" fmla="*/ 510246 w 508143"/>
                  <a:gd name="connsiteY2" fmla="*/ 9462 h 171717"/>
                  <a:gd name="connsiteX3" fmla="*/ 510597 w 508143"/>
                  <a:gd name="connsiteY3" fmla="*/ 127211 h 171717"/>
                  <a:gd name="connsiteX4" fmla="*/ 495528 w 508143"/>
                  <a:gd name="connsiteY4" fmla="*/ 148238 h 171717"/>
                  <a:gd name="connsiteX5" fmla="*/ 414225 w 508143"/>
                  <a:gd name="connsiteY5" fmla="*/ 164358 h 171717"/>
                  <a:gd name="connsiteX6" fmla="*/ 192043 w 508143"/>
                  <a:gd name="connsiteY6" fmla="*/ 171718 h 171717"/>
                  <a:gd name="connsiteX7" fmla="*/ 27335 w 508143"/>
                  <a:gd name="connsiteY7" fmla="*/ 152093 h 171717"/>
                  <a:gd name="connsiteX8" fmla="*/ 21027 w 508143"/>
                  <a:gd name="connsiteY8" fmla="*/ 150341 h 171717"/>
                  <a:gd name="connsiteX9" fmla="*/ 0 w 508143"/>
                  <a:gd name="connsiteY9" fmla="*/ 121254 h 171717"/>
                  <a:gd name="connsiteX10" fmla="*/ 0 w 508143"/>
                  <a:gd name="connsiteY10" fmla="*/ 9812 h 171717"/>
                  <a:gd name="connsiteX11" fmla="*/ 350 w 508143"/>
                  <a:gd name="connsiteY11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9891FD2-F668-4455-9341-4D536446BDE5}"/>
                  </a:ext>
                </a:extLst>
              </p:cNvPr>
              <p:cNvSpPr/>
              <p:nvPr/>
            </p:nvSpPr>
            <p:spPr>
              <a:xfrm>
                <a:off x="7412727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09545 w 508143"/>
                  <a:gd name="connsiteY1" fmla="*/ 350 h 171717"/>
                  <a:gd name="connsiteX2" fmla="*/ 510247 w 508143"/>
                  <a:gd name="connsiteY2" fmla="*/ 8411 h 171717"/>
                  <a:gd name="connsiteX3" fmla="*/ 510597 w 508143"/>
                  <a:gd name="connsiteY3" fmla="*/ 128613 h 171717"/>
                  <a:gd name="connsiteX4" fmla="*/ 497630 w 508143"/>
                  <a:gd name="connsiteY4" fmla="*/ 147186 h 171717"/>
                  <a:gd name="connsiteX5" fmla="*/ 403711 w 508143"/>
                  <a:gd name="connsiteY5" fmla="*/ 165059 h 171717"/>
                  <a:gd name="connsiteX6" fmla="*/ 234097 w 508143"/>
                  <a:gd name="connsiteY6" fmla="*/ 172418 h 171717"/>
                  <a:gd name="connsiteX7" fmla="*/ 32241 w 508143"/>
                  <a:gd name="connsiteY7" fmla="*/ 153144 h 171717"/>
                  <a:gd name="connsiteX8" fmla="*/ 25933 w 508143"/>
                  <a:gd name="connsiteY8" fmla="*/ 151742 h 171717"/>
                  <a:gd name="connsiteX9" fmla="*/ 350 w 508143"/>
                  <a:gd name="connsiteY9" fmla="*/ 118100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04991CA-50F5-4765-BE75-628F194A76CE}"/>
                  </a:ext>
                </a:extLst>
              </p:cNvPr>
              <p:cNvSpPr/>
              <p:nvPr/>
            </p:nvSpPr>
            <p:spPr>
              <a:xfrm>
                <a:off x="7412376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10864 h 171717"/>
                  <a:gd name="connsiteX3" fmla="*/ 510597 w 508143"/>
                  <a:gd name="connsiteY3" fmla="*/ 126160 h 171717"/>
                  <a:gd name="connsiteX4" fmla="*/ 494827 w 508143"/>
                  <a:gd name="connsiteY4" fmla="*/ 147887 h 171717"/>
                  <a:gd name="connsiteX5" fmla="*/ 407216 w 508143"/>
                  <a:gd name="connsiteY5" fmla="*/ 164709 h 171717"/>
                  <a:gd name="connsiteX6" fmla="*/ 240054 w 508143"/>
                  <a:gd name="connsiteY6" fmla="*/ 172418 h 171717"/>
                  <a:gd name="connsiteX7" fmla="*/ 31891 w 508143"/>
                  <a:gd name="connsiteY7" fmla="*/ 152794 h 171717"/>
                  <a:gd name="connsiteX8" fmla="*/ 351 w 508143"/>
                  <a:gd name="connsiteY8" fmla="*/ 113544 h 171717"/>
                  <a:gd name="connsiteX9" fmla="*/ 351 w 508143"/>
                  <a:gd name="connsiteY9" fmla="*/ 9812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C81BEC-0315-4A90-8D26-9A8A79A6FC0C}"/>
                  </a:ext>
                </a:extLst>
              </p:cNvPr>
              <p:cNvSpPr/>
              <p:nvPr/>
            </p:nvSpPr>
            <p:spPr>
              <a:xfrm>
                <a:off x="7412376" y="3028298"/>
                <a:ext cx="508144" cy="63080"/>
              </a:xfrm>
              <a:custGeom>
                <a:avLst/>
                <a:gdLst>
                  <a:gd name="connsiteX0" fmla="*/ 510246 w 508143"/>
                  <a:gd name="connsiteY0" fmla="*/ 35551 h 63079"/>
                  <a:gd name="connsiteX1" fmla="*/ 448919 w 508143"/>
                  <a:gd name="connsiteY1" fmla="*/ 50970 h 63079"/>
                  <a:gd name="connsiteX2" fmla="*/ 193796 w 508143"/>
                  <a:gd name="connsiteY2" fmla="*/ 62885 h 63079"/>
                  <a:gd name="connsiteX3" fmla="*/ 36446 w 508143"/>
                  <a:gd name="connsiteY3" fmla="*/ 45713 h 63079"/>
                  <a:gd name="connsiteX4" fmla="*/ 351 w 508143"/>
                  <a:gd name="connsiteY4" fmla="*/ 34149 h 63079"/>
                  <a:gd name="connsiteX5" fmla="*/ 0 w 508143"/>
                  <a:gd name="connsiteY5" fmla="*/ 29593 h 63079"/>
                  <a:gd name="connsiteX6" fmla="*/ 30138 w 508143"/>
                  <a:gd name="connsiteY6" fmla="*/ 19080 h 63079"/>
                  <a:gd name="connsiteX7" fmla="*/ 184684 w 508143"/>
                  <a:gd name="connsiteY7" fmla="*/ 1207 h 63079"/>
                  <a:gd name="connsiteX8" fmla="*/ 376377 w 508143"/>
                  <a:gd name="connsiteY8" fmla="*/ 4361 h 63079"/>
                  <a:gd name="connsiteX9" fmla="*/ 494476 w 508143"/>
                  <a:gd name="connsiteY9" fmla="*/ 23636 h 63079"/>
                  <a:gd name="connsiteX10" fmla="*/ 509195 w 508143"/>
                  <a:gd name="connsiteY10" fmla="*/ 29944 h 63079"/>
                  <a:gd name="connsiteX11" fmla="*/ 510246 w 508143"/>
                  <a:gd name="connsiteY11" fmla="*/ 3555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63079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07B73E0-05E3-46E6-83D4-7375F3E32A00}"/>
                  </a:ext>
                </a:extLst>
              </p:cNvPr>
              <p:cNvSpPr/>
              <p:nvPr/>
            </p:nvSpPr>
            <p:spPr>
              <a:xfrm>
                <a:off x="7412727" y="3456049"/>
                <a:ext cx="508144" cy="42053"/>
              </a:xfrm>
              <a:custGeom>
                <a:avLst/>
                <a:gdLst>
                  <a:gd name="connsiteX0" fmla="*/ 701 w 508143"/>
                  <a:gd name="connsiteY0" fmla="*/ 10811 h 42053"/>
                  <a:gd name="connsiteX1" fmla="*/ 39950 w 508143"/>
                  <a:gd name="connsiteY1" fmla="*/ 298 h 42053"/>
                  <a:gd name="connsiteX2" fmla="*/ 206411 w 508143"/>
                  <a:gd name="connsiteY2" fmla="*/ 16068 h 42053"/>
                  <a:gd name="connsiteX3" fmla="*/ 399156 w 508143"/>
                  <a:gd name="connsiteY3" fmla="*/ 10811 h 42053"/>
                  <a:gd name="connsiteX4" fmla="*/ 466090 w 508143"/>
                  <a:gd name="connsiteY4" fmla="*/ 998 h 42053"/>
                  <a:gd name="connsiteX5" fmla="*/ 508494 w 508143"/>
                  <a:gd name="connsiteY5" fmla="*/ 11512 h 42053"/>
                  <a:gd name="connsiteX6" fmla="*/ 509195 w 508143"/>
                  <a:gd name="connsiteY6" fmla="*/ 16418 h 42053"/>
                  <a:gd name="connsiteX7" fmla="*/ 454526 w 508143"/>
                  <a:gd name="connsiteY7" fmla="*/ 30786 h 42053"/>
                  <a:gd name="connsiteX8" fmla="*/ 303134 w 508143"/>
                  <a:gd name="connsiteY8" fmla="*/ 44103 h 42053"/>
                  <a:gd name="connsiteX9" fmla="*/ 110390 w 508143"/>
                  <a:gd name="connsiteY9" fmla="*/ 38496 h 42053"/>
                  <a:gd name="connsiteX10" fmla="*/ 23480 w 508143"/>
                  <a:gd name="connsiteY10" fmla="*/ 23777 h 42053"/>
                  <a:gd name="connsiteX11" fmla="*/ 0 w 508143"/>
                  <a:gd name="connsiteY11" fmla="*/ 14666 h 42053"/>
                  <a:gd name="connsiteX12" fmla="*/ 701 w 508143"/>
                  <a:gd name="connsiteY12" fmla="*/ 10811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8143" h="42053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A4358E1-567B-4133-A0BA-190819654BEE}"/>
                  </a:ext>
                </a:extLst>
              </p:cNvPr>
              <p:cNvSpPr/>
              <p:nvPr/>
            </p:nvSpPr>
            <p:spPr>
              <a:xfrm>
                <a:off x="7412376" y="3251947"/>
                <a:ext cx="508144" cy="42053"/>
              </a:xfrm>
              <a:custGeom>
                <a:avLst/>
                <a:gdLst>
                  <a:gd name="connsiteX0" fmla="*/ 0 w 508143"/>
                  <a:gd name="connsiteY0" fmla="*/ 10254 h 42053"/>
                  <a:gd name="connsiteX1" fmla="*/ 36096 w 508143"/>
                  <a:gd name="connsiteY1" fmla="*/ 441 h 42053"/>
                  <a:gd name="connsiteX2" fmla="*/ 180829 w 508143"/>
                  <a:gd name="connsiteY2" fmla="*/ 16912 h 42053"/>
                  <a:gd name="connsiteX3" fmla="*/ 353248 w 508143"/>
                  <a:gd name="connsiteY3" fmla="*/ 15861 h 42053"/>
                  <a:gd name="connsiteX4" fmla="*/ 479758 w 508143"/>
                  <a:gd name="connsiteY4" fmla="*/ 441 h 42053"/>
                  <a:gd name="connsiteX5" fmla="*/ 510597 w 508143"/>
                  <a:gd name="connsiteY5" fmla="*/ 5698 h 42053"/>
                  <a:gd name="connsiteX6" fmla="*/ 510947 w 508143"/>
                  <a:gd name="connsiteY6" fmla="*/ 12707 h 42053"/>
                  <a:gd name="connsiteX7" fmla="*/ 461885 w 508143"/>
                  <a:gd name="connsiteY7" fmla="*/ 26725 h 42053"/>
                  <a:gd name="connsiteX8" fmla="*/ 319605 w 508143"/>
                  <a:gd name="connsiteY8" fmla="*/ 40742 h 42053"/>
                  <a:gd name="connsiteX9" fmla="*/ 103732 w 508143"/>
                  <a:gd name="connsiteY9" fmla="*/ 34434 h 42053"/>
                  <a:gd name="connsiteX10" fmla="*/ 18574 w 508143"/>
                  <a:gd name="connsiteY10" fmla="*/ 18664 h 42053"/>
                  <a:gd name="connsiteX11" fmla="*/ 0 w 508143"/>
                  <a:gd name="connsiteY11" fmla="*/ 10254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42053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E5EC27D-5DFB-420D-9098-4475589B7ABA}"/>
                </a:ext>
              </a:extLst>
            </p:cNvPr>
            <p:cNvGrpSpPr/>
            <p:nvPr/>
          </p:nvGrpSpPr>
          <p:grpSpPr>
            <a:xfrm>
              <a:off x="4335829" y="3026004"/>
              <a:ext cx="512349" cy="637455"/>
              <a:chOff x="4335829" y="3026004"/>
              <a:chExt cx="512349" cy="637455"/>
            </a:xfrm>
            <a:solidFill>
              <a:schemeClr val="accent5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4C1A28-79B4-4273-BFCF-A322C776591C}"/>
                  </a:ext>
                </a:extLst>
              </p:cNvPr>
              <p:cNvSpPr/>
              <p:nvPr/>
            </p:nvSpPr>
            <p:spPr>
              <a:xfrm>
                <a:off x="4337581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10246 w 508143"/>
                  <a:gd name="connsiteY1" fmla="*/ 0 h 171717"/>
                  <a:gd name="connsiteX2" fmla="*/ 509896 w 508143"/>
                  <a:gd name="connsiteY2" fmla="*/ 135271 h 171717"/>
                  <a:gd name="connsiteX3" fmla="*/ 498331 w 508143"/>
                  <a:gd name="connsiteY3" fmla="*/ 146135 h 171717"/>
                  <a:gd name="connsiteX4" fmla="*/ 413524 w 508143"/>
                  <a:gd name="connsiteY4" fmla="*/ 163657 h 171717"/>
                  <a:gd name="connsiteX5" fmla="*/ 191342 w 508143"/>
                  <a:gd name="connsiteY5" fmla="*/ 171017 h 171717"/>
                  <a:gd name="connsiteX6" fmla="*/ 26634 w 508143"/>
                  <a:gd name="connsiteY6" fmla="*/ 151392 h 171717"/>
                  <a:gd name="connsiteX7" fmla="*/ 0 w 508143"/>
                  <a:gd name="connsiteY7" fmla="*/ 116347 h 171717"/>
                  <a:gd name="connsiteX8" fmla="*/ 350 w 508143"/>
                  <a:gd name="connsiteY8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CA0F0E7-6AF1-460C-A21C-2C7C4E5E3B4A}"/>
                  </a:ext>
                </a:extLst>
              </p:cNvPr>
              <p:cNvSpPr/>
              <p:nvPr/>
            </p:nvSpPr>
            <p:spPr>
              <a:xfrm>
                <a:off x="4337581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57473 h 171717"/>
                  <a:gd name="connsiteX3" fmla="*/ 510597 w 508143"/>
                  <a:gd name="connsiteY3" fmla="*/ 126510 h 171717"/>
                  <a:gd name="connsiteX4" fmla="*/ 494476 w 508143"/>
                  <a:gd name="connsiteY4" fmla="*/ 148238 h 171717"/>
                  <a:gd name="connsiteX5" fmla="*/ 403011 w 508143"/>
                  <a:gd name="connsiteY5" fmla="*/ 165410 h 171717"/>
                  <a:gd name="connsiteX6" fmla="*/ 234447 w 508143"/>
                  <a:gd name="connsiteY6" fmla="*/ 172418 h 171717"/>
                  <a:gd name="connsiteX7" fmla="*/ 32591 w 508143"/>
                  <a:gd name="connsiteY7" fmla="*/ 153495 h 171717"/>
                  <a:gd name="connsiteX8" fmla="*/ 0 w 508143"/>
                  <a:gd name="connsiteY8" fmla="*/ 112493 h 171717"/>
                  <a:gd name="connsiteX9" fmla="*/ 0 w 508143"/>
                  <a:gd name="connsiteY9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83585B2-8C61-4936-A139-4EDF67279587}"/>
                  </a:ext>
                </a:extLst>
              </p:cNvPr>
              <p:cNvSpPr/>
              <p:nvPr/>
            </p:nvSpPr>
            <p:spPr>
              <a:xfrm>
                <a:off x="4337931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350 h 171717"/>
                  <a:gd name="connsiteX1" fmla="*/ 510246 w 508143"/>
                  <a:gd name="connsiteY1" fmla="*/ 0 h 171717"/>
                  <a:gd name="connsiteX2" fmla="*/ 509546 w 508143"/>
                  <a:gd name="connsiteY2" fmla="*/ 134921 h 171717"/>
                  <a:gd name="connsiteX3" fmla="*/ 497630 w 508143"/>
                  <a:gd name="connsiteY3" fmla="*/ 147186 h 171717"/>
                  <a:gd name="connsiteX4" fmla="*/ 426841 w 508143"/>
                  <a:gd name="connsiteY4" fmla="*/ 162956 h 171717"/>
                  <a:gd name="connsiteX5" fmla="*/ 239353 w 508143"/>
                  <a:gd name="connsiteY5" fmla="*/ 173119 h 171717"/>
                  <a:gd name="connsiteX6" fmla="*/ 31190 w 508143"/>
                  <a:gd name="connsiteY6" fmla="*/ 153494 h 171717"/>
                  <a:gd name="connsiteX7" fmla="*/ 29788 w 508143"/>
                  <a:gd name="connsiteY7" fmla="*/ 153144 h 171717"/>
                  <a:gd name="connsiteX8" fmla="*/ 0 w 508143"/>
                  <a:gd name="connsiteY8" fmla="*/ 114946 h 171717"/>
                  <a:gd name="connsiteX9" fmla="*/ 0 w 508143"/>
                  <a:gd name="connsiteY9" fmla="*/ 35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DF485D7-2109-438F-8D63-9E49A763A055}"/>
                  </a:ext>
                </a:extLst>
              </p:cNvPr>
              <p:cNvSpPr/>
              <p:nvPr/>
            </p:nvSpPr>
            <p:spPr>
              <a:xfrm>
                <a:off x="4336530" y="3026004"/>
                <a:ext cx="511648" cy="63080"/>
              </a:xfrm>
              <a:custGeom>
                <a:avLst/>
                <a:gdLst>
                  <a:gd name="connsiteX0" fmla="*/ 0 w 511648"/>
                  <a:gd name="connsiteY0" fmla="*/ 34691 h 63079"/>
                  <a:gd name="connsiteX1" fmla="*/ 70439 w 511648"/>
                  <a:gd name="connsiteY1" fmla="*/ 12963 h 63079"/>
                  <a:gd name="connsiteX2" fmla="*/ 304886 w 511648"/>
                  <a:gd name="connsiteY2" fmla="*/ 1399 h 63079"/>
                  <a:gd name="connsiteX3" fmla="*/ 472398 w 511648"/>
                  <a:gd name="connsiteY3" fmla="*/ 18220 h 63079"/>
                  <a:gd name="connsiteX4" fmla="*/ 511999 w 511648"/>
                  <a:gd name="connsiteY4" fmla="*/ 30135 h 63079"/>
                  <a:gd name="connsiteX5" fmla="*/ 512349 w 511648"/>
                  <a:gd name="connsiteY5" fmla="*/ 35742 h 63079"/>
                  <a:gd name="connsiteX6" fmla="*/ 474852 w 511648"/>
                  <a:gd name="connsiteY6" fmla="*/ 47657 h 63079"/>
                  <a:gd name="connsiteX7" fmla="*/ 335375 w 511648"/>
                  <a:gd name="connsiteY7" fmla="*/ 63427 h 63079"/>
                  <a:gd name="connsiteX8" fmla="*/ 203608 w 511648"/>
                  <a:gd name="connsiteY8" fmla="*/ 64829 h 63079"/>
                  <a:gd name="connsiteX9" fmla="*/ 30138 w 511648"/>
                  <a:gd name="connsiteY9" fmla="*/ 45204 h 63079"/>
                  <a:gd name="connsiteX10" fmla="*/ 0 w 511648"/>
                  <a:gd name="connsiteY10" fmla="*/ 3469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63079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1CAD379-FCA1-42F9-81A3-77CD7D68DFFE}"/>
                  </a:ext>
                </a:extLst>
              </p:cNvPr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avLst/>
                <a:gdLst>
                  <a:gd name="connsiteX0" fmla="*/ 512349 w 511648"/>
                  <a:gd name="connsiteY0" fmla="*/ 15599 h 42053"/>
                  <a:gd name="connsiteX1" fmla="*/ 469244 w 511648"/>
                  <a:gd name="connsiteY1" fmla="*/ 28566 h 42053"/>
                  <a:gd name="connsiteX2" fmla="*/ 305587 w 511648"/>
                  <a:gd name="connsiteY2" fmla="*/ 43985 h 42053"/>
                  <a:gd name="connsiteX3" fmla="*/ 114245 w 511648"/>
                  <a:gd name="connsiteY3" fmla="*/ 38378 h 42053"/>
                  <a:gd name="connsiteX4" fmla="*/ 26283 w 511648"/>
                  <a:gd name="connsiteY4" fmla="*/ 23659 h 42053"/>
                  <a:gd name="connsiteX5" fmla="*/ 0 w 511648"/>
                  <a:gd name="connsiteY5" fmla="*/ 13497 h 42053"/>
                  <a:gd name="connsiteX6" fmla="*/ 40301 w 511648"/>
                  <a:gd name="connsiteY6" fmla="*/ 530 h 42053"/>
                  <a:gd name="connsiteX7" fmla="*/ 234797 w 511648"/>
                  <a:gd name="connsiteY7" fmla="*/ 17351 h 42053"/>
                  <a:gd name="connsiteX8" fmla="*/ 441209 w 511648"/>
                  <a:gd name="connsiteY8" fmla="*/ 6137 h 42053"/>
                  <a:gd name="connsiteX9" fmla="*/ 468894 w 511648"/>
                  <a:gd name="connsiteY9" fmla="*/ 1231 h 42053"/>
                  <a:gd name="connsiteX10" fmla="*/ 511648 w 511648"/>
                  <a:gd name="connsiteY10" fmla="*/ 11394 h 42053"/>
                  <a:gd name="connsiteX11" fmla="*/ 512349 w 511648"/>
                  <a:gd name="connsiteY11" fmla="*/ 15599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1648" h="42053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BCDA7E-DD17-4DE6-A8F6-C0717D67AD1A}"/>
                  </a:ext>
                </a:extLst>
              </p:cNvPr>
              <p:cNvSpPr/>
              <p:nvPr/>
            </p:nvSpPr>
            <p:spPr>
              <a:xfrm>
                <a:off x="4335829" y="3251897"/>
                <a:ext cx="511648" cy="38549"/>
              </a:xfrm>
              <a:custGeom>
                <a:avLst/>
                <a:gdLst>
                  <a:gd name="connsiteX0" fmla="*/ 0 w 511648"/>
                  <a:gd name="connsiteY0" fmla="*/ 10654 h 38548"/>
                  <a:gd name="connsiteX1" fmla="*/ 39951 w 511648"/>
                  <a:gd name="connsiteY1" fmla="*/ 1192 h 38548"/>
                  <a:gd name="connsiteX2" fmla="*/ 189590 w 511648"/>
                  <a:gd name="connsiteY2" fmla="*/ 16962 h 38548"/>
                  <a:gd name="connsiteX3" fmla="*/ 369718 w 511648"/>
                  <a:gd name="connsiteY3" fmla="*/ 14509 h 38548"/>
                  <a:gd name="connsiteX4" fmla="*/ 474852 w 511648"/>
                  <a:gd name="connsiteY4" fmla="*/ 842 h 38548"/>
                  <a:gd name="connsiteX5" fmla="*/ 513751 w 511648"/>
                  <a:gd name="connsiteY5" fmla="*/ 10654 h 38548"/>
                  <a:gd name="connsiteX6" fmla="*/ 482912 w 511648"/>
                  <a:gd name="connsiteY6" fmla="*/ 21868 h 38548"/>
                  <a:gd name="connsiteX7" fmla="*/ 338529 w 511648"/>
                  <a:gd name="connsiteY7" fmla="*/ 39390 h 38548"/>
                  <a:gd name="connsiteX8" fmla="*/ 132818 w 511648"/>
                  <a:gd name="connsiteY8" fmla="*/ 36937 h 38548"/>
                  <a:gd name="connsiteX9" fmla="*/ 24531 w 511648"/>
                  <a:gd name="connsiteY9" fmla="*/ 20116 h 38548"/>
                  <a:gd name="connsiteX10" fmla="*/ 0 w 511648"/>
                  <a:gd name="connsiteY10" fmla="*/ 10654 h 3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38548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125FC8-F41B-449A-8F17-CB93E2DF1EE5}"/>
              </a:ext>
            </a:extLst>
          </p:cNvPr>
          <p:cNvGrpSpPr/>
          <p:nvPr/>
        </p:nvGrpSpPr>
        <p:grpSpPr>
          <a:xfrm>
            <a:off x="8743953" y="2501388"/>
            <a:ext cx="2654101" cy="1596674"/>
            <a:chOff x="-475010" y="1114178"/>
            <a:chExt cx="4241713" cy="10565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4B60D3-C6B2-44D3-A410-23294668537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UNIVERSO SOCIAL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FD8E24-477B-475E-90A9-E7AA5A8681B3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altLang="ko-KR" sz="1200" dirty="0">
                  <a:cs typeface="Arial" pitchFamily="34" charset="0"/>
                </a:rPr>
                <a:t>Analistas de Nivel 1 (Mesa de ayuda), analistas de nivel 2 (técnicos en sitio) y supervisores que aplicarán el modelo.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985CB46D-B6FD-49BE-9B5D-0D17866B9448}"/>
              </a:ext>
            </a:extLst>
          </p:cNvPr>
          <p:cNvSpPr/>
          <p:nvPr/>
        </p:nvSpPr>
        <p:spPr>
          <a:xfrm>
            <a:off x="9787903" y="1915226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5" name="Rounded Rectangle 24">
            <a:extLst>
              <a:ext uri="{FF2B5EF4-FFF2-40B4-BE49-F238E27FC236}">
                <a16:creationId xmlns:a16="http://schemas.microsoft.com/office/drawing/2014/main" id="{07903ECA-C83B-43A2-9D0A-170938FDD98A}"/>
              </a:ext>
            </a:extLst>
          </p:cNvPr>
          <p:cNvSpPr/>
          <p:nvPr/>
        </p:nvSpPr>
        <p:spPr>
          <a:xfrm>
            <a:off x="9928296" y="2089207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4AF117-8341-43E2-BD1F-A42E35AC3DEB}"/>
              </a:ext>
            </a:extLst>
          </p:cNvPr>
          <p:cNvGrpSpPr/>
          <p:nvPr/>
        </p:nvGrpSpPr>
        <p:grpSpPr>
          <a:xfrm>
            <a:off x="8743953" y="4769398"/>
            <a:ext cx="2654101" cy="1928758"/>
            <a:chOff x="-475010" y="1114178"/>
            <a:chExt cx="4241713" cy="14258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EA6006-8C84-4CD7-B33E-9F9643B24A2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MUESTRA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937D6B-0F6C-49C8-BA46-1FCAF2288CD9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altLang="ko-KR" sz="1200" dirty="0">
                  <a:cs typeface="Arial" pitchFamily="34" charset="0"/>
                </a:rPr>
                <a:t>Base de datos de tickets del servicio del año 2019 al 2020 extraída de la reportería de la empresa UNIQUE y base de datos de llamadas del año 2019 al 2020 extraída de la empresa CANVIA. 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88BD8D44-C67B-452E-85BA-D90C04978951}"/>
              </a:ext>
            </a:extLst>
          </p:cNvPr>
          <p:cNvSpPr/>
          <p:nvPr/>
        </p:nvSpPr>
        <p:spPr>
          <a:xfrm>
            <a:off x="9787903" y="4284380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D9196D-CA50-42F4-B5B9-42A7A9115D04}"/>
              </a:ext>
            </a:extLst>
          </p:cNvPr>
          <p:cNvGrpSpPr/>
          <p:nvPr/>
        </p:nvGrpSpPr>
        <p:grpSpPr>
          <a:xfrm>
            <a:off x="840558" y="2510280"/>
            <a:ext cx="2654101" cy="1281677"/>
            <a:chOff x="-475010" y="1114178"/>
            <a:chExt cx="4241713" cy="68721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B466AC-7F5C-43F9-B010-5FA6F556E03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TIPO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8A6CFE-6509-419D-92F4-2D25BFE9CF9E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altLang="ko-KR" sz="1200" dirty="0">
                  <a:cs typeface="Arial" pitchFamily="34" charset="0"/>
                </a:rPr>
                <a:t>investigación es una tesis de tipo aplicativa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CB2B4693-2283-4EE0-BD03-188B3B8B2929}"/>
              </a:ext>
            </a:extLst>
          </p:cNvPr>
          <p:cNvSpPr/>
          <p:nvPr/>
        </p:nvSpPr>
        <p:spPr>
          <a:xfrm>
            <a:off x="1884509" y="1924118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5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9BE563-0AAB-4F36-93F1-3CFC48E069A9}"/>
              </a:ext>
            </a:extLst>
          </p:cNvPr>
          <p:cNvGrpSpPr/>
          <p:nvPr/>
        </p:nvGrpSpPr>
        <p:grpSpPr>
          <a:xfrm>
            <a:off x="840558" y="5039092"/>
            <a:ext cx="2654101" cy="1506960"/>
            <a:chOff x="-475010" y="1114178"/>
            <a:chExt cx="4241713" cy="105654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9A3EF3-85D9-4D2C-AB49-B25F40B969A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POBLACIÓN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FA38F00-AA11-4B8D-85A2-77FB19795AD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altLang="ko-KR" sz="1200" dirty="0">
                  <a:cs typeface="Arial" pitchFamily="34" charset="0"/>
                </a:rPr>
                <a:t>Todas las atenciones realizadas en el proyecto UNIQUE de la empresa CANVIA por medio de llamadas y tickets.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699239A2-10A8-4474-A5AD-8B179085AEB1}"/>
              </a:ext>
            </a:extLst>
          </p:cNvPr>
          <p:cNvSpPr/>
          <p:nvPr/>
        </p:nvSpPr>
        <p:spPr>
          <a:xfrm>
            <a:off x="1884509" y="4452930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0AF357DB-9AD1-452D-9F8E-2C50A7500C3F}"/>
              </a:ext>
            </a:extLst>
          </p:cNvPr>
          <p:cNvSpPr/>
          <p:nvPr/>
        </p:nvSpPr>
        <p:spPr>
          <a:xfrm rot="20700000">
            <a:off x="1998970" y="457933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9" name="Pie 2">
            <a:extLst>
              <a:ext uri="{FF2B5EF4-FFF2-40B4-BE49-F238E27FC236}">
                <a16:creationId xmlns:a16="http://schemas.microsoft.com/office/drawing/2014/main" id="{CA131C45-6B4E-4B55-915B-BDB5E74C971D}"/>
              </a:ext>
            </a:extLst>
          </p:cNvPr>
          <p:cNvSpPr/>
          <p:nvPr/>
        </p:nvSpPr>
        <p:spPr>
          <a:xfrm>
            <a:off x="9901560" y="4400873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70" name="Donut 15">
            <a:extLst>
              <a:ext uri="{FF2B5EF4-FFF2-40B4-BE49-F238E27FC236}">
                <a16:creationId xmlns:a16="http://schemas.microsoft.com/office/drawing/2014/main" id="{8F02FCBE-6E20-426C-9A4F-A547962F557B}"/>
              </a:ext>
            </a:extLst>
          </p:cNvPr>
          <p:cNvSpPr/>
          <p:nvPr/>
        </p:nvSpPr>
        <p:spPr>
          <a:xfrm>
            <a:off x="1987532" y="2014687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71" name="Rectangle 2">
            <a:extLst>
              <a:ext uri="{FF2B5EF4-FFF2-40B4-BE49-F238E27FC236}">
                <a16:creationId xmlns:a16="http://schemas.microsoft.com/office/drawing/2014/main" id="{05E3C843-BA4E-4255-8ACC-1B39EB870514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TextBox 7">
            <a:extLst>
              <a:ext uri="{FF2B5EF4-FFF2-40B4-BE49-F238E27FC236}">
                <a16:creationId xmlns:a16="http://schemas.microsoft.com/office/drawing/2014/main" id="{7C3AC895-802D-4143-9BAD-EBF882E231FA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OPERACIONALIDAD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86D4C34-FB77-459C-BFC9-BED4AB4CA10A}"/>
              </a:ext>
            </a:extLst>
          </p:cNvPr>
          <p:cNvSpPr txBox="1">
            <a:spLocks/>
          </p:cNvSpPr>
          <p:nvPr/>
        </p:nvSpPr>
        <p:spPr>
          <a:xfrm>
            <a:off x="377371" y="3585029"/>
            <a:ext cx="11386005" cy="282224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s-ES" altLang="ko-KR" sz="6000" b="1" dirty="0">
                <a:solidFill>
                  <a:schemeClr val="bg1"/>
                </a:solidFill>
                <a:cs typeface="Arial" pitchFamily="34" charset="0"/>
              </a:rPr>
              <a:t>MÉTODO</a:t>
            </a:r>
            <a:endParaRPr lang="en-US" altLang="ko-KR" sz="6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8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61215-73BE-40FB-A801-36EFFD46890B}"/>
              </a:ext>
            </a:extLst>
          </p:cNvPr>
          <p:cNvSpPr/>
          <p:nvPr/>
        </p:nvSpPr>
        <p:spPr>
          <a:xfrm>
            <a:off x="9168095" y="2803896"/>
            <a:ext cx="2105076" cy="32635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0D271BF9-713B-41D0-90E0-5CC8311DE6E4}"/>
              </a:ext>
            </a:extLst>
          </p:cNvPr>
          <p:cNvSpPr/>
          <p:nvPr/>
        </p:nvSpPr>
        <p:spPr>
          <a:xfrm>
            <a:off x="918830" y="3542172"/>
            <a:ext cx="2042102" cy="89348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01E0273A-B459-4CD0-8435-5CF254BFE226}"/>
              </a:ext>
            </a:extLst>
          </p:cNvPr>
          <p:cNvSpPr/>
          <p:nvPr/>
        </p:nvSpPr>
        <p:spPr>
          <a:xfrm>
            <a:off x="2987884" y="3114722"/>
            <a:ext cx="2042102" cy="89348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53E938E4-B903-4E78-890B-D2C0B4A4A281}"/>
              </a:ext>
            </a:extLst>
          </p:cNvPr>
          <p:cNvSpPr/>
          <p:nvPr/>
        </p:nvSpPr>
        <p:spPr>
          <a:xfrm>
            <a:off x="5056938" y="2687274"/>
            <a:ext cx="2042102" cy="89348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B4CBDB40-14D8-445F-AAA2-A37966BF7CB8}"/>
              </a:ext>
            </a:extLst>
          </p:cNvPr>
          <p:cNvSpPr/>
          <p:nvPr/>
        </p:nvSpPr>
        <p:spPr>
          <a:xfrm>
            <a:off x="7125992" y="2259825"/>
            <a:ext cx="2042102" cy="89348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29863FB2-BB9F-4CEE-A775-3AF41CCCB421}"/>
              </a:ext>
            </a:extLst>
          </p:cNvPr>
          <p:cNvSpPr/>
          <p:nvPr/>
        </p:nvSpPr>
        <p:spPr>
          <a:xfrm>
            <a:off x="9195048" y="1832376"/>
            <a:ext cx="2042102" cy="89348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275C8-BCE5-4258-AD9C-4BE1B63BF8B8}"/>
              </a:ext>
            </a:extLst>
          </p:cNvPr>
          <p:cNvSpPr/>
          <p:nvPr/>
        </p:nvSpPr>
        <p:spPr>
          <a:xfrm>
            <a:off x="7099041" y="3246640"/>
            <a:ext cx="2069053" cy="2820777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55025A-0387-4B0E-A1A6-AC0967700908}"/>
              </a:ext>
            </a:extLst>
          </p:cNvPr>
          <p:cNvSpPr/>
          <p:nvPr/>
        </p:nvSpPr>
        <p:spPr>
          <a:xfrm>
            <a:off x="5029988" y="3688604"/>
            <a:ext cx="2069054" cy="23788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9DF2F2-2AAF-423B-9C1A-E3CA37AC6BBB}"/>
              </a:ext>
            </a:extLst>
          </p:cNvPr>
          <p:cNvSpPr/>
          <p:nvPr/>
        </p:nvSpPr>
        <p:spPr>
          <a:xfrm>
            <a:off x="2987884" y="4084563"/>
            <a:ext cx="2042102" cy="19828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AC203-2011-4453-B617-FFB3DD1E00E9}"/>
              </a:ext>
            </a:extLst>
          </p:cNvPr>
          <p:cNvSpPr/>
          <p:nvPr/>
        </p:nvSpPr>
        <p:spPr>
          <a:xfrm>
            <a:off x="932387" y="4495694"/>
            <a:ext cx="2055497" cy="1571722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82F2-4BAD-44A6-AF6A-9285015585DB}"/>
              </a:ext>
            </a:extLst>
          </p:cNvPr>
          <p:cNvSpPr txBox="1"/>
          <p:nvPr/>
        </p:nvSpPr>
        <p:spPr>
          <a:xfrm>
            <a:off x="1438639" y="3727305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Paso 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A7B38-9CD0-43B0-BBE2-116116D27F63}"/>
              </a:ext>
            </a:extLst>
          </p:cNvPr>
          <p:cNvSpPr txBox="1"/>
          <p:nvPr/>
        </p:nvSpPr>
        <p:spPr>
          <a:xfrm>
            <a:off x="3507693" y="3299856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Paso 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B5A58-2E50-4E36-9C18-683C49ADB133}"/>
              </a:ext>
            </a:extLst>
          </p:cNvPr>
          <p:cNvSpPr txBox="1"/>
          <p:nvPr/>
        </p:nvSpPr>
        <p:spPr>
          <a:xfrm>
            <a:off x="5576747" y="2872407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Paso 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1FE9C-E64F-4162-9D3C-92C1C5F8837A}"/>
              </a:ext>
            </a:extLst>
          </p:cNvPr>
          <p:cNvSpPr txBox="1"/>
          <p:nvPr/>
        </p:nvSpPr>
        <p:spPr>
          <a:xfrm>
            <a:off x="7645801" y="2444958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Paso 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D21A9-00CE-4E72-9FA0-C8F67A52636E}"/>
              </a:ext>
            </a:extLst>
          </p:cNvPr>
          <p:cNvSpPr txBox="1"/>
          <p:nvPr/>
        </p:nvSpPr>
        <p:spPr>
          <a:xfrm>
            <a:off x="9714857" y="2017509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Paso 5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8AC5A9-0842-4658-BC2E-35021DD23B42}"/>
              </a:ext>
            </a:extLst>
          </p:cNvPr>
          <p:cNvSpPr txBox="1"/>
          <p:nvPr/>
        </p:nvSpPr>
        <p:spPr>
          <a:xfrm>
            <a:off x="1104169" y="4708398"/>
            <a:ext cx="1711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 Obtener bases de datos de tickets, encuestas y llamadas del proyecto UNIQUE de la empresa CANVIA.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F4336-1E53-4C94-B9F9-64022E9A4E9B}"/>
              </a:ext>
            </a:extLst>
          </p:cNvPr>
          <p:cNvSpPr txBox="1"/>
          <p:nvPr/>
        </p:nvSpPr>
        <p:spPr>
          <a:xfrm>
            <a:off x="3169294" y="4284333"/>
            <a:ext cx="1711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Recopilar información de flujos y procedimientos, así como manuales e instructivos existentes en el servicio.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FBB3F7-71B3-4ED7-A2C7-0F40D26452D1}"/>
              </a:ext>
            </a:extLst>
          </p:cNvPr>
          <p:cNvSpPr txBox="1"/>
          <p:nvPr/>
        </p:nvSpPr>
        <p:spPr>
          <a:xfrm>
            <a:off x="5234419" y="3860268"/>
            <a:ext cx="1711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Procesar datos relevantes para el análisis, se debe de realizar limpieza de información e integrar esta información a un </a:t>
            </a:r>
            <a:r>
              <a:rPr lang="es-E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Power</a:t>
            </a:r>
            <a:r>
              <a:rPr lang="es-E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Bi para un análisis más eficiente.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DCFBA-B190-45F7-864C-F7236E8FB0CA}"/>
              </a:ext>
            </a:extLst>
          </p:cNvPr>
          <p:cNvSpPr txBox="1"/>
          <p:nvPr/>
        </p:nvSpPr>
        <p:spPr>
          <a:xfrm>
            <a:off x="7299544" y="3436203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Evaluar a los analistas respecto a sus conocimientos del servicio a nivel técnico y de procesos.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62DC6-D6E9-4575-BF0F-203D44212D11}"/>
              </a:ext>
            </a:extLst>
          </p:cNvPr>
          <p:cNvSpPr txBox="1"/>
          <p:nvPr/>
        </p:nvSpPr>
        <p:spPr>
          <a:xfrm>
            <a:off x="9364668" y="3012138"/>
            <a:ext cx="17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Analizar los resultados y determinar debilidades y fortalezas del servicio.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C8782A6-734F-4E51-B4AC-17F9504BFA5B}"/>
              </a:ext>
            </a:extLst>
          </p:cNvPr>
          <p:cNvSpPr/>
          <p:nvPr/>
        </p:nvSpPr>
        <p:spPr>
          <a:xfrm rot="19334430">
            <a:off x="9505307" y="4479235"/>
            <a:ext cx="1350425" cy="1563199"/>
          </a:xfrm>
          <a:custGeom>
            <a:avLst/>
            <a:gdLst/>
            <a:ahLst/>
            <a:cxnLst/>
            <a:rect l="l" t="t" r="r" b="b"/>
            <a:pathLst>
              <a:path w="4039355" h="4675800">
                <a:moveTo>
                  <a:pt x="4034497" y="0"/>
                </a:moveTo>
                <a:lnTo>
                  <a:pt x="4039355" y="1157334"/>
                </a:lnTo>
                <a:lnTo>
                  <a:pt x="4036521" y="1158088"/>
                </a:lnTo>
                <a:lnTo>
                  <a:pt x="4036521" y="4184468"/>
                </a:lnTo>
                <a:lnTo>
                  <a:pt x="2880543" y="4184469"/>
                </a:lnTo>
                <a:lnTo>
                  <a:pt x="2880543" y="2372299"/>
                </a:lnTo>
                <a:lnTo>
                  <a:pt x="1096372" y="4675800"/>
                </a:lnTo>
                <a:lnTo>
                  <a:pt x="242442" y="4014390"/>
                </a:lnTo>
                <a:lnTo>
                  <a:pt x="2044770" y="1687448"/>
                </a:lnTo>
                <a:lnTo>
                  <a:pt x="296924" y="2151986"/>
                </a:lnTo>
                <a:lnTo>
                  <a:pt x="0" y="1034791"/>
                </a:lnTo>
                <a:lnTo>
                  <a:pt x="2097708" y="477269"/>
                </a:lnTo>
                <a:lnTo>
                  <a:pt x="2101111" y="49067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3A71417F-F685-436A-B45F-A0422A3023F3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A65E99F1-F477-4EE6-A174-130593C0008A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DISEÑO DE INVESTIGACIÓN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86D4C34-FB77-459C-BFC9-BED4AB4CA10A}"/>
              </a:ext>
            </a:extLst>
          </p:cNvPr>
          <p:cNvSpPr txBox="1">
            <a:spLocks/>
          </p:cNvSpPr>
          <p:nvPr/>
        </p:nvSpPr>
        <p:spPr>
          <a:xfrm>
            <a:off x="3381829" y="4607046"/>
            <a:ext cx="8381547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DESCRIPCIÓN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5">
            <a:extLst>
              <a:ext uri="{FF2B5EF4-FFF2-40B4-BE49-F238E27FC236}">
                <a16:creationId xmlns:a16="http://schemas.microsoft.com/office/drawing/2014/main" id="{3EF28E97-EA60-43C2-9B75-820CB91FF030}"/>
              </a:ext>
            </a:extLst>
          </p:cNvPr>
          <p:cNvGrpSpPr/>
          <p:nvPr/>
        </p:nvGrpSpPr>
        <p:grpSpPr>
          <a:xfrm>
            <a:off x="5326209" y="1681696"/>
            <a:ext cx="1510540" cy="4514073"/>
            <a:chOff x="3802209" y="1681694"/>
            <a:chExt cx="1510540" cy="4514073"/>
          </a:xfrm>
        </p:grpSpPr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0234B3AB-A4FF-4299-9174-50EF3C1B1160}"/>
                </a:ext>
              </a:extLst>
            </p:cNvPr>
            <p:cNvSpPr/>
            <p:nvPr/>
          </p:nvSpPr>
          <p:spPr>
            <a:xfrm rot="3600000">
              <a:off x="3802210" y="2518620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DCBDD6-759C-4777-898F-48B8D42D1C66}"/>
                </a:ext>
              </a:extLst>
            </p:cNvPr>
            <p:cNvSpPr/>
            <p:nvPr/>
          </p:nvSpPr>
          <p:spPr>
            <a:xfrm rot="3600000">
              <a:off x="3775735" y="1734643"/>
              <a:ext cx="1589964" cy="14840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C79746E7-C027-4C0D-B0CD-8A319C806F89}"/>
                </a:ext>
              </a:extLst>
            </p:cNvPr>
            <p:cNvSpPr/>
            <p:nvPr/>
          </p:nvSpPr>
          <p:spPr>
            <a:xfrm rot="3600000">
              <a:off x="3802210" y="3249647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2009C3FE-144F-4B88-8A04-8E00F0DA233D}"/>
                </a:ext>
              </a:extLst>
            </p:cNvPr>
            <p:cNvSpPr/>
            <p:nvPr/>
          </p:nvSpPr>
          <p:spPr>
            <a:xfrm rot="3600000">
              <a:off x="3802210" y="3980674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3BBB3778-2975-429C-BBF1-C752057F635E}"/>
                </a:ext>
              </a:extLst>
            </p:cNvPr>
            <p:cNvSpPr/>
            <p:nvPr/>
          </p:nvSpPr>
          <p:spPr>
            <a:xfrm rot="3600000">
              <a:off x="3802210" y="4711702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89645DB-A856-4296-A043-6A6214055E9F}"/>
              </a:ext>
            </a:extLst>
          </p:cNvPr>
          <p:cNvSpPr/>
          <p:nvPr/>
        </p:nvSpPr>
        <p:spPr>
          <a:xfrm>
            <a:off x="7275760" y="4242436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8B02A-D042-4B9C-9122-B3B096F418A2}"/>
              </a:ext>
            </a:extLst>
          </p:cNvPr>
          <p:cNvSpPr/>
          <p:nvPr/>
        </p:nvSpPr>
        <p:spPr>
          <a:xfrm>
            <a:off x="7275760" y="270799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C78A4E-2956-4A65-B5A2-D85DBBE64492}"/>
              </a:ext>
            </a:extLst>
          </p:cNvPr>
          <p:cNvSpPr/>
          <p:nvPr/>
        </p:nvSpPr>
        <p:spPr>
          <a:xfrm>
            <a:off x="4068991" y="5009657"/>
            <a:ext cx="792088" cy="7920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0A994B-C77E-49A4-8936-AAB5B8E95A5F}"/>
              </a:ext>
            </a:extLst>
          </p:cNvPr>
          <p:cNvSpPr/>
          <p:nvPr/>
        </p:nvSpPr>
        <p:spPr>
          <a:xfrm>
            <a:off x="4068991" y="3475216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BF0162-0665-430F-A075-7DBFBEAAD45A}"/>
              </a:ext>
            </a:extLst>
          </p:cNvPr>
          <p:cNvSpPr/>
          <p:nvPr/>
        </p:nvSpPr>
        <p:spPr>
          <a:xfrm>
            <a:off x="4068991" y="1940776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266D72-89E5-40B0-8592-B29A1C53DE9A}"/>
              </a:ext>
            </a:extLst>
          </p:cNvPr>
          <p:cNvGrpSpPr/>
          <p:nvPr/>
        </p:nvGrpSpPr>
        <p:grpSpPr>
          <a:xfrm>
            <a:off x="828634" y="1887074"/>
            <a:ext cx="3143416" cy="899495"/>
            <a:chOff x="1772309" y="4307149"/>
            <a:chExt cx="3116362" cy="8994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EE698E-3B31-42CC-BCA8-4BE773673440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Dimensionar la información a recopilar.</a:t>
              </a:r>
            </a:p>
            <a:p>
              <a:pPr algn="r"/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Determinar el alcance de la información recopilada.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6F7AA4-546A-4F89-87EB-75A03EE85B6E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RECOPILACIÓN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C31FD-6BE5-4237-B56C-C2A2692FC580}"/>
              </a:ext>
            </a:extLst>
          </p:cNvPr>
          <p:cNvGrpSpPr/>
          <p:nvPr/>
        </p:nvGrpSpPr>
        <p:grpSpPr>
          <a:xfrm>
            <a:off x="828634" y="4955955"/>
            <a:ext cx="3143416" cy="714829"/>
            <a:chOff x="1772309" y="4307149"/>
            <a:chExt cx="3116362" cy="7148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ACE9FA-4495-40C1-9DE8-393B189107CA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</a:t>
              </a: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Aplicación y retroalimentación para los resultados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0B8936-2B63-472E-B707-A01FFA323C8E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CIERRE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4A59C-C194-4FF9-86DC-04CB7AED92AF}"/>
              </a:ext>
            </a:extLst>
          </p:cNvPr>
          <p:cNvGrpSpPr/>
          <p:nvPr/>
        </p:nvGrpSpPr>
        <p:grpSpPr>
          <a:xfrm>
            <a:off x="145143" y="3421514"/>
            <a:ext cx="3826907" cy="1084161"/>
            <a:chOff x="1772309" y="4307149"/>
            <a:chExt cx="3116362" cy="108416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017764-73A2-4EA6-AEE1-574302E30FC3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Dimensionar los requisitos para la solución propuesta</a:t>
              </a:r>
            </a:p>
            <a:p>
              <a:pPr algn="r"/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Determinar los puntos de control para la implementación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7C0B7-F38F-41C9-9864-5E3E35BE9E5D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DISEÑO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BCAC83-6555-4BEC-AA13-9444378F3BA0}"/>
              </a:ext>
            </a:extLst>
          </p:cNvPr>
          <p:cNvGrpSpPr/>
          <p:nvPr/>
        </p:nvGrpSpPr>
        <p:grpSpPr>
          <a:xfrm>
            <a:off x="8162759" y="2654294"/>
            <a:ext cx="3143416" cy="899495"/>
            <a:chOff x="1772309" y="4307149"/>
            <a:chExt cx="3116362" cy="8994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8DBEE7-4024-49B8-9B80-3ADBD316E259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Dimensionar los posibles resultados.</a:t>
              </a:r>
            </a:p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Determinar los resultados mínimos y máximos posibles.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ED58C0-8D16-4BEE-94CF-4BA589AF9D3F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EVALUACIÓN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E2E171-AD4C-4908-A301-7DA48D5C3A15}"/>
              </a:ext>
            </a:extLst>
          </p:cNvPr>
          <p:cNvGrpSpPr/>
          <p:nvPr/>
        </p:nvGrpSpPr>
        <p:grpSpPr>
          <a:xfrm>
            <a:off x="8158195" y="4188734"/>
            <a:ext cx="3143416" cy="899495"/>
            <a:chOff x="1772309" y="4307149"/>
            <a:chExt cx="3116362" cy="8994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06B648-AB13-4B10-A4A7-68B3B9E99B21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Dimensionar el alcance del proyecto. </a:t>
              </a:r>
            </a:p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Determinar las acciones a realizar con los resultados obtenidos.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D7826A-C6D3-4401-85C1-46C137289437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PLANIFICACIÓN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2467D82-CA07-44F2-9BC9-CBE42C75FFEF}"/>
              </a:ext>
            </a:extLst>
          </p:cNvPr>
          <p:cNvSpPr txBox="1"/>
          <p:nvPr/>
        </p:nvSpPr>
        <p:spPr>
          <a:xfrm>
            <a:off x="5494892" y="2132399"/>
            <a:ext cx="1420058" cy="307777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FD06EF8E-55BD-4F66-A7C7-E52E92A67795}"/>
              </a:ext>
            </a:extLst>
          </p:cNvPr>
          <p:cNvSpPr/>
          <p:nvPr/>
        </p:nvSpPr>
        <p:spPr>
          <a:xfrm>
            <a:off x="4304015" y="523295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B60C8652-611F-4B60-A63D-DA5FD3036CCB}"/>
              </a:ext>
            </a:extLst>
          </p:cNvPr>
          <p:cNvSpPr/>
          <p:nvPr/>
        </p:nvSpPr>
        <p:spPr>
          <a:xfrm>
            <a:off x="7559840" y="448713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845AA80E-DB51-43AE-AF8D-5DCCEECA29BC}"/>
              </a:ext>
            </a:extLst>
          </p:cNvPr>
          <p:cNvSpPr/>
          <p:nvPr/>
        </p:nvSpPr>
        <p:spPr>
          <a:xfrm flipH="1">
            <a:off x="4256140" y="372089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11748711-F48E-4072-974F-264C28F56D7B}"/>
              </a:ext>
            </a:extLst>
          </p:cNvPr>
          <p:cNvSpPr>
            <a:spLocks noChangeAspect="1"/>
          </p:cNvSpPr>
          <p:nvPr/>
        </p:nvSpPr>
        <p:spPr>
          <a:xfrm rot="9900000">
            <a:off x="7465694" y="295605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43A66D6F-9A0A-4886-8E79-91A59935B5E0}"/>
              </a:ext>
            </a:extLst>
          </p:cNvPr>
          <p:cNvSpPr/>
          <p:nvPr/>
        </p:nvSpPr>
        <p:spPr>
          <a:xfrm>
            <a:off x="4256141" y="220703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4884FD07-AC80-4F22-8294-0376AE899335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428AEB2-42B8-49B6-86C6-E90B48B640AE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2800" dirty="0">
                <a:solidFill>
                  <a:schemeClr val="accent4"/>
                </a:solidFill>
                <a:cs typeface="Arial" pitchFamily="34" charset="0"/>
              </a:rPr>
              <a:t>ESTRATEGIA DE PRUEBA DE HIPÓTESIS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37D12-4D50-4312-9DD0-EEC955319A88}"/>
              </a:ext>
            </a:extLst>
          </p:cNvPr>
          <p:cNvSpPr/>
          <p:nvPr/>
        </p:nvSpPr>
        <p:spPr>
          <a:xfrm>
            <a:off x="905608" y="2756706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F976C-97B6-463C-8F0C-55F91232C8C5}"/>
              </a:ext>
            </a:extLst>
          </p:cNvPr>
          <p:cNvSpPr/>
          <p:nvPr/>
        </p:nvSpPr>
        <p:spPr>
          <a:xfrm>
            <a:off x="1265532" y="2958859"/>
            <a:ext cx="1368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Base de datos de tickets extraído de la reportería del cliente.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3A2BF-F4DE-4CFB-85A8-B5B5CB84E11E}"/>
              </a:ext>
            </a:extLst>
          </p:cNvPr>
          <p:cNvSpPr/>
          <p:nvPr/>
        </p:nvSpPr>
        <p:spPr>
          <a:xfrm>
            <a:off x="3662568" y="2772722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D86D05-C243-4945-826C-AB21FE4E6A2A}"/>
              </a:ext>
            </a:extLst>
          </p:cNvPr>
          <p:cNvSpPr/>
          <p:nvPr/>
        </p:nvSpPr>
        <p:spPr>
          <a:xfrm>
            <a:off x="4032820" y="2853440"/>
            <a:ext cx="1368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Encuestas de satisfacción extraído de la reportería del cliente.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40655-1F1A-4728-A412-67625345F15A}"/>
              </a:ext>
            </a:extLst>
          </p:cNvPr>
          <p:cNvSpPr/>
          <p:nvPr/>
        </p:nvSpPr>
        <p:spPr>
          <a:xfrm>
            <a:off x="6419528" y="2756706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77DE61-C764-4926-AD8C-B39B911859BA}"/>
              </a:ext>
            </a:extLst>
          </p:cNvPr>
          <p:cNvSpPr/>
          <p:nvPr/>
        </p:nvSpPr>
        <p:spPr>
          <a:xfrm>
            <a:off x="6779452" y="2958859"/>
            <a:ext cx="1368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Encuestas de satisfacción (entrevista a usuarios)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963E5E-9753-4D12-8A37-A2E5D0BEA858}"/>
              </a:ext>
            </a:extLst>
          </p:cNvPr>
          <p:cNvSpPr/>
          <p:nvPr/>
        </p:nvSpPr>
        <p:spPr>
          <a:xfrm>
            <a:off x="9176489" y="2756706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0211EE-2AEB-48F3-B58C-30C6FECC0DDB}"/>
              </a:ext>
            </a:extLst>
          </p:cNvPr>
          <p:cNvSpPr/>
          <p:nvPr/>
        </p:nvSpPr>
        <p:spPr>
          <a:xfrm>
            <a:off x="9318170" y="2896840"/>
            <a:ext cx="1828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Base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llamadas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extraído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reportes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Cisco de la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empresa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CANVIA.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2F5E8B-26F0-429E-862B-16CBA008251C}"/>
              </a:ext>
            </a:extLst>
          </p:cNvPr>
          <p:cNvCxnSpPr/>
          <p:nvPr/>
        </p:nvCxnSpPr>
        <p:spPr>
          <a:xfrm>
            <a:off x="3150966" y="3296766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A1E60C-7F26-4C11-9673-5CEEAA69D427}"/>
              </a:ext>
            </a:extLst>
          </p:cNvPr>
          <p:cNvCxnSpPr/>
          <p:nvPr/>
        </p:nvCxnSpPr>
        <p:spPr>
          <a:xfrm>
            <a:off x="5907926" y="3296766"/>
            <a:ext cx="354246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0DEA1E-EF28-4384-8014-D3679E8F2565}"/>
              </a:ext>
            </a:extLst>
          </p:cNvPr>
          <p:cNvCxnSpPr/>
          <p:nvPr/>
        </p:nvCxnSpPr>
        <p:spPr>
          <a:xfrm>
            <a:off x="8664886" y="3296766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A1FE5-CFF9-411D-8F37-1D17AAC4C1D4}"/>
              </a:ext>
            </a:extLst>
          </p:cNvPr>
          <p:cNvSpPr/>
          <p:nvPr/>
        </p:nvSpPr>
        <p:spPr>
          <a:xfrm>
            <a:off x="3661860" y="4095980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5FC416-825E-49D5-B884-56622122A621}"/>
              </a:ext>
            </a:extLst>
          </p:cNvPr>
          <p:cNvSpPr/>
          <p:nvPr/>
        </p:nvSpPr>
        <p:spPr>
          <a:xfrm>
            <a:off x="4032820" y="4370769"/>
            <a:ext cx="1368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Evaluaciones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analistas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1F61DD-D574-4B62-B319-8814A0767F07}"/>
              </a:ext>
            </a:extLst>
          </p:cNvPr>
          <p:cNvSpPr/>
          <p:nvPr/>
        </p:nvSpPr>
        <p:spPr>
          <a:xfrm>
            <a:off x="6432677" y="4095980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5F3321-3810-4EB0-9D28-CC3B5C3BE75D}"/>
              </a:ext>
            </a:extLst>
          </p:cNvPr>
          <p:cNvSpPr/>
          <p:nvPr/>
        </p:nvSpPr>
        <p:spPr>
          <a:xfrm>
            <a:off x="6792601" y="4247898"/>
            <a:ext cx="1368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Instructivos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técnicos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desarrollados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por CANVIA.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056E3E-69DB-41BE-9B26-ADCE166814C0}"/>
              </a:ext>
            </a:extLst>
          </p:cNvPr>
          <p:cNvSpPr/>
          <p:nvPr/>
        </p:nvSpPr>
        <p:spPr>
          <a:xfrm>
            <a:off x="9176489" y="4095980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51680B-60F9-42E4-A63F-D0F76437E094}"/>
              </a:ext>
            </a:extLst>
          </p:cNvPr>
          <p:cNvSpPr/>
          <p:nvPr/>
        </p:nvSpPr>
        <p:spPr>
          <a:xfrm>
            <a:off x="9530861" y="4299208"/>
            <a:ext cx="1368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Procedimientos proporcionados por el cliente.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881219-79B3-457F-A522-E2CFB24DE194}"/>
              </a:ext>
            </a:extLst>
          </p:cNvPr>
          <p:cNvCxnSpPr/>
          <p:nvPr/>
        </p:nvCxnSpPr>
        <p:spPr>
          <a:xfrm flipH="1">
            <a:off x="5923783" y="4636040"/>
            <a:ext cx="334973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AFD982-1594-4A16-91CB-1BEE948B58AE}"/>
              </a:ext>
            </a:extLst>
          </p:cNvPr>
          <p:cNvCxnSpPr/>
          <p:nvPr/>
        </p:nvCxnSpPr>
        <p:spPr>
          <a:xfrm flipH="1">
            <a:off x="8694599" y="4636040"/>
            <a:ext cx="307968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E171E2-FA25-4833-83F0-49F88B265B7A}"/>
              </a:ext>
            </a:extLst>
          </p:cNvPr>
          <p:cNvCxnSpPr/>
          <p:nvPr/>
        </p:nvCxnSpPr>
        <p:spPr>
          <a:xfrm>
            <a:off x="10214937" y="3852842"/>
            <a:ext cx="11104" cy="243138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2">
            <a:extLst>
              <a:ext uri="{FF2B5EF4-FFF2-40B4-BE49-F238E27FC236}">
                <a16:creationId xmlns:a16="http://schemas.microsoft.com/office/drawing/2014/main" id="{5E625BD9-2F85-462C-81E9-12A57CF87107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4AAC48BA-4DBB-4762-A31B-8CDBFABC3ED0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2800" dirty="0">
                <a:solidFill>
                  <a:schemeClr val="accent4"/>
                </a:solidFill>
                <a:cs typeface="Arial" pitchFamily="34" charset="0"/>
              </a:rPr>
              <a:t>INSTRUMENTOS DE RECOLECCIÓN DE DATOS.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7" name="Group 62">
            <a:extLst>
              <a:ext uri="{FF2B5EF4-FFF2-40B4-BE49-F238E27FC236}">
                <a16:creationId xmlns:a16="http://schemas.microsoft.com/office/drawing/2014/main" id="{D7EECBDB-5F37-4C2B-ADF6-2172928A4AB7}"/>
              </a:ext>
            </a:extLst>
          </p:cNvPr>
          <p:cNvGrpSpPr/>
          <p:nvPr/>
        </p:nvGrpSpPr>
        <p:grpSpPr>
          <a:xfrm>
            <a:off x="638086" y="1336129"/>
            <a:ext cx="3873383" cy="1173645"/>
            <a:chOff x="3262372" y="2901245"/>
            <a:chExt cx="5961684" cy="1806405"/>
          </a:xfrm>
        </p:grpSpPr>
        <p:sp>
          <p:nvSpPr>
            <p:cNvPr id="48" name="Freeform: Shape 57">
              <a:extLst>
                <a:ext uri="{FF2B5EF4-FFF2-40B4-BE49-F238E27FC236}">
                  <a16:creationId xmlns:a16="http://schemas.microsoft.com/office/drawing/2014/main" id="{7C93147C-3A5E-4DDA-8EC4-30ADFFF948C1}"/>
                </a:ext>
              </a:extLst>
            </p:cNvPr>
            <p:cNvSpPr/>
            <p:nvPr/>
          </p:nvSpPr>
          <p:spPr>
            <a:xfrm>
              <a:off x="3262372" y="2925876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58">
              <a:extLst>
                <a:ext uri="{FF2B5EF4-FFF2-40B4-BE49-F238E27FC236}">
                  <a16:creationId xmlns:a16="http://schemas.microsoft.com/office/drawing/2014/main" id="{885A1F96-E24C-4AF8-A4F1-79610254A3BC}"/>
                </a:ext>
              </a:extLst>
            </p:cNvPr>
            <p:cNvSpPr/>
            <p:nvPr/>
          </p:nvSpPr>
          <p:spPr>
            <a:xfrm>
              <a:off x="4671494" y="3287754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59">
              <a:extLst>
                <a:ext uri="{FF2B5EF4-FFF2-40B4-BE49-F238E27FC236}">
                  <a16:creationId xmlns:a16="http://schemas.microsoft.com/office/drawing/2014/main" id="{F244559D-5831-4F35-8E85-16DAA29662F3}"/>
                </a:ext>
              </a:extLst>
            </p:cNvPr>
            <p:cNvSpPr/>
            <p:nvPr/>
          </p:nvSpPr>
          <p:spPr>
            <a:xfrm rot="10800000" flipV="1">
              <a:off x="5377442" y="2923992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60">
              <a:extLst>
                <a:ext uri="{FF2B5EF4-FFF2-40B4-BE49-F238E27FC236}">
                  <a16:creationId xmlns:a16="http://schemas.microsoft.com/office/drawing/2014/main" id="{DDFB9E00-2AFC-491B-A878-E30DC782B7B7}"/>
                </a:ext>
              </a:extLst>
            </p:cNvPr>
            <p:cNvSpPr/>
            <p:nvPr/>
          </p:nvSpPr>
          <p:spPr>
            <a:xfrm rot="10800000" flipV="1">
              <a:off x="6744749" y="3278817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61">
              <a:extLst>
                <a:ext uri="{FF2B5EF4-FFF2-40B4-BE49-F238E27FC236}">
                  <a16:creationId xmlns:a16="http://schemas.microsoft.com/office/drawing/2014/main" id="{7D0EBC61-D2A8-46C5-97A7-18B41E266D6D}"/>
                </a:ext>
              </a:extLst>
            </p:cNvPr>
            <p:cNvSpPr/>
            <p:nvPr/>
          </p:nvSpPr>
          <p:spPr>
            <a:xfrm>
              <a:off x="7449187" y="2901245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3" name="Group 62">
            <a:extLst>
              <a:ext uri="{FF2B5EF4-FFF2-40B4-BE49-F238E27FC236}">
                <a16:creationId xmlns:a16="http://schemas.microsoft.com/office/drawing/2014/main" id="{338A8EDD-EE3B-40E1-8892-74607676BAA3}"/>
              </a:ext>
            </a:extLst>
          </p:cNvPr>
          <p:cNvGrpSpPr/>
          <p:nvPr/>
        </p:nvGrpSpPr>
        <p:grpSpPr>
          <a:xfrm>
            <a:off x="7987972" y="5435253"/>
            <a:ext cx="3873383" cy="1173645"/>
            <a:chOff x="3262372" y="2901245"/>
            <a:chExt cx="5961684" cy="1806405"/>
          </a:xfrm>
        </p:grpSpPr>
        <p:sp>
          <p:nvSpPr>
            <p:cNvPr id="54" name="Freeform: Shape 57">
              <a:extLst>
                <a:ext uri="{FF2B5EF4-FFF2-40B4-BE49-F238E27FC236}">
                  <a16:creationId xmlns:a16="http://schemas.microsoft.com/office/drawing/2014/main" id="{9D13FE0A-AD03-4DCC-B018-E5A4FFC4A0DB}"/>
                </a:ext>
              </a:extLst>
            </p:cNvPr>
            <p:cNvSpPr/>
            <p:nvPr/>
          </p:nvSpPr>
          <p:spPr>
            <a:xfrm>
              <a:off x="3262372" y="2925876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8">
              <a:extLst>
                <a:ext uri="{FF2B5EF4-FFF2-40B4-BE49-F238E27FC236}">
                  <a16:creationId xmlns:a16="http://schemas.microsoft.com/office/drawing/2014/main" id="{C3A87F9A-2CFD-483F-AAE9-89D5ACF9340E}"/>
                </a:ext>
              </a:extLst>
            </p:cNvPr>
            <p:cNvSpPr/>
            <p:nvPr/>
          </p:nvSpPr>
          <p:spPr>
            <a:xfrm>
              <a:off x="4671494" y="3287754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9">
              <a:extLst>
                <a:ext uri="{FF2B5EF4-FFF2-40B4-BE49-F238E27FC236}">
                  <a16:creationId xmlns:a16="http://schemas.microsoft.com/office/drawing/2014/main" id="{8B31A2DE-2FBC-44D9-9A8F-FCB3D22752E0}"/>
                </a:ext>
              </a:extLst>
            </p:cNvPr>
            <p:cNvSpPr/>
            <p:nvPr/>
          </p:nvSpPr>
          <p:spPr>
            <a:xfrm rot="10800000" flipV="1">
              <a:off x="5377442" y="2923992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60">
              <a:extLst>
                <a:ext uri="{FF2B5EF4-FFF2-40B4-BE49-F238E27FC236}">
                  <a16:creationId xmlns:a16="http://schemas.microsoft.com/office/drawing/2014/main" id="{67D3BEE4-6334-4E77-BBD9-6103CF866E16}"/>
                </a:ext>
              </a:extLst>
            </p:cNvPr>
            <p:cNvSpPr/>
            <p:nvPr/>
          </p:nvSpPr>
          <p:spPr>
            <a:xfrm rot="10800000" flipV="1">
              <a:off x="6744749" y="3278817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61">
              <a:extLst>
                <a:ext uri="{FF2B5EF4-FFF2-40B4-BE49-F238E27FC236}">
                  <a16:creationId xmlns:a16="http://schemas.microsoft.com/office/drawing/2014/main" id="{4BE9C5D0-22D3-467E-A450-92F9465D49A6}"/>
                </a:ext>
              </a:extLst>
            </p:cNvPr>
            <p:cNvSpPr/>
            <p:nvPr/>
          </p:nvSpPr>
          <p:spPr>
            <a:xfrm>
              <a:off x="7449187" y="2901245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86D4C34-FB77-459C-BFC9-BED4AB4CA10A}"/>
              </a:ext>
            </a:extLst>
          </p:cNvPr>
          <p:cNvSpPr txBox="1">
            <a:spLocks/>
          </p:cNvSpPr>
          <p:nvPr/>
        </p:nvSpPr>
        <p:spPr>
          <a:xfrm>
            <a:off x="377371" y="3585029"/>
            <a:ext cx="11386005" cy="282224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291180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>
            <a:extLst>
              <a:ext uri="{FF2B5EF4-FFF2-40B4-BE49-F238E27FC236}">
                <a16:creationId xmlns:a16="http://schemas.microsoft.com/office/drawing/2014/main" id="{74AA51B6-58DE-4E56-9A46-AB3CA9695349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D50E810C-66BD-4201-AAA5-A6049100C274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2800" dirty="0">
                <a:solidFill>
                  <a:schemeClr val="accent4"/>
                </a:solidFill>
                <a:cs typeface="Arial" pitchFamily="34" charset="0"/>
              </a:rPr>
              <a:t>CRONOGRAMA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67FA3B6E-D8B1-42C2-8DA5-37EE1B0E08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8971" y="1890457"/>
            <a:ext cx="11164198" cy="4053642"/>
          </a:xfrm>
          <a:prstGeom prst="rect">
            <a:avLst/>
          </a:prstGeom>
        </p:spPr>
      </p:pic>
      <p:sp>
        <p:nvSpPr>
          <p:cNvPr id="61" name="Rectangle 7">
            <a:extLst>
              <a:ext uri="{FF2B5EF4-FFF2-40B4-BE49-F238E27FC236}">
                <a16:creationId xmlns:a16="http://schemas.microsoft.com/office/drawing/2014/main" id="{F112D06E-BA32-410F-8170-6398DA7CFE7E}"/>
              </a:ext>
            </a:extLst>
          </p:cNvPr>
          <p:cNvSpPr/>
          <p:nvPr/>
        </p:nvSpPr>
        <p:spPr>
          <a:xfrm>
            <a:off x="513901" y="1282617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Rectangle 15">
            <a:extLst>
              <a:ext uri="{FF2B5EF4-FFF2-40B4-BE49-F238E27FC236}">
                <a16:creationId xmlns:a16="http://schemas.microsoft.com/office/drawing/2014/main" id="{7CE9E058-11FD-4887-81B0-C3FE9BA71F10}"/>
              </a:ext>
            </a:extLst>
          </p:cNvPr>
          <p:cNvSpPr/>
          <p:nvPr/>
        </p:nvSpPr>
        <p:spPr>
          <a:xfrm rot="5400000">
            <a:off x="11171287" y="6154481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86D4C34-FB77-459C-BFC9-BED4AB4CA10A}"/>
              </a:ext>
            </a:extLst>
          </p:cNvPr>
          <p:cNvSpPr txBox="1">
            <a:spLocks/>
          </p:cNvSpPr>
          <p:nvPr/>
        </p:nvSpPr>
        <p:spPr>
          <a:xfrm>
            <a:off x="377371" y="3585029"/>
            <a:ext cx="11386005" cy="282224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s-ES" altLang="ko-KR" sz="6000" b="1" dirty="0">
                <a:solidFill>
                  <a:schemeClr val="bg1"/>
                </a:solidFill>
                <a:cs typeface="Arial" pitchFamily="34" charset="0"/>
              </a:rPr>
              <a:t>PRESUPUESTO</a:t>
            </a:r>
            <a:endParaRPr lang="en-US" altLang="ko-KR" sz="6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93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Arc 11">
            <a:extLst>
              <a:ext uri="{FF2B5EF4-FFF2-40B4-BE49-F238E27FC236}">
                <a16:creationId xmlns:a16="http://schemas.microsoft.com/office/drawing/2014/main" id="{E9D9D9CA-D4E9-4925-9A7A-6EFB19EA44AC}"/>
              </a:ext>
            </a:extLst>
          </p:cNvPr>
          <p:cNvSpPr/>
          <p:nvPr/>
        </p:nvSpPr>
        <p:spPr>
          <a:xfrm rot="10800000">
            <a:off x="9475421" y="1987950"/>
            <a:ext cx="1771286" cy="2882099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74AA51B6-58DE-4E56-9A46-AB3CA9695349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D50E810C-66BD-4201-AAA5-A6049100C274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sz="2800">
                <a:solidFill>
                  <a:schemeClr val="accent4"/>
                </a:solidFill>
                <a:cs typeface="Arial" pitchFamily="34" charset="0"/>
              </a:rPr>
              <a:t>PRESUPUESTO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58EC1AE-7D2E-4B12-A593-DE2D408C9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04889"/>
              </p:ext>
            </p:extLst>
          </p:nvPr>
        </p:nvGraphicFramePr>
        <p:xfrm>
          <a:off x="806918" y="2472789"/>
          <a:ext cx="7979228" cy="2674620"/>
        </p:xfrm>
        <a:graphic>
          <a:graphicData uri="http://schemas.openxmlformats.org/drawingml/2006/table">
            <a:tbl>
              <a:tblPr firstRow="1" firstCol="1" bandRow="1"/>
              <a:tblGrid>
                <a:gridCol w="1505857">
                  <a:extLst>
                    <a:ext uri="{9D8B030D-6E8A-4147-A177-3AD203B41FA5}">
                      <a16:colId xmlns:a16="http://schemas.microsoft.com/office/drawing/2014/main" val="1852285440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79332776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592274289"/>
                    </a:ext>
                  </a:extLst>
                </a:gridCol>
                <a:gridCol w="2859314">
                  <a:extLst>
                    <a:ext uri="{9D8B030D-6E8A-4147-A177-3AD203B41FA5}">
                      <a16:colId xmlns:a16="http://schemas.microsoft.com/office/drawing/2014/main" val="219613695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PRESUPUESTO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1064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CONCEPTO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MONTO S/.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CONSIDERACIONES</a:t>
                      </a:r>
                      <a:endParaRPr lang="es-P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94920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1. Personal</a:t>
                      </a:r>
                      <a:endParaRPr lang="es-P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Especialista de GC</a:t>
                      </a:r>
                      <a:endParaRPr lang="es-P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2,200.00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 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70772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Analista de apoyo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600.00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Pago por horas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380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2. Materiales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Escritorio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100.00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Costo por ubicación mensual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640321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3. Equipos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Laptop 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600.00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Depreciación por mes: S/. 100.00</a:t>
                      </a:r>
                      <a:endParaRPr lang="es-E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30343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Celular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40.00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 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201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4. Servicios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Internet modem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50.00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 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69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5. Transporte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 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200.00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A sedes de cliente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960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6. Alimentos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 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240.00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Por día: S/. 12.00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46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7. Contingencia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 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600.00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 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2205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TOTAL PRESUPUESTO</a:t>
                      </a:r>
                      <a:endParaRPr lang="es-P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4,630.00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 </a:t>
                      </a:r>
                      <a:endParaRPr lang="es-P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51643"/>
                  </a:ext>
                </a:extLst>
              </a:tr>
            </a:tbl>
          </a:graphicData>
        </a:graphic>
      </p:graphicFrame>
      <p:sp>
        <p:nvSpPr>
          <p:cNvPr id="5" name="Block Arc 11">
            <a:extLst>
              <a:ext uri="{FF2B5EF4-FFF2-40B4-BE49-F238E27FC236}">
                <a16:creationId xmlns:a16="http://schemas.microsoft.com/office/drawing/2014/main" id="{8A1744AF-1017-4F2D-8FA6-6A0BA6752B0A}"/>
              </a:ext>
            </a:extLst>
          </p:cNvPr>
          <p:cNvSpPr/>
          <p:nvPr/>
        </p:nvSpPr>
        <p:spPr>
          <a:xfrm rot="10800000">
            <a:off x="10721637" y="3428999"/>
            <a:ext cx="726505" cy="1182113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A21D95E4-11E8-4AD5-9C6A-0A26A6C41D33}"/>
              </a:ext>
            </a:extLst>
          </p:cNvPr>
          <p:cNvSpPr txBox="1"/>
          <p:nvPr/>
        </p:nvSpPr>
        <p:spPr>
          <a:xfrm>
            <a:off x="758372" y="1958765"/>
            <a:ext cx="314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MONTOS BASE POR MES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Block Arc 11">
            <a:extLst>
              <a:ext uri="{FF2B5EF4-FFF2-40B4-BE49-F238E27FC236}">
                <a16:creationId xmlns:a16="http://schemas.microsoft.com/office/drawing/2014/main" id="{213D652D-A2F8-4BD7-81B6-D71A48596467}"/>
              </a:ext>
            </a:extLst>
          </p:cNvPr>
          <p:cNvSpPr/>
          <p:nvPr/>
        </p:nvSpPr>
        <p:spPr>
          <a:xfrm rot="10800000">
            <a:off x="9419128" y="2350584"/>
            <a:ext cx="726505" cy="1182113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19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Arc 11">
            <a:extLst>
              <a:ext uri="{FF2B5EF4-FFF2-40B4-BE49-F238E27FC236}">
                <a16:creationId xmlns:a16="http://schemas.microsoft.com/office/drawing/2014/main" id="{E9D9D9CA-D4E9-4925-9A7A-6EFB19EA44AC}"/>
              </a:ext>
            </a:extLst>
          </p:cNvPr>
          <p:cNvSpPr/>
          <p:nvPr/>
        </p:nvSpPr>
        <p:spPr>
          <a:xfrm rot="10800000">
            <a:off x="9475421" y="1987950"/>
            <a:ext cx="1771286" cy="2882099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74AA51B6-58DE-4E56-9A46-AB3CA9695349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D50E810C-66BD-4201-AAA5-A6049100C274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sz="2800">
                <a:solidFill>
                  <a:schemeClr val="accent4"/>
                </a:solidFill>
                <a:cs typeface="Arial" pitchFamily="34" charset="0"/>
              </a:rPr>
              <a:t>PRESUPUESTO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58EC1AE-7D2E-4B12-A593-DE2D408C9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338907"/>
              </p:ext>
            </p:extLst>
          </p:nvPr>
        </p:nvGraphicFramePr>
        <p:xfrm>
          <a:off x="806918" y="2472789"/>
          <a:ext cx="7979228" cy="2674620"/>
        </p:xfrm>
        <a:graphic>
          <a:graphicData uri="http://schemas.openxmlformats.org/drawingml/2006/table">
            <a:tbl>
              <a:tblPr firstRow="1" firstCol="1" bandRow="1"/>
              <a:tblGrid>
                <a:gridCol w="1505857">
                  <a:extLst>
                    <a:ext uri="{9D8B030D-6E8A-4147-A177-3AD203B41FA5}">
                      <a16:colId xmlns:a16="http://schemas.microsoft.com/office/drawing/2014/main" val="1852285440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79332776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592274289"/>
                    </a:ext>
                  </a:extLst>
                </a:gridCol>
                <a:gridCol w="2859314">
                  <a:extLst>
                    <a:ext uri="{9D8B030D-6E8A-4147-A177-3AD203B41FA5}">
                      <a16:colId xmlns:a16="http://schemas.microsoft.com/office/drawing/2014/main" val="219613695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PRESUPUESTO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1064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CONCEPTO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MONTO S/.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CONSIDERACIONES</a:t>
                      </a:r>
                      <a:endParaRPr lang="es-P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94920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1. Personal</a:t>
                      </a:r>
                      <a:endParaRPr lang="es-P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Especialista de GC</a:t>
                      </a:r>
                      <a:endParaRPr lang="es-P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5,500.00</a:t>
                      </a:r>
                      <a:endParaRPr lang="es-PE" sz="16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 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70772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Analista de apoyo</a:t>
                      </a:r>
                      <a:endParaRPr lang="es-P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1,500.00</a:t>
                      </a:r>
                      <a:endParaRPr lang="es-PE" sz="16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Pago por horas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380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2. Materiales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Escritorio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250.00</a:t>
                      </a:r>
                      <a:endParaRPr lang="es-PE" sz="16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Costo por ubicación mensual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640321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3. Equipos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Laptop 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1,550.00</a:t>
                      </a:r>
                      <a:endParaRPr lang="es-PE" sz="16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Depreciación por mes: S/. 100.00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30343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Celular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120.00</a:t>
                      </a:r>
                      <a:endParaRPr lang="es-PE" sz="16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 </a:t>
                      </a:r>
                      <a:endParaRPr lang="es-P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201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4. Servicios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Internet modem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150.00</a:t>
                      </a:r>
                      <a:endParaRPr lang="es-PE" sz="16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 </a:t>
                      </a:r>
                      <a:endParaRPr lang="es-P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69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5. Transporte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 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500.00</a:t>
                      </a:r>
                      <a:endParaRPr lang="es-PE" sz="16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A sedes de cliente</a:t>
                      </a:r>
                      <a:endParaRPr lang="es-P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960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6. Alimentos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 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600.00</a:t>
                      </a:r>
                      <a:endParaRPr lang="es-PE" sz="16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Por día: S/. 12.00</a:t>
                      </a:r>
                      <a:endParaRPr lang="es-P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46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7. Contingencia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 </a:t>
                      </a:r>
                      <a:endParaRPr lang="es-P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1,500.00</a:t>
                      </a:r>
                      <a:endParaRPr lang="es-PE" sz="16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 </a:t>
                      </a:r>
                      <a:endParaRPr lang="es-P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2205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TOTAL PRESUPUESTO</a:t>
                      </a:r>
                      <a:endParaRPr lang="es-P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b="1" kern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S/ 11,670.00</a:t>
                      </a:r>
                      <a:endParaRPr lang="es-PE" sz="16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 </a:t>
                      </a:r>
                      <a:endParaRPr lang="es-P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51643"/>
                  </a:ext>
                </a:extLst>
              </a:tr>
            </a:tbl>
          </a:graphicData>
        </a:graphic>
      </p:graphicFrame>
      <p:sp>
        <p:nvSpPr>
          <p:cNvPr id="5" name="Block Arc 11">
            <a:extLst>
              <a:ext uri="{FF2B5EF4-FFF2-40B4-BE49-F238E27FC236}">
                <a16:creationId xmlns:a16="http://schemas.microsoft.com/office/drawing/2014/main" id="{8A1744AF-1017-4F2D-8FA6-6A0BA6752B0A}"/>
              </a:ext>
            </a:extLst>
          </p:cNvPr>
          <p:cNvSpPr/>
          <p:nvPr/>
        </p:nvSpPr>
        <p:spPr>
          <a:xfrm rot="10800000">
            <a:off x="10721637" y="3428999"/>
            <a:ext cx="726505" cy="1182113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A21D95E4-11E8-4AD5-9C6A-0A26A6C41D33}"/>
              </a:ext>
            </a:extLst>
          </p:cNvPr>
          <p:cNvSpPr txBox="1"/>
          <p:nvPr/>
        </p:nvSpPr>
        <p:spPr>
          <a:xfrm>
            <a:off x="758372" y="1958765"/>
            <a:ext cx="8269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ANÁLISIS E IMPLEMENTACIÓN TIENE UN TIEMPO DE EJECUCIÓN DE DOS MESES Y MEDIO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Block Arc 11">
            <a:extLst>
              <a:ext uri="{FF2B5EF4-FFF2-40B4-BE49-F238E27FC236}">
                <a16:creationId xmlns:a16="http://schemas.microsoft.com/office/drawing/2014/main" id="{213D652D-A2F8-4BD7-81B6-D71A48596467}"/>
              </a:ext>
            </a:extLst>
          </p:cNvPr>
          <p:cNvSpPr/>
          <p:nvPr/>
        </p:nvSpPr>
        <p:spPr>
          <a:xfrm rot="10800000">
            <a:off x="9419128" y="2350584"/>
            <a:ext cx="726505" cy="1182113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7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86D4C34-FB77-459C-BFC9-BED4AB4CA10A}"/>
              </a:ext>
            </a:extLst>
          </p:cNvPr>
          <p:cNvSpPr txBox="1">
            <a:spLocks/>
          </p:cNvSpPr>
          <p:nvPr/>
        </p:nvSpPr>
        <p:spPr>
          <a:xfrm>
            <a:off x="377371" y="3585029"/>
            <a:ext cx="11386005" cy="282224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s-ES" altLang="ko-KR" sz="6000" b="1" dirty="0">
                <a:solidFill>
                  <a:schemeClr val="bg1"/>
                </a:solidFill>
                <a:cs typeface="Arial" pitchFamily="34" charset="0"/>
              </a:rPr>
              <a:t>MATRIZ DE CONSISTENCIA</a:t>
            </a:r>
            <a:endParaRPr lang="en-US" altLang="ko-KR" sz="6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89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>
            <a:extLst>
              <a:ext uri="{FF2B5EF4-FFF2-40B4-BE49-F238E27FC236}">
                <a16:creationId xmlns:a16="http://schemas.microsoft.com/office/drawing/2014/main" id="{74AA51B6-58DE-4E56-9A46-AB3CA9695349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D50E810C-66BD-4201-AAA5-A6049100C274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sz="2800" dirty="0">
                <a:solidFill>
                  <a:schemeClr val="accent4"/>
                </a:solidFill>
                <a:cs typeface="Arial" pitchFamily="34" charset="0"/>
              </a:rPr>
              <a:t>MATRIZ DE CONSISTENCIA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1513C0B-244F-48F3-B32F-1DC26A8F9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25274"/>
              </p:ext>
            </p:extLst>
          </p:nvPr>
        </p:nvGraphicFramePr>
        <p:xfrm>
          <a:off x="479876" y="1410146"/>
          <a:ext cx="11320237" cy="2196397"/>
        </p:xfrm>
        <a:graphic>
          <a:graphicData uri="http://schemas.openxmlformats.org/drawingml/2006/table">
            <a:tbl>
              <a:tblPr firstRow="1" firstCol="1" bandRow="1"/>
              <a:tblGrid>
                <a:gridCol w="2460419">
                  <a:extLst>
                    <a:ext uri="{9D8B030D-6E8A-4147-A177-3AD203B41FA5}">
                      <a16:colId xmlns:a16="http://schemas.microsoft.com/office/drawing/2014/main" val="2898936739"/>
                    </a:ext>
                  </a:extLst>
                </a:gridCol>
                <a:gridCol w="2460419">
                  <a:extLst>
                    <a:ext uri="{9D8B030D-6E8A-4147-A177-3AD203B41FA5}">
                      <a16:colId xmlns:a16="http://schemas.microsoft.com/office/drawing/2014/main" val="517414817"/>
                    </a:ext>
                  </a:extLst>
                </a:gridCol>
                <a:gridCol w="2460419">
                  <a:extLst>
                    <a:ext uri="{9D8B030D-6E8A-4147-A177-3AD203B41FA5}">
                      <a16:colId xmlns:a16="http://schemas.microsoft.com/office/drawing/2014/main" val="1519175446"/>
                    </a:ext>
                  </a:extLst>
                </a:gridCol>
                <a:gridCol w="2460419">
                  <a:extLst>
                    <a:ext uri="{9D8B030D-6E8A-4147-A177-3AD203B41FA5}">
                      <a16:colId xmlns:a16="http://schemas.microsoft.com/office/drawing/2014/main" val="3656361988"/>
                    </a:ext>
                  </a:extLst>
                </a:gridCol>
                <a:gridCol w="1478561">
                  <a:extLst>
                    <a:ext uri="{9D8B030D-6E8A-4147-A177-3AD203B41FA5}">
                      <a16:colId xmlns:a16="http://schemas.microsoft.com/office/drawing/2014/main" val="421026703"/>
                    </a:ext>
                  </a:extLst>
                </a:gridCol>
              </a:tblGrid>
              <a:tr h="12095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Problemas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Objetivos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Hipótesis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Variables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Método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2729"/>
                  </a:ext>
                </a:extLst>
              </a:tr>
              <a:tr h="12095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Problema Principal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Objetivo General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Hipótesis General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475674"/>
                  </a:ext>
                </a:extLst>
              </a:tr>
              <a:tr h="184206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¿La falta de aplicación de gestión del conocimiento influye en el cumplimiento de atención y satisfacción del servicio en el proyecto UNIQUE de la empresa CANVIA?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Determinar el cumplimiento de atención y satisfacción al aplicar la gestión del conocimiento en el proyecto UNIQUE de la empresa CANVIA.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La implementación de la gestión del conocimiento permitirá cumplir los indicadores de gestión y satisfacción del proyecto UNIQUE de la empresa CANVIA.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VARIABLES INDEPENDIENTE</a:t>
                      </a:r>
                      <a:b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</a:b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Indicadores de cumplimiento y satisfacción de atención</a:t>
                      </a:r>
                      <a:b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</a:br>
                      <a:b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</a:b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VARIABLES INTERVINIENTE</a:t>
                      </a:r>
                      <a:b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</a:b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Modelo de gestión de conocimiento</a:t>
                      </a:r>
                      <a:b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</a:br>
                      <a:b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</a:b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VARIABLE DEPENDIENTE</a:t>
                      </a:r>
                      <a:b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</a:b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Gestión de analistas de nivel 1 y 2.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MODELO INUKSHUK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273658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BFAFAAE-EE13-40C2-AF25-E779FBE3C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316705"/>
              </p:ext>
            </p:extLst>
          </p:nvPr>
        </p:nvGraphicFramePr>
        <p:xfrm>
          <a:off x="479876" y="3758814"/>
          <a:ext cx="11320237" cy="2824836"/>
        </p:xfrm>
        <a:graphic>
          <a:graphicData uri="http://schemas.openxmlformats.org/drawingml/2006/table">
            <a:tbl>
              <a:tblPr firstRow="1" firstCol="1" bandRow="1"/>
              <a:tblGrid>
                <a:gridCol w="2430269">
                  <a:extLst>
                    <a:ext uri="{9D8B030D-6E8A-4147-A177-3AD203B41FA5}">
                      <a16:colId xmlns:a16="http://schemas.microsoft.com/office/drawing/2014/main" val="819090443"/>
                    </a:ext>
                  </a:extLst>
                </a:gridCol>
                <a:gridCol w="2441732">
                  <a:extLst>
                    <a:ext uri="{9D8B030D-6E8A-4147-A177-3AD203B41FA5}">
                      <a16:colId xmlns:a16="http://schemas.microsoft.com/office/drawing/2014/main" val="3936305859"/>
                    </a:ext>
                  </a:extLst>
                </a:gridCol>
                <a:gridCol w="2441732">
                  <a:extLst>
                    <a:ext uri="{9D8B030D-6E8A-4147-A177-3AD203B41FA5}">
                      <a16:colId xmlns:a16="http://schemas.microsoft.com/office/drawing/2014/main" val="3638747048"/>
                    </a:ext>
                  </a:extLst>
                </a:gridCol>
                <a:gridCol w="2441732">
                  <a:extLst>
                    <a:ext uri="{9D8B030D-6E8A-4147-A177-3AD203B41FA5}">
                      <a16:colId xmlns:a16="http://schemas.microsoft.com/office/drawing/2014/main" val="581864695"/>
                    </a:ext>
                  </a:extLst>
                </a:gridCol>
                <a:gridCol w="1564772">
                  <a:extLst>
                    <a:ext uri="{9D8B030D-6E8A-4147-A177-3AD203B41FA5}">
                      <a16:colId xmlns:a16="http://schemas.microsoft.com/office/drawing/2014/main" val="2451773459"/>
                    </a:ext>
                  </a:extLst>
                </a:gridCol>
              </a:tblGrid>
              <a:tr h="15836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Problemas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Objetivos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Hipótesis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Variables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Método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87599"/>
                  </a:ext>
                </a:extLst>
              </a:tr>
              <a:tr h="15836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Problema Secundarios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Objetivo Secundarios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Hipótesis Específicas</a:t>
                      </a:r>
                      <a:endParaRPr lang="es-P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81381"/>
                  </a:ext>
                </a:extLst>
              </a:tr>
              <a:tr h="123525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¿Cuál es el motivo por el cual se tiene una disminución de cumplimiento de atención de tickets en el proyecto UNIQUE de la empresa CANVIA?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Alinear y mejorar el cumplimiento de indicadores y SLA’s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La implementación de indicadores permitirá maximizar el rendimiento y eficiencia del proyecto UNIQUE de la empresa CANVIA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Variable independiente: Indicadores SLA y encuesta</a:t>
                      </a:r>
                      <a:b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</a:b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Variable dependiente: Gestión de conocimientos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Aplicación de un modelo de gestión del conocimiento por colaboración.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28109"/>
                  </a:ext>
                </a:extLst>
              </a:tr>
              <a:tr h="123525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¿De qué forma la insatisfacción del servicio y la falta de cumplimiento de SLA afecta el clima laboral en el proyecto UNIQUE de la empresa CANVIA?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Cumplir la satisfacción del servicio y recuperar el clima laboral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La implementación del Modelo Inukshuk permitirá fortalecer el conocimiento y recuperar el clima laboral del proyecto UNIQUE de la empresa CANVIA.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Variable independiente: Indicadores SLA y encuesta</a:t>
                      </a:r>
                      <a:b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</a:b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Variable dependiente: Gestión de conocimientos</a:t>
                      </a:r>
                      <a:endParaRPr lang="es-E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Lohit Devanagari"/>
                        </a:rPr>
                        <a:t>Aplicación de un modelo de gestión del conocimiento que refuerce y destaque a los analistas del nivel 1 y 2</a:t>
                      </a:r>
                      <a:endParaRPr lang="es-E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55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829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GRACIAS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1CF2E0EF-678D-4DB7-94EC-E888F9DAE5AA}"/>
              </a:ext>
            </a:extLst>
          </p:cNvPr>
          <p:cNvSpPr/>
          <p:nvPr/>
        </p:nvSpPr>
        <p:spPr>
          <a:xfrm>
            <a:off x="4836596" y="3122298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5EC22C-4DE9-4BD1-9132-96A276430CDC}"/>
              </a:ext>
            </a:extLst>
          </p:cNvPr>
          <p:cNvGrpSpPr/>
          <p:nvPr/>
        </p:nvGrpSpPr>
        <p:grpSpPr>
          <a:xfrm rot="-3060000">
            <a:off x="4565779" y="3130544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CBD9ED-874C-4E6E-B6D1-477FF7FCA17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E01523-AB69-4CC1-BE3D-3FA3DBE5B65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DBCF2A-058F-4084-A436-4E592317F77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0369967-8AF8-485E-8568-826C237D5231}"/>
              </a:ext>
            </a:extLst>
          </p:cNvPr>
          <p:cNvSpPr/>
          <p:nvPr/>
        </p:nvSpPr>
        <p:spPr>
          <a:xfrm>
            <a:off x="3700642" y="2448217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FDB39-BC36-4918-81BE-7DE1A317F559}"/>
              </a:ext>
            </a:extLst>
          </p:cNvPr>
          <p:cNvSpPr/>
          <p:nvPr/>
        </p:nvSpPr>
        <p:spPr>
          <a:xfrm>
            <a:off x="5676070" y="1742695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97D6FB-D24D-4532-AA3A-839C2FDCF16B}"/>
              </a:ext>
            </a:extLst>
          </p:cNvPr>
          <p:cNvSpPr/>
          <p:nvPr/>
        </p:nvSpPr>
        <p:spPr>
          <a:xfrm>
            <a:off x="7464154" y="2368171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F89395-4508-41A2-B82B-7E42234E19A9}"/>
              </a:ext>
            </a:extLst>
          </p:cNvPr>
          <p:cNvSpPr/>
          <p:nvPr/>
        </p:nvSpPr>
        <p:spPr>
          <a:xfrm>
            <a:off x="3334352" y="4649026"/>
            <a:ext cx="797943" cy="79794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A9057E-FEDC-4569-BD07-2510D730E574}"/>
              </a:ext>
            </a:extLst>
          </p:cNvPr>
          <p:cNvSpPr/>
          <p:nvPr/>
        </p:nvSpPr>
        <p:spPr>
          <a:xfrm>
            <a:off x="4754290" y="4953012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153BF8-EA68-41BB-81BC-B2AB1C047E15}"/>
              </a:ext>
            </a:extLst>
          </p:cNvPr>
          <p:cNvSpPr/>
          <p:nvPr/>
        </p:nvSpPr>
        <p:spPr>
          <a:xfrm>
            <a:off x="6639769" y="4953012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E744CC-6340-4EDF-A268-26CCFCA69CD2}"/>
              </a:ext>
            </a:extLst>
          </p:cNvPr>
          <p:cNvSpPr/>
          <p:nvPr/>
        </p:nvSpPr>
        <p:spPr>
          <a:xfrm>
            <a:off x="8075108" y="4502483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E6B61C-3CD4-411A-AD1B-5F4FED3043DC}"/>
              </a:ext>
            </a:extLst>
          </p:cNvPr>
          <p:cNvGrpSpPr/>
          <p:nvPr/>
        </p:nvGrpSpPr>
        <p:grpSpPr>
          <a:xfrm rot="3060000" flipH="1">
            <a:off x="7237481" y="3035762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C158E8-06A7-48B5-926C-DD53A48BBEA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7A44B7-EBD7-43B2-8762-448D87FAC0C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ADC528-5D04-47B3-BB38-3473572E2C7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flipH="1">
            <a:off x="6015002" y="2628563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CA6098-0224-489D-B107-0F70C08ACEA3}"/>
              </a:ext>
            </a:extLst>
          </p:cNvPr>
          <p:cNvGrpSpPr/>
          <p:nvPr/>
        </p:nvGrpSpPr>
        <p:grpSpPr>
          <a:xfrm rot="2880000">
            <a:off x="4516343" y="4215286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9E2016-2856-448D-9C65-51979562478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A3B023-5622-4794-966F-8304C55A35A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ADCB25-59D9-4EC2-8534-D0DEE77B2C8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81DC42-BB69-4DC0-B9AF-75C64B750AA8}"/>
              </a:ext>
            </a:extLst>
          </p:cNvPr>
          <p:cNvGrpSpPr/>
          <p:nvPr/>
        </p:nvGrpSpPr>
        <p:grpSpPr>
          <a:xfrm rot="18445411" flipH="1">
            <a:off x="7610019" y="4155419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565B945-FF18-4EE1-9C02-DFD01E05C5B4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FF79FFB-363A-4240-B2C9-408F2D39B3B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160FBB-D2A8-4779-82A8-96FA110DD75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8ACF42-6025-40F4-8683-2075D5A58B3C}"/>
              </a:ext>
            </a:extLst>
          </p:cNvPr>
          <p:cNvGrpSpPr/>
          <p:nvPr/>
        </p:nvGrpSpPr>
        <p:grpSpPr>
          <a:xfrm rot="1380000">
            <a:off x="5363532" y="4497400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70FCEF-C868-446C-A9A2-1476A9F3B27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CF9736-5600-438F-80BD-D2EB66BCB185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02CD7D9-AD29-45E5-B47A-EDA32D7611E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ED04D4-FA19-4497-987E-818B8194DDB6}"/>
              </a:ext>
            </a:extLst>
          </p:cNvPr>
          <p:cNvGrpSpPr/>
          <p:nvPr/>
        </p:nvGrpSpPr>
        <p:grpSpPr>
          <a:xfrm rot="19920000" flipH="1">
            <a:off x="6585823" y="4577738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A840D3-AA70-4000-975B-F3A46DBA031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15F8B1-4215-4C92-AECD-EF0832B67423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A7DED8-EEBB-412D-915C-06A131F7D56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5198249" y="3910906"/>
            <a:ext cx="17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UNIQUE CANVIA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53B3E8-89B4-42A5-A1ED-D90995C6B8BA}"/>
              </a:ext>
            </a:extLst>
          </p:cNvPr>
          <p:cNvSpPr txBox="1"/>
          <p:nvPr/>
        </p:nvSpPr>
        <p:spPr>
          <a:xfrm>
            <a:off x="7982027" y="2275161"/>
            <a:ext cx="179537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Mesa de Ayuda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B208E2-1902-4072-AA03-D4B2FF355A66}"/>
              </a:ext>
            </a:extLst>
          </p:cNvPr>
          <p:cNvSpPr txBox="1"/>
          <p:nvPr/>
        </p:nvSpPr>
        <p:spPr>
          <a:xfrm>
            <a:off x="2592420" y="2319736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17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años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AD7ECD-A70D-4994-8405-69732B671A80}"/>
              </a:ext>
            </a:extLst>
          </p:cNvPr>
          <p:cNvSpPr txBox="1"/>
          <p:nvPr/>
        </p:nvSpPr>
        <p:spPr>
          <a:xfrm>
            <a:off x="2868028" y="5520186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Servicios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7486BB-5B7F-471D-B46B-749135A3256A}"/>
              </a:ext>
            </a:extLst>
          </p:cNvPr>
          <p:cNvSpPr txBox="1"/>
          <p:nvPr/>
        </p:nvSpPr>
        <p:spPr>
          <a:xfrm>
            <a:off x="4418976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Programación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71BF14-E8E0-45C3-A373-527304467797}"/>
              </a:ext>
            </a:extLst>
          </p:cNvPr>
          <p:cNvSpPr txBox="1"/>
          <p:nvPr/>
        </p:nvSpPr>
        <p:spPr>
          <a:xfrm>
            <a:off x="6305240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Comunicación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DF843B-4C0A-4903-AD29-720CFA3288C3}"/>
              </a:ext>
            </a:extLst>
          </p:cNvPr>
          <p:cNvSpPr txBox="1"/>
          <p:nvPr/>
        </p:nvSpPr>
        <p:spPr>
          <a:xfrm>
            <a:off x="7738639" y="5346051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Quejas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C9B1FC-E4D4-4581-AA68-26C9A950C43F}"/>
              </a:ext>
            </a:extLst>
          </p:cNvPr>
          <p:cNvSpPr txBox="1"/>
          <p:nvPr/>
        </p:nvSpPr>
        <p:spPr>
          <a:xfrm>
            <a:off x="8175403" y="3341620"/>
            <a:ext cx="320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Se evidencia que los últimos meses el servicio de mesa de ayuda, específicamente los niveles 1 y 2 presentan un grado mayor de insatisfacción por parte de los usuarios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037629-1792-4F7E-B61C-AF0FE63F4365}"/>
              </a:ext>
            </a:extLst>
          </p:cNvPr>
          <p:cNvSpPr txBox="1"/>
          <p:nvPr/>
        </p:nvSpPr>
        <p:spPr>
          <a:xfrm>
            <a:off x="670462" y="3399595"/>
            <a:ext cx="320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CANVIA brinda soporte a UNIQUE (Yanbal) a los países de Colombia, Ecuador, Bolivia, España, México, Guatemala y USA, también brinda soluciones de Cloud y Digital Software.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BBBC6386-F8B2-43B5-97AF-5E9A38DAF1B5}"/>
              </a:ext>
            </a:extLst>
          </p:cNvPr>
          <p:cNvSpPr/>
          <p:nvPr/>
        </p:nvSpPr>
        <p:spPr>
          <a:xfrm flipH="1">
            <a:off x="3918730" y="2673138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DE64BDE6-E97D-4B9F-8F55-5B169DD439D7}"/>
              </a:ext>
            </a:extLst>
          </p:cNvPr>
          <p:cNvSpPr/>
          <p:nvPr/>
        </p:nvSpPr>
        <p:spPr>
          <a:xfrm>
            <a:off x="4994656" y="519384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Frame 17">
            <a:extLst>
              <a:ext uri="{FF2B5EF4-FFF2-40B4-BE49-F238E27FC236}">
                <a16:creationId xmlns:a16="http://schemas.microsoft.com/office/drawing/2014/main" id="{BB06DA03-C930-4A73-86B9-22D235D516EF}"/>
              </a:ext>
            </a:extLst>
          </p:cNvPr>
          <p:cNvSpPr/>
          <p:nvPr/>
        </p:nvSpPr>
        <p:spPr>
          <a:xfrm>
            <a:off x="3561458" y="4876132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">
            <a:extLst>
              <a:ext uri="{FF2B5EF4-FFF2-40B4-BE49-F238E27FC236}">
                <a16:creationId xmlns:a16="http://schemas.microsoft.com/office/drawing/2014/main" id="{64838679-BE28-4C8C-B058-9675CB19099C}"/>
              </a:ext>
            </a:extLst>
          </p:cNvPr>
          <p:cNvSpPr/>
          <p:nvPr/>
        </p:nvSpPr>
        <p:spPr>
          <a:xfrm flipH="1">
            <a:off x="6842898" y="519042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ound Same Side Corner Rectangle 11">
            <a:extLst>
              <a:ext uri="{FF2B5EF4-FFF2-40B4-BE49-F238E27FC236}">
                <a16:creationId xmlns:a16="http://schemas.microsoft.com/office/drawing/2014/main" id="{E2494E74-6017-4456-BD0B-C6C1341B38F1}"/>
              </a:ext>
            </a:extLst>
          </p:cNvPr>
          <p:cNvSpPr>
            <a:spLocks noChangeAspect="1"/>
          </p:cNvSpPr>
          <p:nvPr/>
        </p:nvSpPr>
        <p:spPr>
          <a:xfrm rot="9900000">
            <a:off x="8311246" y="473828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D9C1897A-47BB-421F-9AE0-1109017D3EA4}"/>
              </a:ext>
            </a:extLst>
          </p:cNvPr>
          <p:cNvSpPr/>
          <p:nvPr/>
        </p:nvSpPr>
        <p:spPr>
          <a:xfrm>
            <a:off x="5901172" y="198275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B4621B01-9127-4254-8C84-6B4C8C0FCF47}"/>
              </a:ext>
            </a:extLst>
          </p:cNvPr>
          <p:cNvSpPr>
            <a:spLocks noChangeAspect="1"/>
          </p:cNvSpPr>
          <p:nvPr/>
        </p:nvSpPr>
        <p:spPr>
          <a:xfrm>
            <a:off x="7697745" y="2582938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자유형 151">
            <a:extLst>
              <a:ext uri="{FF2B5EF4-FFF2-40B4-BE49-F238E27FC236}">
                <a16:creationId xmlns:a16="http://schemas.microsoft.com/office/drawing/2014/main" id="{7F21A49A-9F2C-4116-9D5A-2C9B419BE68A}"/>
              </a:ext>
            </a:extLst>
          </p:cNvPr>
          <p:cNvSpPr/>
          <p:nvPr/>
        </p:nvSpPr>
        <p:spPr>
          <a:xfrm>
            <a:off x="5824120" y="3344620"/>
            <a:ext cx="525858" cy="551925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TextBox 41">
            <a:extLst>
              <a:ext uri="{FF2B5EF4-FFF2-40B4-BE49-F238E27FC236}">
                <a16:creationId xmlns:a16="http://schemas.microsoft.com/office/drawing/2014/main" id="{2FD44591-4177-46D7-88C8-13A39CF250E2}"/>
              </a:ext>
            </a:extLst>
          </p:cNvPr>
          <p:cNvSpPr txBox="1"/>
          <p:nvPr/>
        </p:nvSpPr>
        <p:spPr>
          <a:xfrm>
            <a:off x="5360353" y="140197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Digitalización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0" name="Rectangle 2">
            <a:extLst>
              <a:ext uri="{FF2B5EF4-FFF2-40B4-BE49-F238E27FC236}">
                <a16:creationId xmlns:a16="http://schemas.microsoft.com/office/drawing/2014/main" id="{4ED794BB-AA94-441B-A426-33E3552D0FBE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TextBox 7">
            <a:extLst>
              <a:ext uri="{FF2B5EF4-FFF2-40B4-BE49-F238E27FC236}">
                <a16:creationId xmlns:a16="http://schemas.microsoft.com/office/drawing/2014/main" id="{95F5DD03-DAB0-49BC-84E9-FCB65B43EBC3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ANTECEDENTES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>
            <a:extLst>
              <a:ext uri="{FF2B5EF4-FFF2-40B4-BE49-F238E27FC236}">
                <a16:creationId xmlns:a16="http://schemas.microsoft.com/office/drawing/2014/main" id="{8821AEBB-8DAE-4A9C-849A-8B6F3241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73" y="1457519"/>
            <a:ext cx="9024454" cy="4832243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38" name="Rectangle 2">
            <a:extLst>
              <a:ext uri="{FF2B5EF4-FFF2-40B4-BE49-F238E27FC236}">
                <a16:creationId xmlns:a16="http://schemas.microsoft.com/office/drawing/2014/main" id="{9B89A436-1243-47CE-9CD8-8FFB773AEBF2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FBC50005-2D5F-4D02-BADD-EAD42C3DF935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PROBLEMÁTICA 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888020" y="2757507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6806901" y="3067328"/>
            <a:ext cx="45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PROBLEMA GENERAL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6654963" y="3603614"/>
            <a:ext cx="4955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400" dirty="0">
                <a:solidFill>
                  <a:schemeClr val="bg1"/>
                </a:solidFill>
                <a:cs typeface="Arial" pitchFamily="34" charset="0"/>
              </a:rPr>
              <a:t>La falta de gestión de conocimiento en los servicios digitales afecta el cumplimiento de atención y satisfacción del servicio de mesa de ayuda del proyecto UNIQUE de la empresa CANVIA.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D2BC-9E0C-498C-890B-EB242CB1C671}"/>
              </a:ext>
            </a:extLst>
          </p:cNvPr>
          <p:cNvSpPr txBox="1"/>
          <p:nvPr/>
        </p:nvSpPr>
        <p:spPr>
          <a:xfrm>
            <a:off x="3888020" y="4085743"/>
            <a:ext cx="230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¿Que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ocurre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DC50C0-6694-4C3B-B598-1ECAE5295725}"/>
              </a:ext>
            </a:extLst>
          </p:cNvPr>
          <p:cNvGrpSpPr/>
          <p:nvPr/>
        </p:nvGrpSpPr>
        <p:grpSpPr>
          <a:xfrm>
            <a:off x="2699459" y="5464000"/>
            <a:ext cx="5602707" cy="1196063"/>
            <a:chOff x="539552" y="3029577"/>
            <a:chExt cx="1872208" cy="11960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ABF9A0-FD1B-4FF5-AF08-64CAC0DAB6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¿De qué forma la insatisfacción del servicio y la falta de cumplimiento de SLA afecta el clima laboral en el proyecto UNIQUE de la empresa CANVIA?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BDF3A-E368-43F6-996D-78E1E39DBE4B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específico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5705F-ED8E-4741-82FB-D53FEC113030}"/>
              </a:ext>
            </a:extLst>
          </p:cNvPr>
          <p:cNvGrpSpPr/>
          <p:nvPr/>
        </p:nvGrpSpPr>
        <p:grpSpPr>
          <a:xfrm>
            <a:off x="2699459" y="1733438"/>
            <a:ext cx="5602711" cy="1196063"/>
            <a:chOff x="539552" y="3029577"/>
            <a:chExt cx="1872208" cy="11960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979102-0D54-4D67-BA49-77478B00AE61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¿Cuál es el motivo por el cual se tiene una disminución de cumplimiento de atención de tickets en el proyecto UNIQUE de la empresa CANVIA?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282F9B-49CE-44E9-B681-A6968AD3CDB2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específico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1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4477067" y="3197243"/>
            <a:ext cx="1130986" cy="8196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38">
            <a:extLst>
              <a:ext uri="{FF2B5EF4-FFF2-40B4-BE49-F238E27FC236}">
                <a16:creationId xmlns:a16="http://schemas.microsoft.com/office/drawing/2014/main" id="{EF8CD064-05F2-4945-B8DC-A9F56B3C92CD}"/>
              </a:ext>
            </a:extLst>
          </p:cNvPr>
          <p:cNvSpPr>
            <a:spLocks noChangeAspect="1"/>
          </p:cNvSpPr>
          <p:nvPr/>
        </p:nvSpPr>
        <p:spPr>
          <a:xfrm>
            <a:off x="1412003" y="2661773"/>
            <a:ext cx="521208" cy="405555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Frame 1">
            <a:extLst>
              <a:ext uri="{FF2B5EF4-FFF2-40B4-BE49-F238E27FC236}">
                <a16:creationId xmlns:a16="http://schemas.microsoft.com/office/drawing/2014/main" id="{409C3248-AD02-42DD-A6C2-4FDE7ABC84F2}"/>
              </a:ext>
            </a:extLst>
          </p:cNvPr>
          <p:cNvSpPr>
            <a:spLocks noChangeAspect="1"/>
          </p:cNvSpPr>
          <p:nvPr/>
        </p:nvSpPr>
        <p:spPr>
          <a:xfrm>
            <a:off x="1409745" y="4641332"/>
            <a:ext cx="521208" cy="52120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91FB5D3-6969-449F-8517-40B81901BCEF}"/>
              </a:ext>
            </a:extLst>
          </p:cNvPr>
          <p:cNvGrpSpPr/>
          <p:nvPr/>
        </p:nvGrpSpPr>
        <p:grpSpPr>
          <a:xfrm>
            <a:off x="-1" y="773"/>
            <a:ext cx="12192001" cy="1145571"/>
            <a:chOff x="-1" y="773"/>
            <a:chExt cx="12192001" cy="1145571"/>
          </a:xfrm>
        </p:grpSpPr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14C81E87-631B-499F-856F-FA686BD2C875}"/>
                </a:ext>
              </a:extLst>
            </p:cNvPr>
            <p:cNvSpPr/>
            <p:nvPr/>
          </p:nvSpPr>
          <p:spPr>
            <a:xfrm>
              <a:off x="-1" y="773"/>
              <a:ext cx="12192001" cy="11455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TextBox 7">
              <a:extLst>
                <a:ext uri="{FF2B5EF4-FFF2-40B4-BE49-F238E27FC236}">
                  <a16:creationId xmlns:a16="http://schemas.microsoft.com/office/drawing/2014/main" id="{B1CA784E-70CF-40F4-BDA8-631F03E7E6BE}"/>
                </a:ext>
              </a:extLst>
            </p:cNvPr>
            <p:cNvSpPr txBox="1"/>
            <p:nvPr/>
          </p:nvSpPr>
          <p:spPr>
            <a:xfrm>
              <a:off x="638086" y="311948"/>
              <a:ext cx="11162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4"/>
                  </a:solidFill>
                  <a:cs typeface="Arial" pitchFamily="34" charset="0"/>
                </a:rPr>
                <a:t>FORMULACIÓN DEL PROBLEMA</a:t>
              </a:r>
              <a:endParaRPr lang="ko-KR" altLang="en-US" sz="28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6">
            <a:extLst>
              <a:ext uri="{FF2B5EF4-FFF2-40B4-BE49-F238E27FC236}">
                <a16:creationId xmlns:a16="http://schemas.microsoft.com/office/drawing/2014/main" id="{3026C100-ED2A-40B3-BC3C-64457022A353}"/>
              </a:ext>
            </a:extLst>
          </p:cNvPr>
          <p:cNvSpPr/>
          <p:nvPr/>
        </p:nvSpPr>
        <p:spPr>
          <a:xfrm rot="16200000">
            <a:off x="2671330" y="68088"/>
            <a:ext cx="1062000" cy="4550562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사각형: 둥근 위쪽 모서리 38">
            <a:extLst>
              <a:ext uri="{FF2B5EF4-FFF2-40B4-BE49-F238E27FC236}">
                <a16:creationId xmlns:a16="http://schemas.microsoft.com/office/drawing/2014/main" id="{51A5E2EF-2D4C-49B0-9A03-ABCBC3A7A7BF}"/>
              </a:ext>
            </a:extLst>
          </p:cNvPr>
          <p:cNvSpPr/>
          <p:nvPr/>
        </p:nvSpPr>
        <p:spPr>
          <a:xfrm rot="16200000">
            <a:off x="2315238" y="1484089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사각형: 둥근 위쪽 모서리 39">
            <a:extLst>
              <a:ext uri="{FF2B5EF4-FFF2-40B4-BE49-F238E27FC236}">
                <a16:creationId xmlns:a16="http://schemas.microsoft.com/office/drawing/2014/main" id="{DB470CCE-EA37-4123-8409-E0A59D87898A}"/>
              </a:ext>
            </a:extLst>
          </p:cNvPr>
          <p:cNvSpPr/>
          <p:nvPr/>
        </p:nvSpPr>
        <p:spPr>
          <a:xfrm rot="16200000">
            <a:off x="2315238" y="2544003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사각형: 둥근 위쪽 모서리 40">
            <a:extLst>
              <a:ext uri="{FF2B5EF4-FFF2-40B4-BE49-F238E27FC236}">
                <a16:creationId xmlns:a16="http://schemas.microsoft.com/office/drawing/2014/main" id="{0F7F6B50-3FE2-49A2-8584-CBEC5019D9C8}"/>
              </a:ext>
            </a:extLst>
          </p:cNvPr>
          <p:cNvSpPr/>
          <p:nvPr/>
        </p:nvSpPr>
        <p:spPr>
          <a:xfrm rot="16200000">
            <a:off x="2315238" y="3603917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6E05ED-7DA0-43EB-8EAE-56B1B6228928}"/>
              </a:ext>
            </a:extLst>
          </p:cNvPr>
          <p:cNvSpPr/>
          <p:nvPr/>
        </p:nvSpPr>
        <p:spPr>
          <a:xfrm>
            <a:off x="1045622" y="1911367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BD13E9-A172-4DAC-9631-430D98F55DB7}"/>
              </a:ext>
            </a:extLst>
          </p:cNvPr>
          <p:cNvSpPr/>
          <p:nvPr/>
        </p:nvSpPr>
        <p:spPr>
          <a:xfrm>
            <a:off x="1045622" y="2971282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5AC148-D905-4EA7-900B-6BED5651B17B}"/>
              </a:ext>
            </a:extLst>
          </p:cNvPr>
          <p:cNvSpPr/>
          <p:nvPr/>
        </p:nvSpPr>
        <p:spPr>
          <a:xfrm>
            <a:off x="1045622" y="4031195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52613B-A7E9-4633-997A-755AB0C4A0FA}"/>
              </a:ext>
            </a:extLst>
          </p:cNvPr>
          <p:cNvSpPr/>
          <p:nvPr/>
        </p:nvSpPr>
        <p:spPr>
          <a:xfrm>
            <a:off x="1045622" y="5091109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C18EE43C-47E2-425E-97DA-7BDD760A8953}"/>
              </a:ext>
            </a:extLst>
          </p:cNvPr>
          <p:cNvSpPr>
            <a:spLocks noChangeAspect="1"/>
          </p:cNvSpPr>
          <p:nvPr/>
        </p:nvSpPr>
        <p:spPr>
          <a:xfrm>
            <a:off x="1297075" y="3250789"/>
            <a:ext cx="369682" cy="324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Donut 15">
            <a:extLst>
              <a:ext uri="{FF2B5EF4-FFF2-40B4-BE49-F238E27FC236}">
                <a16:creationId xmlns:a16="http://schemas.microsoft.com/office/drawing/2014/main" id="{7D8272BD-A7D4-43DF-8FD6-A214B6E90E9D}"/>
              </a:ext>
            </a:extLst>
          </p:cNvPr>
          <p:cNvSpPr/>
          <p:nvPr/>
        </p:nvSpPr>
        <p:spPr>
          <a:xfrm>
            <a:off x="1296161" y="4276645"/>
            <a:ext cx="363163" cy="36063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23D6B7AB-D027-4975-8608-9FFB56A878C2}"/>
              </a:ext>
            </a:extLst>
          </p:cNvPr>
          <p:cNvSpPr/>
          <p:nvPr/>
        </p:nvSpPr>
        <p:spPr>
          <a:xfrm>
            <a:off x="1306098" y="2162165"/>
            <a:ext cx="343090" cy="35739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5" name="Isosceles Triangle 41">
            <a:extLst>
              <a:ext uri="{FF2B5EF4-FFF2-40B4-BE49-F238E27FC236}">
                <a16:creationId xmlns:a16="http://schemas.microsoft.com/office/drawing/2014/main" id="{CDBBEB24-1186-42FE-B688-5DEAFDFE277E}"/>
              </a:ext>
            </a:extLst>
          </p:cNvPr>
          <p:cNvSpPr>
            <a:spLocks noChangeAspect="1"/>
          </p:cNvSpPr>
          <p:nvPr/>
        </p:nvSpPr>
        <p:spPr>
          <a:xfrm>
            <a:off x="1352312" y="5343109"/>
            <a:ext cx="250621" cy="360000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B7492B-F371-4491-A6FF-642C09358ADE}"/>
              </a:ext>
            </a:extLst>
          </p:cNvPr>
          <p:cNvSpPr/>
          <p:nvPr/>
        </p:nvSpPr>
        <p:spPr>
          <a:xfrm>
            <a:off x="4453904" y="4994574"/>
            <a:ext cx="838200" cy="1104900"/>
          </a:xfrm>
          <a:custGeom>
            <a:avLst/>
            <a:gdLst>
              <a:gd name="connsiteX0" fmla="*/ 117521 w 838200"/>
              <a:gd name="connsiteY0" fmla="*/ 577215 h 1104900"/>
              <a:gd name="connsiteX1" fmla="*/ 29891 w 838200"/>
              <a:gd name="connsiteY1" fmla="*/ 904875 h 1104900"/>
              <a:gd name="connsiteX2" fmla="*/ 7984 w 838200"/>
              <a:gd name="connsiteY2" fmla="*/ 949643 h 1104900"/>
              <a:gd name="connsiteX3" fmla="*/ 90851 w 838200"/>
              <a:gd name="connsiteY3" fmla="*/ 1094423 h 1104900"/>
              <a:gd name="connsiteX4" fmla="*/ 192769 w 838200"/>
              <a:gd name="connsiteY4" fmla="*/ 1097280 h 1104900"/>
              <a:gd name="connsiteX5" fmla="*/ 492806 w 838200"/>
              <a:gd name="connsiteY5" fmla="*/ 1102995 h 1104900"/>
              <a:gd name="connsiteX6" fmla="*/ 526144 w 838200"/>
              <a:gd name="connsiteY6" fmla="*/ 1105853 h 1104900"/>
              <a:gd name="connsiteX7" fmla="*/ 570912 w 838200"/>
              <a:gd name="connsiteY7" fmla="*/ 1061085 h 1104900"/>
              <a:gd name="connsiteX8" fmla="*/ 605202 w 838200"/>
              <a:gd name="connsiteY8" fmla="*/ 1031557 h 1104900"/>
              <a:gd name="connsiteX9" fmla="*/ 773794 w 838200"/>
              <a:gd name="connsiteY9" fmla="*/ 1045845 h 1104900"/>
              <a:gd name="connsiteX10" fmla="*/ 841421 w 838200"/>
              <a:gd name="connsiteY10" fmla="*/ 1002983 h 1104900"/>
              <a:gd name="connsiteX11" fmla="*/ 789987 w 838200"/>
              <a:gd name="connsiteY11" fmla="*/ 919163 h 1104900"/>
              <a:gd name="connsiteX12" fmla="*/ 720454 w 838200"/>
              <a:gd name="connsiteY12" fmla="*/ 871538 h 1104900"/>
              <a:gd name="connsiteX13" fmla="*/ 623299 w 838200"/>
              <a:gd name="connsiteY13" fmla="*/ 565785 h 1104900"/>
              <a:gd name="connsiteX14" fmla="*/ 674734 w 838200"/>
              <a:gd name="connsiteY14" fmla="*/ 110490 h 1104900"/>
              <a:gd name="connsiteX15" fmla="*/ 704262 w 838200"/>
              <a:gd name="connsiteY15" fmla="*/ 0 h 1104900"/>
              <a:gd name="connsiteX16" fmla="*/ 20366 w 838200"/>
              <a:gd name="connsiteY16" fmla="*/ 0 h 1104900"/>
              <a:gd name="connsiteX17" fmla="*/ 117521 w 838200"/>
              <a:gd name="connsiteY17" fmla="*/ 577215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8200" h="1104900">
                <a:moveTo>
                  <a:pt x="117521" y="577215"/>
                </a:moveTo>
                <a:cubicBezTo>
                  <a:pt x="120379" y="695325"/>
                  <a:pt x="101329" y="806768"/>
                  <a:pt x="29891" y="904875"/>
                </a:cubicBezTo>
                <a:cubicBezTo>
                  <a:pt x="20366" y="918210"/>
                  <a:pt x="13699" y="934403"/>
                  <a:pt x="7984" y="949643"/>
                </a:cubicBezTo>
                <a:cubicBezTo>
                  <a:pt x="-16781" y="1019175"/>
                  <a:pt x="17509" y="1079182"/>
                  <a:pt x="90851" y="1094423"/>
                </a:cubicBezTo>
                <a:cubicBezTo>
                  <a:pt x="125141" y="1101090"/>
                  <a:pt x="159431" y="1102995"/>
                  <a:pt x="192769" y="1097280"/>
                </a:cubicBezTo>
                <a:cubicBezTo>
                  <a:pt x="292781" y="1082993"/>
                  <a:pt x="393746" y="1082993"/>
                  <a:pt x="492806" y="1102995"/>
                </a:cubicBezTo>
                <a:cubicBezTo>
                  <a:pt x="503284" y="1104900"/>
                  <a:pt x="514714" y="1105853"/>
                  <a:pt x="526144" y="1105853"/>
                </a:cubicBezTo>
                <a:cubicBezTo>
                  <a:pt x="567102" y="1106805"/>
                  <a:pt x="573769" y="1100138"/>
                  <a:pt x="570912" y="1061085"/>
                </a:cubicBezTo>
                <a:cubicBezTo>
                  <a:pt x="569006" y="1032510"/>
                  <a:pt x="578531" y="1027748"/>
                  <a:pt x="605202" y="1031557"/>
                </a:cubicBezTo>
                <a:cubicBezTo>
                  <a:pt x="661399" y="1040130"/>
                  <a:pt x="717596" y="1045845"/>
                  <a:pt x="773794" y="1045845"/>
                </a:cubicBezTo>
                <a:cubicBezTo>
                  <a:pt x="819514" y="1044893"/>
                  <a:pt x="838564" y="1033463"/>
                  <a:pt x="841421" y="1002983"/>
                </a:cubicBezTo>
                <a:cubicBezTo>
                  <a:pt x="846184" y="959168"/>
                  <a:pt x="829039" y="930593"/>
                  <a:pt x="789987" y="919163"/>
                </a:cubicBezTo>
                <a:cubicBezTo>
                  <a:pt x="760459" y="911543"/>
                  <a:pt x="737599" y="895350"/>
                  <a:pt x="720454" y="871538"/>
                </a:cubicBezTo>
                <a:cubicBezTo>
                  <a:pt x="654732" y="780098"/>
                  <a:pt x="607106" y="682943"/>
                  <a:pt x="623299" y="565785"/>
                </a:cubicBezTo>
                <a:cubicBezTo>
                  <a:pt x="643301" y="414338"/>
                  <a:pt x="651874" y="260985"/>
                  <a:pt x="674734" y="110490"/>
                </a:cubicBezTo>
                <a:cubicBezTo>
                  <a:pt x="680449" y="71438"/>
                  <a:pt x="690926" y="35243"/>
                  <a:pt x="704262" y="0"/>
                </a:cubicBezTo>
                <a:lnTo>
                  <a:pt x="20366" y="0"/>
                </a:lnTo>
                <a:cubicBezTo>
                  <a:pt x="82279" y="186690"/>
                  <a:pt x="111806" y="381000"/>
                  <a:pt x="117521" y="57721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0558379-9C5F-4D33-B21D-0165E00359C6}"/>
              </a:ext>
            </a:extLst>
          </p:cNvPr>
          <p:cNvSpPr/>
          <p:nvPr/>
        </p:nvSpPr>
        <p:spPr>
          <a:xfrm>
            <a:off x="7487980" y="4987688"/>
            <a:ext cx="876300" cy="1190625"/>
          </a:xfrm>
          <a:custGeom>
            <a:avLst/>
            <a:gdLst>
              <a:gd name="connsiteX0" fmla="*/ 199072 w 876300"/>
              <a:gd name="connsiteY0" fmla="*/ 361950 h 1190625"/>
              <a:gd name="connsiteX1" fmla="*/ 263843 w 876300"/>
              <a:gd name="connsiteY1" fmla="*/ 594360 h 1190625"/>
              <a:gd name="connsiteX2" fmla="*/ 296228 w 876300"/>
              <a:gd name="connsiteY2" fmla="*/ 702945 h 1190625"/>
              <a:gd name="connsiteX3" fmla="*/ 323850 w 876300"/>
              <a:gd name="connsiteY3" fmla="*/ 898207 h 1190625"/>
              <a:gd name="connsiteX4" fmla="*/ 290513 w 876300"/>
              <a:gd name="connsiteY4" fmla="*/ 965835 h 1190625"/>
              <a:gd name="connsiteX5" fmla="*/ 231458 w 876300"/>
              <a:gd name="connsiteY5" fmla="*/ 1045845 h 1190625"/>
              <a:gd name="connsiteX6" fmla="*/ 279083 w 876300"/>
              <a:gd name="connsiteY6" fmla="*/ 1165860 h 1190625"/>
              <a:gd name="connsiteX7" fmla="*/ 435293 w 876300"/>
              <a:gd name="connsiteY7" fmla="*/ 1192530 h 1190625"/>
              <a:gd name="connsiteX8" fmla="*/ 753428 w 876300"/>
              <a:gd name="connsiteY8" fmla="*/ 1170623 h 1190625"/>
              <a:gd name="connsiteX9" fmla="*/ 839153 w 876300"/>
              <a:gd name="connsiteY9" fmla="*/ 1162050 h 1190625"/>
              <a:gd name="connsiteX10" fmla="*/ 878205 w 876300"/>
              <a:gd name="connsiteY10" fmla="*/ 1102995 h 1190625"/>
              <a:gd name="connsiteX11" fmla="*/ 826770 w 876300"/>
              <a:gd name="connsiteY11" fmla="*/ 1023938 h 1190625"/>
              <a:gd name="connsiteX12" fmla="*/ 678180 w 876300"/>
              <a:gd name="connsiteY12" fmla="*/ 703897 h 1190625"/>
              <a:gd name="connsiteX13" fmla="*/ 674370 w 876300"/>
              <a:gd name="connsiteY13" fmla="*/ 627697 h 1190625"/>
              <a:gd name="connsiteX14" fmla="*/ 577215 w 876300"/>
              <a:gd name="connsiteY14" fmla="*/ 139065 h 1190625"/>
              <a:gd name="connsiteX15" fmla="*/ 543878 w 876300"/>
              <a:gd name="connsiteY15" fmla="*/ 0 h 1190625"/>
              <a:gd name="connsiteX16" fmla="*/ 0 w 876300"/>
              <a:gd name="connsiteY16" fmla="*/ 0 h 1190625"/>
              <a:gd name="connsiteX17" fmla="*/ 199072 w 876300"/>
              <a:gd name="connsiteY17" fmla="*/ 36195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76300" h="1190625">
                <a:moveTo>
                  <a:pt x="199072" y="361950"/>
                </a:moveTo>
                <a:cubicBezTo>
                  <a:pt x="233363" y="436245"/>
                  <a:pt x="250508" y="515303"/>
                  <a:pt x="263843" y="594360"/>
                </a:cubicBezTo>
                <a:cubicBezTo>
                  <a:pt x="270510" y="631507"/>
                  <a:pt x="280035" y="668655"/>
                  <a:pt x="296228" y="702945"/>
                </a:cubicBezTo>
                <a:cubicBezTo>
                  <a:pt x="324803" y="765810"/>
                  <a:pt x="328613" y="831532"/>
                  <a:pt x="323850" y="898207"/>
                </a:cubicBezTo>
                <a:cubicBezTo>
                  <a:pt x="322897" y="924878"/>
                  <a:pt x="307658" y="945832"/>
                  <a:pt x="290513" y="965835"/>
                </a:cubicBezTo>
                <a:cubicBezTo>
                  <a:pt x="268605" y="991553"/>
                  <a:pt x="244793" y="1014413"/>
                  <a:pt x="231458" y="1045845"/>
                </a:cubicBezTo>
                <a:cubicBezTo>
                  <a:pt x="205740" y="1102995"/>
                  <a:pt x="220980" y="1142048"/>
                  <a:pt x="279083" y="1165860"/>
                </a:cubicBezTo>
                <a:cubicBezTo>
                  <a:pt x="328613" y="1186815"/>
                  <a:pt x="381953" y="1190625"/>
                  <a:pt x="435293" y="1192530"/>
                </a:cubicBezTo>
                <a:cubicBezTo>
                  <a:pt x="541972" y="1195388"/>
                  <a:pt x="647700" y="1183005"/>
                  <a:pt x="753428" y="1170623"/>
                </a:cubicBezTo>
                <a:cubicBezTo>
                  <a:pt x="782003" y="1167765"/>
                  <a:pt x="811530" y="1167765"/>
                  <a:pt x="839153" y="1162050"/>
                </a:cubicBezTo>
                <a:cubicBezTo>
                  <a:pt x="875347" y="1155382"/>
                  <a:pt x="883920" y="1139190"/>
                  <a:pt x="878205" y="1102995"/>
                </a:cubicBezTo>
                <a:cubicBezTo>
                  <a:pt x="872490" y="1068705"/>
                  <a:pt x="852488" y="1044893"/>
                  <a:pt x="826770" y="1023938"/>
                </a:cubicBezTo>
                <a:cubicBezTo>
                  <a:pt x="726758" y="941070"/>
                  <a:pt x="676275" y="834390"/>
                  <a:pt x="678180" y="703897"/>
                </a:cubicBezTo>
                <a:cubicBezTo>
                  <a:pt x="678180" y="678180"/>
                  <a:pt x="676275" y="652463"/>
                  <a:pt x="674370" y="627697"/>
                </a:cubicBezTo>
                <a:cubicBezTo>
                  <a:pt x="660083" y="461010"/>
                  <a:pt x="618172" y="300038"/>
                  <a:pt x="577215" y="139065"/>
                </a:cubicBezTo>
                <a:cubicBezTo>
                  <a:pt x="565785" y="92393"/>
                  <a:pt x="554355" y="46672"/>
                  <a:pt x="543878" y="0"/>
                </a:cubicBezTo>
                <a:lnTo>
                  <a:pt x="0" y="0"/>
                </a:lnTo>
                <a:cubicBezTo>
                  <a:pt x="74295" y="115253"/>
                  <a:pt x="140970" y="236220"/>
                  <a:pt x="199072" y="3619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23E567D-795B-44B8-BD27-31BCB299A9B9}"/>
              </a:ext>
            </a:extLst>
          </p:cNvPr>
          <p:cNvSpPr/>
          <p:nvPr/>
        </p:nvSpPr>
        <p:spPr>
          <a:xfrm>
            <a:off x="3874195" y="3903785"/>
            <a:ext cx="4152900" cy="1093647"/>
          </a:xfrm>
          <a:custGeom>
            <a:avLst/>
            <a:gdLst>
              <a:gd name="connsiteX0" fmla="*/ 6668 w 4152900"/>
              <a:gd name="connsiteY0" fmla="*/ 648653 h 1057275"/>
              <a:gd name="connsiteX1" fmla="*/ 58103 w 4152900"/>
              <a:gd name="connsiteY1" fmla="*/ 617220 h 1057275"/>
              <a:gd name="connsiteX2" fmla="*/ 206693 w 4152900"/>
              <a:gd name="connsiteY2" fmla="*/ 402907 h 1057275"/>
              <a:gd name="connsiteX3" fmla="*/ 280035 w 4152900"/>
              <a:gd name="connsiteY3" fmla="*/ 181928 h 1057275"/>
              <a:gd name="connsiteX4" fmla="*/ 315278 w 4152900"/>
              <a:gd name="connsiteY4" fmla="*/ 85725 h 1057275"/>
              <a:gd name="connsiteX5" fmla="*/ 331470 w 4152900"/>
              <a:gd name="connsiteY5" fmla="*/ 71438 h 1057275"/>
              <a:gd name="connsiteX6" fmla="*/ 347663 w 4152900"/>
              <a:gd name="connsiteY6" fmla="*/ 90488 h 1057275"/>
              <a:gd name="connsiteX7" fmla="*/ 361950 w 4152900"/>
              <a:gd name="connsiteY7" fmla="*/ 159067 h 1057275"/>
              <a:gd name="connsiteX8" fmla="*/ 574358 w 4152900"/>
              <a:gd name="connsiteY8" fmla="*/ 987742 h 1057275"/>
              <a:gd name="connsiteX9" fmla="*/ 599123 w 4152900"/>
              <a:gd name="connsiteY9" fmla="*/ 1056323 h 1057275"/>
              <a:gd name="connsiteX10" fmla="*/ 1283970 w 4152900"/>
              <a:gd name="connsiteY10" fmla="*/ 1056323 h 1057275"/>
              <a:gd name="connsiteX11" fmla="*/ 1400175 w 4152900"/>
              <a:gd name="connsiteY11" fmla="*/ 882015 h 1057275"/>
              <a:gd name="connsiteX12" fmla="*/ 1508760 w 4152900"/>
              <a:gd name="connsiteY12" fmla="*/ 768667 h 1057275"/>
              <a:gd name="connsiteX13" fmla="*/ 1689735 w 4152900"/>
              <a:gd name="connsiteY13" fmla="*/ 706755 h 1057275"/>
              <a:gd name="connsiteX14" fmla="*/ 1968818 w 4152900"/>
              <a:gd name="connsiteY14" fmla="*/ 701040 h 1057275"/>
              <a:gd name="connsiteX15" fmla="*/ 2546985 w 4152900"/>
              <a:gd name="connsiteY15" fmla="*/ 502920 h 1057275"/>
              <a:gd name="connsiteX16" fmla="*/ 2591753 w 4152900"/>
              <a:gd name="connsiteY16" fmla="*/ 518160 h 1057275"/>
              <a:gd name="connsiteX17" fmla="*/ 2619375 w 4152900"/>
              <a:gd name="connsiteY17" fmla="*/ 582930 h 1057275"/>
              <a:gd name="connsiteX18" fmla="*/ 2704148 w 4152900"/>
              <a:gd name="connsiteY18" fmla="*/ 965835 h 1057275"/>
              <a:gd name="connsiteX19" fmla="*/ 2703195 w 4152900"/>
              <a:gd name="connsiteY19" fmla="*/ 1057275 h 1057275"/>
              <a:gd name="connsiteX20" fmla="*/ 3198495 w 4152900"/>
              <a:gd name="connsiteY20" fmla="*/ 1057275 h 1057275"/>
              <a:gd name="connsiteX21" fmla="*/ 3264218 w 4152900"/>
              <a:gd name="connsiteY21" fmla="*/ 647700 h 1057275"/>
              <a:gd name="connsiteX22" fmla="*/ 3283268 w 4152900"/>
              <a:gd name="connsiteY22" fmla="*/ 620078 h 1057275"/>
              <a:gd name="connsiteX23" fmla="*/ 3325178 w 4152900"/>
              <a:gd name="connsiteY23" fmla="*/ 632460 h 1057275"/>
              <a:gd name="connsiteX24" fmla="*/ 3356610 w 4152900"/>
              <a:gd name="connsiteY24" fmla="*/ 686753 h 1057275"/>
              <a:gd name="connsiteX25" fmla="*/ 3460433 w 4152900"/>
              <a:gd name="connsiteY25" fmla="*/ 852488 h 1057275"/>
              <a:gd name="connsiteX26" fmla="*/ 3610928 w 4152900"/>
              <a:gd name="connsiteY26" fmla="*/ 1057275 h 1057275"/>
              <a:gd name="connsiteX27" fmla="*/ 4154805 w 4152900"/>
              <a:gd name="connsiteY27" fmla="*/ 1057275 h 1057275"/>
              <a:gd name="connsiteX28" fmla="*/ 4009073 w 4152900"/>
              <a:gd name="connsiteY28" fmla="*/ 368617 h 1057275"/>
              <a:gd name="connsiteX29" fmla="*/ 3931920 w 4152900"/>
              <a:gd name="connsiteY29" fmla="*/ 0 h 1057275"/>
              <a:gd name="connsiteX30" fmla="*/ 244793 w 4152900"/>
              <a:gd name="connsiteY30" fmla="*/ 0 h 1057275"/>
              <a:gd name="connsiteX31" fmla="*/ 23813 w 4152900"/>
              <a:gd name="connsiteY31" fmla="*/ 591503 h 1057275"/>
              <a:gd name="connsiteX32" fmla="*/ 0 w 4152900"/>
              <a:gd name="connsiteY32" fmla="*/ 632460 h 1057275"/>
              <a:gd name="connsiteX33" fmla="*/ 0 w 4152900"/>
              <a:gd name="connsiteY33" fmla="*/ 638175 h 1057275"/>
              <a:gd name="connsiteX34" fmla="*/ 6668 w 4152900"/>
              <a:gd name="connsiteY34" fmla="*/ 648653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52900" h="1057275">
                <a:moveTo>
                  <a:pt x="6668" y="648653"/>
                </a:moveTo>
                <a:cubicBezTo>
                  <a:pt x="20955" y="660082"/>
                  <a:pt x="42863" y="630555"/>
                  <a:pt x="58103" y="617220"/>
                </a:cubicBezTo>
                <a:cubicBezTo>
                  <a:pt x="124778" y="559117"/>
                  <a:pt x="171450" y="483870"/>
                  <a:pt x="206693" y="402907"/>
                </a:cubicBezTo>
                <a:cubicBezTo>
                  <a:pt x="239078" y="331470"/>
                  <a:pt x="263843" y="258128"/>
                  <a:pt x="280035" y="181928"/>
                </a:cubicBezTo>
                <a:cubicBezTo>
                  <a:pt x="287655" y="147638"/>
                  <a:pt x="297180" y="115253"/>
                  <a:pt x="315278" y="85725"/>
                </a:cubicBezTo>
                <a:cubicBezTo>
                  <a:pt x="319088" y="79057"/>
                  <a:pt x="322898" y="71438"/>
                  <a:pt x="331470" y="71438"/>
                </a:cubicBezTo>
                <a:cubicBezTo>
                  <a:pt x="342900" y="71438"/>
                  <a:pt x="345758" y="80963"/>
                  <a:pt x="347663" y="90488"/>
                </a:cubicBezTo>
                <a:cubicBezTo>
                  <a:pt x="353378" y="113347"/>
                  <a:pt x="358140" y="135255"/>
                  <a:pt x="361950" y="159067"/>
                </a:cubicBezTo>
                <a:cubicBezTo>
                  <a:pt x="401003" y="443865"/>
                  <a:pt x="470535" y="719138"/>
                  <a:pt x="574358" y="987742"/>
                </a:cubicBezTo>
                <a:cubicBezTo>
                  <a:pt x="582930" y="1010603"/>
                  <a:pt x="591503" y="1033463"/>
                  <a:pt x="599123" y="1056323"/>
                </a:cubicBezTo>
                <a:lnTo>
                  <a:pt x="1283970" y="1056323"/>
                </a:lnTo>
                <a:cubicBezTo>
                  <a:pt x="1309688" y="991553"/>
                  <a:pt x="1347788" y="932497"/>
                  <a:pt x="1400175" y="882015"/>
                </a:cubicBezTo>
                <a:cubicBezTo>
                  <a:pt x="1437323" y="845820"/>
                  <a:pt x="1471613" y="806767"/>
                  <a:pt x="1508760" y="768667"/>
                </a:cubicBezTo>
                <a:cubicBezTo>
                  <a:pt x="1558290" y="717232"/>
                  <a:pt x="1624013" y="710565"/>
                  <a:pt x="1689735" y="706755"/>
                </a:cubicBezTo>
                <a:cubicBezTo>
                  <a:pt x="1783080" y="701992"/>
                  <a:pt x="1875473" y="708660"/>
                  <a:pt x="1968818" y="701040"/>
                </a:cubicBezTo>
                <a:cubicBezTo>
                  <a:pt x="2179320" y="683895"/>
                  <a:pt x="2371725" y="620078"/>
                  <a:pt x="2546985" y="502920"/>
                </a:cubicBezTo>
                <a:cubicBezTo>
                  <a:pt x="2574608" y="484822"/>
                  <a:pt x="2583180" y="489585"/>
                  <a:pt x="2591753" y="518160"/>
                </a:cubicBezTo>
                <a:cubicBezTo>
                  <a:pt x="2598420" y="540067"/>
                  <a:pt x="2607945" y="561975"/>
                  <a:pt x="2619375" y="582930"/>
                </a:cubicBezTo>
                <a:cubicBezTo>
                  <a:pt x="2684145" y="702945"/>
                  <a:pt x="2704148" y="831532"/>
                  <a:pt x="2704148" y="965835"/>
                </a:cubicBezTo>
                <a:cubicBezTo>
                  <a:pt x="2704148" y="996315"/>
                  <a:pt x="2704148" y="1026795"/>
                  <a:pt x="2703195" y="1057275"/>
                </a:cubicBezTo>
                <a:lnTo>
                  <a:pt x="3198495" y="1057275"/>
                </a:lnTo>
                <a:cubicBezTo>
                  <a:pt x="3228023" y="922020"/>
                  <a:pt x="3252788" y="785813"/>
                  <a:pt x="3264218" y="647700"/>
                </a:cubicBezTo>
                <a:cubicBezTo>
                  <a:pt x="3265170" y="634365"/>
                  <a:pt x="3268980" y="622935"/>
                  <a:pt x="3283268" y="620078"/>
                </a:cubicBezTo>
                <a:cubicBezTo>
                  <a:pt x="3299460" y="617220"/>
                  <a:pt x="3315653" y="616267"/>
                  <a:pt x="3325178" y="632460"/>
                </a:cubicBezTo>
                <a:cubicBezTo>
                  <a:pt x="3336608" y="650557"/>
                  <a:pt x="3348038" y="667703"/>
                  <a:pt x="3356610" y="686753"/>
                </a:cubicBezTo>
                <a:cubicBezTo>
                  <a:pt x="3382328" y="747713"/>
                  <a:pt x="3418523" y="802005"/>
                  <a:pt x="3460433" y="852488"/>
                </a:cubicBezTo>
                <a:cubicBezTo>
                  <a:pt x="3513773" y="918210"/>
                  <a:pt x="3564255" y="986790"/>
                  <a:pt x="3610928" y="1057275"/>
                </a:cubicBezTo>
                <a:lnTo>
                  <a:pt x="4154805" y="1057275"/>
                </a:lnTo>
                <a:cubicBezTo>
                  <a:pt x="4102418" y="828675"/>
                  <a:pt x="4059555" y="597217"/>
                  <a:pt x="4009073" y="368617"/>
                </a:cubicBezTo>
                <a:cubicBezTo>
                  <a:pt x="3982403" y="245745"/>
                  <a:pt x="3948113" y="124778"/>
                  <a:pt x="3931920" y="0"/>
                </a:cubicBezTo>
                <a:lnTo>
                  <a:pt x="244793" y="0"/>
                </a:lnTo>
                <a:cubicBezTo>
                  <a:pt x="207645" y="205740"/>
                  <a:pt x="131445" y="402907"/>
                  <a:pt x="23813" y="591503"/>
                </a:cubicBezTo>
                <a:cubicBezTo>
                  <a:pt x="16193" y="603885"/>
                  <a:pt x="1905" y="619125"/>
                  <a:pt x="0" y="632460"/>
                </a:cubicBezTo>
                <a:lnTo>
                  <a:pt x="0" y="638175"/>
                </a:lnTo>
                <a:cubicBezTo>
                  <a:pt x="953" y="641985"/>
                  <a:pt x="2858" y="645795"/>
                  <a:pt x="6668" y="6486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CA7F024-454B-4430-9702-6AADE56B84BE}"/>
              </a:ext>
            </a:extLst>
          </p:cNvPr>
          <p:cNvSpPr/>
          <p:nvPr/>
        </p:nvSpPr>
        <p:spPr>
          <a:xfrm>
            <a:off x="4234240" y="1134080"/>
            <a:ext cx="5762625" cy="1743075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2625" h="1743075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44980" y="818210"/>
                  <a:pt x="1654493" y="780110"/>
                </a:cubicBezTo>
                <a:cubicBezTo>
                  <a:pt x="1560195" y="741057"/>
                  <a:pt x="1462088" y="713435"/>
                  <a:pt x="1360170" y="703910"/>
                </a:cubicBezTo>
                <a:cubicBezTo>
                  <a:pt x="1197293" y="689622"/>
                  <a:pt x="1042035" y="717245"/>
                  <a:pt x="894398" y="783920"/>
                </a:cubicBezTo>
                <a:cubicBezTo>
                  <a:pt x="661035" y="890600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EB73A7E-4A05-4C93-9A13-195FA3FB1103}"/>
              </a:ext>
            </a:extLst>
          </p:cNvPr>
          <p:cNvSpPr/>
          <p:nvPr/>
        </p:nvSpPr>
        <p:spPr>
          <a:xfrm>
            <a:off x="6394000" y="4988640"/>
            <a:ext cx="676275" cy="1209675"/>
          </a:xfrm>
          <a:custGeom>
            <a:avLst/>
            <a:gdLst>
              <a:gd name="connsiteX0" fmla="*/ 647257 w 676275"/>
              <a:gd name="connsiteY0" fmla="*/ 1192530 h 1209675"/>
              <a:gd name="connsiteX1" fmla="*/ 679642 w 676275"/>
              <a:gd name="connsiteY1" fmla="*/ 1157287 h 1209675"/>
              <a:gd name="connsiteX2" fmla="*/ 643447 w 676275"/>
              <a:gd name="connsiteY2" fmla="*/ 1059180 h 1209675"/>
              <a:gd name="connsiteX3" fmla="*/ 567247 w 676275"/>
              <a:gd name="connsiteY3" fmla="*/ 989647 h 1209675"/>
              <a:gd name="connsiteX4" fmla="*/ 529147 w 676275"/>
              <a:gd name="connsiteY4" fmla="*/ 772478 h 1209675"/>
              <a:gd name="connsiteX5" fmla="*/ 567247 w 676275"/>
              <a:gd name="connsiteY5" fmla="*/ 637222 h 1209675"/>
              <a:gd name="connsiteX6" fmla="*/ 569152 w 676275"/>
              <a:gd name="connsiteY6" fmla="*/ 621030 h 1209675"/>
              <a:gd name="connsiteX7" fmla="*/ 665355 w 676275"/>
              <a:gd name="connsiteY7" fmla="*/ 68580 h 1209675"/>
              <a:gd name="connsiteX8" fmla="*/ 680595 w 676275"/>
              <a:gd name="connsiteY8" fmla="*/ 0 h 1209675"/>
              <a:gd name="connsiteX9" fmla="*/ 185295 w 676275"/>
              <a:gd name="connsiteY9" fmla="*/ 0 h 1209675"/>
              <a:gd name="connsiteX10" fmla="*/ 165292 w 676275"/>
              <a:gd name="connsiteY10" fmla="*/ 453390 h 1209675"/>
              <a:gd name="connsiteX11" fmla="*/ 155767 w 676275"/>
              <a:gd name="connsiteY11" fmla="*/ 719138 h 1209675"/>
              <a:gd name="connsiteX12" fmla="*/ 129097 w 676275"/>
              <a:gd name="connsiteY12" fmla="*/ 886778 h 1209675"/>
              <a:gd name="connsiteX13" fmla="*/ 105285 w 676275"/>
              <a:gd name="connsiteY13" fmla="*/ 916305 h 1209675"/>
              <a:gd name="connsiteX14" fmla="*/ 510 w 676275"/>
              <a:gd name="connsiteY14" fmla="*/ 1100137 h 1209675"/>
              <a:gd name="connsiteX15" fmla="*/ 21465 w 676275"/>
              <a:gd name="connsiteY15" fmla="*/ 1143953 h 1209675"/>
              <a:gd name="connsiteX16" fmla="*/ 176722 w 676275"/>
              <a:gd name="connsiteY16" fmla="*/ 1219200 h 1209675"/>
              <a:gd name="connsiteX17" fmla="*/ 532005 w 676275"/>
              <a:gd name="connsiteY17" fmla="*/ 1219200 h 1209675"/>
              <a:gd name="connsiteX18" fmla="*/ 598680 w 676275"/>
              <a:gd name="connsiteY18" fmla="*/ 1201103 h 1209675"/>
              <a:gd name="connsiteX19" fmla="*/ 647257 w 676275"/>
              <a:gd name="connsiteY19" fmla="*/ 119253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6275" h="1209675">
                <a:moveTo>
                  <a:pt x="647257" y="1192530"/>
                </a:moveTo>
                <a:cubicBezTo>
                  <a:pt x="671070" y="1193483"/>
                  <a:pt x="681547" y="1180148"/>
                  <a:pt x="679642" y="1157287"/>
                </a:cubicBezTo>
                <a:cubicBezTo>
                  <a:pt x="677737" y="1121092"/>
                  <a:pt x="668212" y="1087755"/>
                  <a:pt x="643447" y="1059180"/>
                </a:cubicBezTo>
                <a:cubicBezTo>
                  <a:pt x="620587" y="1033462"/>
                  <a:pt x="593917" y="1011555"/>
                  <a:pt x="567247" y="989647"/>
                </a:cubicBezTo>
                <a:cubicBezTo>
                  <a:pt x="495810" y="927735"/>
                  <a:pt x="482475" y="854392"/>
                  <a:pt x="529147" y="772478"/>
                </a:cubicBezTo>
                <a:cubicBezTo>
                  <a:pt x="552960" y="729615"/>
                  <a:pt x="570105" y="686753"/>
                  <a:pt x="567247" y="637222"/>
                </a:cubicBezTo>
                <a:cubicBezTo>
                  <a:pt x="567247" y="631507"/>
                  <a:pt x="567247" y="625792"/>
                  <a:pt x="569152" y="621030"/>
                </a:cubicBezTo>
                <a:cubicBezTo>
                  <a:pt x="625350" y="441007"/>
                  <a:pt x="624397" y="251460"/>
                  <a:pt x="665355" y="68580"/>
                </a:cubicBezTo>
                <a:cubicBezTo>
                  <a:pt x="670117" y="45720"/>
                  <a:pt x="675832" y="22860"/>
                  <a:pt x="680595" y="0"/>
                </a:cubicBezTo>
                <a:lnTo>
                  <a:pt x="185295" y="0"/>
                </a:lnTo>
                <a:cubicBezTo>
                  <a:pt x="182437" y="151447"/>
                  <a:pt x="171960" y="301942"/>
                  <a:pt x="165292" y="453390"/>
                </a:cubicBezTo>
                <a:cubicBezTo>
                  <a:pt x="161482" y="541972"/>
                  <a:pt x="159577" y="630555"/>
                  <a:pt x="155767" y="719138"/>
                </a:cubicBezTo>
                <a:cubicBezTo>
                  <a:pt x="152910" y="775335"/>
                  <a:pt x="138622" y="830580"/>
                  <a:pt x="129097" y="886778"/>
                </a:cubicBezTo>
                <a:cubicBezTo>
                  <a:pt x="126240" y="901065"/>
                  <a:pt x="119572" y="909638"/>
                  <a:pt x="105285" y="916305"/>
                </a:cubicBezTo>
                <a:cubicBezTo>
                  <a:pt x="53850" y="939165"/>
                  <a:pt x="-6158" y="1044892"/>
                  <a:pt x="510" y="1100137"/>
                </a:cubicBezTo>
                <a:cubicBezTo>
                  <a:pt x="2415" y="1117283"/>
                  <a:pt x="10035" y="1132523"/>
                  <a:pt x="21465" y="1143953"/>
                </a:cubicBezTo>
                <a:cubicBezTo>
                  <a:pt x="64327" y="1188720"/>
                  <a:pt x="114810" y="1216342"/>
                  <a:pt x="176722" y="1219200"/>
                </a:cubicBezTo>
                <a:lnTo>
                  <a:pt x="532005" y="1219200"/>
                </a:lnTo>
                <a:cubicBezTo>
                  <a:pt x="554865" y="1217295"/>
                  <a:pt x="577725" y="1211580"/>
                  <a:pt x="598680" y="1201103"/>
                </a:cubicBezTo>
                <a:cubicBezTo>
                  <a:pt x="613920" y="1192530"/>
                  <a:pt x="631065" y="1192530"/>
                  <a:pt x="647257" y="11925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F2C1D44-75A7-4AAB-A73D-332C85C95780}"/>
              </a:ext>
            </a:extLst>
          </p:cNvPr>
          <p:cNvSpPr/>
          <p:nvPr/>
        </p:nvSpPr>
        <p:spPr>
          <a:xfrm>
            <a:off x="4118035" y="2873138"/>
            <a:ext cx="5610225" cy="1057275"/>
          </a:xfrm>
          <a:custGeom>
            <a:avLst/>
            <a:gdLst>
              <a:gd name="connsiteX0" fmla="*/ 3676650 w 5610225"/>
              <a:gd name="connsiteY0" fmla="*/ 693420 h 1057275"/>
              <a:gd name="connsiteX1" fmla="*/ 3679508 w 5610225"/>
              <a:gd name="connsiteY1" fmla="*/ 537210 h 1057275"/>
              <a:gd name="connsiteX2" fmla="*/ 3707130 w 5610225"/>
              <a:gd name="connsiteY2" fmla="*/ 521017 h 1057275"/>
              <a:gd name="connsiteX3" fmla="*/ 3951923 w 5610225"/>
              <a:gd name="connsiteY3" fmla="*/ 623888 h 1057275"/>
              <a:gd name="connsiteX4" fmla="*/ 4186238 w 5610225"/>
              <a:gd name="connsiteY4" fmla="*/ 641033 h 1057275"/>
              <a:gd name="connsiteX5" fmla="*/ 4285298 w 5610225"/>
              <a:gd name="connsiteY5" fmla="*/ 541020 h 1057275"/>
              <a:gd name="connsiteX6" fmla="*/ 4287203 w 5610225"/>
              <a:gd name="connsiteY6" fmla="*/ 361950 h 1057275"/>
              <a:gd name="connsiteX7" fmla="*/ 4330065 w 5610225"/>
              <a:gd name="connsiteY7" fmla="*/ 312420 h 1057275"/>
              <a:gd name="connsiteX8" fmla="*/ 4591050 w 5610225"/>
              <a:gd name="connsiteY8" fmla="*/ 200978 h 1057275"/>
              <a:gd name="connsiteX9" fmla="*/ 4659630 w 5610225"/>
              <a:gd name="connsiteY9" fmla="*/ 208597 h 1057275"/>
              <a:gd name="connsiteX10" fmla="*/ 4672013 w 5610225"/>
              <a:gd name="connsiteY10" fmla="*/ 228600 h 1057275"/>
              <a:gd name="connsiteX11" fmla="*/ 4927283 w 5610225"/>
              <a:gd name="connsiteY11" fmla="*/ 368617 h 1057275"/>
              <a:gd name="connsiteX12" fmla="*/ 5003483 w 5610225"/>
              <a:gd name="connsiteY12" fmla="*/ 398145 h 1057275"/>
              <a:gd name="connsiteX13" fmla="*/ 5200650 w 5610225"/>
              <a:gd name="connsiteY13" fmla="*/ 657225 h 1057275"/>
              <a:gd name="connsiteX14" fmla="*/ 5283518 w 5610225"/>
              <a:gd name="connsiteY14" fmla="*/ 761047 h 1057275"/>
              <a:gd name="connsiteX15" fmla="*/ 5305425 w 5610225"/>
              <a:gd name="connsiteY15" fmla="*/ 781050 h 1057275"/>
              <a:gd name="connsiteX16" fmla="*/ 5348288 w 5610225"/>
              <a:gd name="connsiteY16" fmla="*/ 771525 h 1057275"/>
              <a:gd name="connsiteX17" fmla="*/ 5342573 w 5610225"/>
              <a:gd name="connsiteY17" fmla="*/ 743903 h 1057275"/>
              <a:gd name="connsiteX18" fmla="*/ 5166360 w 5610225"/>
              <a:gd name="connsiteY18" fmla="*/ 465772 h 1057275"/>
              <a:gd name="connsiteX19" fmla="*/ 5102543 w 5610225"/>
              <a:gd name="connsiteY19" fmla="*/ 376238 h 1057275"/>
              <a:gd name="connsiteX20" fmla="*/ 5074920 w 5610225"/>
              <a:gd name="connsiteY20" fmla="*/ 327660 h 1057275"/>
              <a:gd name="connsiteX21" fmla="*/ 5091113 w 5610225"/>
              <a:gd name="connsiteY21" fmla="*/ 312420 h 1057275"/>
              <a:gd name="connsiteX22" fmla="*/ 5143500 w 5610225"/>
              <a:gd name="connsiteY22" fmla="*/ 333375 h 1057275"/>
              <a:gd name="connsiteX23" fmla="*/ 5334953 w 5610225"/>
              <a:gd name="connsiteY23" fmla="*/ 385763 h 1057275"/>
              <a:gd name="connsiteX24" fmla="*/ 5455920 w 5610225"/>
              <a:gd name="connsiteY24" fmla="*/ 344805 h 1057275"/>
              <a:gd name="connsiteX25" fmla="*/ 5335905 w 5610225"/>
              <a:gd name="connsiteY25" fmla="*/ 318135 h 1057275"/>
              <a:gd name="connsiteX26" fmla="*/ 5175885 w 5610225"/>
              <a:gd name="connsiteY26" fmla="*/ 242888 h 1057275"/>
              <a:gd name="connsiteX27" fmla="*/ 5159693 w 5610225"/>
              <a:gd name="connsiteY27" fmla="*/ 213360 h 1057275"/>
              <a:gd name="connsiteX28" fmla="*/ 5188268 w 5610225"/>
              <a:gd name="connsiteY28" fmla="*/ 200978 h 1057275"/>
              <a:gd name="connsiteX29" fmla="*/ 5400675 w 5610225"/>
              <a:gd name="connsiteY29" fmla="*/ 122872 h 1057275"/>
              <a:gd name="connsiteX30" fmla="*/ 5496878 w 5610225"/>
              <a:gd name="connsiteY30" fmla="*/ 78105 h 1057275"/>
              <a:gd name="connsiteX31" fmla="*/ 5615940 w 5610225"/>
              <a:gd name="connsiteY31" fmla="*/ 0 h 1057275"/>
              <a:gd name="connsiteX32" fmla="*/ 115253 w 5610225"/>
              <a:gd name="connsiteY32" fmla="*/ 0 h 1057275"/>
              <a:gd name="connsiteX33" fmla="*/ 108585 w 5610225"/>
              <a:gd name="connsiteY33" fmla="*/ 15240 h 1057275"/>
              <a:gd name="connsiteX34" fmla="*/ 19050 w 5610225"/>
              <a:gd name="connsiteY34" fmla="*/ 626745 h 1057275"/>
              <a:gd name="connsiteX35" fmla="*/ 0 w 5610225"/>
              <a:gd name="connsiteY35" fmla="*/ 1057275 h 1057275"/>
              <a:gd name="connsiteX36" fmla="*/ 3689985 w 5610225"/>
              <a:gd name="connsiteY36" fmla="*/ 1057275 h 1057275"/>
              <a:gd name="connsiteX37" fmla="*/ 3685223 w 5610225"/>
              <a:gd name="connsiteY37" fmla="*/ 1015365 h 1057275"/>
              <a:gd name="connsiteX38" fmla="*/ 3676650 w 5610225"/>
              <a:gd name="connsiteY38" fmla="*/ 69342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10225" h="1057275">
                <a:moveTo>
                  <a:pt x="3676650" y="693420"/>
                </a:moveTo>
                <a:cubicBezTo>
                  <a:pt x="3677603" y="641985"/>
                  <a:pt x="3679508" y="588645"/>
                  <a:pt x="3679508" y="537210"/>
                </a:cubicBezTo>
                <a:cubicBezTo>
                  <a:pt x="3679508" y="513397"/>
                  <a:pt x="3687128" y="511492"/>
                  <a:pt x="3707130" y="521017"/>
                </a:cubicBezTo>
                <a:cubicBezTo>
                  <a:pt x="3786188" y="561022"/>
                  <a:pt x="3865245" y="601028"/>
                  <a:pt x="3951923" y="623888"/>
                </a:cubicBezTo>
                <a:cubicBezTo>
                  <a:pt x="4028123" y="643890"/>
                  <a:pt x="4107180" y="650558"/>
                  <a:pt x="4186238" y="641033"/>
                </a:cubicBezTo>
                <a:cubicBezTo>
                  <a:pt x="4257675" y="632460"/>
                  <a:pt x="4278630" y="611505"/>
                  <a:pt x="4285298" y="541020"/>
                </a:cubicBezTo>
                <a:cubicBezTo>
                  <a:pt x="4291013" y="481013"/>
                  <a:pt x="4294823" y="421958"/>
                  <a:pt x="4287203" y="361950"/>
                </a:cubicBezTo>
                <a:cubicBezTo>
                  <a:pt x="4282440" y="323850"/>
                  <a:pt x="4292918" y="312420"/>
                  <a:pt x="4330065" y="312420"/>
                </a:cubicBezTo>
                <a:cubicBezTo>
                  <a:pt x="4432935" y="311467"/>
                  <a:pt x="4520565" y="278130"/>
                  <a:pt x="4591050" y="200978"/>
                </a:cubicBezTo>
                <a:cubicBezTo>
                  <a:pt x="4616768" y="173355"/>
                  <a:pt x="4637723" y="178117"/>
                  <a:pt x="4659630" y="208597"/>
                </a:cubicBezTo>
                <a:cubicBezTo>
                  <a:pt x="4664393" y="214313"/>
                  <a:pt x="4668203" y="220980"/>
                  <a:pt x="4672013" y="228600"/>
                </a:cubicBezTo>
                <a:cubicBezTo>
                  <a:pt x="4719638" y="341947"/>
                  <a:pt x="4818698" y="366713"/>
                  <a:pt x="4927283" y="368617"/>
                </a:cubicBezTo>
                <a:cubicBezTo>
                  <a:pt x="4958715" y="369570"/>
                  <a:pt x="4981575" y="375285"/>
                  <a:pt x="5003483" y="398145"/>
                </a:cubicBezTo>
                <a:cubicBezTo>
                  <a:pt x="5079683" y="477203"/>
                  <a:pt x="5134928" y="571500"/>
                  <a:pt x="5200650" y="657225"/>
                </a:cubicBezTo>
                <a:cubicBezTo>
                  <a:pt x="5227320" y="692468"/>
                  <a:pt x="5254943" y="726757"/>
                  <a:pt x="5283518" y="761047"/>
                </a:cubicBezTo>
                <a:cubicBezTo>
                  <a:pt x="5289233" y="768668"/>
                  <a:pt x="5297805" y="775335"/>
                  <a:pt x="5305425" y="781050"/>
                </a:cubicBezTo>
                <a:cubicBezTo>
                  <a:pt x="5321618" y="790575"/>
                  <a:pt x="5335905" y="782003"/>
                  <a:pt x="5348288" y="771525"/>
                </a:cubicBezTo>
                <a:cubicBezTo>
                  <a:pt x="5361623" y="760095"/>
                  <a:pt x="5347335" y="750570"/>
                  <a:pt x="5342573" y="743903"/>
                </a:cubicBezTo>
                <a:cubicBezTo>
                  <a:pt x="5277803" y="654368"/>
                  <a:pt x="5220653" y="561975"/>
                  <a:pt x="5166360" y="465772"/>
                </a:cubicBezTo>
                <a:cubicBezTo>
                  <a:pt x="5148263" y="433388"/>
                  <a:pt x="5125403" y="404813"/>
                  <a:pt x="5102543" y="376238"/>
                </a:cubicBezTo>
                <a:cubicBezTo>
                  <a:pt x="5090160" y="361950"/>
                  <a:pt x="5079683" y="346710"/>
                  <a:pt x="5074920" y="327660"/>
                </a:cubicBezTo>
                <a:cubicBezTo>
                  <a:pt x="5071110" y="313372"/>
                  <a:pt x="5073968" y="304800"/>
                  <a:pt x="5091113" y="312420"/>
                </a:cubicBezTo>
                <a:cubicBezTo>
                  <a:pt x="5108258" y="320040"/>
                  <a:pt x="5125403" y="326708"/>
                  <a:pt x="5143500" y="333375"/>
                </a:cubicBezTo>
                <a:cubicBezTo>
                  <a:pt x="5205413" y="359092"/>
                  <a:pt x="5268278" y="381000"/>
                  <a:pt x="5334953" y="385763"/>
                </a:cubicBezTo>
                <a:cubicBezTo>
                  <a:pt x="5376863" y="386715"/>
                  <a:pt x="5419725" y="380047"/>
                  <a:pt x="5455920" y="344805"/>
                </a:cubicBezTo>
                <a:cubicBezTo>
                  <a:pt x="5415915" y="336233"/>
                  <a:pt x="5375910" y="327660"/>
                  <a:pt x="5335905" y="318135"/>
                </a:cubicBezTo>
                <a:cubicBezTo>
                  <a:pt x="5277803" y="303847"/>
                  <a:pt x="5220653" y="287655"/>
                  <a:pt x="5175885" y="242888"/>
                </a:cubicBezTo>
                <a:cubicBezTo>
                  <a:pt x="5167313" y="235267"/>
                  <a:pt x="5154930" y="226695"/>
                  <a:pt x="5159693" y="213360"/>
                </a:cubicBezTo>
                <a:cubicBezTo>
                  <a:pt x="5163503" y="200978"/>
                  <a:pt x="5177790" y="200978"/>
                  <a:pt x="5188268" y="200978"/>
                </a:cubicBezTo>
                <a:cubicBezTo>
                  <a:pt x="5266373" y="193358"/>
                  <a:pt x="5336858" y="169545"/>
                  <a:pt x="5400675" y="122872"/>
                </a:cubicBezTo>
                <a:cubicBezTo>
                  <a:pt x="5428298" y="101917"/>
                  <a:pt x="5463540" y="90488"/>
                  <a:pt x="5496878" y="78105"/>
                </a:cubicBezTo>
                <a:cubicBezTo>
                  <a:pt x="5542598" y="60008"/>
                  <a:pt x="5581650" y="34290"/>
                  <a:pt x="5615940" y="0"/>
                </a:cubicBezTo>
                <a:lnTo>
                  <a:pt x="115253" y="0"/>
                </a:lnTo>
                <a:cubicBezTo>
                  <a:pt x="113348" y="4763"/>
                  <a:pt x="111442" y="9525"/>
                  <a:pt x="108585" y="15240"/>
                </a:cubicBezTo>
                <a:cubicBezTo>
                  <a:pt x="25717" y="212408"/>
                  <a:pt x="953" y="415290"/>
                  <a:pt x="19050" y="626745"/>
                </a:cubicBezTo>
                <a:cubicBezTo>
                  <a:pt x="32385" y="774382"/>
                  <a:pt x="24765" y="918210"/>
                  <a:pt x="0" y="1057275"/>
                </a:cubicBezTo>
                <a:lnTo>
                  <a:pt x="3689985" y="1057275"/>
                </a:lnTo>
                <a:cubicBezTo>
                  <a:pt x="3688080" y="1042988"/>
                  <a:pt x="3686175" y="1029653"/>
                  <a:pt x="3685223" y="1015365"/>
                </a:cubicBezTo>
                <a:cubicBezTo>
                  <a:pt x="3673793" y="908685"/>
                  <a:pt x="3674745" y="801053"/>
                  <a:pt x="3676650" y="69342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AC8048D-674F-442A-8949-6F22EB37A62C}"/>
              </a:ext>
            </a:extLst>
          </p:cNvPr>
          <p:cNvSpPr/>
          <p:nvPr/>
        </p:nvSpPr>
        <p:spPr>
          <a:xfrm>
            <a:off x="4234240" y="1134081"/>
            <a:ext cx="5769013" cy="1747850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  <a:gd name="connsiteX0" fmla="*/ 5513070 w 5769013"/>
              <a:gd name="connsiteY0" fmla="*/ 1731657 h 1747850"/>
              <a:gd name="connsiteX1" fmla="*/ 5724525 w 5769013"/>
              <a:gd name="connsiteY1" fmla="*/ 1415427 h 1747850"/>
              <a:gd name="connsiteX2" fmla="*/ 5714048 w 5769013"/>
              <a:gd name="connsiteY2" fmla="*/ 978230 h 1747850"/>
              <a:gd name="connsiteX3" fmla="*/ 5607368 w 5769013"/>
              <a:gd name="connsiteY3" fmla="*/ 775347 h 1747850"/>
              <a:gd name="connsiteX4" fmla="*/ 5571173 w 5769013"/>
              <a:gd name="connsiteY4" fmla="*/ 656285 h 1747850"/>
              <a:gd name="connsiteX5" fmla="*/ 5570220 w 5769013"/>
              <a:gd name="connsiteY5" fmla="*/ 640092 h 1747850"/>
              <a:gd name="connsiteX6" fmla="*/ 5384483 w 5769013"/>
              <a:gd name="connsiteY6" fmla="*/ 107645 h 1747850"/>
              <a:gd name="connsiteX7" fmla="*/ 5161598 w 5769013"/>
              <a:gd name="connsiteY7" fmla="*/ 965 h 1747850"/>
              <a:gd name="connsiteX8" fmla="*/ 5103495 w 5769013"/>
              <a:gd name="connsiteY8" fmla="*/ 99072 h 1747850"/>
              <a:gd name="connsiteX9" fmla="*/ 5159693 w 5769013"/>
              <a:gd name="connsiteY9" fmla="*/ 179082 h 1747850"/>
              <a:gd name="connsiteX10" fmla="*/ 5288280 w 5769013"/>
              <a:gd name="connsiteY10" fmla="*/ 487692 h 1747850"/>
              <a:gd name="connsiteX11" fmla="*/ 5365433 w 5769013"/>
              <a:gd name="connsiteY11" fmla="*/ 1005852 h 1747850"/>
              <a:gd name="connsiteX12" fmla="*/ 5373053 w 5769013"/>
              <a:gd name="connsiteY12" fmla="*/ 1027760 h 1747850"/>
              <a:gd name="connsiteX13" fmla="*/ 5343525 w 5769013"/>
              <a:gd name="connsiteY13" fmla="*/ 1240167 h 1747850"/>
              <a:gd name="connsiteX14" fmla="*/ 5093970 w 5769013"/>
              <a:gd name="connsiteY14" fmla="*/ 1311605 h 1747850"/>
              <a:gd name="connsiteX15" fmla="*/ 4958715 w 5769013"/>
              <a:gd name="connsiteY15" fmla="*/ 1229690 h 1747850"/>
              <a:gd name="connsiteX16" fmla="*/ 4588193 w 5769013"/>
              <a:gd name="connsiteY16" fmla="*/ 867740 h 1747850"/>
              <a:gd name="connsiteX17" fmla="*/ 4558665 w 5769013"/>
              <a:gd name="connsiteY17" fmla="*/ 823925 h 1747850"/>
              <a:gd name="connsiteX18" fmla="*/ 4413885 w 5769013"/>
              <a:gd name="connsiteY18" fmla="*/ 633425 h 1747850"/>
              <a:gd name="connsiteX19" fmla="*/ 4019550 w 5769013"/>
              <a:gd name="connsiteY19" fmla="*/ 540080 h 1747850"/>
              <a:gd name="connsiteX20" fmla="*/ 3741420 w 5769013"/>
              <a:gd name="connsiteY20" fmla="*/ 601040 h 1747850"/>
              <a:gd name="connsiteX21" fmla="*/ 3560445 w 5769013"/>
              <a:gd name="connsiteY21" fmla="*/ 615327 h 1747850"/>
              <a:gd name="connsiteX22" fmla="*/ 2866073 w 5769013"/>
              <a:gd name="connsiteY22" fmla="*/ 592467 h 1747850"/>
              <a:gd name="connsiteX23" fmla="*/ 2697480 w 5769013"/>
              <a:gd name="connsiteY23" fmla="*/ 609612 h 1747850"/>
              <a:gd name="connsiteX24" fmla="*/ 2586038 w 5769013"/>
              <a:gd name="connsiteY24" fmla="*/ 699147 h 1747850"/>
              <a:gd name="connsiteX25" fmla="*/ 2509838 w 5769013"/>
              <a:gd name="connsiteY25" fmla="*/ 750582 h 1747850"/>
              <a:gd name="connsiteX26" fmla="*/ 2319338 w 5769013"/>
              <a:gd name="connsiteY26" fmla="*/ 782015 h 1747850"/>
              <a:gd name="connsiteX27" fmla="*/ 1937385 w 5769013"/>
              <a:gd name="connsiteY27" fmla="*/ 827735 h 1747850"/>
              <a:gd name="connsiteX28" fmla="*/ 1654493 w 5769013"/>
              <a:gd name="connsiteY28" fmla="*/ 780110 h 1747850"/>
              <a:gd name="connsiteX29" fmla="*/ 1333793 w 5769013"/>
              <a:gd name="connsiteY29" fmla="*/ 677533 h 1747850"/>
              <a:gd name="connsiteX30" fmla="*/ 894398 w 5769013"/>
              <a:gd name="connsiteY30" fmla="*/ 783920 h 1747850"/>
              <a:gd name="connsiteX31" fmla="*/ 288608 w 5769013"/>
              <a:gd name="connsiteY31" fmla="*/ 1232547 h 1747850"/>
              <a:gd name="connsiteX32" fmla="*/ 0 w 5769013"/>
              <a:gd name="connsiteY32" fmla="*/ 1747850 h 1747850"/>
              <a:gd name="connsiteX33" fmla="*/ 5497830 w 5769013"/>
              <a:gd name="connsiteY33" fmla="*/ 1747850 h 1747850"/>
              <a:gd name="connsiteX34" fmla="*/ 5513070 w 5769013"/>
              <a:gd name="connsiteY34" fmla="*/ 1731657 h 17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9013" h="1747850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55092" y="805144"/>
                  <a:pt x="1654493" y="780110"/>
                </a:cubicBezTo>
                <a:cubicBezTo>
                  <a:pt x="1553894" y="755076"/>
                  <a:pt x="1435711" y="687058"/>
                  <a:pt x="1333793" y="677533"/>
                </a:cubicBezTo>
                <a:cubicBezTo>
                  <a:pt x="1170916" y="663245"/>
                  <a:pt x="1068595" y="691418"/>
                  <a:pt x="894398" y="783920"/>
                </a:cubicBezTo>
                <a:cubicBezTo>
                  <a:pt x="720201" y="876422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6B4DA4-402E-40C2-92E9-5362D3DA8E4E}"/>
              </a:ext>
            </a:extLst>
          </p:cNvPr>
          <p:cNvGrpSpPr/>
          <p:nvPr/>
        </p:nvGrpSpPr>
        <p:grpSpPr>
          <a:xfrm>
            <a:off x="2048260" y="2016749"/>
            <a:ext cx="5439720" cy="853304"/>
            <a:chOff x="1280970" y="2069669"/>
            <a:chExt cx="3198831" cy="85330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712D13-37DD-4556-920A-54980FE1A5C6}"/>
                </a:ext>
              </a:extLst>
            </p:cNvPr>
            <p:cNvSpPr txBox="1"/>
            <p:nvPr/>
          </p:nvSpPr>
          <p:spPr>
            <a:xfrm>
              <a:off x="1280970" y="2069669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OBJETIVO GENERAL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A1B638-5591-4B2E-9F22-6BE35BF4F5BF}"/>
                </a:ext>
              </a:extLst>
            </p:cNvPr>
            <p:cNvSpPr txBox="1"/>
            <p:nvPr/>
          </p:nvSpPr>
          <p:spPr>
            <a:xfrm>
              <a:off x="1280970" y="2276642"/>
              <a:ext cx="3175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200" dirty="0">
                  <a:solidFill>
                    <a:schemeClr val="bg1"/>
                  </a:solidFill>
                  <a:cs typeface="Arial" pitchFamily="34" charset="0"/>
                </a:rPr>
                <a:t>Determinar el cumplimiento de atención y satisfacción al aplicar la gestión del conocimiento en el proyecto UNIQUE de la empresa CANVIA.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84FC4D-974A-4C53-B175-ADA7D738C8C4}"/>
              </a:ext>
            </a:extLst>
          </p:cNvPr>
          <p:cNvGrpSpPr/>
          <p:nvPr/>
        </p:nvGrpSpPr>
        <p:grpSpPr>
          <a:xfrm>
            <a:off x="2048263" y="3076662"/>
            <a:ext cx="4345737" cy="668638"/>
            <a:chOff x="1273350" y="2938497"/>
            <a:chExt cx="3206451" cy="66863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C722C9-5673-4D24-8A34-3529EA329E1A}"/>
                </a:ext>
              </a:extLst>
            </p:cNvPr>
            <p:cNvSpPr txBox="1"/>
            <p:nvPr/>
          </p:nvSpPr>
          <p:spPr>
            <a:xfrm>
              <a:off x="1273350" y="2938497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OBJETIVOS ESPECÍFICO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DADEA8-50CF-4236-BD4D-8747A7593EF6}"/>
                </a:ext>
              </a:extLst>
            </p:cNvPr>
            <p:cNvSpPr txBox="1"/>
            <p:nvPr/>
          </p:nvSpPr>
          <p:spPr>
            <a:xfrm>
              <a:off x="1273350" y="3145470"/>
              <a:ext cx="3206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200" dirty="0">
                  <a:solidFill>
                    <a:schemeClr val="bg1"/>
                  </a:solidFill>
                  <a:cs typeface="Arial" pitchFamily="34" charset="0"/>
                </a:rPr>
                <a:t>Alinear y mejorar el cumplimiento de indicadores y </a:t>
              </a:r>
              <a:r>
                <a:rPr lang="es-ES" altLang="ko-KR" sz="1200" dirty="0" err="1">
                  <a:solidFill>
                    <a:schemeClr val="bg1"/>
                  </a:solidFill>
                  <a:cs typeface="Arial" pitchFamily="34" charset="0"/>
                </a:rPr>
                <a:t>SLA’s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184F21-E74D-4C3C-B0E4-415839FC5E5F}"/>
              </a:ext>
            </a:extLst>
          </p:cNvPr>
          <p:cNvGrpSpPr/>
          <p:nvPr/>
        </p:nvGrpSpPr>
        <p:grpSpPr>
          <a:xfrm>
            <a:off x="2048260" y="4136570"/>
            <a:ext cx="3581511" cy="483973"/>
            <a:chOff x="1265730" y="3788973"/>
            <a:chExt cx="3198831" cy="4839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FF512E-565E-45A3-8704-588E802B50AC}"/>
                </a:ext>
              </a:extLst>
            </p:cNvPr>
            <p:cNvSpPr txBox="1"/>
            <p:nvPr/>
          </p:nvSpPr>
          <p:spPr>
            <a:xfrm>
              <a:off x="1265730" y="3788973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OBJETIVOS ESPECÍFICO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8E6C7E-8E41-48CF-AA7A-4B8C70AF75AE}"/>
                </a:ext>
              </a:extLst>
            </p:cNvPr>
            <p:cNvSpPr txBox="1"/>
            <p:nvPr/>
          </p:nvSpPr>
          <p:spPr>
            <a:xfrm>
              <a:off x="1265730" y="3995947"/>
              <a:ext cx="319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200" dirty="0">
                  <a:solidFill>
                    <a:schemeClr val="bg1"/>
                  </a:solidFill>
                  <a:cs typeface="Arial" pitchFamily="34" charset="0"/>
                </a:rPr>
                <a:t>Cumplir la satisfacción del servicio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E21E8C-8A25-427D-8236-4D1A70AB0252}"/>
              </a:ext>
            </a:extLst>
          </p:cNvPr>
          <p:cNvGrpSpPr/>
          <p:nvPr/>
        </p:nvGrpSpPr>
        <p:grpSpPr>
          <a:xfrm>
            <a:off x="2048260" y="5196494"/>
            <a:ext cx="2888106" cy="483972"/>
            <a:chOff x="1258110" y="4650181"/>
            <a:chExt cx="3221691" cy="48397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798AF8-6463-4147-B73E-30F370060357}"/>
                </a:ext>
              </a:extLst>
            </p:cNvPr>
            <p:cNvSpPr txBox="1"/>
            <p:nvPr/>
          </p:nvSpPr>
          <p:spPr>
            <a:xfrm>
              <a:off x="1258110" y="4650181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OBJETIVOS ESPECÍFICO 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796604-EDF1-4B38-903E-A11AA240F861}"/>
                </a:ext>
              </a:extLst>
            </p:cNvPr>
            <p:cNvSpPr txBox="1"/>
            <p:nvPr/>
          </p:nvSpPr>
          <p:spPr>
            <a:xfrm>
              <a:off x="1258110" y="4857154"/>
              <a:ext cx="32216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Recuperar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el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clima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laboral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57556158-AF45-4546-B432-1D9A5FC90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635334"/>
              </p:ext>
            </p:extLst>
          </p:nvPr>
        </p:nvGraphicFramePr>
        <p:xfrm>
          <a:off x="8606804" y="3835282"/>
          <a:ext cx="3019906" cy="259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Rectangle 2">
            <a:extLst>
              <a:ext uri="{FF2B5EF4-FFF2-40B4-BE49-F238E27FC236}">
                <a16:creationId xmlns:a16="http://schemas.microsoft.com/office/drawing/2014/main" id="{CBEC0723-166D-4ADA-AA43-F0FD795CFFC5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4343BEC4-3E5D-4185-8942-19252F5786E6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OBJETIVOS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68">
            <a:extLst>
              <a:ext uri="{FF2B5EF4-FFF2-40B4-BE49-F238E27FC236}">
                <a16:creationId xmlns:a16="http://schemas.microsoft.com/office/drawing/2014/main" id="{9022950D-1900-4507-9E3E-BDD2E111E34D}"/>
              </a:ext>
            </a:extLst>
          </p:cNvPr>
          <p:cNvSpPr/>
          <p:nvPr/>
        </p:nvSpPr>
        <p:spPr>
          <a:xfrm rot="10800000">
            <a:off x="4563050" y="3292510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Hexagon 68">
            <a:extLst>
              <a:ext uri="{FF2B5EF4-FFF2-40B4-BE49-F238E27FC236}">
                <a16:creationId xmlns:a16="http://schemas.microsoft.com/office/drawing/2014/main" id="{7AE2D459-14D1-46D4-9BB5-77C992E3F56C}"/>
              </a:ext>
            </a:extLst>
          </p:cNvPr>
          <p:cNvSpPr/>
          <p:nvPr/>
        </p:nvSpPr>
        <p:spPr>
          <a:xfrm>
            <a:off x="3554938" y="2052394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93D52-FE32-47B8-BDC8-D146CC7DE48B}"/>
              </a:ext>
            </a:extLst>
          </p:cNvPr>
          <p:cNvSpPr txBox="1"/>
          <p:nvPr/>
        </p:nvSpPr>
        <p:spPr>
          <a:xfrm>
            <a:off x="8098723" y="2267777"/>
            <a:ext cx="4125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Brindar un servicio de calidad.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Alinear el servicio a procesos de buenas prácticas.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Servir de modelo para aplicar a otros proyectos con una problemática similar.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56C42-6585-4C6F-8390-1406C65F4ECF}"/>
              </a:ext>
            </a:extLst>
          </p:cNvPr>
          <p:cNvSpPr txBox="1"/>
          <p:nvPr/>
        </p:nvSpPr>
        <p:spPr>
          <a:xfrm>
            <a:off x="230661" y="4132792"/>
            <a:ext cx="36480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Falta de cumplimiento en la atención del servicio e incremento de quejas por parte del cliente en el servicio de mesa de ayuda del proyecto UNIQUE en la empresa CANVIA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A807C4C6-AAE6-4BE4-B16E-EE49778F25F0}"/>
              </a:ext>
            </a:extLst>
          </p:cNvPr>
          <p:cNvSpPr txBox="1">
            <a:spLocks/>
          </p:cNvSpPr>
          <p:nvPr/>
        </p:nvSpPr>
        <p:spPr>
          <a:xfrm>
            <a:off x="4144503" y="3323184"/>
            <a:ext cx="1807483" cy="3053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JUSTIFICACIÓN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8DB3064-49E0-407A-9741-5C9625228E64}"/>
              </a:ext>
            </a:extLst>
          </p:cNvPr>
          <p:cNvSpPr txBox="1">
            <a:spLocks/>
          </p:cNvSpPr>
          <p:nvPr/>
        </p:nvSpPr>
        <p:spPr>
          <a:xfrm>
            <a:off x="6344388" y="4566122"/>
            <a:ext cx="1807483" cy="3053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IMPORTANCIA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0004388-C247-410F-B534-8B1A286B9974}"/>
              </a:ext>
            </a:extLst>
          </p:cNvPr>
          <p:cNvSpPr/>
          <p:nvPr/>
        </p:nvSpPr>
        <p:spPr>
          <a:xfrm rot="18900000">
            <a:off x="6938414" y="3852744"/>
            <a:ext cx="697254" cy="56009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1628E78B-D95D-4FA5-BF07-48D5F78E63FB}"/>
              </a:ext>
            </a:extLst>
          </p:cNvPr>
          <p:cNvSpPr/>
          <p:nvPr/>
        </p:nvSpPr>
        <p:spPr>
          <a:xfrm>
            <a:off x="4766200" y="2515810"/>
            <a:ext cx="525175" cy="604248"/>
          </a:xfrm>
          <a:custGeom>
            <a:avLst/>
            <a:gdLst/>
            <a:ahLst/>
            <a:cxnLst/>
            <a:rect l="l" t="t" r="r" b="b"/>
            <a:pathLst>
              <a:path w="3442170" h="3960441">
                <a:moveTo>
                  <a:pt x="658867" y="3240361"/>
                </a:moveTo>
                <a:lnTo>
                  <a:pt x="2539193" y="3240361"/>
                </a:lnTo>
                <a:cubicBezTo>
                  <a:pt x="2596541" y="3240361"/>
                  <a:pt x="2643030" y="3286850"/>
                  <a:pt x="2643030" y="3344198"/>
                </a:cubicBezTo>
                <a:lnTo>
                  <a:pt x="2643030" y="3352549"/>
                </a:lnTo>
                <a:cubicBezTo>
                  <a:pt x="2643030" y="3409897"/>
                  <a:pt x="2596541" y="3456386"/>
                  <a:pt x="2539193" y="3456386"/>
                </a:cubicBezTo>
                <a:lnTo>
                  <a:pt x="658867" y="3456386"/>
                </a:lnTo>
                <a:cubicBezTo>
                  <a:pt x="601519" y="3456386"/>
                  <a:pt x="555030" y="3409897"/>
                  <a:pt x="555030" y="3352549"/>
                </a:cubicBezTo>
                <a:lnTo>
                  <a:pt x="555030" y="3344198"/>
                </a:lnTo>
                <a:cubicBezTo>
                  <a:pt x="555030" y="3286850"/>
                  <a:pt x="601519" y="3240361"/>
                  <a:pt x="658867" y="3240361"/>
                </a:cubicBezTo>
                <a:close/>
                <a:moveTo>
                  <a:pt x="658867" y="2833796"/>
                </a:moveTo>
                <a:lnTo>
                  <a:pt x="2539193" y="2833796"/>
                </a:lnTo>
                <a:cubicBezTo>
                  <a:pt x="2596541" y="2833796"/>
                  <a:pt x="2643030" y="2880285"/>
                  <a:pt x="2643030" y="2937633"/>
                </a:cubicBezTo>
                <a:lnTo>
                  <a:pt x="2643030" y="2945984"/>
                </a:lnTo>
                <a:cubicBezTo>
                  <a:pt x="2643030" y="3003332"/>
                  <a:pt x="2596541" y="3049821"/>
                  <a:pt x="2539193" y="3049821"/>
                </a:cubicBezTo>
                <a:lnTo>
                  <a:pt x="658867" y="3049821"/>
                </a:lnTo>
                <a:cubicBezTo>
                  <a:pt x="601519" y="3049821"/>
                  <a:pt x="555030" y="3003332"/>
                  <a:pt x="555030" y="2945984"/>
                </a:cubicBezTo>
                <a:lnTo>
                  <a:pt x="555030" y="2937633"/>
                </a:lnTo>
                <a:cubicBezTo>
                  <a:pt x="555030" y="2880285"/>
                  <a:pt x="601519" y="2833796"/>
                  <a:pt x="658867" y="2833796"/>
                </a:cubicBezTo>
                <a:close/>
                <a:moveTo>
                  <a:pt x="658867" y="2427229"/>
                </a:moveTo>
                <a:lnTo>
                  <a:pt x="2539193" y="2427229"/>
                </a:lnTo>
                <a:cubicBezTo>
                  <a:pt x="2596541" y="2427229"/>
                  <a:pt x="2643030" y="2473718"/>
                  <a:pt x="2643030" y="2531066"/>
                </a:cubicBezTo>
                <a:lnTo>
                  <a:pt x="2643030" y="2539417"/>
                </a:lnTo>
                <a:cubicBezTo>
                  <a:pt x="2643030" y="2596765"/>
                  <a:pt x="2596541" y="2643254"/>
                  <a:pt x="2539193" y="2643254"/>
                </a:cubicBezTo>
                <a:lnTo>
                  <a:pt x="658867" y="2643254"/>
                </a:lnTo>
                <a:cubicBezTo>
                  <a:pt x="601519" y="2643254"/>
                  <a:pt x="555030" y="2596765"/>
                  <a:pt x="555030" y="2539417"/>
                </a:cubicBezTo>
                <a:lnTo>
                  <a:pt x="555030" y="2531066"/>
                </a:lnTo>
                <a:cubicBezTo>
                  <a:pt x="555030" y="2473718"/>
                  <a:pt x="601519" y="2427229"/>
                  <a:pt x="658867" y="2427229"/>
                </a:cubicBezTo>
                <a:close/>
                <a:moveTo>
                  <a:pt x="658867" y="2020662"/>
                </a:moveTo>
                <a:lnTo>
                  <a:pt x="2539193" y="2020662"/>
                </a:lnTo>
                <a:cubicBezTo>
                  <a:pt x="2596541" y="2020662"/>
                  <a:pt x="2643030" y="2067151"/>
                  <a:pt x="2643030" y="2124499"/>
                </a:cubicBezTo>
                <a:lnTo>
                  <a:pt x="2643030" y="2132850"/>
                </a:lnTo>
                <a:cubicBezTo>
                  <a:pt x="2643030" y="2190198"/>
                  <a:pt x="2596541" y="2236687"/>
                  <a:pt x="2539193" y="2236687"/>
                </a:cubicBezTo>
                <a:lnTo>
                  <a:pt x="658867" y="2236687"/>
                </a:lnTo>
                <a:cubicBezTo>
                  <a:pt x="601519" y="2236687"/>
                  <a:pt x="555030" y="2190198"/>
                  <a:pt x="555030" y="2132850"/>
                </a:cubicBezTo>
                <a:lnTo>
                  <a:pt x="555030" y="2124499"/>
                </a:lnTo>
                <a:cubicBezTo>
                  <a:pt x="555030" y="2067151"/>
                  <a:pt x="601519" y="2020662"/>
                  <a:pt x="658867" y="2020662"/>
                </a:cubicBezTo>
                <a:close/>
                <a:moveTo>
                  <a:pt x="658867" y="1614095"/>
                </a:moveTo>
                <a:lnTo>
                  <a:pt x="1891193" y="1614095"/>
                </a:lnTo>
                <a:cubicBezTo>
                  <a:pt x="1948541" y="1614095"/>
                  <a:pt x="1995030" y="1660584"/>
                  <a:pt x="1995030" y="1717932"/>
                </a:cubicBezTo>
                <a:lnTo>
                  <a:pt x="1995030" y="1726283"/>
                </a:lnTo>
                <a:cubicBezTo>
                  <a:pt x="1995030" y="1783631"/>
                  <a:pt x="1948541" y="1830120"/>
                  <a:pt x="1891193" y="1830120"/>
                </a:cubicBezTo>
                <a:lnTo>
                  <a:pt x="658867" y="1830120"/>
                </a:lnTo>
                <a:cubicBezTo>
                  <a:pt x="601519" y="1830120"/>
                  <a:pt x="555030" y="1783631"/>
                  <a:pt x="555030" y="1726283"/>
                </a:cubicBezTo>
                <a:lnTo>
                  <a:pt x="555030" y="1717932"/>
                </a:lnTo>
                <a:cubicBezTo>
                  <a:pt x="555030" y="1660584"/>
                  <a:pt x="601519" y="1614095"/>
                  <a:pt x="658867" y="1614095"/>
                </a:cubicBezTo>
                <a:close/>
                <a:moveTo>
                  <a:pt x="658867" y="1207528"/>
                </a:moveTo>
                <a:lnTo>
                  <a:pt x="1423193" y="1207528"/>
                </a:lnTo>
                <a:cubicBezTo>
                  <a:pt x="1480541" y="1207528"/>
                  <a:pt x="1527030" y="1254017"/>
                  <a:pt x="1527030" y="1311365"/>
                </a:cubicBezTo>
                <a:lnTo>
                  <a:pt x="1527030" y="1319716"/>
                </a:lnTo>
                <a:cubicBezTo>
                  <a:pt x="1527030" y="1377064"/>
                  <a:pt x="1480541" y="1423553"/>
                  <a:pt x="1423193" y="1423553"/>
                </a:cubicBezTo>
                <a:lnTo>
                  <a:pt x="658867" y="1423553"/>
                </a:lnTo>
                <a:cubicBezTo>
                  <a:pt x="601519" y="1423553"/>
                  <a:pt x="555030" y="1377064"/>
                  <a:pt x="555030" y="1319716"/>
                </a:cubicBezTo>
                <a:lnTo>
                  <a:pt x="555030" y="1311365"/>
                </a:lnTo>
                <a:cubicBezTo>
                  <a:pt x="555030" y="1254017"/>
                  <a:pt x="601519" y="1207528"/>
                  <a:pt x="658867" y="1207528"/>
                </a:cubicBezTo>
                <a:close/>
                <a:moveTo>
                  <a:pt x="2554664" y="1037849"/>
                </a:moveTo>
                <a:lnTo>
                  <a:pt x="2603884" y="1221540"/>
                </a:lnTo>
                <a:lnTo>
                  <a:pt x="2505443" y="1221541"/>
                </a:lnTo>
                <a:close/>
                <a:moveTo>
                  <a:pt x="2" y="1007696"/>
                </a:moveTo>
                <a:lnTo>
                  <a:pt x="2" y="1007697"/>
                </a:lnTo>
                <a:lnTo>
                  <a:pt x="3" y="1007696"/>
                </a:lnTo>
                <a:close/>
                <a:moveTo>
                  <a:pt x="2535559" y="782523"/>
                </a:moveTo>
                <a:cubicBezTo>
                  <a:pt x="2512072" y="785793"/>
                  <a:pt x="2491672" y="802716"/>
                  <a:pt x="2485149" y="827062"/>
                </a:cubicBezTo>
                <a:lnTo>
                  <a:pt x="2304257" y="1502155"/>
                </a:lnTo>
                <a:lnTo>
                  <a:pt x="2430252" y="1502155"/>
                </a:lnTo>
                <a:lnTo>
                  <a:pt x="2472833" y="1343242"/>
                </a:lnTo>
                <a:lnTo>
                  <a:pt x="2632558" y="1343243"/>
                </a:lnTo>
                <a:cubicBezTo>
                  <a:pt x="2633824" y="1343243"/>
                  <a:pt x="2635083" y="1343204"/>
                  <a:pt x="2636292" y="1342489"/>
                </a:cubicBezTo>
                <a:lnTo>
                  <a:pt x="2679075" y="1502155"/>
                </a:lnTo>
                <a:lnTo>
                  <a:pt x="2805068" y="1502155"/>
                </a:lnTo>
                <a:lnTo>
                  <a:pt x="2624179" y="827062"/>
                </a:lnTo>
                <a:cubicBezTo>
                  <a:pt x="2617655" y="802716"/>
                  <a:pt x="2597255" y="785793"/>
                  <a:pt x="2573768" y="782523"/>
                </a:cubicBezTo>
                <a:cubicBezTo>
                  <a:pt x="2567504" y="781650"/>
                  <a:pt x="2561019" y="781749"/>
                  <a:pt x="2554663" y="783720"/>
                </a:cubicBezTo>
                <a:close/>
                <a:moveTo>
                  <a:pt x="2950357" y="752352"/>
                </a:moveTo>
                <a:lnTo>
                  <a:pt x="2950357" y="894396"/>
                </a:lnTo>
                <a:lnTo>
                  <a:pt x="2808313" y="894396"/>
                </a:lnTo>
                <a:lnTo>
                  <a:pt x="2808313" y="1053088"/>
                </a:lnTo>
                <a:lnTo>
                  <a:pt x="2950357" y="1053088"/>
                </a:lnTo>
                <a:lnTo>
                  <a:pt x="2950357" y="1195132"/>
                </a:lnTo>
                <a:lnTo>
                  <a:pt x="3109049" y="1195132"/>
                </a:lnTo>
                <a:lnTo>
                  <a:pt x="3109049" y="1053088"/>
                </a:lnTo>
                <a:lnTo>
                  <a:pt x="3251093" y="1053088"/>
                </a:lnTo>
                <a:lnTo>
                  <a:pt x="3251093" y="894396"/>
                </a:lnTo>
                <a:lnTo>
                  <a:pt x="3109049" y="894396"/>
                </a:lnTo>
                <a:lnTo>
                  <a:pt x="3109049" y="752352"/>
                </a:lnTo>
                <a:close/>
                <a:moveTo>
                  <a:pt x="2706685" y="459647"/>
                </a:moveTo>
                <a:cubicBezTo>
                  <a:pt x="3112882" y="459647"/>
                  <a:pt x="3442170" y="788935"/>
                  <a:pt x="3442170" y="1195132"/>
                </a:cubicBezTo>
                <a:cubicBezTo>
                  <a:pt x="3442170" y="1601329"/>
                  <a:pt x="3112882" y="1930617"/>
                  <a:pt x="2706685" y="1930617"/>
                </a:cubicBezTo>
                <a:cubicBezTo>
                  <a:pt x="2300488" y="1930617"/>
                  <a:pt x="1971200" y="1601329"/>
                  <a:pt x="1971200" y="1195132"/>
                </a:cubicBezTo>
                <a:cubicBezTo>
                  <a:pt x="1971200" y="788935"/>
                  <a:pt x="2300488" y="459647"/>
                  <a:pt x="2706685" y="459647"/>
                </a:cubicBezTo>
                <a:close/>
                <a:moveTo>
                  <a:pt x="998319" y="0"/>
                </a:moveTo>
                <a:lnTo>
                  <a:pt x="998319" y="3"/>
                </a:lnTo>
                <a:lnTo>
                  <a:pt x="998321" y="1"/>
                </a:lnTo>
                <a:lnTo>
                  <a:pt x="2969887" y="1"/>
                </a:lnTo>
                <a:cubicBezTo>
                  <a:pt x="3079497" y="1"/>
                  <a:pt x="3168353" y="88857"/>
                  <a:pt x="3168353" y="198467"/>
                </a:cubicBezTo>
                <a:lnTo>
                  <a:pt x="3168353" y="493185"/>
                </a:lnTo>
                <a:cubicBezTo>
                  <a:pt x="3085099" y="439990"/>
                  <a:pt x="2990228" y="404581"/>
                  <a:pt x="2888890" y="388838"/>
                </a:cubicBezTo>
                <a:cubicBezTo>
                  <a:pt x="2871295" y="319942"/>
                  <a:pt x="2808233" y="270221"/>
                  <a:pt x="2733559" y="270221"/>
                </a:cubicBezTo>
                <a:lnTo>
                  <a:pt x="998319" y="270221"/>
                </a:lnTo>
                <a:lnTo>
                  <a:pt x="998319" y="809230"/>
                </a:lnTo>
                <a:cubicBezTo>
                  <a:pt x="998319" y="918840"/>
                  <a:pt x="909463" y="1007696"/>
                  <a:pt x="799853" y="1007696"/>
                </a:cubicBezTo>
                <a:lnTo>
                  <a:pt x="270177" y="1007696"/>
                </a:lnTo>
                <a:lnTo>
                  <a:pt x="270177" y="3525603"/>
                </a:lnTo>
                <a:cubicBezTo>
                  <a:pt x="270177" y="3616519"/>
                  <a:pt x="343879" y="3690221"/>
                  <a:pt x="434795" y="3690221"/>
                </a:cubicBezTo>
                <a:lnTo>
                  <a:pt x="2733559" y="3690221"/>
                </a:lnTo>
                <a:cubicBezTo>
                  <a:pt x="2824475" y="3690221"/>
                  <a:pt x="2898177" y="3616519"/>
                  <a:pt x="2898177" y="3525603"/>
                </a:cubicBezTo>
                <a:lnTo>
                  <a:pt x="2898177" y="1987149"/>
                </a:lnTo>
                <a:cubicBezTo>
                  <a:pt x="2996024" y="1970642"/>
                  <a:pt x="3087696" y="1935870"/>
                  <a:pt x="3168353" y="1884219"/>
                </a:cubicBezTo>
                <a:lnTo>
                  <a:pt x="3168353" y="3761975"/>
                </a:lnTo>
                <a:cubicBezTo>
                  <a:pt x="3168353" y="3871585"/>
                  <a:pt x="3079497" y="3960441"/>
                  <a:pt x="2969887" y="3960441"/>
                </a:cubicBezTo>
                <a:lnTo>
                  <a:pt x="198467" y="3960441"/>
                </a:lnTo>
                <a:cubicBezTo>
                  <a:pt x="88857" y="3960441"/>
                  <a:pt x="1" y="3871585"/>
                  <a:pt x="1" y="3761975"/>
                </a:cubicBezTo>
                <a:lnTo>
                  <a:pt x="1" y="1007696"/>
                </a:lnTo>
                <a:lnTo>
                  <a:pt x="0" y="1007696"/>
                </a:lnTo>
                <a:lnTo>
                  <a:pt x="1" y="1007695"/>
                </a:lnTo>
                <a:lnTo>
                  <a:pt x="1" y="198467"/>
                </a:lnTo>
                <a:cubicBezTo>
                  <a:pt x="1" y="88857"/>
                  <a:pt x="88857" y="1"/>
                  <a:pt x="198467" y="1"/>
                </a:cubicBezTo>
                <a:lnTo>
                  <a:pt x="198468" y="1"/>
                </a:lnTo>
                <a:cubicBezTo>
                  <a:pt x="88858" y="1"/>
                  <a:pt x="2" y="88857"/>
                  <a:pt x="2" y="198467"/>
                </a:cubicBezTo>
                <a:lnTo>
                  <a:pt x="2" y="10076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D112B4E-FDA4-4A7E-9319-A933E94C4939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E20A33F3-AEAD-44AE-8693-012F927359E5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JUSTIFICACIÓN E IMPORTANCIA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86D4C34-FB77-459C-BFC9-BED4AB4CA10A}"/>
              </a:ext>
            </a:extLst>
          </p:cNvPr>
          <p:cNvSpPr txBox="1">
            <a:spLocks/>
          </p:cNvSpPr>
          <p:nvPr/>
        </p:nvSpPr>
        <p:spPr>
          <a:xfrm>
            <a:off x="3381829" y="4607046"/>
            <a:ext cx="8381547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MARCO TEÓRICO</a:t>
            </a:r>
          </a:p>
        </p:txBody>
      </p:sp>
    </p:spTree>
    <p:extLst>
      <p:ext uri="{BB962C8B-B14F-4D97-AF65-F5344CB8AC3E}">
        <p14:creationId xmlns:p14="http://schemas.microsoft.com/office/powerpoint/2010/main" val="207692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7EFB4-D9E5-4542-B5E6-D3A1B584B03B}"/>
              </a:ext>
            </a:extLst>
          </p:cNvPr>
          <p:cNvSpPr txBox="1"/>
          <p:nvPr/>
        </p:nvSpPr>
        <p:spPr>
          <a:xfrm>
            <a:off x="7242429" y="2551890"/>
            <a:ext cx="396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Gestión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funcional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del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conocimiento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: 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0F251-E57A-45AD-A1AA-450D4FD8E14A}"/>
              </a:ext>
            </a:extLst>
          </p:cNvPr>
          <p:cNvSpPr txBox="1"/>
          <p:nvPr/>
        </p:nvSpPr>
        <p:spPr>
          <a:xfrm>
            <a:off x="638086" y="1471040"/>
            <a:ext cx="10692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 empresas ven sus recursos desde un punto de estrategia de negocio, lo primero es entender que la estrategia es una herramienta y está destinada a dirigir o gestionar con la finalidad de cumplir objetivos.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5D64F-3DFC-47D7-A800-DF3B4E913E90}"/>
              </a:ext>
            </a:extLst>
          </p:cNvPr>
          <p:cNvSpPr txBox="1"/>
          <p:nvPr/>
        </p:nvSpPr>
        <p:spPr>
          <a:xfrm>
            <a:off x="7242428" y="4266833"/>
            <a:ext cx="396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Gestión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estratégica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del </a:t>
            </a:r>
            <a:r>
              <a:rPr lang="en-US" altLang="ko-KR" sz="1400" b="1" dirty="0" err="1">
                <a:latin typeface="Calibri" pitchFamily="34" charset="0"/>
                <a:cs typeface="Calibri" pitchFamily="34" charset="0"/>
              </a:rPr>
              <a:t>conocimiento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: 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AF725-C951-482F-9DE9-6EBDB1CA7FBB}"/>
              </a:ext>
            </a:extLst>
          </p:cNvPr>
          <p:cNvSpPr txBox="1"/>
          <p:nvPr/>
        </p:nvSpPr>
        <p:spPr>
          <a:xfrm>
            <a:off x="7242428" y="4567240"/>
            <a:ext cx="3967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Establece un equilibrio al vincular la creación del conocimiento de una compañía con su estrategia empresarial, prestando atención al impacto de la informática y a la necesidad de diseñar la estructura de la organización en conformidad.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4F7711B4-5400-4B3E-AC74-09D3BB19AAF0}"/>
              </a:ext>
            </a:extLst>
          </p:cNvPr>
          <p:cNvGrpSpPr/>
          <p:nvPr/>
        </p:nvGrpSpPr>
        <p:grpSpPr>
          <a:xfrm>
            <a:off x="1068964" y="2157976"/>
            <a:ext cx="5493530" cy="4217714"/>
            <a:chOff x="1944920" y="1835170"/>
            <a:chExt cx="5493530" cy="421771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08EDCD-74F1-41C8-958C-B050B447B5D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936446" y="3871740"/>
              <a:ext cx="1178797" cy="86881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15CC8-42FF-41DC-937E-95D318228071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4216238" y="3871740"/>
              <a:ext cx="720210" cy="14224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C499C-0CF9-4426-BD7E-E11F19F96885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EF54AA-4131-4105-A870-1526A5C6A764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3944492" y="2779668"/>
              <a:ext cx="991954" cy="10920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EFC4C0-F436-419C-B1ED-F168FDA550F5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4936444" y="2428572"/>
              <a:ext cx="154013" cy="144317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86AD8E-B080-425A-956A-79FF71FB655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4976826" y="3135562"/>
              <a:ext cx="1694473" cy="7628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48393A-CDA2-49E7-B504-5101F8C155B9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A4036F-EAB2-4995-8211-7DB8B5668C35}"/>
                </a:ext>
              </a:extLst>
            </p:cNvPr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28D9C7-A140-41B3-B62F-B487807F1D73}"/>
                </a:ext>
              </a:extLst>
            </p:cNvPr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1D6EA0-F8E0-4656-8671-76544FA829AF}"/>
                </a:ext>
              </a:extLst>
            </p:cNvPr>
            <p:cNvSpPr/>
            <p:nvPr/>
          </p:nvSpPr>
          <p:spPr>
            <a:xfrm>
              <a:off x="5951985" y="4577296"/>
              <a:ext cx="1114797" cy="11147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F639CC-E99F-4E18-BAC2-D587FB87AA4A}"/>
                </a:ext>
              </a:extLst>
            </p:cNvPr>
            <p:cNvSpPr/>
            <p:nvPr/>
          </p:nvSpPr>
          <p:spPr>
            <a:xfrm>
              <a:off x="3640970" y="5195479"/>
              <a:ext cx="673968" cy="6739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B1A38A-2FE3-4EB2-825B-8F1DA73F8F35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AB1F60-C20A-4999-A397-9C19D211306E}"/>
                </a:ext>
              </a:extLst>
            </p:cNvPr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69E5B-48CB-4DEE-A344-617C88FAE681}"/>
                </a:ext>
              </a:extLst>
            </p:cNvPr>
            <p:cNvSpPr txBox="1"/>
            <p:nvPr/>
          </p:nvSpPr>
          <p:spPr>
            <a:xfrm>
              <a:off x="4046390" y="3716854"/>
              <a:ext cx="1791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CONOCIMIENTO</a:t>
              </a:r>
              <a:endParaRPr lang="ko-KR" altLang="en-US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C7241-E753-4AFB-A3B3-ED37ECD3E84A}"/>
                </a:ext>
              </a:extLst>
            </p:cNvPr>
            <p:cNvSpPr/>
            <p:nvPr/>
          </p:nvSpPr>
          <p:spPr>
            <a:xfrm>
              <a:off x="5066607" y="4878024"/>
              <a:ext cx="532389" cy="532389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8EC45C-4E4B-4A42-8776-210E541B7B9B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D2AC98-E1FB-45EA-BC3C-3F7F830AE74D}"/>
                </a:ext>
              </a:extLst>
            </p:cNvPr>
            <p:cNvSpPr/>
            <p:nvPr/>
          </p:nvSpPr>
          <p:spPr>
            <a:xfrm>
              <a:off x="3684871" y="4480235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F29401-43F2-4ACC-9A2B-B25058FF869D}"/>
                </a:ext>
              </a:extLst>
            </p:cNvPr>
            <p:cNvSpPr/>
            <p:nvPr/>
          </p:nvSpPr>
          <p:spPr>
            <a:xfrm>
              <a:off x="6476486" y="3551209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689A24-4319-41B5-B469-5BEA5E9FEE1B}"/>
                </a:ext>
              </a:extLst>
            </p:cNvPr>
            <p:cNvSpPr/>
            <p:nvPr/>
          </p:nvSpPr>
          <p:spPr>
            <a:xfrm>
              <a:off x="2668761" y="2196177"/>
              <a:ext cx="266700" cy="26670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478BC5-1BD6-4ADC-A11D-90DF4387FB25}"/>
                </a:ext>
              </a:extLst>
            </p:cNvPr>
            <p:cNvSpPr/>
            <p:nvPr/>
          </p:nvSpPr>
          <p:spPr>
            <a:xfrm>
              <a:off x="5924795" y="4117523"/>
              <a:ext cx="352320" cy="352320"/>
            </a:xfrm>
            <a:prstGeom prst="ellipse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D73B67-25FA-457E-8D4C-409237C0B79E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82AA1D-AC80-41D4-8383-0CC896ADE1F2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236479-423C-4035-92FA-60DB4DC1B32D}"/>
                </a:ext>
              </a:extLst>
            </p:cNvPr>
            <p:cNvSpPr/>
            <p:nvPr/>
          </p:nvSpPr>
          <p:spPr>
            <a:xfrm>
              <a:off x="5622688" y="193142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054C4D-4DEA-48C9-B8CB-3BBFC820A444}"/>
                </a:ext>
              </a:extLst>
            </p:cNvPr>
            <p:cNvSpPr/>
            <p:nvPr/>
          </p:nvSpPr>
          <p:spPr>
            <a:xfrm>
              <a:off x="4593305" y="5852433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1B3DDEBE-3364-4868-BCF2-4A45DE9D702C}"/>
                </a:ext>
              </a:extLst>
            </p:cNvPr>
            <p:cNvSpPr/>
            <p:nvPr/>
          </p:nvSpPr>
          <p:spPr>
            <a:xfrm>
              <a:off x="2927021" y="453853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2E6BE91B-EA8F-4303-9E2D-5F4DCB07C963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E121C6D4-23BF-4E19-BA1C-394098B3492C}"/>
                </a:ext>
              </a:extLst>
            </p:cNvPr>
            <p:cNvSpPr/>
            <p:nvPr/>
          </p:nvSpPr>
          <p:spPr>
            <a:xfrm>
              <a:off x="5523070" y="5429243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Rectangle 130">
            <a:extLst>
              <a:ext uri="{FF2B5EF4-FFF2-40B4-BE49-F238E27FC236}">
                <a16:creationId xmlns:a16="http://schemas.microsoft.com/office/drawing/2014/main" id="{0BB388EB-43E8-4B51-89DD-7F276EF7D1AE}"/>
              </a:ext>
            </a:extLst>
          </p:cNvPr>
          <p:cNvSpPr/>
          <p:nvPr/>
        </p:nvSpPr>
        <p:spPr>
          <a:xfrm>
            <a:off x="2922470" y="5706715"/>
            <a:ext cx="363327" cy="36497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C71253D-F360-4587-83FB-70A3DCB2E67E}"/>
              </a:ext>
            </a:extLst>
          </p:cNvPr>
          <p:cNvSpPr/>
          <p:nvPr/>
        </p:nvSpPr>
        <p:spPr>
          <a:xfrm>
            <a:off x="5406652" y="5198941"/>
            <a:ext cx="514138" cy="513303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 18">
            <a:extLst>
              <a:ext uri="{FF2B5EF4-FFF2-40B4-BE49-F238E27FC236}">
                <a16:creationId xmlns:a16="http://schemas.microsoft.com/office/drawing/2014/main" id="{E039D207-4CF3-4C5C-BD32-BCDFAB9FE42C}"/>
              </a:ext>
            </a:extLst>
          </p:cNvPr>
          <p:cNvSpPr/>
          <p:nvPr/>
        </p:nvSpPr>
        <p:spPr>
          <a:xfrm>
            <a:off x="1357894" y="4043546"/>
            <a:ext cx="611230" cy="49330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3B82822E-B276-4582-8403-2B68F036CE39}"/>
              </a:ext>
            </a:extLst>
          </p:cNvPr>
          <p:cNvSpPr/>
          <p:nvPr/>
        </p:nvSpPr>
        <p:spPr>
          <a:xfrm>
            <a:off x="4079134" y="2302782"/>
            <a:ext cx="280214" cy="24182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:a16="http://schemas.microsoft.com/office/drawing/2014/main" id="{FEC4FDF9-444C-4739-9206-96E4EAEFE9E8}"/>
              </a:ext>
            </a:extLst>
          </p:cNvPr>
          <p:cNvSpPr/>
          <p:nvPr/>
        </p:nvSpPr>
        <p:spPr>
          <a:xfrm>
            <a:off x="5886064" y="3010725"/>
            <a:ext cx="450039" cy="30483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A417C8AC-6691-4938-9E4B-8778D76398EE}"/>
              </a:ext>
            </a:extLst>
          </p:cNvPr>
          <p:cNvSpPr>
            <a:spLocks noChangeAspect="1"/>
          </p:cNvSpPr>
          <p:nvPr/>
        </p:nvSpPr>
        <p:spPr>
          <a:xfrm>
            <a:off x="2606594" y="2648812"/>
            <a:ext cx="346238" cy="27374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9D2F34CB-A05F-49AD-8EDF-F7786571DBE0}"/>
              </a:ext>
            </a:extLst>
          </p:cNvPr>
          <p:cNvSpPr/>
          <p:nvPr/>
        </p:nvSpPr>
        <p:spPr>
          <a:xfrm>
            <a:off x="-1" y="773"/>
            <a:ext cx="12192001" cy="1145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E905AC9C-FB74-461E-B170-4A360627AF77}"/>
              </a:ext>
            </a:extLst>
          </p:cNvPr>
          <p:cNvSpPr txBox="1"/>
          <p:nvPr/>
        </p:nvSpPr>
        <p:spPr>
          <a:xfrm>
            <a:off x="638086" y="311948"/>
            <a:ext cx="1116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GESTIÓN DEL CONOCIMIENTO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5" name="TextBox 5">
            <a:extLst>
              <a:ext uri="{FF2B5EF4-FFF2-40B4-BE49-F238E27FC236}">
                <a16:creationId xmlns:a16="http://schemas.microsoft.com/office/drawing/2014/main" id="{B08FEA67-2A3D-4037-B6D1-201778012993}"/>
              </a:ext>
            </a:extLst>
          </p:cNvPr>
          <p:cNvSpPr txBox="1"/>
          <p:nvPr/>
        </p:nvSpPr>
        <p:spPr>
          <a:xfrm>
            <a:off x="7242428" y="2804632"/>
            <a:ext cx="3967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 compañías, conscientes de la necesidad de distribuir información en la organización, están empleando una serie de técnicas de gestión funcional del conocimiento con la principal preocupación de conectar a las personas con el sistema que se utiliza para la distribución y la transferencia de conocimiento.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09B6F08EF2C64E83F05E736CE78240" ma:contentTypeVersion="4" ma:contentTypeDescription="Crear nuevo documento." ma:contentTypeScope="" ma:versionID="036ad63a46e006ba12fdf37a2035904b">
  <xsd:schema xmlns:xsd="http://www.w3.org/2001/XMLSchema" xmlns:xs="http://www.w3.org/2001/XMLSchema" xmlns:p="http://schemas.microsoft.com/office/2006/metadata/properties" xmlns:ns2="8836c5b1-46a2-4ceb-a441-7567266f2136" targetNamespace="http://schemas.microsoft.com/office/2006/metadata/properties" ma:root="true" ma:fieldsID="d4c6db9f7bd091f18145fa5bd61fa1ca" ns2:_="">
    <xsd:import namespace="8836c5b1-46a2-4ceb-a441-7567266f21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36c5b1-46a2-4ceb-a441-7567266f21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FD1FEE-EC18-4F6A-8361-930F2D9A195F}"/>
</file>

<file path=customXml/itemProps2.xml><?xml version="1.0" encoding="utf-8"?>
<ds:datastoreItem xmlns:ds="http://schemas.openxmlformats.org/officeDocument/2006/customXml" ds:itemID="{402FBDC1-0DF5-4F9A-99F1-8F2BE823DB5B}"/>
</file>

<file path=customXml/itemProps3.xml><?xml version="1.0" encoding="utf-8"?>
<ds:datastoreItem xmlns:ds="http://schemas.openxmlformats.org/officeDocument/2006/customXml" ds:itemID="{8DAAC217-5B85-4AA8-A2AD-33DEDFE71937}"/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1827</Words>
  <Application>Microsoft Office PowerPoint</Application>
  <PresentationFormat>Panorámica</PresentationFormat>
  <Paragraphs>304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Liberation Serif</vt:lpstr>
      <vt:lpstr>Times New Roman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YASAN FRANCISCO SILVA QUISPE</cp:lastModifiedBy>
  <cp:revision>122</cp:revision>
  <dcterms:created xsi:type="dcterms:W3CDTF">2019-01-14T06:35:35Z</dcterms:created>
  <dcterms:modified xsi:type="dcterms:W3CDTF">2021-04-13T23:35:23Z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0x0101000C09B6F08EF2C64E83F05E736CE78240</vt:lpwstr>
  </property>
</Properties>
</file>