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8" r:id="rId21"/>
    <p:sldId id="313" r:id="rId22"/>
    <p:sldId id="315" r:id="rId23"/>
    <p:sldId id="316" r:id="rId24"/>
    <p:sldId id="317" r:id="rId25"/>
    <p:sldId id="314" r:id="rId26"/>
    <p:sldId id="318" r:id="rId27"/>
    <p:sldId id="346" r:id="rId28"/>
    <p:sldId id="319" r:id="rId29"/>
    <p:sldId id="320" r:id="rId30"/>
    <p:sldId id="321" r:id="rId31"/>
    <p:sldId id="322" r:id="rId32"/>
    <p:sldId id="323" r:id="rId33"/>
    <p:sldId id="324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8" r:id="rId43"/>
    <p:sldId id="339" r:id="rId44"/>
    <p:sldId id="340" r:id="rId45"/>
    <p:sldId id="341" r:id="rId46"/>
    <p:sldId id="342" r:id="rId47"/>
    <p:sldId id="343" r:id="rId48"/>
    <p:sldId id="334" r:id="rId49"/>
    <p:sldId id="335" r:id="rId50"/>
    <p:sldId id="336" r:id="rId51"/>
    <p:sldId id="337" r:id="rId52"/>
    <p:sldId id="348" r:id="rId53"/>
    <p:sldId id="347" r:id="rId54"/>
    <p:sldId id="349" r:id="rId55"/>
    <p:sldId id="379" r:id="rId56"/>
    <p:sldId id="350" r:id="rId57"/>
    <p:sldId id="351" r:id="rId58"/>
    <p:sldId id="380" r:id="rId59"/>
    <p:sldId id="381" r:id="rId60"/>
    <p:sldId id="382" r:id="rId61"/>
    <p:sldId id="355" r:id="rId62"/>
    <p:sldId id="383" r:id="rId63"/>
    <p:sldId id="386" r:id="rId64"/>
    <p:sldId id="385" r:id="rId65"/>
    <p:sldId id="387" r:id="rId6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6FA-F583-4656-8861-A420E316AC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70C1-70F9-4AC8-8C57-4D7272C53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6FA-F583-4656-8861-A420E316AC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70C1-70F9-4AC8-8C57-4D7272C53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57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6FA-F583-4656-8861-A420E316AC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70C1-70F9-4AC8-8C57-4D7272C53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1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6FA-F583-4656-8861-A420E316AC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70C1-70F9-4AC8-8C57-4D7272C53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93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6FA-F583-4656-8861-A420E316AC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70C1-70F9-4AC8-8C57-4D7272C53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88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6FA-F583-4656-8861-A420E316AC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70C1-70F9-4AC8-8C57-4D7272C53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56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6FA-F583-4656-8861-A420E316AC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70C1-70F9-4AC8-8C57-4D7272C53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46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6FA-F583-4656-8861-A420E316AC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70C1-70F9-4AC8-8C57-4D7272C53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6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6FA-F583-4656-8861-A420E316AC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70C1-70F9-4AC8-8C57-4D7272C53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35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6FA-F583-4656-8861-A420E316AC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70C1-70F9-4AC8-8C57-4D7272C53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5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6FA-F583-4656-8861-A420E316AC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70C1-70F9-4AC8-8C57-4D7272C53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76FA-F583-4656-8861-A420E316AC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70C1-70F9-4AC8-8C57-4D7272C53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60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disciplinas.usp.br/mod/resource/view.php?id=2637981&amp;forceview=1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14703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IAA005 - ESTATÍSTICA APLICADA I</a:t>
            </a:r>
            <a:br>
              <a:rPr lang="pt-BR" b="1" dirty="0"/>
            </a:br>
            <a:r>
              <a:rPr lang="pt-BR" dirty="0"/>
              <a:t>Parte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Arno P. Schmitz</a:t>
            </a:r>
          </a:p>
          <a:p>
            <a:r>
              <a:rPr lang="pt-BR" dirty="0"/>
              <a:t>UFPR – Universidade Federal do Paraná</a:t>
            </a:r>
          </a:p>
        </p:txBody>
      </p:sp>
    </p:spTree>
    <p:extLst>
      <p:ext uri="{BB962C8B-B14F-4D97-AF65-F5344CB8AC3E}">
        <p14:creationId xmlns:p14="http://schemas.microsoft.com/office/powerpoint/2010/main" val="21363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Medidas de Dispersão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0086" y="1375718"/>
            <a:ext cx="11607114" cy="5313405"/>
          </a:xfrm>
        </p:spPr>
        <p:txBody>
          <a:bodyPr/>
          <a:lstStyle/>
          <a:p>
            <a:r>
              <a:rPr lang="pt-BR" dirty="0"/>
              <a:t>Uma das utilidades do desvio padrão</a:t>
            </a:r>
          </a:p>
          <a:p>
            <a:pPr marL="0" indent="0">
              <a:buNone/>
            </a:pPr>
            <a:r>
              <a:rPr lang="pt-BR" dirty="0"/>
              <a:t>Distribuição de frequência, curva simétrica e </a:t>
            </a:r>
            <a:r>
              <a:rPr lang="pt-BR" dirty="0" err="1"/>
              <a:t>mesocústica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 Curva normal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69" y="2528333"/>
            <a:ext cx="9885404" cy="276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Medidas de Dispersão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0086" y="1375718"/>
            <a:ext cx="11607114" cy="5313405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Exemplo de uso do Desvio Padrão</a:t>
            </a:r>
          </a:p>
          <a:p>
            <a:endParaRPr lang="pt-BR" dirty="0"/>
          </a:p>
          <a:p>
            <a:pPr marL="0" indent="0" algn="just">
              <a:buNone/>
            </a:pPr>
            <a:r>
              <a:rPr lang="pt-BR" dirty="0"/>
              <a:t>Foi observado que as contas de energia elétrica para uma área municipal, no mês de junho, são normalmente distribuídas. Se a média das contas for $42,00 e o desvio padrão $12,00, então aproximadamente 68% das contas estão entre $30,00 e $54,00. Também pode-se dizer que, aproximadamente 95% das contas estão entre $18,00 e $66,00.</a:t>
            </a:r>
          </a:p>
        </p:txBody>
      </p:sp>
    </p:spTree>
    <p:extLst>
      <p:ext uri="{BB962C8B-B14F-4D97-AF65-F5344CB8AC3E}">
        <p14:creationId xmlns:p14="http://schemas.microsoft.com/office/powerpoint/2010/main" val="284799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7990"/>
            <a:ext cx="10515600" cy="969405"/>
          </a:xfrm>
        </p:spPr>
        <p:txBody>
          <a:bodyPr/>
          <a:lstStyle/>
          <a:p>
            <a:pPr algn="ctr"/>
            <a:r>
              <a:rPr lang="pt-BR" b="1" dirty="0"/>
              <a:t>Medidas de Dispersão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87177" y="963826"/>
                <a:ext cx="11450595" cy="57582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pt-BR" b="1" dirty="0"/>
                  <a:t>Coeficiente de Variação (CV)</a:t>
                </a:r>
              </a:p>
              <a:p>
                <a:pPr algn="just"/>
                <a:r>
                  <a:rPr lang="pt-BR" dirty="0"/>
                  <a:t>Indica a magnitude relativa do desvio padrão quando comparado com a média de uma variável.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Para a população: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Para a amostra: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pPr marL="0" indent="0" algn="just">
                  <a:buNone/>
                </a:pPr>
                <a:r>
                  <a:rPr lang="pt-BR" dirty="0"/>
                  <a:t>Em que: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= Coeficiente de variação;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 = Desvio padrão; população e amostra, respectivamente;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= Média; população e amostra, respectivamente.</a:t>
                </a:r>
              </a:p>
              <a:p>
                <a:pPr marL="0" indent="0" algn="just">
                  <a:buNone/>
                </a:pP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177" y="963826"/>
                <a:ext cx="11450595" cy="5758249"/>
              </a:xfrm>
              <a:blipFill rotWithShape="0">
                <a:blip r:embed="rId2"/>
                <a:stretch>
                  <a:fillRect l="-958" t="-2116" r="-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22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7990"/>
            <a:ext cx="10515600" cy="969405"/>
          </a:xfrm>
        </p:spPr>
        <p:txBody>
          <a:bodyPr/>
          <a:lstStyle/>
          <a:p>
            <a:pPr algn="ctr"/>
            <a:r>
              <a:rPr lang="pt-BR" b="1" dirty="0"/>
              <a:t>Medidas de Dispersão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87177" y="963826"/>
                <a:ext cx="11450595" cy="5758249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pt-BR" b="1" dirty="0"/>
                  <a:t>Coeficiente de Variação (CV)</a:t>
                </a:r>
              </a:p>
              <a:p>
                <a:pPr marL="0" indent="0" algn="just">
                  <a:buNone/>
                </a:pPr>
                <a:r>
                  <a:rPr lang="pt-BR" dirty="0"/>
                  <a:t>Exemplo de uso do Coeficiente de Variação:</a:t>
                </a:r>
              </a:p>
              <a:p>
                <a:pPr marL="0" indent="0" algn="just">
                  <a:buNone/>
                </a:pPr>
                <a:r>
                  <a:rPr lang="pt-BR" dirty="0"/>
                  <a:t>Para duas emissões de ações ordinárias de duas empresas da indústria eletrônica, na bolsa de valores, o preço médio diário no fechamento dos negócios, durante o período de 1 mês, para as ações “A” foi de $150 com desvio padrão de $5. Para as ações “B”, o preço médio foi de $50 com um desvio padrão de $3.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150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=0,03333=3,33%               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=0,06000=6,00%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Baixa dispersão: </a:t>
                </a:r>
                <a:r>
                  <a:rPr lang="pt-BR" dirty="0" err="1"/>
                  <a:t>cv</a:t>
                </a:r>
                <a:r>
                  <a:rPr lang="pt-BR" dirty="0"/>
                  <a:t> ≤ 15%</a:t>
                </a:r>
              </a:p>
              <a:p>
                <a:pPr marL="0" indent="0" algn="just">
                  <a:buNone/>
                </a:pPr>
                <a:r>
                  <a:rPr lang="pt-BR" dirty="0"/>
                  <a:t>Média dispersão: </a:t>
                </a:r>
                <a:r>
                  <a:rPr lang="pt-BR" dirty="0" err="1"/>
                  <a:t>cv</a:t>
                </a:r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 entre</a:t>
                </a:r>
                <a:r>
                  <a:rPr lang="pt-BR" dirty="0"/>
                  <a:t> 16-29%</a:t>
                </a:r>
              </a:p>
              <a:p>
                <a:pPr marL="0" indent="0" algn="just">
                  <a:buNone/>
                </a:pPr>
                <a:r>
                  <a:rPr lang="pt-BR" dirty="0"/>
                  <a:t>Alta dispersão: </a:t>
                </a:r>
                <a:r>
                  <a:rPr lang="pt-BR" dirty="0" err="1"/>
                  <a:t>cv</a:t>
                </a:r>
                <a:r>
                  <a:rPr lang="pt-BR" dirty="0"/>
                  <a:t> ≥ 30%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177" y="963826"/>
                <a:ext cx="11450595" cy="5758249"/>
              </a:xfrm>
              <a:blipFill rotWithShape="0">
                <a:blip r:embed="rId2"/>
                <a:stretch>
                  <a:fillRect l="-1118" t="-2328" r="-1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90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4142"/>
            <a:ext cx="10515600" cy="889686"/>
          </a:xfrm>
        </p:spPr>
        <p:txBody>
          <a:bodyPr/>
          <a:lstStyle/>
          <a:p>
            <a:pPr algn="ctr"/>
            <a:r>
              <a:rPr lang="pt-BR" b="1" dirty="0"/>
              <a:t>Medidas Separatrizes - Quartis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8897" y="906162"/>
            <a:ext cx="11648303" cy="5791200"/>
          </a:xfrm>
        </p:spPr>
        <p:txBody>
          <a:bodyPr/>
          <a:lstStyle/>
          <a:p>
            <a:r>
              <a:rPr lang="pt-BR" dirty="0"/>
              <a:t>Quartis são os valores que dividem o conjunto ordenado de dados em quatro partes iguais, e assim cada parte representa 1/4 da amostra ou população.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59027" y="1952368"/>
            <a:ext cx="3237470" cy="329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6" y="2189019"/>
            <a:ext cx="10969555" cy="38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2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345" y="0"/>
            <a:ext cx="10515600" cy="60469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Medidas Separatrizes - Quartis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21673" y="604692"/>
                <a:ext cx="11720945" cy="61101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Exemplo: amostra com dados ordenados (crescente) – </a:t>
                </a:r>
                <a:r>
                  <a:rPr lang="pt-BR" dirty="0">
                    <a:solidFill>
                      <a:srgbClr val="FF0000"/>
                    </a:solidFill>
                  </a:rPr>
                  <a:t>amostra com número impar de elementos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:r>
                  <a:rPr lang="pt-BR" dirty="0"/>
                  <a:t>60, 65, 66, 67, 68, 68, 69, 70, 71, 72, 77</a:t>
                </a:r>
              </a:p>
              <a:p>
                <a:pPr marL="0" indent="0">
                  <a:buNone/>
                </a:pPr>
                <a:r>
                  <a:rPr lang="pt-BR" dirty="0"/>
                  <a:t>Valor Mínimo = 60</a:t>
                </a:r>
              </a:p>
              <a:p>
                <a:pPr marL="0" indent="0">
                  <a:buNone/>
                </a:pPr>
                <a:r>
                  <a:rPr lang="pt-BR" dirty="0"/>
                  <a:t>Valor Máximo = 77</a:t>
                </a:r>
              </a:p>
              <a:p>
                <a:pPr marL="0" indent="0">
                  <a:buNone/>
                </a:pPr>
                <a:r>
                  <a:rPr lang="pt-BR" dirty="0"/>
                  <a:t>n = tamanho da amostra = 11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(11+1)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=3º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𝑒𝑙𝑒𝑚𝑒𝑛𝑡𝑜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𝑎𝑚𝑜𝑠𝑡𝑟𝑎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=66</m:t>
                    </m:r>
                  </m:oMath>
                </a14:m>
                <a:r>
                  <a:rPr lang="pt-BR" dirty="0"/>
                  <a:t> </a:t>
                </a:r>
              </a:p>
              <a:p>
                <a:endParaRPr lang="pt-BR" dirty="0"/>
              </a:p>
              <a:p>
                <a:r>
                  <a:rPr lang="pt-BR" dirty="0"/>
                  <a:t>Logo, 25% das observações são “iguais a” ou “abaixo” de 66 e 75% das observações estão acima de 66.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 .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(11+1)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=6º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𝑒𝑙𝑒𝑚𝑒𝑛𝑡𝑜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𝑎𝑚𝑜𝑠𝑡𝑟𝑎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=68 </m:t>
                    </m:r>
                  </m:oMath>
                </a14:m>
                <a:r>
                  <a:rPr lang="pt-BR" dirty="0"/>
                  <a:t> </a:t>
                </a:r>
              </a:p>
              <a:p>
                <a:endParaRPr lang="pt-BR" dirty="0"/>
              </a:p>
              <a:p>
                <a:r>
                  <a:rPr lang="pt-BR" dirty="0"/>
                  <a:t>Logo, a observação que divide a amostra ao meio é o 6º elemento, cujo valor é 68.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604692"/>
                <a:ext cx="11720945" cy="6110144"/>
              </a:xfrm>
              <a:blipFill>
                <a:blip r:embed="rId2"/>
                <a:stretch>
                  <a:fillRect l="-936" t="-2493" r="-156" b="-1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1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835602"/>
          </a:xfrm>
        </p:spPr>
        <p:txBody>
          <a:bodyPr/>
          <a:lstStyle/>
          <a:p>
            <a:pPr algn="ctr"/>
            <a:r>
              <a:rPr lang="pt-BR" b="1" dirty="0"/>
              <a:t>Medidas Separatrizes - Quartis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21673" y="997528"/>
                <a:ext cx="11720945" cy="571730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amostra com dados ordenados (crescente) – </a:t>
                </a:r>
                <a:r>
                  <a:rPr lang="pt-BR" dirty="0">
                    <a:solidFill>
                      <a:srgbClr val="FF0000"/>
                    </a:solidFill>
                  </a:rPr>
                  <a:t>amostra com número impar de elementos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:r>
                  <a:rPr lang="pt-BR" dirty="0"/>
                  <a:t>60, 65, 66, 67, 68, 68, 69, 70, 71, 72, 77</a:t>
                </a:r>
              </a:p>
              <a:p>
                <a:pPr marL="0" indent="0">
                  <a:buNone/>
                </a:pPr>
                <a:r>
                  <a:rPr lang="pt-BR" dirty="0"/>
                  <a:t>Valor Mínimo = 60</a:t>
                </a:r>
              </a:p>
              <a:p>
                <a:pPr marL="0" indent="0">
                  <a:buNone/>
                </a:pPr>
                <a:r>
                  <a:rPr lang="pt-BR" dirty="0"/>
                  <a:t>Valor Máximo = 77</a:t>
                </a:r>
              </a:p>
              <a:p>
                <a:pPr marL="0" indent="0">
                  <a:buNone/>
                </a:pPr>
                <a:r>
                  <a:rPr lang="pt-BR" dirty="0"/>
                  <a:t>n = tamanho da amostra = 11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=3. 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=3 .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(11+1)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=9º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𝑒𝑙𝑒𝑚𝑒𝑛𝑡𝑜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𝑎𝑚𝑜𝑠𝑡𝑟𝑎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=71</m:t>
                    </m:r>
                  </m:oMath>
                </a14:m>
                <a:r>
                  <a:rPr lang="pt-BR" dirty="0"/>
                  <a:t> </a:t>
                </a:r>
              </a:p>
              <a:p>
                <a:endParaRPr lang="pt-BR" dirty="0"/>
              </a:p>
              <a:p>
                <a:r>
                  <a:rPr lang="pt-BR" dirty="0"/>
                  <a:t>Portanto, 75% das observações são “iguais a” ou estão “abaixo” de 71 e 25% das observações estão acima de 71.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997528"/>
                <a:ext cx="11720945" cy="5717308"/>
              </a:xfrm>
              <a:blipFill>
                <a:blip r:embed="rId2"/>
                <a:stretch>
                  <a:fillRect l="-1040" t="-18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55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83560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Medidas Separatrizes – Distância Interquartílica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21673" y="997528"/>
                <a:ext cx="11720945" cy="571730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amostra com dados ordenados (crescente) – </a:t>
                </a:r>
                <a:r>
                  <a:rPr lang="pt-BR" dirty="0">
                    <a:solidFill>
                      <a:srgbClr val="FF0000"/>
                    </a:solidFill>
                  </a:rPr>
                  <a:t>amostra com número impar de elementos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:r>
                  <a:rPr lang="pt-BR" dirty="0"/>
                  <a:t>60, 65, 66, 67, 68, 68, 69, 70, 71, 72, 77</a:t>
                </a:r>
              </a:p>
              <a:p>
                <a:pPr marL="0" indent="0">
                  <a:buNone/>
                </a:pPr>
                <a:r>
                  <a:rPr lang="pt-BR" dirty="0"/>
                  <a:t>Valor Mínimo = 60</a:t>
                </a:r>
              </a:p>
              <a:p>
                <a:pPr marL="0" indent="0">
                  <a:buNone/>
                </a:pPr>
                <a:r>
                  <a:rPr lang="pt-BR" dirty="0"/>
                  <a:t>Valor Máximo = 77</a:t>
                </a:r>
              </a:p>
              <a:p>
                <a:pPr marL="0" indent="0">
                  <a:buNone/>
                </a:pPr>
                <a:r>
                  <a:rPr lang="pt-BR" dirty="0"/>
                  <a:t>n = tamanho da amostra = 11</a:t>
                </a:r>
              </a:p>
              <a:p>
                <a:pPr algn="just"/>
                <a:r>
                  <a:rPr lang="pt-BR" dirty="0"/>
                  <a:t>Uma medida de dispersão alternativa ao desvio padrão é a distância interquartílica, definida como a diferença entre o terceiro e o primeiro quartis, ou seja: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=71 −66=5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997528"/>
                <a:ext cx="11720945" cy="5717308"/>
              </a:xfrm>
              <a:blipFill rotWithShape="0">
                <a:blip r:embed="rId2"/>
                <a:stretch>
                  <a:fillRect l="-1040" t="-1812" r="-1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81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345" y="0"/>
            <a:ext cx="10515600" cy="60469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Medidas Separatrizes - Quartis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21673" y="604692"/>
                <a:ext cx="11720945" cy="611014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Exemplo: amostra com dados ordenados (crescente) – </a:t>
                </a:r>
                <a:r>
                  <a:rPr lang="pt-BR" dirty="0">
                    <a:solidFill>
                      <a:srgbClr val="FF0000"/>
                    </a:solidFill>
                  </a:rPr>
                  <a:t>amostra com número par de elementos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:r>
                  <a:rPr lang="pt-BR" dirty="0"/>
                  <a:t>60, 65, 66, 67, 68, 69, 70, 71, 72, 77</a:t>
                </a:r>
              </a:p>
              <a:p>
                <a:pPr marL="0" indent="0">
                  <a:buNone/>
                </a:pPr>
                <a:r>
                  <a:rPr lang="pt-BR" dirty="0"/>
                  <a:t>Valor Mínimo = 60</a:t>
                </a:r>
              </a:p>
              <a:p>
                <a:pPr marL="0" indent="0">
                  <a:buNone/>
                </a:pPr>
                <a:r>
                  <a:rPr lang="pt-BR" dirty="0"/>
                  <a:t>Valor Máximo = 77</a:t>
                </a:r>
              </a:p>
              <a:p>
                <a:pPr marL="0" indent="0">
                  <a:buNone/>
                </a:pPr>
                <a:r>
                  <a:rPr lang="pt-BR" dirty="0"/>
                  <a:t>n = tamanho da amostra = 10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+0,5=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+0,5=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3º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𝑒𝑙𝑒𝑚𝑒𝑛𝑡𝑜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𝑎𝑚𝑜𝑠𝑡𝑟𝑎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=66</m:t>
                    </m:r>
                  </m:oMath>
                </a14:m>
                <a:r>
                  <a:rPr lang="pt-BR" dirty="0"/>
                  <a:t> </a:t>
                </a:r>
              </a:p>
              <a:p>
                <a:endParaRPr lang="pt-BR" dirty="0"/>
              </a:p>
              <a:p>
                <a:r>
                  <a:rPr lang="pt-BR" dirty="0"/>
                  <a:t>Logo, 25% das observações são “iguais a” ou estão “abaixo” de 66 e 75% das observações estão acima de 66.</a:t>
                </a:r>
              </a:p>
              <a:p>
                <a:endParaRPr lang="pt-BR" dirty="0"/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+0,5=2 .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(10)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+0,5=5,5=</m:t>
                    </m:r>
                  </m:oMath>
                </a14:m>
                <a:r>
                  <a:rPr lang="pt-BR" dirty="0"/>
                  <a:t> média aritmética entre o 5º e o 6º elemento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(68+69)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=68,5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604692"/>
                <a:ext cx="11720945" cy="6110144"/>
              </a:xfrm>
              <a:blipFill>
                <a:blip r:embed="rId2"/>
                <a:stretch>
                  <a:fillRect l="-676" t="-20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74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835602"/>
          </a:xfrm>
        </p:spPr>
        <p:txBody>
          <a:bodyPr/>
          <a:lstStyle/>
          <a:p>
            <a:pPr algn="ctr"/>
            <a:r>
              <a:rPr lang="pt-BR" b="1" dirty="0"/>
              <a:t>Medidas Separatrizes - Quartis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21673" y="997528"/>
                <a:ext cx="11720945" cy="571730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amostra com dados ordenados (crescente) – </a:t>
                </a:r>
                <a:r>
                  <a:rPr lang="pt-BR" dirty="0">
                    <a:solidFill>
                      <a:srgbClr val="FF0000"/>
                    </a:solidFill>
                  </a:rPr>
                  <a:t>amostra com número par de elementos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:r>
                  <a:rPr lang="pt-BR" dirty="0"/>
                  <a:t>60, 65, 66, 67, 68, 69, 70, 71, 72, 77</a:t>
                </a:r>
              </a:p>
              <a:p>
                <a:pPr marL="0" indent="0">
                  <a:buNone/>
                </a:pPr>
                <a:r>
                  <a:rPr lang="pt-BR" dirty="0"/>
                  <a:t>Valor Mínimo = 60</a:t>
                </a:r>
              </a:p>
              <a:p>
                <a:pPr marL="0" indent="0">
                  <a:buNone/>
                </a:pPr>
                <a:r>
                  <a:rPr lang="pt-BR" dirty="0"/>
                  <a:t>Valor Máximo = 77</a:t>
                </a:r>
              </a:p>
              <a:p>
                <a:pPr marL="0" indent="0">
                  <a:buNone/>
                </a:pPr>
                <a:r>
                  <a:rPr lang="pt-BR" dirty="0"/>
                  <a:t>n = tamanho da amostra = 10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=3. 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+0,5=3 .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+0,5=8º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𝑒𝑙𝑒𝑚𝑒𝑛𝑡𝑜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𝑎𝑚𝑜𝑠𝑡𝑟𝑎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=71</m:t>
                    </m:r>
                  </m:oMath>
                </a14:m>
                <a:r>
                  <a:rPr lang="pt-BR" dirty="0"/>
                  <a:t> </a:t>
                </a:r>
              </a:p>
              <a:p>
                <a:endParaRPr lang="pt-BR" dirty="0"/>
              </a:p>
              <a:p>
                <a:r>
                  <a:rPr lang="pt-BR" dirty="0"/>
                  <a:t>Portanto, 75% das observações são “iguais a” ou estão “abaixo” de 71 e 25% das observações estão acima de 71.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997528"/>
                <a:ext cx="11720945" cy="5717308"/>
              </a:xfrm>
              <a:blipFill>
                <a:blip r:embed="rId2"/>
                <a:stretch>
                  <a:fillRect l="-1040" t="-18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09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459"/>
          </a:xfrm>
        </p:spPr>
        <p:txBody>
          <a:bodyPr/>
          <a:lstStyle/>
          <a:p>
            <a:pPr algn="ctr"/>
            <a:r>
              <a:rPr lang="pt-BR" b="1" dirty="0"/>
              <a:t>Medidas de 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80086" y="1392194"/>
                <a:ext cx="11598876" cy="5288691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BR" b="1" u="sng" dirty="0"/>
                  <a:t>MÉDIA ARITMÉTICA</a:t>
                </a:r>
              </a:p>
              <a:p>
                <a:pPr marL="0" indent="0" algn="ctr">
                  <a:buNone/>
                </a:pPr>
                <a:endParaRPr lang="pt-BR" b="1" u="sng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 .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Em que: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= Média dos valores de X;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= Valores de X da amostra;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= Tamanho da amostra.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86" y="1392194"/>
                <a:ext cx="11598876" cy="5288691"/>
              </a:xfrm>
              <a:blipFill rotWithShape="0">
                <a:blip r:embed="rId2"/>
                <a:stretch>
                  <a:fillRect l="-1104" t="-1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635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16"/>
            <a:ext cx="10515600" cy="724766"/>
          </a:xfrm>
        </p:spPr>
        <p:txBody>
          <a:bodyPr/>
          <a:lstStyle/>
          <a:p>
            <a:pPr algn="ctr"/>
            <a:r>
              <a:rPr lang="pt-BR" b="1" dirty="0"/>
              <a:t>Medidas Separatrizes - Percentis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84727" y="942108"/>
                <a:ext cx="11757891" cy="5717309"/>
              </a:xfrm>
            </p:spPr>
            <p:txBody>
              <a:bodyPr/>
              <a:lstStyle/>
              <a:p>
                <a:r>
                  <a:rPr lang="pt-BR" dirty="0"/>
                  <a:t>O modo de calcular e o conceito são parecidos com os quartis.</a:t>
                </a:r>
              </a:p>
              <a:p>
                <a:pPr algn="just"/>
                <a:r>
                  <a:rPr lang="pt-BR" dirty="0"/>
                  <a:t>Ao contrário dos quartis, o objetivo não é subdividir a amostra em “quatro” partes, mas sim em “cem” partes.</a:t>
                </a:r>
              </a:p>
              <a:p>
                <a:pPr marL="0" indent="0" algn="just">
                  <a:buNone/>
                </a:pPr>
                <a:r>
                  <a:rPr lang="pt-BR" dirty="0"/>
                  <a:t>Logo, para se calcular o valor do “décimo” percentil em uma amostra </a:t>
                </a:r>
                <a:r>
                  <a:rPr lang="pt-BR" dirty="0">
                    <a:solidFill>
                      <a:srgbClr val="FF0000"/>
                    </a:solidFill>
                  </a:rPr>
                  <a:t>com número de observações ímpares</a:t>
                </a:r>
                <a:r>
                  <a:rPr lang="pt-BR" dirty="0"/>
                  <a:t>, a fórmula é: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 .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E, para se calcular o valor do “nonagésimo” percentil em uma amostra </a:t>
                </a:r>
                <a:r>
                  <a:rPr lang="pt-BR" dirty="0">
                    <a:solidFill>
                      <a:srgbClr val="FF0000"/>
                    </a:solidFill>
                  </a:rPr>
                  <a:t>com número de observações pares</a:t>
                </a:r>
                <a:r>
                  <a:rPr lang="pt-BR" dirty="0"/>
                  <a:t>, a fórmula é: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0 .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27" y="942108"/>
                <a:ext cx="11757891" cy="5717309"/>
              </a:xfrm>
              <a:blipFill>
                <a:blip r:embed="rId2"/>
                <a:stretch>
                  <a:fillRect l="-1037" t="-1814" r="-10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69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9752"/>
            <a:ext cx="10515600" cy="730507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Testes de Hipótese com uma Amostra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4301" y="752475"/>
                <a:ext cx="11991974" cy="61055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pt-BR" b="1" dirty="0"/>
                  <a:t>Distribuição de Amostragem da Média</a:t>
                </a:r>
              </a:p>
              <a:p>
                <a:pPr marL="0" indent="0" algn="just">
                  <a:buNone/>
                </a:pPr>
                <a:r>
                  <a:rPr lang="pt-BR" u="sng" dirty="0"/>
                  <a:t>Para uma população infinita (Amostra menor que 5% da população) </a:t>
                </a:r>
                <a:r>
                  <a:rPr lang="pt-BR" dirty="0"/>
                  <a:t>:</a:t>
                </a:r>
              </a:p>
              <a:p>
                <a:pPr marL="0" indent="0" algn="just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Exemplo: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dirty="0"/>
                  <a:t>Suponha que a média do consumo de energia elétrica de uma população seja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= 150 kWh/mês e um desvio padrão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36 kWh/mês. A amostra tem tamanho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= 36, em termos de valor esperado (média) e de erro-padrão da distribuição, tem-se: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pt-BR" dirty="0"/>
                  <a:t> kWh/mês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Ou seja, a média do consumo de energia elétrica pode variar entre 156 e 144kWh/mês.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1" y="752475"/>
                <a:ext cx="11991974" cy="6105525"/>
              </a:xfrm>
              <a:blipFill rotWithShape="0">
                <a:blip r:embed="rId2"/>
                <a:stretch>
                  <a:fillRect l="-915" t="-1996" r="-9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363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9752"/>
            <a:ext cx="10515600" cy="730507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Testes de Hipótese com uma Amostra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59080" y="840259"/>
                <a:ext cx="11597640" cy="583486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pt-BR" b="1" dirty="0"/>
                  <a:t>Distribuição de Amostragem da Média</a:t>
                </a:r>
              </a:p>
              <a:p>
                <a:pPr marL="0" indent="0" algn="just">
                  <a:buNone/>
                </a:pPr>
                <a:r>
                  <a:rPr lang="pt-BR" u="sng" dirty="0"/>
                  <a:t>Para população finita ou quando o erro padrão da população não é conhecido</a:t>
                </a:r>
                <a:r>
                  <a:rPr lang="pt-BR" dirty="0"/>
                  <a:t>: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Exemplo:</a:t>
                </a:r>
              </a:p>
              <a:p>
                <a:pPr marL="0" indent="0" algn="just">
                  <a:buNone/>
                </a:pPr>
                <a:r>
                  <a:rPr lang="pt-BR" dirty="0"/>
                  <a:t>Um auditor utiliza uma amostra aleatória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= 16 de uma população de 100 contas a receber de uma empresa. Não se conhece o desvio padrão dos valores das 100 contas a receber. Contudo, o desvio padrão da amostra é 57,00. Determinar o valor do erro padrão da amostra da média:</a:t>
                </a:r>
              </a:p>
              <a:p>
                <a:pPr marL="0" indent="0" algn="ctr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100−16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100−1</m:t>
                            </m:r>
                          </m:den>
                        </m:f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57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84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den>
                        </m:f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≅13,13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080" y="840259"/>
                <a:ext cx="11597640" cy="5834861"/>
              </a:xfrm>
              <a:blipFill rotWithShape="0">
                <a:blip r:embed="rId2"/>
                <a:stretch>
                  <a:fillRect l="-1104" t="-1776" r="-10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65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9752"/>
            <a:ext cx="10515600" cy="730507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Testes de Hipótese com uma Amostra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59080" y="840259"/>
                <a:ext cx="11597640" cy="5834861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pt-BR" b="1" dirty="0"/>
                  <a:t>Intervalo de Confiança para a Média Utilizando a Distribuição Normal</a:t>
                </a:r>
              </a:p>
              <a:p>
                <a:pPr algn="just"/>
                <a:r>
                  <a:rPr lang="pt-BR" dirty="0"/>
                  <a:t>Um intervalo de confiança para a média é um intervalo estimado, construído com respeito à média da amostra, pelo qual pode ser especificada a probabilidade de o intervalo incluir o valor da média da população.</a:t>
                </a:r>
              </a:p>
              <a:p>
                <a:pPr algn="just"/>
                <a:r>
                  <a:rPr lang="pt-BR" dirty="0"/>
                  <a:t>O grau de confiança associado a um intervalo de confiança indica a percentagem de tais intervalos que incluiriam o parâmetro que se está estimando.</a:t>
                </a:r>
              </a:p>
              <a:p>
                <a:pPr algn="just"/>
                <a:r>
                  <a:rPr lang="pt-BR" dirty="0"/>
                  <a:t>Quando o uso da distribuição normal de probabilidade está garantido, o intervalo de confiança para a média amostral é determinado por: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*A distribuição Z é utilizada para grandes amostras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080" y="840259"/>
                <a:ext cx="11597640" cy="5834861"/>
              </a:xfrm>
              <a:blipFill rotWithShape="0">
                <a:blip r:embed="rId2"/>
                <a:stretch>
                  <a:fillRect l="-1104" t="-2403" r="-10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35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9752"/>
            <a:ext cx="10515600" cy="730507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Testes de Hipótese com uma Amostra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59080" y="840259"/>
                <a:ext cx="11597640" cy="583486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pt-BR" b="1" dirty="0"/>
                  <a:t>Intervalo de Confiança para a Média Utilizando a Distribuição Normal (Z)</a:t>
                </a:r>
              </a:p>
              <a:p>
                <a:pPr algn="just"/>
                <a:r>
                  <a:rPr lang="pt-BR" dirty="0"/>
                  <a:t>Exemplo: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dirty="0"/>
                  <a:t>Em uma dada semana, foi utilizada uma amostra aleatória de 30 empregados selecionados dentre um grande número de empregados de uma fábrica, a qual apresentou um salário médio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= 180,00 com um desvio padrão da amostra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14,00. Estimar o salário médio para todos os empregados da fábrica de tal maneira que tenhamos uma confiança de 95% de que o intervalo estimado inclua a média da população:</a:t>
                </a:r>
              </a:p>
              <a:p>
                <a:pPr marL="0" indent="0" algn="just">
                  <a:buNone/>
                </a:pPr>
                <a:r>
                  <a:rPr lang="pt-BR" dirty="0"/>
                  <a:t>Z = 1,96                   Calculando o desvio padrão da média </a:t>
                </a:r>
                <a:r>
                  <a:rPr lang="pt-BR" dirty="0">
                    <a:sym typeface="Wingdings" panose="05000000000000000000" pitchFamily="2" charset="2"/>
                  </a:rPr>
                  <a:t></a:t>
                </a:r>
                <a:r>
                  <a:rPr lang="pt-B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ra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=2,56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= 180,00                                           Para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14,00   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180 −1,96 . 2,56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180+1,96 . 2,56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 algn="just">
                  <a:buNone/>
                </a:pPr>
                <a:r>
                  <a:rPr lang="pt-BR" i="1" dirty="0"/>
                  <a:t>n</a:t>
                </a:r>
                <a:r>
                  <a:rPr lang="pt-BR" dirty="0"/>
                  <a:t> = 30                               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180 −5,02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≤180+5,02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 algn="just">
                  <a:buNone/>
                </a:pPr>
                <a:r>
                  <a:rPr lang="pt-BR" b="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174,98 ≤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≤185,02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Portanto, o salário médio da empresa como um todo deve se situar entre 174,98 e 185,02.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080" y="840259"/>
                <a:ext cx="11597640" cy="5834861"/>
              </a:xfrm>
              <a:blipFill rotWithShape="0">
                <a:blip r:embed="rId2"/>
                <a:stretch>
                  <a:fillRect l="-841" t="-1985" r="-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345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uma Amostra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pt-BR" b="1" dirty="0"/>
                  <a:t>A distribuição </a:t>
                </a:r>
                <a:r>
                  <a:rPr lang="pt-BR" b="1" i="1" dirty="0"/>
                  <a:t>t </a:t>
                </a:r>
                <a:r>
                  <a:rPr lang="pt-BR" b="1" dirty="0"/>
                  <a:t> de </a:t>
                </a:r>
                <a:r>
                  <a:rPr lang="pt-BR" b="1" dirty="0" err="1"/>
                  <a:t>Student</a:t>
                </a:r>
                <a:r>
                  <a:rPr lang="pt-BR" b="1" dirty="0"/>
                  <a:t> e o intervalo de confiança para a média</a:t>
                </a:r>
              </a:p>
              <a:p>
                <a:pPr algn="just"/>
                <a:r>
                  <a:rPr lang="pt-BR" dirty="0"/>
                  <a:t>Neste caso a amostra é pequena, a população normalmente distribuída e o desvio padrão é desconhecido.</a:t>
                </a:r>
              </a:p>
              <a:p>
                <a:pPr algn="just"/>
                <a:r>
                  <a:rPr lang="pt-BR" dirty="0"/>
                  <a:t>Para o caso da estimativa do intervalo para a média utiliza-se “</a:t>
                </a:r>
                <a:r>
                  <a:rPr lang="pt-BR" i="1" dirty="0"/>
                  <a:t>n</a:t>
                </a:r>
                <a:r>
                  <a:rPr lang="pt-BR" dirty="0"/>
                  <a:t>-1” graus de liberdade, pois temos apenas 1 parâmetro (a média).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Em que:</a:t>
                </a:r>
              </a:p>
              <a:p>
                <a:pPr marL="0" indent="0" algn="just">
                  <a:buNone/>
                </a:pPr>
                <a:r>
                  <a:rPr lang="pt-BR" i="1" dirty="0"/>
                  <a:t>t</a:t>
                </a:r>
                <a:r>
                  <a:rPr lang="pt-BR" dirty="0"/>
                  <a:t> = valor tabelado do valor da estatística t no nível de confiança escolhido (95%);</a:t>
                </a:r>
              </a:p>
              <a:p>
                <a:pPr marL="0" indent="0" algn="just">
                  <a:buNone/>
                </a:pPr>
                <a:r>
                  <a:rPr lang="pt-BR" dirty="0" err="1"/>
                  <a:t>gl</a:t>
                </a:r>
                <a:r>
                  <a:rPr lang="pt-BR" dirty="0"/>
                  <a:t> = graus de liberdade da estimativa.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  <a:blipFill rotWithShape="0">
                <a:blip r:embed="rId2"/>
                <a:stretch>
                  <a:fillRect l="-1040" t="-1649" r="-1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604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uma Amostra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pt-BR" b="1" dirty="0"/>
                  <a:t>A distribuição </a:t>
                </a:r>
                <a:r>
                  <a:rPr lang="pt-BR" b="1" i="1" dirty="0"/>
                  <a:t>t </a:t>
                </a:r>
                <a:r>
                  <a:rPr lang="pt-BR" b="1" dirty="0"/>
                  <a:t> de </a:t>
                </a:r>
                <a:r>
                  <a:rPr lang="pt-BR" b="1" dirty="0" err="1"/>
                  <a:t>Student</a:t>
                </a:r>
                <a:r>
                  <a:rPr lang="pt-BR" b="1" dirty="0"/>
                  <a:t> e o intervalo de confiança para a média</a:t>
                </a:r>
              </a:p>
              <a:p>
                <a:pPr marL="0" indent="0" algn="just">
                  <a:buNone/>
                </a:pPr>
                <a:r>
                  <a:rPr lang="pt-BR" dirty="0"/>
                  <a:t>Exemplo:</a:t>
                </a:r>
              </a:p>
              <a:p>
                <a:pPr marL="0" indent="0" algn="just">
                  <a:buNone/>
                </a:pPr>
                <a:r>
                  <a:rPr lang="pt-BR" dirty="0"/>
                  <a:t>A vida média de funcionamento de lâmpadas produzidas é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= 4000 horas para uma amostra de n = 10, com desvio padrão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200 horas. Supõe-se que o tempo de operação das lâmpadas em geral tenha distribuição aproximadamente normal. Estimar a vida média de operação para a população de lâmpadas da qual foi extraída a amostra, usando o intervalo de confiança de 95%:</a:t>
                </a:r>
              </a:p>
              <a:p>
                <a:pPr marL="0" indent="0" algn="just">
                  <a:buNone/>
                </a:pPr>
                <a:r>
                  <a:rPr lang="pt-BR" dirty="0"/>
                  <a:t>n = 10;             Estimativa do desvio padrão da média </a:t>
                </a:r>
                <a:r>
                  <a:rPr lang="pt-BR" dirty="0">
                    <a:sym typeface="Wingdings" panose="05000000000000000000" pitchFamily="2" charset="2"/>
                  </a:rPr>
                  <a:t>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=63,30</m:t>
                    </m:r>
                  </m:oMath>
                </a14:m>
                <a:r>
                  <a:rPr lang="pt-BR" dirty="0"/>
                  <a:t>   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200;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𝑔𝑙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= 4000;         4000 – 2,262 . 63,30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</m:oMath>
                </a14:m>
                <a:r>
                  <a:rPr lang="pt-BR" dirty="0"/>
                  <a:t> 4000 + 2,262 . 63,30</a:t>
                </a:r>
              </a:p>
              <a:p>
                <a:pPr marL="0" indent="0" algn="just">
                  <a:buNone/>
                </a:pPr>
                <a:r>
                  <a:rPr lang="pt-BR" dirty="0" err="1"/>
                  <a:t>gl</a:t>
                </a:r>
                <a:r>
                  <a:rPr lang="pt-BR" dirty="0"/>
                  <a:t> = 9.                                     3856,81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</m:oMath>
                </a14:m>
                <a:r>
                  <a:rPr lang="pt-BR" dirty="0"/>
                  <a:t> 4143,18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Portanto, a vida média de funcionamento da população de lâmpadas produzidas situa-se entre aproximadamente 3.857 e 4.143 horas.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  <a:blipFill rotWithShape="0">
                <a:blip r:embed="rId2"/>
                <a:stretch>
                  <a:fillRect l="-936" t="-2062" r="-9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512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uma Amostra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Intervalo de confiança para o Desvio Padrão e Variância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Exemplo: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𝑔𝑙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𝑖𝑛𝑓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𝑔𝑙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𝑠𝑢𝑝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dirty="0"/>
                  <a:t>O salário médio de uma amostra de 100 empregados de uma grande empresa é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=180,00, com um desvio padrão amostral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14,00. Sabe-se que os montantes de salários semanais da empresa estão normalmente distribuídos. O intervalo de confiança de 95% para estimar o desvio padrão dos salários é: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n = 100;                  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99;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0,025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ra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99;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0,975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=180,00;           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129,6</m:t>
                            </m:r>
                          </m:den>
                        </m:f>
                      </m:e>
                    </m:ra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74,22</m:t>
                            </m:r>
                          </m:den>
                        </m:f>
                      </m:e>
                    </m:rad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14,00;                                        12,24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pt-BR" dirty="0"/>
                  <a:t>16,17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  <a:blipFill rotWithShape="0">
                <a:blip r:embed="rId2"/>
                <a:stretch>
                  <a:fillRect l="-676" t="-2165" r="-6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202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31689" y="876300"/>
                <a:ext cx="11728622" cy="58375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pt-BR" b="1" dirty="0"/>
                  <a:t>Intervalo de confiança para a diferença entre duas médias utilizando a distribuição “normal”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Frequentemente existe a necessidade de se estimar a diferença entre duas médias, tal como a diferença entre os níveis de salários de duas empresas. 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dirty="0"/>
              </a:p>
              <a:p>
                <a:pPr algn="just"/>
                <a:r>
                  <a:rPr lang="pt-BR" dirty="0"/>
                  <a:t>O erro padrão da diferença entre as médias é dado por: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689" y="876300"/>
                <a:ext cx="11728622" cy="5837538"/>
              </a:xfrm>
              <a:blipFill rotWithShape="0">
                <a:blip r:embed="rId2"/>
                <a:stretch>
                  <a:fillRect l="-936" t="-1776" r="-1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49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pt-BR" b="1" dirty="0"/>
                  <a:t>Intervalo de confiança para a diferença entre duas médias utilizando a distribuição “normal”</a:t>
                </a:r>
              </a:p>
              <a:p>
                <a:pPr marL="0" indent="0" algn="just">
                  <a:buNone/>
                </a:pPr>
                <a:r>
                  <a:rPr lang="pt-BR" dirty="0"/>
                  <a:t>Exemplo: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pt-BR" dirty="0"/>
                  <a:t>A média de salários para uma amostra de </a:t>
                </a:r>
                <a:r>
                  <a:rPr lang="pt-BR" i="1" dirty="0"/>
                  <a:t>n</a:t>
                </a:r>
                <a:r>
                  <a:rPr lang="pt-BR" dirty="0"/>
                  <a:t> = 100 empregados de uma empresa é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= 180,00 com um desvio padrão amostral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14,00. em uma outra empresa, uma amostra aleatória de </a:t>
                </a:r>
                <a:r>
                  <a:rPr lang="pt-BR" i="1" dirty="0"/>
                  <a:t>n</a:t>
                </a:r>
                <a:r>
                  <a:rPr lang="pt-BR" dirty="0"/>
                  <a:t> = 140 empregados apresentou um salário médio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= 170,00 com um desvio padrão amostral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10,00. O intervalo de confiança de 95% para estimar a diferença entre as duas médias salariais é: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= 14,00 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10,00 ;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=1,40</m:t>
                    </m:r>
                  </m:oMath>
                </a14:m>
                <a:r>
                  <a:rPr lang="pt-BR" dirty="0"/>
                  <a:t>        e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85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100;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140;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1,40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0,85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=2,68</m:t>
                      </m:r>
                    </m:oMath>
                  </m:oMathPara>
                </a14:m>
                <a:endParaRPr lang="pt-BR" dirty="0"/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  <a:blipFill rotWithShape="0">
                <a:blip r:embed="rId2"/>
                <a:stretch>
                  <a:fillRect l="-936" t="-2577" r="-9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7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564"/>
            <a:ext cx="10515600" cy="714032"/>
          </a:xfrm>
        </p:spPr>
        <p:txBody>
          <a:bodyPr/>
          <a:lstStyle/>
          <a:p>
            <a:pPr algn="ctr"/>
            <a:r>
              <a:rPr lang="pt-BR" b="1" dirty="0"/>
              <a:t>Medidas de 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782596"/>
                <a:ext cx="11574162" cy="595595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pt-BR" b="1" u="sng" dirty="0"/>
                  <a:t>MEDIANA: </a:t>
                </a:r>
                <a:r>
                  <a:rPr lang="pt-BR" dirty="0"/>
                  <a:t>Valor que divide a amostra ao meio (valor central)</a:t>
                </a:r>
              </a:p>
              <a:p>
                <a:pPr marL="0" indent="0" algn="just">
                  <a:buNone/>
                </a:pPr>
                <a:r>
                  <a:rPr lang="pt-BR" b="1" dirty="0"/>
                  <a:t>Forma de cálculo:</a:t>
                </a:r>
              </a:p>
              <a:p>
                <a:pPr marL="0" indent="0" algn="just">
                  <a:buNone/>
                </a:pPr>
                <a:r>
                  <a:rPr lang="pt-BR" dirty="0"/>
                  <a:t>1) Ordenar a amostra com a variável que se deseja obter a mediana, em ordem crescente de valores;</a:t>
                </a:r>
              </a:p>
              <a:p>
                <a:pPr marL="0" indent="0" algn="just">
                  <a:buNone/>
                </a:pPr>
                <a:r>
                  <a:rPr lang="pt-BR" dirty="0"/>
                  <a:t>2) </a:t>
                </a:r>
                <a:r>
                  <a:rPr lang="pt-BR" b="1" dirty="0"/>
                  <a:t>Tratamento: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b="1" dirty="0"/>
                  <a:t>Para uma amostra de número ímpar de elementos: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+1/2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Exemplo: Se a amostra tem 5 elementos </a:t>
                </a:r>
                <a:r>
                  <a:rPr lang="pt-BR" dirty="0">
                    <a:sym typeface="Wingdings" panose="05000000000000000000" pitchFamily="2" charset="2"/>
                  </a:rPr>
                  <a:t> 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+0,5=3 </m:t>
                    </m:r>
                  </m:oMath>
                </a14:m>
                <a:r>
                  <a:rPr lang="pt-BR" dirty="0"/>
                  <a:t>; a mediana será o 3º elemento da amostra ordenada;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dirty="0"/>
                  <a:t> </a:t>
                </a:r>
                <a:r>
                  <a:rPr lang="pt-BR" b="1" dirty="0"/>
                  <a:t>Para uma </a:t>
                </a:r>
                <a:r>
                  <a:rPr lang="pt-BR" b="1"/>
                  <a:t>amostra de </a:t>
                </a:r>
                <a:r>
                  <a:rPr lang="pt-BR" b="1" dirty="0"/>
                  <a:t>número par de elementos: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+1/2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pt-BR" dirty="0"/>
                  <a:t>Exemplo: Se a amostra tem 4 elementos </a:t>
                </a:r>
                <a:r>
                  <a:rPr lang="pt-B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+0,5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,5</m:t>
                    </m:r>
                  </m:oMath>
                </a14:m>
                <a:r>
                  <a:rPr lang="pt-BR" dirty="0"/>
                  <a:t>; a mediana será o valor da média aritmética do 2º e 3º elementos da amostra ordenada; </a:t>
                </a:r>
              </a:p>
              <a:p>
                <a:pPr marL="0" indent="0">
                  <a:buNone/>
                </a:pPr>
                <a:r>
                  <a:rPr lang="pt-BR" dirty="0"/>
                  <a:t>Em que: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𝐸𝑀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/>
                  <a:t> =  Elemento da mediana ;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= tamanho da amostra.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82596"/>
                <a:ext cx="11574162" cy="5955955"/>
              </a:xfrm>
              <a:blipFill rotWithShape="0">
                <a:blip r:embed="rId2"/>
                <a:stretch>
                  <a:fillRect l="-527" t="-1842" r="-474" b="-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689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pt-BR" b="1" dirty="0"/>
                  <a:t>Intervalo de confiança para a diferença entre duas médias utilizando a distribuição “normal”</a:t>
                </a:r>
              </a:p>
              <a:p>
                <a:pPr marL="0" indent="0" algn="just">
                  <a:buNone/>
                </a:pPr>
                <a:r>
                  <a:rPr lang="pt-BR" dirty="0"/>
                  <a:t>Exemplo: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= 180 – 170 = 10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±1,96 . 2,68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10−1,96 . 2,68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10+1,96 . 2,68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4,75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5,25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Portanto, a diferença entre as médias das duas populações se encontra entre 4,75 e 15,25.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  <a:blipFill rotWithShape="0">
                <a:blip r:embed="rId2"/>
                <a:stretch>
                  <a:fillRect l="-1040" t="-2268" r="-1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341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Intervalo de confiança para a diferença entre duas médias utilizando a distribuição “t de </a:t>
                </a:r>
                <a:r>
                  <a:rPr lang="pt-BR" b="1" dirty="0" err="1"/>
                  <a:t>Student</a:t>
                </a:r>
                <a:r>
                  <a:rPr lang="pt-BR" b="1" dirty="0"/>
                  <a:t>”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b="1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Exemplo: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dirty="0"/>
                  <a:t>Para uma amostra aleatória de </a:t>
                </a:r>
                <a:r>
                  <a:rPr lang="pt-BR" i="1" dirty="0"/>
                  <a:t>n</a:t>
                </a:r>
                <a:r>
                  <a:rPr lang="pt-BR" dirty="0"/>
                  <a:t> = 10 lâmpadas, a vida média de funcionamento é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= 4000 horas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200 horas. Supõe-se que a duração das lâmpadas tenha uma distribuição normal. Para uma outra marca de lâmpadas, cuja duração também é suposta normalmente distribuída, uma amostra de </a:t>
                </a:r>
                <a:r>
                  <a:rPr lang="pt-BR" i="1" dirty="0"/>
                  <a:t>n</a:t>
                </a:r>
                <a:r>
                  <a:rPr lang="pt-BR" dirty="0"/>
                  <a:t> = 8 apresentou uma média amostral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= 4600 e um desvio padrão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250. Calcular o intervalo de confiança de 95% para a diferença entre as médias.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10;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=63,3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8;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4000;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88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,3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4600;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=200;                          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88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108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,6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=250. 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  <a:blipFill rotWithShape="0">
                <a:blip r:embed="rId2"/>
                <a:stretch>
                  <a:fillRect l="-676" t="-2165" r="-6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16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95250" y="799070"/>
                <a:ext cx="12011025" cy="605893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Intervalo de confiança para a diferença entre duas médias utilizando a distribuição “t de </a:t>
                </a:r>
                <a:r>
                  <a:rPr lang="pt-BR" b="1" dirty="0" err="1"/>
                  <a:t>Student</a:t>
                </a:r>
                <a:r>
                  <a:rPr lang="pt-BR" b="1" dirty="0"/>
                  <a:t>”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b="1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Exemplo: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dirty="0"/>
                  <a:t>Para uma amostra aleatória de </a:t>
                </a:r>
                <a:r>
                  <a:rPr lang="pt-BR" i="1" dirty="0"/>
                  <a:t>n</a:t>
                </a:r>
                <a:r>
                  <a:rPr lang="pt-BR" dirty="0"/>
                  <a:t> = 10 lâmpadas, a vida média de funcionamento é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= 4000 horas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200 horas. Supõe-se que a duração das lâmpadas tenha uma distribuição normal. Para uma outra marca de lâmpadas, cuja duração também é suposta normalmente distribuída, uma amostra de </a:t>
                </a:r>
                <a:r>
                  <a:rPr lang="pt-BR" i="1" dirty="0"/>
                  <a:t>n</a:t>
                </a:r>
                <a:r>
                  <a:rPr lang="pt-BR" dirty="0"/>
                  <a:t> = 8 apresentou uma média amostral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= 4600 e um desvio padrão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250. Calcular o intervalo de confiança de 95% para a diferença entre as médias.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10;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8;                                              (4000 – 4600)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pt-BR" dirty="0"/>
                  <a:t> 2,12 . 108,65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4000;                                           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4600;                                    -600 - 230,34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-600 + 230,34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=200;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=250;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:r>
                  <a:rPr lang="pt-BR" dirty="0"/>
                  <a:t>                                               - 830,34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-369,66</a:t>
                </a:r>
              </a:p>
              <a:p>
                <a:pPr marL="0" indent="0" algn="just">
                  <a:buNone/>
                </a:pPr>
                <a:r>
                  <a:rPr lang="pt-BR" dirty="0" err="1"/>
                  <a:t>gl</a:t>
                </a:r>
                <a:r>
                  <a:rPr lang="pt-BR" dirty="0"/>
                  <a:t> = 10 + 8 -2 = 16.    </a:t>
                </a:r>
              </a:p>
              <a:p>
                <a:pPr marL="0" indent="0" algn="just">
                  <a:buNone/>
                </a:pPr>
                <a:r>
                  <a:rPr lang="pt-BR" dirty="0"/>
                  <a:t>   </a:t>
                </a:r>
              </a:p>
              <a:p>
                <a:pPr marL="0" indent="0" algn="just">
                  <a:buNone/>
                </a:pPr>
                <a:r>
                  <a:rPr lang="pt-BR" dirty="0"/>
                  <a:t>Portanto, entende-se que a segunda marca tenha uma vida média maior do que a primeira marca entre aproximadamente 370 a 830 horas.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0" y="799070"/>
                <a:ext cx="12011025" cy="6058930"/>
              </a:xfrm>
              <a:blipFill rotWithShape="0">
                <a:blip r:embed="rId2"/>
                <a:stretch>
                  <a:fillRect l="-558" t="-1811" r="-508" b="-4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710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Intervalo de confiança para a diferença entre duas médias utilizando a distribuição “t de </a:t>
                </a:r>
                <a:r>
                  <a:rPr lang="pt-BR" b="1" dirty="0" err="1"/>
                  <a:t>Student</a:t>
                </a:r>
                <a:r>
                  <a:rPr lang="pt-BR" b="1" dirty="0"/>
                  <a:t>”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b="1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Exemplo: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dirty="0"/>
                  <a:t>Para uma amostra aleatória de </a:t>
                </a:r>
                <a:r>
                  <a:rPr lang="pt-BR" i="1" dirty="0"/>
                  <a:t>n</a:t>
                </a:r>
                <a:r>
                  <a:rPr lang="pt-BR" dirty="0"/>
                  <a:t> = 10 lâmpadas, a vida média de funcionamento é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= 4000 horas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200 horas. Supõe-se que a duração das lâmpadas tenha uma distribuição normal. Para uma outra marca de lâmpadas, cuja duração também é suposta normalmente distribuída, uma amostra de </a:t>
                </a:r>
                <a:r>
                  <a:rPr lang="pt-BR" i="1" dirty="0"/>
                  <a:t>n</a:t>
                </a:r>
                <a:r>
                  <a:rPr lang="pt-BR" dirty="0"/>
                  <a:t> = 8 apresentou uma média amostral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= 4600 e um desvio padrão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= 250. Calcular o intervalo de confiança de 95% para a diferença entre as médias.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10;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8;                                              (4000 – 4600)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pt-BR" dirty="0"/>
                  <a:t> 2,12 . 108,65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4000;                                           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4600;                                    -600 - 230,34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-600 + 230,34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=200;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=250;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:r>
                  <a:rPr lang="pt-BR" dirty="0"/>
                  <a:t>                                    - 830,34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-369,66</a:t>
                </a:r>
              </a:p>
              <a:p>
                <a:pPr marL="0" indent="0" algn="just">
                  <a:buNone/>
                </a:pPr>
                <a:r>
                  <a:rPr lang="pt-BR" dirty="0" err="1"/>
                  <a:t>gl</a:t>
                </a:r>
                <a:r>
                  <a:rPr lang="pt-BR" dirty="0"/>
                  <a:t> = 10 + 8 -2 = 16.       </a:t>
                </a:r>
              </a:p>
              <a:p>
                <a:pPr marL="0" indent="0" algn="just">
                  <a:buNone/>
                </a:pPr>
                <a:r>
                  <a:rPr lang="pt-BR" dirty="0"/>
                  <a:t>Portanto, entende-se que a segunda marca tenha uma vida média maior do que a primeira marca entre aproximadamente 370 a 830 horas.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  <a:blipFill rotWithShape="0">
                <a:blip r:embed="rId2"/>
                <a:stretch>
                  <a:fillRect l="-520" t="-1856" r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63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Teste de Diferença (Igualdade) entre duas médias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b="1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Utilizando a distribuição normal (grandes amostras):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Utilizando a distribuição </a:t>
                </a:r>
                <a:r>
                  <a:rPr lang="pt-BR" i="1" dirty="0"/>
                  <a:t>t</a:t>
                </a:r>
                <a:r>
                  <a:rPr lang="pt-BR" dirty="0"/>
                  <a:t> de </a:t>
                </a:r>
                <a:r>
                  <a:rPr lang="pt-BR" dirty="0" err="1"/>
                  <a:t>Student</a:t>
                </a:r>
                <a:r>
                  <a:rPr lang="pt-BR" dirty="0"/>
                  <a:t> (pequenas amostras):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pt-BR" dirty="0"/>
                  <a:t>           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Para estimar o desvio padrão da diferença entre as médias: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  <a:blipFill>
                <a:blip r:embed="rId2"/>
                <a:stretch>
                  <a:fillRect l="-936" t="-25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734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Teste de Diferença (Igualdade) entre duas médias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Exemplo: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pt-BR" sz="3000" dirty="0"/>
                  <a:t>A média de salários de uma amostra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3000" dirty="0"/>
                  <a:t> = 100 empregados em uma grande companhia industrial 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3000" dirty="0"/>
                  <a:t>= 180,00 com desvio padrão amostral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3000" dirty="0"/>
                  <a:t>=14,00. Para uma outra grande empresa, uma amostra aleatória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3000" dirty="0"/>
                  <a:t> = 140 apresentou uma média 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3000" dirty="0"/>
                  <a:t>= 170,00 com um desvio padrão amostral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3000" dirty="0"/>
                  <a:t>=10,00. Não é feita a suposição de que os desvios padrões das duas populações sejam iguais. Testar a hipótese de que não existe diferença entre os valores dos salários médios das duas empresas, utilizando um nível de significância de 5% (95% de confiança):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180,00 ;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=1,40</m:t>
                    </m:r>
                  </m:oMath>
                </a14:m>
                <a:r>
                  <a:rPr lang="pt-BR" dirty="0"/>
                  <a:t>  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0,85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170,00 ;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= 100 ;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0,85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=1,64</m:t>
                    </m:r>
                  </m:oMath>
                </a14:m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= 140 ;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=14,00 ;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=10,00 .                                                                                                                     continua..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689" y="799070"/>
                <a:ext cx="11728622" cy="5914768"/>
              </a:xfrm>
              <a:blipFill rotWithShape="0">
                <a:blip r:embed="rId2"/>
                <a:stretch>
                  <a:fillRect l="-936" t="-2371" r="-9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38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Teste de Diferença (Igualdade) entre duas médias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Exemplo: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pt-BR" dirty="0"/>
                  <a:t>A média de salários de uma amostra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= 100 empregados em uma grande companhia industrial 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180,00 com desvio padrão amostral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=14,00. Para uma outra grande empresa, uma amostra aleatória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= 140 apresentou uma média 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170,00 com um desvio padrão amostral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=10,00. Não é feita a suposição de que os desvios padrões das duas populações sejam iguais. Testar a hipótese de que não existe diferença entre os valores dos salários médios das duas empresas, utilizando um nível de significância de 5% (95% de confiança):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pt-BR" dirty="0"/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180 −170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1,64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pt-BR" dirty="0"/>
                  <a:t>,10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𝑡𝑎𝑏𝑒𝑙𝑎𝑑𝑜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1,96</m:t>
                    </m:r>
                  </m:oMath>
                </a14:m>
                <a:r>
                  <a:rPr lang="pt-BR" dirty="0"/>
                  <a:t>                                                                                             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Decisão:                                                                            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                                                                                         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                                                                                                     “</a:t>
                </a:r>
                <a:r>
                  <a:rPr lang="pt-BR" sz="2200" dirty="0"/>
                  <a:t>Rejeita-se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sz="2200" dirty="0"/>
                  <a:t> as médias são estat. diferentes”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  <a:blipFill>
                <a:blip r:embed="rId2"/>
                <a:stretch>
                  <a:fillRect l="-763" t="-2371" r="-7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ignificância estatístic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44" y="4559644"/>
            <a:ext cx="3698789" cy="229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/>
          <p:cNvCxnSpPr>
            <a:cxnSpLocks/>
          </p:cNvCxnSpPr>
          <p:nvPr/>
        </p:nvCxnSpPr>
        <p:spPr>
          <a:xfrm flipH="1">
            <a:off x="6649375" y="4216893"/>
            <a:ext cx="2441359" cy="20773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30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endParaRPr lang="pt-BR" b="1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Teste de diferença entre duas variâncias – Distribuição F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b="1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b="1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𝑔𝑙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𝑔𝑙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𝑔𝑙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𝑔𝑙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𝑖𝑛𝑓𝑒𝑟𝑖𝑜𝑟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812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9309" y="790192"/>
                <a:ext cx="11988800" cy="605893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Teste de diferença entre duas variâncias – Distribuição F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Exemplo: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pt-BR" dirty="0"/>
                  <a:t>Para uma amostra aleatória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110 pneus, a vida útil média foi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40000 quilômetros,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2000. Para outra marca de pneus, cuja vida útil também supõe-se ser normalmente distribuída, uma amostra aleatória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88 apresentou uma média amostral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43000 e um desvio padrão amostral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2500. Testar a hipótese de que as amostras foram obtidas de populações com variâncias iguais, usando o nível de significância de 10% (90% de confiança). 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Hipóteses </a:t>
                </a:r>
                <a:r>
                  <a:rPr lang="pt-B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t-BR" dirty="0"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110;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88; 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40000;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43000;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109,   87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𝑡𝑖𝑐𝑜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5%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𝑖𝑛𝑓𝑒𝑟𝑖𝑜𝑟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87,   109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10%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𝑠𝑢𝑝𝑒𝑟𝑖𝑜𝑟</m:t>
                            </m:r>
                          </m:e>
                        </m: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1,27</m:t>
                        </m:r>
                      </m:den>
                    </m:f>
                  </m:oMath>
                </a14:m>
                <a:r>
                  <a:rPr lang="pt-BR" dirty="0"/>
                  <a:t> = 0,79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 2000;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= 2500;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= 4000000;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4000000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6250000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=0,64</m:t>
                    </m:r>
                  </m:oMath>
                </a14:m>
                <a:endParaRPr lang="pt-BR" dirty="0"/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= 6250000. 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                                                                                                                                                                    Continua...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09" y="790192"/>
                <a:ext cx="11988800" cy="6058930"/>
              </a:xfrm>
              <a:blipFill>
                <a:blip r:embed="rId2"/>
                <a:stretch>
                  <a:fillRect l="-508" t="-1911" r="-5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130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309" y="799070"/>
            <a:ext cx="11988800" cy="591476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1" dirty="0"/>
              <a:t>Teste de diferença entre duas variâncias – Distribuição F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b="1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/>
              <a:t>Exemplo: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28" y="1188330"/>
            <a:ext cx="6530109" cy="513624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054765" y="5668626"/>
            <a:ext cx="581890" cy="20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0.7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731491" y="3370706"/>
            <a:ext cx="323274" cy="206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445166" y="3080042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0.64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15636" y="6225309"/>
            <a:ext cx="1128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valor de 0.64 se situa na região de rejeição da hipótese nula, ou seja, as variâncias não são iguais estatisticamente.</a:t>
            </a:r>
          </a:p>
        </p:txBody>
      </p:sp>
    </p:spTree>
    <p:extLst>
      <p:ext uri="{BB962C8B-B14F-4D97-AF65-F5344CB8AC3E}">
        <p14:creationId xmlns:p14="http://schemas.microsoft.com/office/powerpoint/2010/main" val="4057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729384"/>
          </a:xfrm>
        </p:spPr>
        <p:txBody>
          <a:bodyPr/>
          <a:lstStyle/>
          <a:p>
            <a:pPr algn="ctr"/>
            <a:r>
              <a:rPr lang="pt-BR" b="1" dirty="0"/>
              <a:t>Medidas de Posição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8545" y="872836"/>
            <a:ext cx="11928764" cy="5832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MODA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dirty="0"/>
              <a:t>Valor mais frequente em uma amostra, aquele que mais “aparece”;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Exemplo: Amostra = 20, 32, 10, 32, 20, 32, 41, 53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Moda = 32 (aparece 3 vezes)</a:t>
            </a:r>
          </a:p>
          <a:p>
            <a:pPr marL="0" indent="0" algn="just">
              <a:buNone/>
            </a:pPr>
            <a:endParaRPr lang="pt-BR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/>
              <a:t>A moda é útil para variáveis qualitativas e em alguns casos para variáveis quantitativas;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700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309" y="799070"/>
            <a:ext cx="11988800" cy="591476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1" dirty="0"/>
              <a:t>Teste de independência/equivalência de amostras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b="1" dirty="0"/>
          </a:p>
          <a:p>
            <a:pPr algn="just">
              <a:spcBef>
                <a:spcPts val="0"/>
              </a:spcBef>
            </a:pPr>
            <a:r>
              <a:rPr lang="pt-BR" dirty="0"/>
              <a:t>São testes que servem para identificar se as amostras são estatisticamente parecidas;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u="sng" dirty="0"/>
              <a:t>Os testes mais populares são: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Teste de t para amostras – necessita que a amostra seja normalmente distribuída e que as variâncias sejam iguais;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Teste de </a:t>
            </a:r>
            <a:r>
              <a:rPr lang="pt-BR" dirty="0" err="1"/>
              <a:t>Wilcoxon</a:t>
            </a:r>
            <a:r>
              <a:rPr lang="pt-BR" dirty="0"/>
              <a:t>-Mann-Whitney para amostras independentes– não tem restrições.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b="1" dirty="0" err="1"/>
              <a:t>Obs</a:t>
            </a:r>
            <a:r>
              <a:rPr lang="pt-BR" b="1" dirty="0"/>
              <a:t>:</a:t>
            </a:r>
            <a:r>
              <a:rPr lang="pt-BR" dirty="0"/>
              <a:t> para diferentes amostras com mais de uma variável, cuja intensão é utilizar um modelo estatístico/econométrico, pode-se empregar os valores dos resíduos da regressão para fazer os testes.</a:t>
            </a:r>
          </a:p>
        </p:txBody>
      </p:sp>
    </p:spTree>
    <p:extLst>
      <p:ext uri="{BB962C8B-B14F-4D97-AF65-F5344CB8AC3E}">
        <p14:creationId xmlns:p14="http://schemas.microsoft.com/office/powerpoint/2010/main" val="3452856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Teste de independência/equivalência de amostras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b="1" dirty="0"/>
              </a:p>
              <a:p>
                <a:pPr marL="514350" indent="-514350" algn="just">
                  <a:spcBef>
                    <a:spcPts val="0"/>
                  </a:spcBef>
                  <a:buAutoNum type="arabicParenR"/>
                </a:pPr>
                <a:r>
                  <a:rPr lang="pt-BR" dirty="0"/>
                  <a:t>Teste de t para equivalência de duas amostras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Sejam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 duas amostras independentes aleatórias de duas populações normais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. As amostras podem ter tamanhos diferentes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Mas as amostras devem ter origem em populações normais com variâncias iguais.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Nesse contexto, tem-se como hipótese nula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Como hipóteses alternativas tem-se: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𝑡𝑒𝑠𝑡𝑒𝑏𝑖𝑙𝑎𝑡𝑒𝑟𝑎𝑙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𝑡𝑒𝑠𝑡𝑒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𝑢𝑛𝑖𝑙𝑎𝑡𝑒𝑟𝑎𝑙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𝑒𝑠𝑞𝑢𝑒𝑟𝑑𝑎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𝑜𝑢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𝑡𝑒𝑠𝑡𝑒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𝑢𝑛𝑖𝑙𝑎𝑡𝑒𝑟𝑎𝑙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𝑑𝑖𝑟𝑒𝑖𝑡𝑎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  <a:blipFill rotWithShape="0">
                <a:blip r:embed="rId2"/>
                <a:stretch>
                  <a:fillRect l="-1068" t="-1649" r="-10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221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Teste de independência/equivalência de amostras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b="1" dirty="0"/>
              </a:p>
              <a:p>
                <a:pPr marL="514350" indent="-514350" algn="just">
                  <a:spcBef>
                    <a:spcPts val="0"/>
                  </a:spcBef>
                  <a:buAutoNum type="arabicParenR"/>
                </a:pPr>
                <a:r>
                  <a:rPr lang="pt-BR" dirty="0"/>
                  <a:t>Teste de t para equivalência de duas amostras</a:t>
                </a:r>
              </a:p>
              <a:p>
                <a:pPr marL="514350" indent="-514350" algn="just">
                  <a:spcBef>
                    <a:spcPts val="0"/>
                  </a:spcBef>
                  <a:buAutoNum type="arabicParenR"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600" dirty="0"/>
                  <a:t>=médias das populações 1 e 2;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pt-BR" sz="2600" dirty="0"/>
                  <a:t>S = Estimativa combinada do desvio padrão populacional das duas amostras. 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pt-BR" sz="2600" dirty="0"/>
              </a:p>
              <a:p>
                <a:pPr algn="just">
                  <a:spcBef>
                    <a:spcPts val="0"/>
                  </a:spcBef>
                </a:pPr>
                <a:r>
                  <a:rPr lang="pt-BR" sz="2600" dirty="0"/>
                  <a:t>Como testamos que as populações (e amostras) são equivalentes,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600" dirty="0"/>
                  <a:t>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600" dirty="0"/>
                  <a:t>. Portanto, a igualdade acima pode ser resumida a:</a:t>
                </a:r>
              </a:p>
              <a:p>
                <a:pPr algn="just">
                  <a:spcBef>
                    <a:spcPts val="0"/>
                  </a:spcBef>
                </a:pPr>
                <a:endParaRPr lang="pt-BR" sz="2600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  <a:blipFill rotWithShape="0">
                <a:blip r:embed="rId2"/>
                <a:stretch>
                  <a:fillRect l="-915" t="-2062" r="-7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036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Teste de independência/equivalência de amostras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b="1" dirty="0"/>
              </a:p>
              <a:p>
                <a:pPr marL="514350" indent="-514350" algn="just">
                  <a:spcBef>
                    <a:spcPts val="0"/>
                  </a:spcBef>
                  <a:buAutoNum type="arabicParenR"/>
                </a:pPr>
                <a:r>
                  <a:rPr lang="pt-BR" dirty="0"/>
                  <a:t>Teste de t para equivalência de duas amostras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pt-BR" dirty="0"/>
                  <a:t>Para estimar o desvio padrão combinado das duas populações, tem-se:</a:t>
                </a:r>
              </a:p>
              <a:p>
                <a:pPr algn="just">
                  <a:spcBef>
                    <a:spcPts val="0"/>
                  </a:spcBef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Em que: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= Variâncias amostrais das amostras das populações 1 e 2.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algn="just">
                  <a:spcBef>
                    <a:spcPts val="0"/>
                  </a:spcBef>
                </a:pPr>
                <a:r>
                  <a:rPr lang="pt-BR" dirty="0"/>
                  <a:t>A estatística de teste para “</a:t>
                </a:r>
                <a:r>
                  <a:rPr lang="pt-BR" i="1" dirty="0"/>
                  <a:t>t</a:t>
                </a:r>
                <a:r>
                  <a:rPr lang="pt-BR" dirty="0"/>
                  <a:t>” tem </a:t>
                </a:r>
                <a:r>
                  <a:rPr lang="pt-BR" dirty="0" err="1"/>
                  <a:t>gl</a:t>
                </a:r>
                <a:r>
                  <a:rPr lang="pt-BR" dirty="0"/>
                  <a:t>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BR" dirty="0"/>
                  <a:t> 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  <a:blipFill rotWithShape="0">
                <a:blip r:embed="rId2"/>
                <a:stretch>
                  <a:fillRect l="-1068" t="-1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983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309" y="799070"/>
            <a:ext cx="11988800" cy="59147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1" dirty="0"/>
              <a:t>Teste de independência/equivalência de amostras</a:t>
            </a:r>
          </a:p>
          <a:p>
            <a:pPr marL="514350" indent="-514350" algn="just">
              <a:spcBef>
                <a:spcPts val="0"/>
              </a:spcBef>
              <a:buAutoNum type="arabicParenR"/>
            </a:pPr>
            <a:r>
              <a:rPr lang="pt-BR" dirty="0"/>
              <a:t>Teste de t para equivalência de duas amostras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/>
              <a:t>Exemplo: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/>
              <a:t>Suspeita-se que a maconha afeta a memória. Para averiguar esta afirmação, um experimento foi conduzido da seguinte forma: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/>
              <a:t>a) Duas amostras foram construídas, uma com 13 pessoas usuários de maconha   e outra com 12 pessoas não usuárias.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/>
              <a:t>b) Cada grupo recebeu uma lista que continha 15 palavras para memorizar em 5 minutos.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Utilizar 5 % de significância (95% de confiança).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Testar se as duas populações (amostras) são equivalentes.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/>
              <a:t>O número de palavras memorizadas por cada pessoa foi registrado na tabela a seguir:</a:t>
            </a:r>
          </a:p>
        </p:txBody>
      </p:sp>
    </p:spTree>
    <p:extLst>
      <p:ext uri="{BB962C8B-B14F-4D97-AF65-F5344CB8AC3E}">
        <p14:creationId xmlns:p14="http://schemas.microsoft.com/office/powerpoint/2010/main" val="32385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309" y="799070"/>
            <a:ext cx="11988800" cy="591476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1" dirty="0"/>
              <a:t>Teste de independência/equivalência de amostras</a:t>
            </a:r>
          </a:p>
          <a:p>
            <a:pPr marL="514350" indent="-514350" algn="just">
              <a:spcBef>
                <a:spcPts val="0"/>
              </a:spcBef>
              <a:buAutoNum type="arabicParenR"/>
            </a:pPr>
            <a:r>
              <a:rPr lang="pt-BR" dirty="0"/>
              <a:t>Teste de t para equivalência de duas amostras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130" y="1680519"/>
            <a:ext cx="5255740" cy="509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01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Teste de independência/equivalência de amostras</a:t>
                </a:r>
              </a:p>
              <a:p>
                <a:pPr marL="514350" indent="-514350" algn="just">
                  <a:spcBef>
                    <a:spcPts val="0"/>
                  </a:spcBef>
                  <a:buAutoNum type="arabicParenR"/>
                </a:pPr>
                <a:r>
                  <a:rPr lang="pt-BR" dirty="0"/>
                  <a:t>Teste de t para equivalência de duas amostras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13−1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.6,00+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12−1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.5,38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13+12−2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=5,70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7,31−7,50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2,38</m:t>
                          </m:r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−0,19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0,95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=−0,20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 err="1"/>
                  <a:t>gl</a:t>
                </a:r>
                <a:r>
                  <a:rPr lang="pt-BR" dirty="0"/>
                  <a:t> = 13 + 12 - 2 = 23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0,05;  23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𝑡𝑎𝑏𝑒𝑙𝑎𝑑𝑜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=2,069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  <a:blipFill rotWithShape="0">
                <a:blip r:embed="rId2"/>
                <a:stretch>
                  <a:fillRect l="-1068" t="-1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173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Teste de independência/equivalência de amostras</a:t>
                </a:r>
              </a:p>
              <a:p>
                <a:pPr marL="514350" indent="-514350" algn="just">
                  <a:spcBef>
                    <a:spcPts val="0"/>
                  </a:spcBef>
                  <a:buAutoNum type="arabicParenR"/>
                </a:pPr>
                <a:r>
                  <a:rPr lang="pt-BR" dirty="0"/>
                  <a:t>Teste de t para equivalência de duas amostras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𝑡𝑒𝑠𝑡𝑒𝑏𝑖𝑙𝑎𝑡𝑒𝑟𝑎𝑙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Como o valor “t” calculado situa-se na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região de aceitação, aceita-se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ou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seja, as duas populações (amostras)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são equivalentes. 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  <a:blipFill rotWithShape="0">
                <a:blip r:embed="rId2"/>
                <a:stretch>
                  <a:fillRect l="-1068" t="-1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38" y="1614617"/>
            <a:ext cx="5918886" cy="503473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727092" y="6219568"/>
            <a:ext cx="675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-2,069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169611" y="6266096"/>
            <a:ext cx="675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2,069</a:t>
            </a:r>
          </a:p>
        </p:txBody>
      </p:sp>
      <p:cxnSp>
        <p:nvCxnSpPr>
          <p:cNvPr id="8" name="Conector em curva 7"/>
          <p:cNvCxnSpPr>
            <a:stCxn id="5" idx="1"/>
          </p:cNvCxnSpPr>
          <p:nvPr/>
        </p:nvCxnSpPr>
        <p:spPr>
          <a:xfrm rot="10800000" flipH="1">
            <a:off x="7727092" y="5774724"/>
            <a:ext cx="255372" cy="583344"/>
          </a:xfrm>
          <a:prstGeom prst="curvedConnector4">
            <a:avLst>
              <a:gd name="adj1" fmla="val -89516"/>
              <a:gd name="adj2" fmla="val 61871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6" idx="1"/>
          </p:cNvCxnSpPr>
          <p:nvPr/>
        </p:nvCxnSpPr>
        <p:spPr>
          <a:xfrm rot="10800000" flipH="1">
            <a:off x="10169611" y="5774724"/>
            <a:ext cx="267480" cy="629872"/>
          </a:xfrm>
          <a:prstGeom prst="curvedConnector4">
            <a:avLst>
              <a:gd name="adj1" fmla="val -85464"/>
              <a:gd name="adj2" fmla="val 60994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7782507" y="3786909"/>
            <a:ext cx="1259891" cy="198781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807200" y="3445164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 calculado = -0,20</a:t>
            </a:r>
          </a:p>
        </p:txBody>
      </p:sp>
    </p:spTree>
    <p:extLst>
      <p:ext uri="{BB962C8B-B14F-4D97-AF65-F5344CB8AC3E}">
        <p14:creationId xmlns:p14="http://schemas.microsoft.com/office/powerpoint/2010/main" val="2840745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309" y="799070"/>
            <a:ext cx="11988800" cy="591476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1" dirty="0"/>
              <a:t>Teste de independência/equivalência de amostras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b="1" dirty="0"/>
          </a:p>
          <a:p>
            <a:pPr marL="514350" indent="-514350" algn="just">
              <a:spcBef>
                <a:spcPts val="0"/>
              </a:spcBef>
              <a:buAutoNum type="arabicParenR"/>
            </a:pPr>
            <a:r>
              <a:rPr lang="pt-BR" u="sng" dirty="0"/>
              <a:t>Teste de </a:t>
            </a:r>
            <a:r>
              <a:rPr lang="pt-BR" u="sng" dirty="0" err="1"/>
              <a:t>Wilcoxon</a:t>
            </a:r>
            <a:r>
              <a:rPr lang="pt-BR" u="sng" dirty="0"/>
              <a:t>-Mann-Whitney para amostras independentes</a:t>
            </a:r>
            <a:r>
              <a:rPr lang="pt-BR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000" dirty="0"/>
              <a:t>Considere duas populações, P1 e P2, das quais não se dispõe de informações a respeito de suas distribuições. Pode-se abordar o teste a partir de variáveis aleatórias qualitativas ordinais ou quantitativas. Considere também duas amostras independentes destas duas populações. Deseja-se testar se as distribuições são iguais em localização, ou seja, busca-se saber se uma população tende a possuir valores maiores do que a outra, ou se têm a mesma mediana.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30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000" dirty="0"/>
              <a:t>Este teste é baseado nos “postos” dos valores obtidos combinando-se as duas amostras. Primeiro ordena-se os valores, em ordem crescente, independentemente de qual população cada valor provém.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30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000" dirty="0"/>
              <a:t>No caso de haver uma variável aleatória qualitativa ordinal, comumente associa-se os números às diversas categorias (ou classes, ou atributos), segundo as quais a variável é classificada. P. ex., a amostra pode ter 1 reprovado, 2 em exame final e 3 aprovado. Logo, esses valores são “postos”. </a:t>
            </a:r>
          </a:p>
        </p:txBody>
      </p:sp>
    </p:spTree>
    <p:extLst>
      <p:ext uri="{BB962C8B-B14F-4D97-AF65-F5344CB8AC3E}">
        <p14:creationId xmlns:p14="http://schemas.microsoft.com/office/powerpoint/2010/main" val="391234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Teste de independência/equivalência de amostras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b="1" dirty="0"/>
              </a:p>
              <a:p>
                <a:pPr marL="514350" indent="-514350" algn="just">
                  <a:spcBef>
                    <a:spcPts val="0"/>
                  </a:spcBef>
                  <a:buAutoNum type="arabicParenR"/>
                </a:pPr>
                <a:r>
                  <a:rPr lang="pt-BR" u="sng" dirty="0"/>
                  <a:t>Teste de </a:t>
                </a:r>
                <a:r>
                  <a:rPr lang="pt-BR" u="sng" dirty="0" err="1"/>
                  <a:t>Wilcoxon</a:t>
                </a:r>
                <a:r>
                  <a:rPr lang="pt-BR" u="sng" dirty="0"/>
                  <a:t>-Mann-Whitney para amostras independentes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pt-BR" dirty="0"/>
                  <a:t>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 os valores de uma amostra aleatória da população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;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os valores de uma amostra aleatória da população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; de modo que 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são independentes e identicamente distribuídos (</a:t>
                </a:r>
                <a:r>
                  <a:rPr lang="pt-BR" dirty="0" err="1"/>
                  <a:t>iid</a:t>
                </a:r>
                <a:r>
                  <a:rPr lang="pt-BR" dirty="0"/>
                  <a:t>) e 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´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são </a:t>
                </a:r>
                <a:r>
                  <a:rPr lang="pt-BR" dirty="0" err="1"/>
                  <a:t>iid</a:t>
                </a:r>
                <a:r>
                  <a:rPr lang="pt-BR" dirty="0"/>
                  <a:t>. Além disso, supõe-se que 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´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 e 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´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 são mutuamente independentes e tome-se como amostra Y aquela amostra que detenha o menor tamanho amostral,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pt-BR" dirty="0"/>
                  <a:t>Na aplicação do teste, supõe-se que F e G sejam as funções de distribuição das populações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respectivamente e, neste caso, consideramos como hipótese nula: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pt-BR" dirty="0"/>
                  <a:t>Hipóteses do teste </a:t>
                </a:r>
                <a:r>
                  <a:rPr lang="pt-B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 ∆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"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"∆=0"</m:t>
                    </m:r>
                  </m:oMath>
                </a14:m>
                <a:r>
                  <a:rPr lang="pt-BR" dirty="0"/>
                  <a:t>    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pt-BR" dirty="0"/>
                  <a:t>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"0&lt;∆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”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  <a:blipFill rotWithShape="0">
                <a:blip r:embed="rId2"/>
                <a:stretch>
                  <a:fillRect l="-915" t="-1546" r="-864" b="-7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57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5744"/>
            <a:ext cx="10515600" cy="67396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Medidas de Dispersão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1673" y="789710"/>
            <a:ext cx="11693236" cy="58604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pt-BR" dirty="0"/>
          </a:p>
          <a:p>
            <a:pPr algn="just">
              <a:buFont typeface="Wingdings" panose="05000000000000000000" pitchFamily="2" charset="2"/>
              <a:buChar char="Ø"/>
            </a:pPr>
            <a:endParaRPr lang="pt-B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3200" dirty="0"/>
              <a:t>São medidas de espalhamento em relação ao valor médio;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3200" dirty="0"/>
              <a:t>Medidas quantitativas que expressam quanto os elementos da amostra se distanciam da média;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3200" dirty="0"/>
              <a:t>As principais medidas de dispersão são: Variância, Desvio padrão e coeficiente de variação.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4766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t-BR" b="1" dirty="0"/>
                  <a:t>Teste de independência/equivalência de amostras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b="1" dirty="0"/>
              </a:p>
              <a:p>
                <a:pPr marL="514350" indent="-514350" algn="just">
                  <a:spcBef>
                    <a:spcPts val="0"/>
                  </a:spcBef>
                  <a:buAutoNum type="arabicParenR"/>
                </a:pPr>
                <a:r>
                  <a:rPr lang="pt-BR" u="sng" dirty="0"/>
                  <a:t>Teste de </a:t>
                </a:r>
                <a:r>
                  <a:rPr lang="pt-BR" u="sng" dirty="0" err="1"/>
                  <a:t>Wilcoxon</a:t>
                </a:r>
                <a:r>
                  <a:rPr lang="pt-BR" u="sng" dirty="0"/>
                  <a:t>-Mann-Whitney para amostras independentes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u="sng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No teste, ordena-se todos os valores (das duas amostras) em ordem crescente e calcula-se os postos associados. Considera-se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as somas dos postos relacionados aos elementos das amostras X e Y, respectivamente. Com 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, calcula-se os valores: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é igual a soma de todos os postos (das duas amostras), tem-se a seguinte relação: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pt-BR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pt-BR" dirty="0"/>
                  <a:t>Logo, apenas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precisa ser calculado e, na equação acima encontra-se o valor do outro. No teste de </a:t>
                </a:r>
                <a:r>
                  <a:rPr lang="pt-BR" dirty="0" err="1"/>
                  <a:t>Wilcoxon</a:t>
                </a:r>
                <a:r>
                  <a:rPr lang="pt-BR" dirty="0"/>
                  <a:t>-Mann-Whitney, a estatística do teste “W” é dada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09" y="799070"/>
                <a:ext cx="11988800" cy="5914768"/>
              </a:xfrm>
              <a:blipFill rotWithShape="0">
                <a:blip r:embed="rId2"/>
                <a:stretch>
                  <a:fillRect l="-813" t="-1959" r="-7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586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309" y="799070"/>
            <a:ext cx="11988800" cy="5914768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1" dirty="0"/>
              <a:t>Teste de independência/equivalência de amostras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b="1" dirty="0"/>
          </a:p>
          <a:p>
            <a:pPr marL="514350" indent="-514350" algn="just">
              <a:spcBef>
                <a:spcPts val="0"/>
              </a:spcBef>
              <a:buAutoNum type="arabicParenR"/>
            </a:pPr>
            <a:r>
              <a:rPr lang="pt-BR" u="sng" dirty="0"/>
              <a:t>Teste de </a:t>
            </a:r>
            <a:r>
              <a:rPr lang="pt-BR" u="sng" dirty="0" err="1"/>
              <a:t>Wilcoxon</a:t>
            </a:r>
            <a:r>
              <a:rPr lang="pt-BR" u="sng" dirty="0"/>
              <a:t>-Mann-Whitney para amostras independentes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u="sng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u="sng" dirty="0"/>
              <a:t>Exemplo: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u="sng" dirty="0"/>
          </a:p>
          <a:p>
            <a:pPr marL="0" indent="0" algn="just">
              <a:spcBef>
                <a:spcPts val="0"/>
              </a:spcBef>
              <a:buNone/>
            </a:pPr>
            <a:endParaRPr lang="pt-BR" u="sng" dirty="0"/>
          </a:p>
          <a:p>
            <a:pPr marL="0" indent="0" algn="just">
              <a:spcBef>
                <a:spcPts val="0"/>
              </a:spcBef>
              <a:buNone/>
            </a:pPr>
            <a:endParaRPr lang="pt-BR" u="sng" dirty="0"/>
          </a:p>
          <a:p>
            <a:pPr marL="0" indent="0" algn="just">
              <a:spcBef>
                <a:spcPts val="0"/>
              </a:spcBef>
              <a:buNone/>
            </a:pPr>
            <a:endParaRPr lang="pt-BR" u="sng" dirty="0"/>
          </a:p>
          <a:p>
            <a:pPr marL="0" indent="0" algn="just">
              <a:spcBef>
                <a:spcPts val="0"/>
              </a:spcBef>
              <a:buNone/>
            </a:pPr>
            <a:endParaRPr lang="pt-BR" u="sng" dirty="0"/>
          </a:p>
          <a:p>
            <a:pPr marL="0" indent="0" algn="just">
              <a:spcBef>
                <a:spcPts val="0"/>
              </a:spcBef>
              <a:buNone/>
            </a:pPr>
            <a:endParaRPr lang="pt-BR" u="sng" dirty="0"/>
          </a:p>
          <a:p>
            <a:pPr marL="0" indent="0" algn="just">
              <a:spcBef>
                <a:spcPts val="0"/>
              </a:spcBef>
              <a:buNone/>
            </a:pPr>
            <a:endParaRPr lang="pt-BR" u="sng" dirty="0"/>
          </a:p>
          <a:p>
            <a:pPr marL="0" indent="0" algn="just">
              <a:spcBef>
                <a:spcPts val="0"/>
              </a:spcBef>
              <a:buNone/>
            </a:pP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/>
              <a:t>A estatística do teste é W = 141, o p-valor é igual a 0,0373 = 3,73% (portanto, menor que 5%), logo rejeita-se a hipótese nula. Em outras palavras, tem-se evidências de que as amostras vem de populações que possuem medianas diferentes.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u="sng" dirty="0"/>
          </a:p>
          <a:p>
            <a:pPr marL="0" indent="0" algn="just">
              <a:spcBef>
                <a:spcPts val="0"/>
              </a:spcBef>
              <a:buNone/>
            </a:pPr>
            <a:endParaRPr lang="pt-BR" u="sng" dirty="0"/>
          </a:p>
        </p:txBody>
      </p:sp>
      <p:pic>
        <p:nvPicPr>
          <p:cNvPr id="2050" name="Picture 2" descr="http://www.portalaction.com.br/sites/default/files/manual/nao_parametricas/imagens/wilcoxon_amostras_indep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57" y="2499154"/>
            <a:ext cx="3200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82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309" y="799070"/>
            <a:ext cx="11988800" cy="591476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1" dirty="0"/>
              <a:t>Teste de independência/equivalência de amostras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Adicionalmente, para comparar duas amostras, pode-se obter a distribuição de densidade dos dados (ou resíduos da regressão) de cada amostra para ver se elas se parecem. 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1" y="2381250"/>
            <a:ext cx="55245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98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9" y="109751"/>
            <a:ext cx="11728622" cy="68931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Testes de Hipótese com Duas Amostras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309" y="799070"/>
            <a:ext cx="11988800" cy="591476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1" dirty="0"/>
              <a:t>Teste de independência/equivalência de amostras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b="1" dirty="0"/>
          </a:p>
          <a:p>
            <a:pPr algn="just">
              <a:spcBef>
                <a:spcPts val="0"/>
              </a:spcBef>
            </a:pPr>
            <a:r>
              <a:rPr lang="pt-BR" dirty="0"/>
              <a:t>Na prática de duas populações (e amostras) tem médias e variâncias estatisticamente iguais; pode-se dizer, a princípio que são populações (amostras) equivalentes.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Também, não há como dizer se uma amostra é melhor comparativamente a outra. O que se faz é testar a ocorrência de “</a:t>
            </a:r>
            <a:r>
              <a:rPr lang="pt-BR" dirty="0" err="1"/>
              <a:t>outliers</a:t>
            </a:r>
            <a:r>
              <a:rPr lang="pt-BR" dirty="0"/>
              <a:t>” e retirá-los da amostra. No mais é observar se o processo de amostragem foi bem feito, de acordo com o plano amostral.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Se o plano amostral foi obedecido de maneira rigorosa diminui a ocorrência do “erro amostral”. Caso contrário, existe uma grande chance de ter um erro amostral grande e assim a amostra pode ser considerada ruim. Nestes casos, recomenda-se a </a:t>
            </a:r>
            <a:r>
              <a:rPr lang="pt-BR" b="1" dirty="0"/>
              <a:t>“</a:t>
            </a:r>
            <a:r>
              <a:rPr lang="pt-BR" b="1" dirty="0" err="1"/>
              <a:t>re-amostragem</a:t>
            </a:r>
            <a:r>
              <a:rPr lang="pt-BR" b="1" dirty="0"/>
              <a:t>”.  </a:t>
            </a:r>
          </a:p>
          <a:p>
            <a:pPr algn="just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6523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438" y="1"/>
            <a:ext cx="10515600" cy="790832"/>
          </a:xfrm>
        </p:spPr>
        <p:txBody>
          <a:bodyPr/>
          <a:lstStyle/>
          <a:p>
            <a:pPr algn="ctr"/>
            <a:r>
              <a:rPr lang="pt-BR" b="1" dirty="0"/>
              <a:t>Intervalo de confiança para a média (Z)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114" y="691979"/>
            <a:ext cx="6326660" cy="4497859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3574473" y="6015998"/>
            <a:ext cx="45489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802789" y="5883564"/>
            <a:ext cx="4531" cy="2401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067454" y="6372527"/>
            <a:ext cx="527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</a:rPr>
              <a:t>IC para a média – variável HUSEARNS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851560" y="6059063"/>
            <a:ext cx="13762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442.9134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255492" y="6054320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453.5406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742548" y="6072792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464.1679</a:t>
            </a: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7001164" y="2336800"/>
            <a:ext cx="1339272" cy="1967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576290" y="1902691"/>
            <a:ext cx="13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r>
              <a:rPr lang="pt-BR" baseline="-25000" dirty="0" err="1"/>
              <a:t>calc</a:t>
            </a:r>
            <a:r>
              <a:rPr lang="pt-BR" baseline="-25000" dirty="0"/>
              <a:t>.= 83.646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8782158" y="814958"/>
                <a:ext cx="3094181" cy="24622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200" b="1" dirty="0"/>
                  <a:t>H0</a:t>
                </a:r>
                <a:r>
                  <a:rPr lang="pt-BR" sz="2200" dirty="0"/>
                  <a:t>: valor verdadeiro da média de HUSEARNS = zero</a:t>
                </a:r>
              </a:p>
              <a:p>
                <a:pPr algn="just"/>
                <a:endParaRPr lang="pt-BR" sz="2200" dirty="0"/>
              </a:p>
              <a:p>
                <a:pPr algn="just"/>
                <a:r>
                  <a:rPr lang="pt-BR" sz="2200" b="1" dirty="0"/>
                  <a:t>Ha</a:t>
                </a:r>
                <a:r>
                  <a:rPr lang="pt-BR" sz="2200" dirty="0"/>
                  <a:t>: Valor verdadeiro da média de HUSEARNS </a:t>
                </a:r>
                <a14:m>
                  <m:oMath xmlns:m="http://schemas.openxmlformats.org/officeDocument/2006/math">
                    <m:r>
                      <a:rPr lang="pt-B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t-BR" sz="2200" dirty="0"/>
                  <a:t> zero</a:t>
                </a: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58" y="814958"/>
                <a:ext cx="3094181" cy="2462213"/>
              </a:xfrm>
              <a:prstGeom prst="rect">
                <a:avLst/>
              </a:prstGeom>
              <a:blipFill rotWithShape="0">
                <a:blip r:embed="rId3"/>
                <a:stretch>
                  <a:fillRect l="-2358" t="-1478" r="-2358" b="-369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4849091" y="3168073"/>
            <a:ext cx="194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Região de aceitação do teste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433670" y="3697109"/>
            <a:ext cx="96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Região de rejeição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160545" y="3674025"/>
            <a:ext cx="96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Região de rejeição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553526" y="5256118"/>
            <a:ext cx="247534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Z</a:t>
            </a:r>
            <a:r>
              <a:rPr lang="pt-BR" sz="1600" baseline="-25000" dirty="0" err="1"/>
              <a:t>tab</a:t>
            </a:r>
            <a:r>
              <a:rPr lang="pt-BR" sz="1600" baseline="-25000" dirty="0"/>
              <a:t>.</a:t>
            </a:r>
            <a:r>
              <a:rPr lang="pt-BR" sz="1600" dirty="0"/>
              <a:t> = -1.96 | 1.96</a:t>
            </a:r>
          </a:p>
        </p:txBody>
      </p:sp>
      <p:cxnSp>
        <p:nvCxnSpPr>
          <p:cNvPr id="28" name="Conector em curva 27"/>
          <p:cNvCxnSpPr>
            <a:stCxn id="26" idx="0"/>
          </p:cNvCxnSpPr>
          <p:nvPr/>
        </p:nvCxnSpPr>
        <p:spPr>
          <a:xfrm rot="5400000" flipH="1" flipV="1">
            <a:off x="6114161" y="4101260"/>
            <a:ext cx="831897" cy="147782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26" idx="0"/>
          </p:cNvCxnSpPr>
          <p:nvPr/>
        </p:nvCxnSpPr>
        <p:spPr>
          <a:xfrm rot="16200000" flipV="1">
            <a:off x="4677094" y="4142013"/>
            <a:ext cx="831900" cy="139631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4394242" y="5886910"/>
            <a:ext cx="4531" cy="2401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7280606" y="5901052"/>
            <a:ext cx="4531" cy="2401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58"/>
          <p:cNvSpPr/>
          <p:nvPr/>
        </p:nvSpPr>
        <p:spPr>
          <a:xfrm>
            <a:off x="3395587" y="5785422"/>
            <a:ext cx="4814403" cy="1006077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8518923" y="3468997"/>
            <a:ext cx="3620652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Resultado do teste: </a:t>
            </a:r>
          </a:p>
          <a:p>
            <a:pPr algn="just"/>
            <a:r>
              <a:rPr lang="pt-BR" dirty="0"/>
              <a:t>O valor calculado de Z se situa na região de rejeição de “H0”. Portanto, rejeita-se “H0” em favor da “Ha” de que a média calculada da variável HUSEARNS não é estatisticamente igual a zero. Logo, o valor calculado de 453.5406 é estatisticamente significativo com 95% de confiança.</a:t>
            </a:r>
          </a:p>
        </p:txBody>
      </p:sp>
    </p:spTree>
    <p:extLst>
      <p:ext uri="{BB962C8B-B14F-4D97-AF65-F5344CB8AC3E}">
        <p14:creationId xmlns:p14="http://schemas.microsoft.com/office/powerpoint/2010/main" val="934148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438" y="1"/>
            <a:ext cx="10515600" cy="790832"/>
          </a:xfrm>
        </p:spPr>
        <p:txBody>
          <a:bodyPr/>
          <a:lstStyle/>
          <a:p>
            <a:pPr algn="ctr"/>
            <a:r>
              <a:rPr lang="pt-BR" b="1" dirty="0"/>
              <a:t>Intervalo de confiança para a média (t)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2565457" y="6005879"/>
            <a:ext cx="6409039" cy="32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3193527" y="5911273"/>
            <a:ext cx="1" cy="2124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193528" y="6403190"/>
            <a:ext cx="527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</a:rPr>
              <a:t>IC para a média – variável HUSEARNS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697018" y="6049825"/>
            <a:ext cx="13762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442.9111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292436" y="6063556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453.5406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026400" y="6063556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464.1702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18" y="790833"/>
            <a:ext cx="6456218" cy="4266416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7001164" y="2336800"/>
            <a:ext cx="1339272" cy="1967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Conteúdo 21"/>
          <p:cNvSpPr txBox="1">
            <a:spLocks noGrp="1"/>
          </p:cNvSpPr>
          <p:nvPr>
            <p:ph idx="1"/>
          </p:nvPr>
        </p:nvSpPr>
        <p:spPr>
          <a:xfrm>
            <a:off x="323850" y="701675"/>
            <a:ext cx="1136015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576290" y="1976579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</a:t>
            </a:r>
            <a:r>
              <a:rPr lang="pt-BR" baseline="-25000" dirty="0" err="1"/>
              <a:t>calc</a:t>
            </a:r>
            <a:r>
              <a:rPr lang="pt-BR" dirty="0"/>
              <a:t>=83.646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849091" y="3168073"/>
            <a:ext cx="194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Região de aceitação do teste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433670" y="3623221"/>
            <a:ext cx="96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Região de rejeição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262148" y="3646322"/>
            <a:ext cx="96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Região de rejeição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8525165" y="915980"/>
                <a:ext cx="3583709" cy="17851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200" b="1" dirty="0"/>
                  <a:t>H0</a:t>
                </a:r>
                <a:r>
                  <a:rPr lang="pt-BR" sz="2200" dirty="0"/>
                  <a:t>: valor verdadeiro da média de HUSEARNS = zero</a:t>
                </a:r>
              </a:p>
              <a:p>
                <a:pPr algn="just"/>
                <a:endParaRPr lang="pt-BR" sz="2200" dirty="0"/>
              </a:p>
              <a:p>
                <a:pPr algn="just"/>
                <a:r>
                  <a:rPr lang="pt-BR" sz="2200" b="1" dirty="0"/>
                  <a:t>Ha</a:t>
                </a:r>
                <a:r>
                  <a:rPr lang="pt-BR" sz="2200" dirty="0"/>
                  <a:t>: Valor verdadeiro da média de HUSEARNS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t-BR" sz="2200" dirty="0"/>
                  <a:t> zero</a:t>
                </a: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65" y="915980"/>
                <a:ext cx="3583709" cy="1785104"/>
              </a:xfrm>
              <a:prstGeom prst="rect">
                <a:avLst/>
              </a:prstGeom>
              <a:blipFill rotWithShape="0">
                <a:blip r:embed="rId3"/>
                <a:stretch>
                  <a:fillRect l="-2034" t="-1695" r="-2034" b="-57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to 28"/>
          <p:cNvCxnSpPr/>
          <p:nvPr/>
        </p:nvCxnSpPr>
        <p:spPr>
          <a:xfrm flipH="1">
            <a:off x="5823526" y="5902356"/>
            <a:ext cx="1" cy="2124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8466510" y="5831599"/>
            <a:ext cx="1" cy="2124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8506694" y="2940908"/>
            <a:ext cx="3620652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Resultado do teste: </a:t>
            </a:r>
          </a:p>
          <a:p>
            <a:pPr algn="just"/>
            <a:r>
              <a:rPr lang="pt-BR" dirty="0"/>
              <a:t>O valor calculado de t se situa na região de rejeição de “H0”. Portanto, rejeita-se “H0” em favor da “Ha” de que a média calculada da variável HUSEARNS não é estatisticamente igual a zero. Logo, o valor calculado de 453.5406 é estatisticamente significativo com 95% de confiança.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4553526" y="5256118"/>
            <a:ext cx="247534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t</a:t>
            </a:r>
            <a:r>
              <a:rPr lang="pt-BR" sz="1600" baseline="-25000" dirty="0" err="1"/>
              <a:t>tab</a:t>
            </a:r>
            <a:r>
              <a:rPr lang="pt-BR" sz="1600" baseline="-25000" dirty="0"/>
              <a:t>.</a:t>
            </a:r>
            <a:r>
              <a:rPr lang="pt-BR" sz="1600" dirty="0"/>
              <a:t> = -1.96 | 1.96</a:t>
            </a:r>
          </a:p>
        </p:txBody>
      </p:sp>
      <p:cxnSp>
        <p:nvCxnSpPr>
          <p:cNvPr id="33" name="Conector em curva 32"/>
          <p:cNvCxnSpPr>
            <a:stCxn id="32" idx="0"/>
          </p:cNvCxnSpPr>
          <p:nvPr/>
        </p:nvCxnSpPr>
        <p:spPr>
          <a:xfrm rot="5400000" flipH="1" flipV="1">
            <a:off x="6064542" y="4058511"/>
            <a:ext cx="924265" cy="147095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32" idx="0"/>
          </p:cNvCxnSpPr>
          <p:nvPr/>
        </p:nvCxnSpPr>
        <p:spPr>
          <a:xfrm rot="16200000" flipV="1">
            <a:off x="4590161" y="4055079"/>
            <a:ext cx="924263" cy="147781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de cantos arredondados 38"/>
          <p:cNvSpPr/>
          <p:nvPr/>
        </p:nvSpPr>
        <p:spPr>
          <a:xfrm>
            <a:off x="2392218" y="5661891"/>
            <a:ext cx="6862618" cy="1110631"/>
          </a:xfrm>
          <a:prstGeom prst="roundRect">
            <a:avLst/>
          </a:prstGeom>
          <a:solidFill>
            <a:schemeClr val="accent6">
              <a:lumMod val="75000"/>
              <a:alpha val="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4581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9950" y="69563"/>
            <a:ext cx="10515600" cy="54003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Intervalo de confiança para a variância</a:t>
            </a:r>
          </a:p>
        </p:txBody>
      </p:sp>
      <p:sp>
        <p:nvSpPr>
          <p:cNvPr id="7" name="Retângulo 6"/>
          <p:cNvSpPr/>
          <p:nvPr/>
        </p:nvSpPr>
        <p:spPr>
          <a:xfrm>
            <a:off x="3934691" y="4950691"/>
            <a:ext cx="4100945" cy="21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818909" y="5227659"/>
            <a:ext cx="193963" cy="156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609600"/>
            <a:ext cx="5795817" cy="4916631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3887351" y="4998028"/>
            <a:ext cx="121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159688.10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561283" y="5003800"/>
            <a:ext cx="118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171930.70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5652655" y="2668910"/>
            <a:ext cx="1163781" cy="2004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6339609" y="2329270"/>
                <a:ext cx="1708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= 165639.10</a:t>
                </a: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609" y="2329270"/>
                <a:ext cx="170872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/>
          <p:cNvSpPr txBox="1"/>
          <p:nvPr/>
        </p:nvSpPr>
        <p:spPr>
          <a:xfrm>
            <a:off x="5578764" y="5227659"/>
            <a:ext cx="2124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3435927" y="4950691"/>
            <a:ext cx="304800" cy="138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4048989" y="4950691"/>
            <a:ext cx="365993" cy="106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4682836" y="4950691"/>
            <a:ext cx="2244437" cy="138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7193972" y="4950691"/>
            <a:ext cx="998683" cy="138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em curva 34"/>
          <p:cNvCxnSpPr>
            <a:stCxn id="16" idx="0"/>
          </p:cNvCxnSpPr>
          <p:nvPr/>
        </p:nvCxnSpPr>
        <p:spPr>
          <a:xfrm rot="16200000" flipV="1">
            <a:off x="4293176" y="4795404"/>
            <a:ext cx="324430" cy="80817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6"/>
          <p:cNvCxnSpPr>
            <a:stCxn id="17" idx="0"/>
          </p:cNvCxnSpPr>
          <p:nvPr/>
        </p:nvCxnSpPr>
        <p:spPr>
          <a:xfrm rot="16200000" flipV="1">
            <a:off x="6925541" y="4776930"/>
            <a:ext cx="330203" cy="123537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3361038" y="5294426"/>
            <a:ext cx="48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Intervalo de confiança construído com 95% de confiança</a:t>
            </a:r>
          </a:p>
        </p:txBody>
      </p:sp>
    </p:spTree>
    <p:extLst>
      <p:ext uri="{BB962C8B-B14F-4D97-AF65-F5344CB8AC3E}">
        <p14:creationId xmlns:p14="http://schemas.microsoft.com/office/powerpoint/2010/main" val="1778627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115744"/>
            <a:ext cx="11988800" cy="678584"/>
          </a:xfrm>
        </p:spPr>
        <p:txBody>
          <a:bodyPr>
            <a:normAutofit/>
          </a:bodyPr>
          <a:lstStyle/>
          <a:p>
            <a:pPr algn="ctr"/>
            <a:r>
              <a:rPr lang="pt-BR" sz="3800" b="1" dirty="0"/>
              <a:t>Teste da diferença entre duas médias (z)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1673" y="794328"/>
            <a:ext cx="11767127" cy="5911271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04" y="683741"/>
            <a:ext cx="6285470" cy="4497860"/>
          </a:xfrm>
          <a:prstGeom prst="rect">
            <a:avLst/>
          </a:prstGeom>
        </p:spPr>
      </p:pic>
      <p:cxnSp>
        <p:nvCxnSpPr>
          <p:cNvPr id="5" name="Conector em curva 4"/>
          <p:cNvCxnSpPr/>
          <p:nvPr/>
        </p:nvCxnSpPr>
        <p:spPr>
          <a:xfrm rot="5400000" flipH="1" flipV="1">
            <a:off x="6114161" y="4101260"/>
            <a:ext cx="831897" cy="147782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em curva 5"/>
          <p:cNvCxnSpPr/>
          <p:nvPr/>
        </p:nvCxnSpPr>
        <p:spPr>
          <a:xfrm rot="16200000" flipV="1">
            <a:off x="4677094" y="4142013"/>
            <a:ext cx="831900" cy="139631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553526" y="5256118"/>
            <a:ext cx="247534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Z</a:t>
            </a:r>
            <a:r>
              <a:rPr lang="pt-BR" sz="1600" baseline="-25000" dirty="0" err="1"/>
              <a:t>tab</a:t>
            </a:r>
            <a:r>
              <a:rPr lang="pt-BR" sz="1600" baseline="-25000" dirty="0"/>
              <a:t>.</a:t>
            </a:r>
            <a:r>
              <a:rPr lang="pt-BR" sz="1600" dirty="0"/>
              <a:t> = -1.96 | 1.96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518924" y="814958"/>
            <a:ext cx="3357416" cy="2462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200" b="1" dirty="0"/>
              <a:t>H0</a:t>
            </a:r>
            <a:r>
              <a:rPr lang="pt-BR" sz="2200" dirty="0"/>
              <a:t>: A diferença verdadeira entre as médias é igual a zero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b="1" dirty="0"/>
              <a:t>Ha</a:t>
            </a:r>
            <a:r>
              <a:rPr lang="pt-BR" sz="2200" dirty="0"/>
              <a:t>: A diferença verdadeira entre as médias não é igual a zero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518923" y="3468997"/>
            <a:ext cx="3620652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Resultado do teste: </a:t>
            </a:r>
          </a:p>
          <a:p>
            <a:pPr algn="just"/>
            <a:r>
              <a:rPr lang="pt-BR" dirty="0"/>
              <a:t>O valor calculado de Z se situa na região de rejeição de “H0”. Portanto, rejeita-se “H0” em favor da “Ha” de que a diferença verdadeira entre as médias não é igual a zero. Logo, pode-se dizer as médias são estatisticamente diferentes, com 95% de confiança.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7001164" y="2336800"/>
            <a:ext cx="1339272" cy="1967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576290" y="1902691"/>
            <a:ext cx="13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r>
              <a:rPr lang="pt-BR" baseline="-25000" dirty="0" err="1"/>
              <a:t>calc</a:t>
            </a:r>
            <a:r>
              <a:rPr lang="pt-BR" baseline="-25000" dirty="0"/>
              <a:t>.= 34.175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41723" y="4880306"/>
            <a:ext cx="247534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Os valores das médias são: </a:t>
            </a:r>
          </a:p>
          <a:p>
            <a:pPr marL="285750" indent="-285750" algn="just">
              <a:buFontTx/>
              <a:buChar char="-"/>
            </a:pPr>
            <a:r>
              <a:rPr lang="pt-BR" sz="1600" dirty="0"/>
              <a:t>HUSEARNS = 453.5406</a:t>
            </a:r>
          </a:p>
          <a:p>
            <a:pPr marL="285750" indent="-285750" algn="just">
              <a:buFontTx/>
              <a:buChar char="-"/>
            </a:pPr>
            <a:r>
              <a:rPr lang="pt-BR" sz="1600" dirty="0"/>
              <a:t>EARNS      =    232.8330</a:t>
            </a:r>
          </a:p>
        </p:txBody>
      </p:sp>
    </p:spTree>
    <p:extLst>
      <p:ext uri="{BB962C8B-B14F-4D97-AF65-F5344CB8AC3E}">
        <p14:creationId xmlns:p14="http://schemas.microsoft.com/office/powerpoint/2010/main" val="965084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438" y="1"/>
            <a:ext cx="10515600" cy="790832"/>
          </a:xfrm>
        </p:spPr>
        <p:txBody>
          <a:bodyPr/>
          <a:lstStyle/>
          <a:p>
            <a:pPr algn="ctr"/>
            <a:r>
              <a:rPr lang="pt-BR" b="1" dirty="0"/>
              <a:t>Teste da diferença entre duas médias (t)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18" y="790833"/>
            <a:ext cx="6456218" cy="4266416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7001164" y="2336800"/>
            <a:ext cx="1339272" cy="1967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Conteúdo 21"/>
          <p:cNvSpPr txBox="1">
            <a:spLocks noGrp="1"/>
          </p:cNvSpPr>
          <p:nvPr>
            <p:ph idx="1"/>
          </p:nvPr>
        </p:nvSpPr>
        <p:spPr>
          <a:xfrm>
            <a:off x="323850" y="701675"/>
            <a:ext cx="1136015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576290" y="1976579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</a:t>
            </a:r>
            <a:r>
              <a:rPr lang="pt-BR" baseline="-25000" dirty="0" err="1"/>
              <a:t>calc</a:t>
            </a:r>
            <a:r>
              <a:rPr lang="pt-BR" dirty="0"/>
              <a:t>=34.175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849091" y="3168073"/>
            <a:ext cx="194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Região de aceitação do teste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433670" y="3623221"/>
            <a:ext cx="96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Região de rejeição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262148" y="3646322"/>
            <a:ext cx="96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Região de rejeição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525165" y="915980"/>
            <a:ext cx="3583709" cy="212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200" b="1" dirty="0"/>
              <a:t>H0</a:t>
            </a:r>
            <a:r>
              <a:rPr lang="pt-BR" sz="2200" dirty="0"/>
              <a:t>: A diferença verdadeira entre as médias é igual a zero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b="1" dirty="0"/>
              <a:t>Ha</a:t>
            </a:r>
            <a:r>
              <a:rPr lang="pt-BR" sz="2200" dirty="0"/>
              <a:t>: A diferença verdadeira entre as médias não é igual a zero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525165" y="3215392"/>
            <a:ext cx="3620652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Resultado do teste: </a:t>
            </a:r>
          </a:p>
          <a:p>
            <a:pPr algn="just"/>
            <a:r>
              <a:rPr lang="pt-BR" dirty="0"/>
              <a:t>O valor calculado de t se situa na região de rejeição de “H0”. Portanto, rejeita-se “H0” em favor da “Ha” de que a diferença verdadeira entre as médias não é igual a zero. Logo, pode-se dizer as médias são estatisticamente diferentes, com 95% de confiança.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4553526" y="5256118"/>
            <a:ext cx="247534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t</a:t>
            </a:r>
            <a:r>
              <a:rPr lang="pt-BR" sz="1600" baseline="-25000" dirty="0" err="1"/>
              <a:t>tab</a:t>
            </a:r>
            <a:r>
              <a:rPr lang="pt-BR" sz="1600" baseline="-25000" dirty="0"/>
              <a:t>.</a:t>
            </a:r>
            <a:r>
              <a:rPr lang="pt-BR" sz="1600" dirty="0"/>
              <a:t> = -1.96 | 1.96</a:t>
            </a:r>
          </a:p>
        </p:txBody>
      </p:sp>
      <p:cxnSp>
        <p:nvCxnSpPr>
          <p:cNvPr id="33" name="Conector em curva 32"/>
          <p:cNvCxnSpPr>
            <a:stCxn id="32" idx="0"/>
          </p:cNvCxnSpPr>
          <p:nvPr/>
        </p:nvCxnSpPr>
        <p:spPr>
          <a:xfrm rot="5400000" flipH="1" flipV="1">
            <a:off x="6064542" y="4058511"/>
            <a:ext cx="924265" cy="147095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32" idx="0"/>
          </p:cNvCxnSpPr>
          <p:nvPr/>
        </p:nvCxnSpPr>
        <p:spPr>
          <a:xfrm rot="16200000" flipV="1">
            <a:off x="4590161" y="4055079"/>
            <a:ext cx="924263" cy="147781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916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438" y="1"/>
            <a:ext cx="10515600" cy="790832"/>
          </a:xfrm>
        </p:spPr>
        <p:txBody>
          <a:bodyPr/>
          <a:lstStyle/>
          <a:p>
            <a:pPr algn="ctr"/>
            <a:r>
              <a:rPr lang="pt-BR" b="1" dirty="0"/>
              <a:t>Teste da diferença entre variâncias (F)</a:t>
            </a:r>
          </a:p>
        </p:txBody>
      </p:sp>
      <p:sp>
        <p:nvSpPr>
          <p:cNvPr id="22" name="Espaço Reservado para Conteúdo 21"/>
          <p:cNvSpPr txBox="1">
            <a:spLocks noGrp="1"/>
          </p:cNvSpPr>
          <p:nvPr>
            <p:ph idx="1"/>
          </p:nvPr>
        </p:nvSpPr>
        <p:spPr>
          <a:xfrm>
            <a:off x="323850" y="701675"/>
            <a:ext cx="1136015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468063" y="940014"/>
            <a:ext cx="3583709" cy="2462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200" b="1" dirty="0"/>
              <a:t>H0</a:t>
            </a:r>
            <a:r>
              <a:rPr lang="pt-BR" sz="2200" dirty="0"/>
              <a:t>: A verdadeira razão entre as variâncias é igual a “um” (1)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b="1" dirty="0"/>
              <a:t>Ha</a:t>
            </a:r>
            <a:r>
              <a:rPr lang="pt-BR" sz="2200" dirty="0"/>
              <a:t>: A verdadeira razão entre as variâncias não é igual a “um” (1)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468063" y="3711826"/>
            <a:ext cx="3620652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Resultado do teste: </a:t>
            </a:r>
          </a:p>
          <a:p>
            <a:pPr algn="just"/>
            <a:r>
              <a:rPr lang="pt-BR" dirty="0"/>
              <a:t>O valor calculado de F se situa na região de rejeição de “H0”. Portanto, rejeita-se “H0” em favor da “Ha” de que a verdadeira razão entre as variâncias não é igual a “um” (1). Logo, pode-se dizer as variâncias são estatisticamente diferentes, com 95% de confiança.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85" y="790833"/>
            <a:ext cx="6400800" cy="5222789"/>
          </a:xfrm>
          <a:prstGeom prst="rect">
            <a:avLst/>
          </a:prstGeom>
        </p:spPr>
      </p:pic>
      <p:sp>
        <p:nvSpPr>
          <p:cNvPr id="5" name="Triângulo retângulo 4"/>
          <p:cNvSpPr/>
          <p:nvPr/>
        </p:nvSpPr>
        <p:spPr>
          <a:xfrm>
            <a:off x="6689126" y="4893277"/>
            <a:ext cx="650789" cy="22242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301946" y="5642919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 = 1.04</a:t>
            </a: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6524368" y="2932670"/>
            <a:ext cx="889686" cy="21830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854731" y="2518759"/>
            <a:ext cx="13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</a:t>
            </a:r>
            <a:r>
              <a:rPr lang="pt-BR" baseline="-25000" dirty="0" err="1"/>
              <a:t>calc</a:t>
            </a:r>
            <a:r>
              <a:rPr lang="pt-BR" dirty="0"/>
              <a:t>= 2.3888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20915" y="5902790"/>
                <a:ext cx="5609968" cy="85177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Obs: a razão das variâncias só é igual a “um” (1) quando as variâncias são iguais ou seja: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; se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15" y="5902790"/>
                <a:ext cx="5609968" cy="851772"/>
              </a:xfrm>
              <a:prstGeom prst="rect">
                <a:avLst/>
              </a:prstGeom>
              <a:blipFill rotWithShape="0">
                <a:blip r:embed="rId3"/>
                <a:stretch>
                  <a:fillRect l="-758" t="-2797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em curva 10"/>
          <p:cNvCxnSpPr/>
          <p:nvPr/>
        </p:nvCxnSpPr>
        <p:spPr>
          <a:xfrm rot="16200000" flipV="1">
            <a:off x="6503775" y="5301050"/>
            <a:ext cx="510744" cy="14004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ângulo retângulo 8"/>
          <p:cNvSpPr/>
          <p:nvPr/>
        </p:nvSpPr>
        <p:spPr>
          <a:xfrm flipH="1">
            <a:off x="2613891" y="4823935"/>
            <a:ext cx="674691" cy="28041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514920" y="5412963"/>
            <a:ext cx="145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1/1.04 = 0.96</a:t>
            </a:r>
          </a:p>
        </p:txBody>
      </p:sp>
      <p:cxnSp>
        <p:nvCxnSpPr>
          <p:cNvPr id="14" name="Conector em curva 13"/>
          <p:cNvCxnSpPr/>
          <p:nvPr/>
        </p:nvCxnSpPr>
        <p:spPr>
          <a:xfrm rot="5400000" flipH="1" flipV="1">
            <a:off x="2818184" y="5156045"/>
            <a:ext cx="510745" cy="43005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475344" y="4553523"/>
            <a:ext cx="81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Região de rejeição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654796" y="4539675"/>
            <a:ext cx="81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Região de rejeição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56000" y="4600484"/>
            <a:ext cx="274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Região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175332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743239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Medidas de Dispersão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90945" y="928254"/>
                <a:ext cx="11582400" cy="573578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pt-BR" sz="3200" b="1" dirty="0"/>
                  <a:t>Variância</a:t>
                </a:r>
              </a:p>
              <a:p>
                <a:pPr marL="0" indent="0" algn="just">
                  <a:buNone/>
                </a:pPr>
                <a:r>
                  <a:rPr lang="pt-BR" sz="3200" b="1" dirty="0"/>
                  <a:t>Para uma população</a:t>
                </a:r>
                <a:r>
                  <a:rPr lang="pt-BR" sz="3200" dirty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  <a:p>
                <a:pPr marL="0" indent="0" algn="just">
                  <a:buNone/>
                </a:pPr>
                <a:r>
                  <a:rPr lang="pt-BR" sz="3200" dirty="0"/>
                  <a:t>Em que: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3200" dirty="0"/>
                  <a:t> = Variância da população;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3200" dirty="0"/>
                  <a:t> = Cada observação (dado) da variável X (que se deseja calcular a variância;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sz="3200" dirty="0"/>
                  <a:t> = Média da variável </a:t>
                </a:r>
                <a:r>
                  <a:rPr lang="pt-BR" sz="3200" i="1" dirty="0"/>
                  <a:t>X</a:t>
                </a:r>
                <a:r>
                  <a:rPr lang="pt-BR" sz="3200" dirty="0"/>
                  <a:t> (população);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3200" dirty="0"/>
                  <a:t> = Tamanho da população.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945" y="928254"/>
                <a:ext cx="11582400" cy="5735781"/>
              </a:xfrm>
              <a:blipFill rotWithShape="0">
                <a:blip r:embed="rId2"/>
                <a:stretch>
                  <a:fillRect l="-1368" t="-2232" r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4447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363" y="1"/>
            <a:ext cx="12053453" cy="790832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Teste de independência/equivalência entre duas amostras (t)</a:t>
            </a:r>
          </a:p>
        </p:txBody>
      </p:sp>
      <p:sp>
        <p:nvSpPr>
          <p:cNvPr id="22" name="Espaço Reservado para Conteúdo 21"/>
          <p:cNvSpPr txBox="1">
            <a:spLocks noGrp="1"/>
          </p:cNvSpPr>
          <p:nvPr>
            <p:ph idx="1"/>
          </p:nvPr>
        </p:nvSpPr>
        <p:spPr>
          <a:xfrm>
            <a:off x="323850" y="701675"/>
            <a:ext cx="1136015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525165" y="915980"/>
            <a:ext cx="3583709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200" b="1" dirty="0"/>
              <a:t>H0</a:t>
            </a:r>
            <a:r>
              <a:rPr lang="pt-BR" sz="2200" dirty="0"/>
              <a:t>: As amostras são similares (equivalentes)</a:t>
            </a:r>
          </a:p>
          <a:p>
            <a:pPr algn="just"/>
            <a:r>
              <a:rPr lang="pt-BR" sz="2200" b="1" dirty="0"/>
              <a:t>Ha</a:t>
            </a:r>
            <a:r>
              <a:rPr lang="pt-BR" sz="2200" dirty="0"/>
              <a:t>: As amostras não são similares (equivalentes)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525165" y="3215392"/>
            <a:ext cx="3620652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Resultado do teste: </a:t>
            </a:r>
          </a:p>
          <a:p>
            <a:pPr algn="just"/>
            <a:r>
              <a:rPr lang="pt-BR" dirty="0"/>
              <a:t>O valor calculado de t se situa na região de rejeição de “H0”. Portanto, rejeita-se “H0” em favor da “Ha” de que as amostras não são estatisticamente equivalentes, com 95% de confiança.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4100938" y="5534667"/>
            <a:ext cx="247534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t</a:t>
            </a:r>
            <a:r>
              <a:rPr lang="pt-BR" sz="1600" baseline="-25000" dirty="0" err="1"/>
              <a:t>tab</a:t>
            </a:r>
            <a:r>
              <a:rPr lang="pt-BR" sz="1600" baseline="-25000" dirty="0"/>
              <a:t>.</a:t>
            </a:r>
            <a:r>
              <a:rPr lang="pt-BR" sz="1600" dirty="0"/>
              <a:t> = -1.98 | 1.98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45" y="701674"/>
            <a:ext cx="6123710" cy="47047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216073" y="1977809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</a:t>
            </a:r>
            <a:r>
              <a:rPr lang="pt-BR" baseline="-25000" dirty="0" err="1"/>
              <a:t>calc</a:t>
            </a:r>
            <a:r>
              <a:rPr lang="pt-BR" dirty="0"/>
              <a:t> = 34.175</a:t>
            </a:r>
          </a:p>
        </p:txBody>
      </p:sp>
      <p:cxnSp>
        <p:nvCxnSpPr>
          <p:cNvPr id="7" name="Conector em curva 6"/>
          <p:cNvCxnSpPr>
            <a:stCxn id="32" idx="0"/>
          </p:cNvCxnSpPr>
          <p:nvPr/>
        </p:nvCxnSpPr>
        <p:spPr>
          <a:xfrm rot="5400000" flipH="1" flipV="1">
            <a:off x="5605426" y="4323658"/>
            <a:ext cx="944194" cy="1477825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em curva 9"/>
          <p:cNvCxnSpPr>
            <a:stCxn id="32" idx="0"/>
          </p:cNvCxnSpPr>
          <p:nvPr/>
        </p:nvCxnSpPr>
        <p:spPr>
          <a:xfrm rot="16200000" flipV="1">
            <a:off x="4196881" y="4392937"/>
            <a:ext cx="934958" cy="1348502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6733309" y="2347141"/>
            <a:ext cx="1020619" cy="22433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92364" y="6088533"/>
            <a:ext cx="8714505" cy="83099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Se duas amostras são normalmente distribuídas e tem variâncias e médias estatisticamente iguais, pode-se dizer que essas amostras são similares ou equivalentes. Caso contrário, essas amostras são independentes.</a:t>
            </a:r>
          </a:p>
        </p:txBody>
      </p:sp>
    </p:spTree>
    <p:extLst>
      <p:ext uri="{BB962C8B-B14F-4D97-AF65-F5344CB8AC3E}">
        <p14:creationId xmlns:p14="http://schemas.microsoft.com/office/powerpoint/2010/main" val="31836044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106507"/>
            <a:ext cx="11988800" cy="586220"/>
          </a:xfrm>
        </p:spPr>
        <p:txBody>
          <a:bodyPr>
            <a:normAutofit/>
          </a:bodyPr>
          <a:lstStyle/>
          <a:p>
            <a:r>
              <a:rPr lang="pt-BR" sz="3600" b="1" dirty="0"/>
              <a:t>Teste de </a:t>
            </a:r>
            <a:r>
              <a:rPr lang="pt-BR" sz="3600" b="1" dirty="0" err="1"/>
              <a:t>Wilcoxon</a:t>
            </a:r>
            <a:r>
              <a:rPr lang="pt-BR" sz="3600" b="1" dirty="0"/>
              <a:t>-Mann-Whitney para amostras independentes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86327" y="932873"/>
                <a:ext cx="11545455" cy="573578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Wilcoxon rank sum test with continuity correction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x and y</a:t>
                </a:r>
              </a:p>
              <a:p>
                <a:pPr marL="0" indent="0">
                  <a:buNone/>
                </a:pPr>
                <a:r>
                  <a:rPr lang="en-US" dirty="0"/>
                  <a:t>W = 21091599, </a:t>
                </a:r>
                <a:r>
                  <a:rPr lang="en-US" dirty="0">
                    <a:solidFill>
                      <a:srgbClr val="FF0000"/>
                    </a:solidFill>
                  </a:rPr>
                  <a:t>p-value &lt; 2.2e-16</a:t>
                </a:r>
              </a:p>
              <a:p>
                <a:pPr marL="0" indent="0">
                  <a:buNone/>
                </a:pPr>
                <a:r>
                  <a:rPr lang="en-US" dirty="0"/>
                  <a:t>alternative hypothesis: true location shift is not equal to 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Obs: Como o p-value é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>
                    <a:solidFill>
                      <a:srgbClr val="7030A0"/>
                    </a:solidFill>
                  </a:rPr>
                  <a:t> 0.05 então rejeita-se “H0” em favor de “Ha” de que as amostras são independentes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327" y="932873"/>
                <a:ext cx="11545455" cy="5735782"/>
              </a:xfrm>
              <a:blipFill rotWithShape="0"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7989456" y="1433216"/>
            <a:ext cx="3583709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200" b="1" dirty="0"/>
              <a:t>H0</a:t>
            </a:r>
            <a:r>
              <a:rPr lang="pt-BR" sz="2200" dirty="0"/>
              <a:t>: As amostras são similares (equivalentes)</a:t>
            </a:r>
          </a:p>
          <a:p>
            <a:pPr algn="just"/>
            <a:r>
              <a:rPr lang="pt-BR" sz="2200" b="1" dirty="0"/>
              <a:t>Ha</a:t>
            </a:r>
            <a:r>
              <a:rPr lang="pt-BR" sz="2200" dirty="0"/>
              <a:t>: As </a:t>
            </a:r>
            <a:r>
              <a:rPr lang="pt-BR" sz="2200"/>
              <a:t>amostras são </a:t>
            </a:r>
            <a:r>
              <a:rPr lang="pt-BR" sz="2200" dirty="0"/>
              <a:t>independentes</a:t>
            </a:r>
          </a:p>
        </p:txBody>
      </p:sp>
    </p:spTree>
    <p:extLst>
      <p:ext uri="{BB962C8B-B14F-4D97-AF65-F5344CB8AC3E}">
        <p14:creationId xmlns:p14="http://schemas.microsoft.com/office/powerpoint/2010/main" val="3102331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82" y="106508"/>
            <a:ext cx="11693236" cy="67858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Teste de Normalidade </a:t>
            </a:r>
            <a:r>
              <a:rPr lang="pt-BR" b="1" dirty="0" err="1"/>
              <a:t>Kolmogorov-Smirnov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49382" y="785092"/>
                <a:ext cx="11693236" cy="595745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H0: A amostra provem de uma população normalmente distribuída</a:t>
                </a:r>
              </a:p>
              <a:p>
                <a:pPr marL="0" indent="0">
                  <a:buNone/>
                </a:pPr>
                <a:r>
                  <a:rPr lang="pt-BR" dirty="0"/>
                  <a:t>Ha: A amostra não provem de uma população normalmente distribuída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Ver tabela de valores críticos de “D” de </a:t>
                </a:r>
                <a:r>
                  <a:rPr lang="pt-BR" dirty="0" err="1"/>
                  <a:t>Kolmogorov-Smirinov</a:t>
                </a:r>
                <a:r>
                  <a:rPr lang="pt-BR" dirty="0"/>
                  <a:t> em: </a:t>
                </a:r>
                <a:r>
                  <a:rPr lang="pt-BR" dirty="0">
                    <a:hlinkClick r:id="rId2"/>
                  </a:rPr>
                  <a:t>https://edisciplinas.usp.br/mod/resource/view.php?id=2637981&amp;forceview=1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    ***Pode ser aplicado a amostras com qualquer tamanho***</a:t>
                </a:r>
              </a:p>
              <a:p>
                <a:pPr marL="0" indent="0">
                  <a:buNone/>
                </a:pPr>
                <a:r>
                  <a:rPr lang="pt-BR" dirty="0" err="1"/>
                  <a:t>D</a:t>
                </a:r>
                <a:r>
                  <a:rPr lang="pt-BR" baseline="-25000" dirty="0" err="1"/>
                  <a:t>crit</a:t>
                </a:r>
                <a:r>
                  <a:rPr lang="pt-BR" baseline="-25000" dirty="0"/>
                  <a:t> </a:t>
                </a:r>
                <a:r>
                  <a:rPr lang="pt-B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1.36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1.36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75.06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=0.018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b="1" u="sng" dirty="0"/>
                  <a:t>Resultados:</a:t>
                </a:r>
              </a:p>
              <a:p>
                <a:pPr marL="0" indent="0">
                  <a:buNone/>
                </a:pPr>
                <a:r>
                  <a:rPr lang="pt-BR" dirty="0"/>
                  <a:t>data:  </a:t>
                </a:r>
                <a:r>
                  <a:rPr lang="pt-BR" dirty="0" err="1"/>
                  <a:t>salarios$earns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D = 0.18829, p-</a:t>
                </a:r>
                <a:r>
                  <a:rPr lang="pt-BR" dirty="0" err="1"/>
                  <a:t>value</a:t>
                </a:r>
                <a:r>
                  <a:rPr lang="pt-BR" dirty="0"/>
                  <a:t> &lt; 2.2e-16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data:  </a:t>
                </a:r>
                <a:r>
                  <a:rPr lang="pt-BR" dirty="0" err="1"/>
                  <a:t>salários$husearns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D = 0.13256, p-</a:t>
                </a:r>
                <a:r>
                  <a:rPr lang="pt-BR" dirty="0" err="1"/>
                  <a:t>value</a:t>
                </a:r>
                <a:r>
                  <a:rPr lang="pt-BR" dirty="0"/>
                  <a:t> &lt; 2.2e-16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1" dirty="0"/>
                  <a:t>Regra de bolso</a:t>
                </a:r>
                <a:r>
                  <a:rPr lang="pt-BR" dirty="0"/>
                  <a:t>: Ambos valores de p-</a:t>
                </a:r>
                <a:r>
                  <a:rPr lang="pt-BR" dirty="0" err="1"/>
                  <a:t>value</a:t>
                </a:r>
                <a:r>
                  <a:rPr lang="pt-BR" dirty="0"/>
                  <a:t> são inferiores a 0.05 (5%), logo rejeita-se H0.</a:t>
                </a:r>
              </a:p>
              <a:p>
                <a:pPr marL="0" indent="0">
                  <a:buNone/>
                </a:pPr>
                <a:r>
                  <a:rPr lang="pt-BR" b="1" dirty="0"/>
                  <a:t>Resultado do teste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r>
                  <a:rPr lang="pt-BR" dirty="0"/>
                  <a:t>Ambos valores de “D “ são maiores que o valor crítico (tabelado), logo rejeita-se H0 em favor de Ha. Em outras palavras não se pode rejeitar a não normalidade das amostras.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785092"/>
                <a:ext cx="11693236" cy="5957453"/>
              </a:xfrm>
              <a:blipFill>
                <a:blip r:embed="rId3"/>
                <a:stretch>
                  <a:fillRect l="-469" t="-1740" r="-417" b="-4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4719781" y="2752436"/>
            <a:ext cx="6751782" cy="25353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4930832" y="4895279"/>
            <a:ext cx="6329681" cy="923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6899564" y="4581241"/>
            <a:ext cx="0" cy="401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474691" y="4918371"/>
            <a:ext cx="951345" cy="38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0.018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080001" y="4304359"/>
            <a:ext cx="167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Região de aceitação de H0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666182" y="4442691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Região de rejeição de H0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488220" y="3177314"/>
            <a:ext cx="1717964" cy="1715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9231750" y="3181938"/>
            <a:ext cx="1717964" cy="1715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790877" y="2863339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0.13256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866911" y="2877316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0.18829</a:t>
            </a:r>
          </a:p>
        </p:txBody>
      </p:sp>
      <p:cxnSp>
        <p:nvCxnSpPr>
          <p:cNvPr id="22" name="Conector em curva 21"/>
          <p:cNvCxnSpPr/>
          <p:nvPr/>
        </p:nvCxnSpPr>
        <p:spPr>
          <a:xfrm rot="16200000" flipV="1">
            <a:off x="3034090" y="4835169"/>
            <a:ext cx="748266" cy="70197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em curva 24"/>
          <p:cNvCxnSpPr/>
          <p:nvPr/>
        </p:nvCxnSpPr>
        <p:spPr>
          <a:xfrm rot="16200000" flipV="1">
            <a:off x="2655858" y="4262178"/>
            <a:ext cx="1669598" cy="866842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830618" y="4922994"/>
            <a:ext cx="108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0.00</a:t>
            </a:r>
          </a:p>
        </p:txBody>
      </p:sp>
      <p:cxnSp>
        <p:nvCxnSpPr>
          <p:cNvPr id="30" name="Conector reto 29"/>
          <p:cNvCxnSpPr/>
          <p:nvPr/>
        </p:nvCxnSpPr>
        <p:spPr>
          <a:xfrm>
            <a:off x="4930832" y="4742937"/>
            <a:ext cx="0" cy="2400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10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82" y="106508"/>
            <a:ext cx="11693236" cy="67858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Outros Testes de Normalidade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9382" y="785092"/>
            <a:ext cx="11693236" cy="59574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Teste de normalidade de Shapiro-Wilk </a:t>
            </a:r>
            <a:r>
              <a:rPr lang="pt-BR" dirty="0">
                <a:sym typeface="Wingdings" panose="05000000000000000000" pitchFamily="2" charset="2"/>
              </a:rPr>
              <a:t> Para amostras com até 5000 observações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p-</a:t>
            </a:r>
            <a:r>
              <a:rPr lang="pt-BR" dirty="0" err="1">
                <a:sym typeface="Wingdings" panose="05000000000000000000" pitchFamily="2" charset="2"/>
              </a:rPr>
              <a:t>value</a:t>
            </a:r>
            <a:r>
              <a:rPr lang="pt-BR" dirty="0">
                <a:sym typeface="Wingdings" panose="05000000000000000000" pitchFamily="2" charset="2"/>
              </a:rPr>
              <a:t> &gt; 0.05 indica que a variável possui distribuição normal</a:t>
            </a:r>
          </a:p>
          <a:p>
            <a:pPr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pt-BR" dirty="0"/>
              <a:t>Teste de normalidade de Anderson-Darling </a:t>
            </a:r>
            <a:r>
              <a:rPr lang="pt-BR" dirty="0">
                <a:sym typeface="Wingdings" panose="05000000000000000000" pitchFamily="2" charset="2"/>
              </a:rPr>
              <a:t> Para amostras de qualquer tamanho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P-</a:t>
            </a:r>
            <a:r>
              <a:rPr lang="pt-BR" dirty="0" err="1">
                <a:sym typeface="Wingdings" panose="05000000000000000000" pitchFamily="2" charset="2"/>
              </a:rPr>
              <a:t>value</a:t>
            </a:r>
            <a:r>
              <a:rPr lang="pt-BR" dirty="0">
                <a:sym typeface="Wingdings" panose="05000000000000000000" pitchFamily="2" charset="2"/>
              </a:rPr>
              <a:t> &gt; 0.05 indica que a variável possui distribuição normal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Teste de normalidade de </a:t>
            </a:r>
            <a:r>
              <a:rPr lang="pt-BR" dirty="0" err="1"/>
              <a:t>Cramer</a:t>
            </a:r>
            <a:r>
              <a:rPr lang="pt-BR" dirty="0"/>
              <a:t>- von </a:t>
            </a:r>
            <a:r>
              <a:rPr lang="pt-BR" dirty="0" err="1"/>
              <a:t>Mises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 Para amostras de qualquer tamanho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P-</a:t>
            </a:r>
            <a:r>
              <a:rPr lang="pt-BR" dirty="0" err="1">
                <a:sym typeface="Wingdings" panose="05000000000000000000" pitchFamily="2" charset="2"/>
              </a:rPr>
              <a:t>value</a:t>
            </a:r>
            <a:r>
              <a:rPr lang="pt-BR" dirty="0">
                <a:sym typeface="Wingdings" panose="05000000000000000000" pitchFamily="2" charset="2"/>
              </a:rPr>
              <a:t> &gt; 0.05 indica que a variável possui distribuição normal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8812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82" y="106508"/>
            <a:ext cx="11693236" cy="67858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Transformação de Box-Cox – Variáveis “Não-Normais”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49382" y="785092"/>
                <a:ext cx="11693236" cy="595745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As vezes nos defrontamos com variáveis cuja distribuição é não-normal e desejamos que a mesma tenha uma distribuição “normal”.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Dado uma variável Y qualquer com distribuição “não-normal”, pode-se transformá-la em uma variável normal, sem perder as demais propriedades, por meio da seguinte expressão: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𝐵𝑜𝑥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𝐶𝑜𝑥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Qual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varia entre –∞ e +∞) que maximiza a aderência da distribuição da nova variável Y* à normalidade?</a:t>
                </a:r>
              </a:p>
              <a:p>
                <a:pPr marL="0" indent="0" algn="just">
                  <a:buNone/>
                </a:pPr>
                <a:r>
                  <a:rPr lang="pt-BR" dirty="0"/>
                  <a:t>** Estimação por experimentação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785092"/>
                <a:ext cx="11693236" cy="5957453"/>
              </a:xfrm>
              <a:blipFill>
                <a:blip r:embed="rId2"/>
                <a:stretch>
                  <a:fillRect l="-1095" t="-1740" r="-1043" b="-14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2368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82" y="106508"/>
            <a:ext cx="11693236" cy="678584"/>
          </a:xfrm>
        </p:spPr>
        <p:txBody>
          <a:bodyPr>
            <a:normAutofit fontScale="90000"/>
          </a:bodyPr>
          <a:lstStyle/>
          <a:p>
            <a:pPr algn="ctr"/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9382" y="785092"/>
            <a:ext cx="11693236" cy="5957453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ctr">
              <a:buNone/>
            </a:pPr>
            <a:r>
              <a:rPr lang="pt-BR"/>
              <a:t>Fim do Tema 3 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82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743239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Medidas de Dispersão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90945" y="928254"/>
                <a:ext cx="11582400" cy="573578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pt-BR" sz="3200" b="1" dirty="0"/>
                  <a:t>Variância</a:t>
                </a:r>
              </a:p>
              <a:p>
                <a:pPr marL="0" indent="0" algn="just">
                  <a:buNone/>
                </a:pPr>
                <a:r>
                  <a:rPr lang="pt-BR" sz="3200" b="1" dirty="0"/>
                  <a:t>Para uma amostra</a:t>
                </a:r>
                <a:r>
                  <a:rPr lang="pt-BR" sz="3200" dirty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  <a:p>
                <a:pPr marL="0" indent="0" algn="just">
                  <a:buNone/>
                </a:pPr>
                <a:r>
                  <a:rPr lang="pt-BR" sz="3200" dirty="0"/>
                  <a:t>Em que: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3200" dirty="0"/>
                  <a:t> = Variância da amostra;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3200" dirty="0"/>
                  <a:t> = Cada observação (dado) da variável X (que se deseja calcular a variância;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3200" dirty="0"/>
                  <a:t> = Média da variável </a:t>
                </a:r>
                <a:r>
                  <a:rPr lang="pt-BR" sz="3200" i="1" dirty="0"/>
                  <a:t>X (da amostra)</a:t>
                </a:r>
                <a:r>
                  <a:rPr lang="pt-BR" sz="3200" dirty="0"/>
                  <a:t>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3200" dirty="0"/>
                  <a:t> = Tamanho da amostra.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945" y="928254"/>
                <a:ext cx="11582400" cy="5735781"/>
              </a:xfrm>
              <a:blipFill rotWithShape="0">
                <a:blip r:embed="rId2"/>
                <a:stretch>
                  <a:fillRect l="-1368" t="-2232" r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5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743239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Medidas de Dispersão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90945" y="928254"/>
                <a:ext cx="11582400" cy="573578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pt-BR" sz="3200" b="1" dirty="0"/>
                  <a:t>Desvio Padrão</a:t>
                </a:r>
              </a:p>
              <a:p>
                <a:pPr marL="0" indent="0" algn="just">
                  <a:buNone/>
                </a:pPr>
                <a:r>
                  <a:rPr lang="pt-BR" sz="3200" b="1" dirty="0"/>
                  <a:t>Para uma população</a:t>
                </a:r>
                <a:r>
                  <a:rPr lang="pt-BR" sz="3200" dirty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3200" dirty="0"/>
              </a:p>
              <a:p>
                <a:pPr marL="0" indent="0" algn="just">
                  <a:buNone/>
                </a:pPr>
                <a:r>
                  <a:rPr lang="pt-BR" sz="3200" dirty="0"/>
                  <a:t>Em que: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3200" dirty="0"/>
                  <a:t>= Variância da população;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3200" dirty="0"/>
                  <a:t> = Cada observação (dado) da variável X (que se deseja calcular a variância;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sz="3200" dirty="0"/>
                  <a:t> = Média da variável </a:t>
                </a:r>
                <a:r>
                  <a:rPr lang="pt-BR" sz="3200" i="1" dirty="0"/>
                  <a:t>X</a:t>
                </a:r>
                <a:r>
                  <a:rPr lang="pt-BR" sz="3200" dirty="0"/>
                  <a:t> (população);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3200" dirty="0"/>
                  <a:t> = Tamanho da população.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945" y="928254"/>
                <a:ext cx="11582400" cy="5735781"/>
              </a:xfrm>
              <a:blipFill rotWithShape="0">
                <a:blip r:embed="rId2"/>
                <a:stretch>
                  <a:fillRect l="-1368" t="-2232" r="-1316" b="-2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86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743239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Medidas de Dispersão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90945" y="928254"/>
                <a:ext cx="11582400" cy="573578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pt-BR" sz="3200" b="1" dirty="0"/>
                  <a:t>Desvio Padrão</a:t>
                </a:r>
              </a:p>
              <a:p>
                <a:pPr marL="0" indent="0" algn="just">
                  <a:buNone/>
                </a:pPr>
                <a:r>
                  <a:rPr lang="pt-BR" sz="3200" b="1" dirty="0"/>
                  <a:t>Para uma amostra</a:t>
                </a:r>
                <a:r>
                  <a:rPr lang="pt-BR" sz="3200" dirty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3200" dirty="0"/>
              </a:p>
              <a:p>
                <a:pPr marL="0" indent="0" algn="just">
                  <a:buNone/>
                </a:pPr>
                <a:r>
                  <a:rPr lang="pt-BR" sz="3200" dirty="0"/>
                  <a:t>Em que: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3200" dirty="0"/>
                  <a:t> = Variância da amostra;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3200" dirty="0"/>
                  <a:t> = Cada observação (dado) da variável X (que se deseja calcular a variância;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3200" dirty="0"/>
                  <a:t> = Média da variável </a:t>
                </a:r>
                <a:r>
                  <a:rPr lang="pt-BR" sz="3200" i="1" dirty="0"/>
                  <a:t>X (amostra)</a:t>
                </a:r>
                <a:r>
                  <a:rPr lang="pt-BR" sz="3200" dirty="0"/>
                  <a:t>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3200" dirty="0"/>
                  <a:t> = Tamanho da amostra.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945" y="928254"/>
                <a:ext cx="11582400" cy="5735781"/>
              </a:xfrm>
              <a:blipFill rotWithShape="0">
                <a:blip r:embed="rId2"/>
                <a:stretch>
                  <a:fillRect l="-1368" t="-2232" r="-1316" b="-2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888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17510</TotalTime>
  <Words>6473</Words>
  <Application>Microsoft Office PowerPoint</Application>
  <PresentationFormat>Widescreen</PresentationFormat>
  <Paragraphs>670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Wingdings</vt:lpstr>
      <vt:lpstr>Tema do Office</vt:lpstr>
      <vt:lpstr>IAA005 - ESTATÍSTICA APLICADA I Parte 2</vt:lpstr>
      <vt:lpstr>Medidas de Posição</vt:lpstr>
      <vt:lpstr>Medidas de Posição</vt:lpstr>
      <vt:lpstr>Medidas de Posição</vt:lpstr>
      <vt:lpstr>Medidas de Dispersão</vt:lpstr>
      <vt:lpstr>Medidas de Dispersão</vt:lpstr>
      <vt:lpstr>Medidas de Dispersão</vt:lpstr>
      <vt:lpstr>Medidas de Dispersão</vt:lpstr>
      <vt:lpstr>Medidas de Dispersão</vt:lpstr>
      <vt:lpstr>Medidas de Dispersão</vt:lpstr>
      <vt:lpstr>Medidas de Dispersão</vt:lpstr>
      <vt:lpstr>Medidas de Dispersão</vt:lpstr>
      <vt:lpstr>Medidas de Dispersão</vt:lpstr>
      <vt:lpstr>Medidas Separatrizes - Quartis</vt:lpstr>
      <vt:lpstr>Medidas Separatrizes - Quartis</vt:lpstr>
      <vt:lpstr>Medidas Separatrizes - Quartis</vt:lpstr>
      <vt:lpstr>Medidas Separatrizes – Distância Interquartílica</vt:lpstr>
      <vt:lpstr>Medidas Separatrizes - Quartis</vt:lpstr>
      <vt:lpstr>Medidas Separatrizes - Quartis</vt:lpstr>
      <vt:lpstr>Medidas Separatrizes - Percentis</vt:lpstr>
      <vt:lpstr>Testes de Hipótese com uma Amostra</vt:lpstr>
      <vt:lpstr>Testes de Hipótese com uma Amostra</vt:lpstr>
      <vt:lpstr>Testes de Hipótese com uma Amostra</vt:lpstr>
      <vt:lpstr>Testes de Hipótese com uma Amostra</vt:lpstr>
      <vt:lpstr>Testes de Hipótese com uma Amostra</vt:lpstr>
      <vt:lpstr>Testes de Hipótese com uma Amostra</vt:lpstr>
      <vt:lpstr>Testes de Hipótese com uma Amostra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Testes de Hipótese com Duas Amostras</vt:lpstr>
      <vt:lpstr>Intervalo de confiança para a média (Z)</vt:lpstr>
      <vt:lpstr>Intervalo de confiança para a média (t)</vt:lpstr>
      <vt:lpstr>Intervalo de confiança para a variância</vt:lpstr>
      <vt:lpstr>Teste da diferença entre duas médias (z)</vt:lpstr>
      <vt:lpstr>Teste da diferença entre duas médias (t)</vt:lpstr>
      <vt:lpstr>Teste da diferença entre variâncias (F)</vt:lpstr>
      <vt:lpstr>Teste de independência/equivalência entre duas amostras (t)</vt:lpstr>
      <vt:lpstr>Teste de Wilcoxon-Mann-Whitney para amostras independentes</vt:lpstr>
      <vt:lpstr>Teste de Normalidade Kolmogorov-Smirnov</vt:lpstr>
      <vt:lpstr>Outros Testes de Normalidade</vt:lpstr>
      <vt:lpstr>Transformação de Box-Cox – Variáveis “Não-Normais”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IAA005 - ESTATÍSTICA APLICADA I</dc:title>
  <dc:creator>Arno Paulo Schmitz</dc:creator>
  <cp:lastModifiedBy>Arno Paulo Schmitz</cp:lastModifiedBy>
  <cp:revision>189</cp:revision>
  <dcterms:created xsi:type="dcterms:W3CDTF">2020-03-09T13:16:58Z</dcterms:created>
  <dcterms:modified xsi:type="dcterms:W3CDTF">2022-05-28T17:53:57Z</dcterms:modified>
</cp:coreProperties>
</file>