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86" r:id="rId8"/>
    <p:sldId id="287" r:id="rId9"/>
    <p:sldId id="288" r:id="rId10"/>
    <p:sldId id="289" r:id="rId11"/>
    <p:sldId id="290" r:id="rId12"/>
    <p:sldId id="291" r:id="rId13"/>
    <p:sldId id="292" r:id="rId14"/>
    <p:sldId id="293" r:id="rId15"/>
    <p:sldId id="294" r:id="rId16"/>
    <p:sldId id="297" r:id="rId17"/>
    <p:sldId id="295" r:id="rId18"/>
    <p:sldId id="296" r:id="rId19"/>
    <p:sldId id="298" r:id="rId20"/>
    <p:sldId id="299" r:id="rId21"/>
    <p:sldId id="309" r:id="rId22"/>
    <p:sldId id="310" r:id="rId23"/>
    <p:sldId id="300" r:id="rId24"/>
    <p:sldId id="301" r:id="rId25"/>
    <p:sldId id="303" r:id="rId26"/>
    <p:sldId id="305" r:id="rId27"/>
    <p:sldId id="304" r:id="rId28"/>
    <p:sldId id="306" r:id="rId29"/>
    <p:sldId id="311" r:id="rId30"/>
    <p:sldId id="307" r:id="rId31"/>
    <p:sldId id="365" r:id="rId32"/>
    <p:sldId id="28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02" r:id="rId54"/>
    <p:sldId id="308" r:id="rId55"/>
    <p:sldId id="364" r:id="rId56"/>
    <p:sldId id="357" r:id="rId57"/>
    <p:sldId id="363" r:id="rId5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591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275757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3870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16269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134788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E51A76FA-F583-4656-8861-A420E316AC93}"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382656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51A76FA-F583-4656-8861-A420E316AC93}" type="datetimeFigureOut">
              <a:rPr lang="pt-BR" smtClean="0"/>
              <a:t>03/06/2022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186446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E51A76FA-F583-4656-8861-A420E316AC93}" type="datetimeFigureOut">
              <a:rPr lang="pt-BR" smtClean="0"/>
              <a:t>03/06/2022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298462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51A76FA-F583-4656-8861-A420E316AC93}" type="datetimeFigureOut">
              <a:rPr lang="pt-BR" smtClean="0"/>
              <a:t>03/06/2022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224635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51A76FA-F583-4656-8861-A420E316AC93}"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140458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51A76FA-F583-4656-8861-A420E316AC93}"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ADE70C1-70F9-4AC8-8C57-4D7272C53FD0}" type="slidenum">
              <a:rPr lang="pt-BR" smtClean="0"/>
              <a:t>‹nº›</a:t>
            </a:fld>
            <a:endParaRPr lang="pt-BR"/>
          </a:p>
        </p:txBody>
      </p:sp>
    </p:spTree>
    <p:extLst>
      <p:ext uri="{BB962C8B-B14F-4D97-AF65-F5344CB8AC3E}">
        <p14:creationId xmlns:p14="http://schemas.microsoft.com/office/powerpoint/2010/main" val="8342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A76FA-F583-4656-8861-A420E316AC93}" type="datetimeFigureOut">
              <a:rPr lang="pt-BR" smtClean="0"/>
              <a:t>03/06/2022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E70C1-70F9-4AC8-8C57-4D7272C53FD0}" type="slidenum">
              <a:rPr lang="pt-BR" smtClean="0"/>
              <a:t>‹nº›</a:t>
            </a:fld>
            <a:endParaRPr lang="pt-BR"/>
          </a:p>
        </p:txBody>
      </p:sp>
    </p:spTree>
    <p:extLst>
      <p:ext uri="{BB962C8B-B14F-4D97-AF65-F5344CB8AC3E}">
        <p14:creationId xmlns:p14="http://schemas.microsoft.com/office/powerpoint/2010/main" val="1787601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3870" y="1122363"/>
            <a:ext cx="9959546" cy="2387600"/>
          </a:xfrm>
        </p:spPr>
        <p:txBody>
          <a:bodyPr>
            <a:normAutofit fontScale="90000"/>
          </a:bodyPr>
          <a:lstStyle/>
          <a:p>
            <a:r>
              <a:rPr lang="pt-BR" dirty="0"/>
              <a:t>IAA005 - ESTATÍSTICA APLICADA I</a:t>
            </a:r>
            <a:br>
              <a:rPr lang="pt-BR" dirty="0"/>
            </a:br>
            <a:r>
              <a:rPr lang="pt-BR" dirty="0"/>
              <a:t>Parte 3</a:t>
            </a:r>
          </a:p>
        </p:txBody>
      </p:sp>
      <p:sp>
        <p:nvSpPr>
          <p:cNvPr id="3" name="Subtítulo 2"/>
          <p:cNvSpPr>
            <a:spLocks noGrp="1"/>
          </p:cNvSpPr>
          <p:nvPr>
            <p:ph type="subTitle" idx="1"/>
          </p:nvPr>
        </p:nvSpPr>
        <p:spPr/>
        <p:txBody>
          <a:bodyPr/>
          <a:lstStyle/>
          <a:p>
            <a:r>
              <a:rPr lang="pt-BR" dirty="0"/>
              <a:t>Prof. Arno P. Schmitz</a:t>
            </a:r>
          </a:p>
          <a:p>
            <a:r>
              <a:rPr lang="pt-BR" dirty="0"/>
              <a:t>UFPR – Universidade Federal do Paraná</a:t>
            </a:r>
          </a:p>
        </p:txBody>
      </p:sp>
    </p:spTree>
    <p:extLst>
      <p:ext uri="{BB962C8B-B14F-4D97-AF65-F5344CB8AC3E}">
        <p14:creationId xmlns:p14="http://schemas.microsoft.com/office/powerpoint/2010/main" val="21363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Escolha da Estrutura Inicial do Modelo</a:t>
            </a:r>
          </a:p>
        </p:txBody>
      </p:sp>
      <p:sp>
        <p:nvSpPr>
          <p:cNvPr id="3" name="Espaço Reservado para Conteúdo 2"/>
          <p:cNvSpPr>
            <a:spLocks noGrp="1"/>
          </p:cNvSpPr>
          <p:nvPr>
            <p:ph idx="1"/>
          </p:nvPr>
        </p:nvSpPr>
        <p:spPr>
          <a:xfrm>
            <a:off x="304799" y="914400"/>
            <a:ext cx="11640065" cy="5881816"/>
          </a:xfrm>
        </p:spPr>
        <p:txBody>
          <a:bodyPr>
            <a:normAutofit/>
          </a:bodyPr>
          <a:lstStyle/>
          <a:p>
            <a:pPr algn="just"/>
            <a:r>
              <a:rPr lang="pt-BR" dirty="0"/>
              <a:t>Contudo, se não houver uma teoria plausível para o problema a ser tratado, pode-se utilizar de experimentação, intuição científica e evidências coletadas em bases de dados. </a:t>
            </a:r>
          </a:p>
          <a:p>
            <a:pPr algn="just"/>
            <a:r>
              <a:rPr lang="pt-BR" dirty="0"/>
              <a:t>Neste caso, elimina-se a necessidade de uma teoria subjacente ao problema de pesquisa.</a:t>
            </a:r>
          </a:p>
          <a:p>
            <a:pPr algn="just"/>
            <a:r>
              <a:rPr lang="pt-BR" dirty="0"/>
              <a:t>Os modelos econométricos tratam da dependência de uma variável em relação a outras, mas não existe necessariamente causação entre as variáveis explicativas e a variável dependente.</a:t>
            </a:r>
          </a:p>
          <a:p>
            <a:pPr algn="just"/>
            <a:r>
              <a:rPr lang="pt-BR" dirty="0"/>
              <a:t>Para ver se uma variável causa impacto em outra ou outras, deve-se utilizar metodologia específica, tal como os testes de causalidade de Granger e outros testes disponíveis na atualidade. </a:t>
            </a:r>
          </a:p>
        </p:txBody>
      </p:sp>
    </p:spTree>
    <p:extLst>
      <p:ext uri="{BB962C8B-B14F-4D97-AF65-F5344CB8AC3E}">
        <p14:creationId xmlns:p14="http://schemas.microsoft.com/office/powerpoint/2010/main" val="402556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Regressão </a:t>
            </a:r>
            <a:r>
              <a:rPr lang="pt-BR" b="1" i="1" dirty="0"/>
              <a:t>versus</a:t>
            </a:r>
            <a:r>
              <a:rPr lang="pt-BR" b="1" dirty="0"/>
              <a:t> Correlação</a:t>
            </a:r>
          </a:p>
        </p:txBody>
      </p:sp>
      <p:sp>
        <p:nvSpPr>
          <p:cNvPr id="3" name="Espaço Reservado para Conteúdo 2"/>
          <p:cNvSpPr>
            <a:spLocks noGrp="1"/>
          </p:cNvSpPr>
          <p:nvPr>
            <p:ph idx="1"/>
          </p:nvPr>
        </p:nvSpPr>
        <p:spPr>
          <a:xfrm>
            <a:off x="304799" y="914400"/>
            <a:ext cx="11640065" cy="5881816"/>
          </a:xfrm>
        </p:spPr>
        <p:txBody>
          <a:bodyPr>
            <a:normAutofit fontScale="92500" lnSpcReduction="10000"/>
          </a:bodyPr>
          <a:lstStyle/>
          <a:p>
            <a:pPr algn="just">
              <a:spcBef>
                <a:spcPts val="2400"/>
              </a:spcBef>
            </a:pPr>
            <a:r>
              <a:rPr lang="pt-BR" dirty="0"/>
              <a:t>A análise de correlação tem como objetivo medir a “força” ou o “grau” de associação linear entre duas ou mais variáveis está estritamente relacionada à análise de regressão, mas conceitualmente é muito diferente.</a:t>
            </a:r>
          </a:p>
          <a:p>
            <a:pPr algn="just">
              <a:spcBef>
                <a:spcPts val="2400"/>
              </a:spcBef>
            </a:pPr>
            <a:r>
              <a:rPr lang="pt-BR" dirty="0"/>
              <a:t>O coeficiente de correlação mede a força de associação (linear) – tal como na matriz de correlação.</a:t>
            </a:r>
          </a:p>
          <a:p>
            <a:pPr algn="just">
              <a:spcBef>
                <a:spcPts val="2400"/>
              </a:spcBef>
            </a:pPr>
            <a:r>
              <a:rPr lang="pt-BR" dirty="0"/>
              <a:t>Na análise de regressão, busca-se estimar ou prever o valor médio de uma variável com base nos valores fixos de outras variáveis.</a:t>
            </a:r>
          </a:p>
          <a:p>
            <a:pPr algn="just">
              <a:spcBef>
                <a:spcPts val="2400"/>
              </a:spcBef>
            </a:pPr>
            <a:r>
              <a:rPr lang="pt-BR" dirty="0"/>
              <a:t>A regressão e a correlação têm algumas diferenças fundamentais. Na análise de regressão, existe uma assimetria na maneira como as variáveis dependente e explanatórias são tratadas. A variável dependente têm uma distribuição de probabilidade. Já para as variáveis explanatórias, considera-se que essas variáveis tem valores fixos em amostras repetidas.</a:t>
            </a:r>
          </a:p>
          <a:p>
            <a:pPr algn="just">
              <a:spcBef>
                <a:spcPts val="2400"/>
              </a:spcBef>
            </a:pPr>
            <a:r>
              <a:rPr lang="pt-BR" dirty="0"/>
              <a:t>Na análise de correlação trata-se as variáveis simetricamente, não existe distinção entre variáveis explicativas e dependentes. </a:t>
            </a:r>
          </a:p>
          <a:p>
            <a:pPr algn="just"/>
            <a:endParaRPr lang="pt-BR" dirty="0"/>
          </a:p>
        </p:txBody>
      </p:sp>
    </p:spTree>
    <p:extLst>
      <p:ext uri="{BB962C8B-B14F-4D97-AF65-F5344CB8AC3E}">
        <p14:creationId xmlns:p14="http://schemas.microsoft.com/office/powerpoint/2010/main" val="415025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a:xfrm>
                <a:off x="838200" y="109752"/>
                <a:ext cx="10515600" cy="730507"/>
              </a:xfrm>
            </p:spPr>
            <p:txBody>
              <a:bodyPr>
                <a:normAutofit/>
              </a:bodyPr>
              <a:lstStyle/>
              <a:p>
                <a:pPr algn="ctr"/>
                <a:r>
                  <a:rPr lang="pt-BR" b="1" dirty="0"/>
                  <a:t>Significado do Termo de Erro estocástico (</a:t>
                </a:r>
                <a14:m>
                  <m:oMath xmlns:m="http://schemas.openxmlformats.org/officeDocument/2006/math">
                    <m:r>
                      <a:rPr lang="pt-BR" i="1">
                        <a:latin typeface="Cambria Math" panose="02040503050406030204" pitchFamily="18" charset="0"/>
                      </a:rPr>
                      <m:t>𝑢</m:t>
                    </m:r>
                  </m:oMath>
                </a14:m>
                <a:r>
                  <a:rPr lang="pt-BR" b="1" dirty="0"/>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838200" y="109752"/>
                <a:ext cx="10515600" cy="730507"/>
              </a:xfrm>
              <a:blipFill rotWithShape="0">
                <a:blip r:embed="rId2"/>
                <a:stretch>
                  <a:fillRect t="-24167" b="-37500"/>
                </a:stretch>
              </a:blipFill>
            </p:spPr>
            <p:txBody>
              <a:bodyPr/>
              <a:lstStyle/>
              <a:p>
                <a:r>
                  <a:rPr lang="pt-BR">
                    <a:noFill/>
                  </a:rPr>
                  <a:t> </a:t>
                </a:r>
              </a:p>
            </p:txBody>
          </p:sp>
        </mc:Fallback>
      </mc:AlternateContent>
      <p:sp>
        <p:nvSpPr>
          <p:cNvPr id="3" name="Espaço Reservado para Conteúdo 2"/>
          <p:cNvSpPr>
            <a:spLocks noGrp="1"/>
          </p:cNvSpPr>
          <p:nvPr>
            <p:ph idx="1"/>
          </p:nvPr>
        </p:nvSpPr>
        <p:spPr>
          <a:xfrm>
            <a:off x="304799" y="914400"/>
            <a:ext cx="11640065" cy="5881816"/>
          </a:xfrm>
        </p:spPr>
        <p:txBody>
          <a:bodyPr>
            <a:normAutofit/>
          </a:bodyPr>
          <a:lstStyle/>
          <a:p>
            <a:pPr marL="514350" indent="-514350" algn="just">
              <a:spcBef>
                <a:spcPts val="2400"/>
              </a:spcBef>
              <a:buFont typeface="+mj-lt"/>
              <a:buAutoNum type="arabicPeriod"/>
            </a:pPr>
            <a:r>
              <a:rPr lang="pt-BR" dirty="0"/>
              <a:t>Caráter vago da teoria;</a:t>
            </a:r>
          </a:p>
          <a:p>
            <a:pPr marL="514350" indent="-514350" algn="just">
              <a:spcBef>
                <a:spcPts val="2400"/>
              </a:spcBef>
              <a:buFont typeface="+mj-lt"/>
              <a:buAutoNum type="arabicPeriod"/>
            </a:pPr>
            <a:r>
              <a:rPr lang="pt-BR" dirty="0"/>
              <a:t>Indisponibilidade de dados;</a:t>
            </a:r>
          </a:p>
          <a:p>
            <a:pPr marL="514350" indent="-514350" algn="just">
              <a:spcBef>
                <a:spcPts val="2400"/>
              </a:spcBef>
              <a:buFont typeface="+mj-lt"/>
              <a:buAutoNum type="arabicPeriod"/>
            </a:pPr>
            <a:r>
              <a:rPr lang="pt-BR" dirty="0"/>
              <a:t>Variáveis essenciais x Variáveis secundárias;</a:t>
            </a:r>
          </a:p>
          <a:p>
            <a:pPr marL="514350" indent="-514350" algn="just">
              <a:spcBef>
                <a:spcPts val="2400"/>
              </a:spcBef>
              <a:buFont typeface="+mj-lt"/>
              <a:buAutoNum type="arabicPeriod"/>
            </a:pPr>
            <a:r>
              <a:rPr lang="pt-BR" dirty="0"/>
              <a:t>Caráter aleatório do comportamento humano;</a:t>
            </a:r>
          </a:p>
          <a:p>
            <a:pPr marL="514350" indent="-514350" algn="just">
              <a:spcBef>
                <a:spcPts val="2400"/>
              </a:spcBef>
              <a:buFont typeface="+mj-lt"/>
              <a:buAutoNum type="arabicPeriod"/>
            </a:pPr>
            <a:r>
              <a:rPr lang="pt-BR" dirty="0"/>
              <a:t>Varáveis proxy pouco adequadas;</a:t>
            </a:r>
          </a:p>
          <a:p>
            <a:pPr marL="514350" indent="-514350" algn="just">
              <a:spcBef>
                <a:spcPts val="2400"/>
              </a:spcBef>
              <a:buFont typeface="+mj-lt"/>
              <a:buAutoNum type="arabicPeriod"/>
            </a:pPr>
            <a:r>
              <a:rPr lang="pt-BR" dirty="0"/>
              <a:t>Princípio da parcimônia;</a:t>
            </a:r>
          </a:p>
          <a:p>
            <a:pPr marL="514350" indent="-514350" algn="just">
              <a:spcBef>
                <a:spcPts val="2400"/>
              </a:spcBef>
              <a:buFont typeface="+mj-lt"/>
              <a:buAutoNum type="arabicPeriod"/>
            </a:pPr>
            <a:r>
              <a:rPr lang="pt-BR" dirty="0"/>
              <a:t>Forma Funcional errada.</a:t>
            </a:r>
          </a:p>
          <a:p>
            <a:pPr algn="just"/>
            <a:endParaRPr lang="pt-BR" dirty="0"/>
          </a:p>
        </p:txBody>
      </p:sp>
    </p:spTree>
    <p:extLst>
      <p:ext uri="{BB962C8B-B14F-4D97-AF65-F5344CB8AC3E}">
        <p14:creationId xmlns:p14="http://schemas.microsoft.com/office/powerpoint/2010/main" val="251238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a:xfrm>
                <a:off x="838200" y="109752"/>
                <a:ext cx="10515600" cy="730507"/>
              </a:xfrm>
            </p:spPr>
            <p:txBody>
              <a:bodyPr>
                <a:normAutofit/>
              </a:bodyPr>
              <a:lstStyle/>
              <a:p>
                <a:pPr algn="ctr"/>
                <a:r>
                  <a:rPr lang="pt-BR" b="1" dirty="0"/>
                  <a:t>Origem do Termo de Erro estocástico (</a:t>
                </a:r>
                <a14:m>
                  <m:oMath xmlns:m="http://schemas.openxmlformats.org/officeDocument/2006/math">
                    <m:r>
                      <a:rPr lang="pt-BR" i="1">
                        <a:latin typeface="Cambria Math" panose="02040503050406030204" pitchFamily="18" charset="0"/>
                      </a:rPr>
                      <m:t>𝑢</m:t>
                    </m:r>
                  </m:oMath>
                </a14:m>
                <a:r>
                  <a:rPr lang="pt-BR" b="1" dirty="0"/>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838200" y="109752"/>
                <a:ext cx="10515600" cy="730507"/>
              </a:xfrm>
              <a:blipFill rotWithShape="0">
                <a:blip r:embed="rId2"/>
                <a:stretch>
                  <a:fillRect t="-24167" b="-37500"/>
                </a:stretch>
              </a:blipFill>
            </p:spPr>
            <p:txBody>
              <a:bodyPr/>
              <a:lstStyle/>
              <a:p>
                <a:r>
                  <a:rPr lang="pt-BR">
                    <a:noFill/>
                  </a:rPr>
                  <a:t> </a:t>
                </a:r>
              </a:p>
            </p:txBody>
          </p:sp>
        </mc:Fallback>
      </mc:AlternateContent>
      <p:pic>
        <p:nvPicPr>
          <p:cNvPr id="6" name="Espaço Reservado para Conteúdo 5"/>
          <p:cNvPicPr>
            <a:picLocks noGrp="1" noChangeAspect="1"/>
          </p:cNvPicPr>
          <p:nvPr>
            <p:ph idx="1"/>
          </p:nvPr>
        </p:nvPicPr>
        <p:blipFill>
          <a:blip r:embed="rId3"/>
          <a:stretch>
            <a:fillRect/>
          </a:stretch>
        </p:blipFill>
        <p:spPr>
          <a:xfrm>
            <a:off x="3056238" y="1243914"/>
            <a:ext cx="5881816" cy="5362832"/>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1664043" y="840259"/>
                <a:ext cx="8847438" cy="369332"/>
              </a:xfrm>
              <a:prstGeom prst="rect">
                <a:avLst/>
              </a:prstGeom>
              <a:noFill/>
            </p:spPr>
            <p:txBody>
              <a:bodyPr wrap="square" rtlCol="0">
                <a:spAutoFit/>
              </a:bodyPr>
              <a:lstStyle/>
              <a:p>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𝑖</m:t>
                        </m:r>
                      </m:sub>
                    </m:sSub>
                  </m:oMath>
                </a14:m>
                <a:r>
                  <a:rPr lang="pt-BR" dirty="0"/>
                  <a:t> ;    Y = Pontuação média matemática , X = Renda média familiar </a:t>
                </a:r>
              </a:p>
            </p:txBody>
          </p:sp>
        </mc:Choice>
        <mc:Fallback xmlns="">
          <p:sp>
            <p:nvSpPr>
              <p:cNvPr id="7" name="CaixaDeTexto 6"/>
              <p:cNvSpPr txBox="1">
                <a:spLocks noRot="1" noChangeAspect="1" noMove="1" noResize="1" noEditPoints="1" noAdjustHandles="1" noChangeArrowheads="1" noChangeShapeType="1" noTextEdit="1"/>
              </p:cNvSpPr>
              <p:nvPr/>
            </p:nvSpPr>
            <p:spPr>
              <a:xfrm>
                <a:off x="1664043" y="840259"/>
                <a:ext cx="8847438" cy="369332"/>
              </a:xfrm>
              <a:prstGeom prst="rect">
                <a:avLst/>
              </a:prstGeom>
              <a:blipFill rotWithShape="0">
                <a:blip r:embed="rId4"/>
                <a:stretch>
                  <a:fillRect t="-10000" b="-26667"/>
                </a:stretch>
              </a:blipFill>
            </p:spPr>
            <p:txBody>
              <a:bodyPr/>
              <a:lstStyle/>
              <a:p>
                <a:r>
                  <a:rPr lang="pt-BR">
                    <a:noFill/>
                  </a:rPr>
                  <a:t> </a:t>
                </a:r>
              </a:p>
            </p:txBody>
          </p:sp>
        </mc:Fallback>
      </mc:AlternateContent>
    </p:spTree>
    <p:extLst>
      <p:ext uri="{BB962C8B-B14F-4D97-AF65-F5344CB8AC3E}">
        <p14:creationId xmlns:p14="http://schemas.microsoft.com/office/powerpoint/2010/main" val="329876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080" y="109752"/>
            <a:ext cx="11811000" cy="730507"/>
          </a:xfrm>
        </p:spPr>
        <p:txBody>
          <a:bodyPr>
            <a:normAutofit fontScale="90000"/>
          </a:bodyPr>
          <a:lstStyle/>
          <a:p>
            <a:pPr algn="ctr"/>
            <a:r>
              <a:rPr lang="pt-BR" b="1" dirty="0"/>
              <a:t>O Método dos Mínimos Quadrados Ordinários - MQO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buNone/>
                </a:pPr>
                <a:r>
                  <a:rPr lang="pt-BR" dirty="0"/>
                  <a:t>Função de Regressão Populacional (FRP):</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𝑖</m:t>
                          </m:r>
                        </m:sub>
                      </m:sSub>
                    </m:oMath>
                  </m:oMathPara>
                </a14:m>
                <a:endParaRPr lang="pt-BR" dirty="0"/>
              </a:p>
              <a:p>
                <a:pPr marL="0" indent="0">
                  <a:buNone/>
                </a:pPr>
                <a:r>
                  <a:rPr lang="pt-BR" dirty="0"/>
                  <a:t>A FRP não pode ser obtida diretamente, portanto deve ser estimada via uma Função de Regressão Amostral (FRA):</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ea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 </m:t>
                      </m:r>
                      <m:acc>
                        <m:accPr>
                          <m:chr m:val="̂"/>
                          <m:ctrlPr>
                            <a:rPr lang="pt-BR" b="0" i="1" smtClean="0">
                              <a:latin typeface="Cambria Math" panose="02040503050406030204" pitchFamily="18" charset="0"/>
                            </a:rPr>
                          </m:ctrlPr>
                        </m:acc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e>
                      </m:acc>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𝑖</m:t>
                          </m:r>
                        </m:sub>
                      </m:sSub>
                    </m:oMath>
                  </m:oMathPara>
                </a14:m>
                <a:endParaRPr lang="pt-BR" dirty="0"/>
              </a:p>
              <a:p>
                <a:pPr marL="0" indent="0">
                  <a:buNone/>
                </a:pPr>
                <a:endParaRPr lang="pt-BR" dirty="0"/>
              </a:p>
              <a:p>
                <a:r>
                  <a:rPr lang="pt-BR" dirty="0"/>
                  <a:t> As variáveis e parâmetros  com “^”, significa que são “estimados”. </a:t>
                </a:r>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824"/>
                </a:stretch>
              </a:blipFill>
            </p:spPr>
            <p:txBody>
              <a:bodyPr/>
              <a:lstStyle/>
              <a:p>
                <a:r>
                  <a:rPr lang="pt-BR">
                    <a:noFill/>
                  </a:rPr>
                  <a:t> </a:t>
                </a:r>
              </a:p>
            </p:txBody>
          </p:sp>
        </mc:Fallback>
      </mc:AlternateContent>
    </p:spTree>
    <p:extLst>
      <p:ext uri="{BB962C8B-B14F-4D97-AF65-F5344CB8AC3E}">
        <p14:creationId xmlns:p14="http://schemas.microsoft.com/office/powerpoint/2010/main" val="346067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p:sp>
        <p:nvSpPr>
          <p:cNvPr id="3" name="Espaço Reservado para Conteúdo 2"/>
          <p:cNvSpPr>
            <a:spLocks noGrp="1"/>
          </p:cNvSpPr>
          <p:nvPr>
            <p:ph idx="1"/>
          </p:nvPr>
        </p:nvSpPr>
        <p:spPr>
          <a:xfrm>
            <a:off x="259080" y="990600"/>
            <a:ext cx="11597640" cy="5684520"/>
          </a:xfrm>
        </p:spPr>
        <p:txBody>
          <a:bodyPr/>
          <a:lstStyle/>
          <a:p>
            <a:pPr marL="0" indent="0">
              <a:buNone/>
            </a:pPr>
            <a:r>
              <a:rPr lang="pt-BR" dirty="0"/>
              <a:t>.</a:t>
            </a:r>
          </a:p>
          <a:p>
            <a:pPr marL="0" indent="0">
              <a:buNone/>
            </a:pPr>
            <a:endParaRPr lang="pt-BR" dirty="0"/>
          </a:p>
        </p:txBody>
      </p:sp>
      <p:pic>
        <p:nvPicPr>
          <p:cNvPr id="4" name="Imagem 3"/>
          <p:cNvPicPr>
            <a:picLocks noChangeAspect="1"/>
          </p:cNvPicPr>
          <p:nvPr/>
        </p:nvPicPr>
        <p:blipFill>
          <a:blip r:embed="rId2"/>
          <a:stretch>
            <a:fillRect/>
          </a:stretch>
        </p:blipFill>
        <p:spPr>
          <a:xfrm>
            <a:off x="2372497" y="840259"/>
            <a:ext cx="6985687" cy="5700583"/>
          </a:xfrm>
          <a:prstGeom prst="rect">
            <a:avLst/>
          </a:prstGeom>
        </p:spPr>
      </p:pic>
    </p:spTree>
    <p:extLst>
      <p:ext uri="{BB962C8B-B14F-4D97-AF65-F5344CB8AC3E}">
        <p14:creationId xmlns:p14="http://schemas.microsoft.com/office/powerpoint/2010/main" val="172817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lgn="ctr">
                  <a:buNone/>
                </a:pPr>
                <a:endParaRPr lang="pt-BR" b="1" dirty="0"/>
              </a:p>
              <a:p>
                <a:pPr marL="0" indent="0" algn="ctr">
                  <a:buNone/>
                </a:pPr>
                <a:r>
                  <a:rPr lang="pt-BR" b="1" dirty="0"/>
                  <a:t>Propriedades da Reta de Regressão </a:t>
                </a:r>
              </a:p>
              <a:p>
                <a:pPr marL="514350" indent="-514350" algn="just">
                  <a:spcAft>
                    <a:spcPts val="1800"/>
                  </a:spcAft>
                  <a:buFont typeface="+mj-lt"/>
                  <a:buAutoNum type="arabicPeriod"/>
                </a:pPr>
                <a:r>
                  <a:rPr lang="pt-BR" dirty="0"/>
                  <a:t>Passa pelas médias de Y e X;</a:t>
                </a:r>
              </a:p>
              <a:p>
                <a:pPr marL="514350" indent="-514350" algn="just">
                  <a:spcAft>
                    <a:spcPts val="1800"/>
                  </a:spcAft>
                  <a:buFont typeface="+mj-lt"/>
                  <a:buAutoNum type="arabicPeriod"/>
                </a:pPr>
                <a14:m>
                  <m:oMath xmlns:m="http://schemas.openxmlformats.org/officeDocument/2006/math">
                    <m:acc>
                      <m:accPr>
                        <m:chr m:val="̅"/>
                        <m:ctrlPr>
                          <a:rPr lang="pt-BR" i="1" smtClean="0">
                            <a:latin typeface="Cambria Math" panose="02040503050406030204" pitchFamily="18" charset="0"/>
                          </a:rPr>
                        </m:ctrlPr>
                      </m:accPr>
                      <m:e>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𝑌</m:t>
                            </m:r>
                          </m:e>
                        </m:acc>
                      </m:e>
                    </m:acc>
                    <m:r>
                      <a:rPr lang="pt-BR" b="0" i="1" smtClean="0">
                        <a:latin typeface="Cambria Math" panose="02040503050406030204" pitchFamily="18" charset="0"/>
                      </a:rPr>
                      <m:t>= </m:t>
                    </m:r>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𝑌</m:t>
                        </m:r>
                      </m:e>
                    </m:acc>
                    <m:r>
                      <a:rPr lang="pt-BR" b="0" i="1" smtClean="0">
                        <a:latin typeface="Cambria Math" panose="02040503050406030204" pitchFamily="18" charset="0"/>
                      </a:rPr>
                      <m:t>;</m:t>
                    </m:r>
                  </m:oMath>
                </a14:m>
                <a:endParaRPr lang="pt-BR" b="0" dirty="0"/>
              </a:p>
              <a:p>
                <a:pPr marL="514350" indent="-514350" algn="just">
                  <a:spcAft>
                    <a:spcPts val="1800"/>
                  </a:spcAft>
                  <a:buFont typeface="+mj-lt"/>
                  <a:buAutoNum type="arabicPeriod"/>
                </a:pPr>
                <a:r>
                  <a:rPr lang="pt-BR" dirty="0"/>
                  <a:t>A soma dos valores dos resíduos </a:t>
                </a:r>
                <a14:m>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𝑢</m:t>
                            </m:r>
                          </m:e>
                        </m:acc>
                      </m:e>
                      <m:sub>
                        <m:r>
                          <a:rPr lang="pt-BR" b="0" i="1" smtClean="0">
                            <a:latin typeface="Cambria Math" panose="02040503050406030204" pitchFamily="18" charset="0"/>
                          </a:rPr>
                          <m:t>𝑖</m:t>
                        </m:r>
                      </m:sub>
                    </m:sSub>
                  </m:oMath>
                </a14:m>
                <a:r>
                  <a:rPr lang="pt-BR" dirty="0"/>
                  <a:t> é igual a zero </a:t>
                </a:r>
                <a14:m>
                  <m:oMath xmlns:m="http://schemas.openxmlformats.org/officeDocument/2006/math">
                    <m:d>
                      <m:dPr>
                        <m:ctrlPr>
                          <a:rPr lang="pt-BR" i="1" smtClean="0">
                            <a:latin typeface="Cambria Math" panose="02040503050406030204" pitchFamily="18" charset="0"/>
                          </a:rPr>
                        </m:ctrlPr>
                      </m:dPr>
                      <m:e>
                        <m:nary>
                          <m:naryPr>
                            <m:chr m:val="∑"/>
                            <m:subHide m:val="on"/>
                            <m:supHide m:val="on"/>
                            <m:ctrlPr>
                              <a:rPr lang="pt-BR" i="1">
                                <a:latin typeface="Cambria Math" panose="02040503050406030204" pitchFamily="18" charset="0"/>
                              </a:rPr>
                            </m:ctrlPr>
                          </m:naryPr>
                          <m:sub/>
                          <m:sup/>
                          <m:e>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𝑢</m:t>
                                    </m:r>
                                  </m:e>
                                </m:acc>
                              </m:e>
                              <m:sub>
                                <m:r>
                                  <a:rPr lang="pt-BR" b="0" i="1" smtClean="0">
                                    <a:latin typeface="Cambria Math" panose="02040503050406030204" pitchFamily="18" charset="0"/>
                                  </a:rPr>
                                  <m:t>𝑖</m:t>
                                </m:r>
                              </m:sub>
                            </m:sSub>
                            <m:r>
                              <a:rPr lang="pt-BR" i="1">
                                <a:latin typeface="Cambria Math" panose="02040503050406030204" pitchFamily="18" charset="0"/>
                              </a:rPr>
                              <m:t>=0</m:t>
                            </m:r>
                          </m:e>
                        </m:nary>
                      </m:e>
                    </m:d>
                  </m:oMath>
                </a14:m>
                <a:r>
                  <a:rPr lang="pt-BR" dirty="0"/>
                  <a:t>;</a:t>
                </a:r>
              </a:p>
              <a:p>
                <a:pPr marL="514350" indent="-514350" algn="just">
                  <a:spcAft>
                    <a:spcPts val="1800"/>
                  </a:spcAft>
                  <a:buFont typeface="+mj-lt"/>
                  <a:buAutoNum type="arabicPeriod"/>
                </a:pPr>
                <a:r>
                  <a:rPr lang="pt-BR" dirty="0"/>
                  <a:t>Os resíduos </a:t>
                </a:r>
                <a14:m>
                  <m:oMath xmlns:m="http://schemas.openxmlformats.org/officeDocument/2006/math">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sub>
                        <m:r>
                          <a:rPr lang="pt-BR" i="1">
                            <a:latin typeface="Cambria Math" panose="02040503050406030204" pitchFamily="18" charset="0"/>
                          </a:rPr>
                          <m:t>𝑖</m:t>
                        </m:r>
                      </m:sub>
                    </m:sSub>
                  </m:oMath>
                </a14:m>
                <a:r>
                  <a:rPr lang="pt-BR" dirty="0"/>
                  <a:t> não são correlacionados os valores 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0" smtClean="0">
                        <a:latin typeface="Cambria Math" panose="02040503050406030204" pitchFamily="18" charset="0"/>
                      </a:rPr>
                      <m:t>;</m:t>
                    </m:r>
                  </m:oMath>
                </a14:m>
                <a:endParaRPr lang="pt-BR" b="0" dirty="0"/>
              </a:p>
              <a:p>
                <a:pPr marL="514350" indent="-514350" algn="just">
                  <a:spcAft>
                    <a:spcPts val="1800"/>
                  </a:spcAft>
                  <a:buFont typeface="+mj-lt"/>
                  <a:buAutoNum type="arabicPeriod"/>
                </a:pPr>
                <a:r>
                  <a:rPr lang="pt-BR" dirty="0"/>
                  <a:t>Os resíduos </a:t>
                </a:r>
                <a14:m>
                  <m:oMath xmlns:m="http://schemas.openxmlformats.org/officeDocument/2006/math">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sub>
                        <m:r>
                          <a:rPr lang="pt-BR" i="1">
                            <a:latin typeface="Cambria Math" panose="02040503050406030204" pitchFamily="18" charset="0"/>
                          </a:rPr>
                          <m:t>𝑖</m:t>
                        </m:r>
                      </m:sub>
                    </m:sSub>
                  </m:oMath>
                </a14:m>
                <a:r>
                  <a:rPr lang="pt-BR" dirty="0"/>
                  <a:t> não são correlacionados os valores de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𝑋</m:t>
                        </m:r>
                      </m:e>
                      <m:sub>
                        <m:r>
                          <a:rPr lang="pt-BR" i="1">
                            <a:latin typeface="Cambria Math" panose="02040503050406030204" pitchFamily="18" charset="0"/>
                          </a:rPr>
                          <m:t>𝑖</m:t>
                        </m:r>
                      </m:sub>
                    </m:sSub>
                    <m:r>
                      <a:rPr lang="pt-BR" b="0" i="1" smtClean="0">
                        <a:latin typeface="Cambria Math" panose="02040503050406030204" pitchFamily="18" charset="0"/>
                      </a:rPr>
                      <m:t>;</m:t>
                    </m:r>
                  </m:oMath>
                </a14:m>
                <a:endParaRPr lang="pt-BR" dirty="0"/>
              </a:p>
              <a:p>
                <a:pPr marL="0" indent="0">
                  <a:spcAft>
                    <a:spcPts val="1800"/>
                  </a:spcAft>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a:stretch>
              </a:blipFill>
            </p:spPr>
            <p:txBody>
              <a:bodyPr/>
              <a:lstStyle/>
              <a:p>
                <a:r>
                  <a:rPr lang="pt-BR">
                    <a:noFill/>
                  </a:rPr>
                  <a:t> </a:t>
                </a:r>
              </a:p>
            </p:txBody>
          </p:sp>
        </mc:Fallback>
      </mc:AlternateContent>
    </p:spTree>
    <p:extLst>
      <p:ext uri="{BB962C8B-B14F-4D97-AF65-F5344CB8AC3E}">
        <p14:creationId xmlns:p14="http://schemas.microsoft.com/office/powerpoint/2010/main" val="359718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buNone/>
                </a:pPr>
                <a:r>
                  <a:rPr lang="pt-BR" dirty="0"/>
                  <a:t>Estimativa do Parâmetro </a:t>
                </a:r>
                <a14:m>
                  <m:oMath xmlns:m="http://schemas.openxmlformats.org/officeDocument/2006/math">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ea typeface="Cambria Math" panose="02040503050406030204" pitchFamily="18" charset="0"/>
                              </a:rPr>
                              <m:t>𝛽</m:t>
                            </m:r>
                          </m:e>
                        </m:acc>
                      </m:e>
                      <m:sub>
                        <m:r>
                          <a:rPr lang="pt-BR" i="1">
                            <a:latin typeface="Cambria Math" panose="02040503050406030204" pitchFamily="18" charset="0"/>
                          </a:rPr>
                          <m:t>2</m:t>
                        </m:r>
                      </m:sub>
                    </m:sSub>
                  </m:oMath>
                </a14:m>
                <a:r>
                  <a:rPr lang="pt-BR" dirty="0"/>
                  <a:t>:</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𝑛</m:t>
                          </m:r>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 − </m:t>
                              </m:r>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e>
                              </m:nary>
                              <m:r>
                                <a:rPr lang="pt-BR" b="0" i="1" smtClean="0">
                                  <a:latin typeface="Cambria Math" panose="02040503050406030204" pitchFamily="18" charset="0"/>
                                </a:rPr>
                                <m:t> </m:t>
                              </m:r>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e>
                              </m:nary>
                            </m:e>
                          </m:nary>
                        </m:num>
                        <m:den>
                          <m:r>
                            <a:rPr lang="pt-BR" b="0" i="1" smtClean="0">
                              <a:latin typeface="Cambria Math" panose="02040503050406030204" pitchFamily="18" charset="0"/>
                            </a:rPr>
                            <m:t>𝑛</m:t>
                          </m:r>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𝑋</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i="1">
                                          <a:latin typeface="Cambria Math" panose="02040503050406030204" pitchFamily="18" charset="0"/>
                                        </a:rPr>
                                      </m:ctrlPr>
                                    </m:dPr>
                                    <m:e>
                                      <m:nary>
                                        <m:naryPr>
                                          <m:chr m:val="∑"/>
                                          <m:subHide m:val="on"/>
                                          <m:supHide m:val="on"/>
                                          <m:ctrlPr>
                                            <a:rPr lang="pt-BR" i="1">
                                              <a:latin typeface="Cambria Math" panose="02040503050406030204" pitchFamily="18" charset="0"/>
                                            </a:rPr>
                                          </m:ctrlPr>
                                        </m:naryPr>
                                        <m:sub/>
                                        <m:sup/>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m:t>
                                              </m:r>
                                            </m:sub>
                                          </m:sSub>
                                        </m:e>
                                      </m:nary>
                                    </m:e>
                                  </m:d>
                                </m:e>
                                <m:sup>
                                  <m:r>
                                    <a:rPr lang="pt-BR" b="0" i="1" smtClean="0">
                                      <a:latin typeface="Cambria Math" panose="02040503050406030204" pitchFamily="18" charset="0"/>
                                    </a:rPr>
                                    <m:t>2</m:t>
                                  </m:r>
                                </m:sup>
                              </m:sSup>
                            </m:e>
                          </m:nary>
                        </m:den>
                      </m:f>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r>
                        <a:rPr lang="pt-BR" b="0" i="1" smtClean="0">
                          <a:latin typeface="Cambria Math" panose="02040503050406030204" pitchFamily="18" charset="0"/>
                        </a:rPr>
                        <m:t>= </m:t>
                      </m:r>
                      <m:f>
                        <m:fPr>
                          <m:ctrlPr>
                            <a:rPr lang="pt-BR" b="0" i="1" smtClean="0">
                              <a:latin typeface="Cambria Math" panose="02040503050406030204" pitchFamily="18" charset="0"/>
                            </a:rPr>
                          </m:ctrlPr>
                        </m:fPr>
                        <m:num>
                          <m:nary>
                            <m:naryPr>
                              <m:chr m:val="∑"/>
                              <m:subHide m:val="on"/>
                              <m:supHide m:val="on"/>
                              <m:ctrlPr>
                                <a:rPr lang="pt-BR" i="1">
                                  <a:latin typeface="Cambria Math" panose="02040503050406030204" pitchFamily="18" charset="0"/>
                                </a:rPr>
                              </m:ctrlPr>
                            </m:naryPr>
                            <m:sub/>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m:t>
                                      </m:r>
                                    </m:sub>
                                  </m:sSub>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𝑋</m:t>
                                      </m:r>
                                    </m:e>
                                  </m:acc>
                                </m:e>
                              </m:d>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m:t>
                                  </m:r>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𝑌</m:t>
                                      </m:r>
                                    </m:e>
                                  </m:acc>
                                </m:e>
                              </m:d>
                            </m:e>
                          </m:nary>
                        </m:num>
                        <m:den>
                          <m:nary>
                            <m:naryPr>
                              <m:chr m:val="∑"/>
                              <m:subHide m:val="on"/>
                              <m:supHide m:val="on"/>
                              <m:ctrlPr>
                                <a:rPr lang="pt-BR" b="0" i="1" smtClean="0">
                                  <a:latin typeface="Cambria Math" panose="02040503050406030204" pitchFamily="18" charset="0"/>
                                </a:rPr>
                              </m:ctrlPr>
                            </m:naryPr>
                            <m:sub/>
                            <m:sup/>
                            <m:e>
                              <m:sSup>
                                <m:sSupPr>
                                  <m:ctrlPr>
                                    <a:rPr lang="pt-BR" b="0"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m:t>
                                          </m:r>
                                        </m:sub>
                                      </m:sSub>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𝑋</m:t>
                                          </m:r>
                                        </m:e>
                                      </m:acc>
                                    </m:e>
                                  </m:d>
                                </m:e>
                                <m:sup>
                                  <m:r>
                                    <a:rPr lang="pt-BR" b="0" i="1" smtClean="0">
                                      <a:latin typeface="Cambria Math" panose="02040503050406030204" pitchFamily="18" charset="0"/>
                                    </a:rPr>
                                    <m:t>2</m:t>
                                  </m:r>
                                </m:sup>
                              </m:sSup>
                            </m:e>
                          </m:nary>
                        </m:den>
                      </m:f>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sSub>
                            <m:sSubPr>
                              <m:ctrlPr>
                                <a:rPr lang="pt-BR" b="0"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𝑖</m:t>
                              </m:r>
                            </m:sub>
                          </m:sSub>
                        </m:num>
                        <m:den>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den>
                      </m:f>
                    </m:oMath>
                  </m:oMathPara>
                </a14:m>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395"/>
                </a:stretch>
              </a:blipFill>
            </p:spPr>
            <p:txBody>
              <a:bodyPr/>
              <a:lstStyle/>
              <a:p>
                <a:r>
                  <a:rPr lang="pt-BR">
                    <a:noFill/>
                  </a:rPr>
                  <a:t> </a:t>
                </a:r>
              </a:p>
            </p:txBody>
          </p:sp>
        </mc:Fallback>
      </mc:AlternateContent>
    </p:spTree>
    <p:extLst>
      <p:ext uri="{BB962C8B-B14F-4D97-AF65-F5344CB8AC3E}">
        <p14:creationId xmlns:p14="http://schemas.microsoft.com/office/powerpoint/2010/main" val="391658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buNone/>
                </a:pPr>
                <a:r>
                  <a:rPr lang="pt-BR" dirty="0"/>
                  <a:t>Estimativa do Parâmetro </a:t>
                </a:r>
                <a14:m>
                  <m:oMath xmlns:m="http://schemas.openxmlformats.org/officeDocument/2006/math">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ea typeface="Cambria Math" panose="02040503050406030204" pitchFamily="18" charset="0"/>
                          </a:rPr>
                          <m:t>1</m:t>
                        </m:r>
                      </m:sub>
                    </m:sSub>
                  </m:oMath>
                </a14:m>
                <a:r>
                  <a:rPr lang="pt-BR" dirty="0"/>
                  <a:t>:</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1</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𝑋</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e>
                              </m:nary>
                              <m:r>
                                <a:rPr lang="pt-BR" b="0" i="1" smtClean="0">
                                  <a:latin typeface="Cambria Math" panose="02040503050406030204" pitchFamily="18" charset="0"/>
                                </a:rPr>
                                <m:t> − </m:t>
                              </m:r>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e>
                              </m:nary>
                              <m:r>
                                <a:rPr lang="pt-BR" b="0" i="1" smtClean="0">
                                  <a:latin typeface="Cambria Math" panose="02040503050406030204" pitchFamily="18" charset="0"/>
                                </a:rPr>
                                <m:t> </m:t>
                              </m:r>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e>
                              </m:nary>
                            </m:e>
                          </m:nary>
                        </m:num>
                        <m:den>
                          <m:r>
                            <a:rPr lang="pt-BR" b="0" i="1" smtClean="0">
                              <a:latin typeface="Cambria Math" panose="02040503050406030204" pitchFamily="18" charset="0"/>
                            </a:rPr>
                            <m:t>𝑛</m:t>
                          </m:r>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𝑋</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i="1">
                                          <a:latin typeface="Cambria Math" panose="02040503050406030204" pitchFamily="18" charset="0"/>
                                        </a:rPr>
                                      </m:ctrlPr>
                                    </m:dPr>
                                    <m:e>
                                      <m:nary>
                                        <m:naryPr>
                                          <m:chr m:val="∑"/>
                                          <m:subHide m:val="on"/>
                                          <m:supHide m:val="on"/>
                                          <m:ctrlPr>
                                            <a:rPr lang="pt-BR" i="1">
                                              <a:latin typeface="Cambria Math" panose="02040503050406030204" pitchFamily="18" charset="0"/>
                                            </a:rPr>
                                          </m:ctrlPr>
                                        </m:naryPr>
                                        <m:sub/>
                                        <m:sup/>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m:t>
                                              </m:r>
                                            </m:sub>
                                          </m:sSub>
                                        </m:e>
                                      </m:nary>
                                    </m:e>
                                  </m:d>
                                </m:e>
                                <m:sup>
                                  <m:r>
                                    <a:rPr lang="pt-BR" b="0" i="1" smtClean="0">
                                      <a:latin typeface="Cambria Math" panose="02040503050406030204" pitchFamily="18" charset="0"/>
                                    </a:rPr>
                                    <m:t>2</m:t>
                                  </m:r>
                                </m:sup>
                              </m:sSup>
                            </m:e>
                          </m:nary>
                        </m:den>
                      </m:f>
                    </m:oMath>
                  </m:oMathPara>
                </a14:m>
                <a:endParaRPr lang="pt-BR" dirty="0"/>
              </a:p>
              <a:p>
                <a:pPr marL="0" indent="0">
                  <a:buNone/>
                </a:pPr>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1</m:t>
                        </m:r>
                      </m:sub>
                    </m:sSub>
                    <m:r>
                      <a:rPr lang="pt-BR" b="0" i="1" smtClean="0">
                        <a:latin typeface="Cambria Math" panose="02040503050406030204" pitchFamily="18" charset="0"/>
                      </a:rPr>
                      <m:t>= </m:t>
                    </m:r>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𝑌</m:t>
                        </m:r>
                      </m:e>
                    </m:acc>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𝑋</m:t>
                        </m:r>
                      </m:e>
                    </m:acc>
                  </m:oMath>
                </a14:m>
                <a:r>
                  <a:rPr lang="pt-BR" dirty="0"/>
                  <a:t> </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395"/>
                </a:stretch>
              </a:blipFill>
            </p:spPr>
            <p:txBody>
              <a:bodyPr/>
              <a:lstStyle/>
              <a:p>
                <a:r>
                  <a:rPr lang="pt-BR">
                    <a:noFill/>
                  </a:rPr>
                  <a:t> </a:t>
                </a:r>
              </a:p>
            </p:txBody>
          </p:sp>
        </mc:Fallback>
      </mc:AlternateContent>
    </p:spTree>
    <p:extLst>
      <p:ext uri="{BB962C8B-B14F-4D97-AF65-F5344CB8AC3E}">
        <p14:creationId xmlns:p14="http://schemas.microsoft.com/office/powerpoint/2010/main" val="99706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lgn="ctr">
                  <a:buNone/>
                </a:pPr>
                <a:r>
                  <a:rPr lang="pt-BR" b="1" dirty="0"/>
                  <a:t>Hipóteses do Método</a:t>
                </a:r>
              </a:p>
              <a:p>
                <a:pPr marL="0" indent="0">
                  <a:buNone/>
                </a:pPr>
                <a:endParaRPr lang="pt-BR" dirty="0"/>
              </a:p>
              <a:p>
                <a:pPr marL="514350" indent="-514350">
                  <a:buFont typeface="+mj-lt"/>
                  <a:buAutoNum type="arabicPeriod"/>
                </a:pPr>
                <a:r>
                  <a:rPr lang="pt-BR" dirty="0"/>
                  <a:t>O modelo de regressão é linear – linearidade nos parâmetros;</a:t>
                </a:r>
              </a:p>
              <a:p>
                <a:pPr marL="514350" indent="-514350" algn="just">
                  <a:buFont typeface="+mj-lt"/>
                  <a:buAutoNum type="arabicPeriod"/>
                </a:pPr>
                <a:r>
                  <a:rPr lang="pt-BR" dirty="0"/>
                  <a:t>Os valores de X são fixos em amostras repetidas ou são independentes do termo de erro: valores assumidos pelo </a:t>
                </a:r>
                <a:r>
                  <a:rPr lang="pt-BR" dirty="0" err="1"/>
                  <a:t>regressor</a:t>
                </a:r>
                <a:r>
                  <a:rPr lang="pt-BR" dirty="0"/>
                  <a:t> X podem ser fixos em amostras repetidas (caso do </a:t>
                </a:r>
                <a:r>
                  <a:rPr lang="pt-BR" dirty="0" err="1"/>
                  <a:t>regressor</a:t>
                </a:r>
                <a:r>
                  <a:rPr lang="pt-BR" dirty="0"/>
                  <a:t> fixo) ou seus valores podem mudar de acordo com a variável dependente Y (no caso do </a:t>
                </a:r>
                <a:r>
                  <a:rPr lang="pt-BR" dirty="0" err="1"/>
                  <a:t>regressor</a:t>
                </a:r>
                <a:r>
                  <a:rPr lang="pt-BR" dirty="0"/>
                  <a:t> estocástico). No segundo caso, supõe-se que as variáveis X e o termo de erro são independentes, isto é, </a:t>
                </a:r>
                <a14:m>
                  <m:oMath xmlns:m="http://schemas.openxmlformats.org/officeDocument/2006/math">
                    <m:r>
                      <a:rPr lang="pt-BR" b="0" i="1" smtClean="0">
                        <a:latin typeface="Cambria Math" panose="02040503050406030204" pitchFamily="18" charset="0"/>
                      </a:rPr>
                      <m:t>𝑐𝑜𝑣</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𝑖</m:t>
                            </m:r>
                          </m:sub>
                        </m:sSub>
                      </m:e>
                    </m:d>
                    <m:r>
                      <a:rPr lang="pt-BR" b="0" i="1" smtClean="0">
                        <a:latin typeface="Cambria Math" panose="02040503050406030204" pitchFamily="18" charset="0"/>
                      </a:rPr>
                      <m:t>=0</m:t>
                    </m:r>
                  </m:oMath>
                </a14:m>
                <a:r>
                  <a:rPr lang="pt-BR" dirty="0"/>
                  <a:t>.</a:t>
                </a:r>
              </a:p>
              <a:p>
                <a:pPr marL="514350" indent="-514350" algn="just">
                  <a:buFont typeface="+mj-lt"/>
                  <a:buAutoNum type="arabicPeriod"/>
                </a:pPr>
                <a:r>
                  <a:rPr lang="pt-BR" dirty="0"/>
                  <a:t>O valor médio do termo de erro é zero;</a:t>
                </a:r>
              </a:p>
              <a:p>
                <a:pPr marL="514350" indent="-514350" algn="just">
                  <a:buFont typeface="+mj-lt"/>
                  <a:buAutoNum type="arabicPeriod"/>
                </a:pPr>
                <a:r>
                  <a:rPr lang="pt-BR" dirty="0" err="1"/>
                  <a:t>Homocedasticidade</a:t>
                </a:r>
                <a:r>
                  <a:rPr lang="pt-BR" dirty="0"/>
                  <a:t> ou variância constante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oMath>
                </a14:m>
                <a:r>
                  <a:rPr lang="pt-BR" dirty="0"/>
                  <a:t>;</a:t>
                </a:r>
              </a:p>
              <a:p>
                <a:pPr marL="0" indent="0" algn="just">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824" r="-1052"/>
                </a:stretch>
              </a:blipFill>
            </p:spPr>
            <p:txBody>
              <a:bodyPr/>
              <a:lstStyle/>
              <a:p>
                <a:r>
                  <a:rPr lang="pt-BR">
                    <a:noFill/>
                  </a:rPr>
                  <a:t> </a:t>
                </a:r>
              </a:p>
            </p:txBody>
          </p:sp>
        </mc:Fallback>
      </mc:AlternateContent>
    </p:spTree>
    <p:extLst>
      <p:ext uri="{BB962C8B-B14F-4D97-AF65-F5344CB8AC3E}">
        <p14:creationId xmlns:p14="http://schemas.microsoft.com/office/powerpoint/2010/main" val="118794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914400"/>
                <a:ext cx="11640065" cy="5758249"/>
              </a:xfrm>
            </p:spPr>
            <p:txBody>
              <a:bodyPr/>
              <a:lstStyle/>
              <a:p>
                <a:pPr marL="0" indent="0" algn="just">
                  <a:buNone/>
                </a:pPr>
                <a:r>
                  <a:rPr lang="pt-BR" dirty="0"/>
                  <a:t>A análise de regressão linear baseia-se em um modelo matemático teórico, como por exemplo a função consumo das famílias:</a:t>
                </a:r>
              </a:p>
              <a:p>
                <a:pPr algn="just"/>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𝑌</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r>
                        <a:rPr lang="pt-BR" b="0" i="1" smtClean="0">
                          <a:latin typeface="Cambria Math" panose="02040503050406030204" pitchFamily="18" charset="0"/>
                        </a:rPr>
                        <m:t>𝑋</m:t>
                      </m:r>
                    </m:oMath>
                  </m:oMathPara>
                </a14:m>
                <a:endParaRPr lang="pt-BR" dirty="0"/>
              </a:p>
              <a:p>
                <a:pPr marL="0" indent="0">
                  <a:buNone/>
                </a:pPr>
                <a:r>
                  <a:rPr lang="pt-BR" dirty="0"/>
                  <a:t>Em que:</a:t>
                </a:r>
              </a:p>
              <a:p>
                <a:pPr marL="0" indent="0">
                  <a:buNone/>
                </a:pPr>
                <a14:m>
                  <m:oMath xmlns:m="http://schemas.openxmlformats.org/officeDocument/2006/math">
                    <m:r>
                      <a:rPr lang="pt-BR" i="1">
                        <a:latin typeface="Cambria Math" panose="02040503050406030204" pitchFamily="18" charset="0"/>
                      </a:rPr>
                      <m:t>𝑌</m:t>
                    </m:r>
                  </m:oMath>
                </a14:m>
                <a:r>
                  <a:rPr lang="pt-BR" dirty="0"/>
                  <a:t>  = Despesas de consumo;</a:t>
                </a:r>
              </a:p>
              <a:p>
                <a:pPr marL="0" indent="0">
                  <a:buNone/>
                </a:pPr>
                <a14:m>
                  <m:oMath xmlns:m="http://schemas.openxmlformats.org/officeDocument/2006/math">
                    <m:r>
                      <a:rPr lang="pt-BR" i="1">
                        <a:latin typeface="Cambria Math" panose="02040503050406030204" pitchFamily="18" charset="0"/>
                      </a:rPr>
                      <m:t>𝑋</m:t>
                    </m:r>
                  </m:oMath>
                </a14:m>
                <a:r>
                  <a:rPr lang="pt-BR" dirty="0"/>
                  <a:t> = Renda disponível;</a:t>
                </a:r>
              </a:p>
              <a:p>
                <a:pPr marL="0" indent="0" algn="just">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oMath>
                </a14:m>
                <a:r>
                  <a:rPr lang="pt-BR" dirty="0"/>
                  <a:t> = Parâmetros a serem estimados (intercepto e coeficiente angular, respectivamente).</a:t>
                </a:r>
              </a:p>
              <a:p>
                <a:pPr>
                  <a:buFont typeface="Wingdings" panose="05000000000000000000" pitchFamily="2" charset="2"/>
                  <a:buChar char="è"/>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oMath>
                </a14:m>
                <a:r>
                  <a:rPr lang="pt-BR" dirty="0"/>
                  <a:t> mede a propensão marginal a consumir da renda disponível;</a:t>
                </a:r>
              </a:p>
              <a:p>
                <a:pPr>
                  <a:buFont typeface="Wingdings" panose="05000000000000000000" pitchFamily="2" charset="2"/>
                  <a:buChar char="è"/>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sub>
                    </m:sSub>
                  </m:oMath>
                </a14:m>
                <a:r>
                  <a:rPr lang="pt-BR" dirty="0"/>
                  <a:t> é interpretado como o consumo autônomo que independe da renda;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914400"/>
                <a:ext cx="11640065" cy="5758249"/>
              </a:xfrm>
              <a:blipFill rotWithShape="0">
                <a:blip r:embed="rId2"/>
                <a:stretch>
                  <a:fillRect l="-1048" t="-1693" r="-1048"/>
                </a:stretch>
              </a:blipFill>
            </p:spPr>
            <p:txBody>
              <a:bodyPr/>
              <a:lstStyle/>
              <a:p>
                <a:r>
                  <a:rPr lang="pt-BR">
                    <a:noFill/>
                  </a:rPr>
                  <a:t> </a:t>
                </a:r>
              </a:p>
            </p:txBody>
          </p:sp>
        </mc:Fallback>
      </mc:AlternateContent>
    </p:spTree>
    <p:extLst>
      <p:ext uri="{BB962C8B-B14F-4D97-AF65-F5344CB8AC3E}">
        <p14:creationId xmlns:p14="http://schemas.microsoft.com/office/powerpoint/2010/main" val="4156737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lstStyle/>
              <a:p>
                <a:pPr marL="0" indent="0" algn="ctr">
                  <a:buNone/>
                </a:pPr>
                <a:r>
                  <a:rPr lang="pt-BR" b="1" dirty="0"/>
                  <a:t>Hipóteses do Método</a:t>
                </a:r>
              </a:p>
              <a:p>
                <a:pPr marL="0" indent="0">
                  <a:buNone/>
                </a:pPr>
                <a:endParaRPr lang="pt-BR" dirty="0"/>
              </a:p>
              <a:p>
                <a:pPr marL="514350" indent="-514350" algn="just">
                  <a:buFont typeface="+mj-lt"/>
                  <a:buAutoNum type="arabicPeriod" startAt="5"/>
                </a:pPr>
                <a:r>
                  <a:rPr lang="pt-BR" dirty="0"/>
                  <a:t>Não existe </a:t>
                </a:r>
                <a:r>
                  <a:rPr lang="pt-BR" dirty="0" err="1"/>
                  <a:t>autocorrelação</a:t>
                </a:r>
                <a:r>
                  <a:rPr lang="pt-BR" dirty="0"/>
                  <a:t> entre os termos de erro: </a:t>
                </a:r>
                <a14:m>
                  <m:oMath xmlns:m="http://schemas.openxmlformats.org/officeDocument/2006/math">
                    <m:r>
                      <a:rPr lang="pt-BR" b="0" i="1" smtClean="0">
                        <a:latin typeface="Cambria Math" panose="02040503050406030204" pitchFamily="18" charset="0"/>
                      </a:rPr>
                      <m:t>𝑐𝑜𝑣</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𝑢</m:t>
                            </m:r>
                          </m:e>
                          <m:sub>
                            <m:r>
                              <a:rPr lang="pt-BR" b="0" i="1" smtClean="0">
                                <a:latin typeface="Cambria Math" panose="02040503050406030204" pitchFamily="18" charset="0"/>
                              </a:rPr>
                              <m:t>𝑗</m:t>
                            </m:r>
                          </m:sub>
                        </m:sSub>
                      </m:e>
                    </m:d>
                    <m:r>
                      <a:rPr lang="pt-BR" b="0" i="1" smtClean="0">
                        <a:latin typeface="Cambria Math" panose="02040503050406030204" pitchFamily="18" charset="0"/>
                      </a:rPr>
                      <m:t>=0</m:t>
                    </m:r>
                  </m:oMath>
                </a14:m>
                <a:r>
                  <a:rPr lang="pt-BR" dirty="0"/>
                  <a:t>;</a:t>
                </a:r>
              </a:p>
              <a:p>
                <a:pPr marL="514350" indent="-514350" algn="just">
                  <a:buFont typeface="+mj-lt"/>
                  <a:buAutoNum type="arabicPeriod" startAt="5"/>
                </a:pPr>
                <a:r>
                  <a:rPr lang="pt-BR" dirty="0"/>
                  <a:t>O número de observações (n = tamanho da amostra) deve ser maior que o número de parâmetros;</a:t>
                </a:r>
              </a:p>
              <a:p>
                <a:pPr marL="514350" indent="-514350" algn="just">
                  <a:buFont typeface="+mj-lt"/>
                  <a:buAutoNum type="arabicPeriod" startAt="5"/>
                </a:pPr>
                <a:r>
                  <a:rPr lang="pt-BR" dirty="0"/>
                  <a:t>Deve haver variabilidade dos valores de X. </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824" r="-1052"/>
                </a:stretch>
              </a:blipFill>
            </p:spPr>
            <p:txBody>
              <a:bodyPr/>
              <a:lstStyle/>
              <a:p>
                <a:r>
                  <a:rPr lang="pt-BR">
                    <a:noFill/>
                  </a:rPr>
                  <a:t> </a:t>
                </a:r>
              </a:p>
            </p:txBody>
          </p:sp>
        </mc:Fallback>
      </mc:AlternateContent>
    </p:spTree>
    <p:extLst>
      <p:ext uri="{BB962C8B-B14F-4D97-AF65-F5344CB8AC3E}">
        <p14:creationId xmlns:p14="http://schemas.microsoft.com/office/powerpoint/2010/main" val="263963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p:sp>
        <p:nvSpPr>
          <p:cNvPr id="3" name="Espaço Reservado para Conteúdo 2"/>
          <p:cNvSpPr>
            <a:spLocks noGrp="1"/>
          </p:cNvSpPr>
          <p:nvPr>
            <p:ph idx="1"/>
          </p:nvPr>
        </p:nvSpPr>
        <p:spPr>
          <a:xfrm>
            <a:off x="259080" y="990600"/>
            <a:ext cx="11597640" cy="5684520"/>
          </a:xfrm>
        </p:spPr>
        <p:txBody>
          <a:bodyPr/>
          <a:lstStyle/>
          <a:p>
            <a:pPr marL="0" indent="0" algn="ctr">
              <a:buNone/>
            </a:pPr>
            <a:r>
              <a:rPr lang="pt-BR" b="1" dirty="0"/>
              <a:t>Principais Testes de Consistência do Modelo</a:t>
            </a:r>
          </a:p>
          <a:p>
            <a:pPr marL="0" indent="0" algn="just">
              <a:buNone/>
            </a:pPr>
            <a:endParaRPr lang="pt-BR" dirty="0"/>
          </a:p>
          <a:p>
            <a:pPr algn="just"/>
            <a:r>
              <a:rPr lang="pt-BR" b="1" dirty="0"/>
              <a:t>Alguns Testes de heterocedasticidade, contrário à </a:t>
            </a:r>
            <a:r>
              <a:rPr lang="pt-BR" b="1" dirty="0" err="1"/>
              <a:t>Homocedasticidade</a:t>
            </a:r>
            <a:r>
              <a:rPr lang="pt-BR" dirty="0"/>
              <a:t>:</a:t>
            </a:r>
          </a:p>
          <a:p>
            <a:pPr marL="514350" indent="-514350" algn="just">
              <a:buAutoNum type="alphaLcParenR"/>
            </a:pPr>
            <a:r>
              <a:rPr lang="pt-BR" dirty="0"/>
              <a:t>Teste de </a:t>
            </a:r>
            <a:r>
              <a:rPr lang="pt-BR" dirty="0" err="1"/>
              <a:t>Goldfeld-Quandt</a:t>
            </a:r>
            <a:r>
              <a:rPr lang="pt-BR" dirty="0"/>
              <a:t> – para pequenas amostras;</a:t>
            </a:r>
          </a:p>
          <a:p>
            <a:pPr marL="514350" indent="-514350" algn="just">
              <a:buAutoNum type="alphaLcParenR"/>
            </a:pPr>
            <a:r>
              <a:rPr lang="pt-BR" dirty="0"/>
              <a:t>Teste de </a:t>
            </a:r>
            <a:r>
              <a:rPr lang="pt-BR" dirty="0" err="1"/>
              <a:t>Breusch-Pagan</a:t>
            </a:r>
            <a:r>
              <a:rPr lang="pt-BR" dirty="0"/>
              <a:t> – para grandes amostras.</a:t>
            </a:r>
          </a:p>
          <a:p>
            <a:pPr algn="just"/>
            <a:endParaRPr lang="pt-BR" dirty="0"/>
          </a:p>
          <a:p>
            <a:pPr algn="just"/>
            <a:r>
              <a:rPr lang="pt-BR" b="1" dirty="0"/>
              <a:t>Teste de </a:t>
            </a:r>
            <a:r>
              <a:rPr lang="pt-BR" b="1" dirty="0" err="1"/>
              <a:t>autocorrelação</a:t>
            </a:r>
            <a:r>
              <a:rPr lang="pt-BR" b="1" dirty="0"/>
              <a:t> dos resíduos</a:t>
            </a:r>
            <a:r>
              <a:rPr lang="pt-BR" dirty="0"/>
              <a:t>:</a:t>
            </a:r>
          </a:p>
          <a:p>
            <a:pPr marL="0" indent="0" algn="just">
              <a:buNone/>
            </a:pPr>
            <a:r>
              <a:rPr lang="pt-BR" dirty="0"/>
              <a:t>a) Teste de </a:t>
            </a:r>
            <a:r>
              <a:rPr lang="pt-BR" dirty="0" err="1"/>
              <a:t>Durbin</a:t>
            </a:r>
            <a:r>
              <a:rPr lang="pt-BR" dirty="0"/>
              <a:t>-Watson.</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512395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p:sp>
        <p:nvSpPr>
          <p:cNvPr id="3" name="Espaço Reservado para Conteúdo 2"/>
          <p:cNvSpPr>
            <a:spLocks noGrp="1"/>
          </p:cNvSpPr>
          <p:nvPr>
            <p:ph idx="1"/>
          </p:nvPr>
        </p:nvSpPr>
        <p:spPr>
          <a:xfrm>
            <a:off x="259080" y="990600"/>
            <a:ext cx="11597640" cy="5684520"/>
          </a:xfrm>
        </p:spPr>
        <p:txBody>
          <a:bodyPr/>
          <a:lstStyle/>
          <a:p>
            <a:pPr marL="0" indent="0" algn="ctr">
              <a:buNone/>
            </a:pPr>
            <a:r>
              <a:rPr lang="pt-BR" b="1" dirty="0"/>
              <a:t>Testes e Estimativas Adicionais</a:t>
            </a:r>
          </a:p>
          <a:p>
            <a:pPr algn="just"/>
            <a:r>
              <a:rPr lang="pt-BR" b="1" dirty="0"/>
              <a:t>Alguns Testes de Normalidade</a:t>
            </a:r>
            <a:r>
              <a:rPr lang="pt-BR" dirty="0"/>
              <a:t>:</a:t>
            </a:r>
          </a:p>
          <a:p>
            <a:pPr marL="514350" indent="-514350" algn="just">
              <a:buAutoNum type="alphaLcParenR"/>
            </a:pPr>
            <a:r>
              <a:rPr lang="pt-BR" dirty="0"/>
              <a:t>Teste de </a:t>
            </a:r>
            <a:r>
              <a:rPr lang="pt-BR" dirty="0" err="1"/>
              <a:t>Kolmogorov-Smirnov</a:t>
            </a:r>
            <a:r>
              <a:rPr lang="pt-BR" dirty="0"/>
              <a:t>;</a:t>
            </a:r>
          </a:p>
          <a:p>
            <a:pPr marL="514350" indent="-514350" algn="just">
              <a:buAutoNum type="alphaLcParenR"/>
            </a:pPr>
            <a:r>
              <a:rPr lang="pt-BR" dirty="0"/>
              <a:t>Teste de Shapiro-</a:t>
            </a:r>
            <a:r>
              <a:rPr lang="pt-BR" dirty="0" err="1"/>
              <a:t>Wilk</a:t>
            </a:r>
            <a:r>
              <a:rPr lang="pt-BR" dirty="0"/>
              <a:t>.</a:t>
            </a:r>
          </a:p>
          <a:p>
            <a:pPr algn="just"/>
            <a:endParaRPr lang="pt-BR" dirty="0"/>
          </a:p>
          <a:p>
            <a:pPr algn="just"/>
            <a:r>
              <a:rPr lang="pt-BR" b="1" dirty="0"/>
              <a:t>Testes de significância dos coeficientes (parâmetros) estimados</a:t>
            </a:r>
            <a:r>
              <a:rPr lang="pt-BR" dirty="0"/>
              <a:t>:</a:t>
            </a:r>
          </a:p>
          <a:p>
            <a:pPr marL="514350" indent="-514350" algn="just">
              <a:buAutoNum type="alphaLcParenR"/>
            </a:pPr>
            <a:r>
              <a:rPr lang="pt-BR" dirty="0"/>
              <a:t>Teste t de </a:t>
            </a:r>
            <a:r>
              <a:rPr lang="pt-BR" dirty="0" err="1"/>
              <a:t>Student</a:t>
            </a:r>
            <a:r>
              <a:rPr lang="pt-BR" dirty="0"/>
              <a:t>;</a:t>
            </a:r>
          </a:p>
          <a:p>
            <a:pPr marL="514350" indent="-514350" algn="just">
              <a:buAutoNum type="alphaLcParenR"/>
            </a:pPr>
            <a:r>
              <a:rPr lang="pt-BR" dirty="0"/>
              <a:t>Teste F de </a:t>
            </a:r>
            <a:r>
              <a:rPr lang="pt-BR" dirty="0" err="1"/>
              <a:t>Snedecor</a:t>
            </a:r>
            <a:r>
              <a:rPr lang="pt-BR" dirty="0"/>
              <a:t>-Fischer;</a:t>
            </a:r>
          </a:p>
          <a:p>
            <a:pPr marL="514350" indent="-514350" algn="just">
              <a:buAutoNum type="alphaLcParenR"/>
            </a:pPr>
            <a:r>
              <a:rPr lang="pt-BR" dirty="0"/>
              <a:t>Teste Z (normal).</a:t>
            </a:r>
          </a:p>
          <a:p>
            <a:pPr marL="0" indent="0">
              <a:buNone/>
            </a:pPr>
            <a:endParaRPr lang="pt-BR" dirty="0"/>
          </a:p>
          <a:p>
            <a:r>
              <a:rPr lang="pt-BR" b="1" dirty="0"/>
              <a:t>Estimativa dos intervalos de confiança para os parâmetros</a:t>
            </a:r>
          </a:p>
          <a:p>
            <a:pPr marL="0" indent="0">
              <a:buNone/>
            </a:pPr>
            <a:endParaRPr lang="pt-BR" b="1" dirty="0"/>
          </a:p>
          <a:p>
            <a:pPr marL="0" indent="0">
              <a:buNone/>
            </a:pPr>
            <a:endParaRPr lang="pt-BR" b="1"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57937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normAutofit fontScale="92500"/>
              </a:bodyPr>
              <a:lstStyle/>
              <a:p>
                <a:pPr marL="0" indent="0" algn="ctr">
                  <a:buNone/>
                </a:pPr>
                <a:r>
                  <a:rPr lang="pt-BR" b="1" dirty="0"/>
                  <a:t>Erros Padrão das Estimativas de (MQO)</a:t>
                </a:r>
              </a:p>
              <a:p>
                <a:pPr marL="0" indent="0">
                  <a:buNone/>
                </a:pPr>
                <a:endParaRPr lang="pt-B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𝑒𝑝</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𝜎</m:t>
                              </m:r>
                            </m:e>
                          </m:acc>
                        </m:num>
                        <m:den>
                          <m:rad>
                            <m:radPr>
                              <m:degHide m:val="on"/>
                              <m:ctrlPr>
                                <a:rPr lang="pt-BR" b="0" i="1" smtClean="0">
                                  <a:latin typeface="Cambria Math" panose="02040503050406030204" pitchFamily="18" charset="0"/>
                                </a:rPr>
                              </m:ctrlPr>
                            </m:radPr>
                            <m:deg/>
                            <m:e>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e>
                          </m:rad>
                        </m:den>
                      </m:f>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𝑒𝑝</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1</m:t>
                              </m:r>
                            </m:sub>
                          </m:sSub>
                        </m:e>
                      </m:d>
                      <m:r>
                        <a:rPr lang="pt-BR" b="0" i="1" smtClean="0">
                          <a:latin typeface="Cambria Math" panose="02040503050406030204" pitchFamily="18" charset="0"/>
                        </a:rPr>
                        <m:t>= </m:t>
                      </m:r>
                      <m:rad>
                        <m:radPr>
                          <m:degHide m:val="on"/>
                          <m:ctrlPr>
                            <a:rPr lang="pt-BR" b="0" i="1" smtClean="0">
                              <a:latin typeface="Cambria Math" panose="02040503050406030204" pitchFamily="18" charset="0"/>
                            </a:rPr>
                          </m:ctrlPr>
                        </m:radPr>
                        <m:deg/>
                        <m:e>
                          <m:f>
                            <m:fPr>
                              <m:ctrlPr>
                                <a:rPr lang="pt-BR" b="0" i="1" smtClean="0">
                                  <a:latin typeface="Cambria Math" panose="02040503050406030204" pitchFamily="18" charset="0"/>
                                </a:rPr>
                              </m:ctrlPr>
                            </m:fPr>
                            <m:num>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num>
                            <m:den>
                              <m:r>
                                <a:rPr lang="pt-BR" b="0" i="1" smtClean="0">
                                  <a:latin typeface="Cambria Math" panose="02040503050406030204" pitchFamily="18" charset="0"/>
                                </a:rPr>
                                <m:t>𝑛</m:t>
                              </m:r>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den>
                          </m:f>
                        </m:e>
                      </m:rad>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𝜎</m:t>
                          </m:r>
                        </m:e>
                      </m:acc>
                    </m:oMath>
                  </m:oMathPara>
                </a14:m>
                <a:endParaRPr lang="pt-BR" b="0"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𝜎</m:t>
                          </m:r>
                        </m:e>
                      </m:acc>
                      <m:r>
                        <a:rPr lang="pt-BR" b="0" i="1" smtClean="0">
                          <a:latin typeface="Cambria Math" panose="02040503050406030204" pitchFamily="18" charset="0"/>
                        </a:rPr>
                        <m:t>=</m:t>
                      </m:r>
                      <m:rad>
                        <m:radPr>
                          <m:degHide m:val="on"/>
                          <m:ctrlPr>
                            <a:rPr lang="pt-BR" b="0" i="1" smtClean="0">
                              <a:latin typeface="Cambria Math" panose="02040503050406030204" pitchFamily="18" charset="0"/>
                            </a:rPr>
                          </m:ctrlPr>
                        </m:radPr>
                        <m:deg/>
                        <m:e>
                          <m:f>
                            <m:fPr>
                              <m:ctrlPr>
                                <a:rPr lang="pt-BR" i="1">
                                  <a:latin typeface="Cambria Math" panose="02040503050406030204" pitchFamily="18" charset="0"/>
                                </a:rPr>
                              </m:ctrlPr>
                            </m:fPr>
                            <m:num>
                              <m:nary>
                                <m:naryPr>
                                  <m:chr m:val="∑"/>
                                  <m:subHide m:val="on"/>
                                  <m:supHide m:val="on"/>
                                  <m:ctrlPr>
                                    <a:rPr lang="pt-BR" i="1">
                                      <a:latin typeface="Cambria Math" panose="02040503050406030204" pitchFamily="18" charset="0"/>
                                    </a:rPr>
                                  </m:ctrlPr>
                                </m:naryPr>
                                <m:sub/>
                                <m:sup/>
                                <m:e>
                                  <m:sSubSup>
                                    <m:sSubSupPr>
                                      <m:ctrlPr>
                                        <a:rPr lang="pt-BR" i="1">
                                          <a:latin typeface="Cambria Math" panose="02040503050406030204" pitchFamily="18" charset="0"/>
                                        </a:rPr>
                                      </m:ctrlPr>
                                    </m:sSubSupP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sub>
                                      <m:r>
                                        <a:rPr lang="pt-BR" i="1">
                                          <a:latin typeface="Cambria Math" panose="02040503050406030204" pitchFamily="18" charset="0"/>
                                        </a:rPr>
                                        <m:t>𝑖</m:t>
                                      </m:r>
                                    </m:sub>
                                    <m:sup>
                                      <m:r>
                                        <a:rPr lang="pt-BR" i="1">
                                          <a:latin typeface="Cambria Math" panose="02040503050406030204" pitchFamily="18" charset="0"/>
                                        </a:rPr>
                                        <m:t>2</m:t>
                                      </m:r>
                                    </m:sup>
                                  </m:sSubSup>
                                </m:e>
                              </m:nary>
                            </m:num>
                            <m:den>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𝑘</m:t>
                              </m:r>
                            </m:den>
                          </m:f>
                        </m:e>
                      </m:rad>
                    </m:oMath>
                  </m:oMathPara>
                </a14:m>
                <a:endParaRPr lang="pt-BR" b="0" dirty="0"/>
              </a:p>
              <a:p>
                <a:pPr marL="0" indent="0">
                  <a:buNone/>
                </a:pPr>
                <a14:m>
                  <m:oMath xmlns:m="http://schemas.openxmlformats.org/officeDocument/2006/math">
                    <m:r>
                      <a:rPr lang="pt-BR" i="1">
                        <a:latin typeface="Cambria Math" panose="02040503050406030204" pitchFamily="18" charset="0"/>
                      </a:rPr>
                      <m:t>𝑘</m:t>
                    </m:r>
                  </m:oMath>
                </a14:m>
                <a:r>
                  <a:rPr lang="pt-BR" b="0" dirty="0"/>
                  <a:t> = número de parâmetros estimados.</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t="-1717" b="-1609"/>
                </a:stretch>
              </a:blipFill>
            </p:spPr>
            <p:txBody>
              <a:bodyPr/>
              <a:lstStyle/>
              <a:p>
                <a:r>
                  <a:rPr lang="pt-BR">
                    <a:noFill/>
                  </a:rPr>
                  <a:t> </a:t>
                </a:r>
              </a:p>
            </p:txBody>
          </p:sp>
        </mc:Fallback>
      </mc:AlternateContent>
    </p:spTree>
    <p:extLst>
      <p:ext uri="{BB962C8B-B14F-4D97-AF65-F5344CB8AC3E}">
        <p14:creationId xmlns:p14="http://schemas.microsoft.com/office/powerpoint/2010/main" val="238449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normAutofit/>
              </a:bodyPr>
              <a:lstStyle/>
              <a:p>
                <a:pPr marL="0" indent="0" algn="ctr">
                  <a:buNone/>
                </a:pPr>
                <a:r>
                  <a:rPr lang="pt-BR" b="1" dirty="0"/>
                  <a:t>Propriedades dos Estimadores de MQO: Teorema de Gauss-</a:t>
                </a:r>
                <a:r>
                  <a:rPr lang="pt-BR" b="1" dirty="0" err="1"/>
                  <a:t>Markov</a:t>
                </a:r>
                <a:endParaRPr lang="pt-BR" b="1" dirty="0"/>
              </a:p>
              <a:p>
                <a:pPr algn="just"/>
                <a:r>
                  <a:rPr lang="pt-BR" dirty="0"/>
                  <a:t>Cada estimador de MQO é BLUE – Best Linear </a:t>
                </a:r>
                <a:r>
                  <a:rPr lang="pt-BR" dirty="0" err="1"/>
                  <a:t>Unbiased</a:t>
                </a:r>
                <a:r>
                  <a:rPr lang="pt-BR" dirty="0"/>
                  <a:t> </a:t>
                </a:r>
                <a:r>
                  <a:rPr lang="pt-BR" dirty="0" err="1"/>
                  <a:t>Estimator</a:t>
                </a:r>
                <a:r>
                  <a:rPr lang="pt-BR" dirty="0"/>
                  <a:t>, dado que:</a:t>
                </a:r>
              </a:p>
              <a:p>
                <a:pPr marL="514350" indent="-514350" algn="just">
                  <a:buFont typeface="+mj-lt"/>
                  <a:buAutoNum type="arabicPeriod"/>
                </a:pPr>
                <a:r>
                  <a:rPr lang="pt-BR" dirty="0"/>
                  <a:t>É linear, ou seja, uma função linear de uma variável aleatória, tal como a variável dependente Y na função de regressão;</a:t>
                </a:r>
              </a:p>
              <a:p>
                <a:pPr marL="514350" indent="-514350" algn="just">
                  <a:buFont typeface="+mj-lt"/>
                  <a:buAutoNum type="arabicPeriod"/>
                </a:pPr>
                <a:r>
                  <a:rPr lang="pt-BR" dirty="0"/>
                  <a:t>É não </a:t>
                </a:r>
                <a:r>
                  <a:rPr lang="pt-BR" dirty="0" err="1"/>
                  <a:t>viesado</a:t>
                </a:r>
                <a:r>
                  <a:rPr lang="pt-BR" dirty="0"/>
                  <a:t>, isto é, o seu valor médio ou esperado </a:t>
                </a:r>
                <a14:m>
                  <m:oMath xmlns:m="http://schemas.openxmlformats.org/officeDocument/2006/math">
                    <m:r>
                      <a:rPr lang="pt-BR" b="0" i="1" smtClean="0">
                        <a:latin typeface="Cambria Math" panose="02040503050406030204" pitchFamily="18" charset="0"/>
                      </a:rPr>
                      <m:t>𝐸</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𝛽</m:t>
                                </m:r>
                              </m:e>
                            </m:acc>
                          </m:e>
                          <m:sub>
                            <m:r>
                              <a:rPr lang="pt-BR" b="0" i="1" smtClean="0">
                                <a:latin typeface="Cambria Math" panose="02040503050406030204" pitchFamily="18" charset="0"/>
                              </a:rPr>
                              <m:t>2</m:t>
                            </m:r>
                          </m:sub>
                        </m:sSub>
                      </m:e>
                    </m:d>
                  </m:oMath>
                </a14:m>
                <a:r>
                  <a:rPr lang="pt-BR" dirty="0"/>
                  <a:t>é igual ao verdadeiro valor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oMath>
                </a14:m>
                <a:r>
                  <a:rPr lang="pt-BR" dirty="0"/>
                  <a:t>;</a:t>
                </a:r>
              </a:p>
              <a:p>
                <a:pPr marL="514350" indent="-514350" algn="just">
                  <a:buFont typeface="+mj-lt"/>
                  <a:buAutoNum type="arabicPeriod"/>
                </a:pPr>
                <a:r>
                  <a:rPr lang="pt-BR" dirty="0"/>
                  <a:t>Tem variância mínima na classe de todos os estimadores lineares não </a:t>
                </a:r>
                <a:r>
                  <a:rPr lang="pt-BR" dirty="0" err="1"/>
                  <a:t>viesados</a:t>
                </a:r>
                <a:r>
                  <a:rPr lang="pt-BR" dirty="0"/>
                  <a:t>; um estimador não </a:t>
                </a:r>
                <a:r>
                  <a:rPr lang="pt-BR" dirty="0" err="1"/>
                  <a:t>viesado</a:t>
                </a:r>
                <a:r>
                  <a:rPr lang="pt-BR" dirty="0"/>
                  <a:t> com a menor variância é conhecido como um estimador eficiente.</a:t>
                </a:r>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824" r="-1052"/>
                </a:stretch>
              </a:blipFill>
            </p:spPr>
            <p:txBody>
              <a:bodyPr/>
              <a:lstStyle/>
              <a:p>
                <a:r>
                  <a:rPr lang="pt-BR">
                    <a:noFill/>
                  </a:rPr>
                  <a:t> </a:t>
                </a:r>
              </a:p>
            </p:txBody>
          </p:sp>
        </mc:Fallback>
      </mc:AlternateContent>
    </p:spTree>
    <p:extLst>
      <p:ext uri="{BB962C8B-B14F-4D97-AF65-F5344CB8AC3E}">
        <p14:creationId xmlns:p14="http://schemas.microsoft.com/office/powerpoint/2010/main" val="2337131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p:sp>
        <p:nvSpPr>
          <p:cNvPr id="3" name="Espaço Reservado para Conteúdo 2"/>
          <p:cNvSpPr>
            <a:spLocks noGrp="1"/>
          </p:cNvSpPr>
          <p:nvPr>
            <p:ph idx="1"/>
          </p:nvPr>
        </p:nvSpPr>
        <p:spPr>
          <a:xfrm>
            <a:off x="259080" y="990600"/>
            <a:ext cx="11597640" cy="5684520"/>
          </a:xfrm>
        </p:spPr>
        <p:txBody>
          <a:bodyPr>
            <a:normAutofit/>
          </a:bodyPr>
          <a:lstStyle/>
          <a:p>
            <a:pPr marL="0" indent="0" algn="ctr">
              <a:buNone/>
            </a:pPr>
            <a:r>
              <a:rPr lang="pt-BR" b="1" dirty="0"/>
              <a:t>ANOVA – Análise de Variância para uma Regressão por MQO </a:t>
            </a: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sz="2000" dirty="0"/>
          </a:p>
          <a:p>
            <a:pPr marL="0" indent="0">
              <a:buNone/>
            </a:pPr>
            <a:r>
              <a:rPr lang="pt-BR" sz="2000" dirty="0"/>
              <a:t>Em que:</a:t>
            </a:r>
          </a:p>
          <a:p>
            <a:pPr marL="0" indent="0">
              <a:buNone/>
            </a:pPr>
            <a:r>
              <a:rPr lang="pt-BR" sz="2000" dirty="0"/>
              <a:t>SQ = Soma dos quadrados;                                              SQE = Soma dos quadrados explicados; </a:t>
            </a:r>
          </a:p>
          <a:p>
            <a:pPr marL="0" indent="0">
              <a:buNone/>
            </a:pPr>
            <a:r>
              <a:rPr lang="pt-BR" sz="2000" dirty="0"/>
              <a:t>SQR = Soma dos quadrados dos resíduos;                    STQ = Soma total dos quadrados;</a:t>
            </a:r>
          </a:p>
          <a:p>
            <a:pPr marL="0" indent="0">
              <a:buNone/>
            </a:pPr>
            <a:r>
              <a:rPr lang="pt-BR" sz="2000" dirty="0" err="1"/>
              <a:t>gl</a:t>
            </a:r>
            <a:r>
              <a:rPr lang="pt-BR" sz="2000" dirty="0"/>
              <a:t> = Graus de liberdade;                                                    MSQ = Média da soma dos quadrados.</a:t>
            </a:r>
          </a:p>
        </p:txBody>
      </p:sp>
      <p:pic>
        <p:nvPicPr>
          <p:cNvPr id="4" name="Imagem 3"/>
          <p:cNvPicPr>
            <a:picLocks noChangeAspect="1"/>
          </p:cNvPicPr>
          <p:nvPr/>
        </p:nvPicPr>
        <p:blipFill>
          <a:blip r:embed="rId2"/>
          <a:stretch>
            <a:fillRect/>
          </a:stretch>
        </p:blipFill>
        <p:spPr>
          <a:xfrm>
            <a:off x="1927654" y="1398375"/>
            <a:ext cx="7941276" cy="1827718"/>
          </a:xfrm>
          <a:prstGeom prst="rect">
            <a:avLst/>
          </a:prstGeom>
        </p:spPr>
      </p:pic>
      <p:pic>
        <p:nvPicPr>
          <p:cNvPr id="5" name="Imagem 4"/>
          <p:cNvPicPr>
            <a:picLocks noChangeAspect="1"/>
          </p:cNvPicPr>
          <p:nvPr/>
        </p:nvPicPr>
        <p:blipFill>
          <a:blip r:embed="rId3"/>
          <a:stretch>
            <a:fillRect/>
          </a:stretch>
        </p:blipFill>
        <p:spPr>
          <a:xfrm>
            <a:off x="2001796" y="3230205"/>
            <a:ext cx="7867135" cy="1704254"/>
          </a:xfrm>
          <a:prstGeom prst="rect">
            <a:avLst/>
          </a:prstGeom>
        </p:spPr>
      </p:pic>
    </p:spTree>
    <p:extLst>
      <p:ext uri="{BB962C8B-B14F-4D97-AF65-F5344CB8AC3E}">
        <p14:creationId xmlns:p14="http://schemas.microsoft.com/office/powerpoint/2010/main" val="1742988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p:sp>
        <p:nvSpPr>
          <p:cNvPr id="3" name="Espaço Reservado para Conteúdo 2"/>
          <p:cNvSpPr>
            <a:spLocks noGrp="1"/>
          </p:cNvSpPr>
          <p:nvPr>
            <p:ph idx="1"/>
          </p:nvPr>
        </p:nvSpPr>
        <p:spPr>
          <a:xfrm>
            <a:off x="259080" y="990600"/>
            <a:ext cx="11597640" cy="5684520"/>
          </a:xfrm>
        </p:spPr>
        <p:txBody>
          <a:bodyPr>
            <a:normAutofit/>
          </a:bodyPr>
          <a:lstStyle/>
          <a:p>
            <a:pPr marL="0" indent="0" algn="ctr">
              <a:buNone/>
            </a:pPr>
            <a:r>
              <a:rPr lang="pt-BR" b="1" dirty="0"/>
              <a:t>ANOVA – Análise de Variância para uma Regressão por MQO </a:t>
            </a: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sz="2000" dirty="0"/>
          </a:p>
        </p:txBody>
      </p:sp>
      <p:pic>
        <p:nvPicPr>
          <p:cNvPr id="6" name="Imagem 5"/>
          <p:cNvPicPr>
            <a:picLocks noChangeAspect="1"/>
          </p:cNvPicPr>
          <p:nvPr/>
        </p:nvPicPr>
        <p:blipFill>
          <a:blip r:embed="rId2"/>
          <a:stretch>
            <a:fillRect/>
          </a:stretch>
        </p:blipFill>
        <p:spPr>
          <a:xfrm>
            <a:off x="3194099" y="1659866"/>
            <a:ext cx="5727601" cy="5198134"/>
          </a:xfrm>
          <a:prstGeom prst="rect">
            <a:avLst/>
          </a:prstGeom>
        </p:spPr>
      </p:pic>
    </p:spTree>
    <p:extLst>
      <p:ext uri="{BB962C8B-B14F-4D97-AF65-F5344CB8AC3E}">
        <p14:creationId xmlns:p14="http://schemas.microsoft.com/office/powerpoint/2010/main" val="2941174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normAutofit/>
              </a:bodyPr>
              <a:lstStyle/>
              <a:p>
                <a:pPr marL="0" indent="0" algn="ctr">
                  <a:buNone/>
                </a:pPr>
                <a:r>
                  <a:rPr lang="pt-BR" b="1" dirty="0"/>
                  <a:t>Coeficiente de Determinação </a:t>
                </a:r>
                <a14:m>
                  <m:oMath xmlns:m="http://schemas.openxmlformats.org/officeDocument/2006/math">
                    <m:d>
                      <m:dPr>
                        <m:ctrlPr>
                          <a:rPr lang="pt-BR" b="1" i="1" dirty="0" smtClean="0">
                            <a:latin typeface="Cambria Math" panose="02040503050406030204" pitchFamily="18" charset="0"/>
                          </a:rPr>
                        </m:ctrlPr>
                      </m:dPr>
                      <m:e>
                        <m:sSup>
                          <m:sSupPr>
                            <m:ctrlPr>
                              <a:rPr lang="pt-BR" b="1" i="1" dirty="0" smtClean="0">
                                <a:latin typeface="Cambria Math" panose="02040503050406030204" pitchFamily="18" charset="0"/>
                              </a:rPr>
                            </m:ctrlPr>
                          </m:sSupPr>
                          <m:e>
                            <m:r>
                              <a:rPr lang="pt-BR" b="1" i="1" dirty="0" smtClean="0">
                                <a:latin typeface="Cambria Math" panose="02040503050406030204" pitchFamily="18" charset="0"/>
                              </a:rPr>
                              <m:t>𝑹</m:t>
                            </m:r>
                          </m:e>
                          <m:sup>
                            <m:r>
                              <a:rPr lang="pt-BR" b="1" i="1" dirty="0" smtClean="0">
                                <a:latin typeface="Cambria Math" panose="02040503050406030204" pitchFamily="18" charset="0"/>
                              </a:rPr>
                              <m:t>𝟐</m:t>
                            </m:r>
                          </m:sup>
                        </m:sSup>
                      </m:e>
                    </m:d>
                  </m:oMath>
                </a14:m>
                <a:endParaRPr lang="pt-BR" dirty="0"/>
              </a:p>
              <a:p>
                <a:pPr marL="0" indent="0" algn="ctr">
                  <a:buNone/>
                </a:pPr>
                <a:endParaRPr lang="pt-BR" dirty="0"/>
              </a:p>
              <a:p>
                <a:pPr marL="0" indent="0" algn="ctr">
                  <a:buNone/>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𝑅</m:t>
                          </m:r>
                        </m:e>
                        <m:sup>
                          <m:r>
                            <a:rPr lang="pt-BR" b="0" i="1" smtClean="0">
                              <a:latin typeface="Cambria Math" panose="02040503050406030204" pitchFamily="18" charset="0"/>
                            </a:rPr>
                            <m:t>2</m:t>
                          </m:r>
                        </m:sup>
                      </m:sSup>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𝑆𝑄𝐸</m:t>
                          </m:r>
                        </m:num>
                        <m:den>
                          <m:r>
                            <a:rPr lang="pt-BR" b="0" i="1" smtClean="0">
                              <a:latin typeface="Cambria Math" panose="02040503050406030204" pitchFamily="18" charset="0"/>
                            </a:rPr>
                            <m:t>𝑆𝑄𝑇</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num>
                        <m:den>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den>
                      </m:f>
                    </m:oMath>
                  </m:oMathPara>
                </a14:m>
                <a:endParaRPr lang="pt-BR" dirty="0"/>
              </a:p>
              <a:p>
                <a:pPr algn="just">
                  <a:buFont typeface="Wingdings" panose="05000000000000000000" pitchFamily="2" charset="2"/>
                  <a:buChar char="è"/>
                </a:pPr>
                <a:r>
                  <a:rPr lang="pt-BR" dirty="0">
                    <a:sym typeface="Wingdings" panose="05000000000000000000" pitchFamily="2" charset="2"/>
                  </a:rPr>
                  <a:t>Medida resumo que diz quanto a reta de regressão amostral se ajusta aos dados, portanto é uma medida da qualidade de ajustamento da reta.</a:t>
                </a:r>
              </a:p>
              <a:p>
                <a:pPr algn="just">
                  <a:buFont typeface="Wingdings" panose="05000000000000000000" pitchFamily="2" charset="2"/>
                  <a:buChar char="è"/>
                </a:pPr>
                <a:r>
                  <a:rPr lang="pt-BR" dirty="0">
                    <a:sym typeface="Wingdings" panose="05000000000000000000" pitchFamily="2" charset="2"/>
                  </a:rPr>
                  <a:t>Pode-se dizer que o coeficiente de determinação apresenta qual o percentual de explicação da variação total ocorrida na variável dependente, frente as variações das variáveis explicativas.</a:t>
                </a:r>
              </a:p>
              <a:p>
                <a:pPr marL="0" indent="0" algn="just">
                  <a:buNone/>
                </a:pPr>
                <a:r>
                  <a:rPr lang="pt-BR" dirty="0">
                    <a:sym typeface="Wingdings" panose="05000000000000000000" pitchFamily="2" charset="2"/>
                  </a:rPr>
                  <a:t>Por exemplo: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𝑅</m:t>
                        </m:r>
                      </m:e>
                      <m:sup>
                        <m:r>
                          <a:rPr lang="pt-BR" i="1">
                            <a:latin typeface="Cambria Math" panose="02040503050406030204" pitchFamily="18" charset="0"/>
                          </a:rPr>
                          <m:t>2</m:t>
                        </m:r>
                      </m:sup>
                    </m:sSup>
                  </m:oMath>
                </a14:m>
                <a:r>
                  <a:rPr lang="pt-BR" dirty="0"/>
                  <a:t> = 0,85 significa que as variáveis explicativas conseguiram explicar 85% do comportamento (variações) da variável dependente.</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sz="20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1104" t="-1288" r="-1052"/>
                </a:stretch>
              </a:blipFill>
            </p:spPr>
            <p:txBody>
              <a:bodyPr/>
              <a:lstStyle/>
              <a:p>
                <a:r>
                  <a:rPr lang="pt-BR">
                    <a:noFill/>
                  </a:rPr>
                  <a:t> </a:t>
                </a:r>
              </a:p>
            </p:txBody>
          </p:sp>
        </mc:Fallback>
      </mc:AlternateContent>
    </p:spTree>
    <p:extLst>
      <p:ext uri="{BB962C8B-B14F-4D97-AF65-F5344CB8AC3E}">
        <p14:creationId xmlns:p14="http://schemas.microsoft.com/office/powerpoint/2010/main" val="3896927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0100" y="0"/>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76200" y="647701"/>
                <a:ext cx="12115800" cy="6210300"/>
              </a:xfrm>
            </p:spPr>
            <p:txBody>
              <a:bodyPr>
                <a:normAutofit fontScale="77500" lnSpcReduction="20000"/>
              </a:bodyPr>
              <a:lstStyle/>
              <a:p>
                <a:pPr marL="0" indent="0" algn="ctr">
                  <a:buNone/>
                </a:pPr>
                <a:r>
                  <a:rPr lang="pt-BR" b="1" dirty="0"/>
                  <a:t>Coeficiente de Correlação Amostral </a:t>
                </a:r>
                <a14:m>
                  <m:oMath xmlns:m="http://schemas.openxmlformats.org/officeDocument/2006/math">
                    <m:d>
                      <m:dPr>
                        <m:ctrlPr>
                          <a:rPr lang="pt-BR" b="1" i="1" dirty="0" smtClean="0">
                            <a:latin typeface="Cambria Math" panose="02040503050406030204" pitchFamily="18" charset="0"/>
                          </a:rPr>
                        </m:ctrlPr>
                      </m:dPr>
                      <m:e>
                        <m:r>
                          <a:rPr lang="pt-BR" b="1" i="1" dirty="0" smtClean="0">
                            <a:latin typeface="Cambria Math" panose="02040503050406030204" pitchFamily="18" charset="0"/>
                          </a:rPr>
                          <m:t>𝑹</m:t>
                        </m:r>
                      </m:e>
                    </m:d>
                  </m:oMath>
                </a14:m>
                <a:r>
                  <a:rPr lang="pt-BR" dirty="0"/>
                  <a:t> </a:t>
                </a:r>
                <a:r>
                  <a:rPr lang="pt-BR" b="1" dirty="0"/>
                  <a:t>ou Coeficiente de Correlação Simples ou Coeficiente de Ordem Zero ou Coeficiente Produto Momento de Pearson</a:t>
                </a:r>
              </a:p>
              <a:p>
                <a:pPr marL="0" indent="0" algn="ctr">
                  <a:buNone/>
                </a:pPr>
                <a:endParaRPr lang="pt-BR" sz="2300" dirty="0"/>
              </a:p>
              <a:p>
                <a:pPr marL="0" indent="0" algn="ctr">
                  <a:buNone/>
                </a:pPr>
                <a14:m>
                  <m:oMath xmlns:m="http://schemas.openxmlformats.org/officeDocument/2006/math">
                    <m:r>
                      <a:rPr lang="pt-BR" b="0" i="1" smtClean="0">
                        <a:latin typeface="Cambria Math" panose="02040503050406030204" pitchFamily="18" charset="0"/>
                      </a:rPr>
                      <m:t>𝑅</m:t>
                    </m:r>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subHide m:val="on"/>
                            <m:supHide m:val="on"/>
                            <m:ctrlPr>
                              <a:rPr lang="pt-BR" b="0" i="1" smtClean="0">
                                <a:latin typeface="Cambria Math" panose="02040503050406030204" pitchFamily="18" charset="0"/>
                              </a:rPr>
                            </m:ctrlPr>
                          </m:naryPr>
                          <m:sub/>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𝑖</m:t>
                                </m:r>
                              </m:sub>
                            </m:sSub>
                          </m:e>
                        </m:nary>
                      </m:num>
                      <m:den>
                        <m:rad>
                          <m:radPr>
                            <m:degHide m:val="on"/>
                            <m:ctrlPr>
                              <a:rPr lang="pt-BR" b="0" i="1" smtClean="0">
                                <a:latin typeface="Cambria Math" panose="02040503050406030204" pitchFamily="18" charset="0"/>
                              </a:rPr>
                            </m:ctrlPr>
                          </m:radPr>
                          <m:deg/>
                          <m:e>
                            <m:d>
                              <m:dPr>
                                <m:ctrlPr>
                                  <a:rPr lang="pt-BR" b="0" i="1" smtClean="0">
                                    <a:latin typeface="Cambria Math" panose="02040503050406030204" pitchFamily="18" charset="0"/>
                                  </a:rPr>
                                </m:ctrlPr>
                              </m:dPr>
                              <m:e>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e>
                            </m:d>
                            <m:d>
                              <m:dPr>
                                <m:ctrlPr>
                                  <a:rPr lang="pt-BR" b="0" i="1" smtClean="0">
                                    <a:latin typeface="Cambria Math" panose="02040503050406030204" pitchFamily="18" charset="0"/>
                                  </a:rPr>
                                </m:ctrlPr>
                              </m:dPr>
                              <m:e>
                                <m:nary>
                                  <m:naryPr>
                                    <m:chr m:val="∑"/>
                                    <m:subHide m:val="on"/>
                                    <m:supHide m:val="on"/>
                                    <m:ctrlPr>
                                      <a:rPr lang="pt-BR" b="0" i="1" smtClean="0">
                                        <a:latin typeface="Cambria Math" panose="02040503050406030204" pitchFamily="18" charset="0"/>
                                      </a:rPr>
                                    </m:ctrlPr>
                                  </m:naryPr>
                                  <m: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𝑖</m:t>
                                        </m:r>
                                      </m:sub>
                                      <m:sup>
                                        <m:r>
                                          <a:rPr lang="pt-BR" b="0" i="1" smtClean="0">
                                            <a:latin typeface="Cambria Math" panose="02040503050406030204" pitchFamily="18" charset="0"/>
                                          </a:rPr>
                                          <m:t>2</m:t>
                                        </m:r>
                                      </m:sup>
                                    </m:sSubSup>
                                  </m:e>
                                </m:nary>
                              </m:e>
                            </m:d>
                          </m:e>
                        </m:rad>
                      </m:den>
                    </m:f>
                  </m:oMath>
                </a14:m>
                <a:r>
                  <a:rPr lang="pt-BR" dirty="0"/>
                  <a:t>      ou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12</m:t>
                        </m:r>
                      </m:sub>
                    </m:sSub>
                    <m:r>
                      <a:rPr lang="pt-BR" b="0" i="1" smtClean="0">
                        <a:latin typeface="Cambria Math" panose="02040503050406030204" pitchFamily="18" charset="0"/>
                      </a:rPr>
                      <m:t>=</m:t>
                    </m:r>
                    <m:f>
                      <m:fPr>
                        <m:ctrlPr>
                          <a:rPr lang="pt-BR" i="1">
                            <a:latin typeface="Cambria Math" panose="02040503050406030204" pitchFamily="18" charset="0"/>
                          </a:rPr>
                        </m:ctrlPr>
                      </m:fPr>
                      <m:num>
                        <m:nary>
                          <m:naryPr>
                            <m:chr m:val="∑"/>
                            <m:subHide m:val="on"/>
                            <m:supHide m:val="on"/>
                            <m:ctrlPr>
                              <a:rPr lang="pt-BR" i="1">
                                <a:latin typeface="Cambria Math" panose="02040503050406030204" pitchFamily="18" charset="0"/>
                              </a:rPr>
                            </m:ctrlPr>
                          </m:naryPr>
                          <m:sub/>
                          <m:sup/>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𝑖</m:t>
                                </m:r>
                              </m:sub>
                            </m:sSub>
                          </m:e>
                        </m:nary>
                      </m:num>
                      <m:den>
                        <m:rad>
                          <m:radPr>
                            <m:degHide m:val="on"/>
                            <m:ctrlPr>
                              <a:rPr lang="pt-BR" i="1">
                                <a:latin typeface="Cambria Math" panose="02040503050406030204" pitchFamily="18" charset="0"/>
                              </a:rPr>
                            </m:ctrlPr>
                          </m:radPr>
                          <m:deg/>
                          <m:e>
                            <m:d>
                              <m:dPr>
                                <m:ctrlPr>
                                  <a:rPr lang="pt-BR" i="1">
                                    <a:latin typeface="Cambria Math" panose="02040503050406030204" pitchFamily="18" charset="0"/>
                                  </a:rPr>
                                </m:ctrlPr>
                              </m:dPr>
                              <m:e>
                                <m:nary>
                                  <m:naryPr>
                                    <m:chr m:val="∑"/>
                                    <m:subHide m:val="on"/>
                                    <m:supHide m:val="on"/>
                                    <m:ctrlPr>
                                      <a:rPr lang="pt-BR" i="1">
                                        <a:latin typeface="Cambria Math" panose="02040503050406030204" pitchFamily="18" charset="0"/>
                                      </a:rPr>
                                    </m:ctrlPr>
                                  </m:naryPr>
                                  <m:sub/>
                                  <m:sup/>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1">
                                            <a:latin typeface="Cambria Math" panose="02040503050406030204" pitchFamily="18" charset="0"/>
                                          </a:rPr>
                                          <m:t>𝑖</m:t>
                                        </m:r>
                                      </m:sub>
                                      <m:sup>
                                        <m:r>
                                          <a:rPr lang="pt-BR" i="1">
                                            <a:latin typeface="Cambria Math" panose="02040503050406030204" pitchFamily="18" charset="0"/>
                                          </a:rPr>
                                          <m:t>2</m:t>
                                        </m:r>
                                      </m:sup>
                                    </m:sSubSup>
                                  </m:e>
                                </m:nary>
                              </m:e>
                            </m:d>
                            <m:d>
                              <m:dPr>
                                <m:ctrlPr>
                                  <a:rPr lang="pt-BR" i="1">
                                    <a:latin typeface="Cambria Math" panose="02040503050406030204" pitchFamily="18" charset="0"/>
                                  </a:rPr>
                                </m:ctrlPr>
                              </m:dPr>
                              <m:e>
                                <m:nary>
                                  <m:naryPr>
                                    <m:chr m:val="∑"/>
                                    <m:subHide m:val="on"/>
                                    <m:supHide m:val="on"/>
                                    <m:ctrlPr>
                                      <a:rPr lang="pt-BR" i="1">
                                        <a:latin typeface="Cambria Math" panose="02040503050406030204" pitchFamily="18" charset="0"/>
                                      </a:rPr>
                                    </m:ctrlPr>
                                  </m:naryPr>
                                  <m:sub/>
                                  <m:sup/>
                                  <m:e>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𝑖</m:t>
                                        </m:r>
                                      </m:sub>
                                      <m:sup>
                                        <m:r>
                                          <a:rPr lang="pt-BR" i="1">
                                            <a:latin typeface="Cambria Math" panose="02040503050406030204" pitchFamily="18" charset="0"/>
                                          </a:rPr>
                                          <m:t>2</m:t>
                                        </m:r>
                                      </m:sup>
                                    </m:sSubSup>
                                  </m:e>
                                </m:nary>
                              </m:e>
                            </m:d>
                          </m:e>
                        </m:rad>
                      </m:den>
                    </m:f>
                  </m:oMath>
                </a14:m>
                <a:endParaRPr lang="pt-BR" dirty="0"/>
              </a:p>
              <a:p>
                <a:pPr marL="0" indent="0" algn="just">
                  <a:buNone/>
                </a:pPr>
                <a:r>
                  <a:rPr lang="pt-BR" sz="3100" dirty="0"/>
                  <a:t>Em que:                                            </a:t>
                </a:r>
              </a:p>
              <a:p>
                <a:pPr marL="0" indent="0" algn="just">
                  <a:buNone/>
                </a:pPr>
                <a14:m>
                  <m:oMath xmlns:m="http://schemas.openxmlformats.org/officeDocument/2006/math">
                    <m:sSub>
                      <m:sSubPr>
                        <m:ctrlPr>
                          <a:rPr lang="pt-BR" sz="3100" i="1" smtClean="0">
                            <a:latin typeface="Cambria Math" panose="02040503050406030204" pitchFamily="18" charset="0"/>
                          </a:rPr>
                        </m:ctrlPr>
                      </m:sSubPr>
                      <m:e>
                        <m:r>
                          <a:rPr lang="pt-BR" sz="3100" b="0" i="1" smtClean="0">
                            <a:latin typeface="Cambria Math" panose="02040503050406030204" pitchFamily="18" charset="0"/>
                          </a:rPr>
                          <m:t>𝑟</m:t>
                        </m:r>
                      </m:e>
                      <m:sub>
                        <m:r>
                          <a:rPr lang="pt-BR" sz="3100" b="0" i="1" smtClean="0">
                            <a:latin typeface="Cambria Math" panose="02040503050406030204" pitchFamily="18" charset="0"/>
                          </a:rPr>
                          <m:t>12</m:t>
                        </m:r>
                      </m:sub>
                    </m:sSub>
                  </m:oMath>
                </a14:m>
                <a:r>
                  <a:rPr lang="pt-BR" sz="3100" dirty="0"/>
                  <a:t>= correlação entre </a:t>
                </a:r>
                <a14:m>
                  <m:oMath xmlns:m="http://schemas.openxmlformats.org/officeDocument/2006/math">
                    <m:r>
                      <m:rPr>
                        <m:sty m:val="p"/>
                      </m:rPr>
                      <a:rPr lang="pt-BR" sz="3100" b="0" i="0" smtClean="0">
                        <a:latin typeface="Cambria Math" panose="02040503050406030204" pitchFamily="18" charset="0"/>
                      </a:rPr>
                      <m:t>Y</m:t>
                    </m:r>
                    <m:r>
                      <a:rPr lang="pt-BR" sz="3100" i="1">
                        <a:latin typeface="Cambria Math" panose="02040503050406030204" pitchFamily="18" charset="0"/>
                      </a:rPr>
                      <m:t> </m:t>
                    </m:r>
                  </m:oMath>
                </a14:m>
                <a:r>
                  <a:rPr lang="pt-BR" sz="3100" dirty="0"/>
                  <a:t>(1) e </a:t>
                </a:r>
                <a14:m>
                  <m:oMath xmlns:m="http://schemas.openxmlformats.org/officeDocument/2006/math">
                    <m:r>
                      <m:rPr>
                        <m:sty m:val="p"/>
                      </m:rPr>
                      <a:rPr lang="pt-BR" sz="3100" b="0" i="0" smtClean="0">
                        <a:latin typeface="Cambria Math" panose="02040503050406030204" pitchFamily="18" charset="0"/>
                      </a:rPr>
                      <m:t>X</m:t>
                    </m:r>
                    <m:r>
                      <a:rPr lang="pt-BR" sz="3100" i="1">
                        <a:latin typeface="Cambria Math" panose="02040503050406030204" pitchFamily="18" charset="0"/>
                      </a:rPr>
                      <m:t> </m:t>
                    </m:r>
                  </m:oMath>
                </a14:m>
                <a:r>
                  <a:rPr lang="pt-BR" sz="3100" dirty="0"/>
                  <a:t>(2) .</a:t>
                </a:r>
              </a:p>
              <a:p>
                <a:pPr algn="just">
                  <a:spcAft>
                    <a:spcPts val="1200"/>
                  </a:spcAft>
                  <a:buFont typeface="Wingdings" panose="05000000000000000000" pitchFamily="2" charset="2"/>
                  <a:buChar char="è"/>
                </a:pPr>
                <a:r>
                  <a:rPr lang="pt-BR" sz="3100" dirty="0">
                    <a:sym typeface="Wingdings" panose="05000000000000000000" pitchFamily="2" charset="2"/>
                  </a:rPr>
                  <a:t>No caso de uma regressão simples com duas variáveis (uma variável Y – dependente; e uma variável X – explicativa) significa o grau de associação entre essas duas variáveis. Por exemplo: R = -0,75 significa que quando a vaiável Y cresce em uma unidade, a variável X decresce em média 0,75;</a:t>
                </a:r>
              </a:p>
              <a:p>
                <a:pPr algn="just">
                  <a:spcAft>
                    <a:spcPts val="1200"/>
                  </a:spcAft>
                  <a:buFont typeface="Wingdings" panose="05000000000000000000" pitchFamily="2" charset="2"/>
                  <a:buChar char="è"/>
                </a:pPr>
                <a:r>
                  <a:rPr lang="pt-BR" sz="3100" dirty="0">
                    <a:sym typeface="Wingdings" panose="05000000000000000000" pitchFamily="2" charset="2"/>
                  </a:rPr>
                  <a:t>Portanto, R pode variar entre: </a:t>
                </a:r>
                <a14:m>
                  <m:oMath xmlns:m="http://schemas.openxmlformats.org/officeDocument/2006/math">
                    <m:r>
                      <a:rPr lang="pt-BR" sz="3100" b="0" i="1" smtClean="0">
                        <a:latin typeface="Cambria Math" panose="02040503050406030204" pitchFamily="18" charset="0"/>
                        <a:sym typeface="Wingdings" panose="05000000000000000000" pitchFamily="2" charset="2"/>
                      </a:rPr>
                      <m:t>−1</m:t>
                    </m:r>
                    <m:r>
                      <a:rPr lang="pt-BR" sz="3100" b="0" i="1" smtClean="0">
                        <a:latin typeface="Cambria Math" panose="02040503050406030204" pitchFamily="18" charset="0"/>
                        <a:ea typeface="Cambria Math" panose="02040503050406030204" pitchFamily="18" charset="0"/>
                        <a:sym typeface="Wingdings" panose="05000000000000000000" pitchFamily="2" charset="2"/>
                      </a:rPr>
                      <m:t>≤</m:t>
                    </m:r>
                    <m:r>
                      <a:rPr lang="pt-BR" sz="3100" b="0" i="1" smtClean="0">
                        <a:latin typeface="Cambria Math" panose="02040503050406030204" pitchFamily="18" charset="0"/>
                        <a:ea typeface="Cambria Math" panose="02040503050406030204" pitchFamily="18" charset="0"/>
                        <a:sym typeface="Wingdings" panose="05000000000000000000" pitchFamily="2" charset="2"/>
                      </a:rPr>
                      <m:t>𝑅</m:t>
                    </m:r>
                    <m:r>
                      <a:rPr lang="pt-BR" sz="3100" b="0" i="1" smtClean="0">
                        <a:latin typeface="Cambria Math" panose="02040503050406030204" pitchFamily="18" charset="0"/>
                        <a:ea typeface="Cambria Math" panose="02040503050406030204" pitchFamily="18" charset="0"/>
                        <a:sym typeface="Wingdings" panose="05000000000000000000" pitchFamily="2" charset="2"/>
                      </a:rPr>
                      <m:t>≤1</m:t>
                    </m:r>
                  </m:oMath>
                </a14:m>
                <a:r>
                  <a:rPr lang="pt-BR" sz="3100" dirty="0"/>
                  <a:t>;</a:t>
                </a:r>
              </a:p>
              <a:p>
                <a:pPr algn="just">
                  <a:spcAft>
                    <a:spcPts val="1200"/>
                  </a:spcAft>
                  <a:buFont typeface="Wingdings" panose="05000000000000000000" pitchFamily="2" charset="2"/>
                  <a:buChar char="è"/>
                </a:pPr>
                <a:r>
                  <a:rPr lang="pt-BR" sz="3100" dirty="0"/>
                  <a:t>Não é um indicador significantes para descrever relações não lineares;</a:t>
                </a:r>
              </a:p>
              <a:p>
                <a:pPr algn="just">
                  <a:spcAft>
                    <a:spcPts val="1200"/>
                  </a:spcAft>
                  <a:buFont typeface="Wingdings" panose="05000000000000000000" pitchFamily="2" charset="2"/>
                  <a:buChar char="è"/>
                </a:pPr>
                <a:r>
                  <a:rPr lang="pt-BR" sz="3100" dirty="0"/>
                  <a:t>Não implica ou apresenta qualquer relação de causa-efeito;</a:t>
                </a:r>
              </a:p>
              <a:p>
                <a:pPr algn="just">
                  <a:spcAft>
                    <a:spcPts val="1200"/>
                  </a:spcAft>
                  <a:buFont typeface="Wingdings" panose="05000000000000000000" pitchFamily="2" charset="2"/>
                  <a:buChar char="è"/>
                </a:pPr>
                <a:r>
                  <a:rPr lang="pt-BR" sz="3100" dirty="0"/>
                  <a:t>Para uma regressão múltipla (com várias variáveis X – explicativas), o valor de R pode representar a correlação conjunta dos valores de X frente a variável Y, mas é um indicador duvidoso.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76200" y="647701"/>
                <a:ext cx="12115800" cy="6210300"/>
              </a:xfrm>
              <a:blipFill rotWithShape="0">
                <a:blip r:embed="rId2"/>
                <a:stretch>
                  <a:fillRect l="-805" t="-1963" r="-956" b="-981"/>
                </a:stretch>
              </a:blipFill>
            </p:spPr>
            <p:txBody>
              <a:bodyPr/>
              <a:lstStyle/>
              <a:p>
                <a:r>
                  <a:rPr lang="pt-BR">
                    <a:noFill/>
                  </a:rPr>
                  <a:t> </a:t>
                </a:r>
              </a:p>
            </p:txBody>
          </p:sp>
        </mc:Fallback>
      </mc:AlternateContent>
    </p:spTree>
    <p:extLst>
      <p:ext uri="{BB962C8B-B14F-4D97-AF65-F5344CB8AC3E}">
        <p14:creationId xmlns:p14="http://schemas.microsoft.com/office/powerpoint/2010/main" val="3362720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9080" y="990600"/>
                <a:ext cx="11597640" cy="5684520"/>
              </a:xfrm>
            </p:spPr>
            <p:txBody>
              <a:bodyPr>
                <a:normAutofit/>
              </a:bodyPr>
              <a:lstStyle/>
              <a:p>
                <a:pPr marL="0" indent="0" algn="ctr">
                  <a:buNone/>
                </a:pPr>
                <a:r>
                  <a:rPr lang="pt-BR" sz="3200" b="1" dirty="0"/>
                  <a:t>Matrizes de Correlação</a:t>
                </a:r>
              </a:p>
              <a:p>
                <a:pPr algn="just"/>
                <a:r>
                  <a:rPr lang="pt-BR" b="1" dirty="0"/>
                  <a:t>Correlação Parcial ou de primeira ordem</a:t>
                </a:r>
                <a:r>
                  <a:rPr lang="pt-BR" dirty="0"/>
                  <a:t>: Indica a correlação entre duas variáveis, mantendo as demais variáveis do modelo constantes.</a:t>
                </a:r>
              </a:p>
              <a:p>
                <a:pPr marL="514350" indent="-514350" algn="just">
                  <a:buFont typeface="+mj-lt"/>
                  <a:buAutoNum type="arabicPeriod"/>
                </a:pPr>
                <a14:m>
                  <m:oMath xmlns:m="http://schemas.openxmlformats.org/officeDocument/2006/math">
                    <m:sSub>
                      <m:sSubPr>
                        <m:ctrlPr>
                          <a:rPr lang="pt-BR" sz="2600" i="1" smtClean="0">
                            <a:latin typeface="Cambria Math" panose="02040503050406030204" pitchFamily="18" charset="0"/>
                            <a:sym typeface="Wingdings" panose="05000000000000000000" pitchFamily="2" charset="2"/>
                          </a:rPr>
                        </m:ctrlPr>
                      </m:sSubPr>
                      <m:e>
                        <m:r>
                          <a:rPr lang="pt-BR" sz="2600" b="0" i="1" smtClean="0">
                            <a:latin typeface="Cambria Math" panose="02040503050406030204" pitchFamily="18" charset="0"/>
                            <a:sym typeface="Wingdings" panose="05000000000000000000" pitchFamily="2" charset="2"/>
                          </a:rPr>
                          <m:t>𝑟</m:t>
                        </m:r>
                      </m:e>
                      <m:sub>
                        <m:r>
                          <a:rPr lang="pt-BR" sz="2600" b="0" i="1" smtClean="0">
                            <a:latin typeface="Cambria Math" panose="02040503050406030204" pitchFamily="18" charset="0"/>
                            <a:sym typeface="Wingdings" panose="05000000000000000000" pitchFamily="2" charset="2"/>
                          </a:rPr>
                          <m:t>12,3</m:t>
                        </m:r>
                      </m:sub>
                    </m:sSub>
                  </m:oMath>
                </a14:m>
                <a:r>
                  <a:rPr lang="pt-BR" sz="2600" dirty="0"/>
                  <a:t>= Coeficiente de correlação parcial entre Y e X</a:t>
                </a:r>
                <a:r>
                  <a:rPr lang="pt-BR" sz="2600" baseline="-25000" dirty="0"/>
                  <a:t>2</a:t>
                </a:r>
                <a:r>
                  <a:rPr lang="pt-BR" sz="2600" dirty="0"/>
                  <a:t>, mantendo X</a:t>
                </a:r>
                <a:r>
                  <a:rPr lang="pt-BR" sz="2600" baseline="-25000" dirty="0"/>
                  <a:t>3</a:t>
                </a:r>
                <a:r>
                  <a:rPr lang="pt-BR" sz="2600" dirty="0"/>
                  <a:t> constante;</a:t>
                </a:r>
              </a:p>
              <a:p>
                <a:pPr marL="514350" indent="-514350" algn="just">
                  <a:buFont typeface="+mj-lt"/>
                  <a:buAutoNum type="arabicPeriod"/>
                </a:pPr>
                <a14:m>
                  <m:oMath xmlns:m="http://schemas.openxmlformats.org/officeDocument/2006/math">
                    <m:sSub>
                      <m:sSubPr>
                        <m:ctrlPr>
                          <a:rPr lang="pt-BR" sz="2600" i="1" smtClean="0">
                            <a:latin typeface="Cambria Math" panose="02040503050406030204" pitchFamily="18" charset="0"/>
                          </a:rPr>
                        </m:ctrlPr>
                      </m:sSubPr>
                      <m:e>
                        <m:r>
                          <a:rPr lang="pt-BR" sz="2600" b="0" i="1" smtClean="0">
                            <a:latin typeface="Cambria Math" panose="02040503050406030204" pitchFamily="18" charset="0"/>
                          </a:rPr>
                          <m:t>𝑟</m:t>
                        </m:r>
                      </m:e>
                      <m:sub>
                        <m:r>
                          <a:rPr lang="pt-BR" sz="2600" b="0" i="1" smtClean="0">
                            <a:latin typeface="Cambria Math" panose="02040503050406030204" pitchFamily="18" charset="0"/>
                          </a:rPr>
                          <m:t>13,2</m:t>
                        </m:r>
                      </m:sub>
                    </m:sSub>
                  </m:oMath>
                </a14:m>
                <a:r>
                  <a:rPr lang="pt-BR" sz="2600" dirty="0"/>
                  <a:t>= Coeficiente de correlação parcial entre Y e X</a:t>
                </a:r>
                <a:r>
                  <a:rPr lang="pt-BR" sz="2600" baseline="-25000" dirty="0"/>
                  <a:t>3</a:t>
                </a:r>
                <a:r>
                  <a:rPr lang="pt-BR" sz="2600" dirty="0"/>
                  <a:t>, mantendo X</a:t>
                </a:r>
                <a:r>
                  <a:rPr lang="pt-BR" sz="2600" baseline="-25000" dirty="0"/>
                  <a:t>2</a:t>
                </a:r>
                <a:r>
                  <a:rPr lang="pt-BR" sz="2600" dirty="0"/>
                  <a:t> constante;</a:t>
                </a:r>
              </a:p>
              <a:p>
                <a:pPr marL="514350" indent="-514350" algn="just">
                  <a:buFont typeface="+mj-lt"/>
                  <a:buAutoNum type="arabicPeriod"/>
                </a:pPr>
                <a14:m>
                  <m:oMath xmlns:m="http://schemas.openxmlformats.org/officeDocument/2006/math">
                    <m:sSub>
                      <m:sSubPr>
                        <m:ctrlPr>
                          <a:rPr lang="pt-BR" sz="2600" i="1" smtClean="0">
                            <a:latin typeface="Cambria Math" panose="02040503050406030204" pitchFamily="18" charset="0"/>
                          </a:rPr>
                        </m:ctrlPr>
                      </m:sSubPr>
                      <m:e>
                        <m:r>
                          <a:rPr lang="pt-BR" sz="2600" b="0" i="1" smtClean="0">
                            <a:latin typeface="Cambria Math" panose="02040503050406030204" pitchFamily="18" charset="0"/>
                          </a:rPr>
                          <m:t>𝑟</m:t>
                        </m:r>
                      </m:e>
                      <m:sub>
                        <m:r>
                          <a:rPr lang="pt-BR" sz="2600" b="0" i="1" smtClean="0">
                            <a:latin typeface="Cambria Math" panose="02040503050406030204" pitchFamily="18" charset="0"/>
                          </a:rPr>
                          <m:t>23,1</m:t>
                        </m:r>
                      </m:sub>
                    </m:sSub>
                  </m:oMath>
                </a14:m>
                <a:r>
                  <a:rPr lang="pt-BR" sz="2600" dirty="0"/>
                  <a:t>= Coeficiente de correlação parcial entre X</a:t>
                </a:r>
                <a:r>
                  <a:rPr lang="pt-BR" sz="2600" baseline="-25000" dirty="0"/>
                  <a:t>2</a:t>
                </a:r>
                <a:r>
                  <a:rPr lang="pt-BR" sz="2600" dirty="0"/>
                  <a:t> e X</a:t>
                </a:r>
                <a:r>
                  <a:rPr lang="pt-BR" sz="2600" baseline="-25000" dirty="0"/>
                  <a:t>3</a:t>
                </a:r>
                <a:r>
                  <a:rPr lang="pt-BR" sz="2600" dirty="0"/>
                  <a:t>, mantendo Y constante. </a:t>
                </a:r>
              </a:p>
              <a:p>
                <a:pPr marL="0" indent="0">
                  <a:buNone/>
                </a:pPr>
                <a:endParaRPr lang="pt-BR" dirty="0"/>
              </a:p>
              <a:p>
                <a:pPr marL="0" indent="0">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12,3</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12</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13</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23</m:t>
                            </m:r>
                          </m:sub>
                        </m:sSub>
                      </m:num>
                      <m:den>
                        <m:rad>
                          <m:radPr>
                            <m:degHide m:val="on"/>
                            <m:ctrlPr>
                              <a:rPr lang="pt-BR" b="0" i="1" smtClean="0">
                                <a:latin typeface="Cambria Math" panose="02040503050406030204" pitchFamily="18" charset="0"/>
                              </a:rPr>
                            </m:ctrlPr>
                          </m:radPr>
                          <m:deg/>
                          <m:e>
                            <m:d>
                              <m:dPr>
                                <m:ctrlPr>
                                  <a:rPr lang="pt-BR" b="0" i="1" smtClean="0">
                                    <a:latin typeface="Cambria Math" panose="02040503050406030204" pitchFamily="18" charset="0"/>
                                  </a:rPr>
                                </m:ctrlPr>
                              </m:dPr>
                              <m:e>
                                <m:r>
                                  <a:rPr lang="pt-BR" b="0" i="1" smtClean="0">
                                    <a:latin typeface="Cambria Math" panose="02040503050406030204" pitchFamily="18" charset="0"/>
                                  </a:rPr>
                                  <m:t>1−</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𝑟</m:t>
                                    </m:r>
                                  </m:e>
                                  <m:sub>
                                    <m:r>
                                      <a:rPr lang="pt-BR" b="0" i="1" smtClean="0">
                                        <a:latin typeface="Cambria Math" panose="02040503050406030204" pitchFamily="18" charset="0"/>
                                      </a:rPr>
                                      <m:t>13</m:t>
                                    </m:r>
                                  </m:sub>
                                  <m:sup>
                                    <m:r>
                                      <a:rPr lang="pt-BR" b="0" i="1" smtClean="0">
                                        <a:latin typeface="Cambria Math" panose="02040503050406030204" pitchFamily="18" charset="0"/>
                                      </a:rPr>
                                      <m:t>2</m:t>
                                    </m:r>
                                  </m:sup>
                                </m:sSubSup>
                              </m:e>
                            </m:d>
                            <m:d>
                              <m:dPr>
                                <m:ctrlPr>
                                  <a:rPr lang="pt-BR" b="0" i="1" smtClean="0">
                                    <a:latin typeface="Cambria Math" panose="02040503050406030204" pitchFamily="18" charset="0"/>
                                  </a:rPr>
                                </m:ctrlPr>
                              </m:dPr>
                              <m:e>
                                <m:r>
                                  <a:rPr lang="pt-BR" b="0" i="1" smtClean="0">
                                    <a:latin typeface="Cambria Math" panose="02040503050406030204" pitchFamily="18" charset="0"/>
                                  </a:rPr>
                                  <m:t>1−</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𝑟</m:t>
                                    </m:r>
                                  </m:e>
                                  <m:sub>
                                    <m:r>
                                      <a:rPr lang="pt-BR" b="0" i="1" smtClean="0">
                                        <a:latin typeface="Cambria Math" panose="02040503050406030204" pitchFamily="18" charset="0"/>
                                      </a:rPr>
                                      <m:t>23</m:t>
                                    </m:r>
                                  </m:sub>
                                  <m:sup>
                                    <m:r>
                                      <a:rPr lang="pt-BR" b="0" i="1" smtClean="0">
                                        <a:latin typeface="Cambria Math" panose="02040503050406030204" pitchFamily="18" charset="0"/>
                                      </a:rPr>
                                      <m:t>2</m:t>
                                    </m:r>
                                  </m:sup>
                                </m:sSubSup>
                              </m:e>
                            </m:d>
                          </m:e>
                        </m:rad>
                      </m:den>
                    </m:f>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1</m:t>
                        </m:r>
                        <m:r>
                          <a:rPr lang="pt-BR" b="0" i="1" smtClean="0">
                            <a:latin typeface="Cambria Math" panose="02040503050406030204" pitchFamily="18" charset="0"/>
                          </a:rPr>
                          <m:t>3,2</m:t>
                        </m:r>
                      </m:sub>
                    </m:sSub>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1</m:t>
                            </m:r>
                            <m:r>
                              <a:rPr lang="pt-BR" b="0" i="1" smtClean="0">
                                <a:latin typeface="Cambria Math" panose="02040503050406030204" pitchFamily="18" charset="0"/>
                              </a:rPr>
                              <m:t>3</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1</m:t>
                            </m:r>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23</m:t>
                            </m:r>
                          </m:sub>
                        </m:sSub>
                      </m:num>
                      <m:den>
                        <m:rad>
                          <m:radPr>
                            <m:degHide m:val="on"/>
                            <m:ctrlPr>
                              <a:rPr lang="pt-BR" i="1">
                                <a:latin typeface="Cambria Math" panose="02040503050406030204" pitchFamily="18" charset="0"/>
                              </a:rPr>
                            </m:ctrlPr>
                          </m:radPr>
                          <m:deg/>
                          <m:e>
                            <m:d>
                              <m:dPr>
                                <m:ctrlPr>
                                  <a:rPr lang="pt-BR" i="1">
                                    <a:latin typeface="Cambria Math" panose="02040503050406030204" pitchFamily="18" charset="0"/>
                                  </a:rPr>
                                </m:ctrlPr>
                              </m:dPr>
                              <m:e>
                                <m:r>
                                  <a:rPr lang="pt-BR" i="1">
                                    <a:latin typeface="Cambria Math" panose="02040503050406030204" pitchFamily="18" charset="0"/>
                                  </a:rPr>
                                  <m:t>1−</m:t>
                                </m:r>
                                <m:sSubSup>
                                  <m:sSubSupPr>
                                    <m:ctrlPr>
                                      <a:rPr lang="pt-BR" i="1">
                                        <a:latin typeface="Cambria Math" panose="02040503050406030204" pitchFamily="18" charset="0"/>
                                      </a:rPr>
                                    </m:ctrlPr>
                                  </m:sSubSupPr>
                                  <m:e>
                                    <m:r>
                                      <a:rPr lang="pt-BR" i="1">
                                        <a:latin typeface="Cambria Math" panose="02040503050406030204" pitchFamily="18" charset="0"/>
                                      </a:rPr>
                                      <m:t>𝑟</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2</m:t>
                                    </m:r>
                                  </m:sup>
                                </m:sSubSup>
                              </m:e>
                            </m:d>
                            <m:d>
                              <m:dPr>
                                <m:ctrlPr>
                                  <a:rPr lang="pt-BR" i="1">
                                    <a:latin typeface="Cambria Math" panose="02040503050406030204" pitchFamily="18" charset="0"/>
                                  </a:rPr>
                                </m:ctrlPr>
                              </m:dPr>
                              <m:e>
                                <m:r>
                                  <a:rPr lang="pt-BR" i="1">
                                    <a:latin typeface="Cambria Math" panose="02040503050406030204" pitchFamily="18" charset="0"/>
                                  </a:rPr>
                                  <m:t>1−</m:t>
                                </m:r>
                                <m:sSubSup>
                                  <m:sSubSupPr>
                                    <m:ctrlPr>
                                      <a:rPr lang="pt-BR" i="1">
                                        <a:latin typeface="Cambria Math" panose="02040503050406030204" pitchFamily="18" charset="0"/>
                                      </a:rPr>
                                    </m:ctrlPr>
                                  </m:sSubSupPr>
                                  <m:e>
                                    <m:r>
                                      <a:rPr lang="pt-BR" i="1">
                                        <a:latin typeface="Cambria Math" panose="02040503050406030204" pitchFamily="18" charset="0"/>
                                      </a:rPr>
                                      <m:t>𝑟</m:t>
                                    </m:r>
                                  </m:e>
                                  <m:sub>
                                    <m:r>
                                      <a:rPr lang="pt-BR" i="1">
                                        <a:latin typeface="Cambria Math" panose="02040503050406030204" pitchFamily="18" charset="0"/>
                                      </a:rPr>
                                      <m:t>23</m:t>
                                    </m:r>
                                  </m:sub>
                                  <m:sup>
                                    <m:r>
                                      <a:rPr lang="pt-BR" i="1">
                                        <a:latin typeface="Cambria Math" panose="02040503050406030204" pitchFamily="18" charset="0"/>
                                      </a:rPr>
                                      <m:t>2</m:t>
                                    </m:r>
                                  </m:sup>
                                </m:sSubSup>
                              </m:e>
                            </m:d>
                          </m:e>
                        </m:rad>
                      </m:den>
                    </m:f>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b="0" i="1" smtClean="0">
                            <a:latin typeface="Cambria Math" panose="02040503050406030204" pitchFamily="18" charset="0"/>
                          </a:rPr>
                          <m:t>2</m:t>
                        </m:r>
                        <m:r>
                          <a:rPr lang="pt-BR" i="1">
                            <a:latin typeface="Cambria Math" panose="02040503050406030204" pitchFamily="18" charset="0"/>
                          </a:rPr>
                          <m:t>3,</m:t>
                        </m:r>
                        <m:r>
                          <a:rPr lang="pt-BR" b="0" i="1" smtClean="0">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b="0" i="1" smtClean="0">
                                <a:latin typeface="Cambria Math" panose="02040503050406030204" pitchFamily="18" charset="0"/>
                              </a:rPr>
                              <m:t>2</m:t>
                            </m:r>
                            <m:r>
                              <a:rPr lang="pt-BR" i="1">
                                <a:latin typeface="Cambria Math" panose="02040503050406030204" pitchFamily="18" charset="0"/>
                              </a:rPr>
                              <m:t>3</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12</m:t>
                            </m:r>
                          </m:sub>
                        </m:sSub>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b="0" i="1" smtClean="0">
                                <a:latin typeface="Cambria Math" panose="02040503050406030204" pitchFamily="18" charset="0"/>
                              </a:rPr>
                              <m:t>1</m:t>
                            </m:r>
                            <m:r>
                              <a:rPr lang="pt-BR" i="1">
                                <a:latin typeface="Cambria Math" panose="02040503050406030204" pitchFamily="18" charset="0"/>
                              </a:rPr>
                              <m:t>3</m:t>
                            </m:r>
                          </m:sub>
                        </m:sSub>
                      </m:num>
                      <m:den>
                        <m:rad>
                          <m:radPr>
                            <m:degHide m:val="on"/>
                            <m:ctrlPr>
                              <a:rPr lang="pt-BR" i="1">
                                <a:latin typeface="Cambria Math" panose="02040503050406030204" pitchFamily="18" charset="0"/>
                              </a:rPr>
                            </m:ctrlPr>
                          </m:radPr>
                          <m:deg/>
                          <m:e>
                            <m:d>
                              <m:dPr>
                                <m:ctrlPr>
                                  <a:rPr lang="pt-BR" i="1">
                                    <a:latin typeface="Cambria Math" panose="02040503050406030204" pitchFamily="18" charset="0"/>
                                  </a:rPr>
                                </m:ctrlPr>
                              </m:dPr>
                              <m:e>
                                <m:r>
                                  <a:rPr lang="pt-BR" i="1">
                                    <a:latin typeface="Cambria Math" panose="02040503050406030204" pitchFamily="18" charset="0"/>
                                  </a:rPr>
                                  <m:t>1−</m:t>
                                </m:r>
                                <m:sSubSup>
                                  <m:sSubSupPr>
                                    <m:ctrlPr>
                                      <a:rPr lang="pt-BR" i="1">
                                        <a:latin typeface="Cambria Math" panose="02040503050406030204" pitchFamily="18" charset="0"/>
                                      </a:rPr>
                                    </m:ctrlPr>
                                  </m:sSubSupPr>
                                  <m:e>
                                    <m:r>
                                      <a:rPr lang="pt-BR" i="1">
                                        <a:latin typeface="Cambria Math" panose="02040503050406030204" pitchFamily="18" charset="0"/>
                                      </a:rPr>
                                      <m:t>𝑟</m:t>
                                    </m:r>
                                  </m:e>
                                  <m:sub>
                                    <m:r>
                                      <a:rPr lang="pt-BR" i="1">
                                        <a:latin typeface="Cambria Math" panose="02040503050406030204" pitchFamily="18" charset="0"/>
                                      </a:rPr>
                                      <m:t>12</m:t>
                                    </m:r>
                                  </m:sub>
                                  <m:sup>
                                    <m:r>
                                      <a:rPr lang="pt-BR" i="1">
                                        <a:latin typeface="Cambria Math" panose="02040503050406030204" pitchFamily="18" charset="0"/>
                                      </a:rPr>
                                      <m:t>2</m:t>
                                    </m:r>
                                  </m:sup>
                                </m:sSubSup>
                              </m:e>
                            </m:d>
                            <m:d>
                              <m:dPr>
                                <m:ctrlPr>
                                  <a:rPr lang="pt-BR" i="1">
                                    <a:latin typeface="Cambria Math" panose="02040503050406030204" pitchFamily="18" charset="0"/>
                                  </a:rPr>
                                </m:ctrlPr>
                              </m:dPr>
                              <m:e>
                                <m:r>
                                  <a:rPr lang="pt-BR" i="1">
                                    <a:latin typeface="Cambria Math" panose="02040503050406030204" pitchFamily="18" charset="0"/>
                                  </a:rPr>
                                  <m:t>1−</m:t>
                                </m:r>
                                <m:sSubSup>
                                  <m:sSubSupPr>
                                    <m:ctrlPr>
                                      <a:rPr lang="pt-BR" i="1">
                                        <a:latin typeface="Cambria Math" panose="02040503050406030204" pitchFamily="18" charset="0"/>
                                      </a:rPr>
                                    </m:ctrlPr>
                                  </m:sSubSupPr>
                                  <m:e>
                                    <m:r>
                                      <a:rPr lang="pt-BR" i="1">
                                        <a:latin typeface="Cambria Math" panose="02040503050406030204" pitchFamily="18" charset="0"/>
                                      </a:rPr>
                                      <m:t>𝑟</m:t>
                                    </m:r>
                                  </m:e>
                                  <m:sub>
                                    <m:r>
                                      <a:rPr lang="pt-BR" b="0" i="1" smtClean="0">
                                        <a:latin typeface="Cambria Math" panose="02040503050406030204" pitchFamily="18" charset="0"/>
                                      </a:rPr>
                                      <m:t>1</m:t>
                                    </m:r>
                                    <m:r>
                                      <a:rPr lang="pt-BR" i="1">
                                        <a:latin typeface="Cambria Math" panose="02040503050406030204" pitchFamily="18" charset="0"/>
                                      </a:rPr>
                                      <m:t>3</m:t>
                                    </m:r>
                                  </m:sub>
                                  <m:sup>
                                    <m:r>
                                      <a:rPr lang="pt-BR" i="1">
                                        <a:latin typeface="Cambria Math" panose="02040503050406030204" pitchFamily="18" charset="0"/>
                                      </a:rPr>
                                      <m:t>2</m:t>
                                    </m:r>
                                  </m:sup>
                                </m:sSubSup>
                              </m:e>
                            </m:d>
                          </m:e>
                        </m:rad>
                      </m:den>
                    </m:f>
                  </m:oMath>
                </a14:m>
                <a:endParaRPr lang="pt-BR" dirty="0"/>
              </a:p>
              <a:p>
                <a:pPr marL="0" indent="0">
                  <a:buNone/>
                </a:pPr>
                <a:endParaRPr lang="pt-BR" dirty="0"/>
              </a:p>
              <a:p>
                <a:pPr marL="0" indent="0">
                  <a:buNone/>
                </a:pPr>
                <a:endParaRPr lang="pt-BR" sz="20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9080" y="990600"/>
                <a:ext cx="11597640" cy="5684520"/>
              </a:xfrm>
              <a:blipFill rotWithShape="0">
                <a:blip r:embed="rId2"/>
                <a:stretch>
                  <a:fillRect l="-946" t="-2253" r="-1052"/>
                </a:stretch>
              </a:blipFill>
            </p:spPr>
            <p:txBody>
              <a:bodyPr/>
              <a:lstStyle/>
              <a:p>
                <a:r>
                  <a:rPr lang="pt-BR">
                    <a:noFill/>
                  </a:rPr>
                  <a:t> </a:t>
                </a:r>
              </a:p>
            </p:txBody>
          </p:sp>
        </mc:Fallback>
      </mc:AlternateContent>
    </p:spTree>
    <p:extLst>
      <p:ext uri="{BB962C8B-B14F-4D97-AF65-F5344CB8AC3E}">
        <p14:creationId xmlns:p14="http://schemas.microsoft.com/office/powerpoint/2010/main" val="188181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914400"/>
                <a:ext cx="11640065" cy="5758249"/>
              </a:xfrm>
            </p:spPr>
            <p:txBody>
              <a:bodyPr>
                <a:normAutofit/>
              </a:bodyPr>
              <a:lstStyle/>
              <a:p>
                <a:pPr marL="0" indent="0" algn="just">
                  <a:buNone/>
                </a:pPr>
                <a:r>
                  <a:rPr lang="pt-BR" dirty="0"/>
                  <a:t>Para qualquer modelo matemático teórico exemplificado abaixo:</a:t>
                </a:r>
              </a:p>
              <a:p>
                <a:pPr algn="just"/>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𝑌</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ea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r>
                        <a:rPr lang="pt-BR" b="0" i="1" smtClean="0">
                          <a:latin typeface="Cambria Math" panose="02040503050406030204" pitchFamily="18" charset="0"/>
                        </a:rPr>
                        <m:t>𝑋</m:t>
                      </m:r>
                    </m:oMath>
                  </m:oMathPara>
                </a14:m>
                <a:endParaRPr lang="pt-BR" dirty="0"/>
              </a:p>
              <a:p>
                <a:pPr marL="0" indent="0">
                  <a:buNone/>
                </a:pPr>
                <a:endParaRPr lang="pt-BR" dirty="0"/>
              </a:p>
              <a:p>
                <a:pPr algn="just"/>
                <a:r>
                  <a:rPr lang="pt-BR" dirty="0"/>
                  <a:t>A variável que aparece do lado esquerdo da igualdade é chamada de </a:t>
                </a:r>
                <a:r>
                  <a:rPr lang="pt-BR" b="1" dirty="0"/>
                  <a:t>“variável dependente”</a:t>
                </a:r>
                <a:r>
                  <a:rPr lang="pt-BR" dirty="0"/>
                  <a:t>;</a:t>
                </a:r>
              </a:p>
              <a:p>
                <a:pPr algn="just"/>
                <a:endParaRPr lang="pt-BR" dirty="0"/>
              </a:p>
              <a:p>
                <a:pPr algn="just"/>
                <a:r>
                  <a:rPr lang="pt-BR" dirty="0"/>
                  <a:t>As variáveis do lado direito são chamadas de </a:t>
                </a:r>
                <a:r>
                  <a:rPr lang="pt-BR" b="1" dirty="0"/>
                  <a:t>“variáveis independentes” </a:t>
                </a:r>
                <a:r>
                  <a:rPr lang="pt-BR" dirty="0"/>
                  <a:t>ou </a:t>
                </a:r>
                <a:r>
                  <a:rPr lang="pt-BR" b="1" dirty="0"/>
                  <a:t>“variáveis explanatórias”</a:t>
                </a:r>
                <a:r>
                  <a:rPr lang="pt-BR" dirty="0"/>
                  <a:t>, bem como alguns outros nomes;</a:t>
                </a:r>
              </a:p>
              <a:p>
                <a:pPr algn="just"/>
                <a:endParaRPr lang="pt-BR" dirty="0"/>
              </a:p>
              <a:p>
                <a:pPr algn="just"/>
                <a:r>
                  <a:rPr lang="pt-BR" dirty="0"/>
                  <a: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ea typeface="Cambria Math" panose="02040503050406030204" pitchFamily="18" charset="0"/>
                          </a:rPr>
                          <m:t>𝑠</m:t>
                        </m:r>
                      </m:sub>
                    </m:sSub>
                  </m:oMath>
                </a14:m>
                <a:r>
                  <a:rPr lang="pt-BR" dirty="0"/>
                  <a:t> são parâmetros a serem estimados.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914400"/>
                <a:ext cx="11640065" cy="5758249"/>
              </a:xfrm>
              <a:blipFill rotWithShape="0">
                <a:blip r:embed="rId2"/>
                <a:stretch>
                  <a:fillRect l="-1048" t="-1693" r="-1048"/>
                </a:stretch>
              </a:blipFill>
            </p:spPr>
            <p:txBody>
              <a:bodyPr/>
              <a:lstStyle/>
              <a:p>
                <a:r>
                  <a:rPr lang="pt-BR">
                    <a:noFill/>
                  </a:rPr>
                  <a:t> </a:t>
                </a:r>
              </a:p>
            </p:txBody>
          </p:sp>
        </mc:Fallback>
      </mc:AlternateContent>
    </p:spTree>
    <p:extLst>
      <p:ext uri="{BB962C8B-B14F-4D97-AF65-F5344CB8AC3E}">
        <p14:creationId xmlns:p14="http://schemas.microsoft.com/office/powerpoint/2010/main" val="989481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normAutofit/>
          </a:bodyPr>
          <a:lstStyle/>
          <a:p>
            <a:pPr algn="ctr"/>
            <a:r>
              <a:rPr lang="pt-BR" b="1" dirty="0"/>
              <a:t>O Método dos Mínimos Quadrados Ordinários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5725" y="762000"/>
                <a:ext cx="11982450" cy="6096000"/>
              </a:xfrm>
            </p:spPr>
            <p:txBody>
              <a:bodyPr>
                <a:normAutofit fontScale="77500" lnSpcReduction="20000"/>
              </a:bodyPr>
              <a:lstStyle/>
              <a:p>
                <a:pPr marL="0" indent="0" algn="ctr">
                  <a:spcBef>
                    <a:spcPts val="0"/>
                  </a:spcBef>
                  <a:buNone/>
                </a:pPr>
                <a:r>
                  <a:rPr lang="pt-BR" sz="3800" b="1" dirty="0"/>
                  <a:t>A RAZÃO “F”</a:t>
                </a:r>
              </a:p>
              <a:p>
                <a:pPr marL="0" indent="0" algn="ctr">
                  <a:spcBef>
                    <a:spcPts val="0"/>
                  </a:spcBef>
                  <a:buNone/>
                </a:pPr>
                <a:endParaRPr lang="pt-BR" sz="1000" b="1" dirty="0"/>
              </a:p>
              <a:p>
                <a:pPr marL="0" indent="0" algn="ctr">
                  <a:spcBef>
                    <a:spcPts val="0"/>
                  </a:spcBef>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𝐹</m:t>
                      </m:r>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𝑀𝑆𝑄</m:t>
                          </m:r>
                          <m:r>
                            <a:rPr lang="pt-BR" b="0" i="1" smtClean="0">
                              <a:latin typeface="Cambria Math" panose="02040503050406030204" pitchFamily="18" charset="0"/>
                            </a:rPr>
                            <m:t> </m:t>
                          </m:r>
                          <m:r>
                            <a:rPr lang="pt-BR" b="0" i="1" smtClean="0">
                              <a:latin typeface="Cambria Math" panose="02040503050406030204" pitchFamily="18" charset="0"/>
                            </a:rPr>
                            <m:t>𝑑𝑎</m:t>
                          </m:r>
                          <m:r>
                            <a:rPr lang="pt-BR" b="0" i="1" smtClean="0">
                              <a:latin typeface="Cambria Math" panose="02040503050406030204" pitchFamily="18" charset="0"/>
                            </a:rPr>
                            <m:t> </m:t>
                          </m:r>
                          <m:r>
                            <a:rPr lang="pt-BR" b="0" i="1" smtClean="0">
                              <a:latin typeface="Cambria Math" panose="02040503050406030204" pitchFamily="18" charset="0"/>
                            </a:rPr>
                            <m:t>𝑆𝑄𝐸</m:t>
                          </m:r>
                        </m:num>
                        <m:den>
                          <m:r>
                            <a:rPr lang="pt-BR" b="0" i="1" smtClean="0">
                              <a:latin typeface="Cambria Math" panose="02040503050406030204" pitchFamily="18" charset="0"/>
                            </a:rPr>
                            <m:t>𝑀𝑆𝑄</m:t>
                          </m:r>
                          <m:r>
                            <a:rPr lang="pt-BR" b="0" i="1" smtClean="0">
                              <a:latin typeface="Cambria Math" panose="02040503050406030204" pitchFamily="18" charset="0"/>
                            </a:rPr>
                            <m:t> </m:t>
                          </m:r>
                          <m:r>
                            <a:rPr lang="pt-BR" b="0" i="1" smtClean="0">
                              <a:latin typeface="Cambria Math" panose="02040503050406030204" pitchFamily="18" charset="0"/>
                            </a:rPr>
                            <m:t>𝑑𝑎</m:t>
                          </m:r>
                          <m:r>
                            <a:rPr lang="pt-BR" b="0" i="1" smtClean="0">
                              <a:latin typeface="Cambria Math" panose="02040503050406030204" pitchFamily="18" charset="0"/>
                            </a:rPr>
                            <m:t> </m:t>
                          </m:r>
                          <m:r>
                            <a:rPr lang="pt-BR" b="0" i="1" smtClean="0">
                              <a:latin typeface="Cambria Math" panose="02040503050406030204" pitchFamily="18" charset="0"/>
                            </a:rPr>
                            <m:t>𝑆𝑄𝑅</m:t>
                          </m:r>
                        </m:den>
                      </m:f>
                    </m:oMath>
                  </m:oMathPara>
                </a14:m>
                <a:endParaRPr lang="pt-BR" dirty="0"/>
              </a:p>
              <a:p>
                <a:pPr marL="0" indent="0" algn="ctr">
                  <a:spcBef>
                    <a:spcPts val="0"/>
                  </a:spcBef>
                  <a:buNone/>
                </a:pPr>
                <a:endParaRPr lang="pt-BR" sz="1300" dirty="0"/>
              </a:p>
              <a:p>
                <a:pPr algn="just">
                  <a:lnSpc>
                    <a:spcPct val="120000"/>
                  </a:lnSpc>
                </a:pPr>
                <a:r>
                  <a:rPr lang="pt-BR" sz="3100" dirty="0"/>
                  <a:t>A Razão F proporciona um teste da hipótese nula </a:t>
                </a:r>
                <a14:m>
                  <m:oMath xmlns:m="http://schemas.openxmlformats.org/officeDocument/2006/math">
                    <m:sSub>
                      <m:sSubPr>
                        <m:ctrlPr>
                          <a:rPr lang="pt-BR" sz="3100" i="1" smtClean="0">
                            <a:latin typeface="Cambria Math" panose="02040503050406030204" pitchFamily="18" charset="0"/>
                          </a:rPr>
                        </m:ctrlPr>
                      </m:sSubPr>
                      <m:e>
                        <m:r>
                          <a:rPr lang="pt-BR" sz="3100" b="0" i="1" smtClean="0">
                            <a:latin typeface="Cambria Math" panose="02040503050406030204" pitchFamily="18" charset="0"/>
                          </a:rPr>
                          <m:t>𝐻</m:t>
                        </m:r>
                      </m:e>
                      <m:sub>
                        <m:r>
                          <a:rPr lang="pt-BR" sz="3100" b="0" i="1" smtClean="0">
                            <a:latin typeface="Cambria Math" panose="02040503050406030204" pitchFamily="18" charset="0"/>
                          </a:rPr>
                          <m:t>0</m:t>
                        </m:r>
                      </m:sub>
                    </m:sSub>
                    <m:r>
                      <a:rPr lang="pt-BR" sz="3100" b="0" i="1" smtClean="0">
                        <a:latin typeface="Cambria Math" panose="02040503050406030204" pitchFamily="18" charset="0"/>
                      </a:rPr>
                      <m:t>: </m:t>
                    </m:r>
                    <m:sSub>
                      <m:sSubPr>
                        <m:ctrlPr>
                          <a:rPr lang="pt-BR" sz="3100" b="0" i="1" smtClean="0">
                            <a:latin typeface="Cambria Math" panose="02040503050406030204" pitchFamily="18" charset="0"/>
                          </a:rPr>
                        </m:ctrlPr>
                      </m:sSubPr>
                      <m:e>
                        <m:r>
                          <a:rPr lang="pt-BR" sz="3100" b="0" i="1" smtClean="0">
                            <a:latin typeface="Cambria Math" panose="02040503050406030204" pitchFamily="18" charset="0"/>
                            <a:ea typeface="Cambria Math" panose="02040503050406030204" pitchFamily="18" charset="0"/>
                          </a:rPr>
                          <m:t>𝛽</m:t>
                        </m:r>
                      </m:e>
                      <m:sub>
                        <m:r>
                          <a:rPr lang="pt-BR" sz="3100" b="0" i="1" smtClean="0">
                            <a:latin typeface="Cambria Math" panose="02040503050406030204" pitchFamily="18" charset="0"/>
                          </a:rPr>
                          <m:t>𝑠</m:t>
                        </m:r>
                      </m:sub>
                    </m:sSub>
                    <m:r>
                      <a:rPr lang="pt-BR" sz="3100" b="0" i="1" smtClean="0">
                        <a:latin typeface="Cambria Math" panose="02040503050406030204" pitchFamily="18" charset="0"/>
                      </a:rPr>
                      <m:t>=0</m:t>
                    </m:r>
                    <m:r>
                      <a:rPr lang="pt-BR" sz="3100" b="0" i="0" smtClean="0">
                        <a:latin typeface="Cambria Math" panose="02040503050406030204" pitchFamily="18" charset="0"/>
                      </a:rPr>
                      <m:t> </m:t>
                    </m:r>
                  </m:oMath>
                </a14:m>
                <a:r>
                  <a:rPr lang="pt-BR" sz="3100" dirty="0"/>
                  <a:t>ou alternativamente </a:t>
                </a:r>
                <a14:m>
                  <m:oMath xmlns:m="http://schemas.openxmlformats.org/officeDocument/2006/math">
                    <m:sSub>
                      <m:sSubPr>
                        <m:ctrlPr>
                          <a:rPr lang="pt-BR" sz="3100" i="1" smtClean="0">
                            <a:latin typeface="Cambria Math" panose="02040503050406030204" pitchFamily="18" charset="0"/>
                          </a:rPr>
                        </m:ctrlPr>
                      </m:sSubPr>
                      <m:e>
                        <m:r>
                          <a:rPr lang="pt-BR" sz="3100" b="0" i="1" smtClean="0">
                            <a:latin typeface="Cambria Math" panose="02040503050406030204" pitchFamily="18" charset="0"/>
                          </a:rPr>
                          <m:t>𝐻</m:t>
                        </m:r>
                      </m:e>
                      <m:sub>
                        <m:r>
                          <a:rPr lang="pt-BR" sz="3100" b="0" i="1" smtClean="0">
                            <a:latin typeface="Cambria Math" panose="02040503050406030204" pitchFamily="18" charset="0"/>
                          </a:rPr>
                          <m:t>𝑎</m:t>
                        </m:r>
                      </m:sub>
                    </m:sSub>
                    <m:r>
                      <a:rPr lang="pt-BR" sz="3100" b="0" i="1" smtClean="0">
                        <a:latin typeface="Cambria Math" panose="02040503050406030204" pitchFamily="18" charset="0"/>
                      </a:rPr>
                      <m:t>:</m:t>
                    </m:r>
                    <m:sSub>
                      <m:sSubPr>
                        <m:ctrlPr>
                          <a:rPr lang="pt-BR" sz="3100" b="0" i="1" smtClean="0">
                            <a:latin typeface="Cambria Math" panose="02040503050406030204" pitchFamily="18" charset="0"/>
                          </a:rPr>
                        </m:ctrlPr>
                      </m:sSubPr>
                      <m:e>
                        <m:r>
                          <a:rPr lang="pt-BR" sz="3100" b="0" i="1" smtClean="0">
                            <a:latin typeface="Cambria Math" panose="02040503050406030204" pitchFamily="18" charset="0"/>
                            <a:ea typeface="Cambria Math" panose="02040503050406030204" pitchFamily="18" charset="0"/>
                          </a:rPr>
                          <m:t>𝛽</m:t>
                        </m:r>
                      </m:e>
                      <m:sub>
                        <m:r>
                          <a:rPr lang="pt-BR" sz="3100" b="0" i="1" smtClean="0">
                            <a:latin typeface="Cambria Math" panose="02040503050406030204" pitchFamily="18" charset="0"/>
                          </a:rPr>
                          <m:t>𝑠</m:t>
                        </m:r>
                      </m:sub>
                    </m:sSub>
                    <m:r>
                      <a:rPr lang="pt-BR" sz="3100" b="0" i="1" smtClean="0">
                        <a:latin typeface="Cambria Math" panose="02040503050406030204" pitchFamily="18" charset="0"/>
                        <a:ea typeface="Cambria Math" panose="02040503050406030204" pitchFamily="18" charset="0"/>
                      </a:rPr>
                      <m:t>≠0</m:t>
                    </m:r>
                  </m:oMath>
                </a14:m>
                <a:r>
                  <a:rPr lang="pt-BR" sz="3100" dirty="0"/>
                  <a:t> estatisticamente.</a:t>
                </a:r>
              </a:p>
              <a:p>
                <a:pPr algn="just">
                  <a:lnSpc>
                    <a:spcPct val="120000"/>
                  </a:lnSpc>
                </a:pPr>
                <a:r>
                  <a:rPr lang="pt-BR" sz="3100" dirty="0"/>
                  <a:t>Como todas as quantidades que entram nessa equação podem ser obtidas por meio da amostra disponível, essa razão F oferece um teste estatístico para verificar a hipótese nula de que os verdadeiros </a:t>
                </a:r>
                <a14:m>
                  <m:oMath xmlns:m="http://schemas.openxmlformats.org/officeDocument/2006/math">
                    <m:sSub>
                      <m:sSubPr>
                        <m:ctrlPr>
                          <a:rPr lang="pt-BR" sz="3100" i="1" smtClean="0">
                            <a:latin typeface="Cambria Math" panose="02040503050406030204" pitchFamily="18" charset="0"/>
                          </a:rPr>
                        </m:ctrlPr>
                      </m:sSubPr>
                      <m:e>
                        <m:r>
                          <a:rPr lang="pt-BR" sz="3100" i="1" smtClean="0">
                            <a:latin typeface="Cambria Math" panose="02040503050406030204" pitchFamily="18" charset="0"/>
                            <a:ea typeface="Cambria Math" panose="02040503050406030204" pitchFamily="18" charset="0"/>
                          </a:rPr>
                          <m:t>𝛽</m:t>
                        </m:r>
                      </m:e>
                      <m:sub>
                        <m:r>
                          <a:rPr lang="pt-BR" sz="3100" b="0" i="1" smtClean="0">
                            <a:latin typeface="Cambria Math" panose="02040503050406030204" pitchFamily="18" charset="0"/>
                          </a:rPr>
                          <m:t>𝑠</m:t>
                        </m:r>
                      </m:sub>
                    </m:sSub>
                  </m:oMath>
                </a14:m>
                <a:r>
                  <a:rPr lang="pt-BR" sz="3100" dirty="0"/>
                  <a:t> são estatisticamente iguais a zero. </a:t>
                </a:r>
              </a:p>
              <a:p>
                <a:pPr algn="just">
                  <a:lnSpc>
                    <a:spcPct val="120000"/>
                  </a:lnSpc>
                </a:pPr>
                <a:r>
                  <a:rPr lang="pt-BR" sz="3100" dirty="0"/>
                  <a:t>Calcula-se a razão F e compara-se com o valor crítico de F (distribuição F) apresentado nas tabelas F ao nível de significância escolhido ou obter o valor p da estatística F calculada.</a:t>
                </a:r>
              </a:p>
              <a:p>
                <a:pPr algn="just">
                  <a:lnSpc>
                    <a:spcPct val="120000"/>
                  </a:lnSpc>
                </a:pPr>
                <a:r>
                  <a:rPr lang="pt-BR" sz="3100" dirty="0"/>
                  <a:t>Com o teste de F, testa-se a “existência da reta de regressão”, pois se todos os betas calculados forem estatisticamente iguais a zero, não existe reta de regressão. Em outras palavras, as variáveis explicativas não explicam nada do comportamento da variável dependente.</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5725" y="762000"/>
                <a:ext cx="11982450" cy="6096000"/>
              </a:xfrm>
              <a:blipFill rotWithShape="0">
                <a:blip r:embed="rId2"/>
                <a:stretch>
                  <a:fillRect l="-661" t="-2900" r="-763"/>
                </a:stretch>
              </a:blipFill>
            </p:spPr>
            <p:txBody>
              <a:bodyPr/>
              <a:lstStyle/>
              <a:p>
                <a:r>
                  <a:rPr lang="pt-BR">
                    <a:noFill/>
                  </a:rPr>
                  <a:t> </a:t>
                </a:r>
              </a:p>
            </p:txBody>
          </p:sp>
        </mc:Fallback>
      </mc:AlternateContent>
    </p:spTree>
    <p:extLst>
      <p:ext uri="{BB962C8B-B14F-4D97-AF65-F5344CB8AC3E}">
        <p14:creationId xmlns:p14="http://schemas.microsoft.com/office/powerpoint/2010/main" val="1464819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lnSpc>
                <a:spcPct val="120000"/>
              </a:lnSpc>
              <a:buFont typeface="Wingdings" panose="05000000000000000000" pitchFamily="2" charset="2"/>
              <a:buChar char="è"/>
            </a:pPr>
            <a:r>
              <a:rPr lang="pt-BR" sz="3200" dirty="0">
                <a:sym typeface="Wingdings" panose="05000000000000000000" pitchFamily="2" charset="2"/>
              </a:rPr>
              <a:t>Testes formais (numéricos de maior precisão)</a:t>
            </a:r>
          </a:p>
          <a:p>
            <a:pPr marL="514350" indent="-514350" algn="just">
              <a:lnSpc>
                <a:spcPct val="120000"/>
              </a:lnSpc>
              <a:buAutoNum type="alphaLcParenR"/>
            </a:pPr>
            <a:r>
              <a:rPr lang="pt-BR" sz="3200" dirty="0">
                <a:sym typeface="Wingdings" panose="05000000000000000000" pitchFamily="2" charset="2"/>
              </a:rPr>
              <a:t>Diferem no rigor do teste</a:t>
            </a:r>
          </a:p>
          <a:p>
            <a:pPr marL="514350" indent="-514350" algn="just">
              <a:lnSpc>
                <a:spcPct val="120000"/>
              </a:lnSpc>
              <a:buAutoNum type="alphaLcParenR"/>
            </a:pPr>
            <a:r>
              <a:rPr lang="pt-BR" sz="3200" dirty="0">
                <a:sym typeface="Wingdings" panose="05000000000000000000" pitchFamily="2" charset="2"/>
              </a:rPr>
              <a:t>Metodologias diferentes</a:t>
            </a:r>
          </a:p>
          <a:p>
            <a:pPr marL="0" indent="0" algn="just">
              <a:lnSpc>
                <a:spcPct val="120000"/>
              </a:lnSpc>
              <a:buNone/>
            </a:pPr>
            <a:r>
              <a:rPr lang="pt-BR" sz="3200" dirty="0">
                <a:sym typeface="Wingdings" panose="05000000000000000000" pitchFamily="2" charset="2"/>
              </a:rPr>
              <a:t> Testes visuais (gráficos de menor precisão)</a:t>
            </a:r>
          </a:p>
          <a:p>
            <a:pPr algn="just">
              <a:lnSpc>
                <a:spcPct val="120000"/>
              </a:lnSpc>
              <a:buFont typeface="Wingdings" panose="05000000000000000000" pitchFamily="2" charset="2"/>
              <a:buChar char="è"/>
            </a:pPr>
            <a:r>
              <a:rPr lang="pt-BR" sz="3200" dirty="0">
                <a:sym typeface="Wingdings" panose="05000000000000000000" pitchFamily="2" charset="2"/>
              </a:rPr>
              <a:t>A presença de </a:t>
            </a:r>
            <a:r>
              <a:rPr lang="pt-BR" sz="3200" dirty="0" err="1">
                <a:sym typeface="Wingdings" panose="05000000000000000000" pitchFamily="2" charset="2"/>
              </a:rPr>
              <a:t>outliers</a:t>
            </a:r>
            <a:r>
              <a:rPr lang="pt-BR" sz="3200" dirty="0">
                <a:sym typeface="Wingdings" panose="05000000000000000000" pitchFamily="2" charset="2"/>
              </a:rPr>
              <a:t> altera significativamente o valor dos parâmetros estimados no modelo, bem como o valor do desvio padrão. Isso pode gerar inclusive o problema da heterocedasticidade.</a:t>
            </a:r>
          </a:p>
          <a:p>
            <a:pPr algn="just">
              <a:lnSpc>
                <a:spcPct val="120000"/>
              </a:lnSpc>
              <a:buFont typeface="Wingdings" panose="05000000000000000000" pitchFamily="2" charset="2"/>
              <a:buChar char="è"/>
            </a:pPr>
            <a:r>
              <a:rPr lang="pt-BR" sz="3200" dirty="0">
                <a:sym typeface="Wingdings" panose="05000000000000000000" pitchFamily="2" charset="2"/>
              </a:rPr>
              <a:t>Portanto, se ignorarmos os outliers, os resultados da regressão podem estar equivocados, mas outliers são “ERROS”.</a:t>
            </a:r>
          </a:p>
          <a:p>
            <a:pPr marL="0" indent="0" algn="just">
              <a:lnSpc>
                <a:spcPct val="120000"/>
              </a:lnSpc>
              <a:buNone/>
            </a:pPr>
            <a:endParaRPr lang="pt-BR" sz="3200" dirty="0"/>
          </a:p>
        </p:txBody>
      </p:sp>
    </p:spTree>
    <p:extLst>
      <p:ext uri="{BB962C8B-B14F-4D97-AF65-F5344CB8AC3E}">
        <p14:creationId xmlns:p14="http://schemas.microsoft.com/office/powerpoint/2010/main" val="3637067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lnSpc>
                <a:spcPct val="120000"/>
              </a:lnSpc>
              <a:buFont typeface="Wingdings" panose="05000000000000000000" pitchFamily="2" charset="2"/>
              <a:buChar char="è"/>
            </a:pPr>
            <a:r>
              <a:rPr lang="pt-BR" sz="3200" dirty="0">
                <a:sym typeface="Wingdings" panose="05000000000000000000" pitchFamily="2" charset="2"/>
              </a:rPr>
              <a:t>Teste visual (pouco preciso)</a:t>
            </a:r>
          </a:p>
          <a:p>
            <a:pPr marL="0" indent="0" algn="just">
              <a:lnSpc>
                <a:spcPct val="120000"/>
              </a:lnSpc>
              <a:buNone/>
            </a:pPr>
            <a:endParaRPr lang="pt-BR" sz="3200" dirty="0"/>
          </a:p>
        </p:txBody>
      </p:sp>
      <p:pic>
        <p:nvPicPr>
          <p:cNvPr id="4" name="Imagem 3"/>
          <p:cNvPicPr>
            <a:picLocks noChangeAspect="1"/>
          </p:cNvPicPr>
          <p:nvPr/>
        </p:nvPicPr>
        <p:blipFill>
          <a:blip r:embed="rId2"/>
          <a:stretch>
            <a:fillRect/>
          </a:stretch>
        </p:blipFill>
        <p:spPr>
          <a:xfrm>
            <a:off x="2940907" y="2075935"/>
            <a:ext cx="5688227" cy="4654378"/>
          </a:xfrm>
          <a:prstGeom prst="rect">
            <a:avLst/>
          </a:prstGeom>
        </p:spPr>
      </p:pic>
    </p:spTree>
    <p:extLst>
      <p:ext uri="{BB962C8B-B14F-4D97-AF65-F5344CB8AC3E}">
        <p14:creationId xmlns:p14="http://schemas.microsoft.com/office/powerpoint/2010/main" val="58013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lnSpc>
                <a:spcPct val="120000"/>
              </a:lnSpc>
              <a:buFont typeface="Wingdings" panose="05000000000000000000" pitchFamily="2" charset="2"/>
              <a:buChar char="è"/>
            </a:pPr>
            <a:r>
              <a:rPr lang="pt-BR" sz="3200" dirty="0">
                <a:sym typeface="Wingdings" panose="05000000000000000000" pitchFamily="2" charset="2"/>
              </a:rPr>
              <a:t>Testes visuais (pouco precisos)</a:t>
            </a:r>
          </a:p>
          <a:p>
            <a:pPr marL="0" indent="0" algn="just">
              <a:lnSpc>
                <a:spcPct val="120000"/>
              </a:lnSpc>
              <a:buNone/>
            </a:pPr>
            <a:endParaRPr lang="pt-BR" sz="3200" dirty="0"/>
          </a:p>
        </p:txBody>
      </p:sp>
      <p:pic>
        <p:nvPicPr>
          <p:cNvPr id="5" name="Imagem 4"/>
          <p:cNvPicPr>
            <a:picLocks noChangeAspect="1"/>
          </p:cNvPicPr>
          <p:nvPr/>
        </p:nvPicPr>
        <p:blipFill>
          <a:blip r:embed="rId2"/>
          <a:stretch>
            <a:fillRect/>
          </a:stretch>
        </p:blipFill>
        <p:spPr>
          <a:xfrm>
            <a:off x="378940" y="0"/>
            <a:ext cx="9951309" cy="6779741"/>
          </a:xfrm>
          <a:prstGeom prst="rect">
            <a:avLst/>
          </a:prstGeom>
        </p:spPr>
      </p:pic>
    </p:spTree>
    <p:extLst>
      <p:ext uri="{BB962C8B-B14F-4D97-AF65-F5344CB8AC3E}">
        <p14:creationId xmlns:p14="http://schemas.microsoft.com/office/powerpoint/2010/main" val="360932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fontScale="85000" lnSpcReduction="20000"/>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r>
              <a:rPr lang="pt-BR" sz="3200" dirty="0"/>
              <a:t>O gráfico no canto superior esquerdo mostra os erros residuais plotados versus seus valores ajustados. Os resíduos devem ser distribuídos aleatoriamente em torno da linha horizontal, representando um erro residual de zero; isto é, não deve haver uma tendência distinta na distribuição de pontos.</a:t>
            </a:r>
          </a:p>
          <a:p>
            <a:pPr algn="just"/>
            <a:r>
              <a:rPr lang="pt-BR" sz="3200" dirty="0"/>
              <a:t>O gráfico no canto superior direito é um gráfico QQ padrão, o que sugere que os erros residuais são normalmente distribuídos.</a:t>
            </a:r>
          </a:p>
          <a:p>
            <a:pPr algn="just"/>
            <a:r>
              <a:rPr lang="pt-BR" sz="3200" dirty="0"/>
              <a:t>O gráfico de localização da escala no canto inferior esquerdo mostra a raiz quadrada dos resíduos padronizados (tipo de raiz quadrada de erro relativo) em função dos valores ajustados. Novamente, não deve haver tendência óbvia.</a:t>
            </a:r>
          </a:p>
          <a:p>
            <a:pPr algn="just"/>
            <a:r>
              <a:rPr lang="pt-BR" sz="3200" dirty="0"/>
              <a:t>O gráfico no canto inferior direito mostra a alavancagem de cada ponto, que é uma medida de sua importância na determinação do resultado da regressão. Sobrepostas ao gráfico estão linhas de contorno para a distância de Cook, que é outra medida da importância de cada observação para a regressão. Distâncias menores significam que a remoção da observação afeta pouco os resultados da regressão. Distâncias maiores que 1 são suspeitas e sugerem a presença de um possível </a:t>
            </a:r>
            <a:r>
              <a:rPr lang="pt-BR" sz="3200" dirty="0" err="1"/>
              <a:t>outlier</a:t>
            </a:r>
            <a:r>
              <a:rPr lang="pt-BR" sz="3200" dirty="0"/>
              <a:t> ou modelo ruim.</a:t>
            </a:r>
          </a:p>
          <a:p>
            <a:pPr marL="0" indent="0" algn="just">
              <a:lnSpc>
                <a:spcPct val="120000"/>
              </a:lnSpc>
              <a:buNone/>
            </a:pPr>
            <a:endParaRPr lang="pt-BR" sz="3200" dirty="0"/>
          </a:p>
        </p:txBody>
      </p:sp>
    </p:spTree>
    <p:extLst>
      <p:ext uri="{BB962C8B-B14F-4D97-AF65-F5344CB8AC3E}">
        <p14:creationId xmlns:p14="http://schemas.microsoft.com/office/powerpoint/2010/main" val="2768217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lnSpc>
                <a:spcPct val="120000"/>
              </a:lnSpc>
              <a:buFont typeface="Wingdings" panose="05000000000000000000" pitchFamily="2" charset="2"/>
              <a:buChar char="è"/>
            </a:pPr>
            <a:r>
              <a:rPr lang="pt-BR" sz="3200" dirty="0">
                <a:sym typeface="Wingdings" panose="05000000000000000000" pitchFamily="2" charset="2"/>
              </a:rPr>
              <a:t>Testes numéricos:</a:t>
            </a:r>
          </a:p>
          <a:p>
            <a:pPr marL="514350" indent="-514350" algn="just">
              <a:lnSpc>
                <a:spcPct val="120000"/>
              </a:lnSpc>
              <a:buAutoNum type="alphaLcParenR"/>
            </a:pPr>
            <a:r>
              <a:rPr lang="pt-BR" sz="3200" dirty="0">
                <a:sym typeface="Wingdings" panose="05000000000000000000" pitchFamily="2" charset="2"/>
              </a:rPr>
              <a:t>Teste de </a:t>
            </a:r>
            <a:r>
              <a:rPr lang="pt-BR" sz="3200" dirty="0" err="1">
                <a:sym typeface="Wingdings" panose="05000000000000000000" pitchFamily="2" charset="2"/>
              </a:rPr>
              <a:t>Bonferroni</a:t>
            </a:r>
            <a:r>
              <a:rPr lang="pt-BR" sz="3200" dirty="0">
                <a:sym typeface="Wingdings" panose="05000000000000000000" pitchFamily="2" charset="2"/>
              </a:rPr>
              <a:t>;</a:t>
            </a:r>
          </a:p>
          <a:p>
            <a:pPr marL="514350" indent="-514350" algn="just">
              <a:lnSpc>
                <a:spcPct val="120000"/>
              </a:lnSpc>
              <a:buAutoNum type="alphaLcParenR"/>
            </a:pPr>
            <a:r>
              <a:rPr lang="pt-BR" sz="3200" dirty="0">
                <a:sym typeface="Wingdings" panose="05000000000000000000" pitchFamily="2" charset="2"/>
              </a:rPr>
              <a:t>Distância de Cook;</a:t>
            </a:r>
          </a:p>
          <a:p>
            <a:pPr marL="514350" indent="-514350" algn="just">
              <a:lnSpc>
                <a:spcPct val="120000"/>
              </a:lnSpc>
              <a:buAutoNum type="alphaLcParenR"/>
            </a:pPr>
            <a:r>
              <a:rPr lang="pt-BR" sz="3200" dirty="0">
                <a:sym typeface="Wingdings" panose="05000000000000000000" pitchFamily="2" charset="2"/>
              </a:rPr>
              <a:t>Teste de </a:t>
            </a:r>
            <a:r>
              <a:rPr lang="pt-BR" sz="3200" dirty="0" err="1">
                <a:sym typeface="Wingdings" panose="05000000000000000000" pitchFamily="2" charset="2"/>
              </a:rPr>
              <a:t>Dixon</a:t>
            </a:r>
            <a:r>
              <a:rPr lang="pt-BR" sz="3200" dirty="0">
                <a:sym typeface="Wingdings" panose="05000000000000000000" pitchFamily="2" charset="2"/>
              </a:rPr>
              <a:t>;</a:t>
            </a:r>
          </a:p>
          <a:p>
            <a:pPr marL="514350" indent="-514350" algn="just">
              <a:lnSpc>
                <a:spcPct val="120000"/>
              </a:lnSpc>
              <a:buAutoNum type="alphaLcParenR"/>
            </a:pPr>
            <a:r>
              <a:rPr lang="pt-BR" sz="3200" dirty="0">
                <a:sym typeface="Wingdings" panose="05000000000000000000" pitchFamily="2" charset="2"/>
              </a:rPr>
              <a:t>Teste de </a:t>
            </a:r>
            <a:r>
              <a:rPr lang="pt-BR" sz="3200" dirty="0" err="1">
                <a:sym typeface="Wingdings" panose="05000000000000000000" pitchFamily="2" charset="2"/>
              </a:rPr>
              <a:t>Grubbs</a:t>
            </a:r>
            <a:r>
              <a:rPr lang="pt-BR" sz="3200">
                <a:sym typeface="Wingdings" panose="05000000000000000000" pitchFamily="2" charset="2"/>
              </a:rPr>
              <a:t>;</a:t>
            </a:r>
          </a:p>
          <a:p>
            <a:pPr marL="514350" indent="-514350" algn="just">
              <a:lnSpc>
                <a:spcPct val="120000"/>
              </a:lnSpc>
              <a:buAutoNum type="alphaLcParenR"/>
            </a:pPr>
            <a:r>
              <a:rPr lang="pt-BR" sz="3200" dirty="0">
                <a:sym typeface="Wingdings" panose="05000000000000000000" pitchFamily="2" charset="2"/>
              </a:rPr>
              <a:t>Outros testes.</a:t>
            </a:r>
          </a:p>
          <a:p>
            <a:pPr marL="0" indent="0" algn="just">
              <a:lnSpc>
                <a:spcPct val="120000"/>
              </a:lnSpc>
              <a:buNone/>
            </a:pPr>
            <a:endParaRPr lang="pt-BR" sz="3200" dirty="0"/>
          </a:p>
        </p:txBody>
      </p:sp>
    </p:spTree>
    <p:extLst>
      <p:ext uri="{BB962C8B-B14F-4D97-AF65-F5344CB8AC3E}">
        <p14:creationId xmlns:p14="http://schemas.microsoft.com/office/powerpoint/2010/main" val="1462321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Testes de </a:t>
            </a:r>
            <a:r>
              <a:rPr lang="pt-BR" sz="3200" b="1" dirty="0" err="1"/>
              <a:t>Outliers</a:t>
            </a:r>
            <a:r>
              <a:rPr lang="pt-BR" sz="3200" b="1" dirty="0"/>
              <a:t> (observações atípicas)</a:t>
            </a:r>
          </a:p>
          <a:p>
            <a:pPr algn="just">
              <a:lnSpc>
                <a:spcPct val="120000"/>
              </a:lnSpc>
              <a:buFont typeface="Wingdings" panose="05000000000000000000" pitchFamily="2" charset="2"/>
              <a:buChar char="è"/>
            </a:pPr>
            <a:r>
              <a:rPr lang="pt-BR" sz="3200" dirty="0">
                <a:sym typeface="Wingdings" panose="05000000000000000000" pitchFamily="2" charset="2"/>
              </a:rPr>
              <a:t>Teste de </a:t>
            </a:r>
            <a:r>
              <a:rPr lang="pt-BR" sz="3200" dirty="0" err="1">
                <a:sym typeface="Wingdings" panose="05000000000000000000" pitchFamily="2" charset="2"/>
              </a:rPr>
              <a:t>Bonferroni</a:t>
            </a:r>
            <a:r>
              <a:rPr lang="pt-BR" sz="3200" dirty="0">
                <a:sym typeface="Wingdings" panose="05000000000000000000" pitchFamily="2" charset="2"/>
              </a:rPr>
              <a:t>:</a:t>
            </a:r>
          </a:p>
          <a:p>
            <a:pPr algn="just">
              <a:lnSpc>
                <a:spcPct val="120000"/>
              </a:lnSpc>
            </a:pPr>
            <a:r>
              <a:rPr lang="pt-BR" sz="3200" dirty="0"/>
              <a:t>Reporta os p-</a:t>
            </a:r>
            <a:r>
              <a:rPr lang="pt-BR" sz="3200" dirty="0" err="1"/>
              <a:t>values</a:t>
            </a:r>
            <a:r>
              <a:rPr lang="pt-BR" sz="3200" dirty="0"/>
              <a:t> de </a:t>
            </a:r>
            <a:r>
              <a:rPr lang="pt-BR" sz="3200" dirty="0" err="1"/>
              <a:t>Bonferroni</a:t>
            </a:r>
            <a:r>
              <a:rPr lang="pt-BR" sz="3200" dirty="0"/>
              <a:t> de cada observação da amostra,  através do desvio médio, com base nos resíduos padronizados em modelos lineares (testes t), modelos lineares generalizados (testes de normalidade) e modelos lineares mistos.</a:t>
            </a:r>
          </a:p>
          <a:p>
            <a:pPr algn="just">
              <a:lnSpc>
                <a:spcPct val="120000"/>
              </a:lnSpc>
            </a:pPr>
            <a:endParaRPr lang="pt-BR" sz="3200" dirty="0"/>
          </a:p>
          <a:p>
            <a:pPr algn="just">
              <a:lnSpc>
                <a:spcPct val="120000"/>
              </a:lnSpc>
            </a:pPr>
            <a:r>
              <a:rPr lang="pt-BR" sz="3200" dirty="0"/>
              <a:t>Outros testes veremos na próxima aula.</a:t>
            </a:r>
          </a:p>
        </p:txBody>
      </p:sp>
    </p:spTree>
    <p:extLst>
      <p:ext uri="{BB962C8B-B14F-4D97-AF65-F5344CB8AC3E}">
        <p14:creationId xmlns:p14="http://schemas.microsoft.com/office/powerpoint/2010/main" val="1401457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endParaRPr lang="pt-BR" sz="3200" b="1" dirty="0"/>
          </a:p>
          <a:p>
            <a:pPr marL="0" indent="0" algn="ctr">
              <a:lnSpc>
                <a:spcPct val="120000"/>
              </a:lnSpc>
              <a:buNone/>
            </a:pPr>
            <a:r>
              <a:rPr lang="pt-BR" sz="3200" b="1" dirty="0"/>
              <a:t>Correção de </a:t>
            </a:r>
            <a:r>
              <a:rPr lang="pt-BR" sz="3200" b="1" dirty="0" err="1"/>
              <a:t>Outliers</a:t>
            </a:r>
            <a:endParaRPr lang="pt-BR" sz="3200" b="1" dirty="0"/>
          </a:p>
          <a:p>
            <a:pPr algn="just">
              <a:lnSpc>
                <a:spcPct val="120000"/>
              </a:lnSpc>
              <a:buFont typeface="Wingdings" panose="05000000000000000000" pitchFamily="2" charset="2"/>
              <a:buChar char="è"/>
            </a:pPr>
            <a:r>
              <a:rPr lang="pt-BR" sz="3200" dirty="0">
                <a:sym typeface="Wingdings" panose="05000000000000000000" pitchFamily="2" charset="2"/>
              </a:rPr>
              <a:t>Deletar as observações que são </a:t>
            </a:r>
            <a:r>
              <a:rPr lang="pt-BR" sz="3200" dirty="0" err="1">
                <a:sym typeface="Wingdings" panose="05000000000000000000" pitchFamily="2" charset="2"/>
              </a:rPr>
              <a:t>outliers</a:t>
            </a:r>
            <a:r>
              <a:rPr lang="pt-BR" sz="3200" dirty="0">
                <a:sym typeface="Wingdings" panose="05000000000000000000" pitchFamily="2" charset="2"/>
              </a:rPr>
              <a:t>;</a:t>
            </a:r>
          </a:p>
          <a:p>
            <a:pPr algn="just">
              <a:lnSpc>
                <a:spcPct val="120000"/>
              </a:lnSpc>
              <a:buFont typeface="Wingdings" panose="05000000000000000000" pitchFamily="2" charset="2"/>
              <a:buChar char="è"/>
            </a:pPr>
            <a:r>
              <a:rPr lang="pt-BR" sz="3200" dirty="0">
                <a:sym typeface="Wingdings" panose="05000000000000000000" pitchFamily="2" charset="2"/>
              </a:rPr>
              <a:t>Métodos de suavização (parte deles não garante a resolução do problema);</a:t>
            </a:r>
          </a:p>
          <a:p>
            <a:pPr algn="just">
              <a:lnSpc>
                <a:spcPct val="120000"/>
              </a:lnSpc>
              <a:buFont typeface="Wingdings" panose="05000000000000000000" pitchFamily="2" charset="2"/>
              <a:buChar char="è"/>
            </a:pPr>
            <a:r>
              <a:rPr lang="pt-BR" sz="3200" dirty="0">
                <a:sym typeface="Wingdings" panose="05000000000000000000" pitchFamily="2" charset="2"/>
              </a:rPr>
              <a:t>Não fazer nada – em amostras muito grandes a existência de poucos </a:t>
            </a:r>
            <a:r>
              <a:rPr lang="pt-BR" sz="3200" dirty="0" err="1">
                <a:sym typeface="Wingdings" panose="05000000000000000000" pitchFamily="2" charset="2"/>
              </a:rPr>
              <a:t>outliers</a:t>
            </a:r>
            <a:r>
              <a:rPr lang="pt-BR" sz="3200" dirty="0">
                <a:sym typeface="Wingdings" panose="05000000000000000000" pitchFamily="2" charset="2"/>
              </a:rPr>
              <a:t> não influencia nos resultados da regressão.</a:t>
            </a:r>
            <a:endParaRPr lang="pt-BR" sz="3200" dirty="0"/>
          </a:p>
        </p:txBody>
      </p:sp>
    </p:spTree>
    <p:extLst>
      <p:ext uri="{BB962C8B-B14F-4D97-AF65-F5344CB8AC3E}">
        <p14:creationId xmlns:p14="http://schemas.microsoft.com/office/powerpoint/2010/main" val="407162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85000" lnSpcReduction="20000"/>
              </a:bodyPr>
              <a:lstStyle/>
              <a:p>
                <a:pPr marL="0" indent="0" algn="ctr">
                  <a:lnSpc>
                    <a:spcPct val="120000"/>
                  </a:lnSpc>
                  <a:buNone/>
                </a:pPr>
                <a:r>
                  <a:rPr lang="pt-BR" sz="3200" b="1" dirty="0"/>
                  <a:t>Teste RESET de Especificação do Modelo</a:t>
                </a:r>
              </a:p>
              <a:p>
                <a:pPr marL="0" indent="0" algn="just">
                  <a:lnSpc>
                    <a:spcPct val="120000"/>
                  </a:lnSpc>
                  <a:buNone/>
                </a:pPr>
                <a:r>
                  <a:rPr lang="pt-BR" sz="3200" dirty="0"/>
                  <a:t>O teste RESET é um diagnóstico popular para correção da forma funcional. A suposição básica é que o modelo pode ser escrito na forma </a:t>
                </a:r>
                <a14:m>
                  <m:oMath xmlns:m="http://schemas.openxmlformats.org/officeDocument/2006/math">
                    <m:r>
                      <a:rPr lang="pt-BR" sz="3200" b="0" i="1" smtClean="0">
                        <a:latin typeface="Cambria Math" panose="02040503050406030204" pitchFamily="18" charset="0"/>
                      </a:rPr>
                      <m:t>𝑦</m:t>
                    </m:r>
                    <m:r>
                      <a:rPr lang="pt-BR" sz="3200" b="0" i="1" smtClean="0">
                        <a:latin typeface="Cambria Math" panose="02040503050406030204" pitchFamily="18" charset="0"/>
                      </a:rPr>
                      <m:t>=</m:t>
                    </m:r>
                    <m:r>
                      <a:rPr lang="pt-BR" sz="3200" b="0" i="1" smtClean="0">
                        <a:latin typeface="Cambria Math" panose="02040503050406030204" pitchFamily="18" charset="0"/>
                      </a:rPr>
                      <m:t>𝑋</m:t>
                    </m:r>
                    <m:r>
                      <a:rPr lang="pt-BR" sz="3200" b="0" i="1" smtClean="0">
                        <a:latin typeface="Cambria Math" panose="02040503050406030204" pitchFamily="18" charset="0"/>
                        <a:ea typeface="Cambria Math" panose="02040503050406030204" pitchFamily="18" charset="0"/>
                      </a:rPr>
                      <m:t>𝛽</m:t>
                    </m:r>
                    <m:r>
                      <a:rPr lang="pt-BR" sz="3200" b="0" i="1" smtClean="0">
                        <a:latin typeface="Cambria Math" panose="02040503050406030204" pitchFamily="18" charset="0"/>
                        <a:ea typeface="Cambria Math" panose="02040503050406030204" pitchFamily="18" charset="0"/>
                      </a:rPr>
                      <m:t>+</m:t>
                    </m:r>
                    <m:r>
                      <a:rPr lang="pt-BR" sz="3200" b="0" i="1" smtClean="0">
                        <a:latin typeface="Cambria Math" panose="02040503050406030204" pitchFamily="18" charset="0"/>
                        <a:ea typeface="Cambria Math" panose="02040503050406030204" pitchFamily="18" charset="0"/>
                      </a:rPr>
                      <m:t>𝑍</m:t>
                    </m:r>
                    <m:r>
                      <a:rPr lang="pt-BR" sz="3200" b="0" i="1" smtClean="0">
                        <a:latin typeface="Cambria Math" panose="02040503050406030204" pitchFamily="18" charset="0"/>
                        <a:ea typeface="Cambria Math" panose="02040503050406030204" pitchFamily="18" charset="0"/>
                      </a:rPr>
                      <m:t>𝛾</m:t>
                    </m:r>
                  </m:oMath>
                </a14:m>
                <a:r>
                  <a:rPr lang="pt-BR" sz="3200" dirty="0"/>
                  <a:t>. O “Z” é gerado tomando as potências da resposta ajustada das variáveis ​​dos </a:t>
                </a:r>
                <a:r>
                  <a:rPr lang="pt-BR" sz="3200" dirty="0" err="1"/>
                  <a:t>regressores</a:t>
                </a:r>
                <a:r>
                  <a:rPr lang="pt-BR" sz="3200" dirty="0"/>
                  <a:t> ou do primeiro componente principal de X. Um teste F padrão é então aplicado para determinar se essas variáveis ​​têm influência adicional significativa. A estatística de teste em H0 segue uma distribuição F com graus de liberdade dos parâmetros.</a:t>
                </a:r>
              </a:p>
              <a:p>
                <a:pPr algn="just">
                  <a:lnSpc>
                    <a:spcPct val="120000"/>
                  </a:lnSpc>
                  <a:buFont typeface="Wingdings" panose="05000000000000000000" pitchFamily="2" charset="2"/>
                  <a:buChar char="è"/>
                </a:pPr>
                <a:r>
                  <a:rPr lang="pt-BR" sz="3200" dirty="0">
                    <a:sym typeface="Wingdings" panose="05000000000000000000" pitchFamily="2" charset="2"/>
                  </a:rPr>
                  <a:t>Se o modelo está incorretamente especificado o poder explicativo do modelo ajustado pode ser baixo. Além disso, a relação equivocada entre as variáveis produz resultados espúrios.</a:t>
                </a:r>
              </a:p>
              <a:p>
                <a:pPr algn="just">
                  <a:lnSpc>
                    <a:spcPct val="120000"/>
                  </a:lnSpc>
                  <a:buFont typeface="Wingdings" panose="05000000000000000000" pitchFamily="2" charset="2"/>
                  <a:buChar char="è"/>
                </a:pPr>
                <a:r>
                  <a:rPr lang="pt-BR" sz="3200" b="1" dirty="0">
                    <a:sym typeface="Wingdings" panose="05000000000000000000" pitchFamily="2" charset="2"/>
                  </a:rPr>
                  <a:t>Essencial consultar a teoria sobre o fenômeno estudado e outros estudos sobre o mesmo tema.</a:t>
                </a:r>
                <a:endParaRPr lang="pt-BR" sz="3200" b="1"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995" t="-891" r="-995"/>
                </a:stretch>
              </a:blipFill>
            </p:spPr>
            <p:txBody>
              <a:bodyPr/>
              <a:lstStyle/>
              <a:p>
                <a:r>
                  <a:rPr lang="pt-BR">
                    <a:noFill/>
                  </a:rPr>
                  <a:t> </a:t>
                </a:r>
              </a:p>
            </p:txBody>
          </p:sp>
        </mc:Fallback>
      </mc:AlternateContent>
    </p:spTree>
    <p:extLst>
      <p:ext uri="{BB962C8B-B14F-4D97-AF65-F5344CB8AC3E}">
        <p14:creationId xmlns:p14="http://schemas.microsoft.com/office/powerpoint/2010/main" val="3439293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a:t>Autocorrelação nos Resíduos  </a:t>
            </a:r>
            <a:r>
              <a:rPr lang="pt-BR" sz="3200" b="1" dirty="0">
                <a:sym typeface="Wingdings" panose="05000000000000000000" pitchFamily="2" charset="2"/>
              </a:rPr>
              <a:t> Para séries temporais</a:t>
            </a:r>
            <a:endParaRPr lang="pt-BR" sz="3200" b="1" dirty="0"/>
          </a:p>
          <a:p>
            <a:pPr marL="0" indent="0" algn="just">
              <a:lnSpc>
                <a:spcPct val="120000"/>
              </a:lnSpc>
              <a:buNone/>
            </a:pPr>
            <a:r>
              <a:rPr lang="pt-BR" sz="3200" b="1" dirty="0">
                <a:sym typeface="Wingdings" panose="05000000000000000000" pitchFamily="2" charset="2"/>
              </a:rPr>
              <a:t></a:t>
            </a:r>
            <a:r>
              <a:rPr lang="pt-BR" sz="3200" dirty="0" err="1">
                <a:sym typeface="Wingdings" panose="05000000000000000000" pitchFamily="2" charset="2"/>
              </a:rPr>
              <a:t>Autocorrelação</a:t>
            </a:r>
            <a:r>
              <a:rPr lang="pt-BR" sz="3200" dirty="0">
                <a:sym typeface="Wingdings" panose="05000000000000000000" pitchFamily="2" charset="2"/>
              </a:rPr>
              <a:t> nos resíduos quer dizer que as observações estão relacionadas entre si. Isto fere um dos pressupostos básicos do modelo. </a:t>
            </a:r>
          </a:p>
          <a:p>
            <a:pPr marL="0" indent="0" algn="just">
              <a:lnSpc>
                <a:spcPct val="120000"/>
              </a:lnSpc>
              <a:buNone/>
            </a:pPr>
            <a:r>
              <a:rPr lang="pt-BR" sz="3200" b="1" dirty="0">
                <a:sym typeface="Wingdings" panose="05000000000000000000" pitchFamily="2" charset="2"/>
              </a:rPr>
              <a:t>Consequências: </a:t>
            </a:r>
          </a:p>
          <a:p>
            <a:pPr marL="0" indent="0" algn="just">
              <a:lnSpc>
                <a:spcPct val="120000"/>
              </a:lnSpc>
              <a:buNone/>
            </a:pPr>
            <a:r>
              <a:rPr lang="pt-BR" sz="3200" dirty="0">
                <a:sym typeface="Wingdings" panose="05000000000000000000" pitchFamily="2" charset="2"/>
              </a:rPr>
              <a:t>a) A variância da estimativa é superestimada;</a:t>
            </a:r>
          </a:p>
          <a:p>
            <a:pPr marL="0" indent="0" algn="just">
              <a:lnSpc>
                <a:spcPct val="120000"/>
              </a:lnSpc>
              <a:buNone/>
            </a:pPr>
            <a:r>
              <a:rPr lang="pt-BR" sz="3200" dirty="0">
                <a:sym typeface="Wingdings" panose="05000000000000000000" pitchFamily="2" charset="2"/>
              </a:rPr>
              <a:t>b) A variância dos parâmetros é superestimada;</a:t>
            </a:r>
          </a:p>
          <a:p>
            <a:pPr marL="0" indent="0" algn="just">
              <a:lnSpc>
                <a:spcPct val="120000"/>
              </a:lnSpc>
              <a:buNone/>
            </a:pPr>
            <a:r>
              <a:rPr lang="pt-BR" sz="3200" dirty="0">
                <a:sym typeface="Wingdings" panose="05000000000000000000" pitchFamily="2" charset="2"/>
              </a:rPr>
              <a:t>c) Os parâmetros estimados (betas) não são eficientes (ou seja, são </a:t>
            </a:r>
            <a:r>
              <a:rPr lang="pt-BR" sz="3200" dirty="0" err="1">
                <a:sym typeface="Wingdings" panose="05000000000000000000" pitchFamily="2" charset="2"/>
              </a:rPr>
              <a:t>viesados</a:t>
            </a:r>
            <a:r>
              <a:rPr lang="pt-BR" sz="3200" dirty="0">
                <a:sym typeface="Wingdings" panose="05000000000000000000" pitchFamily="2" charset="2"/>
              </a:rPr>
              <a:t>);</a:t>
            </a:r>
          </a:p>
          <a:p>
            <a:pPr marL="0" indent="0" algn="just">
              <a:lnSpc>
                <a:spcPct val="120000"/>
              </a:lnSpc>
              <a:buNone/>
            </a:pPr>
            <a:r>
              <a:rPr lang="pt-BR" sz="3200" dirty="0">
                <a:sym typeface="Wingdings" panose="05000000000000000000" pitchFamily="2" charset="2"/>
              </a:rPr>
              <a:t>d) </a:t>
            </a:r>
            <a:r>
              <a:rPr lang="pt-BR" sz="3200" dirty="0" err="1">
                <a:sym typeface="Wingdings" panose="05000000000000000000" pitchFamily="2" charset="2"/>
              </a:rPr>
              <a:t>Superestimativa</a:t>
            </a:r>
            <a:r>
              <a:rPr lang="pt-BR" sz="3200" dirty="0">
                <a:sym typeface="Wingdings" panose="05000000000000000000" pitchFamily="2" charset="2"/>
              </a:rPr>
              <a:t> do R</a:t>
            </a:r>
            <a:r>
              <a:rPr lang="pt-BR" sz="3200" baseline="30000" dirty="0">
                <a:sym typeface="Wingdings" panose="05000000000000000000" pitchFamily="2" charset="2"/>
              </a:rPr>
              <a:t>2</a:t>
            </a:r>
            <a:r>
              <a:rPr lang="pt-BR" sz="3200" dirty="0">
                <a:sym typeface="Wingdings" panose="05000000000000000000" pitchFamily="2" charset="2"/>
              </a:rPr>
              <a:t>;</a:t>
            </a:r>
          </a:p>
          <a:p>
            <a:pPr marL="0" indent="0" algn="just">
              <a:lnSpc>
                <a:spcPct val="120000"/>
              </a:lnSpc>
              <a:buNone/>
            </a:pPr>
            <a:r>
              <a:rPr lang="pt-BR" sz="3200" dirty="0">
                <a:sym typeface="Wingdings" panose="05000000000000000000" pitchFamily="2" charset="2"/>
              </a:rPr>
              <a:t>e) Testes de t e F não são válidos.</a:t>
            </a:r>
          </a:p>
          <a:p>
            <a:pPr algn="just">
              <a:lnSpc>
                <a:spcPct val="120000"/>
              </a:lnSpc>
              <a:buFont typeface="Wingdings" panose="05000000000000000000" pitchFamily="2" charset="2"/>
              <a:buChar char="è"/>
            </a:pPr>
            <a:endParaRPr lang="pt-BR" sz="3200" baseline="30000" dirty="0"/>
          </a:p>
        </p:txBody>
      </p:sp>
    </p:spTree>
    <p:extLst>
      <p:ext uri="{BB962C8B-B14F-4D97-AF65-F5344CB8AC3E}">
        <p14:creationId xmlns:p14="http://schemas.microsoft.com/office/powerpoint/2010/main" val="429214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914400"/>
            <a:ext cx="11640065" cy="5758249"/>
          </a:xfrm>
        </p:spPr>
        <p:txBody>
          <a:bodyPr>
            <a:normAutofit/>
          </a:bodyPr>
          <a:lstStyle/>
          <a:p>
            <a:pPr marL="0" indent="0" algn="just">
              <a:buNone/>
            </a:pPr>
            <a:r>
              <a:rPr lang="pt-BR" dirty="0"/>
              <a:t>O modelo matemático exige uma relação exata ou determinística entre as variáveis. Mas as relações entre variáveis econômicas e sociais são em geral, inexatas.</a:t>
            </a:r>
          </a:p>
          <a:p>
            <a:pPr marL="0" indent="0" algn="just">
              <a:buNone/>
            </a:pPr>
            <a:endParaRPr lang="pt-BR" dirty="0"/>
          </a:p>
          <a:p>
            <a:pPr algn="just"/>
            <a:r>
              <a:rPr lang="pt-BR" dirty="0"/>
              <a:t>Portanto, se coletarmos dados sobre despesas de consumo e renda disponível (a renda depois de descontados os impostos) de uma amostragem de, digamos, 500 famílias e traçarmos um gráfico em que o eixo vertical representa as despesas de consumo e, o eixo horizontal a renda disponível, não devemos esperar que as 500 observações se situem exatamente sobre a reta dada pela Equação.</a:t>
            </a:r>
          </a:p>
          <a:p>
            <a:pPr algn="just"/>
            <a:r>
              <a:rPr lang="pt-BR" dirty="0"/>
              <a:t>Isto porque, além da renda, outras variáveis afetam o consumo tais como: tamanho da família, idade dos componentes da família, religião, localização geográfica, etc.</a:t>
            </a:r>
          </a:p>
          <a:p>
            <a:pPr marL="0" indent="0">
              <a:buNone/>
            </a:pPr>
            <a:endParaRPr lang="pt-BR" dirty="0"/>
          </a:p>
        </p:txBody>
      </p:sp>
    </p:spTree>
    <p:extLst>
      <p:ext uri="{BB962C8B-B14F-4D97-AF65-F5344CB8AC3E}">
        <p14:creationId xmlns:p14="http://schemas.microsoft.com/office/powerpoint/2010/main" val="745860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a:t>Teste de </a:t>
                </a:r>
                <a:r>
                  <a:rPr lang="pt-BR" sz="3200" b="1" dirty="0" err="1"/>
                  <a:t>Durbin</a:t>
                </a:r>
                <a:r>
                  <a:rPr lang="pt-BR" sz="3200" b="1" dirty="0"/>
                  <a:t>-Watson para </a:t>
                </a:r>
                <a:r>
                  <a:rPr lang="pt-BR" sz="3200" b="1" dirty="0" err="1"/>
                  <a:t>Autocorrelação</a:t>
                </a:r>
                <a:r>
                  <a:rPr lang="pt-BR" sz="3200" b="1" dirty="0"/>
                  <a:t> nos Resíduos</a:t>
                </a:r>
              </a:p>
              <a:p>
                <a:pPr marL="0" indent="0" algn="ctr">
                  <a:lnSpc>
                    <a:spcPct val="120000"/>
                  </a:lnSpc>
                  <a:buNone/>
                </a:pPr>
                <a14:m>
                  <m:oMathPara xmlns:m="http://schemas.openxmlformats.org/officeDocument/2006/math">
                    <m:oMathParaPr>
                      <m:jc m:val="centerGroup"/>
                    </m:oMathParaPr>
                    <m:oMath xmlns:m="http://schemas.openxmlformats.org/officeDocument/2006/math">
                      <m:r>
                        <a:rPr lang="pt-BR" sz="3200" b="0" i="1" smtClean="0">
                          <a:latin typeface="Cambria Math" panose="02040503050406030204" pitchFamily="18" charset="0"/>
                        </a:rPr>
                        <m:t>𝑑</m:t>
                      </m:r>
                      <m:r>
                        <a:rPr lang="pt-BR" sz="3200" b="0" i="1" smtClean="0">
                          <a:latin typeface="Cambria Math" panose="02040503050406030204" pitchFamily="18" charset="0"/>
                        </a:rPr>
                        <m:t>=</m:t>
                      </m:r>
                      <m:f>
                        <m:fPr>
                          <m:ctrlPr>
                            <a:rPr lang="pt-BR" sz="3200" i="1" smtClean="0">
                              <a:latin typeface="Cambria Math" panose="02040503050406030204" pitchFamily="18" charset="0"/>
                            </a:rPr>
                          </m:ctrlPr>
                        </m:fPr>
                        <m:num>
                          <m:nary>
                            <m:naryPr>
                              <m:chr m:val="∑"/>
                              <m:ctrlPr>
                                <a:rPr lang="pt-BR" sz="3200" i="1" smtClean="0">
                                  <a:latin typeface="Cambria Math" panose="02040503050406030204" pitchFamily="18" charset="0"/>
                                </a:rPr>
                              </m:ctrlPr>
                            </m:naryPr>
                            <m:sub>
                              <m:r>
                                <m:rPr>
                                  <m:brk m:alnAt="23"/>
                                </m:rPr>
                                <a:rPr lang="pt-BR" sz="3200" b="0" i="1" smtClean="0">
                                  <a:latin typeface="Cambria Math" panose="02040503050406030204" pitchFamily="18" charset="0"/>
                                </a:rPr>
                                <m:t>𝑡</m:t>
                              </m:r>
                              <m:r>
                                <a:rPr lang="pt-BR" sz="3200" b="0" i="1" smtClean="0">
                                  <a:latin typeface="Cambria Math" panose="02040503050406030204" pitchFamily="18" charset="0"/>
                                </a:rPr>
                                <m:t>=2</m:t>
                              </m:r>
                            </m:sub>
                            <m:sup>
                              <m:r>
                                <a:rPr lang="pt-BR" sz="3200" b="0" i="1" smtClean="0">
                                  <a:latin typeface="Cambria Math" panose="02040503050406030204" pitchFamily="18" charset="0"/>
                                </a:rPr>
                                <m:t>𝑛</m:t>
                              </m:r>
                            </m:sup>
                            <m:e>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sSub>
                                        <m:sSubPr>
                                          <m:ctrlPr>
                                            <a:rPr lang="pt-BR" sz="3200" i="1" smtClean="0">
                                              <a:latin typeface="Cambria Math" panose="02040503050406030204" pitchFamily="18" charset="0"/>
                                            </a:rPr>
                                          </m:ctrlPr>
                                        </m:sSubPr>
                                        <m:e>
                                          <m:acc>
                                            <m:accPr>
                                              <m:chr m:val="̂"/>
                                              <m:ctrlPr>
                                                <a:rPr lang="pt-BR" sz="320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𝑡</m:t>
                                          </m:r>
                                        </m:sub>
                                      </m:sSub>
                                      <m:r>
                                        <a:rPr lang="pt-BR" sz="3200" b="0" i="1" smtClean="0">
                                          <a:latin typeface="Cambria Math" panose="02040503050406030204" pitchFamily="18" charset="0"/>
                                        </a:rPr>
                                        <m:t>−</m:t>
                                      </m:r>
                                      <m:sSub>
                                        <m:sSubPr>
                                          <m:ctrlPr>
                                            <a:rPr lang="pt-BR" sz="3200" i="1" smtClean="0">
                                              <a:latin typeface="Cambria Math" panose="02040503050406030204" pitchFamily="18" charset="0"/>
                                            </a:rPr>
                                          </m:ctrlPr>
                                        </m:sSubPr>
                                        <m:e>
                                          <m:acc>
                                            <m:accPr>
                                              <m:chr m:val="̂"/>
                                              <m:ctrlPr>
                                                <a:rPr lang="pt-BR" sz="320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𝑡</m:t>
                                          </m:r>
                                          <m:r>
                                            <a:rPr lang="pt-BR" sz="3200" b="0" i="1" smtClean="0">
                                              <a:latin typeface="Cambria Math" panose="02040503050406030204" pitchFamily="18" charset="0"/>
                                            </a:rPr>
                                            <m:t>−1</m:t>
                                          </m:r>
                                        </m:sub>
                                      </m:sSub>
                                    </m:e>
                                  </m:d>
                                </m:e>
                                <m:sup>
                                  <m:r>
                                    <a:rPr lang="pt-BR" sz="3200" b="0" i="1" smtClean="0">
                                      <a:latin typeface="Cambria Math" panose="02040503050406030204" pitchFamily="18" charset="0"/>
                                    </a:rPr>
                                    <m:t>2</m:t>
                                  </m:r>
                                </m:sup>
                              </m:sSup>
                            </m:e>
                          </m:nary>
                        </m:num>
                        <m:den>
                          <m:nary>
                            <m:naryPr>
                              <m:chr m:val="∑"/>
                              <m:ctrlPr>
                                <a:rPr lang="pt-BR" sz="3200" i="1" smtClean="0">
                                  <a:latin typeface="Cambria Math" panose="02040503050406030204" pitchFamily="18" charset="0"/>
                                </a:rPr>
                              </m:ctrlPr>
                            </m:naryPr>
                            <m:sub>
                              <m:r>
                                <m:rPr>
                                  <m:brk m:alnAt="23"/>
                                </m:rPr>
                                <a:rPr lang="pt-BR" sz="3200" b="0" i="1" smtClean="0">
                                  <a:latin typeface="Cambria Math" panose="02040503050406030204" pitchFamily="18" charset="0"/>
                                </a:rPr>
                                <m:t>𝑡</m:t>
                              </m:r>
                              <m:r>
                                <a:rPr lang="pt-BR" sz="3200" b="0" i="1" smtClean="0">
                                  <a:latin typeface="Cambria Math" panose="02040503050406030204" pitchFamily="18" charset="0"/>
                                </a:rPr>
                                <m:t>=1</m:t>
                              </m:r>
                            </m:sub>
                            <m:sup>
                              <m:r>
                                <a:rPr lang="pt-BR" sz="3200" b="0" i="1" smtClean="0">
                                  <a:latin typeface="Cambria Math" panose="02040503050406030204" pitchFamily="18" charset="0"/>
                                </a:rPr>
                                <m:t>𝑛</m:t>
                              </m:r>
                            </m:sup>
                            <m:e>
                              <m:sSubSup>
                                <m:sSubSupPr>
                                  <m:ctrlPr>
                                    <a:rPr lang="pt-BR" sz="3200" i="1" smtClean="0">
                                      <a:latin typeface="Cambria Math" panose="02040503050406030204" pitchFamily="18" charset="0"/>
                                    </a:rPr>
                                  </m:ctrlPr>
                                </m:sSubSupPr>
                                <m:e>
                                  <m:acc>
                                    <m:accPr>
                                      <m:chr m:val="̂"/>
                                      <m:ctrlPr>
                                        <a:rPr lang="pt-BR" sz="320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𝑡</m:t>
                                  </m:r>
                                </m:sub>
                                <m:sup>
                                  <m:r>
                                    <a:rPr lang="pt-BR" sz="3200" b="0" i="1" smtClean="0">
                                      <a:latin typeface="Cambria Math" panose="02040503050406030204" pitchFamily="18" charset="0"/>
                                    </a:rPr>
                                    <m:t>2</m:t>
                                  </m:r>
                                </m:sup>
                              </m:sSubSup>
                            </m:e>
                          </m:nary>
                        </m:den>
                      </m:f>
                    </m:oMath>
                  </m:oMathPara>
                </a14:m>
                <a:endParaRPr lang="pt-BR" sz="3200"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r>
                      <a:rPr lang="pt-BR" sz="3200" i="1">
                        <a:latin typeface="Cambria Math" panose="02040503050406030204" pitchFamily="18" charset="0"/>
                      </a:rPr>
                      <m:t>𝑑</m:t>
                    </m:r>
                  </m:oMath>
                </a14:m>
                <a:r>
                  <a:rPr lang="pt-BR" sz="3200" dirty="0"/>
                  <a:t> = estatística “</a:t>
                </a:r>
                <a14:m>
                  <m:oMath xmlns:m="http://schemas.openxmlformats.org/officeDocument/2006/math">
                    <m:r>
                      <a:rPr lang="pt-BR" sz="3200" i="1">
                        <a:latin typeface="Cambria Math" panose="02040503050406030204" pitchFamily="18" charset="0"/>
                      </a:rPr>
                      <m:t>𝑑</m:t>
                    </m:r>
                  </m:oMath>
                </a14:m>
                <a:r>
                  <a:rPr lang="pt-BR" sz="3200" dirty="0"/>
                  <a:t>” de </a:t>
                </a:r>
                <a:r>
                  <a:rPr lang="pt-BR" sz="3200" dirty="0" err="1"/>
                  <a:t>Durbin</a:t>
                </a:r>
                <a:r>
                  <a:rPr lang="pt-BR" sz="3200" dirty="0"/>
                  <a:t>-Watson;</a:t>
                </a:r>
              </a:p>
              <a:p>
                <a:pPr marL="0" indent="0" algn="just">
                  <a:lnSpc>
                    <a:spcPct val="120000"/>
                  </a:lnSpc>
                  <a:buNone/>
                </a:pPr>
                <a:r>
                  <a:rPr lang="pt-BR" sz="3200" dirty="0"/>
                  <a:t> </a:t>
                </a:r>
                <a14:m>
                  <m:oMath xmlns:m="http://schemas.openxmlformats.org/officeDocument/2006/math">
                    <m:sSub>
                      <m:sSubPr>
                        <m:ctrlPr>
                          <a:rPr lang="pt-BR" sz="3200" i="1">
                            <a:latin typeface="Cambria Math" panose="02040503050406030204" pitchFamily="18" charset="0"/>
                          </a:rPr>
                        </m:ctrlPr>
                      </m:sSubPr>
                      <m:e>
                        <m:acc>
                          <m:accPr>
                            <m:chr m:val="̂"/>
                            <m:ctrlPr>
                              <a:rPr lang="pt-BR" sz="3200" i="1">
                                <a:latin typeface="Cambria Math" panose="02040503050406030204" pitchFamily="18" charset="0"/>
                              </a:rPr>
                            </m:ctrlPr>
                          </m:accPr>
                          <m:e>
                            <m:r>
                              <a:rPr lang="pt-BR" sz="3200" i="1">
                                <a:latin typeface="Cambria Math" panose="02040503050406030204" pitchFamily="18" charset="0"/>
                              </a:rPr>
                              <m:t>𝑢</m:t>
                            </m:r>
                          </m:e>
                        </m:acc>
                      </m:e>
                      <m:sub>
                        <m:r>
                          <a:rPr lang="pt-BR" sz="3200" i="1">
                            <a:latin typeface="Cambria Math" panose="02040503050406030204" pitchFamily="18" charset="0"/>
                          </a:rPr>
                          <m:t>𝑡</m:t>
                        </m:r>
                      </m:sub>
                    </m:sSub>
                  </m:oMath>
                </a14:m>
                <a:r>
                  <a:rPr lang="pt-BR" sz="3200" dirty="0"/>
                  <a:t> = resíduo estimado em “</a:t>
                </a:r>
                <a14:m>
                  <m:oMath xmlns:m="http://schemas.openxmlformats.org/officeDocument/2006/math">
                    <m:r>
                      <a:rPr lang="pt-BR" sz="3200" i="1">
                        <a:latin typeface="Cambria Math" panose="02040503050406030204" pitchFamily="18" charset="0"/>
                      </a:rPr>
                      <m:t>𝑡</m:t>
                    </m:r>
                  </m:oMath>
                </a14:m>
                <a:r>
                  <a:rPr lang="pt-BR" sz="3200" dirty="0"/>
                  <a:t>”;</a:t>
                </a:r>
              </a:p>
              <a:p>
                <a:pPr marL="0" indent="0" algn="just">
                  <a:lnSpc>
                    <a:spcPct val="120000"/>
                  </a:lnSpc>
                  <a:buNone/>
                </a:pPr>
                <a14:m>
                  <m:oMath xmlns:m="http://schemas.openxmlformats.org/officeDocument/2006/math">
                    <m:sSub>
                      <m:sSubPr>
                        <m:ctrlPr>
                          <a:rPr lang="pt-BR" sz="3200" i="1">
                            <a:latin typeface="Cambria Math" panose="02040503050406030204" pitchFamily="18" charset="0"/>
                          </a:rPr>
                        </m:ctrlPr>
                      </m:sSubPr>
                      <m:e>
                        <m:acc>
                          <m:accPr>
                            <m:chr m:val="̂"/>
                            <m:ctrlPr>
                              <a:rPr lang="pt-BR" sz="3200" i="1">
                                <a:latin typeface="Cambria Math" panose="02040503050406030204" pitchFamily="18" charset="0"/>
                              </a:rPr>
                            </m:ctrlPr>
                          </m:accPr>
                          <m:e>
                            <m:r>
                              <a:rPr lang="pt-BR" sz="3200" i="1">
                                <a:latin typeface="Cambria Math" panose="02040503050406030204" pitchFamily="18" charset="0"/>
                              </a:rPr>
                              <m:t>𝑢</m:t>
                            </m:r>
                          </m:e>
                        </m:acc>
                      </m:e>
                      <m:sub>
                        <m:r>
                          <a:rPr lang="pt-BR" sz="3200" i="1">
                            <a:latin typeface="Cambria Math" panose="02040503050406030204" pitchFamily="18" charset="0"/>
                          </a:rPr>
                          <m:t>𝑡</m:t>
                        </m:r>
                        <m:r>
                          <a:rPr lang="pt-BR" sz="3200" i="1">
                            <a:latin typeface="Cambria Math" panose="02040503050406030204" pitchFamily="18" charset="0"/>
                          </a:rPr>
                          <m:t>−1</m:t>
                        </m:r>
                      </m:sub>
                    </m:sSub>
                  </m:oMath>
                </a14:m>
                <a:r>
                  <a:rPr lang="pt-BR" sz="3200" dirty="0"/>
                  <a:t> = resíduo estimado em “</a:t>
                </a:r>
                <a14:m>
                  <m:oMath xmlns:m="http://schemas.openxmlformats.org/officeDocument/2006/math">
                    <m:r>
                      <a:rPr lang="pt-BR" sz="3200" i="1">
                        <a:latin typeface="Cambria Math" panose="02040503050406030204" pitchFamily="18" charset="0"/>
                      </a:rPr>
                      <m:t>𝑡</m:t>
                    </m:r>
                    <m:r>
                      <a:rPr lang="pt-BR" sz="3200" i="1">
                        <a:latin typeface="Cambria Math" panose="02040503050406030204" pitchFamily="18" charset="0"/>
                      </a:rPr>
                      <m:t>−1</m:t>
                    </m:r>
                  </m:oMath>
                </a14:m>
                <a:r>
                  <a:rPr lang="pt-BR" sz="3200" dirty="0"/>
                  <a:t>”.</a:t>
                </a:r>
              </a:p>
              <a:p>
                <a:pPr marL="0" indent="0" algn="just">
                  <a:lnSpc>
                    <a:spcPct val="120000"/>
                  </a:lnSpc>
                  <a:buNone/>
                </a:pPr>
                <a:endParaRPr lang="pt-BR" sz="3200" dirty="0"/>
              </a:p>
              <a:p>
                <a:pPr marL="0" indent="0" algn="just">
                  <a:lnSpc>
                    <a:spcPct val="120000"/>
                  </a:lnSpc>
                  <a:buNone/>
                </a:pPr>
                <a:r>
                  <a:rPr lang="pt-BR" sz="3200" dirty="0" err="1"/>
                  <a:t>Obs</a:t>
                </a:r>
                <a:r>
                  <a:rPr lang="pt-BR" sz="3200" dirty="0"/>
                  <a:t>: Confrontar o valor calculado de “</a:t>
                </a:r>
                <a14:m>
                  <m:oMath xmlns:m="http://schemas.openxmlformats.org/officeDocument/2006/math">
                    <m:r>
                      <a:rPr lang="pt-BR" sz="3200" i="1">
                        <a:latin typeface="Cambria Math" panose="02040503050406030204" pitchFamily="18" charset="0"/>
                      </a:rPr>
                      <m:t>𝑑</m:t>
                    </m:r>
                  </m:oMath>
                </a14:m>
                <a:r>
                  <a:rPr lang="pt-BR" sz="3200" dirty="0"/>
                  <a:t>” com a tabela de </a:t>
                </a:r>
                <a:r>
                  <a:rPr lang="pt-BR" sz="3200" dirty="0" err="1"/>
                  <a:t>Dubin</a:t>
                </a:r>
                <a:r>
                  <a:rPr lang="pt-BR" sz="3200" dirty="0"/>
                  <a:t>-Watson, segundo o número de parâmetros e tamanho da amostra.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1205" t="-891" r="-1205" b="-1980"/>
                </a:stretch>
              </a:blipFill>
            </p:spPr>
            <p:txBody>
              <a:bodyPr/>
              <a:lstStyle/>
              <a:p>
                <a:r>
                  <a:rPr lang="pt-BR">
                    <a:noFill/>
                  </a:rPr>
                  <a:t> </a:t>
                </a:r>
              </a:p>
            </p:txBody>
          </p:sp>
        </mc:Fallback>
      </mc:AlternateContent>
    </p:spTree>
    <p:extLst>
      <p:ext uri="{BB962C8B-B14F-4D97-AF65-F5344CB8AC3E}">
        <p14:creationId xmlns:p14="http://schemas.microsoft.com/office/powerpoint/2010/main" val="1790315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Teste de </a:t>
            </a:r>
            <a:r>
              <a:rPr lang="pt-BR" sz="3200" b="1" dirty="0" err="1"/>
              <a:t>Durbin</a:t>
            </a:r>
            <a:r>
              <a:rPr lang="pt-BR" sz="3200" b="1" dirty="0"/>
              <a:t>-Watson para </a:t>
            </a:r>
            <a:r>
              <a:rPr lang="pt-BR" sz="3200" b="1" dirty="0" err="1"/>
              <a:t>Autocorrelação</a:t>
            </a:r>
            <a:r>
              <a:rPr lang="pt-BR" sz="3200" b="1" dirty="0"/>
              <a:t> nos Resíduos</a:t>
            </a:r>
          </a:p>
          <a:p>
            <a:pPr marL="0" indent="0" algn="ctr">
              <a:lnSpc>
                <a:spcPct val="120000"/>
              </a:lnSpc>
              <a:buNone/>
            </a:pPr>
            <a:r>
              <a:rPr lang="pt-BR" sz="3200" dirty="0"/>
              <a:t>Regra de Decisão do Teste</a:t>
            </a:r>
          </a:p>
          <a:p>
            <a:pPr marL="0" indent="0" algn="ctr">
              <a:lnSpc>
                <a:spcPct val="120000"/>
              </a:lnSpc>
              <a:buNone/>
            </a:pPr>
            <a:endParaRPr lang="pt-BR" sz="3200" dirty="0"/>
          </a:p>
        </p:txBody>
      </p:sp>
      <p:pic>
        <p:nvPicPr>
          <p:cNvPr id="4" name="Imagem 3"/>
          <p:cNvPicPr>
            <a:picLocks noChangeAspect="1"/>
          </p:cNvPicPr>
          <p:nvPr/>
        </p:nvPicPr>
        <p:blipFill>
          <a:blip r:embed="rId2"/>
          <a:stretch>
            <a:fillRect/>
          </a:stretch>
        </p:blipFill>
        <p:spPr>
          <a:xfrm>
            <a:off x="1413299" y="2026508"/>
            <a:ext cx="9365401" cy="4831492"/>
          </a:xfrm>
          <a:prstGeom prst="rect">
            <a:avLst/>
          </a:prstGeom>
        </p:spPr>
      </p:pic>
    </p:spTree>
    <p:extLst>
      <p:ext uri="{BB962C8B-B14F-4D97-AF65-F5344CB8AC3E}">
        <p14:creationId xmlns:p14="http://schemas.microsoft.com/office/powerpoint/2010/main" val="2836492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Correção da </a:t>
                </a:r>
                <a:r>
                  <a:rPr lang="pt-BR" sz="3200" b="1" dirty="0" err="1"/>
                  <a:t>Autocorrelação</a:t>
                </a:r>
                <a:r>
                  <a:rPr lang="pt-BR" sz="3200" b="1" dirty="0"/>
                  <a:t> nos Resíduos</a:t>
                </a:r>
              </a:p>
              <a:p>
                <a:pPr marL="0" indent="0" algn="ctr">
                  <a:lnSpc>
                    <a:spcPct val="120000"/>
                  </a:lnSpc>
                  <a:buNone/>
                </a:pPr>
                <a:r>
                  <a:rPr lang="pt-BR" sz="3200" b="1" dirty="0"/>
                  <a:t>Capítulo 12 – </a:t>
                </a:r>
                <a:r>
                  <a:rPr lang="pt-BR" sz="3200" b="1" dirty="0" err="1"/>
                  <a:t>Gujarati</a:t>
                </a:r>
                <a:r>
                  <a:rPr lang="pt-BR" sz="3200" b="1" dirty="0"/>
                  <a:t> &amp; Porter</a:t>
                </a:r>
              </a:p>
              <a:p>
                <a:pPr algn="just">
                  <a:lnSpc>
                    <a:spcPct val="120000"/>
                  </a:lnSpc>
                  <a:buFont typeface="Wingdings" panose="05000000000000000000" pitchFamily="2" charset="2"/>
                  <a:buChar char="è"/>
                </a:pPr>
                <a:r>
                  <a:rPr lang="pt-BR" sz="3200" dirty="0">
                    <a:sym typeface="Wingdings" panose="05000000000000000000" pitchFamily="2" charset="2"/>
                  </a:rPr>
                  <a:t>Modelos em primeira diferença;</a:t>
                </a:r>
              </a:p>
              <a:p>
                <a:pPr algn="just">
                  <a:lnSpc>
                    <a:spcPct val="120000"/>
                  </a:lnSpc>
                  <a:buFont typeface="Wingdings" panose="05000000000000000000" pitchFamily="2" charset="2"/>
                  <a:buChar char="è"/>
                </a:pPr>
                <a:r>
                  <a:rPr lang="pt-BR" sz="3200" dirty="0">
                    <a:sym typeface="Wingdings" panose="05000000000000000000" pitchFamily="2" charset="2"/>
                  </a:rPr>
                  <a:t>Modelos baseados no </a:t>
                </a:r>
                <a14:m>
                  <m:oMath xmlns:m="http://schemas.openxmlformats.org/officeDocument/2006/math">
                    <m:r>
                      <a:rPr lang="pt-BR" sz="3200" i="1" smtClean="0">
                        <a:latin typeface="Cambria Math" panose="02040503050406030204" pitchFamily="18" charset="0"/>
                        <a:ea typeface="Cambria Math" panose="02040503050406030204" pitchFamily="18" charset="0"/>
                        <a:sym typeface="Wingdings" panose="05000000000000000000" pitchFamily="2" charset="2"/>
                      </a:rPr>
                      <m:t>𝜌</m:t>
                    </m:r>
                  </m:oMath>
                </a14:m>
                <a:r>
                  <a:rPr lang="pt-BR" sz="3200" dirty="0"/>
                  <a:t>, baseado na estatística “</a:t>
                </a:r>
                <a14:m>
                  <m:oMath xmlns:m="http://schemas.openxmlformats.org/officeDocument/2006/math">
                    <m:r>
                      <a:rPr lang="pt-BR" sz="3200" b="0" i="1" smtClean="0">
                        <a:latin typeface="Cambria Math" panose="02040503050406030204" pitchFamily="18" charset="0"/>
                      </a:rPr>
                      <m:t>𝑑</m:t>
                    </m:r>
                  </m:oMath>
                </a14:m>
                <a:r>
                  <a:rPr lang="pt-BR" sz="3200" dirty="0"/>
                  <a:t>” de </a:t>
                </a:r>
                <a:r>
                  <a:rPr lang="pt-BR" sz="3200" dirty="0" err="1"/>
                  <a:t>Durbin</a:t>
                </a:r>
                <a:r>
                  <a:rPr lang="pt-BR" sz="3200" dirty="0"/>
                  <a:t>-Watson; </a:t>
                </a:r>
              </a:p>
              <a:p>
                <a:pPr algn="just">
                  <a:lnSpc>
                    <a:spcPct val="120000"/>
                  </a:lnSpc>
                  <a:buFont typeface="Wingdings" panose="05000000000000000000" pitchFamily="2" charset="2"/>
                  <a:buChar char="è"/>
                </a:pPr>
                <a:r>
                  <a:rPr lang="pt-BR" sz="3200" dirty="0"/>
                  <a:t>Método de Cochrane-</a:t>
                </a:r>
                <a:r>
                  <a:rPr lang="pt-BR" sz="3200" dirty="0" err="1"/>
                  <a:t>Orcutt</a:t>
                </a:r>
                <a:r>
                  <a:rPr lang="pt-BR" sz="3200" dirty="0"/>
                  <a:t>;</a:t>
                </a:r>
              </a:p>
              <a:p>
                <a:pPr algn="just">
                  <a:lnSpc>
                    <a:spcPct val="120000"/>
                  </a:lnSpc>
                  <a:buFont typeface="Wingdings" panose="05000000000000000000" pitchFamily="2" charset="2"/>
                  <a:buChar char="è"/>
                </a:pPr>
                <a:r>
                  <a:rPr lang="pt-BR" sz="3200" dirty="0"/>
                  <a:t>Estimadores </a:t>
                </a:r>
                <a:r>
                  <a:rPr lang="pt-BR" sz="3200" dirty="0" err="1"/>
                  <a:t>Sandwich</a:t>
                </a:r>
                <a:r>
                  <a:rPr lang="pt-BR" sz="3200" dirty="0"/>
                  <a:t> HAC (texto a parte);</a:t>
                </a:r>
              </a:p>
              <a:p>
                <a:pPr algn="just">
                  <a:lnSpc>
                    <a:spcPct val="120000"/>
                  </a:lnSpc>
                  <a:buFont typeface="Wingdings" panose="05000000000000000000" pitchFamily="2" charset="2"/>
                  <a:buChar char="è"/>
                </a:pPr>
                <a:r>
                  <a:rPr lang="pt-BR" sz="3200" dirty="0"/>
                  <a:t>Outras formas.</a:t>
                </a:r>
              </a:p>
              <a:p>
                <a:pPr marL="0" indent="0" algn="ctr">
                  <a:lnSpc>
                    <a:spcPct val="120000"/>
                  </a:lnSpc>
                  <a:buNone/>
                </a:pPr>
                <a:endParaRPr lang="pt-BR" sz="32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1152" t="-297" r="-1310"/>
                </a:stretch>
              </a:blipFill>
            </p:spPr>
            <p:txBody>
              <a:bodyPr/>
              <a:lstStyle/>
              <a:p>
                <a:r>
                  <a:rPr lang="pt-BR">
                    <a:noFill/>
                  </a:rPr>
                  <a:t> </a:t>
                </a:r>
              </a:p>
            </p:txBody>
          </p:sp>
        </mc:Fallback>
      </mc:AlternateContent>
    </p:spTree>
    <p:extLst>
      <p:ext uri="{BB962C8B-B14F-4D97-AF65-F5344CB8AC3E}">
        <p14:creationId xmlns:p14="http://schemas.microsoft.com/office/powerpoint/2010/main" val="937839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err="1"/>
              <a:t>Homocedasticidade</a:t>
            </a:r>
            <a:r>
              <a:rPr lang="pt-BR" sz="3200" b="1" dirty="0"/>
              <a:t> (variância constante)</a:t>
            </a:r>
          </a:p>
          <a:p>
            <a:pPr algn="just">
              <a:lnSpc>
                <a:spcPct val="120000"/>
              </a:lnSpc>
              <a:buFont typeface="Wingdings" panose="05000000000000000000" pitchFamily="2" charset="2"/>
              <a:buChar char="è"/>
            </a:pPr>
            <a:r>
              <a:rPr lang="pt-BR" sz="3200" dirty="0">
                <a:sym typeface="Wingdings" panose="05000000000000000000" pitchFamily="2" charset="2"/>
              </a:rPr>
              <a:t>Um dos pressupostos dos MQO é que a variância deve ser constante na amostra. Se não for constante temos o caso de heterocedasticidade. </a:t>
            </a:r>
            <a:r>
              <a:rPr lang="pt-BR" sz="3200" dirty="0"/>
              <a:t>Um erro de especificação do modelo pode gerar heterocedasticidade, bem como a presença de </a:t>
            </a:r>
            <a:r>
              <a:rPr lang="pt-BR" sz="3200" dirty="0" err="1"/>
              <a:t>outliers</a:t>
            </a:r>
            <a:r>
              <a:rPr lang="pt-BR" sz="3200" dirty="0"/>
              <a:t> pode ocasionar heterocedasticidade, ou ela pode ser inerente aos dados/fenômeno estudado. </a:t>
            </a:r>
            <a:endParaRPr lang="pt-BR" sz="3200" dirty="0">
              <a:sym typeface="Wingdings" panose="05000000000000000000" pitchFamily="2" charset="2"/>
            </a:endParaRPr>
          </a:p>
          <a:p>
            <a:pPr marL="0" indent="0" algn="just">
              <a:lnSpc>
                <a:spcPct val="120000"/>
              </a:lnSpc>
              <a:buNone/>
            </a:pPr>
            <a:r>
              <a:rPr lang="pt-BR" sz="3200" b="1" dirty="0">
                <a:sym typeface="Wingdings" panose="05000000000000000000" pitchFamily="2" charset="2"/>
              </a:rPr>
              <a:t>Consequências:</a:t>
            </a:r>
          </a:p>
          <a:p>
            <a:pPr marL="514350" indent="-514350" algn="just">
              <a:lnSpc>
                <a:spcPct val="120000"/>
              </a:lnSpc>
              <a:buAutoNum type="alphaLcParenR"/>
            </a:pPr>
            <a:r>
              <a:rPr lang="pt-BR" sz="3200" dirty="0"/>
              <a:t>Os estimadores (betas) são tendenciosos e ineficientes;</a:t>
            </a:r>
          </a:p>
          <a:p>
            <a:pPr marL="514350" indent="-514350" algn="just">
              <a:lnSpc>
                <a:spcPct val="120000"/>
              </a:lnSpc>
              <a:buAutoNum type="alphaLcParenR"/>
            </a:pPr>
            <a:r>
              <a:rPr lang="pt-BR" sz="3200" dirty="0"/>
              <a:t>Os erros-padrão dos estimadores são superestimados;</a:t>
            </a:r>
          </a:p>
          <a:p>
            <a:pPr marL="514350" indent="-514350" algn="just">
              <a:lnSpc>
                <a:spcPct val="120000"/>
              </a:lnSpc>
              <a:buAutoNum type="alphaLcParenR"/>
            </a:pPr>
            <a:r>
              <a:rPr lang="pt-BR" sz="3200" dirty="0"/>
              <a:t>Os testes de t e F não são válidos;</a:t>
            </a:r>
          </a:p>
          <a:p>
            <a:pPr marL="0" indent="0" algn="ctr">
              <a:lnSpc>
                <a:spcPct val="120000"/>
              </a:lnSpc>
              <a:buNone/>
            </a:pPr>
            <a:endParaRPr lang="pt-BR" sz="3200" dirty="0"/>
          </a:p>
        </p:txBody>
      </p:sp>
    </p:spTree>
    <p:extLst>
      <p:ext uri="{BB962C8B-B14F-4D97-AF65-F5344CB8AC3E}">
        <p14:creationId xmlns:p14="http://schemas.microsoft.com/office/powerpoint/2010/main" val="3227933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a:t>Teste de Heterocedasticidade de </a:t>
                </a:r>
                <a:r>
                  <a:rPr lang="pt-BR" sz="3200" b="1" dirty="0" err="1"/>
                  <a:t>Breusch</a:t>
                </a:r>
                <a:r>
                  <a:rPr lang="pt-BR" sz="3200" b="1" dirty="0"/>
                  <a:t>-</a:t>
                </a:r>
                <a:r>
                  <a:rPr lang="pt-BR" sz="3200" b="1" dirty="0" err="1"/>
                  <a:t>Pagan</a:t>
                </a:r>
                <a:r>
                  <a:rPr lang="pt-BR" sz="3200" b="1" dirty="0"/>
                  <a:t>-Godfrey</a:t>
                </a:r>
              </a:p>
              <a:p>
                <a:pPr marL="0" indent="0" algn="just">
                  <a:lnSpc>
                    <a:spcPct val="120000"/>
                  </a:lnSpc>
                  <a:buNone/>
                </a:pPr>
                <a:r>
                  <a:rPr lang="pt-BR" sz="3200" dirty="0"/>
                  <a:t>1) Calcular a variância da estimativa:      </a:t>
                </a:r>
                <a14:m>
                  <m:oMath xmlns:m="http://schemas.openxmlformats.org/officeDocument/2006/math">
                    <m:acc>
                      <m:accPr>
                        <m:chr m:val="̂"/>
                        <m:ctrlPr>
                          <a:rPr lang="pt-BR" sz="3200" i="1" smtClean="0">
                            <a:latin typeface="Cambria Math" panose="02040503050406030204" pitchFamily="18" charset="0"/>
                          </a:rPr>
                        </m:ctrlPr>
                      </m:accPr>
                      <m:e>
                        <m:r>
                          <a:rPr lang="pt-BR" sz="3200" i="1" smtClean="0">
                            <a:latin typeface="Cambria Math" panose="02040503050406030204" pitchFamily="18" charset="0"/>
                            <a:ea typeface="Cambria Math" panose="02040503050406030204" pitchFamily="18" charset="0"/>
                          </a:rPr>
                          <m:t>𝜎</m:t>
                        </m:r>
                      </m:e>
                    </m:acc>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bSup>
                          <m:sSubSupPr>
                            <m:ctrlPr>
                              <a:rPr lang="pt-BR" sz="3200" b="0" i="1" smtClean="0">
                                <a:latin typeface="Cambria Math" panose="02040503050406030204" pitchFamily="18" charset="0"/>
                              </a:rPr>
                            </m:ctrlPr>
                          </m:sSubSup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𝑖</m:t>
                            </m:r>
                          </m:sub>
                          <m:sup>
                            <m:r>
                              <a:rPr lang="pt-BR" sz="3200" b="0" i="1" smtClean="0">
                                <a:latin typeface="Cambria Math" panose="02040503050406030204" pitchFamily="18" charset="0"/>
                              </a:rPr>
                              <m:t>2</m:t>
                            </m:r>
                          </m:sup>
                        </m:sSubSup>
                      </m:num>
                      <m:den>
                        <m:r>
                          <a:rPr lang="pt-BR" sz="3200" b="0" i="1" smtClean="0">
                            <a:latin typeface="Cambria Math" panose="02040503050406030204" pitchFamily="18" charset="0"/>
                          </a:rPr>
                          <m:t>𝑛</m:t>
                        </m:r>
                        <m:r>
                          <a:rPr lang="pt-BR" sz="3200" b="0" i="1" smtClean="0">
                            <a:latin typeface="Cambria Math" panose="02040503050406030204" pitchFamily="18" charset="0"/>
                          </a:rPr>
                          <m:t>−</m:t>
                        </m:r>
                        <m:r>
                          <a:rPr lang="pt-BR" sz="3200" b="0" i="1" smtClean="0">
                            <a:latin typeface="Cambria Math" panose="02040503050406030204" pitchFamily="18" charset="0"/>
                          </a:rPr>
                          <m:t>𝑘</m:t>
                        </m:r>
                      </m:den>
                    </m:f>
                  </m:oMath>
                </a14:m>
                <a:r>
                  <a:rPr lang="pt-BR" sz="3200" b="0" dirty="0"/>
                  <a:t>   </a:t>
                </a:r>
                <a:endParaRPr lang="pt-BR" sz="3200" i="1" dirty="0">
                  <a:latin typeface="Cambria Math" panose="02040503050406030204" pitchFamily="18" charset="0"/>
                </a:endParaRPr>
              </a:p>
              <a:p>
                <a:pPr marL="0" indent="0" algn="just">
                  <a:lnSpc>
                    <a:spcPct val="120000"/>
                  </a:lnSpc>
                  <a:buNone/>
                </a:pPr>
                <a:r>
                  <a:rPr lang="pt-BR" sz="3200" dirty="0"/>
                  <a:t>2) Calcular a proporção do quadrado de cada resíduo em relação a variância da estimativa:                              </a:t>
                </a:r>
                <a14:m>
                  <m:oMath xmlns:m="http://schemas.openxmlformats.org/officeDocument/2006/math">
                    <m:sSub>
                      <m:sSubPr>
                        <m:ctrlPr>
                          <a:rPr lang="pt-BR" sz="3200" i="1" smtClean="0">
                            <a:latin typeface="Cambria Math" panose="02040503050406030204" pitchFamily="18" charset="0"/>
                          </a:rPr>
                        </m:ctrlPr>
                      </m:sSubPr>
                      <m:e>
                        <m:r>
                          <a:rPr lang="pt-BR" sz="3200" b="0" i="1" smtClean="0">
                            <a:latin typeface="Cambria Math" panose="02040503050406030204" pitchFamily="18" charset="0"/>
                          </a:rPr>
                          <m:t>𝑝</m:t>
                        </m:r>
                      </m:e>
                      <m:sub>
                        <m:r>
                          <a:rPr lang="pt-BR" sz="3200" b="0" i="1" smtClean="0">
                            <a:latin typeface="Cambria Math" panose="02040503050406030204" pitchFamily="18" charset="0"/>
                          </a:rPr>
                          <m:t>𝑖</m:t>
                        </m:r>
                      </m:sub>
                    </m:sSub>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bSup>
                          <m:sSubSupPr>
                            <m:ctrlPr>
                              <a:rPr lang="pt-BR" sz="3200" b="0" i="1" smtClean="0">
                                <a:latin typeface="Cambria Math" panose="02040503050406030204" pitchFamily="18" charset="0"/>
                              </a:rPr>
                            </m:ctrlPr>
                          </m:sSubSup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𝑖</m:t>
                            </m:r>
                          </m:sub>
                          <m:sup>
                            <m:r>
                              <a:rPr lang="pt-BR" sz="3200" b="0" i="1" smtClean="0">
                                <a:latin typeface="Cambria Math" panose="02040503050406030204" pitchFamily="18" charset="0"/>
                              </a:rPr>
                              <m:t>2</m:t>
                            </m:r>
                          </m:sup>
                        </m:sSubSup>
                      </m:num>
                      <m:den>
                        <m:sSup>
                          <m:sSupPr>
                            <m:ctrlPr>
                              <a:rPr lang="pt-BR" sz="3200" b="0" i="1" smtClean="0">
                                <a:latin typeface="Cambria Math" panose="02040503050406030204" pitchFamily="18" charset="0"/>
                              </a:rPr>
                            </m:ctrlPr>
                          </m:sSup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ea typeface="Cambria Math" panose="02040503050406030204" pitchFamily="18" charset="0"/>
                                  </a:rPr>
                                  <m:t>𝜎</m:t>
                                </m:r>
                              </m:e>
                            </m:acc>
                          </m:e>
                          <m:sup>
                            <m:r>
                              <a:rPr lang="pt-BR" sz="3200" b="0" i="1" smtClean="0">
                                <a:latin typeface="Cambria Math" panose="02040503050406030204" pitchFamily="18" charset="0"/>
                              </a:rPr>
                              <m:t>2</m:t>
                            </m:r>
                          </m:sup>
                        </m:sSup>
                      </m:den>
                    </m:f>
                  </m:oMath>
                </a14:m>
                <a:endParaRPr lang="pt-BR" sz="3200" dirty="0"/>
              </a:p>
              <a:p>
                <a:pPr marL="0" indent="0" algn="just">
                  <a:lnSpc>
                    <a:spcPct val="120000"/>
                  </a:lnSpc>
                  <a:buNone/>
                </a:pPr>
                <a:r>
                  <a:rPr lang="pt-BR" sz="3200" dirty="0"/>
                  <a:t>3) Estimar uma função explicativa desta proporção contra as variáveis explicativas do modelo:                              </a:t>
                </a:r>
                <a14:m>
                  <m:oMath xmlns:m="http://schemas.openxmlformats.org/officeDocument/2006/math">
                    <m:sSub>
                      <m:sSubPr>
                        <m:ctrlPr>
                          <a:rPr lang="pt-BR" sz="3200" i="1" smtClean="0">
                            <a:latin typeface="Cambria Math" panose="02040503050406030204" pitchFamily="18" charset="0"/>
                          </a:rPr>
                        </m:ctrlPr>
                      </m:sSubPr>
                      <m:e>
                        <m:r>
                          <a:rPr lang="pt-BR" sz="3200" b="0" i="1" smtClean="0">
                            <a:latin typeface="Cambria Math" panose="02040503050406030204" pitchFamily="18" charset="0"/>
                          </a:rPr>
                          <m:t>𝑝</m:t>
                        </m:r>
                      </m:e>
                      <m:sub>
                        <m:r>
                          <a:rPr lang="pt-BR" sz="3200" b="0" i="1" smtClean="0">
                            <a:latin typeface="Cambria Math" panose="02040503050406030204" pitchFamily="18" charset="0"/>
                          </a:rPr>
                          <m:t>𝑖</m:t>
                        </m:r>
                      </m:sub>
                    </m:sSub>
                    <m:r>
                      <a:rPr lang="pt-BR" sz="3200" b="0" i="1" smtClean="0">
                        <a:latin typeface="Cambria Math" panose="02040503050406030204" pitchFamily="18" charset="0"/>
                      </a:rPr>
                      <m:t>=</m:t>
                    </m:r>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ea typeface="Cambria Math" panose="02040503050406030204" pitchFamily="18" charset="0"/>
                          </a:rPr>
                          <m:t>𝛼</m:t>
                        </m:r>
                      </m:e>
                      <m:sub>
                        <m:r>
                          <a:rPr lang="pt-BR" sz="3200" b="0" i="1" smtClean="0">
                            <a:latin typeface="Cambria Math" panose="02040503050406030204" pitchFamily="18" charset="0"/>
                          </a:rPr>
                          <m:t>1</m:t>
                        </m:r>
                      </m:sub>
                    </m:sSub>
                    <m:r>
                      <a:rPr lang="pt-BR" sz="3200" b="0" i="1" smtClean="0">
                        <a:latin typeface="Cambria Math" panose="02040503050406030204" pitchFamily="18" charset="0"/>
                      </a:rPr>
                      <m:t>+</m:t>
                    </m:r>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ea typeface="Cambria Math" panose="02040503050406030204" pitchFamily="18" charset="0"/>
                          </a:rPr>
                          <m:t>𝛼</m:t>
                        </m:r>
                      </m:e>
                      <m:sub>
                        <m:r>
                          <a:rPr lang="pt-BR" sz="3200" b="0" i="1" smtClean="0">
                            <a:latin typeface="Cambria Math" panose="02040503050406030204" pitchFamily="18" charset="0"/>
                          </a:rPr>
                          <m:t>2</m:t>
                        </m:r>
                      </m:sub>
                    </m:sSub>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𝑍</m:t>
                        </m:r>
                      </m:e>
                      <m:sub>
                        <m:r>
                          <a:rPr lang="pt-BR" sz="3200" b="0" i="1" smtClean="0">
                            <a:latin typeface="Cambria Math" panose="02040503050406030204" pitchFamily="18" charset="0"/>
                          </a:rPr>
                          <m:t>2</m:t>
                        </m:r>
                        <m:r>
                          <a:rPr lang="pt-BR" sz="3200" b="0" i="1" smtClean="0">
                            <a:latin typeface="Cambria Math" panose="02040503050406030204" pitchFamily="18" charset="0"/>
                          </a:rPr>
                          <m:t>𝑖</m:t>
                        </m:r>
                      </m:sub>
                    </m:sSub>
                    <m:r>
                      <a:rPr lang="pt-BR" sz="3200" b="0" i="1" smtClean="0">
                        <a:latin typeface="Cambria Math" panose="02040503050406030204" pitchFamily="18" charset="0"/>
                      </a:rPr>
                      <m:t>+</m:t>
                    </m:r>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𝑣</m:t>
                        </m:r>
                      </m:e>
                      <m:sub>
                        <m:r>
                          <a:rPr lang="pt-BR" sz="3200" b="0" i="1" smtClean="0">
                            <a:latin typeface="Cambria Math" panose="02040503050406030204" pitchFamily="18" charset="0"/>
                          </a:rPr>
                          <m:t>𝑖</m:t>
                        </m:r>
                      </m:sub>
                    </m:sSub>
                  </m:oMath>
                </a14:m>
                <a:endParaRPr lang="pt-BR" sz="3200" dirty="0"/>
              </a:p>
              <a:p>
                <a:pPr marL="0" indent="0" algn="just">
                  <a:lnSpc>
                    <a:spcPct val="120000"/>
                  </a:lnSpc>
                  <a:buNone/>
                </a:pPr>
                <a:r>
                  <a:rPr lang="pt-BR" sz="3200" dirty="0"/>
                  <a:t>4) Calcular:                                                   </a:t>
                </a:r>
                <a14:m>
                  <m:oMath xmlns:m="http://schemas.openxmlformats.org/officeDocument/2006/math">
                    <m:r>
                      <a:rPr lang="pt-BR" sz="3200" i="1" smtClean="0">
                        <a:latin typeface="Cambria Math" panose="02040503050406030204" pitchFamily="18" charset="0"/>
                        <a:ea typeface="Cambria Math" panose="02040503050406030204" pitchFamily="18" charset="0"/>
                      </a:rPr>
                      <m:t>𝜃</m:t>
                    </m:r>
                    <m:r>
                      <a:rPr lang="pt-BR" sz="3200" b="0" i="1" smtClean="0">
                        <a:latin typeface="Cambria Math" panose="02040503050406030204" pitchFamily="18" charset="0"/>
                        <a:ea typeface="Cambria Math" panose="02040503050406030204" pitchFamily="18" charset="0"/>
                      </a:rPr>
                      <m:t>= </m:t>
                    </m:r>
                    <m:f>
                      <m:fPr>
                        <m:ctrlPr>
                          <a:rPr lang="pt-BR" sz="3200" b="0" i="1" smtClean="0">
                            <a:latin typeface="Cambria Math" panose="02040503050406030204" pitchFamily="18" charset="0"/>
                            <a:ea typeface="Cambria Math" panose="02040503050406030204" pitchFamily="18" charset="0"/>
                          </a:rPr>
                        </m:ctrlPr>
                      </m:fPr>
                      <m:num>
                        <m:r>
                          <a:rPr lang="pt-BR" sz="3200" b="0" i="1" smtClean="0">
                            <a:latin typeface="Cambria Math" panose="02040503050406030204" pitchFamily="18" charset="0"/>
                            <a:ea typeface="Cambria Math" panose="02040503050406030204" pitchFamily="18" charset="0"/>
                          </a:rPr>
                          <m:t>1</m:t>
                        </m:r>
                      </m:num>
                      <m:den>
                        <m:r>
                          <a:rPr lang="pt-BR" sz="3200" b="0" i="1" smtClean="0">
                            <a:latin typeface="Cambria Math" panose="02040503050406030204" pitchFamily="18" charset="0"/>
                            <a:ea typeface="Cambria Math" panose="02040503050406030204" pitchFamily="18" charset="0"/>
                          </a:rPr>
                          <m:t>2</m:t>
                        </m:r>
                      </m:den>
                    </m:f>
                    <m:d>
                      <m:dPr>
                        <m:ctrlPr>
                          <a:rPr lang="pt-BR" sz="3200" b="0" i="1" smtClean="0">
                            <a:latin typeface="Cambria Math" panose="02040503050406030204" pitchFamily="18" charset="0"/>
                            <a:ea typeface="Cambria Math" panose="02040503050406030204" pitchFamily="18" charset="0"/>
                          </a:rPr>
                        </m:ctrlPr>
                      </m:dPr>
                      <m:e>
                        <m:r>
                          <a:rPr lang="pt-BR" sz="3200" b="0" i="1" smtClean="0">
                            <a:latin typeface="Cambria Math" panose="02040503050406030204" pitchFamily="18" charset="0"/>
                            <a:ea typeface="Cambria Math" panose="02040503050406030204" pitchFamily="18" charset="0"/>
                          </a:rPr>
                          <m:t>𝑆𝑄𝐸</m:t>
                        </m:r>
                      </m:e>
                    </m:d>
                  </m:oMath>
                </a14:m>
                <a:endParaRPr lang="pt-BR" sz="3200" b="0" dirty="0">
                  <a:ea typeface="Cambria Math" panose="02040503050406030204" pitchFamily="18" charset="0"/>
                </a:endParaRPr>
              </a:p>
              <a:p>
                <a:pPr marL="0" indent="0" algn="just">
                  <a:lnSpc>
                    <a:spcPct val="120000"/>
                  </a:lnSpc>
                  <a:buNone/>
                </a:pPr>
                <a:r>
                  <a:rPr lang="pt-BR" sz="3200" dirty="0">
                    <a:ea typeface="Cambria Math" panose="02040503050406030204" pitchFamily="18" charset="0"/>
                  </a:rPr>
                  <a:t>5) Testar o valor calculado de “</a:t>
                </a:r>
                <a14:m>
                  <m:oMath xmlns:m="http://schemas.openxmlformats.org/officeDocument/2006/math">
                    <m:r>
                      <a:rPr lang="pt-BR" sz="3200" i="1">
                        <a:latin typeface="Cambria Math" panose="02040503050406030204" pitchFamily="18" charset="0"/>
                        <a:ea typeface="Cambria Math" panose="02040503050406030204" pitchFamily="18" charset="0"/>
                      </a:rPr>
                      <m:t>𝜃</m:t>
                    </m:r>
                  </m:oMath>
                </a14:m>
                <a:r>
                  <a:rPr lang="pt-BR" sz="3200" b="0" dirty="0">
                    <a:ea typeface="Cambria Math" panose="02040503050406030204" pitchFamily="18" charset="0"/>
                  </a:rPr>
                  <a:t>” contra o valor tabelado de </a:t>
                </a:r>
                <a:r>
                  <a:rPr lang="pt-BR" sz="3200" b="0" dirty="0" err="1">
                    <a:ea typeface="Cambria Math" panose="02040503050406030204" pitchFamily="18" charset="0"/>
                  </a:rPr>
                  <a:t>qui</a:t>
                </a:r>
                <a:r>
                  <a:rPr lang="pt-BR" sz="3200" b="0" dirty="0">
                    <a:ea typeface="Cambria Math" panose="02040503050406030204" pitchFamily="18" charset="0"/>
                  </a:rPr>
                  <a:t>-quadrado para m-1 graus de liberdade (número de parâmetros -1) :       </a:t>
                </a:r>
                <a14:m>
                  <m:oMath xmlns:m="http://schemas.openxmlformats.org/officeDocument/2006/math">
                    <m:r>
                      <a:rPr lang="pt-BR" sz="3200" b="0" i="1" smtClean="0">
                        <a:latin typeface="Cambria Math" panose="02040503050406030204" pitchFamily="18" charset="0"/>
                        <a:ea typeface="Cambria Math" panose="02040503050406030204" pitchFamily="18" charset="0"/>
                      </a:rPr>
                      <m:t>𝜃</m:t>
                    </m:r>
                    <m:r>
                      <a:rPr lang="pt-BR" sz="3200" b="0" i="1" smtClean="0">
                        <a:latin typeface="Cambria Math" panose="02040503050406030204" pitchFamily="18" charset="0"/>
                        <a:ea typeface="Cambria Math" panose="02040503050406030204" pitchFamily="18" charset="0"/>
                      </a:rPr>
                      <m:t>~</m:t>
                    </m:r>
                    <m:sSubSup>
                      <m:sSubSupPr>
                        <m:ctrlPr>
                          <a:rPr lang="pt-BR" sz="3200" b="0" i="1" smtClean="0">
                            <a:latin typeface="Cambria Math" panose="02040503050406030204" pitchFamily="18" charset="0"/>
                            <a:ea typeface="Cambria Math" panose="02040503050406030204" pitchFamily="18" charset="0"/>
                          </a:rPr>
                        </m:ctrlPr>
                      </m:sSubSupPr>
                      <m:e>
                        <m:r>
                          <a:rPr lang="pt-BR" sz="3200" b="0" i="1" smtClean="0">
                            <a:latin typeface="Cambria Math" panose="02040503050406030204" pitchFamily="18" charset="0"/>
                            <a:ea typeface="Cambria Math" panose="02040503050406030204" pitchFamily="18" charset="0"/>
                          </a:rPr>
                          <m:t> </m:t>
                        </m:r>
                        <m:r>
                          <a:rPr lang="pt-BR" sz="3200" b="0" i="1" smtClean="0">
                            <a:latin typeface="Cambria Math" panose="02040503050406030204" pitchFamily="18" charset="0"/>
                            <a:ea typeface="Cambria Math" panose="02040503050406030204" pitchFamily="18" charset="0"/>
                          </a:rPr>
                          <m:t>𝜒</m:t>
                        </m:r>
                      </m:e>
                      <m:sub>
                        <m:r>
                          <a:rPr lang="pt-BR" sz="3200" b="0" i="1" smtClean="0">
                            <a:latin typeface="Cambria Math" panose="02040503050406030204" pitchFamily="18" charset="0"/>
                            <a:ea typeface="Cambria Math" panose="02040503050406030204" pitchFamily="18" charset="0"/>
                          </a:rPr>
                          <m:t>𝑚</m:t>
                        </m:r>
                        <m:r>
                          <a:rPr lang="pt-BR" sz="3200" b="0" i="1" smtClean="0">
                            <a:latin typeface="Cambria Math" panose="02040503050406030204" pitchFamily="18" charset="0"/>
                            <a:ea typeface="Cambria Math" panose="02040503050406030204" pitchFamily="18" charset="0"/>
                          </a:rPr>
                          <m:t>−1</m:t>
                        </m:r>
                      </m:sub>
                      <m:sup>
                        <m:r>
                          <a:rPr lang="pt-BR" sz="3200" b="0" i="1" smtClean="0">
                            <a:latin typeface="Cambria Math" panose="02040503050406030204" pitchFamily="18" charset="0"/>
                            <a:ea typeface="Cambria Math" panose="02040503050406030204" pitchFamily="18" charset="0"/>
                          </a:rPr>
                          <m:t>2</m:t>
                        </m:r>
                      </m:sup>
                    </m:sSubSup>
                  </m:oMath>
                </a14:m>
                <a:r>
                  <a:rPr lang="pt-BR" sz="3200" b="0" dirty="0">
                    <a:ea typeface="Cambria Math" panose="02040503050406030204" pitchFamily="18" charset="0"/>
                  </a:rPr>
                  <a:t> </a:t>
                </a:r>
              </a:p>
              <a:p>
                <a:pPr marL="0" indent="0" algn="just">
                  <a:lnSpc>
                    <a:spcPct val="120000"/>
                  </a:lnSpc>
                  <a:buNone/>
                </a:pPr>
                <a:endParaRPr lang="pt-BR" sz="32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1205" t="-891" r="-1205" b="-1584"/>
                </a:stretch>
              </a:blipFill>
            </p:spPr>
            <p:txBody>
              <a:bodyPr/>
              <a:lstStyle/>
              <a:p>
                <a:r>
                  <a:rPr lang="pt-BR">
                    <a:noFill/>
                  </a:rPr>
                  <a:t> </a:t>
                </a:r>
              </a:p>
            </p:txBody>
          </p:sp>
        </mc:Fallback>
      </mc:AlternateContent>
    </p:spTree>
    <p:extLst>
      <p:ext uri="{BB962C8B-B14F-4D97-AF65-F5344CB8AC3E}">
        <p14:creationId xmlns:p14="http://schemas.microsoft.com/office/powerpoint/2010/main" val="3034579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Correção da Heterocedasticidade</a:t>
            </a:r>
          </a:p>
          <a:p>
            <a:pPr marL="0" indent="0" algn="ctr">
              <a:lnSpc>
                <a:spcPct val="120000"/>
              </a:lnSpc>
              <a:buNone/>
            </a:pPr>
            <a:r>
              <a:rPr lang="pt-BR" b="1" dirty="0"/>
              <a:t>Capítulo 11 – </a:t>
            </a:r>
            <a:r>
              <a:rPr lang="pt-BR" b="1" dirty="0" err="1"/>
              <a:t>Gujarati</a:t>
            </a:r>
            <a:r>
              <a:rPr lang="pt-BR" b="1" dirty="0"/>
              <a:t> e Porter</a:t>
            </a:r>
          </a:p>
          <a:p>
            <a:pPr algn="just">
              <a:lnSpc>
                <a:spcPct val="120000"/>
              </a:lnSpc>
              <a:buFont typeface="Wingdings" panose="05000000000000000000" pitchFamily="2" charset="2"/>
              <a:buChar char="è"/>
            </a:pPr>
            <a:r>
              <a:rPr lang="pt-BR" sz="3200" dirty="0">
                <a:sym typeface="Wingdings" panose="05000000000000000000" pitchFamily="2" charset="2"/>
              </a:rPr>
              <a:t>Estimativa por Mínimos Quadrados Ponderados (Regressão Robusta);</a:t>
            </a:r>
          </a:p>
          <a:p>
            <a:pPr algn="just">
              <a:lnSpc>
                <a:spcPct val="120000"/>
              </a:lnSpc>
              <a:buFont typeface="Wingdings" panose="05000000000000000000" pitchFamily="2" charset="2"/>
              <a:buChar char="è"/>
            </a:pPr>
            <a:r>
              <a:rPr lang="pt-BR" sz="3200" dirty="0">
                <a:sym typeface="Wingdings" panose="05000000000000000000" pitchFamily="2" charset="2"/>
              </a:rPr>
              <a:t>Estimativa por estimadores </a:t>
            </a:r>
            <a:r>
              <a:rPr lang="pt-BR" sz="3200" dirty="0" err="1">
                <a:sym typeface="Wingdings" panose="05000000000000000000" pitchFamily="2" charset="2"/>
              </a:rPr>
              <a:t>Sandwich</a:t>
            </a:r>
            <a:r>
              <a:rPr lang="pt-BR" sz="3200" dirty="0">
                <a:sym typeface="Wingdings" panose="05000000000000000000" pitchFamily="2" charset="2"/>
              </a:rPr>
              <a:t> (texto a parte);</a:t>
            </a:r>
          </a:p>
          <a:p>
            <a:pPr algn="just">
              <a:lnSpc>
                <a:spcPct val="120000"/>
              </a:lnSpc>
              <a:buFont typeface="Wingdings" panose="05000000000000000000" pitchFamily="2" charset="2"/>
              <a:buChar char="è"/>
            </a:pPr>
            <a:r>
              <a:rPr lang="pt-BR" sz="3200" dirty="0">
                <a:sym typeface="Wingdings" panose="05000000000000000000" pitchFamily="2" charset="2"/>
              </a:rPr>
              <a:t>Erros padrão robustos de White</a:t>
            </a:r>
            <a:endParaRPr lang="pt-BR" sz="3200" dirty="0"/>
          </a:p>
        </p:txBody>
      </p:sp>
    </p:spTree>
    <p:extLst>
      <p:ext uri="{BB962C8B-B14F-4D97-AF65-F5344CB8AC3E}">
        <p14:creationId xmlns:p14="http://schemas.microsoft.com/office/powerpoint/2010/main" val="2315325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fontScale="92500"/>
          </a:bodyPr>
          <a:lstStyle/>
          <a:p>
            <a:pPr marL="0" indent="0" algn="ctr">
              <a:lnSpc>
                <a:spcPct val="120000"/>
              </a:lnSpc>
              <a:buNone/>
            </a:pPr>
            <a:r>
              <a:rPr lang="pt-BR" sz="3200" b="1" dirty="0"/>
              <a:t>A Escolha do Melhor Modelo Estatístico</a:t>
            </a:r>
          </a:p>
          <a:p>
            <a:pPr algn="just">
              <a:lnSpc>
                <a:spcPct val="120000"/>
              </a:lnSpc>
              <a:buFont typeface="Wingdings" panose="05000000000000000000" pitchFamily="2" charset="2"/>
              <a:buChar char="è"/>
            </a:pPr>
            <a:r>
              <a:rPr lang="pt-BR" sz="3200" dirty="0">
                <a:sym typeface="Wingdings" panose="05000000000000000000" pitchFamily="2" charset="2"/>
              </a:rPr>
              <a:t>Nem todas as variáveis explicativas que incluímos em modelos estatísticos são significativas e explicam o comportamento da variável dependente que estamos estudando.</a:t>
            </a:r>
          </a:p>
          <a:p>
            <a:pPr algn="just">
              <a:lnSpc>
                <a:spcPct val="120000"/>
              </a:lnSpc>
              <a:buFont typeface="Wingdings" panose="05000000000000000000" pitchFamily="2" charset="2"/>
              <a:buChar char="è"/>
            </a:pPr>
            <a:r>
              <a:rPr lang="pt-BR" sz="3200" dirty="0">
                <a:sym typeface="Wingdings" panose="05000000000000000000" pitchFamily="2" charset="2"/>
              </a:rPr>
              <a:t>Para inferência estatística é recomendável a definição de um modelo que inclua apenas as variáveis com poder explicativo significativo, ao nível de significância escolhido (geralmente 5% - 95% de confiança).</a:t>
            </a:r>
          </a:p>
          <a:p>
            <a:pPr algn="just">
              <a:lnSpc>
                <a:spcPct val="120000"/>
              </a:lnSpc>
              <a:buFont typeface="Wingdings" panose="05000000000000000000" pitchFamily="2" charset="2"/>
              <a:buChar char="è"/>
            </a:pPr>
            <a:r>
              <a:rPr lang="pt-BR" sz="3200" dirty="0">
                <a:sym typeface="Wingdings" panose="05000000000000000000" pitchFamily="2" charset="2"/>
              </a:rPr>
              <a:t>A escolha do melhor modelo que representa um determinado fenômeno é muito importante, especialmente se desejamos fazer inferência estatística.</a:t>
            </a:r>
          </a:p>
          <a:p>
            <a:pPr algn="just">
              <a:lnSpc>
                <a:spcPct val="120000"/>
              </a:lnSpc>
              <a:buFont typeface="Wingdings" panose="05000000000000000000" pitchFamily="2" charset="2"/>
              <a:buChar char="è"/>
            </a:pPr>
            <a:endParaRPr lang="pt-BR" sz="3200" dirty="0">
              <a:sym typeface="Wingdings" panose="05000000000000000000" pitchFamily="2" charset="2"/>
            </a:endParaRPr>
          </a:p>
          <a:p>
            <a:pPr algn="just">
              <a:lnSpc>
                <a:spcPct val="120000"/>
              </a:lnSpc>
              <a:buFont typeface="Wingdings" panose="05000000000000000000" pitchFamily="2" charset="2"/>
              <a:buChar char="è"/>
            </a:pPr>
            <a:endParaRPr lang="pt-BR" sz="3200" dirty="0"/>
          </a:p>
          <a:p>
            <a:pPr marL="0" indent="0" algn="ctr">
              <a:lnSpc>
                <a:spcPct val="120000"/>
              </a:lnSpc>
              <a:buNone/>
            </a:pPr>
            <a:endParaRPr lang="pt-BR" sz="3200" dirty="0"/>
          </a:p>
        </p:txBody>
      </p:sp>
    </p:spTree>
    <p:extLst>
      <p:ext uri="{BB962C8B-B14F-4D97-AF65-F5344CB8AC3E}">
        <p14:creationId xmlns:p14="http://schemas.microsoft.com/office/powerpoint/2010/main" val="188016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A Escolha do Melhor Modelo Estatístico</a:t>
            </a:r>
          </a:p>
          <a:p>
            <a:pPr algn="just">
              <a:lnSpc>
                <a:spcPct val="120000"/>
              </a:lnSpc>
              <a:buFont typeface="Wingdings" panose="05000000000000000000" pitchFamily="2" charset="2"/>
              <a:buChar char="è"/>
            </a:pPr>
            <a:r>
              <a:rPr lang="pt-BR" sz="3200" dirty="0">
                <a:sym typeface="Wingdings" panose="05000000000000000000" pitchFamily="2" charset="2"/>
              </a:rPr>
              <a:t>Os indicadores para a escolha do melhor modelo geralmente são: R</a:t>
            </a:r>
            <a:r>
              <a:rPr lang="pt-BR" sz="3200" baseline="30000" dirty="0">
                <a:sym typeface="Wingdings" panose="05000000000000000000" pitchFamily="2" charset="2"/>
              </a:rPr>
              <a:t>2</a:t>
            </a:r>
            <a:r>
              <a:rPr lang="pt-BR" sz="3200" dirty="0">
                <a:sym typeface="Wingdings" panose="05000000000000000000" pitchFamily="2" charset="2"/>
              </a:rPr>
              <a:t>, R</a:t>
            </a:r>
            <a:r>
              <a:rPr lang="pt-BR" sz="3200" baseline="30000" dirty="0">
                <a:sym typeface="Wingdings" panose="05000000000000000000" pitchFamily="2" charset="2"/>
              </a:rPr>
              <a:t>2</a:t>
            </a:r>
            <a:r>
              <a:rPr lang="pt-BR" sz="3200" dirty="0">
                <a:sym typeface="Wingdings" panose="05000000000000000000" pitchFamily="2" charset="2"/>
              </a:rPr>
              <a:t> ajustado, AIC, BIC, </a:t>
            </a:r>
            <a:r>
              <a:rPr lang="pt-BR" sz="3200" dirty="0" err="1">
                <a:sym typeface="Wingdings" panose="05000000000000000000" pitchFamily="2" charset="2"/>
              </a:rPr>
              <a:t>AICc</a:t>
            </a:r>
            <a:r>
              <a:rPr lang="pt-BR" sz="3200" dirty="0">
                <a:sym typeface="Wingdings" panose="05000000000000000000" pitchFamily="2" charset="2"/>
              </a:rPr>
              <a:t>.</a:t>
            </a:r>
          </a:p>
          <a:p>
            <a:pPr algn="just">
              <a:lnSpc>
                <a:spcPct val="120000"/>
              </a:lnSpc>
              <a:buFont typeface="Wingdings" panose="05000000000000000000" pitchFamily="2" charset="2"/>
              <a:buChar char="è"/>
            </a:pPr>
            <a:r>
              <a:rPr lang="pt-BR" sz="3200" dirty="0">
                <a:sym typeface="Wingdings" panose="05000000000000000000" pitchFamily="2" charset="2"/>
              </a:rPr>
              <a:t> Esses são indicadores consideram:</a:t>
            </a:r>
          </a:p>
          <a:p>
            <a:pPr marL="0" indent="0" algn="just">
              <a:lnSpc>
                <a:spcPct val="120000"/>
              </a:lnSpc>
              <a:buNone/>
            </a:pPr>
            <a:r>
              <a:rPr lang="pt-BR" sz="3200" dirty="0">
                <a:sym typeface="Wingdings" panose="05000000000000000000" pitchFamily="2" charset="2"/>
              </a:rPr>
              <a:t>a) Grau de ajustamento da amostra à reta de regressão estimada;</a:t>
            </a:r>
          </a:p>
          <a:p>
            <a:pPr marL="0" indent="0" algn="just">
              <a:lnSpc>
                <a:spcPct val="120000"/>
              </a:lnSpc>
              <a:buNone/>
            </a:pPr>
            <a:r>
              <a:rPr lang="pt-BR" sz="3200" dirty="0">
                <a:sym typeface="Wingdings" panose="05000000000000000000" pitchFamily="2" charset="2"/>
              </a:rPr>
              <a:t>b) Tamanho da amostra;</a:t>
            </a:r>
          </a:p>
          <a:p>
            <a:pPr marL="0" indent="0" algn="just">
              <a:lnSpc>
                <a:spcPct val="120000"/>
              </a:lnSpc>
              <a:buNone/>
            </a:pPr>
            <a:r>
              <a:rPr lang="pt-BR" sz="3200" dirty="0">
                <a:sym typeface="Wingdings" panose="05000000000000000000" pitchFamily="2" charset="2"/>
              </a:rPr>
              <a:t>c) Número de variáveis constantes no modelo.    </a:t>
            </a:r>
          </a:p>
          <a:p>
            <a:pPr algn="just">
              <a:lnSpc>
                <a:spcPct val="120000"/>
              </a:lnSpc>
              <a:buFont typeface="Wingdings" panose="05000000000000000000" pitchFamily="2" charset="2"/>
              <a:buChar char="è"/>
            </a:pPr>
            <a:endParaRPr lang="pt-BR" sz="3200" dirty="0"/>
          </a:p>
          <a:p>
            <a:pPr marL="0" indent="0" algn="ctr">
              <a:lnSpc>
                <a:spcPct val="120000"/>
              </a:lnSpc>
              <a:buNone/>
            </a:pPr>
            <a:endParaRPr lang="pt-BR" sz="3200" dirty="0"/>
          </a:p>
        </p:txBody>
      </p:sp>
    </p:spTree>
    <p:extLst>
      <p:ext uri="{BB962C8B-B14F-4D97-AF65-F5344CB8AC3E}">
        <p14:creationId xmlns:p14="http://schemas.microsoft.com/office/powerpoint/2010/main" val="227398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77500" lnSpcReduction="20000"/>
              </a:bodyPr>
              <a:lstStyle/>
              <a:p>
                <a:pPr marL="0" indent="0" algn="ctr">
                  <a:lnSpc>
                    <a:spcPct val="120000"/>
                  </a:lnSpc>
                  <a:buNone/>
                </a:pPr>
                <a:r>
                  <a:rPr lang="pt-BR" sz="3200" b="1" dirty="0"/>
                  <a:t>A Escolha do Melhor Modelo Estatístico</a:t>
                </a:r>
              </a:p>
              <a:p>
                <a:pPr marL="0" indent="0" algn="just">
                  <a:lnSpc>
                    <a:spcPct val="120000"/>
                  </a:lnSpc>
                  <a:buNone/>
                </a:pPr>
                <a:r>
                  <a:rPr lang="pt-BR" sz="3200" b="1" dirty="0"/>
                  <a:t>O R</a:t>
                </a:r>
                <a:r>
                  <a:rPr lang="pt-BR" sz="3200" b="1" baseline="30000" dirty="0"/>
                  <a:t>2</a:t>
                </a:r>
                <a:r>
                  <a:rPr lang="pt-BR" sz="3200" b="1" dirty="0"/>
                  <a:t> como indicador</a:t>
                </a:r>
              </a:p>
              <a:p>
                <a:pPr marL="0" indent="0" algn="just">
                  <a:lnSpc>
                    <a:spcPct val="120000"/>
                  </a:lnSpc>
                  <a:buNone/>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𝑅</m:t>
                          </m:r>
                        </m:e>
                        <m:sup>
                          <m:r>
                            <a:rPr lang="pt-BR" b="0" i="1" smtClean="0">
                              <a:latin typeface="Cambria Math" panose="02040503050406030204" pitchFamily="18" charset="0"/>
                            </a:rPr>
                            <m:t>2</m:t>
                          </m:r>
                        </m:sup>
                      </m:sSup>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𝑆𝑄𝐸</m:t>
                          </m:r>
                        </m:num>
                        <m:den>
                          <m:r>
                            <a:rPr lang="pt-BR" b="0" i="1" smtClean="0">
                              <a:latin typeface="Cambria Math" panose="02040503050406030204" pitchFamily="18" charset="0"/>
                            </a:rPr>
                            <m:t>𝑆𝑇𝑄</m:t>
                          </m:r>
                        </m:den>
                      </m:f>
                    </m:oMath>
                  </m:oMathPara>
                </a14:m>
                <a:endParaRPr lang="pt-BR"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sSup>
                      <m:sSupPr>
                        <m:ctrlPr>
                          <a:rPr lang="pt-BR" sz="3200" i="1">
                            <a:latin typeface="Cambria Math" panose="02040503050406030204" pitchFamily="18" charset="0"/>
                          </a:rPr>
                        </m:ctrlPr>
                      </m:sSupPr>
                      <m:e>
                        <m:r>
                          <a:rPr lang="pt-BR" sz="3200" i="1">
                            <a:latin typeface="Cambria Math" panose="02040503050406030204" pitchFamily="18" charset="0"/>
                          </a:rPr>
                          <m:t>𝑅</m:t>
                        </m:r>
                      </m:e>
                      <m:sup>
                        <m:r>
                          <a:rPr lang="pt-BR" sz="3200" i="1">
                            <a:latin typeface="Cambria Math" panose="02040503050406030204" pitchFamily="18" charset="0"/>
                          </a:rPr>
                          <m:t>2</m:t>
                        </m:r>
                      </m:sup>
                    </m:sSup>
                  </m:oMath>
                </a14:m>
                <a:r>
                  <a:rPr lang="pt-BR" sz="3200" dirty="0"/>
                  <a:t> = Coeficiente de determinação;</a:t>
                </a:r>
              </a:p>
              <a:p>
                <a:pPr marL="0" indent="0" algn="just">
                  <a:lnSpc>
                    <a:spcPct val="120000"/>
                  </a:lnSpc>
                  <a:buNone/>
                </a:pPr>
                <a14:m>
                  <m:oMath xmlns:m="http://schemas.openxmlformats.org/officeDocument/2006/math">
                    <m:r>
                      <a:rPr lang="pt-BR" sz="3200" i="1">
                        <a:latin typeface="Cambria Math" panose="02040503050406030204" pitchFamily="18" charset="0"/>
                      </a:rPr>
                      <m:t>𝑆𝑄𝐸</m:t>
                    </m:r>
                  </m:oMath>
                </a14:m>
                <a:r>
                  <a:rPr lang="pt-BR" sz="3200" dirty="0"/>
                  <a:t> = Soma dos quadrados explicados;</a:t>
                </a:r>
              </a:p>
              <a:p>
                <a:pPr marL="0" indent="0" algn="just">
                  <a:lnSpc>
                    <a:spcPct val="120000"/>
                  </a:lnSpc>
                  <a:buNone/>
                </a:pPr>
                <a14:m>
                  <m:oMath xmlns:m="http://schemas.openxmlformats.org/officeDocument/2006/math">
                    <m:r>
                      <a:rPr lang="pt-BR" sz="3200" i="1">
                        <a:latin typeface="Cambria Math" panose="02040503050406030204" pitchFamily="18" charset="0"/>
                      </a:rPr>
                      <m:t>𝑆𝑇𝑄</m:t>
                    </m:r>
                  </m:oMath>
                </a14:m>
                <a:r>
                  <a:rPr lang="pt-BR" sz="3200" dirty="0"/>
                  <a:t> = Soma total dos quadrados.</a:t>
                </a:r>
              </a:p>
              <a:p>
                <a:pPr marL="0" indent="0" algn="just">
                  <a:lnSpc>
                    <a:spcPct val="120000"/>
                  </a:lnSpc>
                  <a:buNone/>
                </a:pPr>
                <a:r>
                  <a:rPr lang="pt-BR" sz="3200" dirty="0" err="1"/>
                  <a:t>Obs</a:t>
                </a:r>
                <a:r>
                  <a:rPr lang="pt-BR" sz="3200" dirty="0"/>
                  <a:t>: O valor se situa entre 0 e 1, um valor de 0.89, significa que 89% das variações na variável dependente (Y) foram explicadas pelas variáveis explicativas do modelo.</a:t>
                </a:r>
              </a:p>
              <a:p>
                <a:pPr marL="0" indent="0" algn="just">
                  <a:lnSpc>
                    <a:spcPct val="120000"/>
                  </a:lnSpc>
                  <a:buNone/>
                </a:pPr>
                <a:r>
                  <a:rPr lang="pt-BR" sz="3200" dirty="0"/>
                  <a:t>Em uma função de regressão com 2 variáveis X (X</a:t>
                </a:r>
                <a:r>
                  <a:rPr lang="pt-BR" sz="3200" baseline="-25000" dirty="0"/>
                  <a:t>2</a:t>
                </a:r>
                <a:r>
                  <a:rPr lang="pt-BR" sz="3200" dirty="0"/>
                  <a:t> e X</a:t>
                </a:r>
                <a:r>
                  <a:rPr lang="pt-BR" sz="3200" baseline="-25000" dirty="0"/>
                  <a:t>3</a:t>
                </a:r>
                <a:r>
                  <a:rPr lang="pt-BR" sz="3200" dirty="0"/>
                  <a:t>)tem-se:</a:t>
                </a:r>
              </a:p>
              <a:p>
                <a:pPr marL="0" indent="0" algn="ctr">
                  <a:lnSpc>
                    <a:spcPct val="120000"/>
                  </a:lnSpc>
                  <a:buNone/>
                </a:pPr>
                <a14:m>
                  <m:oMath xmlns:m="http://schemas.openxmlformats.org/officeDocument/2006/math">
                    <m:sSup>
                      <m:sSupPr>
                        <m:ctrlPr>
                          <a:rPr lang="pt-BR" sz="3200" i="1" smtClean="0">
                            <a:latin typeface="Cambria Math" panose="02040503050406030204" pitchFamily="18" charset="0"/>
                          </a:rPr>
                        </m:ctrlPr>
                      </m:sSupPr>
                      <m:e>
                        <m:r>
                          <a:rPr lang="pt-BR" sz="3200" b="0" i="1" smtClean="0">
                            <a:latin typeface="Cambria Math" panose="02040503050406030204" pitchFamily="18" charset="0"/>
                          </a:rPr>
                          <m:t>𝑅</m:t>
                        </m:r>
                      </m:e>
                      <m:sup>
                        <m:r>
                          <a:rPr lang="pt-BR" sz="3200" b="0" i="1" smtClean="0">
                            <a:latin typeface="Cambria Math" panose="02040503050406030204" pitchFamily="18" charset="0"/>
                          </a:rPr>
                          <m:t>2</m:t>
                        </m:r>
                      </m:sup>
                    </m:sSup>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b>
                          <m:sSubPr>
                            <m:ctrlPr>
                              <a:rPr lang="pt-BR" sz="3200" b="0" i="1" smtClean="0">
                                <a:latin typeface="Cambria Math" panose="02040503050406030204" pitchFamily="18" charset="0"/>
                              </a:rPr>
                            </m:ctrlPr>
                          </m:sSub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ea typeface="Cambria Math" panose="02040503050406030204" pitchFamily="18" charset="0"/>
                                  </a:rPr>
                                  <m:t>𝛽</m:t>
                                </m:r>
                              </m:e>
                            </m:acc>
                          </m:e>
                          <m:sub>
                            <m:r>
                              <a:rPr lang="pt-BR" sz="3200" b="0" i="1" smtClean="0">
                                <a:latin typeface="Cambria Math" panose="02040503050406030204" pitchFamily="18" charset="0"/>
                              </a:rPr>
                              <m:t>2</m:t>
                            </m:r>
                          </m:sub>
                        </m:sSub>
                        <m:nary>
                          <m:naryPr>
                            <m:chr m:val="∑"/>
                            <m:subHide m:val="on"/>
                            <m:supHide m:val="on"/>
                            <m:ctrlPr>
                              <a:rPr lang="pt-BR" sz="3200" b="0" i="1" smtClean="0">
                                <a:latin typeface="Cambria Math" panose="02040503050406030204" pitchFamily="18" charset="0"/>
                              </a:rPr>
                            </m:ctrlPr>
                          </m:naryPr>
                          <m:sub/>
                          <m:sup/>
                          <m:e>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𝑦</m:t>
                                </m:r>
                              </m:e>
                              <m:sub>
                                <m:r>
                                  <a:rPr lang="pt-BR" sz="3200" b="0" i="1" smtClean="0">
                                    <a:latin typeface="Cambria Math" panose="02040503050406030204" pitchFamily="18" charset="0"/>
                                  </a:rPr>
                                  <m:t>𝑖</m:t>
                                </m:r>
                              </m:sub>
                            </m:sSub>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𝑥</m:t>
                                </m:r>
                              </m:e>
                              <m:sub>
                                <m:r>
                                  <a:rPr lang="pt-BR" sz="3200" b="0" i="1" smtClean="0">
                                    <a:latin typeface="Cambria Math" panose="02040503050406030204" pitchFamily="18" charset="0"/>
                                  </a:rPr>
                                  <m:t>2</m:t>
                                </m:r>
                                <m:r>
                                  <a:rPr lang="pt-BR" sz="3200" b="0" i="1" smtClean="0">
                                    <a:latin typeface="Cambria Math" panose="02040503050406030204" pitchFamily="18" charset="0"/>
                                  </a:rPr>
                                  <m:t>𝑖</m:t>
                                </m:r>
                              </m:sub>
                            </m:sSub>
                            <m:r>
                              <a:rPr lang="pt-BR" sz="3200" b="0" i="1" smtClean="0">
                                <a:latin typeface="Cambria Math" panose="02040503050406030204" pitchFamily="18" charset="0"/>
                              </a:rPr>
                              <m:t>+</m:t>
                            </m:r>
                            <m:sSub>
                              <m:sSubPr>
                                <m:ctrlPr>
                                  <a:rPr lang="pt-BR" sz="3200" b="0" i="1" smtClean="0">
                                    <a:latin typeface="Cambria Math" panose="02040503050406030204" pitchFamily="18" charset="0"/>
                                  </a:rPr>
                                </m:ctrlPr>
                              </m:sSub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ea typeface="Cambria Math" panose="02040503050406030204" pitchFamily="18" charset="0"/>
                                      </a:rPr>
                                      <m:t>𝛽</m:t>
                                    </m:r>
                                  </m:e>
                                </m:acc>
                              </m:e>
                              <m:sub>
                                <m:r>
                                  <a:rPr lang="pt-BR" sz="3200" b="0" i="1" smtClean="0">
                                    <a:latin typeface="Cambria Math" panose="02040503050406030204" pitchFamily="18" charset="0"/>
                                  </a:rPr>
                                  <m:t>3</m:t>
                                </m:r>
                              </m:sub>
                            </m:sSub>
                            <m:nary>
                              <m:naryPr>
                                <m:chr m:val="∑"/>
                                <m:subHide m:val="on"/>
                                <m:supHide m:val="on"/>
                                <m:ctrlPr>
                                  <a:rPr lang="pt-BR" sz="3200" b="0" i="1" smtClean="0">
                                    <a:latin typeface="Cambria Math" panose="02040503050406030204" pitchFamily="18" charset="0"/>
                                  </a:rPr>
                                </m:ctrlPr>
                              </m:naryPr>
                              <m:sub/>
                              <m:sup/>
                              <m:e>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𝑦</m:t>
                                    </m:r>
                                  </m:e>
                                  <m:sub>
                                    <m:r>
                                      <a:rPr lang="pt-BR" sz="3200" b="0" i="1" smtClean="0">
                                        <a:latin typeface="Cambria Math" panose="02040503050406030204" pitchFamily="18" charset="0"/>
                                      </a:rPr>
                                      <m:t>𝑖</m:t>
                                    </m:r>
                                  </m:sub>
                                </m:sSub>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𝑥</m:t>
                                    </m:r>
                                  </m:e>
                                  <m:sub>
                                    <m:r>
                                      <a:rPr lang="pt-BR" sz="3200" b="0" i="1" smtClean="0">
                                        <a:latin typeface="Cambria Math" panose="02040503050406030204" pitchFamily="18" charset="0"/>
                                      </a:rPr>
                                      <m:t>3</m:t>
                                    </m:r>
                                    <m:r>
                                      <a:rPr lang="pt-BR" sz="3200" b="0" i="1" smtClean="0">
                                        <a:latin typeface="Cambria Math" panose="02040503050406030204" pitchFamily="18" charset="0"/>
                                      </a:rPr>
                                      <m:t>𝑖</m:t>
                                    </m:r>
                                  </m:sub>
                                </m:sSub>
                              </m:e>
                            </m:nary>
                          </m:e>
                        </m:nary>
                      </m:num>
                      <m:den>
                        <m:nary>
                          <m:naryPr>
                            <m:chr m:val="∑"/>
                            <m:subHide m:val="on"/>
                            <m:supHide m:val="on"/>
                            <m:ctrlPr>
                              <a:rPr lang="pt-BR" sz="3200" b="0" i="1" smtClean="0">
                                <a:latin typeface="Cambria Math" panose="02040503050406030204" pitchFamily="18" charset="0"/>
                              </a:rPr>
                            </m:ctrlPr>
                          </m:naryPr>
                          <m:sub/>
                          <m:sup/>
                          <m:e>
                            <m:sSubSup>
                              <m:sSubSupPr>
                                <m:ctrlPr>
                                  <a:rPr lang="pt-BR" sz="3200" b="0" i="1" smtClean="0">
                                    <a:latin typeface="Cambria Math" panose="02040503050406030204" pitchFamily="18" charset="0"/>
                                  </a:rPr>
                                </m:ctrlPr>
                              </m:sSubSupPr>
                              <m:e>
                                <m:r>
                                  <a:rPr lang="pt-BR" sz="3200" b="0" i="1" smtClean="0">
                                    <a:latin typeface="Cambria Math" panose="02040503050406030204" pitchFamily="18" charset="0"/>
                                  </a:rPr>
                                  <m:t>𝑦</m:t>
                                </m:r>
                              </m:e>
                              <m:sub>
                                <m:r>
                                  <a:rPr lang="pt-BR" sz="3200" b="0" i="1" smtClean="0">
                                    <a:latin typeface="Cambria Math" panose="02040503050406030204" pitchFamily="18" charset="0"/>
                                  </a:rPr>
                                  <m:t>𝑖</m:t>
                                </m:r>
                              </m:sub>
                              <m:sup>
                                <m:r>
                                  <a:rPr lang="pt-BR" sz="3200" b="0" i="1" smtClean="0">
                                    <a:latin typeface="Cambria Math" panose="02040503050406030204" pitchFamily="18" charset="0"/>
                                  </a:rPr>
                                  <m:t>2</m:t>
                                </m:r>
                              </m:sup>
                            </m:sSubSup>
                          </m:e>
                        </m:nary>
                      </m:den>
                    </m:f>
                    <m:r>
                      <a:rPr lang="pt-BR" sz="3200" b="0" i="1" smtClean="0">
                        <a:latin typeface="Cambria Math" panose="02040503050406030204" pitchFamily="18" charset="0"/>
                      </a:rPr>
                      <m:t>=1−</m:t>
                    </m:r>
                    <m:f>
                      <m:fPr>
                        <m:ctrlPr>
                          <a:rPr lang="pt-BR" sz="3200" b="0" i="1" smtClean="0">
                            <a:latin typeface="Cambria Math" panose="02040503050406030204" pitchFamily="18" charset="0"/>
                          </a:rPr>
                        </m:ctrlPr>
                      </m:fPr>
                      <m:num>
                        <m:nary>
                          <m:naryPr>
                            <m:chr m:val="∑"/>
                            <m:subHide m:val="on"/>
                            <m:supHide m:val="on"/>
                            <m:ctrlPr>
                              <a:rPr lang="pt-BR" sz="3200" b="0" i="1" smtClean="0">
                                <a:latin typeface="Cambria Math" panose="02040503050406030204" pitchFamily="18" charset="0"/>
                              </a:rPr>
                            </m:ctrlPr>
                          </m:naryPr>
                          <m:sub/>
                          <m:sup/>
                          <m:e>
                            <m:sSubSup>
                              <m:sSubSupPr>
                                <m:ctrlPr>
                                  <a:rPr lang="pt-BR" sz="3200" b="0" i="1" smtClean="0">
                                    <a:latin typeface="Cambria Math" panose="02040503050406030204" pitchFamily="18" charset="0"/>
                                  </a:rPr>
                                </m:ctrlPr>
                              </m:sSubSup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rPr>
                                      <m:t>𝑢</m:t>
                                    </m:r>
                                  </m:e>
                                </m:acc>
                              </m:e>
                              <m:sub>
                                <m:r>
                                  <a:rPr lang="pt-BR" sz="3200" b="0" i="1" smtClean="0">
                                    <a:latin typeface="Cambria Math" panose="02040503050406030204" pitchFamily="18" charset="0"/>
                                  </a:rPr>
                                  <m:t>𝑖</m:t>
                                </m:r>
                              </m:sub>
                              <m:sup>
                                <m:r>
                                  <a:rPr lang="pt-BR" sz="3200" b="0" i="1" smtClean="0">
                                    <a:latin typeface="Cambria Math" panose="02040503050406030204" pitchFamily="18" charset="0"/>
                                  </a:rPr>
                                  <m:t>2</m:t>
                                </m:r>
                              </m:sup>
                            </m:sSubSup>
                          </m:e>
                        </m:nary>
                      </m:num>
                      <m:den>
                        <m:nary>
                          <m:naryPr>
                            <m:chr m:val="∑"/>
                            <m:subHide m:val="on"/>
                            <m:supHide m:val="on"/>
                            <m:ctrlPr>
                              <a:rPr lang="pt-BR" sz="3200" b="0" i="1" smtClean="0">
                                <a:latin typeface="Cambria Math" panose="02040503050406030204" pitchFamily="18" charset="0"/>
                              </a:rPr>
                            </m:ctrlPr>
                          </m:naryPr>
                          <m:sub/>
                          <m:sup/>
                          <m:e>
                            <m:sSubSup>
                              <m:sSubSupPr>
                                <m:ctrlPr>
                                  <a:rPr lang="pt-BR" sz="3200" b="0" i="1" smtClean="0">
                                    <a:latin typeface="Cambria Math" panose="02040503050406030204" pitchFamily="18" charset="0"/>
                                  </a:rPr>
                                </m:ctrlPr>
                              </m:sSubSupPr>
                              <m:e>
                                <m:r>
                                  <a:rPr lang="pt-BR" sz="3200" b="0" i="1" smtClean="0">
                                    <a:latin typeface="Cambria Math" panose="02040503050406030204" pitchFamily="18" charset="0"/>
                                  </a:rPr>
                                  <m:t>𝑦</m:t>
                                </m:r>
                              </m:e>
                              <m:sub>
                                <m:r>
                                  <a:rPr lang="pt-BR" sz="3200" b="0" i="1" smtClean="0">
                                    <a:latin typeface="Cambria Math" panose="02040503050406030204" pitchFamily="18" charset="0"/>
                                  </a:rPr>
                                  <m:t>𝑖</m:t>
                                </m:r>
                              </m:sub>
                              <m:sup>
                                <m:r>
                                  <a:rPr lang="pt-BR" sz="3200" b="0" i="1" smtClean="0">
                                    <a:latin typeface="Cambria Math" panose="02040503050406030204" pitchFamily="18" charset="0"/>
                                  </a:rPr>
                                  <m:t>2</m:t>
                                </m:r>
                              </m:sup>
                            </m:sSubSup>
                          </m:e>
                        </m:nary>
                      </m:den>
                    </m:f>
                    <m:r>
                      <a:rPr lang="pt-BR" sz="3200" b="0" i="1" smtClean="0">
                        <a:latin typeface="Cambria Math" panose="02040503050406030204" pitchFamily="18" charset="0"/>
                      </a:rPr>
                      <m:t>= </m:t>
                    </m:r>
                    <m:f>
                      <m:fPr>
                        <m:ctrlPr>
                          <a:rPr lang="pt-BR" sz="3200" b="0" i="1" smtClean="0">
                            <a:latin typeface="Cambria Math" panose="02040503050406030204" pitchFamily="18" charset="0"/>
                          </a:rPr>
                        </m:ctrlPr>
                      </m:fPr>
                      <m:num>
                        <m:r>
                          <a:rPr lang="pt-BR" sz="3200" b="0" i="1" smtClean="0">
                            <a:latin typeface="Cambria Math" panose="02040503050406030204" pitchFamily="18" charset="0"/>
                          </a:rPr>
                          <m:t>𝑆𝑄𝐸</m:t>
                        </m:r>
                      </m:num>
                      <m:den>
                        <m:r>
                          <a:rPr lang="pt-BR" sz="3200" b="0" i="1" smtClean="0">
                            <a:latin typeface="Cambria Math" panose="02040503050406030204" pitchFamily="18" charset="0"/>
                          </a:rPr>
                          <m:t>𝑆𝑇𝑄</m:t>
                        </m:r>
                      </m:den>
                    </m:f>
                  </m:oMath>
                </a14:m>
                <a:r>
                  <a:rPr lang="pt-BR" sz="3200" dirty="0"/>
                  <a:t> </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838" t="-792" r="-838"/>
                </a:stretch>
              </a:blipFill>
            </p:spPr>
            <p:txBody>
              <a:bodyPr/>
              <a:lstStyle/>
              <a:p>
                <a:r>
                  <a:rPr lang="pt-BR">
                    <a:noFill/>
                  </a:rPr>
                  <a:t> </a:t>
                </a:r>
              </a:p>
            </p:txBody>
          </p:sp>
        </mc:Fallback>
      </mc:AlternateContent>
    </p:spTree>
    <p:extLst>
      <p:ext uri="{BB962C8B-B14F-4D97-AF65-F5344CB8AC3E}">
        <p14:creationId xmlns:p14="http://schemas.microsoft.com/office/powerpoint/2010/main" val="161560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626076"/>
                <a:ext cx="11640065" cy="6231924"/>
              </a:xfrm>
            </p:spPr>
            <p:txBody>
              <a:bodyPr>
                <a:normAutofit fontScale="70000" lnSpcReduction="20000"/>
              </a:bodyPr>
              <a:lstStyle/>
              <a:p>
                <a:pPr marL="0" indent="0" algn="ctr">
                  <a:lnSpc>
                    <a:spcPct val="120000"/>
                  </a:lnSpc>
                  <a:buNone/>
                </a:pPr>
                <a:r>
                  <a:rPr lang="pt-BR" sz="3200" b="1" dirty="0"/>
                  <a:t>A Escolha do Melhor Modelo Estatístico</a:t>
                </a:r>
              </a:p>
              <a:p>
                <a:pPr marL="0" indent="0" algn="just">
                  <a:lnSpc>
                    <a:spcPct val="120000"/>
                  </a:lnSpc>
                  <a:buNone/>
                </a:pPr>
                <a:r>
                  <a:rPr lang="pt-BR" sz="3200" b="1" dirty="0"/>
                  <a:t>O R</a:t>
                </a:r>
                <a:r>
                  <a:rPr lang="pt-BR" sz="3200" b="1" baseline="30000" dirty="0"/>
                  <a:t>2</a:t>
                </a:r>
                <a:r>
                  <a:rPr lang="pt-BR" sz="3200" b="1" dirty="0"/>
                  <a:t> Ajustado como indicador</a:t>
                </a:r>
              </a:p>
              <a:p>
                <a:pPr marL="0" indent="0" algn="just">
                  <a:lnSpc>
                    <a:spcPct val="120000"/>
                  </a:lnSpc>
                  <a:buNone/>
                </a:pPr>
                <a14:m>
                  <m:oMathPara xmlns:m="http://schemas.openxmlformats.org/officeDocument/2006/math">
                    <m:oMathParaPr>
                      <m:jc m:val="centerGroup"/>
                    </m:oMathParaPr>
                    <m:oMath xmlns:m="http://schemas.openxmlformats.org/officeDocument/2006/math">
                      <m:sSup>
                        <m:sSupPr>
                          <m:ctrlPr>
                            <a:rPr lang="pt-BR" sz="3200" i="1">
                              <a:latin typeface="Cambria Math" panose="02040503050406030204" pitchFamily="18" charset="0"/>
                            </a:rPr>
                          </m:ctrlPr>
                        </m:sSupPr>
                        <m:e>
                          <m:r>
                            <a:rPr lang="pt-BR" sz="3200" i="1">
                              <a:latin typeface="Cambria Math" panose="02040503050406030204" pitchFamily="18" charset="0"/>
                            </a:rPr>
                            <m:t>𝑅</m:t>
                          </m:r>
                        </m:e>
                        <m:sup>
                          <m:r>
                            <a:rPr lang="pt-BR" sz="3200" i="1">
                              <a:latin typeface="Cambria Math" panose="02040503050406030204" pitchFamily="18" charset="0"/>
                            </a:rPr>
                            <m:t>2</m:t>
                          </m:r>
                        </m:sup>
                      </m:sSup>
                      <m:r>
                        <a:rPr lang="pt-BR" sz="3200" b="0" i="1" smtClean="0">
                          <a:latin typeface="Cambria Math" panose="02040503050406030204" pitchFamily="18" charset="0"/>
                        </a:rPr>
                        <m:t>𝑎𝑑𝑗</m:t>
                      </m:r>
                      <m:r>
                        <a:rPr lang="pt-BR" sz="3200" i="1">
                          <a:latin typeface="Cambria Math" panose="02040503050406030204" pitchFamily="18" charset="0"/>
                        </a:rPr>
                        <m:t>=1−</m:t>
                      </m:r>
                      <m:f>
                        <m:fPr>
                          <m:ctrlPr>
                            <a:rPr lang="pt-BR" sz="3200" i="1">
                              <a:latin typeface="Cambria Math" panose="02040503050406030204" pitchFamily="18" charset="0"/>
                            </a:rPr>
                          </m:ctrlPr>
                        </m:fPr>
                        <m:num>
                          <m:nary>
                            <m:naryPr>
                              <m:chr m:val="∑"/>
                              <m:subHide m:val="on"/>
                              <m:supHide m:val="on"/>
                              <m:ctrlPr>
                                <a:rPr lang="pt-BR" sz="3200" i="1">
                                  <a:latin typeface="Cambria Math" panose="02040503050406030204" pitchFamily="18" charset="0"/>
                                </a:rPr>
                              </m:ctrlPr>
                            </m:naryPr>
                            <m:sub/>
                            <m:sup/>
                            <m:e>
                              <m:sSubSup>
                                <m:sSubSupPr>
                                  <m:ctrlPr>
                                    <a:rPr lang="pt-BR" sz="3200" i="1">
                                      <a:latin typeface="Cambria Math" panose="02040503050406030204" pitchFamily="18" charset="0"/>
                                    </a:rPr>
                                  </m:ctrlPr>
                                </m:sSubSupPr>
                                <m:e>
                                  <m:acc>
                                    <m:accPr>
                                      <m:chr m:val="̂"/>
                                      <m:ctrlPr>
                                        <a:rPr lang="pt-BR" sz="3200" i="1">
                                          <a:latin typeface="Cambria Math" panose="02040503050406030204" pitchFamily="18" charset="0"/>
                                        </a:rPr>
                                      </m:ctrlPr>
                                    </m:accPr>
                                    <m:e>
                                      <m:r>
                                        <a:rPr lang="pt-BR" sz="3200" i="1">
                                          <a:latin typeface="Cambria Math" panose="02040503050406030204" pitchFamily="18" charset="0"/>
                                        </a:rPr>
                                        <m:t>𝑢</m:t>
                                      </m:r>
                                    </m:e>
                                  </m:acc>
                                </m:e>
                                <m:sub>
                                  <m:r>
                                    <a:rPr lang="pt-BR" sz="3200" i="1">
                                      <a:latin typeface="Cambria Math" panose="02040503050406030204" pitchFamily="18" charset="0"/>
                                    </a:rPr>
                                    <m:t>𝑖</m:t>
                                  </m:r>
                                </m:sub>
                                <m:sup>
                                  <m:r>
                                    <a:rPr lang="pt-BR" sz="3200" i="1">
                                      <a:latin typeface="Cambria Math" panose="02040503050406030204" pitchFamily="18" charset="0"/>
                                    </a:rPr>
                                    <m:t>2</m:t>
                                  </m:r>
                                </m:sup>
                              </m:sSubSup>
                              <m:r>
                                <a:rPr lang="pt-BR" sz="3200" b="0" i="1" smtClean="0">
                                  <a:latin typeface="Cambria Math" panose="02040503050406030204" pitchFamily="18" charset="0"/>
                                </a:rPr>
                                <m:t>/(</m:t>
                              </m:r>
                              <m:r>
                                <a:rPr lang="pt-BR" sz="3200" b="0" i="1" smtClean="0">
                                  <a:latin typeface="Cambria Math" panose="02040503050406030204" pitchFamily="18" charset="0"/>
                                </a:rPr>
                                <m:t>𝑛</m:t>
                              </m:r>
                              <m:r>
                                <a:rPr lang="pt-BR" sz="3200" b="0" i="1" smtClean="0">
                                  <a:latin typeface="Cambria Math" panose="02040503050406030204" pitchFamily="18" charset="0"/>
                                </a:rPr>
                                <m:t>−</m:t>
                              </m:r>
                              <m:r>
                                <a:rPr lang="pt-BR" sz="3200" b="0" i="1" smtClean="0">
                                  <a:latin typeface="Cambria Math" panose="02040503050406030204" pitchFamily="18" charset="0"/>
                                </a:rPr>
                                <m:t>𝑘</m:t>
                              </m:r>
                              <m:r>
                                <a:rPr lang="pt-BR" sz="3200" b="0" i="1" smtClean="0">
                                  <a:latin typeface="Cambria Math" panose="02040503050406030204" pitchFamily="18" charset="0"/>
                                </a:rPr>
                                <m:t>)</m:t>
                              </m:r>
                            </m:e>
                          </m:nary>
                        </m:num>
                        <m:den>
                          <m:nary>
                            <m:naryPr>
                              <m:chr m:val="∑"/>
                              <m:subHide m:val="on"/>
                              <m:supHide m:val="on"/>
                              <m:ctrlPr>
                                <a:rPr lang="pt-BR" sz="3200" i="1">
                                  <a:latin typeface="Cambria Math" panose="02040503050406030204" pitchFamily="18" charset="0"/>
                                </a:rPr>
                              </m:ctrlPr>
                            </m:naryPr>
                            <m:sub/>
                            <m:sup/>
                            <m:e>
                              <m:sSubSup>
                                <m:sSubSupPr>
                                  <m:ctrlPr>
                                    <a:rPr lang="pt-BR" sz="3200" i="1">
                                      <a:latin typeface="Cambria Math" panose="02040503050406030204" pitchFamily="18" charset="0"/>
                                    </a:rPr>
                                  </m:ctrlPr>
                                </m:sSubSupPr>
                                <m:e>
                                  <m:r>
                                    <a:rPr lang="pt-BR" sz="3200" i="1">
                                      <a:latin typeface="Cambria Math" panose="02040503050406030204" pitchFamily="18" charset="0"/>
                                    </a:rPr>
                                    <m:t>𝑦</m:t>
                                  </m:r>
                                </m:e>
                                <m:sub>
                                  <m:r>
                                    <a:rPr lang="pt-BR" sz="3200" i="1">
                                      <a:latin typeface="Cambria Math" panose="02040503050406030204" pitchFamily="18" charset="0"/>
                                    </a:rPr>
                                    <m:t>𝑖</m:t>
                                  </m:r>
                                </m:sub>
                                <m:sup>
                                  <m:r>
                                    <a:rPr lang="pt-BR" sz="3200" i="1">
                                      <a:latin typeface="Cambria Math" panose="02040503050406030204" pitchFamily="18" charset="0"/>
                                    </a:rPr>
                                    <m:t>2</m:t>
                                  </m:r>
                                </m:sup>
                              </m:sSubSup>
                              <m:r>
                                <a:rPr lang="pt-BR" sz="3200" b="0" i="1" smtClean="0">
                                  <a:latin typeface="Cambria Math" panose="02040503050406030204" pitchFamily="18" charset="0"/>
                                </a:rPr>
                                <m:t>/(</m:t>
                              </m:r>
                              <m:r>
                                <a:rPr lang="pt-BR" sz="3200" b="0" i="1" smtClean="0">
                                  <a:latin typeface="Cambria Math" panose="02040503050406030204" pitchFamily="18" charset="0"/>
                                </a:rPr>
                                <m:t>𝑛</m:t>
                              </m:r>
                              <m:r>
                                <a:rPr lang="pt-BR" sz="3200" b="0" i="1" smtClean="0">
                                  <a:latin typeface="Cambria Math" panose="02040503050406030204" pitchFamily="18" charset="0"/>
                                </a:rPr>
                                <m:t>−1)</m:t>
                              </m:r>
                            </m:e>
                          </m:nary>
                        </m:den>
                      </m:f>
                    </m:oMath>
                  </m:oMathPara>
                </a14:m>
                <a:endParaRPr lang="pt-BR" sz="3200"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sSup>
                      <m:sSupPr>
                        <m:ctrlPr>
                          <a:rPr lang="pt-BR" sz="3200" i="1">
                            <a:latin typeface="Cambria Math" panose="02040503050406030204" pitchFamily="18" charset="0"/>
                          </a:rPr>
                        </m:ctrlPr>
                      </m:sSupPr>
                      <m:e>
                        <m:r>
                          <a:rPr lang="pt-BR" sz="3200" i="1">
                            <a:latin typeface="Cambria Math" panose="02040503050406030204" pitchFamily="18" charset="0"/>
                          </a:rPr>
                          <m:t>𝑅</m:t>
                        </m:r>
                      </m:e>
                      <m:sup>
                        <m:r>
                          <a:rPr lang="pt-BR" sz="3200" i="1">
                            <a:latin typeface="Cambria Math" panose="02040503050406030204" pitchFamily="18" charset="0"/>
                          </a:rPr>
                          <m:t>2</m:t>
                        </m:r>
                      </m:sup>
                    </m:sSup>
                    <m:r>
                      <a:rPr lang="pt-BR" sz="3200" b="0" i="1">
                        <a:latin typeface="Cambria Math" panose="02040503050406030204" pitchFamily="18" charset="0"/>
                      </a:rPr>
                      <m:t> </m:t>
                    </m:r>
                    <m:r>
                      <a:rPr lang="pt-BR" sz="3200" b="0" i="1" smtClean="0">
                        <a:latin typeface="Cambria Math" panose="02040503050406030204" pitchFamily="18" charset="0"/>
                      </a:rPr>
                      <m:t>𝑎𝑑𝑗</m:t>
                    </m:r>
                  </m:oMath>
                </a14:m>
                <a:r>
                  <a:rPr lang="pt-BR" sz="3200" dirty="0"/>
                  <a:t>  = Coeficiente de determinação ajustado;</a:t>
                </a:r>
              </a:p>
              <a:p>
                <a:pPr marL="0" indent="0" algn="just">
                  <a:lnSpc>
                    <a:spcPct val="120000"/>
                  </a:lnSpc>
                  <a:buNone/>
                </a:pPr>
                <a14:m>
                  <m:oMath xmlns:m="http://schemas.openxmlformats.org/officeDocument/2006/math">
                    <m:nary>
                      <m:naryPr>
                        <m:chr m:val="∑"/>
                        <m:subHide m:val="on"/>
                        <m:supHide m:val="on"/>
                        <m:ctrlPr>
                          <a:rPr lang="pt-BR" sz="3200" i="1">
                            <a:latin typeface="Cambria Math" panose="02040503050406030204" pitchFamily="18" charset="0"/>
                          </a:rPr>
                        </m:ctrlPr>
                      </m:naryPr>
                      <m:sub/>
                      <m:sup/>
                      <m:e>
                        <m:sSubSup>
                          <m:sSubSupPr>
                            <m:ctrlPr>
                              <a:rPr lang="pt-BR" sz="3200" i="1">
                                <a:latin typeface="Cambria Math" panose="02040503050406030204" pitchFamily="18" charset="0"/>
                              </a:rPr>
                            </m:ctrlPr>
                          </m:sSubSupPr>
                          <m:e>
                            <m:acc>
                              <m:accPr>
                                <m:chr m:val="̂"/>
                                <m:ctrlPr>
                                  <a:rPr lang="pt-BR" sz="3200" i="1">
                                    <a:latin typeface="Cambria Math" panose="02040503050406030204" pitchFamily="18" charset="0"/>
                                  </a:rPr>
                                </m:ctrlPr>
                              </m:accPr>
                              <m:e>
                                <m:r>
                                  <a:rPr lang="pt-BR" sz="3200" i="1">
                                    <a:latin typeface="Cambria Math" panose="02040503050406030204" pitchFamily="18" charset="0"/>
                                  </a:rPr>
                                  <m:t>𝑢</m:t>
                                </m:r>
                              </m:e>
                            </m:acc>
                          </m:e>
                          <m:sub>
                            <m:r>
                              <a:rPr lang="pt-BR" sz="3200" i="1">
                                <a:latin typeface="Cambria Math" panose="02040503050406030204" pitchFamily="18" charset="0"/>
                              </a:rPr>
                              <m:t>𝑖</m:t>
                            </m:r>
                          </m:sub>
                          <m:sup>
                            <m:r>
                              <a:rPr lang="pt-BR" sz="3200" i="1">
                                <a:latin typeface="Cambria Math" panose="02040503050406030204" pitchFamily="18" charset="0"/>
                              </a:rPr>
                              <m:t>2</m:t>
                            </m:r>
                          </m:sup>
                        </m:sSubSup>
                      </m:e>
                    </m:nary>
                  </m:oMath>
                </a14:m>
                <a:r>
                  <a:rPr lang="pt-BR" sz="3200" dirty="0"/>
                  <a:t> = Somatória dos resíduos ao quadrado;</a:t>
                </a:r>
              </a:p>
              <a:p>
                <a:pPr marL="0" indent="0" algn="just">
                  <a:lnSpc>
                    <a:spcPct val="120000"/>
                  </a:lnSpc>
                  <a:buNone/>
                </a:pPr>
                <a14:m>
                  <m:oMath xmlns:m="http://schemas.openxmlformats.org/officeDocument/2006/math">
                    <m:nary>
                      <m:naryPr>
                        <m:chr m:val="∑"/>
                        <m:subHide m:val="on"/>
                        <m:supHide m:val="on"/>
                        <m:ctrlPr>
                          <a:rPr lang="pt-BR" sz="3200" i="1">
                            <a:latin typeface="Cambria Math" panose="02040503050406030204" pitchFamily="18" charset="0"/>
                          </a:rPr>
                        </m:ctrlPr>
                      </m:naryPr>
                      <m:sub/>
                      <m:sup/>
                      <m:e>
                        <m:sSubSup>
                          <m:sSubSupPr>
                            <m:ctrlPr>
                              <a:rPr lang="pt-BR" sz="3200" i="1">
                                <a:latin typeface="Cambria Math" panose="02040503050406030204" pitchFamily="18" charset="0"/>
                              </a:rPr>
                            </m:ctrlPr>
                          </m:sSubSupPr>
                          <m:e>
                            <m:r>
                              <a:rPr lang="pt-BR" sz="3200" i="1">
                                <a:latin typeface="Cambria Math" panose="02040503050406030204" pitchFamily="18" charset="0"/>
                              </a:rPr>
                              <m:t>𝑦</m:t>
                            </m:r>
                          </m:e>
                          <m:sub>
                            <m:r>
                              <a:rPr lang="pt-BR" sz="3200" i="1">
                                <a:latin typeface="Cambria Math" panose="02040503050406030204" pitchFamily="18" charset="0"/>
                              </a:rPr>
                              <m:t>𝑖</m:t>
                            </m:r>
                          </m:sub>
                          <m:sup>
                            <m:r>
                              <a:rPr lang="pt-BR" sz="3200" i="1">
                                <a:latin typeface="Cambria Math" panose="02040503050406030204" pitchFamily="18" charset="0"/>
                              </a:rPr>
                              <m:t>2</m:t>
                            </m:r>
                          </m:sup>
                        </m:sSubSup>
                      </m:e>
                    </m:nary>
                  </m:oMath>
                </a14:m>
                <a:r>
                  <a:rPr lang="pt-BR" sz="3200" dirty="0"/>
                  <a:t>= Somatória dos valores de “y” ao quadrado;</a:t>
                </a:r>
              </a:p>
              <a:p>
                <a:pPr marL="0" indent="0" algn="just">
                  <a:lnSpc>
                    <a:spcPct val="120000"/>
                  </a:lnSpc>
                  <a:buNone/>
                </a:pPr>
                <a14:m>
                  <m:oMath xmlns:m="http://schemas.openxmlformats.org/officeDocument/2006/math">
                    <m:r>
                      <a:rPr lang="pt-BR" sz="3200" i="1">
                        <a:latin typeface="Cambria Math" panose="02040503050406030204" pitchFamily="18" charset="0"/>
                      </a:rPr>
                      <m:t>𝑛</m:t>
                    </m:r>
                  </m:oMath>
                </a14:m>
                <a:r>
                  <a:rPr lang="pt-BR" sz="3200" dirty="0"/>
                  <a:t> = Tamanho da amostra;</a:t>
                </a:r>
              </a:p>
              <a:p>
                <a:pPr marL="0" indent="0" algn="just">
                  <a:lnSpc>
                    <a:spcPct val="120000"/>
                  </a:lnSpc>
                  <a:buNone/>
                </a:pPr>
                <a14:m>
                  <m:oMath xmlns:m="http://schemas.openxmlformats.org/officeDocument/2006/math">
                    <m:r>
                      <a:rPr lang="pt-BR" sz="3200" i="1">
                        <a:latin typeface="Cambria Math" panose="02040503050406030204" pitchFamily="18" charset="0"/>
                      </a:rPr>
                      <m:t>𝑘</m:t>
                    </m:r>
                  </m:oMath>
                </a14:m>
                <a:r>
                  <a:rPr lang="pt-BR" sz="3200" dirty="0"/>
                  <a:t>= Número de parâmetros do modelo. </a:t>
                </a:r>
              </a:p>
              <a:p>
                <a:pPr marL="0" indent="0" algn="just">
                  <a:lnSpc>
                    <a:spcPct val="120000"/>
                  </a:lnSpc>
                  <a:buNone/>
                </a:pPr>
                <a:r>
                  <a:rPr lang="pt-BR" sz="3200" dirty="0" err="1"/>
                  <a:t>Obs</a:t>
                </a:r>
                <a:r>
                  <a:rPr lang="pt-BR" sz="3200" dirty="0"/>
                  <a:t>: O valor se situa entre 0 e 1, um valor de 0.71, significa que 71% das variações na variável dependente (Y) foram explicadas pelas variáveis explicativas do modelo, ponderados o tamanho da amostra e o número de variáveis incluídas no modelo.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626076"/>
                <a:ext cx="11640065" cy="6231924"/>
              </a:xfrm>
              <a:blipFill rotWithShape="0">
                <a:blip r:embed="rId2"/>
                <a:stretch>
                  <a:fillRect l="-3614" t="-685" r="-681"/>
                </a:stretch>
              </a:blipFill>
            </p:spPr>
            <p:txBody>
              <a:bodyPr/>
              <a:lstStyle/>
              <a:p>
                <a:r>
                  <a:rPr lang="pt-BR">
                    <a:noFill/>
                  </a:rPr>
                  <a:t> </a:t>
                </a:r>
              </a:p>
            </p:txBody>
          </p:sp>
        </mc:Fallback>
      </mc:AlternateContent>
    </p:spTree>
    <p:extLst>
      <p:ext uri="{BB962C8B-B14F-4D97-AF65-F5344CB8AC3E}">
        <p14:creationId xmlns:p14="http://schemas.microsoft.com/office/powerpoint/2010/main" val="298491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914400"/>
                <a:ext cx="11640065" cy="5758249"/>
              </a:xfrm>
            </p:spPr>
            <p:txBody>
              <a:bodyPr>
                <a:normAutofit fontScale="92500" lnSpcReduction="20000"/>
              </a:bodyPr>
              <a:lstStyle/>
              <a:p>
                <a:pPr algn="just">
                  <a:lnSpc>
                    <a:spcPct val="120000"/>
                  </a:lnSpc>
                </a:pPr>
                <a:r>
                  <a:rPr lang="pt-BR" dirty="0"/>
                  <a:t>Para considerar as relações inexatas entre as variáveis deve-se ter em mente um modelo estatístico ou econométrico, tal como:</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𝑌</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ea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𝑢</m:t>
                      </m:r>
                    </m:oMath>
                  </m:oMathPara>
                </a14:m>
                <a:endParaRPr lang="pt-BR" dirty="0"/>
              </a:p>
              <a:p>
                <a:pPr marL="0" indent="0" algn="just">
                  <a:lnSpc>
                    <a:spcPct val="120000"/>
                  </a:lnSpc>
                  <a:buNone/>
                </a:pPr>
                <a:endParaRPr lang="pt-BR" dirty="0"/>
              </a:p>
              <a:p>
                <a:pPr algn="just">
                  <a:lnSpc>
                    <a:spcPct val="120000"/>
                  </a:lnSpc>
                </a:pPr>
                <a:r>
                  <a:rPr lang="pt-BR" dirty="0"/>
                  <a:t>Este modelo econométrico acima é o caso de regressão simples, pois existe uma variável dependente e apenas uma variável explicativa. Mas é possível ter uma modelo de regressão múltipla, que considera duas ou mais variáveis explicativas:</a:t>
                </a:r>
              </a:p>
              <a:p>
                <a:pPr marL="0" indent="0" algn="ctr">
                  <a:lnSpc>
                    <a:spcPct val="120000"/>
                  </a:lnSpc>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𝑌</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2</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𝑛</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𝑛</m:t>
                          </m:r>
                        </m:sub>
                      </m:sSub>
                      <m:r>
                        <a:rPr lang="pt-BR" b="0" i="1" smtClean="0">
                          <a:latin typeface="Cambria Math" panose="02040503050406030204" pitchFamily="18" charset="0"/>
                        </a:rPr>
                        <m:t>+</m:t>
                      </m:r>
                      <m:r>
                        <a:rPr lang="pt-BR" b="0" i="1" smtClean="0">
                          <a:latin typeface="Cambria Math" panose="02040503050406030204" pitchFamily="18" charset="0"/>
                        </a:rPr>
                        <m:t>𝑢</m:t>
                      </m:r>
                    </m:oMath>
                  </m:oMathPara>
                </a14:m>
                <a:endParaRPr lang="pt-BR" dirty="0"/>
              </a:p>
              <a:p>
                <a:pPr marL="0" indent="0" algn="ctr">
                  <a:lnSpc>
                    <a:spcPct val="120000"/>
                  </a:lnSpc>
                  <a:buNone/>
                </a:pPr>
                <a:r>
                  <a:rPr lang="pt-BR" dirty="0"/>
                  <a:t> </a:t>
                </a:r>
              </a:p>
              <a:p>
                <a:pPr algn="just">
                  <a:lnSpc>
                    <a:spcPct val="120000"/>
                  </a:lnSpc>
                </a:pPr>
                <a:r>
                  <a:rPr lang="pt-BR" dirty="0"/>
                  <a:t>Para resolver o modelo deve-se dispor dos valores das variáveis em um período ou espaço determinado.</a:t>
                </a:r>
              </a:p>
              <a:p>
                <a:pPr algn="just">
                  <a:lnSpc>
                    <a:spcPct val="120000"/>
                  </a:lnSpc>
                </a:pPr>
                <a:r>
                  <a:rPr lang="pt-BR" dirty="0"/>
                  <a:t>Em outras palavras deve-se ter em mãos uma matriz com os valores das variáveis.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914400"/>
                <a:ext cx="11640065" cy="5758249"/>
              </a:xfrm>
              <a:blipFill rotWithShape="0">
                <a:blip r:embed="rId2"/>
                <a:stretch>
                  <a:fillRect l="-786" t="-847" r="-943" b="-635"/>
                </a:stretch>
              </a:blipFill>
            </p:spPr>
            <p:txBody>
              <a:bodyPr/>
              <a:lstStyle/>
              <a:p>
                <a:r>
                  <a:rPr lang="pt-BR">
                    <a:noFill/>
                  </a:rPr>
                  <a:t> </a:t>
                </a:r>
              </a:p>
            </p:txBody>
          </p:sp>
        </mc:Fallback>
      </mc:AlternateContent>
    </p:spTree>
    <p:extLst>
      <p:ext uri="{BB962C8B-B14F-4D97-AF65-F5344CB8AC3E}">
        <p14:creationId xmlns:p14="http://schemas.microsoft.com/office/powerpoint/2010/main" val="4274841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lnSpcReduction="10000"/>
              </a:bodyPr>
              <a:lstStyle/>
              <a:p>
                <a:pPr marL="0" indent="0" algn="ctr">
                  <a:lnSpc>
                    <a:spcPct val="120000"/>
                  </a:lnSpc>
                  <a:buNone/>
                </a:pPr>
                <a:r>
                  <a:rPr lang="pt-BR" sz="3200" b="1" dirty="0"/>
                  <a:t>A Escolha do Melhor Modelo Estatístico</a:t>
                </a:r>
              </a:p>
              <a:p>
                <a:pPr marL="0" indent="0" algn="just">
                  <a:lnSpc>
                    <a:spcPct val="120000"/>
                  </a:lnSpc>
                  <a:buNone/>
                </a:pPr>
                <a:r>
                  <a:rPr lang="pt-BR" sz="3200" b="1" dirty="0"/>
                  <a:t>O AIC como indicador</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sz="3200" i="1">
                          <a:latin typeface="Cambria Math" panose="02040503050406030204" pitchFamily="18" charset="0"/>
                        </a:rPr>
                        <m:t>𝐴𝐼𝐶</m:t>
                      </m:r>
                      <m:r>
                        <a:rPr lang="pt-BR" sz="3200" i="1">
                          <a:latin typeface="Cambria Math" panose="02040503050406030204" pitchFamily="18" charset="0"/>
                        </a:rPr>
                        <m:t>=−2</m:t>
                      </m:r>
                      <m:func>
                        <m:funcPr>
                          <m:ctrlPr>
                            <a:rPr lang="pt-BR" sz="3200" i="1">
                              <a:latin typeface="Cambria Math" panose="02040503050406030204" pitchFamily="18" charset="0"/>
                            </a:rPr>
                          </m:ctrlPr>
                        </m:funcPr>
                        <m:fName>
                          <m:r>
                            <m:rPr>
                              <m:sty m:val="p"/>
                            </m:rPr>
                            <a:rPr lang="pt-BR" sz="3200">
                              <a:latin typeface="Cambria Math" panose="02040503050406030204" pitchFamily="18" charset="0"/>
                            </a:rPr>
                            <m:t>log</m:t>
                          </m:r>
                        </m:fName>
                        <m:e>
                          <m:r>
                            <a:rPr lang="pt-BR" sz="3200" i="1">
                              <a:latin typeface="Cambria Math" panose="02040503050406030204" pitchFamily="18" charset="0"/>
                            </a:rPr>
                            <m:t>(</m:t>
                          </m:r>
                          <m:acc>
                            <m:accPr>
                              <m:chr m:val="̂"/>
                              <m:ctrlPr>
                                <a:rPr lang="pt-BR" sz="3200" i="1">
                                  <a:latin typeface="Cambria Math" panose="02040503050406030204" pitchFamily="18" charset="0"/>
                                </a:rPr>
                              </m:ctrlPr>
                            </m:accPr>
                            <m:e>
                              <m:r>
                                <a:rPr lang="pt-BR" sz="3200" i="1">
                                  <a:latin typeface="Cambria Math" panose="02040503050406030204" pitchFamily="18" charset="0"/>
                                  <a:ea typeface="Cambria Math" panose="02040503050406030204" pitchFamily="18" charset="0"/>
                                </a:rPr>
                                <m:t>𝜃</m:t>
                              </m:r>
                            </m:e>
                          </m:acc>
                          <m:r>
                            <a:rPr lang="pt-BR" sz="3200" i="1">
                              <a:latin typeface="Cambria Math" panose="02040503050406030204" pitchFamily="18" charset="0"/>
                              <a:ea typeface="Cambria Math" panose="02040503050406030204" pitchFamily="18" charset="0"/>
                            </a:rPr>
                            <m:t>)</m:t>
                          </m:r>
                        </m:e>
                      </m:func>
                      <m:r>
                        <a:rPr lang="pt-BR" sz="3200" i="1">
                          <a:latin typeface="Cambria Math" panose="02040503050406030204" pitchFamily="18" charset="0"/>
                        </a:rPr>
                        <m:t>+2</m:t>
                      </m:r>
                      <m:r>
                        <a:rPr lang="pt-BR" sz="3200" i="1">
                          <a:latin typeface="Cambria Math" panose="02040503050406030204" pitchFamily="18" charset="0"/>
                        </a:rPr>
                        <m:t>𝑝</m:t>
                      </m:r>
                    </m:oMath>
                  </m:oMathPara>
                </a14:m>
                <a:endParaRPr lang="pt-BR" sz="3200"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r>
                      <a:rPr lang="pt-BR" sz="3200" i="1">
                        <a:latin typeface="Cambria Math" panose="02040503050406030204" pitchFamily="18" charset="0"/>
                      </a:rPr>
                      <m:t>𝐴𝐼𝐶</m:t>
                    </m:r>
                  </m:oMath>
                </a14:m>
                <a:r>
                  <a:rPr lang="pt-BR" sz="3200" dirty="0"/>
                  <a:t> = Critério de Informação de </a:t>
                </a:r>
                <a:r>
                  <a:rPr lang="pt-BR" sz="3200" dirty="0" err="1"/>
                  <a:t>Akaike</a:t>
                </a:r>
                <a:r>
                  <a:rPr lang="pt-BR" sz="3200" dirty="0"/>
                  <a:t>;</a:t>
                </a:r>
              </a:p>
              <a:p>
                <a:pPr marL="0" indent="0" algn="just">
                  <a:lnSpc>
                    <a:spcPct val="120000"/>
                  </a:lnSpc>
                  <a:buNone/>
                </a:pPr>
                <a14:m>
                  <m:oMath xmlns:m="http://schemas.openxmlformats.org/officeDocument/2006/math">
                    <m:acc>
                      <m:accPr>
                        <m:chr m:val="̂"/>
                        <m:ctrlPr>
                          <a:rPr lang="pt-BR" sz="3200" i="1">
                            <a:latin typeface="Cambria Math" panose="02040503050406030204" pitchFamily="18" charset="0"/>
                          </a:rPr>
                        </m:ctrlPr>
                      </m:accPr>
                      <m:e>
                        <m:r>
                          <a:rPr lang="pt-BR" sz="3200" i="1">
                            <a:latin typeface="Cambria Math" panose="02040503050406030204" pitchFamily="18" charset="0"/>
                            <a:ea typeface="Cambria Math" panose="02040503050406030204" pitchFamily="18" charset="0"/>
                          </a:rPr>
                          <m:t>𝜃</m:t>
                        </m:r>
                      </m:e>
                    </m:acc>
                  </m:oMath>
                </a14:m>
                <a:r>
                  <a:rPr lang="pt-BR" sz="3200" dirty="0"/>
                  <a:t>= Função de máxima verossimilhança do modelo;</a:t>
                </a:r>
              </a:p>
              <a:p>
                <a:pPr marL="0" indent="0" algn="just">
                  <a:lnSpc>
                    <a:spcPct val="120000"/>
                  </a:lnSpc>
                  <a:buNone/>
                </a:pPr>
                <a14:m>
                  <m:oMath xmlns:m="http://schemas.openxmlformats.org/officeDocument/2006/math">
                    <m:r>
                      <a:rPr lang="pt-BR" sz="3200" i="1">
                        <a:latin typeface="Cambria Math" panose="02040503050406030204" pitchFamily="18" charset="0"/>
                      </a:rPr>
                      <m:t>𝑝</m:t>
                    </m:r>
                  </m:oMath>
                </a14:m>
                <a:r>
                  <a:rPr lang="pt-BR" sz="3200" dirty="0"/>
                  <a:t> = Número de variáveis explicativas do modelo.</a:t>
                </a:r>
              </a:p>
              <a:p>
                <a:pPr marL="0" indent="0" algn="just">
                  <a:lnSpc>
                    <a:spcPct val="120000"/>
                  </a:lnSpc>
                  <a:buNone/>
                </a:pPr>
                <a:endParaRPr lang="pt-BR" sz="3200" dirty="0"/>
              </a:p>
              <a:p>
                <a:pPr marL="0" indent="0" algn="just">
                  <a:lnSpc>
                    <a:spcPct val="120000"/>
                  </a:lnSpc>
                  <a:buNone/>
                </a:pPr>
                <a:r>
                  <a:rPr lang="pt-BR" sz="3200" dirty="0" err="1"/>
                  <a:t>Obs</a:t>
                </a:r>
                <a:r>
                  <a:rPr lang="pt-BR" sz="3200" dirty="0"/>
                  <a:t>: quanto menor o valor AIC, melhor é o modelo.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1310" t="-891"/>
                </a:stretch>
              </a:blipFill>
            </p:spPr>
            <p:txBody>
              <a:bodyPr/>
              <a:lstStyle/>
              <a:p>
                <a:r>
                  <a:rPr lang="pt-BR">
                    <a:noFill/>
                  </a:rPr>
                  <a:t> </a:t>
                </a:r>
              </a:p>
            </p:txBody>
          </p:sp>
        </mc:Fallback>
      </mc:AlternateContent>
    </p:spTree>
    <p:extLst>
      <p:ext uri="{BB962C8B-B14F-4D97-AF65-F5344CB8AC3E}">
        <p14:creationId xmlns:p14="http://schemas.microsoft.com/office/powerpoint/2010/main" val="1565258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92500" lnSpcReduction="10000"/>
              </a:bodyPr>
              <a:lstStyle/>
              <a:p>
                <a:pPr marL="0" indent="0" algn="ctr">
                  <a:lnSpc>
                    <a:spcPct val="120000"/>
                  </a:lnSpc>
                  <a:buNone/>
                </a:pPr>
                <a:r>
                  <a:rPr lang="pt-BR" sz="3200" b="1" dirty="0"/>
                  <a:t>A Escolha do Melhor Modelo Estatístico</a:t>
                </a:r>
              </a:p>
              <a:p>
                <a:pPr marL="0" indent="0" algn="just">
                  <a:lnSpc>
                    <a:spcPct val="120000"/>
                  </a:lnSpc>
                  <a:buNone/>
                </a:pPr>
                <a:r>
                  <a:rPr lang="pt-BR" sz="3200" b="1" dirty="0"/>
                  <a:t>O BIC como indicador</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sz="3200" b="0" i="1" smtClean="0">
                          <a:latin typeface="Cambria Math" panose="02040503050406030204" pitchFamily="18" charset="0"/>
                        </a:rPr>
                        <m:t>𝐵𝐼𝐶</m:t>
                      </m:r>
                      <m:r>
                        <a:rPr lang="pt-BR" sz="3200" b="0" i="1" smtClean="0">
                          <a:latin typeface="Cambria Math" panose="02040503050406030204" pitchFamily="18" charset="0"/>
                        </a:rPr>
                        <m:t>=−2</m:t>
                      </m:r>
                      <m:func>
                        <m:funcPr>
                          <m:ctrlPr>
                            <a:rPr lang="pt-BR" sz="3200" b="0" i="1" smtClean="0">
                              <a:latin typeface="Cambria Math" panose="02040503050406030204" pitchFamily="18" charset="0"/>
                            </a:rPr>
                          </m:ctrlPr>
                        </m:funcPr>
                        <m:fName>
                          <m:r>
                            <m:rPr>
                              <m:sty m:val="p"/>
                            </m:rPr>
                            <a:rPr lang="pt-BR" sz="3200" b="0" i="0" smtClean="0">
                              <a:latin typeface="Cambria Math" panose="02040503050406030204" pitchFamily="18" charset="0"/>
                            </a:rPr>
                            <m:t>log</m:t>
                          </m:r>
                        </m:fName>
                        <m:e>
                          <m:r>
                            <a:rPr lang="pt-BR" sz="3200" b="0" i="1" smtClean="0">
                              <a:latin typeface="Cambria Math" panose="02040503050406030204" pitchFamily="18" charset="0"/>
                            </a:rPr>
                            <m:t>𝑓</m:t>
                          </m:r>
                          <m:d>
                            <m:dPr>
                              <m:ctrlPr>
                                <a:rPr lang="pt-BR" sz="3200" b="0" i="1" smtClean="0">
                                  <a:latin typeface="Cambria Math" panose="02040503050406030204" pitchFamily="18" charset="0"/>
                                </a:rPr>
                              </m:ctrlPr>
                            </m:dPr>
                            <m:e>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rPr>
                                    <m:t>𝑥</m:t>
                                  </m:r>
                                </m:e>
                                <m:sub>
                                  <m:r>
                                    <a:rPr lang="pt-BR" sz="3200" b="0" i="1" smtClean="0">
                                      <a:latin typeface="Cambria Math" panose="02040503050406030204" pitchFamily="18" charset="0"/>
                                    </a:rPr>
                                    <m:t>𝑛</m:t>
                                  </m:r>
                                </m:sub>
                              </m:sSub>
                              <m:r>
                                <a:rPr lang="pt-BR" sz="3200" b="0" i="1" smtClean="0">
                                  <a:latin typeface="Cambria Math" panose="02040503050406030204" pitchFamily="18" charset="0"/>
                                </a:rPr>
                                <m:t>|</m:t>
                              </m:r>
                              <m:r>
                                <a:rPr lang="pt-BR" sz="3200" b="0" i="1" smtClean="0">
                                  <a:latin typeface="Cambria Math" panose="02040503050406030204" pitchFamily="18" charset="0"/>
                                  <a:ea typeface="Cambria Math" panose="02040503050406030204" pitchFamily="18" charset="0"/>
                                </a:rPr>
                                <m:t>𝜃</m:t>
                              </m:r>
                            </m:e>
                          </m:d>
                        </m:e>
                      </m:func>
                      <m:r>
                        <a:rPr lang="pt-BR" sz="3200" b="0" i="1" smtClean="0">
                          <a:latin typeface="Cambria Math" panose="02040503050406030204" pitchFamily="18" charset="0"/>
                        </a:rPr>
                        <m:t>+</m:t>
                      </m:r>
                      <m:r>
                        <a:rPr lang="pt-BR" sz="3200" b="0" i="1" smtClean="0">
                          <a:latin typeface="Cambria Math" panose="02040503050406030204" pitchFamily="18" charset="0"/>
                        </a:rPr>
                        <m:t>𝑝</m:t>
                      </m:r>
                      <m:r>
                        <a:rPr lang="pt-BR" sz="3200" b="0" i="0" smtClean="0">
                          <a:latin typeface="Cambria Math" panose="02040503050406030204" pitchFamily="18" charset="0"/>
                        </a:rPr>
                        <m:t>.</m:t>
                      </m:r>
                      <m:r>
                        <m:rPr>
                          <m:sty m:val="p"/>
                        </m:rPr>
                        <a:rPr lang="pt-BR" sz="3200" b="0" i="0" smtClean="0">
                          <a:latin typeface="Cambria Math" panose="02040503050406030204" pitchFamily="18" charset="0"/>
                        </a:rPr>
                        <m:t>log</m:t>
                      </m:r>
                      <m:r>
                        <a:rPr lang="pt-BR" sz="3200" b="0" i="1" smtClean="0">
                          <a:latin typeface="Cambria Math" panose="02040503050406030204" pitchFamily="18" charset="0"/>
                        </a:rPr>
                        <m:t>⁡(</m:t>
                      </m:r>
                      <m:r>
                        <a:rPr lang="pt-BR" sz="3200" b="0" i="1" smtClean="0">
                          <a:latin typeface="Cambria Math" panose="02040503050406030204" pitchFamily="18" charset="0"/>
                        </a:rPr>
                        <m:t>𝑛</m:t>
                      </m:r>
                      <m:r>
                        <a:rPr lang="pt-BR" sz="3200" b="0" i="1" smtClean="0">
                          <a:latin typeface="Cambria Math" panose="02040503050406030204" pitchFamily="18" charset="0"/>
                        </a:rPr>
                        <m:t>)</m:t>
                      </m:r>
                    </m:oMath>
                  </m:oMathPara>
                </a14:m>
                <a:endParaRPr lang="pt-BR" sz="3200"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r>
                      <a:rPr lang="pt-BR" sz="3200" b="0" i="1" smtClean="0">
                        <a:latin typeface="Cambria Math" panose="02040503050406030204" pitchFamily="18" charset="0"/>
                      </a:rPr>
                      <m:t>𝐵</m:t>
                    </m:r>
                    <m:r>
                      <a:rPr lang="pt-BR" sz="3200" i="1">
                        <a:latin typeface="Cambria Math" panose="02040503050406030204" pitchFamily="18" charset="0"/>
                      </a:rPr>
                      <m:t>𝐼𝐶</m:t>
                    </m:r>
                  </m:oMath>
                </a14:m>
                <a:r>
                  <a:rPr lang="pt-BR" sz="3200" dirty="0"/>
                  <a:t> = Critério de Informação Bayesiano;</a:t>
                </a:r>
              </a:p>
              <a:p>
                <a:pPr marL="0" indent="0" algn="just">
                  <a:lnSpc>
                    <a:spcPct val="120000"/>
                  </a:lnSpc>
                  <a:buNone/>
                </a:pPr>
                <a14:m>
                  <m:oMath xmlns:m="http://schemas.openxmlformats.org/officeDocument/2006/math">
                    <m:r>
                      <a:rPr lang="pt-BR" sz="3200" i="1">
                        <a:latin typeface="Cambria Math" panose="02040503050406030204" pitchFamily="18" charset="0"/>
                      </a:rPr>
                      <m:t>𝑓</m:t>
                    </m:r>
                    <m:d>
                      <m:dPr>
                        <m:ctrlPr>
                          <a:rPr lang="pt-BR" sz="3200" i="1">
                            <a:latin typeface="Cambria Math" panose="02040503050406030204" pitchFamily="18" charset="0"/>
                          </a:rPr>
                        </m:ctrlPr>
                      </m:dPr>
                      <m:e>
                        <m:sSub>
                          <m:sSubPr>
                            <m:ctrlPr>
                              <a:rPr lang="pt-BR" sz="3200" i="1">
                                <a:latin typeface="Cambria Math" panose="02040503050406030204" pitchFamily="18" charset="0"/>
                              </a:rPr>
                            </m:ctrlPr>
                          </m:sSubPr>
                          <m:e>
                            <m:r>
                              <a:rPr lang="pt-BR" sz="3200" i="1">
                                <a:latin typeface="Cambria Math" panose="02040503050406030204" pitchFamily="18" charset="0"/>
                              </a:rPr>
                              <m:t>𝑥</m:t>
                            </m:r>
                          </m:e>
                          <m:sub>
                            <m:r>
                              <a:rPr lang="pt-BR" sz="3200" i="1">
                                <a:latin typeface="Cambria Math" panose="02040503050406030204" pitchFamily="18" charset="0"/>
                              </a:rPr>
                              <m:t>𝑛</m:t>
                            </m:r>
                          </m:sub>
                        </m:sSub>
                        <m:r>
                          <a:rPr lang="pt-BR" sz="3200" i="1">
                            <a:latin typeface="Cambria Math" panose="02040503050406030204" pitchFamily="18" charset="0"/>
                          </a:rPr>
                          <m:t>|</m:t>
                        </m:r>
                        <m:r>
                          <a:rPr lang="pt-BR" sz="3200" i="1">
                            <a:latin typeface="Cambria Math" panose="02040503050406030204" pitchFamily="18" charset="0"/>
                            <a:ea typeface="Cambria Math" panose="02040503050406030204" pitchFamily="18" charset="0"/>
                          </a:rPr>
                          <m:t>𝜃</m:t>
                        </m:r>
                      </m:e>
                    </m:d>
                  </m:oMath>
                </a14:m>
                <a:r>
                  <a:rPr lang="pt-BR" sz="3200" dirty="0"/>
                  <a:t> = Função de máxima verossimilhança do modelo escolhido;</a:t>
                </a:r>
              </a:p>
              <a:p>
                <a:pPr marL="0" indent="0" algn="just">
                  <a:lnSpc>
                    <a:spcPct val="120000"/>
                  </a:lnSpc>
                  <a:buNone/>
                </a:pPr>
                <a14:m>
                  <m:oMath xmlns:m="http://schemas.openxmlformats.org/officeDocument/2006/math">
                    <m:r>
                      <a:rPr lang="pt-BR" sz="3200" i="1">
                        <a:latin typeface="Cambria Math" panose="02040503050406030204" pitchFamily="18" charset="0"/>
                      </a:rPr>
                      <m:t>𝑝</m:t>
                    </m:r>
                  </m:oMath>
                </a14:m>
                <a:r>
                  <a:rPr lang="pt-BR" sz="3200" dirty="0"/>
                  <a:t> = Número de parâmetros;</a:t>
                </a:r>
              </a:p>
              <a:p>
                <a:pPr marL="0" indent="0" algn="just">
                  <a:lnSpc>
                    <a:spcPct val="120000"/>
                  </a:lnSpc>
                  <a:buNone/>
                </a:pPr>
                <a14:m>
                  <m:oMath xmlns:m="http://schemas.openxmlformats.org/officeDocument/2006/math">
                    <m:r>
                      <a:rPr lang="pt-BR" sz="3200" i="1">
                        <a:latin typeface="Cambria Math" panose="02040503050406030204" pitchFamily="18" charset="0"/>
                      </a:rPr>
                      <m:t>𝑛</m:t>
                    </m:r>
                  </m:oMath>
                </a14:m>
                <a:r>
                  <a:rPr lang="pt-BR" sz="3200" dirty="0"/>
                  <a:t> = Tamanho da amostra.</a:t>
                </a:r>
              </a:p>
              <a:p>
                <a:pPr marL="0" indent="0" algn="just">
                  <a:lnSpc>
                    <a:spcPct val="120000"/>
                  </a:lnSpc>
                  <a:buNone/>
                </a:pPr>
                <a:endParaRPr lang="pt-BR" sz="3200" dirty="0"/>
              </a:p>
              <a:p>
                <a:pPr marL="0" indent="0" algn="just">
                  <a:lnSpc>
                    <a:spcPct val="120000"/>
                  </a:lnSpc>
                  <a:buNone/>
                </a:pPr>
                <a:r>
                  <a:rPr lang="pt-BR" sz="3200" dirty="0" err="1"/>
                  <a:t>Obs</a:t>
                </a:r>
                <a:r>
                  <a:rPr lang="pt-BR" sz="3200" dirty="0"/>
                  <a:t>: quanto menor o valor BIC, melhor é o modelo.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a:blip r:embed="rId2"/>
                <a:stretch>
                  <a:fillRect l="-1205" t="-891" b="-3168"/>
                </a:stretch>
              </a:blipFill>
            </p:spPr>
            <p:txBody>
              <a:bodyPr/>
              <a:lstStyle/>
              <a:p>
                <a:r>
                  <a:rPr lang="pt-BR">
                    <a:noFill/>
                  </a:rPr>
                  <a:t> </a:t>
                </a:r>
              </a:p>
            </p:txBody>
          </p:sp>
        </mc:Fallback>
      </mc:AlternateContent>
    </p:spTree>
    <p:extLst>
      <p:ext uri="{BB962C8B-B14F-4D97-AF65-F5344CB8AC3E}">
        <p14:creationId xmlns:p14="http://schemas.microsoft.com/office/powerpoint/2010/main" val="2221787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700216"/>
                <a:ext cx="11640065" cy="6157784"/>
              </a:xfrm>
            </p:spPr>
            <p:txBody>
              <a:bodyPr>
                <a:normAutofit fontScale="85000" lnSpcReduction="20000"/>
              </a:bodyPr>
              <a:lstStyle/>
              <a:p>
                <a:pPr marL="0" indent="0" algn="ctr">
                  <a:lnSpc>
                    <a:spcPct val="120000"/>
                  </a:lnSpc>
                  <a:buNone/>
                </a:pPr>
                <a:r>
                  <a:rPr lang="pt-BR" sz="3200" b="1" dirty="0"/>
                  <a:t>A Escolha do Melhor Modelo Estatístico</a:t>
                </a:r>
              </a:p>
              <a:p>
                <a:pPr marL="0" indent="0" algn="just">
                  <a:lnSpc>
                    <a:spcPct val="120000"/>
                  </a:lnSpc>
                  <a:buNone/>
                </a:pPr>
                <a:r>
                  <a:rPr lang="pt-BR" sz="3200" b="1" dirty="0"/>
                  <a:t>O </a:t>
                </a:r>
                <a:r>
                  <a:rPr lang="pt-BR" sz="3200" b="1" dirty="0" err="1"/>
                  <a:t>AICc</a:t>
                </a:r>
                <a:r>
                  <a:rPr lang="pt-BR" sz="3200" b="1" dirty="0"/>
                  <a:t> como indicador</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sz="3200" b="0" i="1" smtClean="0">
                          <a:latin typeface="Cambria Math" panose="02040503050406030204" pitchFamily="18" charset="0"/>
                        </a:rPr>
                        <m:t>𝐴𝐼𝐶𝑐</m:t>
                      </m:r>
                      <m:r>
                        <a:rPr lang="pt-BR" sz="3200" b="0" i="1" smtClean="0">
                          <a:latin typeface="Cambria Math" panose="02040503050406030204" pitchFamily="18" charset="0"/>
                        </a:rPr>
                        <m:t>=−2</m:t>
                      </m:r>
                      <m:func>
                        <m:funcPr>
                          <m:ctrlPr>
                            <a:rPr lang="pt-BR" sz="3200" b="0" i="1" smtClean="0">
                              <a:latin typeface="Cambria Math" panose="02040503050406030204" pitchFamily="18" charset="0"/>
                            </a:rPr>
                          </m:ctrlPr>
                        </m:funcPr>
                        <m:fName>
                          <m:r>
                            <m:rPr>
                              <m:sty m:val="p"/>
                            </m:rPr>
                            <a:rPr lang="pt-BR" sz="3200" b="0" i="0" smtClean="0">
                              <a:latin typeface="Cambria Math" panose="02040503050406030204" pitchFamily="18" charset="0"/>
                            </a:rPr>
                            <m:t>log</m:t>
                          </m:r>
                        </m:fName>
                        <m:e>
                          <m:d>
                            <m:dPr>
                              <m:ctrlPr>
                                <a:rPr lang="pt-BR" sz="3200" b="0" i="1" smtClean="0">
                                  <a:latin typeface="Cambria Math" panose="02040503050406030204" pitchFamily="18" charset="0"/>
                                </a:rPr>
                              </m:ctrlPr>
                            </m:dPr>
                            <m:e>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ea typeface="Cambria Math" panose="02040503050406030204" pitchFamily="18" charset="0"/>
                                    </a:rPr>
                                    <m:t>𝜃</m:t>
                                  </m:r>
                                </m:e>
                              </m:acc>
                            </m:e>
                          </m:d>
                        </m:e>
                      </m:func>
                      <m:r>
                        <a:rPr lang="pt-BR" sz="3200" b="0" i="1" smtClean="0">
                          <a:latin typeface="Cambria Math" panose="02040503050406030204" pitchFamily="18" charset="0"/>
                        </a:rPr>
                        <m:t>+2</m:t>
                      </m:r>
                      <m:r>
                        <a:rPr lang="pt-BR" sz="3200" b="0" i="1" smtClean="0">
                          <a:latin typeface="Cambria Math" panose="02040503050406030204" pitchFamily="18" charset="0"/>
                        </a:rPr>
                        <m:t>𝑝</m:t>
                      </m:r>
                      <m:r>
                        <a:rPr lang="pt-BR" sz="3200" b="0" i="1" smtClean="0">
                          <a:latin typeface="Cambria Math" panose="02040503050406030204" pitchFamily="18" charset="0"/>
                        </a:rPr>
                        <m:t>+2</m:t>
                      </m:r>
                      <m:f>
                        <m:fPr>
                          <m:ctrlPr>
                            <a:rPr lang="pt-BR" sz="3200" b="0" i="1" smtClean="0">
                              <a:latin typeface="Cambria Math" panose="02040503050406030204" pitchFamily="18" charset="0"/>
                            </a:rPr>
                          </m:ctrlPr>
                        </m:fPr>
                        <m:num>
                          <m:r>
                            <a:rPr lang="pt-BR" sz="3200" b="0" i="1" smtClean="0">
                              <a:latin typeface="Cambria Math" panose="02040503050406030204" pitchFamily="18" charset="0"/>
                            </a:rPr>
                            <m:t>𝑝</m:t>
                          </m:r>
                          <m:r>
                            <a:rPr lang="pt-BR" sz="3200" b="0" i="1" smtClean="0">
                              <a:latin typeface="Cambria Math" panose="02040503050406030204" pitchFamily="18" charset="0"/>
                            </a:rPr>
                            <m:t>(</m:t>
                          </m:r>
                          <m:r>
                            <a:rPr lang="pt-BR" sz="3200" b="0" i="1" smtClean="0">
                              <a:latin typeface="Cambria Math" panose="02040503050406030204" pitchFamily="18" charset="0"/>
                            </a:rPr>
                            <m:t>𝑝</m:t>
                          </m:r>
                          <m:r>
                            <a:rPr lang="pt-BR" sz="3200" b="0" i="1" smtClean="0">
                              <a:latin typeface="Cambria Math" panose="02040503050406030204" pitchFamily="18" charset="0"/>
                            </a:rPr>
                            <m:t>+1)</m:t>
                          </m:r>
                        </m:num>
                        <m:den>
                          <m:r>
                            <a:rPr lang="pt-BR" sz="3200" b="0" i="1" smtClean="0">
                              <a:latin typeface="Cambria Math" panose="02040503050406030204" pitchFamily="18" charset="0"/>
                            </a:rPr>
                            <m:t>𝑛</m:t>
                          </m:r>
                          <m:r>
                            <a:rPr lang="pt-BR" sz="3200" b="0" i="1" smtClean="0">
                              <a:latin typeface="Cambria Math" panose="02040503050406030204" pitchFamily="18" charset="0"/>
                            </a:rPr>
                            <m:t>−</m:t>
                          </m:r>
                          <m:r>
                            <a:rPr lang="pt-BR" sz="3200" b="0" i="1" smtClean="0">
                              <a:latin typeface="Cambria Math" panose="02040503050406030204" pitchFamily="18" charset="0"/>
                            </a:rPr>
                            <m:t>𝑝</m:t>
                          </m:r>
                          <m:r>
                            <a:rPr lang="pt-BR" sz="3200" b="0" i="1" smtClean="0">
                              <a:latin typeface="Cambria Math" panose="02040503050406030204" pitchFamily="18" charset="0"/>
                            </a:rPr>
                            <m:t>−1</m:t>
                          </m:r>
                        </m:den>
                      </m:f>
                    </m:oMath>
                  </m:oMathPara>
                </a14:m>
                <a:endParaRPr lang="pt-BR" sz="3200" dirty="0"/>
              </a:p>
              <a:p>
                <a:pPr marL="0" indent="0" algn="just">
                  <a:lnSpc>
                    <a:spcPct val="120000"/>
                  </a:lnSpc>
                  <a:buNone/>
                </a:pPr>
                <a:r>
                  <a:rPr lang="pt-BR" sz="3200" dirty="0"/>
                  <a:t>em que:</a:t>
                </a:r>
              </a:p>
              <a:p>
                <a:pPr marL="0" indent="0" algn="just">
                  <a:lnSpc>
                    <a:spcPct val="120000"/>
                  </a:lnSpc>
                  <a:buNone/>
                </a:pPr>
                <a14:m>
                  <m:oMath xmlns:m="http://schemas.openxmlformats.org/officeDocument/2006/math">
                    <m:r>
                      <a:rPr lang="pt-BR" sz="3200" b="0" i="1" smtClean="0">
                        <a:latin typeface="Cambria Math" panose="02040503050406030204" pitchFamily="18" charset="0"/>
                      </a:rPr>
                      <m:t>𝐴</m:t>
                    </m:r>
                    <m:r>
                      <a:rPr lang="pt-BR" sz="3200" i="1">
                        <a:latin typeface="Cambria Math" panose="02040503050406030204" pitchFamily="18" charset="0"/>
                      </a:rPr>
                      <m:t>𝐼𝐶</m:t>
                    </m:r>
                    <m:r>
                      <a:rPr lang="pt-BR" sz="3200" b="0" i="1" smtClean="0">
                        <a:latin typeface="Cambria Math" panose="02040503050406030204" pitchFamily="18" charset="0"/>
                      </a:rPr>
                      <m:t>𝑐</m:t>
                    </m:r>
                  </m:oMath>
                </a14:m>
                <a:r>
                  <a:rPr lang="pt-BR" sz="3200" dirty="0"/>
                  <a:t> = Critério de Informação Bayesiano;</a:t>
                </a:r>
              </a:p>
              <a:p>
                <a:pPr marL="0" indent="0" algn="just">
                  <a:lnSpc>
                    <a:spcPct val="120000"/>
                  </a:lnSpc>
                  <a:buNone/>
                </a:pPr>
                <a14:m>
                  <m:oMath xmlns:m="http://schemas.openxmlformats.org/officeDocument/2006/math">
                    <m:acc>
                      <m:accPr>
                        <m:chr m:val="̂"/>
                        <m:ctrlPr>
                          <a:rPr lang="pt-BR" sz="3200" i="1">
                            <a:latin typeface="Cambria Math" panose="02040503050406030204" pitchFamily="18" charset="0"/>
                          </a:rPr>
                        </m:ctrlPr>
                      </m:accPr>
                      <m:e>
                        <m:r>
                          <a:rPr lang="pt-BR" sz="3200" i="1">
                            <a:latin typeface="Cambria Math" panose="02040503050406030204" pitchFamily="18" charset="0"/>
                            <a:ea typeface="Cambria Math" panose="02040503050406030204" pitchFamily="18" charset="0"/>
                          </a:rPr>
                          <m:t>𝜃</m:t>
                        </m:r>
                      </m:e>
                    </m:acc>
                  </m:oMath>
                </a14:m>
                <a:r>
                  <a:rPr lang="pt-BR" sz="3200" dirty="0"/>
                  <a:t>= Função de máxima verossimilhança do modelo;</a:t>
                </a:r>
              </a:p>
              <a:p>
                <a:pPr marL="0" indent="0" algn="just">
                  <a:lnSpc>
                    <a:spcPct val="120000"/>
                  </a:lnSpc>
                  <a:buNone/>
                </a:pPr>
                <a14:m>
                  <m:oMath xmlns:m="http://schemas.openxmlformats.org/officeDocument/2006/math">
                    <m:r>
                      <a:rPr lang="pt-BR" sz="3200" i="1">
                        <a:latin typeface="Cambria Math" panose="02040503050406030204" pitchFamily="18" charset="0"/>
                      </a:rPr>
                      <m:t>𝑝</m:t>
                    </m:r>
                  </m:oMath>
                </a14:m>
                <a:r>
                  <a:rPr lang="pt-BR" sz="3200" dirty="0"/>
                  <a:t> = Número de variáveis explicativas do modelo;</a:t>
                </a:r>
              </a:p>
              <a:p>
                <a:pPr marL="0" indent="0" algn="just">
                  <a:lnSpc>
                    <a:spcPct val="120000"/>
                  </a:lnSpc>
                  <a:buNone/>
                </a:pPr>
                <a14:m>
                  <m:oMath xmlns:m="http://schemas.openxmlformats.org/officeDocument/2006/math">
                    <m:r>
                      <a:rPr lang="pt-BR" sz="3200" i="1">
                        <a:latin typeface="Cambria Math" panose="02040503050406030204" pitchFamily="18" charset="0"/>
                      </a:rPr>
                      <m:t>𝑛</m:t>
                    </m:r>
                  </m:oMath>
                </a14:m>
                <a:r>
                  <a:rPr lang="pt-BR" sz="3200" dirty="0"/>
                  <a:t> = Tamanho da amostra.</a:t>
                </a:r>
              </a:p>
              <a:p>
                <a:pPr marL="0" indent="0" algn="just">
                  <a:lnSpc>
                    <a:spcPct val="120000"/>
                  </a:lnSpc>
                  <a:buNone/>
                </a:pPr>
                <a:endParaRPr lang="pt-BR" sz="3200" dirty="0"/>
              </a:p>
              <a:p>
                <a:pPr marL="0" indent="0" algn="just">
                  <a:lnSpc>
                    <a:spcPct val="120000"/>
                  </a:lnSpc>
                  <a:buNone/>
                </a:pPr>
                <a:r>
                  <a:rPr lang="pt-BR" sz="3200" dirty="0" err="1"/>
                  <a:t>Obs</a:t>
                </a:r>
                <a:r>
                  <a:rPr lang="pt-BR" sz="3200" dirty="0"/>
                  <a:t>: quanto menor o valor </a:t>
                </a:r>
                <a:r>
                  <a:rPr lang="pt-BR" sz="3200" dirty="0" err="1"/>
                  <a:t>AICc</a:t>
                </a:r>
                <a:r>
                  <a:rPr lang="pt-BR" sz="3200" dirty="0"/>
                  <a:t>, melhor é o modelo.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700216"/>
                <a:ext cx="11640065" cy="6157784"/>
              </a:xfrm>
              <a:blipFill rotWithShape="0">
                <a:blip r:embed="rId2"/>
                <a:stretch>
                  <a:fillRect l="-995" t="-891"/>
                </a:stretch>
              </a:blipFill>
            </p:spPr>
            <p:txBody>
              <a:bodyPr/>
              <a:lstStyle/>
              <a:p>
                <a:r>
                  <a:rPr lang="pt-BR">
                    <a:noFill/>
                  </a:rPr>
                  <a:t> </a:t>
                </a:r>
              </a:p>
            </p:txBody>
          </p:sp>
        </mc:Fallback>
      </mc:AlternateContent>
    </p:spTree>
    <p:extLst>
      <p:ext uri="{BB962C8B-B14F-4D97-AF65-F5344CB8AC3E}">
        <p14:creationId xmlns:p14="http://schemas.microsoft.com/office/powerpoint/2010/main" val="796365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lnSpcReduction="10000"/>
          </a:bodyPr>
          <a:lstStyle/>
          <a:p>
            <a:pPr marL="0" indent="0" algn="ctr">
              <a:lnSpc>
                <a:spcPct val="120000"/>
              </a:lnSpc>
              <a:buNone/>
            </a:pPr>
            <a:r>
              <a:rPr lang="pt-BR" sz="3200" b="1" dirty="0"/>
              <a:t>A Escolha do Melhor Modelo Estatístico – Regressão </a:t>
            </a:r>
            <a:r>
              <a:rPr lang="pt-BR" sz="3200" b="1" dirty="0" err="1"/>
              <a:t>Stepwise</a:t>
            </a:r>
            <a:endParaRPr lang="pt-BR" sz="3200" b="1" dirty="0"/>
          </a:p>
          <a:p>
            <a:pPr algn="just">
              <a:lnSpc>
                <a:spcPct val="120000"/>
              </a:lnSpc>
              <a:buFont typeface="Wingdings" panose="05000000000000000000" pitchFamily="2" charset="2"/>
              <a:buChar char="è"/>
            </a:pPr>
            <a:r>
              <a:rPr lang="pt-BR" sz="3200" dirty="0">
                <a:sym typeface="Wingdings" panose="05000000000000000000" pitchFamily="2" charset="2"/>
              </a:rPr>
              <a:t>A regressão </a:t>
            </a:r>
            <a:r>
              <a:rPr lang="pt-BR" sz="3200" dirty="0" err="1">
                <a:sym typeface="Wingdings" panose="05000000000000000000" pitchFamily="2" charset="2"/>
              </a:rPr>
              <a:t>Stepwise</a:t>
            </a:r>
            <a:r>
              <a:rPr lang="pt-BR" sz="3200" dirty="0">
                <a:sym typeface="Wingdings" panose="05000000000000000000" pitchFamily="2" charset="2"/>
              </a:rPr>
              <a:t> é uma forma de, por exclusão e inclusão de variáveis explicativas no modelo estatístico, estimar o modelo de melhor desempenho. </a:t>
            </a:r>
          </a:p>
          <a:p>
            <a:pPr algn="just">
              <a:lnSpc>
                <a:spcPct val="120000"/>
              </a:lnSpc>
              <a:buFont typeface="Wingdings" panose="05000000000000000000" pitchFamily="2" charset="2"/>
              <a:buChar char="è"/>
            </a:pPr>
            <a:r>
              <a:rPr lang="pt-BR" sz="3200" dirty="0">
                <a:sym typeface="Wingdings" panose="05000000000000000000" pitchFamily="2" charset="2"/>
              </a:rPr>
              <a:t>O </a:t>
            </a:r>
            <a:r>
              <a:rPr lang="pt-BR" sz="3200" dirty="0" err="1">
                <a:sym typeface="Wingdings" panose="05000000000000000000" pitchFamily="2" charset="2"/>
              </a:rPr>
              <a:t>Stepwise</a:t>
            </a:r>
            <a:r>
              <a:rPr lang="pt-BR" sz="3200" dirty="0">
                <a:sym typeface="Wingdings" panose="05000000000000000000" pitchFamily="2" charset="2"/>
              </a:rPr>
              <a:t> pode ser: </a:t>
            </a:r>
            <a:r>
              <a:rPr lang="pt-BR" sz="3200" dirty="0" err="1">
                <a:sym typeface="Wingdings" panose="05000000000000000000" pitchFamily="2" charset="2"/>
              </a:rPr>
              <a:t>Backward</a:t>
            </a:r>
            <a:r>
              <a:rPr lang="pt-BR" sz="3200" dirty="0">
                <a:sym typeface="Wingdings" panose="05000000000000000000" pitchFamily="2" charset="2"/>
              </a:rPr>
              <a:t>; </a:t>
            </a:r>
            <a:r>
              <a:rPr lang="pt-BR" sz="3200" dirty="0" err="1">
                <a:sym typeface="Wingdings" panose="05000000000000000000" pitchFamily="2" charset="2"/>
              </a:rPr>
              <a:t>Forward</a:t>
            </a:r>
            <a:r>
              <a:rPr lang="pt-BR" sz="3200" dirty="0">
                <a:sym typeface="Wingdings" panose="05000000000000000000" pitchFamily="2" charset="2"/>
              </a:rPr>
              <a:t>; ou </a:t>
            </a:r>
            <a:r>
              <a:rPr lang="pt-BR" sz="3200" dirty="0" err="1">
                <a:sym typeface="Wingdings" panose="05000000000000000000" pitchFamily="2" charset="2"/>
              </a:rPr>
              <a:t>Backward</a:t>
            </a:r>
            <a:r>
              <a:rPr lang="pt-BR" sz="3200" dirty="0">
                <a:sym typeface="Wingdings" panose="05000000000000000000" pitchFamily="2" charset="2"/>
              </a:rPr>
              <a:t>/</a:t>
            </a:r>
            <a:r>
              <a:rPr lang="pt-BR" sz="3200" dirty="0" err="1">
                <a:sym typeface="Wingdings" panose="05000000000000000000" pitchFamily="2" charset="2"/>
              </a:rPr>
              <a:t>Forward</a:t>
            </a:r>
            <a:r>
              <a:rPr lang="pt-BR" sz="3200" dirty="0">
                <a:sym typeface="Wingdings" panose="05000000000000000000" pitchFamily="2" charset="2"/>
              </a:rPr>
              <a:t> </a:t>
            </a:r>
          </a:p>
          <a:p>
            <a:pPr algn="just">
              <a:lnSpc>
                <a:spcPct val="120000"/>
              </a:lnSpc>
              <a:buFont typeface="Wingdings" panose="05000000000000000000" pitchFamily="2" charset="2"/>
              <a:buChar char="è"/>
            </a:pPr>
            <a:r>
              <a:rPr lang="pt-BR" sz="3200" dirty="0">
                <a:sym typeface="Wingdings" panose="05000000000000000000" pitchFamily="2" charset="2"/>
              </a:rPr>
              <a:t>No </a:t>
            </a:r>
            <a:r>
              <a:rPr lang="pt-BR" sz="3200" dirty="0" err="1">
                <a:sym typeface="Wingdings" panose="05000000000000000000" pitchFamily="2" charset="2"/>
              </a:rPr>
              <a:t>Backward</a:t>
            </a:r>
            <a:r>
              <a:rPr lang="pt-BR" sz="3200" dirty="0">
                <a:sym typeface="Wingdings" panose="05000000000000000000" pitchFamily="2" charset="2"/>
              </a:rPr>
              <a:t> </a:t>
            </a:r>
            <a:r>
              <a:rPr lang="pt-BR" sz="3200" dirty="0" err="1">
                <a:sym typeface="Wingdings" panose="05000000000000000000" pitchFamily="2" charset="2"/>
              </a:rPr>
              <a:t>Stepwise</a:t>
            </a:r>
            <a:r>
              <a:rPr lang="pt-BR" sz="3200" dirty="0">
                <a:sym typeface="Wingdings" panose="05000000000000000000" pitchFamily="2" charset="2"/>
              </a:rPr>
              <a:t> considera-se inicialmente o modelo com todas as variáveis e o procedimento extrai uma variável não significativa (aquela de maior p-</a:t>
            </a:r>
            <a:r>
              <a:rPr lang="pt-BR" sz="3200" dirty="0" err="1">
                <a:sym typeface="Wingdings" panose="05000000000000000000" pitchFamily="2" charset="2"/>
              </a:rPr>
              <a:t>value</a:t>
            </a:r>
            <a:r>
              <a:rPr lang="pt-BR" sz="3200" dirty="0">
                <a:sym typeface="Wingdings" panose="05000000000000000000" pitchFamily="2" charset="2"/>
              </a:rPr>
              <a:t>) de cada vez e repete nova regressão. Ao final a escolha do melhor modelo é dado comparando os valores AIC, BIC ou </a:t>
            </a:r>
            <a:r>
              <a:rPr lang="pt-BR" sz="3200" dirty="0" err="1">
                <a:sym typeface="Wingdings" panose="05000000000000000000" pitchFamily="2" charset="2"/>
              </a:rPr>
              <a:t>AICc</a:t>
            </a:r>
            <a:r>
              <a:rPr lang="pt-BR" sz="3200" dirty="0">
                <a:sym typeface="Wingdings" panose="05000000000000000000" pitchFamily="2" charset="2"/>
              </a:rPr>
              <a:t> de cada modelo estimado.   </a:t>
            </a:r>
          </a:p>
          <a:p>
            <a:pPr algn="just">
              <a:lnSpc>
                <a:spcPct val="120000"/>
              </a:lnSpc>
              <a:buFont typeface="Wingdings" panose="05000000000000000000" pitchFamily="2" charset="2"/>
              <a:buChar char="è"/>
            </a:pPr>
            <a:endParaRPr lang="pt-BR" sz="3200" dirty="0"/>
          </a:p>
          <a:p>
            <a:pPr marL="0" indent="0" algn="ctr">
              <a:lnSpc>
                <a:spcPct val="120000"/>
              </a:lnSpc>
              <a:buNone/>
            </a:pPr>
            <a:endParaRPr lang="pt-BR" sz="3200" dirty="0"/>
          </a:p>
        </p:txBody>
      </p:sp>
    </p:spTree>
    <p:extLst>
      <p:ext uri="{BB962C8B-B14F-4D97-AF65-F5344CB8AC3E}">
        <p14:creationId xmlns:p14="http://schemas.microsoft.com/office/powerpoint/2010/main" val="212172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sp>
        <p:nvSpPr>
          <p:cNvPr id="3" name="Espaço Reservado para Conteúdo 2"/>
          <p:cNvSpPr>
            <a:spLocks noGrp="1"/>
          </p:cNvSpPr>
          <p:nvPr>
            <p:ph idx="1"/>
          </p:nvPr>
        </p:nvSpPr>
        <p:spPr>
          <a:xfrm>
            <a:off x="304799" y="700216"/>
            <a:ext cx="11640065" cy="6157784"/>
          </a:xfrm>
        </p:spPr>
        <p:txBody>
          <a:bodyPr>
            <a:normAutofit/>
          </a:bodyPr>
          <a:lstStyle/>
          <a:p>
            <a:pPr marL="0" indent="0" algn="ctr">
              <a:lnSpc>
                <a:spcPct val="120000"/>
              </a:lnSpc>
              <a:buNone/>
            </a:pPr>
            <a:r>
              <a:rPr lang="pt-BR" sz="3200" b="1" dirty="0"/>
              <a:t>A Escolha do Melhor Modelo Estatístico – Regressão </a:t>
            </a:r>
            <a:r>
              <a:rPr lang="pt-BR" sz="3200" b="1" dirty="0" err="1"/>
              <a:t>Stepwise</a:t>
            </a:r>
            <a:endParaRPr lang="pt-BR" sz="3200" b="1" dirty="0"/>
          </a:p>
          <a:p>
            <a:pPr algn="just">
              <a:lnSpc>
                <a:spcPct val="120000"/>
              </a:lnSpc>
              <a:buFont typeface="Wingdings" panose="05000000000000000000" pitchFamily="2" charset="2"/>
              <a:buChar char="è"/>
            </a:pPr>
            <a:r>
              <a:rPr lang="pt-BR" sz="3200" dirty="0">
                <a:sym typeface="Wingdings" panose="05000000000000000000" pitchFamily="2" charset="2"/>
              </a:rPr>
              <a:t>No </a:t>
            </a:r>
            <a:r>
              <a:rPr lang="pt-BR" sz="3200" dirty="0" err="1">
                <a:sym typeface="Wingdings" panose="05000000000000000000" pitchFamily="2" charset="2"/>
              </a:rPr>
              <a:t>Forward</a:t>
            </a:r>
            <a:r>
              <a:rPr lang="pt-BR" sz="3200" dirty="0">
                <a:sym typeface="Wingdings" panose="05000000000000000000" pitchFamily="2" charset="2"/>
              </a:rPr>
              <a:t> </a:t>
            </a:r>
            <a:r>
              <a:rPr lang="pt-BR" sz="3200" dirty="0" err="1">
                <a:sym typeface="Wingdings" panose="05000000000000000000" pitchFamily="2" charset="2"/>
              </a:rPr>
              <a:t>Stepwise</a:t>
            </a:r>
            <a:r>
              <a:rPr lang="pt-BR" sz="3200" dirty="0">
                <a:sym typeface="Wingdings" panose="05000000000000000000" pitchFamily="2" charset="2"/>
              </a:rPr>
              <a:t> inicia-se com um modelo mínimo, de apenas uma variável explicativa (aquela que tem maior poder explicativo, comparando as variáveis X), após isso vai-se adicionando uma nova variável ao modelo, que é </a:t>
            </a:r>
            <a:r>
              <a:rPr lang="pt-BR" sz="3200" dirty="0" err="1">
                <a:sym typeface="Wingdings" panose="05000000000000000000" pitchFamily="2" charset="2"/>
              </a:rPr>
              <a:t>reestimado</a:t>
            </a:r>
            <a:r>
              <a:rPr lang="pt-BR" sz="3200" dirty="0">
                <a:sym typeface="Wingdings" panose="05000000000000000000" pitchFamily="2" charset="2"/>
              </a:rPr>
              <a:t>. Ao final a escolha do melhor modelo é dado comparando os valores AIC, BIC ou </a:t>
            </a:r>
            <a:r>
              <a:rPr lang="pt-BR" sz="3200" dirty="0" err="1">
                <a:sym typeface="Wingdings" panose="05000000000000000000" pitchFamily="2" charset="2"/>
              </a:rPr>
              <a:t>AICc</a:t>
            </a:r>
            <a:r>
              <a:rPr lang="pt-BR" sz="3200" dirty="0">
                <a:sym typeface="Wingdings" panose="05000000000000000000" pitchFamily="2" charset="2"/>
              </a:rPr>
              <a:t> de cada modelo estimado. </a:t>
            </a:r>
          </a:p>
          <a:p>
            <a:pPr algn="just">
              <a:lnSpc>
                <a:spcPct val="120000"/>
              </a:lnSpc>
              <a:buFont typeface="Wingdings" panose="05000000000000000000" pitchFamily="2" charset="2"/>
              <a:buChar char="è"/>
            </a:pPr>
            <a:r>
              <a:rPr lang="pt-BR" sz="3200" dirty="0">
                <a:sym typeface="Wingdings" panose="05000000000000000000" pitchFamily="2" charset="2"/>
              </a:rPr>
              <a:t>O </a:t>
            </a:r>
            <a:r>
              <a:rPr lang="pt-BR" sz="3200" dirty="0" err="1">
                <a:sym typeface="Wingdings" panose="05000000000000000000" pitchFamily="2" charset="2"/>
              </a:rPr>
              <a:t>Backward</a:t>
            </a:r>
            <a:r>
              <a:rPr lang="pt-BR" sz="3200" dirty="0">
                <a:sym typeface="Wingdings" panose="05000000000000000000" pitchFamily="2" charset="2"/>
              </a:rPr>
              <a:t>/</a:t>
            </a:r>
            <a:r>
              <a:rPr lang="pt-BR" sz="3200" dirty="0" err="1">
                <a:sym typeface="Wingdings" panose="05000000000000000000" pitchFamily="2" charset="2"/>
              </a:rPr>
              <a:t>Forward</a:t>
            </a:r>
            <a:r>
              <a:rPr lang="pt-BR" sz="3200" dirty="0">
                <a:sym typeface="Wingdings" panose="05000000000000000000" pitchFamily="2" charset="2"/>
              </a:rPr>
              <a:t> </a:t>
            </a:r>
            <a:r>
              <a:rPr lang="pt-BR" sz="3200" dirty="0" err="1">
                <a:sym typeface="Wingdings" panose="05000000000000000000" pitchFamily="2" charset="2"/>
              </a:rPr>
              <a:t>Stepwise</a:t>
            </a:r>
            <a:r>
              <a:rPr lang="pt-BR" sz="3200" dirty="0">
                <a:sym typeface="Wingdings" panose="05000000000000000000" pitchFamily="2" charset="2"/>
              </a:rPr>
              <a:t> é a junção dos métodos </a:t>
            </a:r>
            <a:r>
              <a:rPr lang="pt-BR" sz="3200" dirty="0" err="1">
                <a:sym typeface="Wingdings" panose="05000000000000000000" pitchFamily="2" charset="2"/>
              </a:rPr>
              <a:t>Backward</a:t>
            </a:r>
            <a:r>
              <a:rPr lang="pt-BR" sz="3200" dirty="0">
                <a:sym typeface="Wingdings" panose="05000000000000000000" pitchFamily="2" charset="2"/>
              </a:rPr>
              <a:t> e </a:t>
            </a:r>
            <a:r>
              <a:rPr lang="pt-BR" sz="3200" dirty="0" err="1">
                <a:sym typeface="Wingdings" panose="05000000000000000000" pitchFamily="2" charset="2"/>
              </a:rPr>
              <a:t>Forward</a:t>
            </a:r>
            <a:r>
              <a:rPr lang="pt-BR" sz="3200" dirty="0">
                <a:sym typeface="Wingdings" panose="05000000000000000000" pitchFamily="2" charset="2"/>
              </a:rPr>
              <a:t> para escolher o melhor modelo.</a:t>
            </a:r>
            <a:endParaRPr lang="pt-BR" sz="3200" dirty="0"/>
          </a:p>
          <a:p>
            <a:pPr marL="0" indent="0" algn="ctr">
              <a:lnSpc>
                <a:spcPct val="120000"/>
              </a:lnSpc>
              <a:buNone/>
            </a:pPr>
            <a:endParaRPr lang="pt-BR" sz="3200" dirty="0"/>
          </a:p>
        </p:txBody>
      </p:sp>
    </p:spTree>
    <p:extLst>
      <p:ext uri="{BB962C8B-B14F-4D97-AF65-F5344CB8AC3E}">
        <p14:creationId xmlns:p14="http://schemas.microsoft.com/office/powerpoint/2010/main" val="3831628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7272"/>
            <a:ext cx="10515600" cy="678584"/>
          </a:xfrm>
        </p:spPr>
        <p:txBody>
          <a:bodyPr>
            <a:normAutofit fontScale="90000"/>
          </a:bodyPr>
          <a:lstStyle/>
          <a:p>
            <a:pPr algn="ctr"/>
            <a:r>
              <a:rPr lang="pt-BR" b="1" dirty="0"/>
              <a:t>Análise de regressão – </a:t>
            </a:r>
            <a:r>
              <a:rPr lang="pt-BR" b="1" dirty="0" err="1"/>
              <a:t>Introd</a:t>
            </a:r>
            <a:r>
              <a:rPr lang="pt-BR" b="1" dirty="0"/>
              <a:t>.</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240145" y="775856"/>
                <a:ext cx="11868728" cy="5874326"/>
              </a:xfrm>
            </p:spPr>
            <p:txBody>
              <a:bodyPr>
                <a:normAutofit fontScale="77500" lnSpcReduction="20000"/>
              </a:bodyPr>
              <a:lstStyle/>
              <a:p>
                <a:pPr marL="0" indent="0">
                  <a:buNone/>
                </a:pPr>
                <a:r>
                  <a:rPr lang="pt-BR" dirty="0" err="1"/>
                  <a:t>Coefficients</a:t>
                </a:r>
                <a:r>
                  <a:rPr lang="pt-BR" dirty="0"/>
                  <a:t>:                                                                                                         Exemplos de testes de hipótese</a:t>
                </a:r>
              </a:p>
              <a:p>
                <a:pPr marL="0" indent="0">
                  <a:buNone/>
                </a:pPr>
                <a:r>
                  <a:rPr lang="pt-BR" dirty="0"/>
                  <a:t>                               </a:t>
                </a:r>
                <a:r>
                  <a:rPr lang="pt-BR" dirty="0" err="1"/>
                  <a:t>Estimate</a:t>
                </a:r>
                <a:r>
                  <a:rPr lang="pt-BR" dirty="0"/>
                  <a:t>       </a:t>
                </a:r>
                <a:r>
                  <a:rPr lang="pt-BR" dirty="0" err="1"/>
                  <a:t>Std</a:t>
                </a:r>
                <a:r>
                  <a:rPr lang="pt-BR" dirty="0"/>
                  <a:t>. </a:t>
                </a:r>
                <a:r>
                  <a:rPr lang="pt-BR" dirty="0" err="1"/>
                  <a:t>Error</a:t>
                </a:r>
                <a:r>
                  <a:rPr lang="pt-BR" dirty="0"/>
                  <a:t>        t         </a:t>
                </a:r>
                <a:r>
                  <a:rPr lang="pt-BR" dirty="0" err="1"/>
                  <a:t>value</a:t>
                </a:r>
                <a:r>
                  <a:rPr lang="pt-BR" dirty="0"/>
                  <a:t> </a:t>
                </a:r>
                <a:r>
                  <a:rPr lang="pt-BR" dirty="0" err="1"/>
                  <a:t>Pr</a:t>
                </a:r>
                <a:r>
                  <a:rPr lang="pt-BR" dirty="0"/>
                  <a:t>(&gt;|t|)   </a:t>
                </a:r>
              </a:p>
              <a:p>
                <a:pPr marL="0" indent="0">
                  <a:buNone/>
                </a:pPr>
                <a:r>
                  <a:rPr lang="pt-BR" dirty="0"/>
                  <a:t>(</a:t>
                </a:r>
                <a:r>
                  <a:rPr lang="pt-BR" dirty="0" err="1"/>
                  <a:t>Intercept</a:t>
                </a:r>
                <a:r>
                  <a:rPr lang="pt-BR" dirty="0"/>
                  <a:t>)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0</m:t>
                        </m:r>
                      </m:sub>
                    </m:sSub>
                  </m:oMath>
                </a14:m>
                <a:r>
                  <a:rPr lang="pt-BR" dirty="0"/>
                  <a:t>     6.349e+02    4.027e+02    1.577     0.11673   </a:t>
                </a:r>
              </a:p>
              <a:p>
                <a:pPr marL="0" indent="0">
                  <a:buNone/>
                </a:pPr>
                <a:r>
                  <a:rPr lang="pt-BR" dirty="0"/>
                  <a:t>age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ea typeface="Cambria Math" panose="02040503050406030204" pitchFamily="18" charset="0"/>
                          </a:rPr>
                          <m:t>1</m:t>
                        </m:r>
                      </m:sub>
                    </m:sSub>
                  </m:oMath>
                </a14:m>
                <a:r>
                  <a:rPr lang="pt-BR" dirty="0"/>
                  <a:t>     6.125e+00    5.552e+00    1.103     0.27146   </a:t>
                </a:r>
              </a:p>
              <a:p>
                <a:pPr marL="0" indent="0">
                  <a:buNone/>
                </a:pPr>
                <a:r>
                  <a:rPr lang="pt-BR" dirty="0" err="1"/>
                  <a:t>college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ea typeface="Cambria Math" panose="02040503050406030204" pitchFamily="18" charset="0"/>
                          </a:rPr>
                          <m:t>2</m:t>
                        </m:r>
                      </m:sub>
                    </m:sSub>
                  </m:oMath>
                </a14:m>
                <a:r>
                  <a:rPr lang="pt-BR" dirty="0"/>
                  <a:t>     -1.527e+02   2.520e+02   -0.606    0.54541   </a:t>
                </a:r>
              </a:p>
              <a:p>
                <a:pPr marL="0" indent="0">
                  <a:buNone/>
                </a:pPr>
                <a:r>
                  <a:rPr lang="pt-BR" dirty="0" err="1"/>
                  <a:t>comten</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ea typeface="Cambria Math" panose="02040503050406030204" pitchFamily="18" charset="0"/>
                          </a:rPr>
                          <m:t>3</m:t>
                        </m:r>
                      </m:sub>
                    </m:sSub>
                  </m:oMath>
                </a14:m>
                <a:r>
                  <a:rPr lang="pt-BR" dirty="0"/>
                  <a:t>     -3.783e+00   3.872e+00   -0.977    0.33000   </a:t>
                </a:r>
              </a:p>
              <a:p>
                <a:pPr marL="0" indent="0">
                  <a:buNone/>
                </a:pPr>
                <a:r>
                  <a:rPr lang="pt-BR" dirty="0">
                    <a:solidFill>
                      <a:srgbClr val="FF0066"/>
                    </a:solidFill>
                  </a:rPr>
                  <a:t>grad             </a:t>
                </a:r>
                <a14:m>
                  <m:oMath xmlns:m="http://schemas.openxmlformats.org/officeDocument/2006/math">
                    <m:sSub>
                      <m:sSubPr>
                        <m:ctrlPr>
                          <a:rPr lang="pt-BR" i="1" smtClean="0">
                            <a:solidFill>
                              <a:srgbClr val="FF0066"/>
                            </a:solidFill>
                            <a:latin typeface="Cambria Math" panose="02040503050406030204" pitchFamily="18" charset="0"/>
                          </a:rPr>
                        </m:ctrlPr>
                      </m:sSubPr>
                      <m:e>
                        <m:r>
                          <a:rPr lang="pt-BR" i="1">
                            <a:solidFill>
                              <a:srgbClr val="FF0066"/>
                            </a:solidFill>
                            <a:latin typeface="Cambria Math" panose="02040503050406030204" pitchFamily="18" charset="0"/>
                            <a:ea typeface="Cambria Math" panose="02040503050406030204" pitchFamily="18" charset="0"/>
                          </a:rPr>
                          <m:t>𝛽</m:t>
                        </m:r>
                      </m:e>
                      <m:sub>
                        <m:r>
                          <a:rPr lang="pt-BR" b="0" i="1" smtClean="0">
                            <a:solidFill>
                              <a:srgbClr val="FF0066"/>
                            </a:solidFill>
                            <a:latin typeface="Cambria Math" panose="02040503050406030204" pitchFamily="18" charset="0"/>
                            <a:ea typeface="Cambria Math" panose="02040503050406030204" pitchFamily="18" charset="0"/>
                          </a:rPr>
                          <m:t>4</m:t>
                        </m:r>
                      </m:sub>
                    </m:sSub>
                  </m:oMath>
                </a14:m>
                <a:r>
                  <a:rPr lang="pt-BR" dirty="0">
                    <a:solidFill>
                      <a:srgbClr val="FF0066"/>
                    </a:solidFill>
                  </a:rPr>
                  <a:t>     -5.935e+01   8.540e+01   -0.695    0.48805   </a:t>
                </a:r>
              </a:p>
              <a:p>
                <a:pPr marL="0" indent="0">
                  <a:buNone/>
                </a:pPr>
                <a:r>
                  <a:rPr lang="pt-BR" dirty="0">
                    <a:solidFill>
                      <a:srgbClr val="0070C0"/>
                    </a:solidFill>
                  </a:rPr>
                  <a:t>mktval         </a:t>
                </a:r>
                <a14:m>
                  <m:oMath xmlns:m="http://schemas.openxmlformats.org/officeDocument/2006/math">
                    <m:sSub>
                      <m:sSubPr>
                        <m:ctrlPr>
                          <a:rPr lang="pt-BR" i="1" smtClean="0">
                            <a:solidFill>
                              <a:srgbClr val="0070C0"/>
                            </a:solidFill>
                            <a:latin typeface="Cambria Math" panose="02040503050406030204" pitchFamily="18" charset="0"/>
                          </a:rPr>
                        </m:ctrlPr>
                      </m:sSubPr>
                      <m:e>
                        <m:r>
                          <a:rPr lang="pt-BR" i="1">
                            <a:solidFill>
                              <a:srgbClr val="0070C0"/>
                            </a:solidFill>
                            <a:latin typeface="Cambria Math" panose="02040503050406030204" pitchFamily="18" charset="0"/>
                            <a:ea typeface="Cambria Math" panose="02040503050406030204" pitchFamily="18" charset="0"/>
                          </a:rPr>
                          <m:t>𝛽</m:t>
                        </m:r>
                      </m:e>
                      <m:sub>
                        <m:r>
                          <a:rPr lang="pt-BR" b="0" i="1" smtClean="0">
                            <a:solidFill>
                              <a:srgbClr val="0070C0"/>
                            </a:solidFill>
                            <a:latin typeface="Cambria Math" panose="02040503050406030204" pitchFamily="18" charset="0"/>
                            <a:ea typeface="Cambria Math" panose="02040503050406030204" pitchFamily="18" charset="0"/>
                          </a:rPr>
                          <m:t>5</m:t>
                        </m:r>
                      </m:sub>
                    </m:sSub>
                  </m:oMath>
                </a14:m>
                <a:r>
                  <a:rPr lang="pt-BR" dirty="0">
                    <a:solidFill>
                      <a:srgbClr val="0070C0"/>
                    </a:solidFill>
                  </a:rPr>
                  <a:t>      2.664e-02    9.717e-03     2.741     0.00677 **</a:t>
                </a:r>
              </a:p>
              <a:p>
                <a:pPr marL="0" indent="0">
                  <a:buNone/>
                </a:pPr>
                <a:r>
                  <a:rPr lang="pt-BR" dirty="0"/>
                  <a:t>sales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6</m:t>
                        </m:r>
                      </m:sub>
                    </m:sSub>
                  </m:oMath>
                </a14:m>
                <a:r>
                  <a:rPr lang="pt-BR" dirty="0"/>
                  <a:t>      1.543e-02    1.019e-02     1.514     0.13195   </a:t>
                </a:r>
              </a:p>
              <a:p>
                <a:pPr marL="0" indent="0">
                  <a:buNone/>
                </a:pPr>
                <a:r>
                  <a:rPr lang="pt-BR" dirty="0"/>
                  <a:t>---</a:t>
                </a:r>
              </a:p>
              <a:p>
                <a:pPr marL="0" indent="0">
                  <a:buNone/>
                </a:pPr>
                <a:r>
                  <a:rPr lang="pt-BR" dirty="0"/>
                  <a:t>Signif. </a:t>
                </a:r>
                <a:r>
                  <a:rPr lang="pt-BR" dirty="0" err="1"/>
                  <a:t>codes</a:t>
                </a:r>
                <a:r>
                  <a:rPr lang="pt-BR" dirty="0"/>
                  <a:t>:  0 ‘***’ 0.001 ‘**’ 0.01 ‘*’ 0.05 ‘.’ 0.1 ‘ ’ 1</a:t>
                </a:r>
              </a:p>
              <a:p>
                <a:pPr marL="0" indent="0">
                  <a:buNone/>
                </a:pPr>
                <a:endParaRPr lang="pt-BR" dirty="0"/>
              </a:p>
              <a:p>
                <a:pPr marL="0" indent="0">
                  <a:buNone/>
                </a:pPr>
                <a:r>
                  <a:rPr lang="pt-BR" dirty="0"/>
                  <a:t>Residual standard </a:t>
                </a:r>
                <a:r>
                  <a:rPr lang="pt-BR" dirty="0" err="1"/>
                  <a:t>error</a:t>
                </a:r>
                <a:r>
                  <a:rPr lang="pt-BR" dirty="0"/>
                  <a:t>: 538.2 </a:t>
                </a:r>
                <a:r>
                  <a:rPr lang="pt-BR" dirty="0" err="1"/>
                  <a:t>on</a:t>
                </a:r>
                <a:r>
                  <a:rPr lang="pt-BR" dirty="0"/>
                  <a:t> 170 </a:t>
                </a:r>
                <a:r>
                  <a:rPr lang="pt-BR" dirty="0" err="1"/>
                  <a:t>degrees</a:t>
                </a:r>
                <a:r>
                  <a:rPr lang="pt-BR" dirty="0"/>
                  <a:t> </a:t>
                </a:r>
                <a:r>
                  <a:rPr lang="pt-BR" dirty="0" err="1"/>
                  <a:t>of</a:t>
                </a:r>
                <a:r>
                  <a:rPr lang="pt-BR" dirty="0"/>
                  <a:t> </a:t>
                </a:r>
                <a:r>
                  <a:rPr lang="pt-BR" dirty="0" err="1"/>
                  <a:t>freedom</a:t>
                </a:r>
                <a:endParaRPr lang="pt-BR" dirty="0"/>
              </a:p>
              <a:p>
                <a:pPr marL="0" indent="0">
                  <a:buNone/>
                </a:pPr>
                <a:r>
                  <a:rPr lang="pt-BR" dirty="0" err="1"/>
                  <a:t>Multiple</a:t>
                </a:r>
                <a:r>
                  <a:rPr lang="pt-BR" dirty="0"/>
                  <a:t> R-</a:t>
                </a:r>
                <a:r>
                  <a:rPr lang="pt-BR" dirty="0" err="1"/>
                  <a:t>squared</a:t>
                </a:r>
                <a:r>
                  <a:rPr lang="pt-BR" dirty="0"/>
                  <a:t>:  0.1896,	</a:t>
                </a:r>
                <a:r>
                  <a:rPr lang="pt-BR" dirty="0" err="1"/>
                  <a:t>Adjusted</a:t>
                </a:r>
                <a:r>
                  <a:rPr lang="pt-BR" dirty="0"/>
                  <a:t> R-</a:t>
                </a:r>
                <a:r>
                  <a:rPr lang="pt-BR" dirty="0" err="1"/>
                  <a:t>squared</a:t>
                </a:r>
                <a:r>
                  <a:rPr lang="pt-BR" dirty="0"/>
                  <a:t>:  0.161 </a:t>
                </a:r>
              </a:p>
              <a:p>
                <a:pPr marL="0" indent="0">
                  <a:buNone/>
                </a:pPr>
                <a:r>
                  <a:rPr lang="pt-BR" dirty="0"/>
                  <a:t>F-</a:t>
                </a:r>
                <a:r>
                  <a:rPr lang="pt-BR" dirty="0" err="1"/>
                  <a:t>statistic</a:t>
                </a:r>
                <a:r>
                  <a:rPr lang="pt-BR" dirty="0"/>
                  <a:t>:  6.63 </a:t>
                </a:r>
                <a:r>
                  <a:rPr lang="pt-BR" dirty="0" err="1"/>
                  <a:t>on</a:t>
                </a:r>
                <a:r>
                  <a:rPr lang="pt-BR" dirty="0"/>
                  <a:t> 6 </a:t>
                </a:r>
                <a:r>
                  <a:rPr lang="pt-BR" dirty="0" err="1"/>
                  <a:t>and</a:t>
                </a:r>
                <a:r>
                  <a:rPr lang="pt-BR" dirty="0"/>
                  <a:t> 170 DF,  p-</a:t>
                </a:r>
                <a:r>
                  <a:rPr lang="pt-BR" dirty="0" err="1"/>
                  <a:t>value</a:t>
                </a:r>
                <a:r>
                  <a:rPr lang="pt-BR" dirty="0"/>
                  <a:t>: 2.569e-06</a:t>
                </a:r>
              </a:p>
              <a:p>
                <a:pPr marL="0" indent="0">
                  <a:buNone/>
                </a:pPr>
                <a:r>
                  <a:rPr lang="pt-BR" b="1" dirty="0" err="1">
                    <a:solidFill>
                      <a:srgbClr val="FF0000"/>
                    </a:solidFill>
                  </a:rPr>
                  <a:t>Obs</a:t>
                </a:r>
                <a:r>
                  <a:rPr lang="pt-BR" b="1" dirty="0">
                    <a:solidFill>
                      <a:srgbClr val="FF0000"/>
                    </a:solidFill>
                  </a:rPr>
                  <a:t>: deve-se fazer teste de t para todos os coeficientes calculados</a:t>
                </a: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240145" y="775856"/>
                <a:ext cx="11868728" cy="5874326"/>
              </a:xfrm>
              <a:blipFill>
                <a:blip r:embed="rId2"/>
                <a:stretch>
                  <a:fillRect l="-668" t="-2075" r="-308" b="-31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 name="CaixaDeTexto 4"/>
              <p:cNvSpPr txBox="1"/>
              <p:nvPr/>
            </p:nvSpPr>
            <p:spPr>
              <a:xfrm>
                <a:off x="8525164" y="1251561"/>
                <a:ext cx="3583709" cy="769441"/>
              </a:xfrm>
              <a:prstGeom prst="rect">
                <a:avLst/>
              </a:prstGeom>
              <a:noFill/>
              <a:ln>
                <a:solidFill>
                  <a:srgbClr val="FF0000"/>
                </a:solidFill>
              </a:ln>
            </p:spPr>
            <p:txBody>
              <a:bodyPr wrap="square" rtlCol="0">
                <a:spAutoFit/>
              </a:bodyPr>
              <a:lstStyle/>
              <a:p>
                <a:pPr algn="just"/>
                <a:r>
                  <a:rPr lang="pt-BR" sz="2200" b="1" dirty="0"/>
                  <a:t>H0</a:t>
                </a:r>
                <a:r>
                  <a:rPr lang="pt-BR" sz="2200" dirty="0"/>
                  <a:t>: </a:t>
                </a:r>
                <a14:m>
                  <m:oMath xmlns:m="http://schemas.openxmlformats.org/officeDocument/2006/math">
                    <m:sSub>
                      <m:sSubPr>
                        <m:ctrlPr>
                          <a:rPr lang="pt-BR" sz="2200" i="1" smtClean="0">
                            <a:latin typeface="Cambria Math" panose="02040503050406030204" pitchFamily="18" charset="0"/>
                          </a:rPr>
                        </m:ctrlPr>
                      </m:sSubPr>
                      <m:e>
                        <m:r>
                          <a:rPr lang="pt-BR" sz="2200" i="1" smtClean="0">
                            <a:latin typeface="Cambria Math" panose="02040503050406030204" pitchFamily="18" charset="0"/>
                            <a:ea typeface="Cambria Math" panose="02040503050406030204" pitchFamily="18" charset="0"/>
                          </a:rPr>
                          <m:t>𝛽</m:t>
                        </m:r>
                      </m:e>
                      <m:sub>
                        <m:r>
                          <a:rPr lang="pt-BR" sz="2200" b="0" i="1" smtClean="0">
                            <a:latin typeface="Cambria Math" panose="02040503050406030204" pitchFamily="18" charset="0"/>
                          </a:rPr>
                          <m:t>4</m:t>
                        </m:r>
                      </m:sub>
                    </m:sSub>
                    <m:r>
                      <a:rPr lang="pt-BR" sz="2200" b="0" i="1" smtClean="0">
                        <a:latin typeface="Cambria Math" panose="02040503050406030204" pitchFamily="18" charset="0"/>
                      </a:rPr>
                      <m:t>=0</m:t>
                    </m:r>
                  </m:oMath>
                </a14:m>
                <a:endParaRPr lang="pt-BR" sz="2200" dirty="0"/>
              </a:p>
              <a:p>
                <a:pPr algn="just"/>
                <a:r>
                  <a:rPr lang="pt-BR" sz="2200" b="1" dirty="0"/>
                  <a:t>Ha</a:t>
                </a:r>
                <a:r>
                  <a:rPr lang="pt-BR" sz="2200" dirty="0"/>
                  <a:t>: </a:t>
                </a:r>
                <a14:m>
                  <m:oMath xmlns:m="http://schemas.openxmlformats.org/officeDocument/2006/math">
                    <m:sSub>
                      <m:sSubPr>
                        <m:ctrlPr>
                          <a:rPr lang="pt-BR" sz="2200" i="1">
                            <a:latin typeface="Cambria Math" panose="02040503050406030204" pitchFamily="18" charset="0"/>
                          </a:rPr>
                        </m:ctrlPr>
                      </m:sSubPr>
                      <m:e>
                        <m:r>
                          <a:rPr lang="pt-BR" sz="2200" i="1">
                            <a:latin typeface="Cambria Math" panose="02040503050406030204" pitchFamily="18" charset="0"/>
                            <a:ea typeface="Cambria Math" panose="02040503050406030204" pitchFamily="18" charset="0"/>
                          </a:rPr>
                          <m:t>𝛽</m:t>
                        </m:r>
                      </m:e>
                      <m:sub>
                        <m:r>
                          <a:rPr lang="pt-BR" sz="2200" i="1">
                            <a:latin typeface="Cambria Math" panose="02040503050406030204" pitchFamily="18" charset="0"/>
                          </a:rPr>
                          <m:t>4</m:t>
                        </m:r>
                      </m:sub>
                    </m:sSub>
                    <m:r>
                      <a:rPr lang="pt-BR" sz="2200" i="1" smtClean="0">
                        <a:latin typeface="Cambria Math" panose="02040503050406030204" pitchFamily="18" charset="0"/>
                        <a:ea typeface="Cambria Math" panose="02040503050406030204" pitchFamily="18" charset="0"/>
                      </a:rPr>
                      <m:t>≠</m:t>
                    </m:r>
                    <m:r>
                      <a:rPr lang="pt-BR" sz="2200" i="1">
                        <a:latin typeface="Cambria Math" panose="02040503050406030204" pitchFamily="18" charset="0"/>
                      </a:rPr>
                      <m:t>0</m:t>
                    </m:r>
                  </m:oMath>
                </a14:m>
                <a:endParaRPr lang="pt-BR" sz="2200" dirty="0"/>
              </a:p>
            </p:txBody>
          </p:sp>
        </mc:Choice>
        <mc:Fallback>
          <p:sp>
            <p:nvSpPr>
              <p:cNvPr id="5" name="CaixaDeTexto 4"/>
              <p:cNvSpPr txBox="1">
                <a:spLocks noRot="1" noChangeAspect="1" noMove="1" noResize="1" noEditPoints="1" noAdjustHandles="1" noChangeArrowheads="1" noChangeShapeType="1" noTextEdit="1"/>
              </p:cNvSpPr>
              <p:nvPr/>
            </p:nvSpPr>
            <p:spPr>
              <a:xfrm>
                <a:off x="8525164" y="1251561"/>
                <a:ext cx="3583709" cy="769441"/>
              </a:xfrm>
              <a:prstGeom prst="rect">
                <a:avLst/>
              </a:prstGeom>
              <a:blipFill>
                <a:blip r:embed="rId3"/>
                <a:stretch>
                  <a:fillRect l="-2034" t="-3876" b="-13953"/>
                </a:stretch>
              </a:blipFill>
              <a:ln>
                <a:solidFill>
                  <a:srgbClr val="FF0000"/>
                </a:solidFill>
              </a:ln>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p:cNvSpPr txBox="1"/>
              <p:nvPr/>
            </p:nvSpPr>
            <p:spPr>
              <a:xfrm>
                <a:off x="8525164" y="2360294"/>
                <a:ext cx="3583709" cy="769441"/>
              </a:xfrm>
              <a:prstGeom prst="rect">
                <a:avLst/>
              </a:prstGeom>
              <a:noFill/>
              <a:ln>
                <a:solidFill>
                  <a:srgbClr val="FF0000"/>
                </a:solidFill>
              </a:ln>
            </p:spPr>
            <p:txBody>
              <a:bodyPr wrap="square" rtlCol="0">
                <a:spAutoFit/>
              </a:bodyPr>
              <a:lstStyle/>
              <a:p>
                <a:pPr algn="just"/>
                <a:r>
                  <a:rPr lang="pt-BR" sz="2200" b="1" dirty="0"/>
                  <a:t>H0</a:t>
                </a:r>
                <a:r>
                  <a:rPr lang="pt-BR" sz="2200" dirty="0"/>
                  <a:t>: </a:t>
                </a:r>
                <a14:m>
                  <m:oMath xmlns:m="http://schemas.openxmlformats.org/officeDocument/2006/math">
                    <m:sSub>
                      <m:sSubPr>
                        <m:ctrlPr>
                          <a:rPr lang="pt-BR" sz="2200" i="1" smtClean="0">
                            <a:latin typeface="Cambria Math" panose="02040503050406030204" pitchFamily="18" charset="0"/>
                          </a:rPr>
                        </m:ctrlPr>
                      </m:sSubPr>
                      <m:e>
                        <m:r>
                          <a:rPr lang="pt-BR" sz="2200" i="1" smtClean="0">
                            <a:latin typeface="Cambria Math" panose="02040503050406030204" pitchFamily="18" charset="0"/>
                            <a:ea typeface="Cambria Math" panose="02040503050406030204" pitchFamily="18" charset="0"/>
                          </a:rPr>
                          <m:t>𝛽</m:t>
                        </m:r>
                      </m:e>
                      <m:sub>
                        <m:r>
                          <a:rPr lang="pt-BR" sz="2200" b="0" i="1" smtClean="0">
                            <a:latin typeface="Cambria Math" panose="02040503050406030204" pitchFamily="18" charset="0"/>
                          </a:rPr>
                          <m:t>5</m:t>
                        </m:r>
                      </m:sub>
                    </m:sSub>
                    <m:r>
                      <a:rPr lang="pt-BR" sz="2200" b="0" i="1" smtClean="0">
                        <a:latin typeface="Cambria Math" panose="02040503050406030204" pitchFamily="18" charset="0"/>
                      </a:rPr>
                      <m:t>=0</m:t>
                    </m:r>
                  </m:oMath>
                </a14:m>
                <a:endParaRPr lang="pt-BR" sz="2200" dirty="0"/>
              </a:p>
              <a:p>
                <a:pPr algn="just"/>
                <a:r>
                  <a:rPr lang="pt-BR" sz="2200" b="1" dirty="0"/>
                  <a:t>Ha</a:t>
                </a:r>
                <a:r>
                  <a:rPr lang="pt-BR" sz="2200" dirty="0"/>
                  <a:t>: </a:t>
                </a:r>
                <a14:m>
                  <m:oMath xmlns:m="http://schemas.openxmlformats.org/officeDocument/2006/math">
                    <m:sSub>
                      <m:sSubPr>
                        <m:ctrlPr>
                          <a:rPr lang="pt-BR" sz="2200" i="1">
                            <a:latin typeface="Cambria Math" panose="02040503050406030204" pitchFamily="18" charset="0"/>
                          </a:rPr>
                        </m:ctrlPr>
                      </m:sSubPr>
                      <m:e>
                        <m:r>
                          <a:rPr lang="pt-BR" sz="2200" i="1">
                            <a:latin typeface="Cambria Math" panose="02040503050406030204" pitchFamily="18" charset="0"/>
                            <a:ea typeface="Cambria Math" panose="02040503050406030204" pitchFamily="18" charset="0"/>
                          </a:rPr>
                          <m:t>𝛽</m:t>
                        </m:r>
                      </m:e>
                      <m:sub>
                        <m:r>
                          <a:rPr lang="pt-BR" sz="2200" b="0" i="1" smtClean="0">
                            <a:latin typeface="Cambria Math" panose="02040503050406030204" pitchFamily="18" charset="0"/>
                            <a:ea typeface="Cambria Math" panose="02040503050406030204" pitchFamily="18" charset="0"/>
                          </a:rPr>
                          <m:t>5</m:t>
                        </m:r>
                      </m:sub>
                    </m:sSub>
                    <m:r>
                      <a:rPr lang="pt-BR" sz="2200" i="1" smtClean="0">
                        <a:latin typeface="Cambria Math" panose="02040503050406030204" pitchFamily="18" charset="0"/>
                        <a:ea typeface="Cambria Math" panose="02040503050406030204" pitchFamily="18" charset="0"/>
                      </a:rPr>
                      <m:t>≠</m:t>
                    </m:r>
                    <m:r>
                      <a:rPr lang="pt-BR" sz="2200" i="1">
                        <a:latin typeface="Cambria Math" panose="02040503050406030204" pitchFamily="18" charset="0"/>
                      </a:rPr>
                      <m:t>0</m:t>
                    </m:r>
                  </m:oMath>
                </a14:m>
                <a:endParaRPr lang="pt-BR" sz="2200" dirty="0"/>
              </a:p>
            </p:txBody>
          </p:sp>
        </mc:Choice>
        <mc:Fallback>
          <p:sp>
            <p:nvSpPr>
              <p:cNvPr id="6" name="CaixaDeTexto 5"/>
              <p:cNvSpPr txBox="1">
                <a:spLocks noRot="1" noChangeAspect="1" noMove="1" noResize="1" noEditPoints="1" noAdjustHandles="1" noChangeArrowheads="1" noChangeShapeType="1" noTextEdit="1"/>
              </p:cNvSpPr>
              <p:nvPr/>
            </p:nvSpPr>
            <p:spPr>
              <a:xfrm>
                <a:off x="8525164" y="2360294"/>
                <a:ext cx="3583709" cy="769441"/>
              </a:xfrm>
              <a:prstGeom prst="rect">
                <a:avLst/>
              </a:prstGeom>
              <a:blipFill>
                <a:blip r:embed="rId4"/>
                <a:stretch>
                  <a:fillRect l="-2034" t="-4688" b="-14844"/>
                </a:stretch>
              </a:blipFill>
              <a:ln>
                <a:solidFill>
                  <a:srgbClr val="FF0000"/>
                </a:solidFill>
              </a:ln>
            </p:spPr>
            <p:txBody>
              <a:bodyPr/>
              <a:lstStyle/>
              <a:p>
                <a:r>
                  <a:rPr lang="pt-BR">
                    <a:noFill/>
                  </a:rPr>
                  <a:t> </a:t>
                </a:r>
              </a:p>
            </p:txBody>
          </p:sp>
        </mc:Fallback>
      </mc:AlternateContent>
      <p:pic>
        <p:nvPicPr>
          <p:cNvPr id="7" name="Imagem 6"/>
          <p:cNvPicPr>
            <a:picLocks noChangeAspect="1"/>
          </p:cNvPicPr>
          <p:nvPr/>
        </p:nvPicPr>
        <p:blipFill>
          <a:blip r:embed="rId5"/>
          <a:stretch>
            <a:fillRect/>
          </a:stretch>
        </p:blipFill>
        <p:spPr>
          <a:xfrm>
            <a:off x="7472219" y="3297381"/>
            <a:ext cx="4636654" cy="2872509"/>
          </a:xfrm>
          <a:prstGeom prst="rect">
            <a:avLst/>
          </a:prstGeom>
        </p:spPr>
      </p:pic>
      <p:sp>
        <p:nvSpPr>
          <p:cNvPr id="8" name="CaixaDeTexto 7"/>
          <p:cNvSpPr txBox="1"/>
          <p:nvPr/>
        </p:nvSpPr>
        <p:spPr>
          <a:xfrm>
            <a:off x="8903855" y="6317673"/>
            <a:ext cx="1948872" cy="369332"/>
          </a:xfrm>
          <a:prstGeom prst="rect">
            <a:avLst/>
          </a:prstGeom>
          <a:noFill/>
          <a:ln>
            <a:solidFill>
              <a:srgbClr val="FF0000"/>
            </a:solidFill>
          </a:ln>
        </p:spPr>
        <p:txBody>
          <a:bodyPr wrap="square" rtlCol="0">
            <a:spAutoFit/>
          </a:bodyPr>
          <a:lstStyle/>
          <a:p>
            <a:r>
              <a:rPr lang="pt-BR" dirty="0" err="1"/>
              <a:t>t</a:t>
            </a:r>
            <a:r>
              <a:rPr lang="pt-BR" baseline="-25000" dirty="0" err="1"/>
              <a:t>tab</a:t>
            </a:r>
            <a:r>
              <a:rPr lang="pt-BR" dirty="0"/>
              <a:t> = -1.98 | 1.98</a:t>
            </a:r>
          </a:p>
        </p:txBody>
      </p:sp>
      <p:cxnSp>
        <p:nvCxnSpPr>
          <p:cNvPr id="10" name="Conector em curva 9"/>
          <p:cNvCxnSpPr>
            <a:stCxn id="8" idx="0"/>
          </p:cNvCxnSpPr>
          <p:nvPr/>
        </p:nvCxnSpPr>
        <p:spPr>
          <a:xfrm rot="5400000" flipH="1" flipV="1">
            <a:off x="10073867" y="5455685"/>
            <a:ext cx="666413" cy="105756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em curva 11"/>
          <p:cNvCxnSpPr>
            <a:stCxn id="8" idx="0"/>
          </p:cNvCxnSpPr>
          <p:nvPr/>
        </p:nvCxnSpPr>
        <p:spPr>
          <a:xfrm rot="16200000" flipV="1">
            <a:off x="9048633" y="5488015"/>
            <a:ext cx="666412" cy="99290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em curva 24"/>
          <p:cNvCxnSpPr/>
          <p:nvPr/>
        </p:nvCxnSpPr>
        <p:spPr>
          <a:xfrm>
            <a:off x="5791200" y="3129735"/>
            <a:ext cx="3842327" cy="2521525"/>
          </a:xfrm>
          <a:prstGeom prst="curvedConnector3">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em curva 26"/>
          <p:cNvCxnSpPr/>
          <p:nvPr/>
        </p:nvCxnSpPr>
        <p:spPr>
          <a:xfrm rot="10800000" flipV="1">
            <a:off x="5791200" y="1468581"/>
            <a:ext cx="2733964" cy="1496291"/>
          </a:xfrm>
          <a:prstGeom prst="curvedConnector3">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em curva 28"/>
          <p:cNvCxnSpPr/>
          <p:nvPr/>
        </p:nvCxnSpPr>
        <p:spPr>
          <a:xfrm rot="10800000" flipV="1">
            <a:off x="5791200" y="2595417"/>
            <a:ext cx="2733964" cy="822037"/>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ector em curva 30"/>
          <p:cNvCxnSpPr/>
          <p:nvPr/>
        </p:nvCxnSpPr>
        <p:spPr>
          <a:xfrm>
            <a:off x="5874327" y="3509818"/>
            <a:ext cx="5338618" cy="2141442"/>
          </a:xfrm>
          <a:prstGeom prst="curvedConnector3">
            <a:avLst>
              <a:gd name="adj1" fmla="val 98097"/>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146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24981"/>
            <a:ext cx="10515600" cy="632402"/>
          </a:xfrm>
        </p:spPr>
        <p:txBody>
          <a:bodyPr>
            <a:normAutofit fontScale="90000"/>
          </a:bodyPr>
          <a:lstStyle/>
          <a:p>
            <a:pPr algn="ctr"/>
            <a:r>
              <a:rPr lang="pt-BR" b="1" dirty="0"/>
              <a:t>Análise de regressão – </a:t>
            </a:r>
            <a:r>
              <a:rPr lang="pt-BR" b="1" dirty="0" err="1"/>
              <a:t>Introd</a:t>
            </a:r>
            <a:r>
              <a:rPr lang="pt-BR" b="1" dirty="0"/>
              <a:t>.</a:t>
            </a:r>
            <a:endParaRPr lang="pt-BR" dirty="0"/>
          </a:p>
        </p:txBody>
      </p:sp>
      <p:sp>
        <p:nvSpPr>
          <p:cNvPr id="3" name="Espaço Reservado para Conteúdo 2"/>
          <p:cNvSpPr>
            <a:spLocks noGrp="1"/>
          </p:cNvSpPr>
          <p:nvPr>
            <p:ph idx="1"/>
          </p:nvPr>
        </p:nvSpPr>
        <p:spPr>
          <a:xfrm>
            <a:off x="157017" y="831272"/>
            <a:ext cx="11914909" cy="5874327"/>
          </a:xfrm>
        </p:spPr>
        <p:txBody>
          <a:bodyPr>
            <a:normAutofit fontScale="92500" lnSpcReduction="20000"/>
          </a:bodyPr>
          <a:lstStyle/>
          <a:p>
            <a:pPr marL="0" indent="0">
              <a:buNone/>
            </a:pPr>
            <a:r>
              <a:rPr lang="pt-BR" dirty="0"/>
              <a:t>Residual standard </a:t>
            </a:r>
            <a:r>
              <a:rPr lang="pt-BR" dirty="0" err="1"/>
              <a:t>error</a:t>
            </a:r>
            <a:r>
              <a:rPr lang="pt-BR" dirty="0"/>
              <a:t>: 538.2 </a:t>
            </a:r>
            <a:r>
              <a:rPr lang="pt-BR" dirty="0" err="1"/>
              <a:t>on</a:t>
            </a:r>
            <a:r>
              <a:rPr lang="pt-BR" dirty="0"/>
              <a:t> 170 </a:t>
            </a:r>
            <a:r>
              <a:rPr lang="pt-BR" dirty="0" err="1"/>
              <a:t>degrees</a:t>
            </a:r>
            <a:r>
              <a:rPr lang="pt-BR" dirty="0"/>
              <a:t> </a:t>
            </a:r>
            <a:r>
              <a:rPr lang="pt-BR" dirty="0" err="1"/>
              <a:t>of</a:t>
            </a:r>
            <a:r>
              <a:rPr lang="pt-BR" dirty="0"/>
              <a:t> </a:t>
            </a:r>
            <a:r>
              <a:rPr lang="pt-BR" dirty="0" err="1"/>
              <a:t>freedom</a:t>
            </a:r>
            <a:endParaRPr lang="pt-BR" dirty="0"/>
          </a:p>
          <a:p>
            <a:pPr marL="0" indent="0">
              <a:buNone/>
            </a:pPr>
            <a:r>
              <a:rPr lang="pt-BR" dirty="0" err="1">
                <a:solidFill>
                  <a:srgbClr val="0070C0"/>
                </a:solidFill>
              </a:rPr>
              <a:t>Multiple</a:t>
            </a:r>
            <a:r>
              <a:rPr lang="pt-BR" dirty="0">
                <a:solidFill>
                  <a:srgbClr val="0070C0"/>
                </a:solidFill>
              </a:rPr>
              <a:t> R-</a:t>
            </a:r>
            <a:r>
              <a:rPr lang="pt-BR" dirty="0" err="1">
                <a:solidFill>
                  <a:srgbClr val="0070C0"/>
                </a:solidFill>
              </a:rPr>
              <a:t>squared</a:t>
            </a:r>
            <a:r>
              <a:rPr lang="pt-BR" dirty="0">
                <a:solidFill>
                  <a:srgbClr val="0070C0"/>
                </a:solidFill>
              </a:rPr>
              <a:t>:  0.1896,	</a:t>
            </a:r>
            <a:r>
              <a:rPr lang="pt-BR" dirty="0" err="1">
                <a:solidFill>
                  <a:srgbClr val="0070C0"/>
                </a:solidFill>
              </a:rPr>
              <a:t>Adjusted</a:t>
            </a:r>
            <a:r>
              <a:rPr lang="pt-BR" dirty="0">
                <a:solidFill>
                  <a:srgbClr val="0070C0"/>
                </a:solidFill>
              </a:rPr>
              <a:t> R-</a:t>
            </a:r>
            <a:r>
              <a:rPr lang="pt-BR" dirty="0" err="1">
                <a:solidFill>
                  <a:srgbClr val="0070C0"/>
                </a:solidFill>
              </a:rPr>
              <a:t>squared</a:t>
            </a:r>
            <a:r>
              <a:rPr lang="pt-BR" dirty="0">
                <a:solidFill>
                  <a:srgbClr val="0070C0"/>
                </a:solidFill>
              </a:rPr>
              <a:t>:  0.161 </a:t>
            </a:r>
          </a:p>
          <a:p>
            <a:pPr marL="0" indent="0">
              <a:buNone/>
            </a:pPr>
            <a:r>
              <a:rPr lang="pt-BR" dirty="0"/>
              <a:t>F-</a:t>
            </a:r>
            <a:r>
              <a:rPr lang="pt-BR" dirty="0" err="1"/>
              <a:t>statistic</a:t>
            </a:r>
            <a:r>
              <a:rPr lang="pt-BR" dirty="0"/>
              <a:t>:  6.63 </a:t>
            </a:r>
            <a:r>
              <a:rPr lang="pt-BR" dirty="0" err="1"/>
              <a:t>on</a:t>
            </a:r>
            <a:r>
              <a:rPr lang="pt-BR" dirty="0"/>
              <a:t> 6 </a:t>
            </a:r>
            <a:r>
              <a:rPr lang="pt-BR" dirty="0" err="1"/>
              <a:t>and</a:t>
            </a:r>
            <a:r>
              <a:rPr lang="pt-BR" dirty="0"/>
              <a:t> 170 DF,  p-</a:t>
            </a:r>
            <a:r>
              <a:rPr lang="pt-BR" dirty="0" err="1"/>
              <a:t>value</a:t>
            </a:r>
            <a:r>
              <a:rPr lang="pt-BR" dirty="0"/>
              <a:t>: 2.569e-06</a:t>
            </a:r>
          </a:p>
          <a:p>
            <a:pPr marL="0" indent="0">
              <a:buNone/>
            </a:pPr>
            <a:endParaRPr lang="pt-BR" dirty="0"/>
          </a:p>
          <a:p>
            <a:pPr marL="0" indent="0" algn="just">
              <a:buNone/>
            </a:pPr>
            <a:r>
              <a:rPr lang="pt-BR" u="sng" dirty="0"/>
              <a:t>R-quadrado = 0.1896 </a:t>
            </a:r>
            <a:r>
              <a:rPr lang="pt-BR" dirty="0">
                <a:sym typeface="Wingdings" panose="05000000000000000000" pitchFamily="2" charset="2"/>
              </a:rPr>
              <a:t> quer dizer que as variáveis explicativas conseguem explicar 18,96% das variações da variável dependente. Ou seja, essas variáveis explicativas incluídas no modelo conseguem explicar somente 18,96% do salário dos </a:t>
            </a:r>
            <a:r>
              <a:rPr lang="pt-BR" dirty="0" err="1">
                <a:sym typeface="Wingdings" panose="05000000000000000000" pitchFamily="2" charset="2"/>
              </a:rPr>
              <a:t>CEOs</a:t>
            </a:r>
            <a:r>
              <a:rPr lang="pt-BR" dirty="0">
                <a:sym typeface="Wingdings" panose="05000000000000000000" pitchFamily="2" charset="2"/>
              </a:rPr>
              <a:t>. O R-quadrado considera apenas as variações ocorridas nas variáveis.</a:t>
            </a:r>
          </a:p>
          <a:p>
            <a:pPr marL="0" indent="0" algn="just">
              <a:buNone/>
            </a:pPr>
            <a:endParaRPr lang="pt-BR" dirty="0">
              <a:sym typeface="Wingdings" panose="05000000000000000000" pitchFamily="2" charset="2"/>
            </a:endParaRPr>
          </a:p>
          <a:p>
            <a:pPr marL="0" indent="0" algn="just">
              <a:buNone/>
            </a:pPr>
            <a:r>
              <a:rPr lang="pt-BR" u="sng" dirty="0">
                <a:sym typeface="Wingdings" panose="05000000000000000000" pitchFamily="2" charset="2"/>
              </a:rPr>
              <a:t>R-quadrado ajustado = 0.161 </a:t>
            </a:r>
            <a:r>
              <a:rPr lang="pt-BR" dirty="0">
                <a:sym typeface="Wingdings" panose="05000000000000000000" pitchFamily="2" charset="2"/>
              </a:rPr>
              <a:t> quer dizer que as variáveis explicativas conseguem explicar 16,10% das variações ocorridas nos salários dos </a:t>
            </a:r>
            <a:r>
              <a:rPr lang="pt-BR" dirty="0" err="1">
                <a:sym typeface="Wingdings" panose="05000000000000000000" pitchFamily="2" charset="2"/>
              </a:rPr>
              <a:t>CEOs</a:t>
            </a:r>
            <a:r>
              <a:rPr lang="pt-BR" dirty="0">
                <a:sym typeface="Wingdings" panose="05000000000000000000" pitchFamily="2" charset="2"/>
              </a:rPr>
              <a:t>. Este indicador considera as variações ocorridas nas variáveis, bem como o tamanho da amostra e o número de variáveis do modelo. Em outras palavras indica com maior precisão se o modelo é parcimonioso.  </a:t>
            </a:r>
          </a:p>
          <a:p>
            <a:pPr marL="0" indent="0" algn="just">
              <a:buNone/>
            </a:pPr>
            <a:r>
              <a:rPr lang="pt-BR" dirty="0">
                <a:sym typeface="Wingdings" panose="05000000000000000000" pitchFamily="2" charset="2"/>
              </a:rPr>
              <a:t> Esse dois indicadores acima representam são usualmente chamados de coeficiente de determinação e apresentam a qualidade de ajustamento da reta de regressão aos dados das variáveis utilizadas no modelo.</a:t>
            </a:r>
            <a:endParaRPr lang="pt-BR" dirty="0"/>
          </a:p>
        </p:txBody>
      </p:sp>
    </p:spTree>
    <p:extLst>
      <p:ext uri="{BB962C8B-B14F-4D97-AF65-F5344CB8AC3E}">
        <p14:creationId xmlns:p14="http://schemas.microsoft.com/office/powerpoint/2010/main" val="1056676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24981"/>
            <a:ext cx="10515600" cy="632402"/>
          </a:xfrm>
        </p:spPr>
        <p:txBody>
          <a:bodyPr>
            <a:normAutofit fontScale="90000"/>
          </a:bodyPr>
          <a:lstStyle/>
          <a:p>
            <a:pPr algn="ctr"/>
            <a:r>
              <a:rPr lang="pt-BR" b="1" dirty="0"/>
              <a:t>Análise de regressão – </a:t>
            </a:r>
            <a:r>
              <a:rPr lang="pt-BR" b="1" dirty="0" err="1"/>
              <a:t>Introd</a:t>
            </a:r>
            <a:r>
              <a:rPr lang="pt-BR" b="1" dirty="0"/>
              <a:t>.</a:t>
            </a:r>
            <a:endParaRPr lang="pt-BR"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157017" y="831272"/>
                <a:ext cx="11914909" cy="5874327"/>
              </a:xfrm>
            </p:spPr>
            <p:txBody>
              <a:bodyPr>
                <a:normAutofit fontScale="77500" lnSpcReduction="20000"/>
              </a:bodyPr>
              <a:lstStyle/>
              <a:p>
                <a:pPr marL="0" indent="0">
                  <a:buNone/>
                </a:pPr>
                <a:r>
                  <a:rPr lang="pt-BR" dirty="0"/>
                  <a:t>Residual standard </a:t>
                </a:r>
                <a:r>
                  <a:rPr lang="pt-BR" dirty="0" err="1"/>
                  <a:t>error</a:t>
                </a:r>
                <a:r>
                  <a:rPr lang="pt-BR" dirty="0"/>
                  <a:t>: 538.2 </a:t>
                </a:r>
                <a:r>
                  <a:rPr lang="pt-BR" dirty="0" err="1"/>
                  <a:t>on</a:t>
                </a:r>
                <a:r>
                  <a:rPr lang="pt-BR" dirty="0"/>
                  <a:t> 170 </a:t>
                </a:r>
                <a:r>
                  <a:rPr lang="pt-BR" dirty="0" err="1"/>
                  <a:t>degrees</a:t>
                </a:r>
                <a:r>
                  <a:rPr lang="pt-BR" dirty="0"/>
                  <a:t> </a:t>
                </a:r>
                <a:r>
                  <a:rPr lang="pt-BR" dirty="0" err="1"/>
                  <a:t>of</a:t>
                </a:r>
                <a:r>
                  <a:rPr lang="pt-BR" dirty="0"/>
                  <a:t> </a:t>
                </a:r>
                <a:r>
                  <a:rPr lang="pt-BR" dirty="0" err="1"/>
                  <a:t>freedom</a:t>
                </a:r>
                <a:endParaRPr lang="pt-BR" dirty="0"/>
              </a:p>
              <a:p>
                <a:pPr marL="0" indent="0">
                  <a:buNone/>
                </a:pPr>
                <a:r>
                  <a:rPr lang="pt-BR" dirty="0" err="1"/>
                  <a:t>Multiple</a:t>
                </a:r>
                <a:r>
                  <a:rPr lang="pt-BR" dirty="0"/>
                  <a:t> R-</a:t>
                </a:r>
                <a:r>
                  <a:rPr lang="pt-BR" dirty="0" err="1"/>
                  <a:t>squared</a:t>
                </a:r>
                <a:r>
                  <a:rPr lang="pt-BR" dirty="0"/>
                  <a:t>:  0.1896,	</a:t>
                </a:r>
                <a:r>
                  <a:rPr lang="pt-BR" dirty="0" err="1"/>
                  <a:t>Adjusted</a:t>
                </a:r>
                <a:r>
                  <a:rPr lang="pt-BR" dirty="0"/>
                  <a:t> R-</a:t>
                </a:r>
                <a:r>
                  <a:rPr lang="pt-BR" dirty="0" err="1"/>
                  <a:t>squared</a:t>
                </a:r>
                <a:r>
                  <a:rPr lang="pt-BR" dirty="0"/>
                  <a:t>:  0.161 </a:t>
                </a:r>
              </a:p>
              <a:p>
                <a:pPr marL="0" indent="0">
                  <a:buNone/>
                </a:pPr>
                <a:r>
                  <a:rPr lang="pt-BR" dirty="0">
                    <a:solidFill>
                      <a:srgbClr val="00B050"/>
                    </a:solidFill>
                  </a:rPr>
                  <a:t>F-</a:t>
                </a:r>
                <a:r>
                  <a:rPr lang="pt-BR" dirty="0" err="1">
                    <a:solidFill>
                      <a:srgbClr val="00B050"/>
                    </a:solidFill>
                  </a:rPr>
                  <a:t>statistic</a:t>
                </a:r>
                <a:r>
                  <a:rPr lang="pt-BR" dirty="0">
                    <a:solidFill>
                      <a:srgbClr val="00B050"/>
                    </a:solidFill>
                  </a:rPr>
                  <a:t>:  </a:t>
                </a:r>
                <a:r>
                  <a:rPr lang="pt-BR" u="sng" dirty="0">
                    <a:solidFill>
                      <a:srgbClr val="FF0000"/>
                    </a:solidFill>
                  </a:rPr>
                  <a:t>6.63</a:t>
                </a:r>
                <a:r>
                  <a:rPr lang="pt-BR" dirty="0">
                    <a:solidFill>
                      <a:srgbClr val="00B050"/>
                    </a:solidFill>
                  </a:rPr>
                  <a:t> </a:t>
                </a:r>
                <a:r>
                  <a:rPr lang="pt-BR" dirty="0" err="1">
                    <a:solidFill>
                      <a:srgbClr val="00B050"/>
                    </a:solidFill>
                  </a:rPr>
                  <a:t>on</a:t>
                </a:r>
                <a:r>
                  <a:rPr lang="pt-BR" dirty="0">
                    <a:solidFill>
                      <a:srgbClr val="00B050"/>
                    </a:solidFill>
                  </a:rPr>
                  <a:t> 6 </a:t>
                </a:r>
                <a:r>
                  <a:rPr lang="pt-BR" dirty="0" err="1">
                    <a:solidFill>
                      <a:srgbClr val="00B050"/>
                    </a:solidFill>
                  </a:rPr>
                  <a:t>and</a:t>
                </a:r>
                <a:r>
                  <a:rPr lang="pt-BR" dirty="0">
                    <a:solidFill>
                      <a:srgbClr val="00B050"/>
                    </a:solidFill>
                  </a:rPr>
                  <a:t> 170 DF,  p-</a:t>
                </a:r>
                <a:r>
                  <a:rPr lang="pt-BR" dirty="0" err="1">
                    <a:solidFill>
                      <a:srgbClr val="00B050"/>
                    </a:solidFill>
                  </a:rPr>
                  <a:t>value</a:t>
                </a:r>
                <a:r>
                  <a:rPr lang="pt-BR" dirty="0">
                    <a:solidFill>
                      <a:srgbClr val="00B050"/>
                    </a:solidFill>
                  </a:rPr>
                  <a:t>: 2.569e-06</a:t>
                </a:r>
              </a:p>
              <a:p>
                <a:pPr marL="0" indent="0">
                  <a:buNone/>
                </a:pPr>
                <a:endParaRPr lang="pt-BR" dirty="0"/>
              </a:p>
              <a:p>
                <a:pPr marL="0" indent="0">
                  <a:buNone/>
                </a:pPr>
                <a:r>
                  <a:rPr lang="pt-BR" dirty="0"/>
                  <a:t>A estatística F testa se todos os parâmetros são estatisticamente diferentes de “zero”, ou seja se existe reta de regressão.</a:t>
                </a:r>
              </a:p>
              <a:p>
                <a:pPr marL="0" indent="0">
                  <a:buNone/>
                </a:pPr>
                <a:endParaRPr lang="pt-BR" dirty="0"/>
              </a:p>
              <a:p>
                <a:pPr marL="0" indent="0">
                  <a:buNone/>
                </a:pPr>
                <a14:m>
                  <m:oMath xmlns:m="http://schemas.openxmlformats.org/officeDocument/2006/math">
                    <m:r>
                      <a:rPr lang="pt-BR" b="0" i="1" smtClean="0">
                        <a:latin typeface="Cambria Math" panose="02040503050406030204" pitchFamily="18" charset="0"/>
                      </a:rPr>
                      <m:t>𝐻</m:t>
                    </m:r>
                    <m:r>
                      <a:rPr lang="pt-BR" b="0" i="1" smtClean="0">
                        <a:latin typeface="Cambria Math" panose="02040503050406030204" pitchFamily="18" charset="0"/>
                      </a:rPr>
                      <m:t>0: </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3</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4</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5</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6</m:t>
                        </m:r>
                      </m:sub>
                    </m:sSub>
                    <m:r>
                      <a:rPr lang="pt-BR" b="0" i="1" smtClean="0">
                        <a:latin typeface="Cambria Math" panose="02040503050406030204" pitchFamily="18" charset="0"/>
                      </a:rPr>
                      <m:t>=0</m:t>
                    </m:r>
                  </m:oMath>
                </a14:m>
                <a:r>
                  <a:rPr lang="pt-BR" dirty="0"/>
                  <a:t> </a:t>
                </a:r>
              </a:p>
              <a:p>
                <a:pPr marL="0" indent="0">
                  <a:buNone/>
                </a:pPr>
                <a14:m>
                  <m:oMath xmlns:m="http://schemas.openxmlformats.org/officeDocument/2006/math">
                    <m:r>
                      <a:rPr lang="pt-BR" b="0" i="1" smtClean="0">
                        <a:latin typeface="Cambria Math" panose="02040503050406030204" pitchFamily="18" charset="0"/>
                      </a:rPr>
                      <m:t>𝐻𝑎</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3</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4</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5</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6</m:t>
                        </m:r>
                      </m:sub>
                    </m:sSub>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oMath>
                </a14:m>
                <a:r>
                  <a:rPr lang="pt-BR" dirty="0"/>
                  <a:t> </a:t>
                </a:r>
              </a:p>
              <a:p>
                <a:pPr marL="0" indent="0">
                  <a:buNone/>
                </a:pPr>
                <a:endParaRPr lang="pt-BR" b="1" dirty="0"/>
              </a:p>
              <a:p>
                <a:pPr marL="0" indent="0">
                  <a:buNone/>
                </a:pPr>
                <a:r>
                  <a:rPr lang="pt-BR" b="1" dirty="0"/>
                  <a:t>Resultado do teste</a:t>
                </a:r>
                <a:r>
                  <a:rPr lang="pt-BR" dirty="0"/>
                  <a:t>:</a:t>
                </a:r>
              </a:p>
              <a:p>
                <a:pPr marL="0" indent="0">
                  <a:buNone/>
                </a:pPr>
                <a:r>
                  <a:rPr lang="pt-BR" dirty="0"/>
                  <a:t>Como a estatística calculada situa-se na área de rejeição,</a:t>
                </a:r>
              </a:p>
              <a:p>
                <a:pPr marL="0" indent="0">
                  <a:buNone/>
                </a:pPr>
                <a:r>
                  <a:rPr lang="pt-BR" dirty="0"/>
                  <a:t>rejeita-se H0 de que todos os coeficientes conjuntamente</a:t>
                </a:r>
              </a:p>
              <a:p>
                <a:pPr marL="0" indent="0">
                  <a:buNone/>
                </a:pPr>
                <a:r>
                  <a:rPr lang="pt-BR" dirty="0"/>
                  <a:t>são iguais a “zero”, em favor da hipótese alternativa de que</a:t>
                </a:r>
              </a:p>
              <a:p>
                <a:pPr marL="0" indent="0">
                  <a:buNone/>
                </a:pPr>
                <a:r>
                  <a:rPr lang="pt-BR" dirty="0"/>
                  <a:t>pelo menos um dos parâmetros calculados é diferente de </a:t>
                </a:r>
              </a:p>
              <a:p>
                <a:pPr marL="0" indent="0">
                  <a:buNone/>
                </a:pPr>
                <a:r>
                  <a:rPr lang="pt-BR" dirty="0"/>
                  <a:t>“zero”, ou seja, existe reta de regressão.                                                                                                    </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157017" y="831272"/>
                <a:ext cx="11914909" cy="5874327"/>
              </a:xfrm>
              <a:blipFill rotWithShape="0">
                <a:blip r:embed="rId2"/>
                <a:stretch>
                  <a:fillRect l="-665" t="-2075"/>
                </a:stretch>
              </a:blipFill>
            </p:spPr>
            <p:txBody>
              <a:bodyPr/>
              <a:lstStyle/>
              <a:p>
                <a:r>
                  <a:rPr lang="pt-BR">
                    <a:noFill/>
                  </a:rPr>
                  <a:t> </a:t>
                </a:r>
              </a:p>
            </p:txBody>
          </p:sp>
        </mc:Fallback>
      </mc:AlternateContent>
      <p:pic>
        <p:nvPicPr>
          <p:cNvPr id="4" name="Imagem 3"/>
          <p:cNvPicPr>
            <a:picLocks noChangeAspect="1"/>
          </p:cNvPicPr>
          <p:nvPr/>
        </p:nvPicPr>
        <p:blipFill>
          <a:blip r:embed="rId3"/>
          <a:stretch>
            <a:fillRect/>
          </a:stretch>
        </p:blipFill>
        <p:spPr>
          <a:xfrm>
            <a:off x="8492836" y="3288086"/>
            <a:ext cx="3699164" cy="3288144"/>
          </a:xfrm>
          <a:prstGeom prst="rect">
            <a:avLst/>
          </a:prstGeom>
        </p:spPr>
      </p:pic>
      <p:sp>
        <p:nvSpPr>
          <p:cNvPr id="5" name="Triângulo retângulo 4"/>
          <p:cNvSpPr/>
          <p:nvPr/>
        </p:nvSpPr>
        <p:spPr>
          <a:xfrm>
            <a:off x="10437092" y="5726546"/>
            <a:ext cx="822036" cy="26785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em curva 8"/>
          <p:cNvCxnSpPr/>
          <p:nvPr/>
        </p:nvCxnSpPr>
        <p:spPr>
          <a:xfrm flipV="1">
            <a:off x="9088582" y="5994400"/>
            <a:ext cx="1348510" cy="641988"/>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7998692" y="6451721"/>
            <a:ext cx="1433945" cy="369332"/>
          </a:xfrm>
          <a:prstGeom prst="rect">
            <a:avLst/>
          </a:prstGeom>
          <a:noFill/>
        </p:spPr>
        <p:txBody>
          <a:bodyPr wrap="square" rtlCol="0">
            <a:spAutoFit/>
          </a:bodyPr>
          <a:lstStyle/>
          <a:p>
            <a:r>
              <a:rPr lang="pt-BR" dirty="0" err="1"/>
              <a:t>F</a:t>
            </a:r>
            <a:r>
              <a:rPr lang="pt-BR" baseline="-25000" dirty="0" err="1"/>
              <a:t>crit</a:t>
            </a:r>
            <a:r>
              <a:rPr lang="pt-BR" baseline="-25000" dirty="0"/>
              <a:t> </a:t>
            </a:r>
            <a:r>
              <a:rPr lang="pt-BR" dirty="0"/>
              <a:t>= 2.14</a:t>
            </a:r>
          </a:p>
        </p:txBody>
      </p:sp>
      <p:cxnSp>
        <p:nvCxnSpPr>
          <p:cNvPr id="21" name="Conector de seta reta 20"/>
          <p:cNvCxnSpPr/>
          <p:nvPr/>
        </p:nvCxnSpPr>
        <p:spPr>
          <a:xfrm>
            <a:off x="11176000" y="4932158"/>
            <a:ext cx="720436" cy="106224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0437093" y="4590473"/>
            <a:ext cx="1274616" cy="369332"/>
          </a:xfrm>
          <a:prstGeom prst="rect">
            <a:avLst/>
          </a:prstGeom>
          <a:noFill/>
        </p:spPr>
        <p:txBody>
          <a:bodyPr wrap="square" rtlCol="0">
            <a:spAutoFit/>
          </a:bodyPr>
          <a:lstStyle/>
          <a:p>
            <a:r>
              <a:rPr lang="pt-BR" dirty="0" err="1"/>
              <a:t>F</a:t>
            </a:r>
            <a:r>
              <a:rPr lang="pt-BR" baseline="-25000" dirty="0" err="1"/>
              <a:t>calc</a:t>
            </a:r>
            <a:r>
              <a:rPr lang="pt-BR" dirty="0"/>
              <a:t> =6.63</a:t>
            </a:r>
          </a:p>
        </p:txBody>
      </p:sp>
    </p:spTree>
    <p:extLst>
      <p:ext uri="{BB962C8B-B14F-4D97-AF65-F5344CB8AC3E}">
        <p14:creationId xmlns:p14="http://schemas.microsoft.com/office/powerpoint/2010/main" val="357229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p:pic>
        <p:nvPicPr>
          <p:cNvPr id="4" name="Espaço Reservado para Conteúdo 3"/>
          <p:cNvPicPr>
            <a:picLocks noGrp="1" noChangeAspect="1"/>
          </p:cNvPicPr>
          <p:nvPr>
            <p:ph idx="1"/>
          </p:nvPr>
        </p:nvPicPr>
        <p:blipFill>
          <a:blip r:embed="rId2"/>
          <a:stretch>
            <a:fillRect/>
          </a:stretch>
        </p:blipFill>
        <p:spPr>
          <a:xfrm>
            <a:off x="4860324" y="840259"/>
            <a:ext cx="2413687" cy="6017741"/>
          </a:xfrm>
          <a:prstGeom prst="rect">
            <a:avLst/>
          </a:prstGeom>
        </p:spPr>
      </p:pic>
    </p:spTree>
    <p:extLst>
      <p:ext uri="{BB962C8B-B14F-4D97-AF65-F5344CB8AC3E}">
        <p14:creationId xmlns:p14="http://schemas.microsoft.com/office/powerpoint/2010/main" val="111782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131805" y="840259"/>
                <a:ext cx="11911914" cy="5955957"/>
              </a:xfrm>
            </p:spPr>
            <p:txBody>
              <a:bodyPr>
                <a:normAutofit fontScale="77500" lnSpcReduction="20000"/>
              </a:bodyPr>
              <a:lstStyle/>
              <a:p>
                <a:pPr algn="just">
                  <a:lnSpc>
                    <a:spcPct val="120000"/>
                  </a:lnSpc>
                </a:pPr>
                <a:r>
                  <a:rPr lang="pt-BR" dirty="0"/>
                  <a:t>A matriz de dados apresentada tem seus dados que podem ser classificados como dados temporais, ou uma série temporal. Isto porque apresentada dados de 1969 a 2005, para dados de consumo - DCP(Y) - e renda bruta da sociedade – PIB(X).</a:t>
                </a:r>
              </a:p>
              <a:p>
                <a:pPr marL="0" indent="0" algn="just">
                  <a:lnSpc>
                    <a:spcPct val="120000"/>
                  </a:lnSpc>
                  <a:buNone/>
                </a:pPr>
                <a:r>
                  <a:rPr lang="pt-BR" dirty="0"/>
                  <a:t>Portanto, o modelo estatístico deve ser corretamente apresentado como:</a:t>
                </a: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𝑡</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𝛽</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𝑡</m:t>
                          </m:r>
                        </m:sub>
                      </m:sSub>
                    </m:oMath>
                  </m:oMathPara>
                </a14:m>
                <a:endParaRPr lang="pt-BR" dirty="0"/>
              </a:p>
              <a:p>
                <a:pPr marL="0" indent="0" algn="just">
                  <a:lnSpc>
                    <a:spcPct val="120000"/>
                  </a:lnSpc>
                  <a:buNone/>
                </a:pPr>
                <a:r>
                  <a:rPr lang="pt-BR" dirty="0"/>
                  <a:t>O subscrito </a:t>
                </a:r>
                <a14:m>
                  <m:oMath xmlns:m="http://schemas.openxmlformats.org/officeDocument/2006/math">
                    <m:r>
                      <a:rPr lang="pt-BR" b="0" i="0" smtClean="0">
                        <a:latin typeface="Cambria Math" panose="02040503050406030204" pitchFamily="18" charset="0"/>
                      </a:rPr>
                      <m:t>"</m:t>
                    </m:r>
                    <m:r>
                      <a:rPr lang="pt-BR" i="1">
                        <a:latin typeface="Cambria Math" panose="02040503050406030204" pitchFamily="18" charset="0"/>
                      </a:rPr>
                      <m:t>𝑡</m:t>
                    </m:r>
                  </m:oMath>
                </a14:m>
                <a:r>
                  <a:rPr lang="pt-BR" dirty="0"/>
                  <a:t>” apresenta o modelo como sendo um modelo de série temporal.</a:t>
                </a:r>
              </a:p>
              <a:p>
                <a:pPr marL="0" indent="0" algn="just">
                  <a:lnSpc>
                    <a:spcPct val="120000"/>
                  </a:lnSpc>
                  <a:buNone/>
                </a:pPr>
                <a:endParaRPr lang="pt-BR" dirty="0"/>
              </a:p>
              <a:p>
                <a:pPr marL="0" indent="0" algn="just">
                  <a:lnSpc>
                    <a:spcPct val="120000"/>
                  </a:lnSpc>
                  <a:buNone/>
                </a:pPr>
                <a:r>
                  <a:rPr lang="pt-BR" dirty="0"/>
                  <a:t>Alternativamente, um modelo estatístico pode ser apresentado como do tipo </a:t>
                </a:r>
                <a:r>
                  <a:rPr lang="pt-BR" dirty="0" err="1"/>
                  <a:t>cross-section</a:t>
                </a:r>
                <a:r>
                  <a:rPr lang="pt-BR" dirty="0"/>
                  <a:t>, ou seja, cujos dados são apresentados todos em um mesmo período de tempo e desfrutam da mesma localização geográfica. Este modelo pode ser expresso por:</a:t>
                </a: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b="0" i="1" smtClean="0">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b="0" i="1" smtClean="0">
                              <a:latin typeface="Cambria Math" panose="02040503050406030204" pitchFamily="18" charset="0"/>
                            </a:rPr>
                            <m:t>𝑖</m:t>
                          </m:r>
                        </m:sub>
                      </m:sSub>
                    </m:oMath>
                  </m:oMathPara>
                </a14:m>
                <a:endParaRPr lang="pt-BR" dirty="0"/>
              </a:p>
              <a:p>
                <a:pPr marL="0" indent="0" algn="just">
                  <a:lnSpc>
                    <a:spcPct val="120000"/>
                  </a:lnSpc>
                  <a:buNone/>
                </a:pPr>
                <a:r>
                  <a:rPr lang="pt-BR" dirty="0"/>
                  <a:t>Ou seja, o subscrito “</a:t>
                </a:r>
                <a14:m>
                  <m:oMath xmlns:m="http://schemas.openxmlformats.org/officeDocument/2006/math">
                    <m:r>
                      <a:rPr lang="pt-BR" i="1">
                        <a:latin typeface="Cambria Math" panose="02040503050406030204" pitchFamily="18" charset="0"/>
                      </a:rPr>
                      <m:t>𝑖</m:t>
                    </m:r>
                  </m:oMath>
                </a14:m>
                <a:r>
                  <a:rPr lang="pt-BR" dirty="0"/>
                  <a:t>” apresenta o modelo como sendo do tipo </a:t>
                </a:r>
                <a:r>
                  <a:rPr lang="pt-BR" dirty="0" err="1"/>
                  <a:t>cross-section</a:t>
                </a:r>
                <a:r>
                  <a:rPr lang="pt-BR" dirty="0"/>
                  <a:t> (corte temporal). Exemplos destes dados podem uma função que deseja saber a produtividade média das máquinas em uma linha de produção e se utiliza dos seguintes dados: produtividade da máquina e gastos com manutenção.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131805" y="840259"/>
                <a:ext cx="11911914" cy="5955957"/>
              </a:xfrm>
              <a:blipFill rotWithShape="0">
                <a:blip r:embed="rId2"/>
                <a:stretch>
                  <a:fillRect l="-665" t="-716" r="-665" b="-921"/>
                </a:stretch>
              </a:blipFill>
            </p:spPr>
            <p:txBody>
              <a:bodyPr/>
              <a:lstStyle/>
              <a:p>
                <a:r>
                  <a:rPr lang="pt-BR">
                    <a:noFill/>
                  </a:rPr>
                  <a:t> </a:t>
                </a:r>
              </a:p>
            </p:txBody>
          </p:sp>
        </mc:Fallback>
      </mc:AlternateContent>
    </p:spTree>
    <p:extLst>
      <p:ext uri="{BB962C8B-B14F-4D97-AF65-F5344CB8AC3E}">
        <p14:creationId xmlns:p14="http://schemas.microsoft.com/office/powerpoint/2010/main" val="171943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Análise de Regressão Linear</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304799" y="914400"/>
                <a:ext cx="11640065" cy="5881816"/>
              </a:xfrm>
            </p:spPr>
            <p:txBody>
              <a:bodyPr>
                <a:normAutofit fontScale="92500" lnSpcReduction="20000"/>
              </a:bodyPr>
              <a:lstStyle/>
              <a:p>
                <a:pPr algn="just">
                  <a:lnSpc>
                    <a:spcPct val="110000"/>
                  </a:lnSpc>
                </a:pPr>
                <a:r>
                  <a:rPr lang="pt-BR" dirty="0"/>
                  <a:t>Um outro tipo de modelo estatístico é aquele no qual os dados estão dispostos segundo sua disposição geográfica, ou seja os dados carregam consigo a informação da sua localização (latitude e longitude). </a:t>
                </a:r>
              </a:p>
              <a:p>
                <a:pPr algn="just">
                  <a:lnSpc>
                    <a:spcPct val="110000"/>
                  </a:lnSpc>
                </a:pPr>
                <a:endParaRPr lang="pt-BR" dirty="0"/>
              </a:p>
              <a:p>
                <a:pPr marL="0" indent="0" algn="just">
                  <a:lnSpc>
                    <a:spcPct val="110000"/>
                  </a:lnSpc>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b="0" i="1" smtClean="0">
                              <a:latin typeface="Cambria Math" panose="02040503050406030204" pitchFamily="18" charset="0"/>
                            </a:rPr>
                            <m:t>𝑢𝑖</m:t>
                          </m:r>
                          <m:r>
                            <a:rPr lang="pt-BR" b="0" i="1" smtClean="0">
                              <a:latin typeface="Cambria Math" panose="02040503050406030204" pitchFamily="18" charset="0"/>
                            </a:rPr>
                            <m:t>, </m:t>
                          </m:r>
                          <m:r>
                            <a:rPr lang="pt-BR" b="0" i="1" smtClean="0">
                              <a:latin typeface="Cambria Math" panose="02040503050406030204" pitchFamily="18" charset="0"/>
                            </a:rPr>
                            <m:t>𝑣𝑖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b="0" i="1" smtClean="0">
                              <a:latin typeface="Cambria Math" panose="02040503050406030204" pitchFamily="18" charset="0"/>
                            </a:rPr>
                            <m:t>𝑢</m:t>
                          </m:r>
                          <m:r>
                            <a:rPr lang="pt-BR" i="1">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𝑣𝑖</m:t>
                          </m:r>
                        </m:sub>
                      </m:sSub>
                    </m:oMath>
                  </m:oMathPara>
                </a14:m>
                <a:endParaRPr lang="pt-BR" dirty="0"/>
              </a:p>
              <a:p>
                <a:pPr marL="0" indent="0" algn="just">
                  <a:lnSpc>
                    <a:spcPct val="110000"/>
                  </a:lnSpc>
                  <a:buNone/>
                </a:pPr>
                <a:endParaRPr lang="pt-BR" dirty="0"/>
              </a:p>
              <a:p>
                <a:pPr marL="0" indent="0" algn="just">
                  <a:lnSpc>
                    <a:spcPct val="110000"/>
                  </a:lnSpc>
                  <a:buNone/>
                </a:pPr>
                <a:r>
                  <a:rPr lang="pt-BR" dirty="0"/>
                  <a:t>Neste caso, os subscritos </a:t>
                </a:r>
                <a14:m>
                  <m:oMath xmlns:m="http://schemas.openxmlformats.org/officeDocument/2006/math">
                    <m:r>
                      <a:rPr lang="pt-BR" i="1">
                        <a:latin typeface="Cambria Math" panose="02040503050406030204" pitchFamily="18" charset="0"/>
                      </a:rPr>
                      <m:t>𝑢𝑖</m:t>
                    </m:r>
                    <m:r>
                      <a:rPr lang="pt-BR" b="0" i="1" smtClean="0">
                        <a:latin typeface="Cambria Math" panose="02040503050406030204" pitchFamily="18" charset="0"/>
                      </a:rPr>
                      <m:t> </m:t>
                    </m:r>
                    <m:r>
                      <m:rPr>
                        <m:sty m:val="p"/>
                      </m:rPr>
                      <a:rPr lang="pt-BR" b="0" i="0" smtClean="0">
                        <a:latin typeface="Cambria Math" panose="02040503050406030204" pitchFamily="18" charset="0"/>
                      </a:rPr>
                      <m:t>e</m:t>
                    </m:r>
                    <m:r>
                      <a:rPr lang="pt-BR" i="1">
                        <a:latin typeface="Cambria Math" panose="02040503050406030204" pitchFamily="18" charset="0"/>
                      </a:rPr>
                      <m:t> </m:t>
                    </m:r>
                    <m:r>
                      <a:rPr lang="pt-BR" i="1">
                        <a:latin typeface="Cambria Math" panose="02040503050406030204" pitchFamily="18" charset="0"/>
                      </a:rPr>
                      <m:t>𝑣𝑖</m:t>
                    </m:r>
                  </m:oMath>
                </a14:m>
                <a:r>
                  <a:rPr lang="pt-BR" dirty="0"/>
                  <a:t> representam respectivamente a latitude e longitude da observação </a:t>
                </a:r>
                <a14:m>
                  <m:oMath xmlns:m="http://schemas.openxmlformats.org/officeDocument/2006/math">
                    <m:r>
                      <a:rPr lang="pt-BR" i="1">
                        <a:latin typeface="Cambria Math" panose="02040503050406030204" pitchFamily="18" charset="0"/>
                      </a:rPr>
                      <m:t>𝑖</m:t>
                    </m:r>
                  </m:oMath>
                </a14:m>
                <a:r>
                  <a:rPr lang="pt-BR" dirty="0"/>
                  <a:t>, que vai de 1 a k. Sendo assim poderemos ter k observações geograficamente distribuídas.</a:t>
                </a:r>
              </a:p>
              <a:p>
                <a:pPr marL="0" indent="0" algn="just">
                  <a:lnSpc>
                    <a:spcPct val="110000"/>
                  </a:lnSpc>
                  <a:buNone/>
                </a:pPr>
                <a:r>
                  <a:rPr lang="pt-BR" dirty="0"/>
                  <a:t>Deve-se notar que, para o modelo acima, os parâmetros são genéricos para toda a distribuição espacial. Mas, também é possível ter modelos com parâmetros espacialmente distribuídos tal como no seguinte modelo:</a:t>
                </a:r>
              </a:p>
              <a:p>
                <a:pPr marL="0" indent="0" algn="just">
                  <a:lnSpc>
                    <a:spcPct val="110000"/>
                  </a:lnSpc>
                  <a:buNone/>
                </a:pPr>
                <a:endParaRPr lang="pt-BR" dirty="0"/>
              </a:p>
              <a:p>
                <a:pPr marL="0" indent="0" algn="just">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𝑢𝑖</m:t>
                          </m:r>
                          <m:r>
                            <a:rPr lang="pt-BR" i="1">
                              <a:latin typeface="Cambria Math" panose="02040503050406030204" pitchFamily="18" charset="0"/>
                            </a:rPr>
                            <m:t>, </m:t>
                          </m:r>
                          <m:r>
                            <a:rPr lang="pt-BR" i="1">
                              <a:latin typeface="Cambria Math" panose="02040503050406030204" pitchFamily="18" charset="0"/>
                            </a:rPr>
                            <m:t>𝑣𝑖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1</m:t>
                          </m:r>
                          <m:r>
                            <a:rPr lang="pt-BR" b="0" i="1" smtClean="0">
                              <a:latin typeface="Cambria Math" panose="02040503050406030204" pitchFamily="18" charset="0"/>
                            </a:rPr>
                            <m:t>;</m:t>
                          </m:r>
                          <m:r>
                            <a:rPr lang="pt-BR" b="0" i="1" smtClean="0">
                              <a:latin typeface="Cambria Math" panose="02040503050406030204" pitchFamily="18" charset="0"/>
                            </a:rPr>
                            <m:t>𝑢𝑖</m:t>
                          </m:r>
                          <m:r>
                            <a:rPr lang="pt-BR" b="0" i="1" smtClean="0">
                              <a:latin typeface="Cambria Math" panose="02040503050406030204" pitchFamily="18" charset="0"/>
                            </a:rPr>
                            <m:t>,</m:t>
                          </m:r>
                          <m:r>
                            <a:rPr lang="pt-BR" b="0" i="1" smtClean="0">
                              <a:latin typeface="Cambria Math" panose="02040503050406030204" pitchFamily="18" charset="0"/>
                            </a:rPr>
                            <m:t>𝑣𝑖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𝛽</m:t>
                          </m:r>
                        </m:e>
                        <m:sub>
                          <m:r>
                            <a:rPr lang="pt-BR" i="1">
                              <a:latin typeface="Cambria Math" panose="02040503050406030204" pitchFamily="18" charset="0"/>
                            </a:rPr>
                            <m:t>2</m:t>
                          </m:r>
                          <m:r>
                            <a:rPr lang="pt-BR" b="0" i="1" smtClean="0">
                              <a:latin typeface="Cambria Math" panose="02040503050406030204" pitchFamily="18" charset="0"/>
                            </a:rPr>
                            <m:t>;</m:t>
                          </m:r>
                          <m:r>
                            <a:rPr lang="pt-BR" b="0" i="1" smtClean="0">
                              <a:latin typeface="Cambria Math" panose="02040503050406030204" pitchFamily="18" charset="0"/>
                            </a:rPr>
                            <m:t>𝑢𝑖</m:t>
                          </m:r>
                          <m:r>
                            <a:rPr lang="pt-BR" b="0" i="1" smtClean="0">
                              <a:latin typeface="Cambria Math" panose="02040503050406030204" pitchFamily="18" charset="0"/>
                            </a:rPr>
                            <m:t>,</m:t>
                          </m:r>
                          <m:r>
                            <a:rPr lang="pt-BR" b="0" i="1" smtClean="0">
                              <a:latin typeface="Cambria Math" panose="02040503050406030204" pitchFamily="18" charset="0"/>
                            </a:rPr>
                            <m:t>𝑣𝑖</m:t>
                          </m:r>
                        </m:sub>
                      </m:sSub>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𝑢𝑖</m:t>
                          </m:r>
                          <m:r>
                            <a:rPr lang="pt-BR" i="1">
                              <a:latin typeface="Cambria Math" panose="02040503050406030204" pitchFamily="18" charset="0"/>
                            </a:rPr>
                            <m:t>,</m:t>
                          </m:r>
                          <m:r>
                            <a:rPr lang="pt-BR" i="1">
                              <a:latin typeface="Cambria Math" panose="02040503050406030204" pitchFamily="18" charset="0"/>
                            </a:rPr>
                            <m:t>𝑣𝑖</m:t>
                          </m:r>
                        </m:sub>
                      </m:sSub>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304799" y="914400"/>
                <a:ext cx="11640065" cy="5881816"/>
              </a:xfrm>
              <a:blipFill rotWithShape="0">
                <a:blip r:embed="rId2"/>
                <a:stretch>
                  <a:fillRect l="-943" t="-1554" r="-943" b="-518"/>
                </a:stretch>
              </a:blipFill>
            </p:spPr>
            <p:txBody>
              <a:bodyPr/>
              <a:lstStyle/>
              <a:p>
                <a:r>
                  <a:rPr lang="pt-BR">
                    <a:noFill/>
                  </a:rPr>
                  <a:t> </a:t>
                </a:r>
              </a:p>
            </p:txBody>
          </p:sp>
        </mc:Fallback>
      </mc:AlternateContent>
    </p:spTree>
    <p:extLst>
      <p:ext uri="{BB962C8B-B14F-4D97-AF65-F5344CB8AC3E}">
        <p14:creationId xmlns:p14="http://schemas.microsoft.com/office/powerpoint/2010/main" val="73216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752"/>
            <a:ext cx="10515600" cy="730507"/>
          </a:xfrm>
        </p:spPr>
        <p:txBody>
          <a:bodyPr/>
          <a:lstStyle/>
          <a:p>
            <a:pPr algn="ctr"/>
            <a:r>
              <a:rPr lang="pt-BR" b="1" dirty="0"/>
              <a:t>Escolha da Estrutura Inicial do Modelo</a:t>
            </a:r>
          </a:p>
        </p:txBody>
      </p:sp>
      <p:sp>
        <p:nvSpPr>
          <p:cNvPr id="3" name="Espaço Reservado para Conteúdo 2"/>
          <p:cNvSpPr>
            <a:spLocks noGrp="1"/>
          </p:cNvSpPr>
          <p:nvPr>
            <p:ph idx="1"/>
          </p:nvPr>
        </p:nvSpPr>
        <p:spPr>
          <a:xfrm>
            <a:off x="304799" y="914400"/>
            <a:ext cx="11640065" cy="5881816"/>
          </a:xfrm>
        </p:spPr>
        <p:txBody>
          <a:bodyPr>
            <a:normAutofit/>
          </a:bodyPr>
          <a:lstStyle/>
          <a:p>
            <a:pPr algn="just"/>
            <a:r>
              <a:rPr lang="pt-BR" dirty="0"/>
              <a:t>Parte-se de um problema a ser tratado, para tanto deve buscar primeiramente uma teoria que forneça uma base de conhecimento para elaborar o modelo e fazer as análises necessárias.</a:t>
            </a:r>
          </a:p>
          <a:p>
            <a:pPr algn="just"/>
            <a:endParaRPr lang="pt-BR" dirty="0"/>
          </a:p>
        </p:txBody>
      </p:sp>
      <p:pic>
        <p:nvPicPr>
          <p:cNvPr id="5" name="Imagem 4"/>
          <p:cNvPicPr>
            <a:picLocks noChangeAspect="1"/>
          </p:cNvPicPr>
          <p:nvPr/>
        </p:nvPicPr>
        <p:blipFill>
          <a:blip r:embed="rId2"/>
          <a:stretch>
            <a:fillRect/>
          </a:stretch>
        </p:blipFill>
        <p:spPr>
          <a:xfrm>
            <a:off x="3819525" y="2076451"/>
            <a:ext cx="4181475" cy="4781550"/>
          </a:xfrm>
          <a:prstGeom prst="rect">
            <a:avLst/>
          </a:prstGeom>
        </p:spPr>
      </p:pic>
    </p:spTree>
    <p:extLst>
      <p:ext uri="{BB962C8B-B14F-4D97-AF65-F5344CB8AC3E}">
        <p14:creationId xmlns:p14="http://schemas.microsoft.com/office/powerpoint/2010/main" val="426571920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27982</TotalTime>
  <Words>4666</Words>
  <Application>Microsoft Office PowerPoint</Application>
  <PresentationFormat>Widescreen</PresentationFormat>
  <Paragraphs>477</Paragraphs>
  <Slides>57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57</vt:i4>
      </vt:variant>
    </vt:vector>
  </HeadingPairs>
  <TitlesOfParts>
    <vt:vector size="63" baseType="lpstr">
      <vt:lpstr>Arial</vt:lpstr>
      <vt:lpstr>Calibri</vt:lpstr>
      <vt:lpstr>Calibri Light</vt:lpstr>
      <vt:lpstr>Cambria Math</vt:lpstr>
      <vt:lpstr>Wingdings</vt:lpstr>
      <vt:lpstr>Tema do Office</vt:lpstr>
      <vt:lpstr>IAA005 - ESTATÍSTICA APLICADA I Parte 3</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Escolha da Estrutura Inicial do Modelo</vt:lpstr>
      <vt:lpstr>Escolha da Estrutura Inicial do Modelo</vt:lpstr>
      <vt:lpstr>Regressão versus Correlação</vt:lpstr>
      <vt:lpstr>Significado do Termo de Erro estocástico (u)</vt:lpstr>
      <vt:lpstr>Origem do Termo de Erro estocástico (u)</vt:lpstr>
      <vt:lpstr>O Método dos Mínimos Quadrados Ordinários - MQO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O Método dos Mínimos Quadrados Ordinários </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Linear</vt:lpstr>
      <vt:lpstr>Análise de regressão – Introd.</vt:lpstr>
      <vt:lpstr>Análise de regressão – Introd.</vt:lpstr>
      <vt:lpstr>Análise de regressão – Introd.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IAA005 - ESTATÍSTICA APLICADA I</dc:title>
  <dc:creator>Arno Paulo Schmitz</dc:creator>
  <cp:lastModifiedBy>Arno Paulo Schmitz</cp:lastModifiedBy>
  <cp:revision>333</cp:revision>
  <dcterms:created xsi:type="dcterms:W3CDTF">2020-03-09T13:16:58Z</dcterms:created>
  <dcterms:modified xsi:type="dcterms:W3CDTF">2022-06-04T00:21:50Z</dcterms:modified>
</cp:coreProperties>
</file>