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Luciole" charset="1" panose="020B0500020200000003"/>
      <p:regular r:id="rId35"/>
    </p:embeddedFont>
    <p:embeddedFont>
      <p:font typeface="Open Sauce" charset="1" panose="00000500000000000000"/>
      <p:regular r:id="rId36"/>
    </p:embeddedFont>
    <p:embeddedFont>
      <p:font typeface="Luciole Bold" charset="1" panose="020B0800020200000003"/>
      <p:regular r:id="rId37"/>
    </p:embeddedFont>
    <p:embeddedFont>
      <p:font typeface="Luciole Italics" charset="1" panose="020B0500020200000003"/>
      <p:regular r:id="rId38"/>
    </p:embeddedFont>
    <p:embeddedFont>
      <p:font typeface="TT Rounds Condensed Bold" charset="1" panose="02000806030000020003"/>
      <p:regular r:id="rId39"/>
    </p:embeddedFont>
    <p:embeddedFont>
      <p:font typeface="TT Rounds Condensed" charset="1" panose="02000506030000020003"/>
      <p:regular r:id="rId40"/>
    </p:embeddedFont>
    <p:embeddedFont>
      <p:font typeface="Luciole Bold Italics" charset="1" panose="020B0800020200000003"/>
      <p:regular r:id="rId41"/>
    </p:embeddedFont>
    <p:embeddedFont>
      <p:font typeface="Open Sauce Italics" charset="1" panose="00000500000000000000"/>
      <p:regular r:id="rId42"/>
    </p:embeddedFont>
    <p:embeddedFont>
      <p:font typeface="TT Rounds Condensed Italics" charset="1" panose="02000506030000090003"/>
      <p:regular r:id="rId43"/>
    </p:embeddedFont>
    <p:embeddedFont>
      <p:font typeface="TT Rounds Condensed Bold Italics" charset="1" panose="02000806030000090003"/>
      <p:regular r:id="rId44"/>
    </p:embeddedFont>
    <p:embeddedFont>
      <p:font typeface="Arimo" charset="1" panose="020B0604020202020204"/>
      <p:regular r:id="rId45"/>
    </p:embeddedFont>
    <p:embeddedFont>
      <p:font typeface="Trebuchet MS" charset="1" panose="020B0603020202020204"/>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https://kb.epam.com/display/EPMASMT/.NET+Discipline:+Requirements+for+L3+position" TargetMode="External" Type="http://schemas.openxmlformats.org/officeDocument/2006/relationships/hyperlink"/><Relationship Id="rId3" Target="https://kb.epam.com/display/EPMASMT/.NET+Discipline:+Requirements+for+L4+position"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https://medium.com/@victor.avt/insert-null-and-lose-everything-b615c72364ed"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https://kb.epam.com/display/EPMASMT/.NET+Discipline:+Requirements+for+L3+position" TargetMode="External" Type="http://schemas.openxmlformats.org/officeDocument/2006/relationships/hyperlink"/><Relationship Id="rId3" Target="https://kb.epam.com/display/EPMASMT/.NET+Discipline:+Requirements+for+L4+position" TargetMode="External" Type="http://schemas.openxmlformats.org/officeDocument/2006/relationships/hyperlink"/></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AutoShape 2" id="2"/>
          <p:cNvSpPr/>
          <p:nvPr/>
        </p:nvSpPr>
        <p:spPr>
          <a:xfrm rot="0">
            <a:off x="10813744" y="0"/>
            <a:ext cx="8968809" cy="10287000"/>
          </a:xfrm>
          <a:prstGeom prst="rect">
            <a:avLst/>
          </a:prstGeom>
          <a:solidFill>
            <a:srgbClr val="2A7DE1"/>
          </a:solidFill>
        </p:spPr>
      </p:sp>
      <p:sp>
        <p:nvSpPr>
          <p:cNvPr name="Freeform 3" id="3"/>
          <p:cNvSpPr/>
          <p:nvPr/>
        </p:nvSpPr>
        <p:spPr>
          <a:xfrm flipH="false" flipV="false" rot="0">
            <a:off x="12241442" y="4075953"/>
            <a:ext cx="4742350" cy="2371175"/>
          </a:xfrm>
          <a:custGeom>
            <a:avLst/>
            <a:gdLst/>
            <a:ahLst/>
            <a:cxnLst/>
            <a:rect r="r" b="b" t="t" l="l"/>
            <a:pathLst>
              <a:path h="2371175" w="4742350">
                <a:moveTo>
                  <a:pt x="0" y="0"/>
                </a:moveTo>
                <a:lnTo>
                  <a:pt x="4742350" y="0"/>
                </a:lnTo>
                <a:lnTo>
                  <a:pt x="4742350" y="2371175"/>
                </a:lnTo>
                <a:lnTo>
                  <a:pt x="0" y="2371175"/>
                </a:lnTo>
                <a:lnTo>
                  <a:pt x="0" y="0"/>
                </a:lnTo>
                <a:close/>
              </a:path>
            </a:pathLst>
          </a:custGeom>
          <a:blipFill>
            <a:blip r:embed="rId2"/>
            <a:stretch>
              <a:fillRect l="0" t="0" r="0" b="0"/>
            </a:stretch>
          </a:blipFill>
        </p:spPr>
      </p:sp>
      <p:sp>
        <p:nvSpPr>
          <p:cNvPr name="TextBox 4" id="4"/>
          <p:cNvSpPr txBox="true"/>
          <p:nvPr/>
        </p:nvSpPr>
        <p:spPr>
          <a:xfrm rot="0">
            <a:off x="898077" y="1956355"/>
            <a:ext cx="8933670" cy="3122936"/>
          </a:xfrm>
          <a:prstGeom prst="rect">
            <a:avLst/>
          </a:prstGeom>
        </p:spPr>
        <p:txBody>
          <a:bodyPr anchor="t" rtlCol="false" tIns="0" lIns="0" bIns="0" rIns="0">
            <a:spAutoFit/>
          </a:bodyPr>
          <a:lstStyle/>
          <a:p>
            <a:pPr algn="l">
              <a:lnSpc>
                <a:spcPts val="11440"/>
              </a:lnSpc>
            </a:pPr>
            <a:r>
              <a:rPr lang="en-US" sz="10400">
                <a:solidFill>
                  <a:srgbClr val="230871"/>
                </a:solidFill>
                <a:latin typeface="Luciole"/>
                <a:ea typeface="Luciole"/>
                <a:cs typeface="Luciole"/>
                <a:sym typeface="Luciole"/>
              </a:rPr>
              <a:t>Self Presentation</a:t>
            </a:r>
          </a:p>
        </p:txBody>
      </p:sp>
      <p:sp>
        <p:nvSpPr>
          <p:cNvPr name="TextBox 5" id="5"/>
          <p:cNvSpPr txBox="true"/>
          <p:nvPr/>
        </p:nvSpPr>
        <p:spPr>
          <a:xfrm rot="0">
            <a:off x="898077" y="5022141"/>
            <a:ext cx="8933670" cy="514231"/>
          </a:xfrm>
          <a:prstGeom prst="rect">
            <a:avLst/>
          </a:prstGeom>
        </p:spPr>
        <p:txBody>
          <a:bodyPr anchor="t" rtlCol="false" tIns="0" lIns="0" bIns="0" rIns="0">
            <a:spAutoFit/>
          </a:bodyPr>
          <a:lstStyle/>
          <a:p>
            <a:pPr algn="l">
              <a:lnSpc>
                <a:spcPts val="4206"/>
              </a:lnSpc>
              <a:spcBef>
                <a:spcPct val="0"/>
              </a:spcBef>
            </a:pPr>
            <a:r>
              <a:rPr lang="en-US" sz="3004">
                <a:solidFill>
                  <a:srgbClr val="230871"/>
                </a:solidFill>
                <a:latin typeface="Open Sauce"/>
                <a:ea typeface="Open Sauce"/>
                <a:cs typeface="Open Sauce"/>
                <a:sym typeface="Open Sauce"/>
              </a:rPr>
              <a:t>.NET DISCIPLINE</a:t>
            </a:r>
          </a:p>
        </p:txBody>
      </p:sp>
      <p:sp>
        <p:nvSpPr>
          <p:cNvPr name="TextBox 6" id="6"/>
          <p:cNvSpPr txBox="true"/>
          <p:nvPr/>
        </p:nvSpPr>
        <p:spPr>
          <a:xfrm rot="0">
            <a:off x="1003784" y="6403734"/>
            <a:ext cx="7546330" cy="810125"/>
          </a:xfrm>
          <a:prstGeom prst="rect">
            <a:avLst/>
          </a:prstGeom>
        </p:spPr>
        <p:txBody>
          <a:bodyPr anchor="t" rtlCol="false" tIns="0" lIns="0" bIns="0" rIns="0">
            <a:spAutoFit/>
          </a:bodyPr>
          <a:lstStyle/>
          <a:p>
            <a:pPr algn="ctr">
              <a:lnSpc>
                <a:spcPts val="5960"/>
              </a:lnSpc>
              <a:spcBef>
                <a:spcPct val="0"/>
              </a:spcBef>
            </a:pPr>
            <a:r>
              <a:rPr lang="en-US" sz="4470" spc="786">
                <a:solidFill>
                  <a:srgbClr val="000000"/>
                </a:solidFill>
                <a:latin typeface="Luciole Bold"/>
                <a:ea typeface="Luciole Bold"/>
                <a:cs typeface="Luciole Bold"/>
                <a:sym typeface="Luciole Bold"/>
              </a:rPr>
              <a:t>Victor Avtandilyan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53276"/>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AutoShape 4" id="4"/>
          <p:cNvSpPr/>
          <p:nvPr/>
        </p:nvSpPr>
        <p:spPr>
          <a:xfrm>
            <a:off x="569768" y="1413822"/>
            <a:ext cx="17148464" cy="38100"/>
          </a:xfrm>
          <a:prstGeom prst="line">
            <a:avLst/>
          </a:prstGeom>
          <a:ln cap="rnd" w="19050">
            <a:solidFill>
              <a:srgbClr val="CCCCCC"/>
            </a:solidFill>
            <a:prstDash val="solid"/>
            <a:headEnd type="none" len="sm" w="sm"/>
            <a:tailEnd type="none" len="sm" w="sm"/>
          </a:ln>
        </p:spPr>
      </p:sp>
      <p:grpSp>
        <p:nvGrpSpPr>
          <p:cNvPr name="Group 5" id="5"/>
          <p:cNvGrpSpPr/>
          <p:nvPr/>
        </p:nvGrpSpPr>
        <p:grpSpPr>
          <a:xfrm rot="0">
            <a:off x="-352355" y="1413822"/>
            <a:ext cx="18640355" cy="671830"/>
            <a:chOff x="0" y="0"/>
            <a:chExt cx="24853807" cy="895773"/>
          </a:xfrm>
        </p:grpSpPr>
        <p:sp>
          <p:nvSpPr>
            <p:cNvPr name="Freeform 6" id="6"/>
            <p:cNvSpPr/>
            <p:nvPr/>
          </p:nvSpPr>
          <p:spPr>
            <a:xfrm flipH="false" flipV="false" rot="0">
              <a:off x="0" y="0"/>
              <a:ext cx="24853813" cy="895773"/>
            </a:xfrm>
            <a:custGeom>
              <a:avLst/>
              <a:gdLst/>
              <a:ahLst/>
              <a:cxnLst/>
              <a:rect r="r" b="b" t="t" l="l"/>
              <a:pathLst>
                <a:path h="895773" w="24853813">
                  <a:moveTo>
                    <a:pt x="0" y="0"/>
                  </a:moveTo>
                  <a:lnTo>
                    <a:pt x="24853813" y="0"/>
                  </a:lnTo>
                  <a:lnTo>
                    <a:pt x="24853813" y="895773"/>
                  </a:lnTo>
                  <a:lnTo>
                    <a:pt x="0" y="895773"/>
                  </a:lnTo>
                  <a:close/>
                </a:path>
              </a:pathLst>
            </a:custGeom>
            <a:gradFill rotWithShape="true">
              <a:gsLst>
                <a:gs pos="0">
                  <a:srgbClr val="0097B2">
                    <a:alpha val="100000"/>
                  </a:srgbClr>
                </a:gs>
                <a:gs pos="100000">
                  <a:srgbClr val="7ED957">
                    <a:alpha val="100000"/>
                  </a:srgbClr>
                </a:gs>
              </a:gsLst>
              <a:lin ang="0"/>
            </a:gradFill>
          </p:spPr>
        </p:sp>
        <p:sp>
          <p:nvSpPr>
            <p:cNvPr name="TextBox 7" id="7"/>
            <p:cNvSpPr txBox="true"/>
            <p:nvPr/>
          </p:nvSpPr>
          <p:spPr>
            <a:xfrm>
              <a:off x="0" y="-85725"/>
              <a:ext cx="24853807" cy="981498"/>
            </a:xfrm>
            <a:prstGeom prst="rect">
              <a:avLst/>
            </a:prstGeom>
          </p:spPr>
          <p:txBody>
            <a:bodyPr anchor="ctr" rtlCol="false" tIns="50800" lIns="50800" bIns="50800" rIns="50800"/>
            <a:lstStyle/>
            <a:p>
              <a:pPr algn="l">
                <a:lnSpc>
                  <a:spcPts val="3200"/>
                </a:lnSpc>
              </a:pPr>
              <a:r>
                <a:rPr lang="en-US" sz="2400">
                  <a:solidFill>
                    <a:srgbClr val="FFFFFF"/>
                  </a:solidFill>
                  <a:latin typeface="Luciole Bold"/>
                  <a:ea typeface="Luciole Bold"/>
                  <a:cs typeface="Luciole Bold"/>
                  <a:sym typeface="Luciole Bold"/>
                </a:rPr>
                <a:t>       MY PARTICIPATION</a:t>
              </a:r>
            </a:p>
          </p:txBody>
        </p:sp>
      </p:grpSp>
      <p:sp>
        <p:nvSpPr>
          <p:cNvPr name="TextBox 8" id="8"/>
          <p:cNvSpPr txBox="true"/>
          <p:nvPr/>
        </p:nvSpPr>
        <p:spPr>
          <a:xfrm rot="0">
            <a:off x="1978606" y="9781364"/>
            <a:ext cx="4661494" cy="228600"/>
          </a:xfrm>
          <a:prstGeom prst="rect">
            <a:avLst/>
          </a:prstGeom>
        </p:spPr>
        <p:txBody>
          <a:bodyPr anchor="t" rtlCol="false" tIns="0" lIns="0" bIns="0" rIns="0">
            <a:spAutoFit/>
          </a:bodyPr>
          <a:lstStyle/>
          <a:p>
            <a:pPr algn="l">
              <a:lnSpc>
                <a:spcPts val="1679"/>
              </a:lnSpc>
            </a:pPr>
            <a:r>
              <a:rPr lang="en-US" sz="1399">
                <a:solidFill>
                  <a:srgbClr val="FFFFFF"/>
                </a:solidFill>
                <a:latin typeface="Luciole"/>
                <a:ea typeface="Luciole"/>
                <a:cs typeface="Luciole"/>
                <a:sym typeface="Luciole"/>
              </a:rPr>
              <a:t>CONFIDENTIAL  |  © 2024 EPAM  Systems, Inc.</a:t>
            </a:r>
          </a:p>
        </p:txBody>
      </p:sp>
      <p:sp>
        <p:nvSpPr>
          <p:cNvPr name="TextBox 9" id="9"/>
          <p:cNvSpPr txBox="true"/>
          <p:nvPr/>
        </p:nvSpPr>
        <p:spPr>
          <a:xfrm rot="0">
            <a:off x="720728" y="373188"/>
            <a:ext cx="16852898" cy="685800"/>
          </a:xfrm>
          <a:prstGeom prst="rect">
            <a:avLst/>
          </a:prstGeom>
        </p:spPr>
        <p:txBody>
          <a:bodyPr anchor="t" rtlCol="false" tIns="0" lIns="0" bIns="0" rIns="0">
            <a:spAutoFit/>
          </a:bodyPr>
          <a:lstStyle/>
          <a:p>
            <a:pPr algn="l">
              <a:lnSpc>
                <a:spcPts val="4800"/>
              </a:lnSpc>
            </a:pPr>
            <a:r>
              <a:rPr lang="en-US" sz="4000">
                <a:solidFill>
                  <a:srgbClr val="222222"/>
                </a:solidFill>
                <a:latin typeface="Luciole Bold"/>
                <a:ea typeface="Luciole Bold"/>
                <a:cs typeface="Luciole Bold"/>
                <a:sym typeface="Luciole Bold"/>
              </a:rPr>
              <a:t>DEV EXPERIENCE: </a:t>
            </a:r>
            <a:r>
              <a:rPr lang="en-US" sz="4000">
                <a:solidFill>
                  <a:srgbClr val="222222"/>
                </a:solidFill>
                <a:latin typeface="Luciole"/>
                <a:ea typeface="Luciole"/>
                <a:cs typeface="Luciole"/>
                <a:sym typeface="Luciole"/>
              </a:rPr>
              <a:t>EPAM </a:t>
            </a:r>
            <a:r>
              <a:rPr lang="en-US" sz="4000">
                <a:solidFill>
                  <a:srgbClr val="222222"/>
                </a:solidFill>
                <a:latin typeface="Luciole Bold Italics"/>
                <a:ea typeface="Luciole Bold Italics"/>
                <a:cs typeface="Luciole Bold Italics"/>
                <a:sym typeface="Luciole Bold Italics"/>
              </a:rPr>
              <a:t>S&amp;P Global</a:t>
            </a:r>
            <a:r>
              <a:rPr lang="en-US" sz="4000">
                <a:solidFill>
                  <a:srgbClr val="222222"/>
                </a:solidFill>
                <a:latin typeface="Luciole Bold"/>
                <a:ea typeface="Luciole Bold"/>
                <a:cs typeface="Luciole Bold"/>
                <a:sym typeface="Luciole Bold"/>
              </a:rPr>
              <a:t> — page 2/2</a:t>
            </a:r>
          </a:p>
        </p:txBody>
      </p:sp>
      <p:sp>
        <p:nvSpPr>
          <p:cNvPr name="TextBox 10" id="10"/>
          <p:cNvSpPr txBox="true"/>
          <p:nvPr/>
        </p:nvSpPr>
        <p:spPr>
          <a:xfrm rot="0">
            <a:off x="14918322" y="9794688"/>
            <a:ext cx="2655304" cy="276225"/>
          </a:xfrm>
          <a:prstGeom prst="rect">
            <a:avLst/>
          </a:prstGeom>
        </p:spPr>
        <p:txBody>
          <a:bodyPr anchor="t" rtlCol="false" tIns="0" lIns="0" bIns="0" rIns="0">
            <a:spAutoFit/>
          </a:bodyPr>
          <a:lstStyle/>
          <a:p>
            <a:pPr algn="r">
              <a:lnSpc>
                <a:spcPts val="1920"/>
              </a:lnSpc>
            </a:pPr>
            <a:r>
              <a:rPr lang="en-US" sz="1600">
                <a:solidFill>
                  <a:srgbClr val="FEFEFE"/>
                </a:solidFill>
                <a:latin typeface="Luciole Bold"/>
                <a:ea typeface="Luciole Bold"/>
                <a:cs typeface="Luciole Bold"/>
                <a:sym typeface="Luciole Bold"/>
              </a:rPr>
              <a:t>5</a:t>
            </a:r>
          </a:p>
        </p:txBody>
      </p:sp>
      <p:sp>
        <p:nvSpPr>
          <p:cNvPr name="Freeform 11" id="11"/>
          <p:cNvSpPr/>
          <p:nvPr/>
        </p:nvSpPr>
        <p:spPr>
          <a:xfrm flipH="false" flipV="false" rot="0">
            <a:off x="7081791" y="1453769"/>
            <a:ext cx="2721564" cy="591940"/>
          </a:xfrm>
          <a:custGeom>
            <a:avLst/>
            <a:gdLst/>
            <a:ahLst/>
            <a:cxnLst/>
            <a:rect r="r" b="b" t="t" l="l"/>
            <a:pathLst>
              <a:path h="591940" w="2721564">
                <a:moveTo>
                  <a:pt x="0" y="0"/>
                </a:moveTo>
                <a:lnTo>
                  <a:pt x="2721564" y="0"/>
                </a:lnTo>
                <a:lnTo>
                  <a:pt x="2721564" y="591940"/>
                </a:lnTo>
                <a:lnTo>
                  <a:pt x="0" y="591940"/>
                </a:lnTo>
                <a:lnTo>
                  <a:pt x="0" y="0"/>
                </a:lnTo>
                <a:close/>
              </a:path>
            </a:pathLst>
          </a:custGeom>
          <a:blipFill>
            <a:blip r:embed="rId2"/>
            <a:stretch>
              <a:fillRect l="0" t="0" r="0" b="0"/>
            </a:stretch>
          </a:blipFill>
        </p:spPr>
      </p:sp>
      <p:sp>
        <p:nvSpPr>
          <p:cNvPr name="TextBox 12" id="12"/>
          <p:cNvSpPr txBox="true"/>
          <p:nvPr/>
        </p:nvSpPr>
        <p:spPr>
          <a:xfrm rot="0">
            <a:off x="569768" y="2852304"/>
            <a:ext cx="7733356" cy="3734215"/>
          </a:xfrm>
          <a:prstGeom prst="rect">
            <a:avLst/>
          </a:prstGeom>
        </p:spPr>
        <p:txBody>
          <a:bodyPr anchor="t" rtlCol="false" tIns="0" lIns="0" bIns="0" rIns="0">
            <a:spAutoFit/>
          </a:bodyPr>
          <a:lstStyle/>
          <a:p>
            <a:pPr algn="l" marL="494576" indent="-247288" lvl="1">
              <a:lnSpc>
                <a:spcPts val="2981"/>
              </a:lnSpc>
              <a:spcBef>
                <a:spcPct val="0"/>
              </a:spcBef>
              <a:buFont typeface="Arial"/>
              <a:buChar char="•"/>
            </a:pPr>
            <a:r>
              <a:rPr lang="en-US" sz="2049" strike="noStrike" u="none">
                <a:solidFill>
                  <a:srgbClr val="222222"/>
                </a:solidFill>
                <a:latin typeface="Luciole"/>
                <a:ea typeface="Luciole"/>
                <a:cs typeface="Luciole"/>
                <a:sym typeface="Luciole"/>
              </a:rPr>
              <a:t>As </a:t>
            </a:r>
            <a:r>
              <a:rPr lang="en-US" sz="2049" strike="noStrike" u="none">
                <a:solidFill>
                  <a:srgbClr val="222222"/>
                </a:solidFill>
                <a:latin typeface="Luciole Bold"/>
                <a:ea typeface="Luciole Bold"/>
                <a:cs typeface="Luciole Bold"/>
                <a:sym typeface="Luciole Bold"/>
              </a:rPr>
              <a:t>a key developer in a newly formed team </a:t>
            </a:r>
            <a:r>
              <a:rPr lang="en-US" sz="2049" strike="noStrike" u="none">
                <a:solidFill>
                  <a:srgbClr val="222222"/>
                </a:solidFill>
                <a:latin typeface="Luciole"/>
                <a:ea typeface="Luciole"/>
                <a:cs typeface="Luciole"/>
                <a:sym typeface="Luciole"/>
              </a:rPr>
              <a:t>I was accumulating information from both technical and business people and sharing it with my team</a:t>
            </a:r>
          </a:p>
          <a:p>
            <a:pPr algn="l" marL="494576" indent="-247288" lvl="1">
              <a:lnSpc>
                <a:spcPts val="2981"/>
              </a:lnSpc>
              <a:spcBef>
                <a:spcPct val="0"/>
              </a:spcBef>
              <a:buFont typeface="Arial"/>
              <a:buChar char="•"/>
            </a:pPr>
            <a:r>
              <a:rPr lang="en-US" sz="2049" strike="noStrike" u="none">
                <a:solidFill>
                  <a:srgbClr val="222222"/>
                </a:solidFill>
                <a:latin typeface="Luciole Bold"/>
                <a:ea typeface="Luciole Bold"/>
                <a:cs typeface="Luciole Bold"/>
                <a:sym typeface="Luciole Bold"/>
              </a:rPr>
              <a:t>Helped </a:t>
            </a:r>
            <a:r>
              <a:rPr lang="en-US" sz="2049" strike="noStrike" u="none">
                <a:solidFill>
                  <a:srgbClr val="222222"/>
                </a:solidFill>
                <a:latin typeface="Luciole"/>
                <a:ea typeface="Luciole"/>
                <a:cs typeface="Luciole"/>
                <a:sym typeface="Luciole"/>
              </a:rPr>
              <a:t>my peers to </a:t>
            </a:r>
            <a:r>
              <a:rPr lang="en-US" sz="2049" strike="noStrike" u="none">
                <a:solidFill>
                  <a:srgbClr val="222222"/>
                </a:solidFill>
                <a:latin typeface="Luciole Bold"/>
                <a:ea typeface="Luciole Bold"/>
                <a:cs typeface="Luciole Bold"/>
                <a:sym typeface="Luciole Bold"/>
              </a:rPr>
              <a:t>debug </a:t>
            </a:r>
            <a:r>
              <a:rPr lang="en-US" sz="2049" strike="noStrike" u="none">
                <a:solidFill>
                  <a:srgbClr val="222222"/>
                </a:solidFill>
                <a:latin typeface="Luciole"/>
                <a:ea typeface="Luciole"/>
                <a:cs typeface="Luciole"/>
                <a:sym typeface="Luciole"/>
              </a:rPr>
              <a:t>and understand big, </a:t>
            </a:r>
            <a:r>
              <a:rPr lang="en-US" sz="2049" strike="noStrike" u="none">
                <a:solidFill>
                  <a:srgbClr val="222222"/>
                </a:solidFill>
                <a:latin typeface="Luciole Bold"/>
                <a:ea typeface="Luciole Bold"/>
                <a:cs typeface="Luciole Bold"/>
                <a:sym typeface="Luciole Bold"/>
              </a:rPr>
              <a:t>complex SQL queries</a:t>
            </a:r>
            <a:r>
              <a:rPr lang="en-US" sz="2049" strike="noStrike" u="none">
                <a:solidFill>
                  <a:srgbClr val="222222"/>
                </a:solidFill>
                <a:latin typeface="Luciole"/>
                <a:ea typeface="Luciole"/>
                <a:cs typeface="Luciole"/>
                <a:sym typeface="Luciole"/>
              </a:rPr>
              <a:t>.</a:t>
            </a:r>
          </a:p>
          <a:p>
            <a:pPr algn="l" marL="494576" indent="-247288" lvl="1">
              <a:lnSpc>
                <a:spcPts val="2981"/>
              </a:lnSpc>
              <a:spcBef>
                <a:spcPct val="0"/>
              </a:spcBef>
              <a:buFont typeface="Arial"/>
              <a:buChar char="•"/>
            </a:pPr>
            <a:r>
              <a:rPr lang="en-US" sz="2049" strike="noStrike" u="none">
                <a:solidFill>
                  <a:srgbClr val="222222"/>
                </a:solidFill>
                <a:latin typeface="Luciole"/>
                <a:ea typeface="Luciole"/>
                <a:cs typeface="Luciole"/>
                <a:sym typeface="Luciole"/>
              </a:rPr>
              <a:t>Understand </a:t>
            </a:r>
            <a:r>
              <a:rPr lang="en-US" sz="2049" strike="noStrike" u="none">
                <a:solidFill>
                  <a:srgbClr val="222222"/>
                </a:solidFill>
                <a:latin typeface="Luciole Bold"/>
                <a:ea typeface="Luciole Bold"/>
                <a:cs typeface="Luciole Bold"/>
                <a:sym typeface="Luciole Bold"/>
              </a:rPr>
              <a:t>legacy code</a:t>
            </a:r>
            <a:r>
              <a:rPr lang="en-US" sz="2049" strike="noStrike" u="none">
                <a:solidFill>
                  <a:srgbClr val="222222"/>
                </a:solidFill>
                <a:latin typeface="Luciole"/>
                <a:ea typeface="Luciole"/>
                <a:cs typeface="Luciole"/>
                <a:sym typeface="Luciole"/>
              </a:rPr>
              <a:t> from last decades and bring it to new standards.</a:t>
            </a:r>
          </a:p>
          <a:p>
            <a:pPr algn="l" marL="494576" indent="-247288" lvl="1">
              <a:lnSpc>
                <a:spcPts val="2981"/>
              </a:lnSpc>
              <a:spcBef>
                <a:spcPct val="0"/>
              </a:spcBef>
              <a:buFont typeface="Arial"/>
              <a:buChar char="•"/>
            </a:pPr>
            <a:r>
              <a:rPr lang="en-US" sz="2049" strike="noStrike" u="none">
                <a:solidFill>
                  <a:srgbClr val="222222"/>
                </a:solidFill>
                <a:latin typeface="Luciole"/>
                <a:ea typeface="Luciole"/>
                <a:cs typeface="Luciole"/>
                <a:sym typeface="Luciole"/>
              </a:rPr>
              <a:t>This project was mostly about </a:t>
            </a:r>
            <a:r>
              <a:rPr lang="en-US" sz="2049" strike="noStrike" u="none">
                <a:solidFill>
                  <a:srgbClr val="222222"/>
                </a:solidFill>
                <a:latin typeface="Luciole Bold"/>
                <a:ea typeface="Luciole Bold"/>
                <a:cs typeface="Luciole Bold"/>
                <a:sym typeface="Luciole Bold"/>
              </a:rPr>
              <a:t>communication </a:t>
            </a:r>
            <a:r>
              <a:rPr lang="en-US" sz="2049" strike="noStrike" u="none">
                <a:solidFill>
                  <a:srgbClr val="222222"/>
                </a:solidFill>
                <a:latin typeface="Luciole"/>
                <a:ea typeface="Luciole"/>
                <a:cs typeface="Luciole"/>
                <a:sym typeface="Luciole"/>
              </a:rPr>
              <a:t>and acquiring knowledge, </a:t>
            </a:r>
            <a:r>
              <a:rPr lang="en-US" sz="2049" strike="noStrike" u="none">
                <a:solidFill>
                  <a:srgbClr val="222222"/>
                </a:solidFill>
                <a:latin typeface="Luciole Bold"/>
                <a:ea typeface="Luciole Bold"/>
                <a:cs typeface="Luciole Bold"/>
                <a:sym typeface="Luciole Bold"/>
              </a:rPr>
              <a:t>best practices</a:t>
            </a:r>
            <a:r>
              <a:rPr lang="en-US" sz="2049" strike="noStrike" u="none">
                <a:solidFill>
                  <a:srgbClr val="222222"/>
                </a:solidFill>
                <a:latin typeface="Luciole"/>
                <a:ea typeface="Luciole"/>
                <a:cs typeface="Luciole"/>
                <a:sym typeface="Luciole"/>
              </a:rPr>
              <a:t> from more experienced teams</a:t>
            </a:r>
          </a:p>
        </p:txBody>
      </p:sp>
      <p:sp>
        <p:nvSpPr>
          <p:cNvPr name="TextBox 13" id="13"/>
          <p:cNvSpPr txBox="true"/>
          <p:nvPr/>
        </p:nvSpPr>
        <p:spPr>
          <a:xfrm rot="0">
            <a:off x="9144000" y="2852304"/>
            <a:ext cx="8302528" cy="3111103"/>
          </a:xfrm>
          <a:prstGeom prst="rect">
            <a:avLst/>
          </a:prstGeom>
        </p:spPr>
        <p:txBody>
          <a:bodyPr anchor="t" rtlCol="false" tIns="0" lIns="0" bIns="0" rIns="0">
            <a:spAutoFit/>
          </a:bodyPr>
          <a:lstStyle/>
          <a:p>
            <a:pPr algn="l" marL="453241" indent="-226621" lvl="1">
              <a:lnSpc>
                <a:spcPts val="2732"/>
              </a:lnSpc>
              <a:spcBef>
                <a:spcPct val="0"/>
              </a:spcBef>
              <a:buFont typeface="Arial"/>
              <a:buChar char="•"/>
            </a:pPr>
            <a:r>
              <a:rPr lang="en-US" sz="1878" strike="noStrike" u="none">
                <a:solidFill>
                  <a:srgbClr val="222222"/>
                </a:solidFill>
                <a:latin typeface="Luciole"/>
                <a:ea typeface="Luciole"/>
                <a:cs typeface="Luciole"/>
                <a:sym typeface="Luciole"/>
              </a:rPr>
              <a:t>Got rid of recursive and </a:t>
            </a:r>
            <a:r>
              <a:rPr lang="en-US" sz="1878" strike="noStrike" u="none">
                <a:solidFill>
                  <a:srgbClr val="222222"/>
                </a:solidFill>
                <a:latin typeface="Luciole Bold"/>
                <a:ea typeface="Luciole Bold"/>
                <a:cs typeface="Luciole Bold"/>
                <a:sym typeface="Luciole Bold"/>
              </a:rPr>
              <a:t>chatty db calls </a:t>
            </a:r>
            <a:r>
              <a:rPr lang="en-US" sz="1878" strike="noStrike" u="none">
                <a:solidFill>
                  <a:srgbClr val="222222"/>
                </a:solidFill>
                <a:latin typeface="Luciole"/>
                <a:ea typeface="Luciole"/>
                <a:cs typeface="Luciole"/>
                <a:sym typeface="Luciole"/>
              </a:rPr>
              <a:t>by making </a:t>
            </a:r>
            <a:r>
              <a:rPr lang="en-US" sz="1878" strike="noStrike" u="none">
                <a:solidFill>
                  <a:srgbClr val="222222"/>
                </a:solidFill>
                <a:latin typeface="Luciole Bold"/>
                <a:ea typeface="Luciole Bold"/>
                <a:cs typeface="Luciole Bold"/>
                <a:sym typeface="Luciole Bold"/>
              </a:rPr>
              <a:t>a single query to db </a:t>
            </a:r>
            <a:r>
              <a:rPr lang="en-US" sz="1878" strike="noStrike" u="none">
                <a:solidFill>
                  <a:srgbClr val="222222"/>
                </a:solidFill>
                <a:latin typeface="Luciole"/>
                <a:ea typeface="Luciole"/>
                <a:cs typeface="Luciole"/>
                <a:sym typeface="Luciole"/>
              </a:rPr>
              <a:t>and getting all necessary info and then manipulate with data in recursive manner. </a:t>
            </a:r>
            <a:r>
              <a:rPr lang="en-US" sz="1878" strike="noStrike" u="none">
                <a:solidFill>
                  <a:srgbClr val="222222"/>
                </a:solidFill>
                <a:latin typeface="Luciole Bold"/>
                <a:ea typeface="Luciole Bold"/>
                <a:cs typeface="Luciole Bold"/>
                <a:sym typeface="Luciole Bold"/>
              </a:rPr>
              <a:t>Understood 20 years old code</a:t>
            </a:r>
            <a:r>
              <a:rPr lang="en-US" sz="1878" strike="noStrike" u="none">
                <a:solidFill>
                  <a:srgbClr val="222222"/>
                </a:solidFill>
                <a:latin typeface="Luciole"/>
                <a:ea typeface="Luciole"/>
                <a:cs typeface="Luciole"/>
                <a:sym typeface="Luciole"/>
              </a:rPr>
              <a:t> with Boolean flags that change behavior of the code and even scope that involves. It was tough. Covered it with </a:t>
            </a:r>
            <a:r>
              <a:rPr lang="en-US" sz="1878" strike="noStrike" u="none">
                <a:solidFill>
                  <a:srgbClr val="222222"/>
                </a:solidFill>
                <a:latin typeface="Luciole Bold"/>
                <a:ea typeface="Luciole Bold"/>
                <a:cs typeface="Luciole Bold"/>
                <a:sym typeface="Luciole Bold"/>
              </a:rPr>
              <a:t>unit tests</a:t>
            </a:r>
            <a:r>
              <a:rPr lang="en-US" sz="1878" strike="noStrike" u="none">
                <a:solidFill>
                  <a:srgbClr val="222222"/>
                </a:solidFill>
                <a:latin typeface="Luciole"/>
                <a:ea typeface="Luciole"/>
                <a:cs typeface="Luciole"/>
                <a:sym typeface="Luciole"/>
              </a:rPr>
              <a:t>.</a:t>
            </a:r>
          </a:p>
          <a:p>
            <a:pPr algn="l" marL="453241" indent="-226621" lvl="1">
              <a:lnSpc>
                <a:spcPts val="2732"/>
              </a:lnSpc>
              <a:spcBef>
                <a:spcPct val="0"/>
              </a:spcBef>
              <a:buFont typeface="Arial"/>
              <a:buChar char="•"/>
            </a:pPr>
            <a:r>
              <a:rPr lang="en-US" sz="1878" strike="noStrike" u="none">
                <a:solidFill>
                  <a:srgbClr val="222222"/>
                </a:solidFill>
                <a:latin typeface="Luciole Bold"/>
                <a:ea typeface="Luciole Bold"/>
                <a:cs typeface="Luciole Bold"/>
                <a:sym typeface="Luciole Bold"/>
              </a:rPr>
              <a:t>Optimized </a:t>
            </a:r>
            <a:r>
              <a:rPr lang="en-US" sz="1878" strike="noStrike" u="none">
                <a:solidFill>
                  <a:srgbClr val="222222"/>
                </a:solidFill>
                <a:latin typeface="Luciole"/>
                <a:ea typeface="Luciole"/>
                <a:cs typeface="Luciole"/>
                <a:sym typeface="Luciole"/>
              </a:rPr>
              <a:t>derivation logic that was taking</a:t>
            </a:r>
            <a:r>
              <a:rPr lang="en-US" sz="1878" strike="noStrike" u="none">
                <a:solidFill>
                  <a:srgbClr val="222222"/>
                </a:solidFill>
                <a:latin typeface="Luciole Bold"/>
                <a:ea typeface="Luciole Bold"/>
                <a:cs typeface="Luciole Bold"/>
                <a:sym typeface="Luciole Bold"/>
              </a:rPr>
              <a:t> 23 seconds to 1.3</a:t>
            </a:r>
            <a:r>
              <a:rPr lang="en-US" sz="1878" strike="noStrike" u="none">
                <a:solidFill>
                  <a:srgbClr val="222222"/>
                </a:solidFill>
                <a:latin typeface="Luciole"/>
                <a:ea typeface="Luciole"/>
                <a:cs typeface="Luciole"/>
                <a:sym typeface="Luciole"/>
              </a:rPr>
              <a:t> seconds </a:t>
            </a:r>
            <a:r>
              <a:rPr lang="en-US" sz="1878" strike="noStrike" u="none">
                <a:solidFill>
                  <a:srgbClr val="222222"/>
                </a:solidFill>
                <a:latin typeface="Luciole Bold"/>
                <a:ea typeface="Luciole Bold"/>
                <a:cs typeface="Luciole Bold"/>
                <a:sym typeface="Luciole Bold"/>
              </a:rPr>
              <a:t>(17 times faster)</a:t>
            </a:r>
            <a:r>
              <a:rPr lang="en-US" sz="1878" strike="noStrike" u="none">
                <a:solidFill>
                  <a:srgbClr val="222222"/>
                </a:solidFill>
                <a:latin typeface="Luciole"/>
                <a:ea typeface="Luciole"/>
                <a:cs typeface="Luciole"/>
                <a:sym typeface="Luciole"/>
              </a:rPr>
              <a:t>, got rid of </a:t>
            </a:r>
            <a:r>
              <a:rPr lang="en-US" sz="1878" strike="noStrike" u="none">
                <a:solidFill>
                  <a:srgbClr val="222222"/>
                </a:solidFill>
                <a:latin typeface="Luciole Bold"/>
                <a:ea typeface="Luciole Bold"/>
                <a:cs typeface="Luciole Bold"/>
                <a:sym typeface="Luciole Bold"/>
              </a:rPr>
              <a:t>nested and heavy loops</a:t>
            </a:r>
            <a:r>
              <a:rPr lang="en-US" sz="1878" strike="noStrike" u="none">
                <a:solidFill>
                  <a:srgbClr val="222222"/>
                </a:solidFill>
                <a:latin typeface="Luciole"/>
                <a:ea typeface="Luciole"/>
                <a:cs typeface="Luciole"/>
                <a:sym typeface="Luciole"/>
              </a:rPr>
              <a:t>, made use of HashSets for quicker lookups, etc.. </a:t>
            </a:r>
          </a:p>
          <a:p>
            <a:pPr algn="l" marL="453241" indent="-226621" lvl="1">
              <a:lnSpc>
                <a:spcPts val="2732"/>
              </a:lnSpc>
              <a:spcBef>
                <a:spcPct val="0"/>
              </a:spcBef>
              <a:buFont typeface="Arial"/>
              <a:buChar char="•"/>
            </a:pPr>
            <a:r>
              <a:rPr lang="en-US" sz="1878" strike="noStrike" u="none">
                <a:solidFill>
                  <a:srgbClr val="222222"/>
                </a:solidFill>
                <a:latin typeface="Luciole"/>
                <a:ea typeface="Luciole"/>
                <a:cs typeface="Luciole"/>
                <a:sym typeface="Luciole"/>
              </a:rPr>
              <a:t>Escalated cases that UAT team didn’t notice before.</a:t>
            </a:r>
          </a:p>
        </p:txBody>
      </p:sp>
      <p:sp>
        <p:nvSpPr>
          <p:cNvPr name="TextBox 14" id="14"/>
          <p:cNvSpPr txBox="true"/>
          <p:nvPr/>
        </p:nvSpPr>
        <p:spPr>
          <a:xfrm rot="0">
            <a:off x="569768" y="7602945"/>
            <a:ext cx="12746117" cy="938403"/>
          </a:xfrm>
          <a:prstGeom prst="rect">
            <a:avLst/>
          </a:prstGeom>
        </p:spPr>
        <p:txBody>
          <a:bodyPr anchor="t" rtlCol="false" tIns="0" lIns="0" bIns="0" rIns="0">
            <a:spAutoFit/>
          </a:bodyPr>
          <a:lstStyle/>
          <a:p>
            <a:pPr algn="l" marL="474981" indent="-237491" lvl="1">
              <a:lnSpc>
                <a:spcPts val="2376"/>
              </a:lnSpc>
              <a:buFont typeface="Arial"/>
              <a:buChar char="•"/>
            </a:pPr>
            <a:r>
              <a:rPr lang="en-US" sz="2200" spc="19">
                <a:solidFill>
                  <a:srgbClr val="000000"/>
                </a:solidFill>
                <a:latin typeface="Luciole"/>
                <a:ea typeface="Luciole"/>
                <a:cs typeface="Luciole"/>
                <a:sym typeface="Luciole"/>
              </a:rPr>
              <a:t>Dramatically improved </a:t>
            </a:r>
            <a:r>
              <a:rPr lang="en-US" sz="2200" spc="19">
                <a:solidFill>
                  <a:srgbClr val="000000"/>
                </a:solidFill>
                <a:latin typeface="Luciole Bold"/>
                <a:ea typeface="Luciole Bold"/>
                <a:cs typeface="Luciole Bold"/>
                <a:sym typeface="Luciole Bold"/>
              </a:rPr>
              <a:t>time </a:t>
            </a:r>
            <a:r>
              <a:rPr lang="en-US" sz="2200" spc="19">
                <a:solidFill>
                  <a:srgbClr val="000000"/>
                </a:solidFill>
                <a:latin typeface="Luciole"/>
                <a:ea typeface="Luciole"/>
                <a:cs typeface="Luciole"/>
                <a:sym typeface="Luciole"/>
              </a:rPr>
              <a:t>and </a:t>
            </a:r>
            <a:r>
              <a:rPr lang="en-US" sz="2200" spc="19">
                <a:solidFill>
                  <a:srgbClr val="000000"/>
                </a:solidFill>
                <a:latin typeface="Luciole Bold"/>
                <a:ea typeface="Luciole Bold"/>
                <a:cs typeface="Luciole Bold"/>
                <a:sym typeface="Luciole Bold"/>
              </a:rPr>
              <a:t>space complexity</a:t>
            </a:r>
            <a:r>
              <a:rPr lang="en-US" sz="2200" spc="19">
                <a:solidFill>
                  <a:srgbClr val="000000"/>
                </a:solidFill>
                <a:latin typeface="Luciole"/>
                <a:ea typeface="Luciole"/>
                <a:cs typeface="Luciole"/>
                <a:sym typeface="Luciole"/>
              </a:rPr>
              <a:t>. </a:t>
            </a:r>
          </a:p>
          <a:p>
            <a:pPr algn="l" marL="474981" indent="-237491" lvl="1">
              <a:lnSpc>
                <a:spcPts val="2376"/>
              </a:lnSpc>
              <a:buFont typeface="Arial"/>
              <a:buChar char="•"/>
            </a:pPr>
            <a:r>
              <a:rPr lang="en-US" sz="2200" spc="20">
                <a:solidFill>
                  <a:srgbClr val="000000"/>
                </a:solidFill>
                <a:latin typeface="Luciole"/>
                <a:ea typeface="Luciole"/>
                <a:cs typeface="Luciole"/>
                <a:sym typeface="Luciole"/>
              </a:rPr>
              <a:t>Made life of future engineer easier with better code and well documented logic in Markdown format with examples and ready to test queries.</a:t>
            </a:r>
          </a:p>
        </p:txBody>
      </p:sp>
      <p:sp>
        <p:nvSpPr>
          <p:cNvPr name="TextBox 15" id="15"/>
          <p:cNvSpPr txBox="true"/>
          <p:nvPr/>
        </p:nvSpPr>
        <p:spPr>
          <a:xfrm rot="0">
            <a:off x="720728" y="2342827"/>
            <a:ext cx="7972424"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MY ROLES</a:t>
            </a:r>
          </a:p>
        </p:txBody>
      </p:sp>
      <p:sp>
        <p:nvSpPr>
          <p:cNvPr name="TextBox 16" id="16"/>
          <p:cNvSpPr txBox="true"/>
          <p:nvPr/>
        </p:nvSpPr>
        <p:spPr>
          <a:xfrm rot="0">
            <a:off x="9326139" y="2342827"/>
            <a:ext cx="4575172"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MY KEY ACHIEVEMENTS</a:t>
            </a:r>
          </a:p>
        </p:txBody>
      </p:sp>
      <p:sp>
        <p:nvSpPr>
          <p:cNvPr name="TextBox 17" id="17"/>
          <p:cNvSpPr txBox="true"/>
          <p:nvPr/>
        </p:nvSpPr>
        <p:spPr>
          <a:xfrm rot="0">
            <a:off x="720728" y="7068785"/>
            <a:ext cx="7972424"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OTHER</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AutoShape 4" id="4"/>
          <p:cNvSpPr/>
          <p:nvPr/>
        </p:nvSpPr>
        <p:spPr>
          <a:xfrm rot="7637">
            <a:off x="569747" y="1423349"/>
            <a:ext cx="17148506" cy="0"/>
          </a:xfrm>
          <a:prstGeom prst="line">
            <a:avLst/>
          </a:prstGeom>
          <a:ln cap="rnd" w="19050">
            <a:solidFill>
              <a:srgbClr val="CCCCCC"/>
            </a:solidFill>
            <a:prstDash val="solid"/>
            <a:headEnd type="none" len="sm" w="sm"/>
            <a:tailEnd type="none" len="sm" w="sm"/>
          </a:ln>
        </p:spPr>
      </p:sp>
      <p:grpSp>
        <p:nvGrpSpPr>
          <p:cNvPr name="Group 5" id="5"/>
          <p:cNvGrpSpPr/>
          <p:nvPr/>
        </p:nvGrpSpPr>
        <p:grpSpPr>
          <a:xfrm rot="0">
            <a:off x="-352355" y="1413824"/>
            <a:ext cx="18640355" cy="671830"/>
            <a:chOff x="0" y="0"/>
            <a:chExt cx="24853807" cy="895773"/>
          </a:xfrm>
        </p:grpSpPr>
        <p:sp>
          <p:nvSpPr>
            <p:cNvPr name="Freeform 6" id="6"/>
            <p:cNvSpPr/>
            <p:nvPr/>
          </p:nvSpPr>
          <p:spPr>
            <a:xfrm flipH="false" flipV="false" rot="0">
              <a:off x="0" y="0"/>
              <a:ext cx="24853813" cy="895773"/>
            </a:xfrm>
            <a:custGeom>
              <a:avLst/>
              <a:gdLst/>
              <a:ahLst/>
              <a:cxnLst/>
              <a:rect r="r" b="b" t="t" l="l"/>
              <a:pathLst>
                <a:path h="895773" w="24853813">
                  <a:moveTo>
                    <a:pt x="0" y="0"/>
                  </a:moveTo>
                  <a:lnTo>
                    <a:pt x="24853813" y="0"/>
                  </a:lnTo>
                  <a:lnTo>
                    <a:pt x="24853813" y="895773"/>
                  </a:lnTo>
                  <a:lnTo>
                    <a:pt x="0" y="895773"/>
                  </a:lnTo>
                  <a:close/>
                </a:path>
              </a:pathLst>
            </a:custGeom>
            <a:gradFill rotWithShape="true">
              <a:gsLst>
                <a:gs pos="0">
                  <a:srgbClr val="0097B2">
                    <a:alpha val="100000"/>
                  </a:srgbClr>
                </a:gs>
                <a:gs pos="100000">
                  <a:srgbClr val="7ED957">
                    <a:alpha val="100000"/>
                  </a:srgbClr>
                </a:gs>
              </a:gsLst>
              <a:lin ang="0"/>
            </a:gradFill>
          </p:spPr>
        </p:sp>
        <p:sp>
          <p:nvSpPr>
            <p:cNvPr name="TextBox 7" id="7"/>
            <p:cNvSpPr txBox="true"/>
            <p:nvPr/>
          </p:nvSpPr>
          <p:spPr>
            <a:xfrm>
              <a:off x="0" y="-85725"/>
              <a:ext cx="24853807" cy="981498"/>
            </a:xfrm>
            <a:prstGeom prst="rect">
              <a:avLst/>
            </a:prstGeom>
          </p:spPr>
          <p:txBody>
            <a:bodyPr anchor="ctr" rtlCol="false" tIns="50800" lIns="50800" bIns="50800" rIns="50800"/>
            <a:lstStyle/>
            <a:p>
              <a:pPr algn="l">
                <a:lnSpc>
                  <a:spcPts val="3200"/>
                </a:lnSpc>
              </a:pPr>
              <a:r>
                <a:rPr lang="en-US" sz="2400">
                  <a:solidFill>
                    <a:srgbClr val="FFFFFF"/>
                  </a:solidFill>
                  <a:latin typeface="Luciole Bold"/>
                  <a:ea typeface="Luciole Bold"/>
                  <a:cs typeface="Luciole Bold"/>
                  <a:sym typeface="Luciole Bold"/>
                </a:rPr>
                <a:t>      OVERVIEW</a:t>
              </a:r>
            </a:p>
          </p:txBody>
        </p:sp>
      </p:grpSp>
      <p:sp>
        <p:nvSpPr>
          <p:cNvPr name="TextBox 8" id="8"/>
          <p:cNvSpPr txBox="true"/>
          <p:nvPr/>
        </p:nvSpPr>
        <p:spPr>
          <a:xfrm rot="0">
            <a:off x="1978606" y="9781366"/>
            <a:ext cx="4661494" cy="228600"/>
          </a:xfrm>
          <a:prstGeom prst="rect">
            <a:avLst/>
          </a:prstGeom>
        </p:spPr>
        <p:txBody>
          <a:bodyPr anchor="t" rtlCol="false" tIns="0" lIns="0" bIns="0" rIns="0">
            <a:spAutoFit/>
          </a:bodyPr>
          <a:lstStyle/>
          <a:p>
            <a:pPr algn="l">
              <a:lnSpc>
                <a:spcPts val="1679"/>
              </a:lnSpc>
            </a:pPr>
            <a:r>
              <a:rPr lang="en-US" sz="1399">
                <a:solidFill>
                  <a:srgbClr val="FFFFFF"/>
                </a:solidFill>
                <a:latin typeface="Luciole"/>
                <a:ea typeface="Luciole"/>
                <a:cs typeface="Luciole"/>
                <a:sym typeface="Luciole"/>
              </a:rPr>
              <a:t>CONFIDENTIAL  |  © 2024 EPAM  Systems, Inc.</a:t>
            </a:r>
          </a:p>
        </p:txBody>
      </p:sp>
      <p:sp>
        <p:nvSpPr>
          <p:cNvPr name="TextBox 9" id="9"/>
          <p:cNvSpPr txBox="true"/>
          <p:nvPr/>
        </p:nvSpPr>
        <p:spPr>
          <a:xfrm rot="0">
            <a:off x="720728" y="373190"/>
            <a:ext cx="16852898" cy="685800"/>
          </a:xfrm>
          <a:prstGeom prst="rect">
            <a:avLst/>
          </a:prstGeom>
        </p:spPr>
        <p:txBody>
          <a:bodyPr anchor="t" rtlCol="false" tIns="0" lIns="0" bIns="0" rIns="0">
            <a:spAutoFit/>
          </a:bodyPr>
          <a:lstStyle/>
          <a:p>
            <a:pPr algn="l">
              <a:lnSpc>
                <a:spcPts val="4800"/>
              </a:lnSpc>
            </a:pPr>
            <a:r>
              <a:rPr lang="en-US" sz="4000">
                <a:solidFill>
                  <a:srgbClr val="222222"/>
                </a:solidFill>
                <a:latin typeface="Luciole Bold"/>
                <a:ea typeface="Luciole Bold"/>
                <a:cs typeface="Luciole Bold"/>
                <a:sym typeface="Luciole Bold"/>
              </a:rPr>
              <a:t>DEV EXPERIENCE: </a:t>
            </a:r>
            <a:r>
              <a:rPr lang="en-US" sz="4000">
                <a:solidFill>
                  <a:srgbClr val="222222"/>
                </a:solidFill>
                <a:latin typeface="Luciole"/>
                <a:ea typeface="Luciole"/>
                <a:cs typeface="Luciole"/>
                <a:sym typeface="Luciole"/>
              </a:rPr>
              <a:t>EPAM </a:t>
            </a:r>
            <a:r>
              <a:rPr lang="en-US" sz="4000">
                <a:solidFill>
                  <a:srgbClr val="222222"/>
                </a:solidFill>
                <a:latin typeface="Luciole Bold Italics"/>
                <a:ea typeface="Luciole Bold Italics"/>
                <a:cs typeface="Luciole Bold Italics"/>
                <a:sym typeface="Luciole Bold Italics"/>
              </a:rPr>
              <a:t>LSEG</a:t>
            </a:r>
            <a:r>
              <a:rPr lang="en-US" sz="4000">
                <a:solidFill>
                  <a:srgbClr val="222222"/>
                </a:solidFill>
                <a:latin typeface="Luciole Bold"/>
                <a:ea typeface="Luciole Bold"/>
                <a:cs typeface="Luciole Bold"/>
                <a:sym typeface="Luciole Bold"/>
              </a:rPr>
              <a:t> — page 1/2</a:t>
            </a:r>
          </a:p>
        </p:txBody>
      </p:sp>
      <p:sp>
        <p:nvSpPr>
          <p:cNvPr name="TextBox 10" id="10"/>
          <p:cNvSpPr txBox="true"/>
          <p:nvPr/>
        </p:nvSpPr>
        <p:spPr>
          <a:xfrm rot="0">
            <a:off x="14918322" y="9794690"/>
            <a:ext cx="2655304" cy="276225"/>
          </a:xfrm>
          <a:prstGeom prst="rect">
            <a:avLst/>
          </a:prstGeom>
        </p:spPr>
        <p:txBody>
          <a:bodyPr anchor="t" rtlCol="false" tIns="0" lIns="0" bIns="0" rIns="0">
            <a:spAutoFit/>
          </a:bodyPr>
          <a:lstStyle/>
          <a:p>
            <a:pPr algn="r">
              <a:lnSpc>
                <a:spcPts val="1920"/>
              </a:lnSpc>
            </a:pPr>
            <a:r>
              <a:rPr lang="en-US" sz="1600">
                <a:solidFill>
                  <a:srgbClr val="FEFEFE"/>
                </a:solidFill>
                <a:latin typeface="Luciole Bold"/>
                <a:ea typeface="Luciole Bold"/>
                <a:cs typeface="Luciole Bold"/>
                <a:sym typeface="Luciole Bold"/>
              </a:rPr>
              <a:t>5</a:t>
            </a:r>
          </a:p>
        </p:txBody>
      </p:sp>
      <p:sp>
        <p:nvSpPr>
          <p:cNvPr name="TextBox 11" id="11"/>
          <p:cNvSpPr txBox="true"/>
          <p:nvPr/>
        </p:nvSpPr>
        <p:spPr>
          <a:xfrm rot="0">
            <a:off x="714378" y="2917725"/>
            <a:ext cx="7972422" cy="2365375"/>
          </a:xfrm>
          <a:prstGeom prst="rect">
            <a:avLst/>
          </a:prstGeom>
        </p:spPr>
        <p:txBody>
          <a:bodyPr anchor="t" rtlCol="false" tIns="0" lIns="0" bIns="0" rIns="0">
            <a:spAutoFit/>
          </a:bodyPr>
          <a:lstStyle/>
          <a:p>
            <a:pPr algn="l" marL="530860" indent="-265430" lvl="1">
              <a:lnSpc>
                <a:spcPts val="3200"/>
              </a:lnSpc>
              <a:buFont typeface="Arial"/>
              <a:buChar char="•"/>
            </a:pPr>
            <a:r>
              <a:rPr lang="en-US" sz="2200" spc="-13">
                <a:solidFill>
                  <a:srgbClr val="444444"/>
                </a:solidFill>
                <a:latin typeface="TT Rounds Condensed"/>
                <a:ea typeface="TT Rounds Condensed"/>
                <a:cs typeface="TT Rounds Condensed"/>
                <a:sym typeface="TT Rounds Condensed"/>
              </a:rPr>
              <a:t>Stocks market</a:t>
            </a:r>
          </a:p>
        </p:txBody>
      </p:sp>
      <p:sp>
        <p:nvSpPr>
          <p:cNvPr name="TextBox 12" id="12"/>
          <p:cNvSpPr txBox="true"/>
          <p:nvPr/>
        </p:nvSpPr>
        <p:spPr>
          <a:xfrm rot="0">
            <a:off x="714378" y="2250975"/>
            <a:ext cx="7972424" cy="733425"/>
          </a:xfrm>
          <a:prstGeom prst="rect">
            <a:avLst/>
          </a:prstGeom>
        </p:spPr>
        <p:txBody>
          <a:bodyPr anchor="t" rtlCol="false" tIns="0" lIns="0" bIns="0" rIns="0">
            <a:spAutoFit/>
          </a:bodyPr>
          <a:lstStyle/>
          <a:p>
            <a:pPr algn="l">
              <a:lnSpc>
                <a:spcPts val="3200"/>
              </a:lnSpc>
            </a:pPr>
            <a:r>
              <a:rPr lang="en-US" sz="2400" spc="422">
                <a:solidFill>
                  <a:srgbClr val="76CDD8"/>
                </a:solidFill>
                <a:latin typeface="TT Rounds Condensed Bold"/>
                <a:ea typeface="TT Rounds Condensed Bold"/>
                <a:cs typeface="TT Rounds Condensed Bold"/>
                <a:sym typeface="TT Rounds Condensed Bold"/>
              </a:rPr>
              <a:t>Business</a:t>
            </a:r>
          </a:p>
        </p:txBody>
      </p:sp>
      <p:sp>
        <p:nvSpPr>
          <p:cNvPr name="TextBox 13" id="13"/>
          <p:cNvSpPr txBox="true"/>
          <p:nvPr/>
        </p:nvSpPr>
        <p:spPr>
          <a:xfrm rot="0">
            <a:off x="9601198" y="2917725"/>
            <a:ext cx="7986714" cy="2708275"/>
          </a:xfrm>
          <a:prstGeom prst="rect">
            <a:avLst/>
          </a:prstGeom>
        </p:spPr>
        <p:txBody>
          <a:bodyPr anchor="t" rtlCol="false" tIns="0" lIns="0" bIns="0" rIns="0">
            <a:spAutoFit/>
          </a:bodyPr>
          <a:lstStyle/>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Period of involvement: June 2024 - Present</a:t>
            </a:r>
          </a:p>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Team of 5 people</a:t>
            </a:r>
          </a:p>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&lt;Business domain&gt;</a:t>
            </a:r>
          </a:p>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&lt;Technology stack&gt;</a:t>
            </a:r>
          </a:p>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&lt;Other important information&gt;</a:t>
            </a:r>
          </a:p>
          <a:p>
            <a:pPr algn="l" marL="530860" indent="-265430" lvl="1">
              <a:lnSpc>
                <a:spcPts val="3200"/>
              </a:lnSpc>
            </a:pPr>
          </a:p>
        </p:txBody>
      </p:sp>
      <p:sp>
        <p:nvSpPr>
          <p:cNvPr name="TextBox 14" id="14"/>
          <p:cNvSpPr txBox="true"/>
          <p:nvPr/>
        </p:nvSpPr>
        <p:spPr>
          <a:xfrm rot="0">
            <a:off x="9601194" y="2250975"/>
            <a:ext cx="7986718" cy="733425"/>
          </a:xfrm>
          <a:prstGeom prst="rect">
            <a:avLst/>
          </a:prstGeom>
        </p:spPr>
        <p:txBody>
          <a:bodyPr anchor="t" rtlCol="false" tIns="0" lIns="0" bIns="0" rIns="0">
            <a:spAutoFit/>
          </a:bodyPr>
          <a:lstStyle/>
          <a:p>
            <a:pPr algn="l">
              <a:lnSpc>
                <a:spcPts val="3200"/>
              </a:lnSpc>
            </a:pPr>
            <a:r>
              <a:rPr lang="en-US" sz="2400" spc="422">
                <a:solidFill>
                  <a:srgbClr val="76CDD8"/>
                </a:solidFill>
                <a:latin typeface="TT Rounds Condensed Bold"/>
                <a:ea typeface="TT Rounds Condensed Bold"/>
                <a:cs typeface="TT Rounds Condensed Bold"/>
                <a:sym typeface="TT Rounds Condensed Bold"/>
              </a:rPr>
              <a:t>Key facts</a:t>
            </a:r>
          </a:p>
        </p:txBody>
      </p:sp>
      <p:sp>
        <p:nvSpPr>
          <p:cNvPr name="TextBox 15" id="15"/>
          <p:cNvSpPr txBox="true"/>
          <p:nvPr/>
        </p:nvSpPr>
        <p:spPr>
          <a:xfrm rot="0">
            <a:off x="714378" y="5578375"/>
            <a:ext cx="7972424" cy="733425"/>
          </a:xfrm>
          <a:prstGeom prst="rect">
            <a:avLst/>
          </a:prstGeom>
        </p:spPr>
        <p:txBody>
          <a:bodyPr anchor="t" rtlCol="false" tIns="0" lIns="0" bIns="0" rIns="0">
            <a:spAutoFit/>
          </a:bodyPr>
          <a:lstStyle/>
          <a:p>
            <a:pPr algn="l">
              <a:lnSpc>
                <a:spcPts val="3200"/>
              </a:lnSpc>
            </a:pPr>
            <a:r>
              <a:rPr lang="en-US" sz="2400" spc="422">
                <a:solidFill>
                  <a:srgbClr val="76CDD8"/>
                </a:solidFill>
                <a:latin typeface="TT Rounds Condensed Bold"/>
                <a:ea typeface="TT Rounds Condensed Bold"/>
                <a:cs typeface="TT Rounds Condensed Bold"/>
                <a:sym typeface="TT Rounds Condensed Bold"/>
              </a:rPr>
              <a:t>High level Technical architecture</a:t>
            </a:r>
          </a:p>
        </p:txBody>
      </p:sp>
      <p:sp>
        <p:nvSpPr>
          <p:cNvPr name="TextBox 16" id="16"/>
          <p:cNvSpPr txBox="true"/>
          <p:nvPr/>
        </p:nvSpPr>
        <p:spPr>
          <a:xfrm rot="0">
            <a:off x="745788" y="6235909"/>
            <a:ext cx="16827834" cy="3019769"/>
          </a:xfrm>
          <a:prstGeom prst="rect">
            <a:avLst/>
          </a:prstGeom>
        </p:spPr>
        <p:txBody>
          <a:bodyPr anchor="t" rtlCol="false" tIns="0" lIns="0" bIns="0" rIns="0">
            <a:spAutoFit/>
          </a:bodyPr>
          <a:lstStyle/>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e.g. &lt;“Monolith with 10 products, micro-services high load, etc.”&gt;</a:t>
            </a:r>
          </a:p>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&lt;“Any technically important details that helps to understand complexity of the project”&gt;</a:t>
            </a:r>
          </a:p>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&lt;“Future growth from technical perspective”&gt;</a:t>
            </a:r>
          </a:p>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&lt;“Add diagrams in architecture section”&gt;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53276"/>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AutoShape 4" id="4"/>
          <p:cNvSpPr/>
          <p:nvPr/>
        </p:nvSpPr>
        <p:spPr>
          <a:xfrm>
            <a:off x="569768" y="1413822"/>
            <a:ext cx="17148464" cy="38100"/>
          </a:xfrm>
          <a:prstGeom prst="line">
            <a:avLst/>
          </a:prstGeom>
          <a:ln cap="rnd" w="19050">
            <a:solidFill>
              <a:srgbClr val="CCCCCC"/>
            </a:solidFill>
            <a:prstDash val="solid"/>
            <a:headEnd type="none" len="sm" w="sm"/>
            <a:tailEnd type="none" len="sm" w="sm"/>
          </a:ln>
        </p:spPr>
      </p:sp>
      <p:grpSp>
        <p:nvGrpSpPr>
          <p:cNvPr name="Group 5" id="5"/>
          <p:cNvGrpSpPr/>
          <p:nvPr/>
        </p:nvGrpSpPr>
        <p:grpSpPr>
          <a:xfrm rot="0">
            <a:off x="-352355" y="1413822"/>
            <a:ext cx="18640355" cy="671830"/>
            <a:chOff x="0" y="0"/>
            <a:chExt cx="24853807" cy="895773"/>
          </a:xfrm>
        </p:grpSpPr>
        <p:sp>
          <p:nvSpPr>
            <p:cNvPr name="Freeform 6" id="6"/>
            <p:cNvSpPr/>
            <p:nvPr/>
          </p:nvSpPr>
          <p:spPr>
            <a:xfrm flipH="false" flipV="false" rot="0">
              <a:off x="0" y="0"/>
              <a:ext cx="24853813" cy="895773"/>
            </a:xfrm>
            <a:custGeom>
              <a:avLst/>
              <a:gdLst/>
              <a:ahLst/>
              <a:cxnLst/>
              <a:rect r="r" b="b" t="t" l="l"/>
              <a:pathLst>
                <a:path h="895773" w="24853813">
                  <a:moveTo>
                    <a:pt x="0" y="0"/>
                  </a:moveTo>
                  <a:lnTo>
                    <a:pt x="24853813" y="0"/>
                  </a:lnTo>
                  <a:lnTo>
                    <a:pt x="24853813" y="895773"/>
                  </a:lnTo>
                  <a:lnTo>
                    <a:pt x="0" y="895773"/>
                  </a:lnTo>
                  <a:close/>
                </a:path>
              </a:pathLst>
            </a:custGeom>
            <a:gradFill rotWithShape="true">
              <a:gsLst>
                <a:gs pos="0">
                  <a:srgbClr val="0097B2">
                    <a:alpha val="100000"/>
                  </a:srgbClr>
                </a:gs>
                <a:gs pos="100000">
                  <a:srgbClr val="7ED957">
                    <a:alpha val="100000"/>
                  </a:srgbClr>
                </a:gs>
              </a:gsLst>
              <a:lin ang="0"/>
            </a:gradFill>
          </p:spPr>
        </p:sp>
        <p:sp>
          <p:nvSpPr>
            <p:cNvPr name="TextBox 7" id="7"/>
            <p:cNvSpPr txBox="true"/>
            <p:nvPr/>
          </p:nvSpPr>
          <p:spPr>
            <a:xfrm>
              <a:off x="0" y="-85725"/>
              <a:ext cx="24853807" cy="981498"/>
            </a:xfrm>
            <a:prstGeom prst="rect">
              <a:avLst/>
            </a:prstGeom>
          </p:spPr>
          <p:txBody>
            <a:bodyPr anchor="ctr" rtlCol="false" tIns="50800" lIns="50800" bIns="50800" rIns="50800"/>
            <a:lstStyle/>
            <a:p>
              <a:pPr algn="l">
                <a:lnSpc>
                  <a:spcPts val="3200"/>
                </a:lnSpc>
              </a:pPr>
              <a:r>
                <a:rPr lang="en-US" sz="2400">
                  <a:solidFill>
                    <a:srgbClr val="FFFFFF"/>
                  </a:solidFill>
                  <a:latin typeface="Luciole Bold"/>
                  <a:ea typeface="Luciole Bold"/>
                  <a:cs typeface="Luciole Bold"/>
                  <a:sym typeface="Luciole Bold"/>
                </a:rPr>
                <a:t>       MY PARTICIPATION</a:t>
              </a:r>
            </a:p>
          </p:txBody>
        </p:sp>
      </p:grpSp>
      <p:sp>
        <p:nvSpPr>
          <p:cNvPr name="TextBox 8" id="8"/>
          <p:cNvSpPr txBox="true"/>
          <p:nvPr/>
        </p:nvSpPr>
        <p:spPr>
          <a:xfrm rot="0">
            <a:off x="1978606" y="9781364"/>
            <a:ext cx="4661494" cy="228600"/>
          </a:xfrm>
          <a:prstGeom prst="rect">
            <a:avLst/>
          </a:prstGeom>
        </p:spPr>
        <p:txBody>
          <a:bodyPr anchor="t" rtlCol="false" tIns="0" lIns="0" bIns="0" rIns="0">
            <a:spAutoFit/>
          </a:bodyPr>
          <a:lstStyle/>
          <a:p>
            <a:pPr algn="l">
              <a:lnSpc>
                <a:spcPts val="1679"/>
              </a:lnSpc>
            </a:pPr>
            <a:r>
              <a:rPr lang="en-US" sz="1399">
                <a:solidFill>
                  <a:srgbClr val="FFFFFF"/>
                </a:solidFill>
                <a:latin typeface="Luciole"/>
                <a:ea typeface="Luciole"/>
                <a:cs typeface="Luciole"/>
                <a:sym typeface="Luciole"/>
              </a:rPr>
              <a:t>CONFIDENTIAL  |  © 2024 EPAM  Systems, Inc.</a:t>
            </a:r>
          </a:p>
        </p:txBody>
      </p:sp>
      <p:sp>
        <p:nvSpPr>
          <p:cNvPr name="TextBox 9" id="9"/>
          <p:cNvSpPr txBox="true"/>
          <p:nvPr/>
        </p:nvSpPr>
        <p:spPr>
          <a:xfrm rot="0">
            <a:off x="720728" y="373188"/>
            <a:ext cx="16852898" cy="685800"/>
          </a:xfrm>
          <a:prstGeom prst="rect">
            <a:avLst/>
          </a:prstGeom>
        </p:spPr>
        <p:txBody>
          <a:bodyPr anchor="t" rtlCol="false" tIns="0" lIns="0" bIns="0" rIns="0">
            <a:spAutoFit/>
          </a:bodyPr>
          <a:lstStyle/>
          <a:p>
            <a:pPr algn="l">
              <a:lnSpc>
                <a:spcPts val="4800"/>
              </a:lnSpc>
            </a:pPr>
            <a:r>
              <a:rPr lang="en-US" sz="4000">
                <a:solidFill>
                  <a:srgbClr val="222222"/>
                </a:solidFill>
                <a:latin typeface="Luciole Bold"/>
                <a:ea typeface="Luciole Bold"/>
                <a:cs typeface="Luciole Bold"/>
                <a:sym typeface="Luciole Bold"/>
              </a:rPr>
              <a:t>DEV EXPERIENCE: </a:t>
            </a:r>
            <a:r>
              <a:rPr lang="en-US" sz="4000">
                <a:solidFill>
                  <a:srgbClr val="222222"/>
                </a:solidFill>
                <a:latin typeface="Luciole"/>
                <a:ea typeface="Luciole"/>
                <a:cs typeface="Luciole"/>
                <a:sym typeface="Luciole"/>
              </a:rPr>
              <a:t>EPAM</a:t>
            </a:r>
            <a:r>
              <a:rPr lang="en-US" sz="4000">
                <a:solidFill>
                  <a:srgbClr val="222222"/>
                </a:solidFill>
                <a:latin typeface="Luciole Italics"/>
                <a:ea typeface="Luciole Italics"/>
                <a:cs typeface="Luciole Italics"/>
                <a:sym typeface="Luciole Italics"/>
              </a:rPr>
              <a:t> </a:t>
            </a:r>
            <a:r>
              <a:rPr lang="en-US" sz="4000">
                <a:solidFill>
                  <a:srgbClr val="222222"/>
                </a:solidFill>
                <a:latin typeface="Luciole Bold Italics"/>
                <a:ea typeface="Luciole Bold Italics"/>
                <a:cs typeface="Luciole Bold Italics"/>
                <a:sym typeface="Luciole Bold Italics"/>
              </a:rPr>
              <a:t>LSEG</a:t>
            </a:r>
            <a:r>
              <a:rPr lang="en-US" sz="4000">
                <a:solidFill>
                  <a:srgbClr val="222222"/>
                </a:solidFill>
                <a:latin typeface="Luciole Bold"/>
                <a:ea typeface="Luciole Bold"/>
                <a:cs typeface="Luciole Bold"/>
                <a:sym typeface="Luciole Bold"/>
              </a:rPr>
              <a:t> — page 2/2</a:t>
            </a:r>
          </a:p>
        </p:txBody>
      </p:sp>
      <p:sp>
        <p:nvSpPr>
          <p:cNvPr name="TextBox 10" id="10"/>
          <p:cNvSpPr txBox="true"/>
          <p:nvPr/>
        </p:nvSpPr>
        <p:spPr>
          <a:xfrm rot="0">
            <a:off x="14918322" y="9794688"/>
            <a:ext cx="2655304" cy="276225"/>
          </a:xfrm>
          <a:prstGeom prst="rect">
            <a:avLst/>
          </a:prstGeom>
        </p:spPr>
        <p:txBody>
          <a:bodyPr anchor="t" rtlCol="false" tIns="0" lIns="0" bIns="0" rIns="0">
            <a:spAutoFit/>
          </a:bodyPr>
          <a:lstStyle/>
          <a:p>
            <a:pPr algn="r">
              <a:lnSpc>
                <a:spcPts val="1920"/>
              </a:lnSpc>
            </a:pPr>
            <a:r>
              <a:rPr lang="en-US" sz="1600">
                <a:solidFill>
                  <a:srgbClr val="FEFEFE"/>
                </a:solidFill>
                <a:latin typeface="Luciole Bold"/>
                <a:ea typeface="Luciole Bold"/>
                <a:cs typeface="Luciole Bold"/>
                <a:sym typeface="Luciole Bold"/>
              </a:rPr>
              <a:t>5</a:t>
            </a:r>
          </a:p>
        </p:txBody>
      </p:sp>
      <p:sp>
        <p:nvSpPr>
          <p:cNvPr name="TextBox 11" id="11"/>
          <p:cNvSpPr txBox="true"/>
          <p:nvPr/>
        </p:nvSpPr>
        <p:spPr>
          <a:xfrm rot="0">
            <a:off x="714378" y="2917725"/>
            <a:ext cx="7972422" cy="2365375"/>
          </a:xfrm>
          <a:prstGeom prst="rect">
            <a:avLst/>
          </a:prstGeom>
        </p:spPr>
        <p:txBody>
          <a:bodyPr anchor="t" rtlCol="false" tIns="0" lIns="0" bIns="0" rIns="0">
            <a:spAutoFit/>
          </a:bodyPr>
          <a:lstStyle/>
          <a:p>
            <a:pPr algn="l" marL="530860" indent="-265430" lvl="1">
              <a:lnSpc>
                <a:spcPts val="3200"/>
              </a:lnSpc>
              <a:buFont typeface="Arial"/>
              <a:buChar char="•"/>
            </a:pPr>
            <a:r>
              <a:rPr lang="en-US" sz="2200" spc="-13">
                <a:solidFill>
                  <a:srgbClr val="FF0000"/>
                </a:solidFill>
                <a:latin typeface="TT Rounds Condensed"/>
                <a:ea typeface="TT Rounds Condensed"/>
                <a:cs typeface="TT Rounds Condensed"/>
                <a:sym typeface="TT Rounds Condensed"/>
              </a:rPr>
              <a:t>STILL ONBOARDING PROCESS</a:t>
            </a:r>
          </a:p>
          <a:p>
            <a:pPr algn="l" marL="530860" indent="-265430" lvl="1">
              <a:lnSpc>
                <a:spcPts val="3200"/>
              </a:lnSpc>
            </a:pPr>
          </a:p>
          <a:p>
            <a:pPr algn="l" marL="530860" indent="-265430" lvl="1">
              <a:lnSpc>
                <a:spcPts val="3200"/>
              </a:lnSpc>
              <a:buFont typeface="Arial"/>
              <a:buChar char="•"/>
            </a:pPr>
            <a:r>
              <a:rPr lang="en-US" sz="2200" spc="-13">
                <a:solidFill>
                  <a:srgbClr val="444444"/>
                </a:solidFill>
                <a:latin typeface="TT Rounds Condensed"/>
                <a:ea typeface="TT Rounds Condensed"/>
                <a:cs typeface="TT Rounds Condensed"/>
                <a:sym typeface="TT Rounds Condensed"/>
              </a:rPr>
              <a:t>&lt;</a:t>
            </a:r>
            <a:r>
              <a:rPr lang="en-US" sz="2200" spc="-13">
                <a:solidFill>
                  <a:srgbClr val="222222"/>
                </a:solidFill>
                <a:latin typeface="TT Rounds Condensed"/>
                <a:ea typeface="TT Rounds Condensed"/>
                <a:cs typeface="TT Rounds Condensed"/>
                <a:sym typeface="TT Rounds Condensed"/>
              </a:rPr>
              <a:t>Lengthy, detailed </a:t>
            </a:r>
            <a:r>
              <a:rPr lang="en-US" sz="2200" spc="-13">
                <a:solidFill>
                  <a:srgbClr val="444444"/>
                </a:solidFill>
                <a:latin typeface="TT Rounds Condensed"/>
                <a:ea typeface="TT Rounds Condensed"/>
                <a:cs typeface="TT Rounds Condensed"/>
                <a:sym typeface="TT Rounds Condensed"/>
              </a:rPr>
              <a:t>explanation of </a:t>
            </a:r>
            <a:r>
              <a:rPr lang="en-US" sz="2200" spc="-13">
                <a:solidFill>
                  <a:srgbClr val="444444"/>
                </a:solidFill>
                <a:latin typeface="TT Rounds Condensed Bold"/>
                <a:ea typeface="TT Rounds Condensed Bold"/>
                <a:cs typeface="TT Rounds Condensed Bold"/>
                <a:sym typeface="TT Rounds Condensed Bold"/>
              </a:rPr>
              <a:t>your </a:t>
            </a:r>
            <a:r>
              <a:rPr lang="en-US" sz="2200" spc="-13">
                <a:solidFill>
                  <a:srgbClr val="444444"/>
                </a:solidFill>
                <a:latin typeface="TT Rounds Condensed"/>
                <a:ea typeface="TT Rounds Condensed"/>
                <a:cs typeface="TT Rounds Condensed"/>
                <a:sym typeface="TT Rounds Condensed"/>
              </a:rPr>
              <a:t>roles and responsibilities&gt;</a:t>
            </a:r>
          </a:p>
        </p:txBody>
      </p:sp>
      <p:sp>
        <p:nvSpPr>
          <p:cNvPr name="TextBox 12" id="12"/>
          <p:cNvSpPr txBox="true"/>
          <p:nvPr/>
        </p:nvSpPr>
        <p:spPr>
          <a:xfrm rot="0">
            <a:off x="714378" y="2250975"/>
            <a:ext cx="7972424" cy="733425"/>
          </a:xfrm>
          <a:prstGeom prst="rect">
            <a:avLst/>
          </a:prstGeom>
        </p:spPr>
        <p:txBody>
          <a:bodyPr anchor="t" rtlCol="false" tIns="0" lIns="0" bIns="0" rIns="0">
            <a:spAutoFit/>
          </a:bodyPr>
          <a:lstStyle/>
          <a:p>
            <a:pPr algn="l">
              <a:lnSpc>
                <a:spcPts val="3200"/>
              </a:lnSpc>
            </a:pPr>
            <a:r>
              <a:rPr lang="en-US" sz="2400" spc="422">
                <a:solidFill>
                  <a:srgbClr val="76CDD8"/>
                </a:solidFill>
                <a:latin typeface="TT Rounds Condensed Bold"/>
                <a:ea typeface="TT Rounds Condensed Bold"/>
                <a:cs typeface="TT Rounds Condensed Bold"/>
                <a:sym typeface="TT Rounds Condensed Bold"/>
              </a:rPr>
              <a:t>MY ROLES</a:t>
            </a:r>
          </a:p>
        </p:txBody>
      </p:sp>
      <p:sp>
        <p:nvSpPr>
          <p:cNvPr name="TextBox 13" id="13"/>
          <p:cNvSpPr txBox="true"/>
          <p:nvPr/>
        </p:nvSpPr>
        <p:spPr>
          <a:xfrm rot="0">
            <a:off x="9601198" y="2917723"/>
            <a:ext cx="7986714" cy="3717745"/>
          </a:xfrm>
          <a:prstGeom prst="rect">
            <a:avLst/>
          </a:prstGeom>
        </p:spPr>
        <p:txBody>
          <a:bodyPr anchor="t" rtlCol="false" tIns="0" lIns="0" bIns="0" rIns="0">
            <a:spAutoFit/>
          </a:bodyPr>
          <a:lstStyle/>
          <a:p>
            <a:pPr algn="l" marL="530860" indent="-265430" lvl="1">
              <a:lnSpc>
                <a:spcPts val="3200"/>
              </a:lnSpc>
              <a:buFont typeface="Arial"/>
              <a:buChar char="•"/>
            </a:pPr>
            <a:r>
              <a:rPr lang="en-US" sz="2200" spc="-13">
                <a:solidFill>
                  <a:srgbClr val="444444"/>
                </a:solidFill>
                <a:latin typeface="TT Rounds Condensed"/>
                <a:ea typeface="TT Rounds Condensed"/>
                <a:cs typeface="TT Rounds Condensed"/>
                <a:sym typeface="TT Rounds Condensed"/>
              </a:rPr>
              <a:t>&lt;</a:t>
            </a:r>
            <a:r>
              <a:rPr lang="en-US" sz="2200" spc="-13">
                <a:solidFill>
                  <a:srgbClr val="222222"/>
                </a:solidFill>
                <a:latin typeface="TT Rounds Condensed"/>
                <a:ea typeface="TT Rounds Condensed"/>
                <a:cs typeface="TT Rounds Condensed"/>
                <a:sym typeface="TT Rounds Condensed"/>
              </a:rPr>
              <a:t>Lengthy </a:t>
            </a:r>
            <a:r>
              <a:rPr lang="en-US" sz="2200" spc="-13">
                <a:solidFill>
                  <a:srgbClr val="444444"/>
                </a:solidFill>
                <a:latin typeface="TT Rounds Condensed"/>
                <a:ea typeface="TT Rounds Condensed"/>
                <a:cs typeface="TT Rounds Condensed"/>
                <a:sym typeface="TT Rounds Condensed"/>
              </a:rPr>
              <a:t>explanation of decisions </a:t>
            </a:r>
            <a:r>
              <a:rPr lang="en-US" sz="2200" spc="-13">
                <a:solidFill>
                  <a:srgbClr val="444444"/>
                </a:solidFill>
                <a:latin typeface="TT Rounds Condensed Bold"/>
                <a:ea typeface="TT Rounds Condensed Bold"/>
                <a:cs typeface="TT Rounds Condensed Bold"/>
                <a:sym typeface="TT Rounds Condensed Bold"/>
              </a:rPr>
              <a:t>you </a:t>
            </a:r>
            <a:r>
              <a:rPr lang="en-US" sz="2200" spc="-13">
                <a:solidFill>
                  <a:srgbClr val="444444"/>
                </a:solidFill>
                <a:latin typeface="TT Rounds Condensed"/>
                <a:ea typeface="TT Rounds Condensed"/>
                <a:cs typeface="TT Rounds Condensed"/>
                <a:sym typeface="TT Rounds Condensed"/>
              </a:rPr>
              <a:t>made&gt;</a:t>
            </a:r>
          </a:p>
          <a:p>
            <a:pPr algn="l" marL="530860" indent="-265430" lvl="1">
              <a:lnSpc>
                <a:spcPts val="3200"/>
              </a:lnSpc>
              <a:buFont typeface="Arial"/>
              <a:buChar char="•"/>
            </a:pPr>
            <a:r>
              <a:rPr lang="en-US" sz="2200" spc="-13">
                <a:solidFill>
                  <a:srgbClr val="444444"/>
                </a:solidFill>
                <a:latin typeface="TT Rounds Condensed"/>
                <a:ea typeface="TT Rounds Condensed"/>
                <a:cs typeface="TT Rounds Condensed"/>
                <a:sym typeface="TT Rounds Condensed"/>
              </a:rPr>
              <a:t>&lt;Other </a:t>
            </a:r>
            <a:r>
              <a:rPr lang="en-US" sz="2200" spc="-13">
                <a:solidFill>
                  <a:srgbClr val="222222"/>
                </a:solidFill>
                <a:latin typeface="TT Rounds Condensed"/>
                <a:ea typeface="TT Rounds Condensed"/>
                <a:cs typeface="TT Rounds Condensed"/>
                <a:sym typeface="TT Rounds Condensed"/>
              </a:rPr>
              <a:t>lengthy </a:t>
            </a:r>
            <a:r>
              <a:rPr lang="en-US" sz="2200" spc="-13">
                <a:solidFill>
                  <a:srgbClr val="444444"/>
                </a:solidFill>
                <a:latin typeface="TT Rounds Condensed"/>
                <a:ea typeface="TT Rounds Condensed"/>
                <a:cs typeface="TT Rounds Condensed"/>
                <a:sym typeface="TT Rounds Condensed"/>
              </a:rPr>
              <a:t>explanations&gt;</a:t>
            </a:r>
          </a:p>
          <a:p>
            <a:pPr algn="l" marL="530860" indent="-265430" lvl="1">
              <a:lnSpc>
                <a:spcPts val="3200"/>
              </a:lnSpc>
            </a:pPr>
          </a:p>
        </p:txBody>
      </p:sp>
      <p:sp>
        <p:nvSpPr>
          <p:cNvPr name="TextBox 14" id="14"/>
          <p:cNvSpPr txBox="true"/>
          <p:nvPr/>
        </p:nvSpPr>
        <p:spPr>
          <a:xfrm rot="0">
            <a:off x="9601194" y="2250975"/>
            <a:ext cx="7986718" cy="733425"/>
          </a:xfrm>
          <a:prstGeom prst="rect">
            <a:avLst/>
          </a:prstGeom>
        </p:spPr>
        <p:txBody>
          <a:bodyPr anchor="t" rtlCol="false" tIns="0" lIns="0" bIns="0" rIns="0">
            <a:spAutoFit/>
          </a:bodyPr>
          <a:lstStyle/>
          <a:p>
            <a:pPr algn="l">
              <a:lnSpc>
                <a:spcPts val="3200"/>
              </a:lnSpc>
            </a:pPr>
            <a:r>
              <a:rPr lang="en-US" sz="2400" spc="422">
                <a:solidFill>
                  <a:srgbClr val="76CDD8"/>
                </a:solidFill>
                <a:latin typeface="TT Rounds Condensed Bold"/>
                <a:ea typeface="TT Rounds Condensed Bold"/>
                <a:cs typeface="TT Rounds Condensed Bold"/>
                <a:sym typeface="TT Rounds Condensed Bold"/>
              </a:rPr>
              <a:t>My key achievements</a:t>
            </a:r>
          </a:p>
        </p:txBody>
      </p:sp>
      <p:sp>
        <p:nvSpPr>
          <p:cNvPr name="TextBox 15" id="15"/>
          <p:cNvSpPr txBox="true"/>
          <p:nvPr/>
        </p:nvSpPr>
        <p:spPr>
          <a:xfrm rot="0">
            <a:off x="700088" y="5235475"/>
            <a:ext cx="7972424" cy="733425"/>
          </a:xfrm>
          <a:prstGeom prst="rect">
            <a:avLst/>
          </a:prstGeom>
        </p:spPr>
        <p:txBody>
          <a:bodyPr anchor="t" rtlCol="false" tIns="0" lIns="0" bIns="0" rIns="0">
            <a:spAutoFit/>
          </a:bodyPr>
          <a:lstStyle/>
          <a:p>
            <a:pPr algn="l">
              <a:lnSpc>
                <a:spcPts val="3200"/>
              </a:lnSpc>
            </a:pPr>
            <a:r>
              <a:rPr lang="en-US" sz="2400" spc="422">
                <a:solidFill>
                  <a:srgbClr val="76CDD8"/>
                </a:solidFill>
                <a:latin typeface="TT Rounds Condensed Bold"/>
                <a:ea typeface="TT Rounds Condensed Bold"/>
                <a:cs typeface="TT Rounds Condensed Bold"/>
                <a:sym typeface="TT Rounds Condensed Bold"/>
              </a:rPr>
              <a:t>OTHER</a:t>
            </a:r>
          </a:p>
        </p:txBody>
      </p:sp>
      <p:sp>
        <p:nvSpPr>
          <p:cNvPr name="TextBox 16" id="16"/>
          <p:cNvSpPr txBox="true"/>
          <p:nvPr/>
        </p:nvSpPr>
        <p:spPr>
          <a:xfrm rot="0">
            <a:off x="714378" y="5851169"/>
            <a:ext cx="11229466" cy="1995805"/>
          </a:xfrm>
          <a:prstGeom prst="rect">
            <a:avLst/>
          </a:prstGeom>
        </p:spPr>
        <p:txBody>
          <a:bodyPr anchor="t" rtlCol="false" tIns="0" lIns="0" bIns="0" rIns="0">
            <a:spAutoFit/>
          </a:bodyPr>
          <a:lstStyle/>
          <a:p>
            <a:pPr algn="l">
              <a:lnSpc>
                <a:spcPts val="3200"/>
              </a:lnSpc>
            </a:pPr>
            <a:r>
              <a:rPr lang="en-US" sz="2200" spc="-13">
                <a:solidFill>
                  <a:srgbClr val="222222"/>
                </a:solidFill>
                <a:latin typeface="TT Rounds Condensed"/>
                <a:ea typeface="TT Rounds Condensed"/>
                <a:cs typeface="TT Rounds Condensed"/>
                <a:sym typeface="TT Rounds Condensed"/>
              </a:rPr>
              <a:t>&lt;Most interesting/challenging technical work </a:t>
            </a:r>
            <a:r>
              <a:rPr lang="en-US" sz="2200" spc="-13">
                <a:solidFill>
                  <a:srgbClr val="222222"/>
                </a:solidFill>
                <a:latin typeface="TT Rounds Condensed Bold"/>
                <a:ea typeface="TT Rounds Condensed Bold"/>
                <a:cs typeface="TT Rounds Condensed Bold"/>
                <a:sym typeface="TT Rounds Condensed Bold"/>
              </a:rPr>
              <a:t>you’ve</a:t>
            </a:r>
            <a:r>
              <a:rPr lang="en-US" sz="2200" spc="-13">
                <a:solidFill>
                  <a:srgbClr val="222222"/>
                </a:solidFill>
                <a:latin typeface="TT Rounds Condensed"/>
                <a:ea typeface="TT Rounds Condensed"/>
                <a:cs typeface="TT Rounds Condensed"/>
                <a:sym typeface="TT Rounds Condensed"/>
              </a:rPr>
              <a:t> done&gt; </a:t>
            </a:r>
          </a:p>
          <a:p>
            <a:pPr algn="l">
              <a:lnSpc>
                <a:spcPts val="3200"/>
              </a:lnSpc>
            </a:pPr>
            <a:r>
              <a:rPr lang="en-US" sz="2200" spc="-13">
                <a:solidFill>
                  <a:srgbClr val="222222"/>
                </a:solidFill>
                <a:latin typeface="TT Rounds Condensed"/>
                <a:ea typeface="TT Rounds Condensed"/>
                <a:cs typeface="TT Rounds Condensed"/>
                <a:sym typeface="TT Rounds Condensed"/>
              </a:rPr>
              <a:t>&lt;Any other facts that cover requirements for the position, e.g. </a:t>
            </a:r>
          </a:p>
          <a:p>
            <a:pPr algn="l">
              <a:lnSpc>
                <a:spcPts val="3200"/>
              </a:lnSpc>
            </a:pPr>
            <a:r>
              <a:rPr lang="en-US" sz="2200" spc="-13">
                <a:solidFill>
                  <a:srgbClr val="222222"/>
                </a:solidFill>
                <a:latin typeface="TT Rounds Condensed"/>
                <a:ea typeface="TT Rounds Condensed"/>
                <a:cs typeface="TT Rounds Condensed"/>
                <a:sym typeface="TT Rounds Condensed"/>
              </a:rPr>
              <a:t>L3: </a:t>
            </a:r>
            <a:r>
              <a:rPr lang="en-US" sz="2200" spc="-13" u="sng">
                <a:solidFill>
                  <a:srgbClr val="76CDD8"/>
                </a:solidFill>
                <a:latin typeface="TT Rounds Condensed"/>
                <a:ea typeface="TT Rounds Condensed"/>
                <a:cs typeface="TT Rounds Condensed"/>
                <a:sym typeface="TT Rounds Condensed"/>
                <a:hlinkClick r:id="rId2" tooltip="https://kb.epam.com/display/EPMASMT/.NET+Discipline:+Requirements+for+L3+position"/>
              </a:rPr>
              <a:t>https://kb.epam.com/display/EPMASMT/.NET+Discipline%3A+Requirements+for+L3+position</a:t>
            </a:r>
          </a:p>
          <a:p>
            <a:pPr algn="l">
              <a:lnSpc>
                <a:spcPts val="3200"/>
              </a:lnSpc>
            </a:pPr>
            <a:r>
              <a:rPr lang="en-US" sz="2200" spc="-13">
                <a:solidFill>
                  <a:srgbClr val="222222"/>
                </a:solidFill>
                <a:latin typeface="TT Rounds Condensed"/>
                <a:ea typeface="TT Rounds Condensed"/>
                <a:cs typeface="TT Rounds Condensed"/>
                <a:sym typeface="TT Rounds Condensed"/>
              </a:rPr>
              <a:t>L4: </a:t>
            </a:r>
            <a:r>
              <a:rPr lang="en-US" sz="2200" spc="-13" u="sng">
                <a:solidFill>
                  <a:srgbClr val="76CDD8"/>
                </a:solidFill>
                <a:latin typeface="TT Rounds Condensed"/>
                <a:ea typeface="TT Rounds Condensed"/>
                <a:cs typeface="TT Rounds Condensed"/>
                <a:sym typeface="TT Rounds Condensed"/>
                <a:hlinkClick r:id="rId3" tooltip="https://kb.epam.com/display/EPMASMT/.NET+Discipline:+Requirements+for+L4+position"/>
              </a:rPr>
              <a:t>https://kb.epam.com/display/EPMASMT/.NET+Discipline%3A+Requirements+for+L4+position</a:t>
            </a:r>
            <a:r>
              <a:rPr lang="en-US" sz="2200" spc="-13">
                <a:solidFill>
                  <a:srgbClr val="222222"/>
                </a:solidFill>
                <a:latin typeface="TT Rounds Condensed"/>
                <a:ea typeface="TT Rounds Condensed"/>
                <a:cs typeface="TT Rounds Condensed"/>
                <a:sym typeface="TT Rounds Condensed"/>
              </a:rPr>
              <a:t> &gt; </a:t>
            </a:r>
          </a:p>
          <a:p>
            <a:pPr algn="l">
              <a:lnSpc>
                <a:spcPts val="3200"/>
              </a:lnSpc>
            </a:pPr>
            <a:r>
              <a:rPr lang="en-US" sz="2200" spc="-13">
                <a:solidFill>
                  <a:srgbClr val="222222"/>
                </a:solidFill>
                <a:latin typeface="TT Rounds Condensed"/>
                <a:ea typeface="TT Rounds Condensed"/>
                <a:cs typeface="TT Rounds Condensed"/>
                <a:sym typeface="TT Rounds Condensed"/>
              </a:rPr>
              <a:t>&lt;etc.&gt;</a:t>
            </a:r>
          </a:p>
        </p:txBody>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2ED9C3">
                <a:alpha val="100000"/>
              </a:srgbClr>
            </a:gs>
            <a:gs pos="100000">
              <a:srgbClr val="004AAD">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090909"/>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TextBox 5" id="5"/>
          <p:cNvSpPr txBox="true"/>
          <p:nvPr/>
        </p:nvSpPr>
        <p:spPr>
          <a:xfrm rot="0">
            <a:off x="3646998" y="4526600"/>
            <a:ext cx="10994006" cy="542925"/>
          </a:xfrm>
          <a:prstGeom prst="rect">
            <a:avLst/>
          </a:prstGeom>
        </p:spPr>
        <p:txBody>
          <a:bodyPr anchor="t" rtlCol="false" tIns="0" lIns="0" bIns="0" rIns="0">
            <a:spAutoFit/>
          </a:bodyPr>
          <a:lstStyle/>
          <a:p>
            <a:pPr algn="ctr">
              <a:lnSpc>
                <a:spcPts val="3840"/>
              </a:lnSpc>
            </a:pPr>
            <a:r>
              <a:rPr lang="en-US" sz="3200" spc="429">
                <a:solidFill>
                  <a:srgbClr val="FFFFFF"/>
                </a:solidFill>
                <a:latin typeface="Luciole Bold"/>
                <a:ea typeface="Luciole Bold"/>
                <a:cs typeface="Luciole Bold"/>
                <a:sym typeface="Luciole Bold"/>
              </a:rPr>
              <a:t>DESIGN AND DOCUMENTATION SKILLS</a:t>
            </a:r>
          </a:p>
        </p:txBody>
      </p:sp>
      <p:sp>
        <p:nvSpPr>
          <p:cNvPr name="TextBox 6" id="6"/>
          <p:cNvSpPr txBox="true"/>
          <p:nvPr/>
        </p:nvSpPr>
        <p:spPr>
          <a:xfrm rot="0">
            <a:off x="15633066" y="9697720"/>
            <a:ext cx="2563494" cy="543560"/>
          </a:xfrm>
          <a:prstGeom prst="rect">
            <a:avLst/>
          </a:prstGeom>
        </p:spPr>
        <p:txBody>
          <a:bodyPr anchor="t" rtlCol="false" tIns="0" lIns="0" bIns="0" rIns="0">
            <a:spAutoFit/>
          </a:bodyPr>
          <a:lstStyle/>
          <a:p>
            <a:pPr algn="l">
              <a:lnSpc>
                <a:spcPts val="4320"/>
              </a:lnSpc>
            </a:pPr>
            <a:r>
              <a:rPr lang="en-US" sz="3600" spc="33">
                <a:solidFill>
                  <a:srgbClr val="222222"/>
                </a:solidFill>
                <a:latin typeface="TT Rounds Condensed"/>
                <a:ea typeface="TT Rounds Condensed"/>
                <a:cs typeface="TT Rounds Condensed"/>
                <a:sym typeface="TT Rounds Condensed"/>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AutoShape 2" id="2"/>
          <p:cNvSpPr/>
          <p:nvPr/>
        </p:nvSpPr>
        <p:spPr>
          <a:xfrm rot="0">
            <a:off x="0" y="0"/>
            <a:ext cx="18288000" cy="2376895"/>
          </a:xfrm>
          <a:prstGeom prst="rect">
            <a:avLst/>
          </a:prstGeom>
          <a:solidFill>
            <a:srgbClr val="2ED9C3"/>
          </a:solidFill>
        </p:spPr>
      </p:sp>
      <p:sp>
        <p:nvSpPr>
          <p:cNvPr name="Freeform 3" id="3"/>
          <p:cNvSpPr/>
          <p:nvPr/>
        </p:nvSpPr>
        <p:spPr>
          <a:xfrm flipH="false" flipV="false" rot="0">
            <a:off x="585265" y="3051641"/>
            <a:ext cx="3140877" cy="2395925"/>
          </a:xfrm>
          <a:custGeom>
            <a:avLst/>
            <a:gdLst/>
            <a:ahLst/>
            <a:cxnLst/>
            <a:rect r="r" b="b" t="t" l="l"/>
            <a:pathLst>
              <a:path h="2395925" w="3140877">
                <a:moveTo>
                  <a:pt x="0" y="0"/>
                </a:moveTo>
                <a:lnTo>
                  <a:pt x="3140877" y="0"/>
                </a:lnTo>
                <a:lnTo>
                  <a:pt x="3140877" y="2395925"/>
                </a:lnTo>
                <a:lnTo>
                  <a:pt x="0" y="2395925"/>
                </a:lnTo>
                <a:lnTo>
                  <a:pt x="0" y="0"/>
                </a:lnTo>
                <a:close/>
              </a:path>
            </a:pathLst>
          </a:custGeom>
          <a:blipFill>
            <a:blip r:embed="rId2"/>
            <a:stretch>
              <a:fillRect l="0" t="0" r="0" b="0"/>
            </a:stretch>
          </a:blipFill>
        </p:spPr>
      </p:sp>
      <p:sp>
        <p:nvSpPr>
          <p:cNvPr name="Freeform 4" id="4"/>
          <p:cNvSpPr/>
          <p:nvPr/>
        </p:nvSpPr>
        <p:spPr>
          <a:xfrm flipH="false" flipV="false" rot="0">
            <a:off x="829106" y="6981726"/>
            <a:ext cx="2653194" cy="1991428"/>
          </a:xfrm>
          <a:custGeom>
            <a:avLst/>
            <a:gdLst/>
            <a:ahLst/>
            <a:cxnLst/>
            <a:rect r="r" b="b" t="t" l="l"/>
            <a:pathLst>
              <a:path h="1991428" w="2653194">
                <a:moveTo>
                  <a:pt x="0" y="0"/>
                </a:moveTo>
                <a:lnTo>
                  <a:pt x="2653195" y="0"/>
                </a:lnTo>
                <a:lnTo>
                  <a:pt x="2653195" y="1991428"/>
                </a:lnTo>
                <a:lnTo>
                  <a:pt x="0" y="1991428"/>
                </a:lnTo>
                <a:lnTo>
                  <a:pt x="0" y="0"/>
                </a:lnTo>
                <a:close/>
              </a:path>
            </a:pathLst>
          </a:custGeom>
          <a:blipFill>
            <a:blip r:embed="rId3"/>
            <a:stretch>
              <a:fillRect l="0" t="0" r="0" b="0"/>
            </a:stretch>
          </a:blipFill>
        </p:spPr>
      </p:sp>
      <p:sp>
        <p:nvSpPr>
          <p:cNvPr name="Freeform 5" id="5"/>
          <p:cNvSpPr/>
          <p:nvPr/>
        </p:nvSpPr>
        <p:spPr>
          <a:xfrm flipH="false" flipV="false" rot="0">
            <a:off x="9316272" y="3051641"/>
            <a:ext cx="4004764" cy="2252680"/>
          </a:xfrm>
          <a:custGeom>
            <a:avLst/>
            <a:gdLst/>
            <a:ahLst/>
            <a:cxnLst/>
            <a:rect r="r" b="b" t="t" l="l"/>
            <a:pathLst>
              <a:path h="2252680" w="4004764">
                <a:moveTo>
                  <a:pt x="0" y="0"/>
                </a:moveTo>
                <a:lnTo>
                  <a:pt x="4004764" y="0"/>
                </a:lnTo>
                <a:lnTo>
                  <a:pt x="4004764" y="2252680"/>
                </a:lnTo>
                <a:lnTo>
                  <a:pt x="0" y="2252680"/>
                </a:lnTo>
                <a:lnTo>
                  <a:pt x="0" y="0"/>
                </a:lnTo>
                <a:close/>
              </a:path>
            </a:pathLst>
          </a:custGeom>
          <a:blipFill>
            <a:blip r:embed="rId4"/>
            <a:stretch>
              <a:fillRect l="0" t="0" r="0" b="0"/>
            </a:stretch>
          </a:blipFill>
        </p:spPr>
      </p:sp>
      <p:sp>
        <p:nvSpPr>
          <p:cNvPr name="Freeform 6" id="6"/>
          <p:cNvSpPr/>
          <p:nvPr/>
        </p:nvSpPr>
        <p:spPr>
          <a:xfrm flipH="false" flipV="false" rot="0">
            <a:off x="7206502" y="5143500"/>
            <a:ext cx="3842580" cy="2561720"/>
          </a:xfrm>
          <a:custGeom>
            <a:avLst/>
            <a:gdLst/>
            <a:ahLst/>
            <a:cxnLst/>
            <a:rect r="r" b="b" t="t" l="l"/>
            <a:pathLst>
              <a:path h="2561720" w="3842580">
                <a:moveTo>
                  <a:pt x="0" y="0"/>
                </a:moveTo>
                <a:lnTo>
                  <a:pt x="3842579" y="0"/>
                </a:lnTo>
                <a:lnTo>
                  <a:pt x="3842579" y="2561720"/>
                </a:lnTo>
                <a:lnTo>
                  <a:pt x="0" y="2561720"/>
                </a:lnTo>
                <a:lnTo>
                  <a:pt x="0" y="0"/>
                </a:lnTo>
                <a:close/>
              </a:path>
            </a:pathLst>
          </a:custGeom>
          <a:blipFill>
            <a:blip r:embed="rId5"/>
            <a:stretch>
              <a:fillRect l="0" t="0" r="0" b="0"/>
            </a:stretch>
          </a:blipFill>
        </p:spPr>
      </p:sp>
      <p:grpSp>
        <p:nvGrpSpPr>
          <p:cNvPr name="Group 7" id="7"/>
          <p:cNvGrpSpPr/>
          <p:nvPr/>
        </p:nvGrpSpPr>
        <p:grpSpPr>
          <a:xfrm rot="0">
            <a:off x="13321036" y="3681931"/>
            <a:ext cx="3596493" cy="992100"/>
            <a:chOff x="0" y="0"/>
            <a:chExt cx="4795324" cy="1322800"/>
          </a:xfrm>
        </p:grpSpPr>
        <p:sp>
          <p:nvSpPr>
            <p:cNvPr name="TextBox 8" id="8"/>
            <p:cNvSpPr txBox="true"/>
            <p:nvPr/>
          </p:nvSpPr>
          <p:spPr>
            <a:xfrm rot="0">
              <a:off x="0" y="-104775"/>
              <a:ext cx="4795324" cy="670348"/>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230871"/>
                  </a:solidFill>
                  <a:latin typeface="Luciole"/>
                  <a:ea typeface="Luciole"/>
                  <a:cs typeface="Luciole"/>
                  <a:sym typeface="Luciole"/>
                </a:rPr>
                <a:t>Projects</a:t>
              </a:r>
            </a:p>
          </p:txBody>
        </p:sp>
        <p:sp>
          <p:nvSpPr>
            <p:cNvPr name="TextBox 9" id="9"/>
            <p:cNvSpPr txBox="true"/>
            <p:nvPr/>
          </p:nvSpPr>
          <p:spPr>
            <a:xfrm rot="0">
              <a:off x="0" y="848032"/>
              <a:ext cx="4795324" cy="474768"/>
            </a:xfrm>
            <a:prstGeom prst="rect">
              <a:avLst/>
            </a:prstGeom>
          </p:spPr>
          <p:txBody>
            <a:bodyPr anchor="t" rtlCol="false" tIns="0" lIns="0" bIns="0" rIns="0">
              <a:spAutoFit/>
            </a:bodyPr>
            <a:lstStyle/>
            <a:p>
              <a:pPr algn="l" marL="0" indent="0" lvl="0">
                <a:lnSpc>
                  <a:spcPts val="3080"/>
                </a:lnSpc>
              </a:pPr>
              <a:r>
                <a:rPr lang="en-US" sz="2200">
                  <a:solidFill>
                    <a:srgbClr val="230871"/>
                  </a:solidFill>
                  <a:latin typeface="Open Sauce Italics"/>
                  <a:ea typeface="Open Sauce Italics"/>
                  <a:cs typeface="Open Sauce Italics"/>
                  <a:sym typeface="Open Sauce Italics"/>
                </a:rPr>
                <a:t>Managing pet project</a:t>
              </a:r>
            </a:p>
          </p:txBody>
        </p:sp>
      </p:grpSp>
      <p:sp>
        <p:nvSpPr>
          <p:cNvPr name="TextBox 10" id="10"/>
          <p:cNvSpPr txBox="true"/>
          <p:nvPr/>
        </p:nvSpPr>
        <p:spPr>
          <a:xfrm rot="0">
            <a:off x="585265" y="940400"/>
            <a:ext cx="5036276" cy="1190625"/>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230871"/>
                </a:solidFill>
                <a:latin typeface="Luciole"/>
                <a:ea typeface="Luciole"/>
                <a:cs typeface="Luciole"/>
                <a:sym typeface="Luciole"/>
              </a:rPr>
              <a:t>Highlights</a:t>
            </a:r>
          </a:p>
        </p:txBody>
      </p:sp>
      <p:grpSp>
        <p:nvGrpSpPr>
          <p:cNvPr name="Group 11" id="11"/>
          <p:cNvGrpSpPr/>
          <p:nvPr/>
        </p:nvGrpSpPr>
        <p:grpSpPr>
          <a:xfrm rot="0">
            <a:off x="3899094" y="7481390"/>
            <a:ext cx="3733431" cy="992100"/>
            <a:chOff x="0" y="0"/>
            <a:chExt cx="4977908" cy="1322800"/>
          </a:xfrm>
        </p:grpSpPr>
        <p:sp>
          <p:nvSpPr>
            <p:cNvPr name="TextBox 12" id="12"/>
            <p:cNvSpPr txBox="true"/>
            <p:nvPr/>
          </p:nvSpPr>
          <p:spPr>
            <a:xfrm rot="0">
              <a:off x="0" y="-104775"/>
              <a:ext cx="4977908" cy="670348"/>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230871"/>
                  </a:solidFill>
                  <a:latin typeface="Luciole"/>
                  <a:ea typeface="Luciole"/>
                  <a:cs typeface="Luciole"/>
                  <a:sym typeface="Luciole"/>
                </a:rPr>
                <a:t>Technical articles</a:t>
              </a:r>
            </a:p>
          </p:txBody>
        </p:sp>
        <p:sp>
          <p:nvSpPr>
            <p:cNvPr name="TextBox 13" id="13"/>
            <p:cNvSpPr txBox="true"/>
            <p:nvPr/>
          </p:nvSpPr>
          <p:spPr>
            <a:xfrm rot="0">
              <a:off x="0" y="848032"/>
              <a:ext cx="4977908" cy="474768"/>
            </a:xfrm>
            <a:prstGeom prst="rect">
              <a:avLst/>
            </a:prstGeom>
          </p:spPr>
          <p:txBody>
            <a:bodyPr anchor="t" rtlCol="false" tIns="0" lIns="0" bIns="0" rIns="0">
              <a:spAutoFit/>
            </a:bodyPr>
            <a:lstStyle/>
            <a:p>
              <a:pPr algn="l" marL="0" indent="0" lvl="0">
                <a:lnSpc>
                  <a:spcPts val="3080"/>
                </a:lnSpc>
              </a:pPr>
              <a:r>
                <a:rPr lang="en-US" sz="2200">
                  <a:solidFill>
                    <a:srgbClr val="230871"/>
                  </a:solidFill>
                  <a:latin typeface="Open Sauce Italics"/>
                  <a:ea typeface="Open Sauce Italics"/>
                  <a:cs typeface="Open Sauce Italics"/>
                  <a:sym typeface="Open Sauce Italics"/>
                </a:rPr>
                <a:t>SQL: implicit UNKNOWNs</a:t>
              </a:r>
            </a:p>
          </p:txBody>
        </p:sp>
      </p:grpSp>
      <p:grpSp>
        <p:nvGrpSpPr>
          <p:cNvPr name="Group 14" id="14"/>
          <p:cNvGrpSpPr/>
          <p:nvPr/>
        </p:nvGrpSpPr>
        <p:grpSpPr>
          <a:xfrm rot="0">
            <a:off x="3899094" y="3753554"/>
            <a:ext cx="4054560" cy="992100"/>
            <a:chOff x="0" y="0"/>
            <a:chExt cx="5406080" cy="1322800"/>
          </a:xfrm>
        </p:grpSpPr>
        <p:sp>
          <p:nvSpPr>
            <p:cNvPr name="TextBox 15" id="15"/>
            <p:cNvSpPr txBox="true"/>
            <p:nvPr/>
          </p:nvSpPr>
          <p:spPr>
            <a:xfrm rot="0">
              <a:off x="0" y="-104775"/>
              <a:ext cx="5406080" cy="670348"/>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230871"/>
                  </a:solidFill>
                  <a:latin typeface="Luciole"/>
                  <a:ea typeface="Luciole"/>
                  <a:cs typeface="Luciole"/>
                  <a:sym typeface="Luciole"/>
                </a:rPr>
                <a:t>.NET docs contribution</a:t>
              </a:r>
            </a:p>
          </p:txBody>
        </p:sp>
        <p:sp>
          <p:nvSpPr>
            <p:cNvPr name="TextBox 16" id="16"/>
            <p:cNvSpPr txBox="true"/>
            <p:nvPr/>
          </p:nvSpPr>
          <p:spPr>
            <a:xfrm rot="0">
              <a:off x="0" y="848032"/>
              <a:ext cx="5406080" cy="474768"/>
            </a:xfrm>
            <a:prstGeom prst="rect">
              <a:avLst/>
            </a:prstGeom>
          </p:spPr>
          <p:txBody>
            <a:bodyPr anchor="t" rtlCol="false" tIns="0" lIns="0" bIns="0" rIns="0">
              <a:spAutoFit/>
            </a:bodyPr>
            <a:lstStyle/>
            <a:p>
              <a:pPr algn="l" marL="0" indent="0" lvl="0">
                <a:lnSpc>
                  <a:spcPts val="3080"/>
                </a:lnSpc>
              </a:pPr>
              <a:r>
                <a:rPr lang="en-US" sz="2200">
                  <a:solidFill>
                    <a:srgbClr val="230871"/>
                  </a:solidFill>
                  <a:latin typeface="Open Sauce Italics"/>
                  <a:ea typeface="Open Sauce Italics"/>
                  <a:cs typeface="Open Sauce Italics"/>
                  <a:sym typeface="Open Sauce Italics"/>
                </a:rPr>
                <a:t>Threads: Scheduling threads</a:t>
              </a:r>
            </a:p>
          </p:txBody>
        </p:sp>
      </p:grpSp>
      <p:grpSp>
        <p:nvGrpSpPr>
          <p:cNvPr name="Group 17" id="17"/>
          <p:cNvGrpSpPr/>
          <p:nvPr/>
        </p:nvGrpSpPr>
        <p:grpSpPr>
          <a:xfrm rot="0">
            <a:off x="11049081" y="5928310"/>
            <a:ext cx="3596493" cy="992100"/>
            <a:chOff x="0" y="0"/>
            <a:chExt cx="4795324" cy="1322800"/>
          </a:xfrm>
        </p:grpSpPr>
        <p:sp>
          <p:nvSpPr>
            <p:cNvPr name="TextBox 18" id="18"/>
            <p:cNvSpPr txBox="true"/>
            <p:nvPr/>
          </p:nvSpPr>
          <p:spPr>
            <a:xfrm rot="0">
              <a:off x="0" y="-104775"/>
              <a:ext cx="4795324" cy="670348"/>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230871"/>
                  </a:solidFill>
                  <a:latin typeface="Luciole"/>
                  <a:ea typeface="Luciole"/>
                  <a:cs typeface="Luciole"/>
                  <a:sym typeface="Luciole"/>
                </a:rPr>
                <a:t>Answers</a:t>
              </a:r>
            </a:p>
          </p:txBody>
        </p:sp>
        <p:sp>
          <p:nvSpPr>
            <p:cNvPr name="TextBox 19" id="19"/>
            <p:cNvSpPr txBox="true"/>
            <p:nvPr/>
          </p:nvSpPr>
          <p:spPr>
            <a:xfrm rot="0">
              <a:off x="0" y="848032"/>
              <a:ext cx="4795324" cy="474768"/>
            </a:xfrm>
            <a:prstGeom prst="rect">
              <a:avLst/>
            </a:prstGeom>
          </p:spPr>
          <p:txBody>
            <a:bodyPr anchor="t" rtlCol="false" tIns="0" lIns="0" bIns="0" rIns="0">
              <a:spAutoFit/>
            </a:bodyPr>
            <a:lstStyle/>
            <a:p>
              <a:pPr algn="l" marL="0" indent="0" lvl="0">
                <a:lnSpc>
                  <a:spcPts val="3080"/>
                </a:lnSpc>
              </a:pPr>
              <a:r>
                <a:rPr lang="en-US" sz="2200">
                  <a:solidFill>
                    <a:srgbClr val="230871"/>
                  </a:solidFill>
                  <a:latin typeface="Open Sauce Italics"/>
                  <a:ea typeface="Open Sauce Italics"/>
                  <a:cs typeface="Open Sauce Italics"/>
                  <a:sym typeface="Open Sauce Italics"/>
                </a:rPr>
                <a:t>.NET hacks</a:t>
              </a:r>
            </a:p>
          </p:txBody>
        </p:sp>
      </p:grpSp>
      <p:grpSp>
        <p:nvGrpSpPr>
          <p:cNvPr name="Group 20" id="20"/>
          <p:cNvGrpSpPr/>
          <p:nvPr/>
        </p:nvGrpSpPr>
        <p:grpSpPr>
          <a:xfrm rot="0">
            <a:off x="7395220" y="5428646"/>
            <a:ext cx="7018020" cy="2365058"/>
            <a:chOff x="0" y="0"/>
            <a:chExt cx="9357360" cy="3153410"/>
          </a:xfrm>
        </p:grpSpPr>
        <p:sp>
          <p:nvSpPr>
            <p:cNvPr name="Freeform 21" id="21"/>
            <p:cNvSpPr/>
            <p:nvPr/>
          </p:nvSpPr>
          <p:spPr>
            <a:xfrm flipH="false" flipV="false" rot="0">
              <a:off x="49530" y="41910"/>
              <a:ext cx="9259570" cy="3064510"/>
            </a:xfrm>
            <a:custGeom>
              <a:avLst/>
              <a:gdLst/>
              <a:ahLst/>
              <a:cxnLst/>
              <a:rect r="r" b="b" t="t" l="l"/>
              <a:pathLst>
                <a:path h="3064510" w="9259570">
                  <a:moveTo>
                    <a:pt x="1270" y="892810"/>
                  </a:moveTo>
                  <a:cubicBezTo>
                    <a:pt x="66040" y="539750"/>
                    <a:pt x="92710" y="492760"/>
                    <a:pt x="119380" y="445770"/>
                  </a:cubicBezTo>
                  <a:cubicBezTo>
                    <a:pt x="143510" y="403860"/>
                    <a:pt x="168910" y="364490"/>
                    <a:pt x="196850" y="331470"/>
                  </a:cubicBezTo>
                  <a:cubicBezTo>
                    <a:pt x="223520" y="300990"/>
                    <a:pt x="246380" y="275590"/>
                    <a:pt x="283210" y="251460"/>
                  </a:cubicBezTo>
                  <a:cubicBezTo>
                    <a:pt x="331470" y="219710"/>
                    <a:pt x="397510" y="194310"/>
                    <a:pt x="468630" y="168910"/>
                  </a:cubicBezTo>
                  <a:cubicBezTo>
                    <a:pt x="561340" y="135890"/>
                    <a:pt x="679450" y="101600"/>
                    <a:pt x="798830" y="78740"/>
                  </a:cubicBezTo>
                  <a:cubicBezTo>
                    <a:pt x="934720" y="52070"/>
                    <a:pt x="1092200" y="40640"/>
                    <a:pt x="1240790" y="29210"/>
                  </a:cubicBezTo>
                  <a:cubicBezTo>
                    <a:pt x="1389380" y="16510"/>
                    <a:pt x="1549400" y="11430"/>
                    <a:pt x="1689100" y="8890"/>
                  </a:cubicBezTo>
                  <a:cubicBezTo>
                    <a:pt x="1809750" y="6350"/>
                    <a:pt x="1915160" y="0"/>
                    <a:pt x="2029460" y="11430"/>
                  </a:cubicBezTo>
                  <a:cubicBezTo>
                    <a:pt x="2147570" y="22860"/>
                    <a:pt x="2280920" y="48260"/>
                    <a:pt x="2387600" y="82550"/>
                  </a:cubicBezTo>
                  <a:cubicBezTo>
                    <a:pt x="2481580" y="111760"/>
                    <a:pt x="2566670" y="146050"/>
                    <a:pt x="2640330" y="195580"/>
                  </a:cubicBezTo>
                  <a:cubicBezTo>
                    <a:pt x="2707640" y="242570"/>
                    <a:pt x="2768600" y="303530"/>
                    <a:pt x="2814320" y="368300"/>
                  </a:cubicBezTo>
                  <a:cubicBezTo>
                    <a:pt x="2860040" y="430530"/>
                    <a:pt x="2894330" y="502920"/>
                    <a:pt x="2914650" y="577850"/>
                  </a:cubicBezTo>
                  <a:cubicBezTo>
                    <a:pt x="2936240" y="655320"/>
                    <a:pt x="2943860" y="739140"/>
                    <a:pt x="2934970" y="828040"/>
                  </a:cubicBezTo>
                  <a:cubicBezTo>
                    <a:pt x="2926080" y="928370"/>
                    <a:pt x="2880360" y="1051560"/>
                    <a:pt x="2848610" y="1148080"/>
                  </a:cubicBezTo>
                  <a:cubicBezTo>
                    <a:pt x="2823210" y="1229360"/>
                    <a:pt x="2791460" y="1290320"/>
                    <a:pt x="2766060" y="1371600"/>
                  </a:cubicBezTo>
                  <a:cubicBezTo>
                    <a:pt x="2736850" y="1466850"/>
                    <a:pt x="2706370" y="1583690"/>
                    <a:pt x="2688590" y="1685290"/>
                  </a:cubicBezTo>
                  <a:cubicBezTo>
                    <a:pt x="2670810" y="1780540"/>
                    <a:pt x="2663190" y="1875790"/>
                    <a:pt x="2655570" y="1962150"/>
                  </a:cubicBezTo>
                  <a:cubicBezTo>
                    <a:pt x="2647950" y="2039620"/>
                    <a:pt x="2640330" y="2114550"/>
                    <a:pt x="2641600" y="2181860"/>
                  </a:cubicBezTo>
                  <a:cubicBezTo>
                    <a:pt x="2642870" y="2240280"/>
                    <a:pt x="2639060" y="2298700"/>
                    <a:pt x="2656840" y="2343150"/>
                  </a:cubicBezTo>
                  <a:cubicBezTo>
                    <a:pt x="2672080" y="2381250"/>
                    <a:pt x="2696210" y="2413000"/>
                    <a:pt x="2729230" y="2434590"/>
                  </a:cubicBezTo>
                  <a:cubicBezTo>
                    <a:pt x="2767330" y="2461260"/>
                    <a:pt x="2820670" y="2473960"/>
                    <a:pt x="2877820" y="2480310"/>
                  </a:cubicBezTo>
                  <a:cubicBezTo>
                    <a:pt x="2955290" y="2487930"/>
                    <a:pt x="3065780" y="2479040"/>
                    <a:pt x="3157220" y="2458720"/>
                  </a:cubicBezTo>
                  <a:cubicBezTo>
                    <a:pt x="3249930" y="2437130"/>
                    <a:pt x="3315970" y="2402840"/>
                    <a:pt x="3427730" y="2352040"/>
                  </a:cubicBezTo>
                  <a:cubicBezTo>
                    <a:pt x="3624580" y="2260600"/>
                    <a:pt x="3931920" y="2094230"/>
                    <a:pt x="4220210" y="1927860"/>
                  </a:cubicBezTo>
                  <a:cubicBezTo>
                    <a:pt x="4578350" y="1720850"/>
                    <a:pt x="5132070" y="1339850"/>
                    <a:pt x="5406390" y="1186180"/>
                  </a:cubicBezTo>
                  <a:cubicBezTo>
                    <a:pt x="5544820" y="1108710"/>
                    <a:pt x="5629910" y="1070610"/>
                    <a:pt x="5728970" y="1026160"/>
                  </a:cubicBezTo>
                  <a:cubicBezTo>
                    <a:pt x="5811520" y="989330"/>
                    <a:pt x="5890260" y="935990"/>
                    <a:pt x="5957570" y="934720"/>
                  </a:cubicBezTo>
                  <a:cubicBezTo>
                    <a:pt x="6010910" y="933450"/>
                    <a:pt x="6068060" y="947420"/>
                    <a:pt x="6101080" y="985520"/>
                  </a:cubicBezTo>
                  <a:cubicBezTo>
                    <a:pt x="6145530" y="1035050"/>
                    <a:pt x="6144260" y="1137920"/>
                    <a:pt x="6158230" y="1235710"/>
                  </a:cubicBezTo>
                  <a:cubicBezTo>
                    <a:pt x="6178550" y="1372870"/>
                    <a:pt x="6174740" y="1615440"/>
                    <a:pt x="6193790" y="1733550"/>
                  </a:cubicBezTo>
                  <a:cubicBezTo>
                    <a:pt x="6203950" y="1800860"/>
                    <a:pt x="6215380" y="1847850"/>
                    <a:pt x="6233160" y="1889760"/>
                  </a:cubicBezTo>
                  <a:cubicBezTo>
                    <a:pt x="6247130" y="1921510"/>
                    <a:pt x="6259830" y="1941830"/>
                    <a:pt x="6281420" y="1968500"/>
                  </a:cubicBezTo>
                  <a:cubicBezTo>
                    <a:pt x="6309360" y="2002790"/>
                    <a:pt x="6328410" y="2033270"/>
                    <a:pt x="6395720" y="2071370"/>
                  </a:cubicBezTo>
                  <a:cubicBezTo>
                    <a:pt x="6619240" y="2200910"/>
                    <a:pt x="7614920" y="2476500"/>
                    <a:pt x="8046720" y="2602230"/>
                  </a:cubicBezTo>
                  <a:cubicBezTo>
                    <a:pt x="8321040" y="2682240"/>
                    <a:pt x="8519160" y="2721610"/>
                    <a:pt x="8724900" y="2781300"/>
                  </a:cubicBezTo>
                  <a:cubicBezTo>
                    <a:pt x="8900160" y="2832100"/>
                    <a:pt x="9140190" y="2898140"/>
                    <a:pt x="9208770" y="2931160"/>
                  </a:cubicBezTo>
                  <a:cubicBezTo>
                    <a:pt x="9227820" y="2940050"/>
                    <a:pt x="9235440" y="2942590"/>
                    <a:pt x="9244330" y="2954020"/>
                  </a:cubicBezTo>
                  <a:cubicBezTo>
                    <a:pt x="9253220" y="2967990"/>
                    <a:pt x="9259570" y="2998470"/>
                    <a:pt x="9254490" y="3016250"/>
                  </a:cubicBezTo>
                  <a:cubicBezTo>
                    <a:pt x="9248140" y="3032760"/>
                    <a:pt x="9225280" y="3053080"/>
                    <a:pt x="9210040" y="3059430"/>
                  </a:cubicBezTo>
                  <a:cubicBezTo>
                    <a:pt x="9196070" y="3064510"/>
                    <a:pt x="9179560" y="3063240"/>
                    <a:pt x="9166860" y="3056890"/>
                  </a:cubicBezTo>
                  <a:cubicBezTo>
                    <a:pt x="9151620" y="3049270"/>
                    <a:pt x="9131300" y="3026410"/>
                    <a:pt x="9126220" y="3009900"/>
                  </a:cubicBezTo>
                  <a:cubicBezTo>
                    <a:pt x="9121140" y="2995930"/>
                    <a:pt x="9124950" y="2979420"/>
                    <a:pt x="9130030" y="2967990"/>
                  </a:cubicBezTo>
                  <a:cubicBezTo>
                    <a:pt x="9136380" y="2955290"/>
                    <a:pt x="9147810" y="2942590"/>
                    <a:pt x="9159240" y="2936240"/>
                  </a:cubicBezTo>
                  <a:cubicBezTo>
                    <a:pt x="9170670" y="2929890"/>
                    <a:pt x="9188450" y="2927350"/>
                    <a:pt x="9201150" y="2928620"/>
                  </a:cubicBezTo>
                  <a:cubicBezTo>
                    <a:pt x="9213850" y="2931160"/>
                    <a:pt x="9230360" y="2937510"/>
                    <a:pt x="9239250" y="2948940"/>
                  </a:cubicBezTo>
                  <a:cubicBezTo>
                    <a:pt x="9249410" y="2961640"/>
                    <a:pt x="9258300" y="2992120"/>
                    <a:pt x="9255760" y="3008630"/>
                  </a:cubicBezTo>
                  <a:cubicBezTo>
                    <a:pt x="9254490" y="3022600"/>
                    <a:pt x="9246870" y="3036570"/>
                    <a:pt x="9234170" y="3045460"/>
                  </a:cubicBezTo>
                  <a:cubicBezTo>
                    <a:pt x="9220200" y="3055620"/>
                    <a:pt x="9203690" y="3060700"/>
                    <a:pt x="9174480" y="3059430"/>
                  </a:cubicBezTo>
                  <a:cubicBezTo>
                    <a:pt x="9089390" y="3054350"/>
                    <a:pt x="8869680" y="2946400"/>
                    <a:pt x="8694420" y="2893060"/>
                  </a:cubicBezTo>
                  <a:cubicBezTo>
                    <a:pt x="8488680" y="2829560"/>
                    <a:pt x="8244840" y="2780030"/>
                    <a:pt x="8009890" y="2713990"/>
                  </a:cubicBezTo>
                  <a:cubicBezTo>
                    <a:pt x="7758430" y="2641600"/>
                    <a:pt x="7500620" y="2560320"/>
                    <a:pt x="7230110" y="2473960"/>
                  </a:cubicBezTo>
                  <a:cubicBezTo>
                    <a:pt x="6936740" y="2379980"/>
                    <a:pt x="6478270" y="2273300"/>
                    <a:pt x="6314440" y="2169160"/>
                  </a:cubicBezTo>
                  <a:cubicBezTo>
                    <a:pt x="6239510" y="2122170"/>
                    <a:pt x="6210300" y="2073910"/>
                    <a:pt x="6177280" y="2026920"/>
                  </a:cubicBezTo>
                  <a:cubicBezTo>
                    <a:pt x="6150610" y="1990090"/>
                    <a:pt x="6136640" y="1960880"/>
                    <a:pt x="6121400" y="1918970"/>
                  </a:cubicBezTo>
                  <a:cubicBezTo>
                    <a:pt x="6102350" y="1869440"/>
                    <a:pt x="6089650" y="1817370"/>
                    <a:pt x="6078220" y="1743710"/>
                  </a:cubicBezTo>
                  <a:cubicBezTo>
                    <a:pt x="6057900" y="1623060"/>
                    <a:pt x="6064250" y="1384300"/>
                    <a:pt x="6042660" y="1256030"/>
                  </a:cubicBezTo>
                  <a:cubicBezTo>
                    <a:pt x="6027420" y="1168400"/>
                    <a:pt x="6036310" y="1065530"/>
                    <a:pt x="5982970" y="1040130"/>
                  </a:cubicBezTo>
                  <a:cubicBezTo>
                    <a:pt x="5896610" y="1000760"/>
                    <a:pt x="5669280" y="1173480"/>
                    <a:pt x="5464810" y="1283970"/>
                  </a:cubicBezTo>
                  <a:cubicBezTo>
                    <a:pt x="5146040" y="1457960"/>
                    <a:pt x="4636770" y="1819910"/>
                    <a:pt x="4274820" y="2028190"/>
                  </a:cubicBezTo>
                  <a:cubicBezTo>
                    <a:pt x="3983990" y="2197100"/>
                    <a:pt x="3675380" y="2364740"/>
                    <a:pt x="3468370" y="2458720"/>
                  </a:cubicBezTo>
                  <a:cubicBezTo>
                    <a:pt x="3345180" y="2514600"/>
                    <a:pt x="3270250" y="2550160"/>
                    <a:pt x="3166110" y="2571750"/>
                  </a:cubicBezTo>
                  <a:cubicBezTo>
                    <a:pt x="3061970" y="2594610"/>
                    <a:pt x="2936240" y="2603500"/>
                    <a:pt x="2843530" y="2588260"/>
                  </a:cubicBezTo>
                  <a:cubicBezTo>
                    <a:pt x="2767330" y="2575560"/>
                    <a:pt x="2696210" y="2550160"/>
                    <a:pt x="2645410" y="2509520"/>
                  </a:cubicBezTo>
                  <a:cubicBezTo>
                    <a:pt x="2599690" y="2472690"/>
                    <a:pt x="2565400" y="2416810"/>
                    <a:pt x="2545080" y="2362200"/>
                  </a:cubicBezTo>
                  <a:cubicBezTo>
                    <a:pt x="2524760" y="2305050"/>
                    <a:pt x="2528570" y="2240280"/>
                    <a:pt x="2527300" y="2175510"/>
                  </a:cubicBezTo>
                  <a:cubicBezTo>
                    <a:pt x="2526030" y="2103120"/>
                    <a:pt x="2534920" y="2028190"/>
                    <a:pt x="2542540" y="1949450"/>
                  </a:cubicBezTo>
                  <a:cubicBezTo>
                    <a:pt x="2550160" y="1858010"/>
                    <a:pt x="2559050" y="1757680"/>
                    <a:pt x="2576830" y="1658620"/>
                  </a:cubicBezTo>
                  <a:cubicBezTo>
                    <a:pt x="2597150" y="1551940"/>
                    <a:pt x="2625090" y="1451610"/>
                    <a:pt x="2659380" y="1332230"/>
                  </a:cubicBezTo>
                  <a:cubicBezTo>
                    <a:pt x="2702560" y="1182370"/>
                    <a:pt x="2804160" y="965200"/>
                    <a:pt x="2820670" y="833120"/>
                  </a:cubicBezTo>
                  <a:cubicBezTo>
                    <a:pt x="2832100" y="749300"/>
                    <a:pt x="2825750" y="688340"/>
                    <a:pt x="2810510" y="623570"/>
                  </a:cubicBezTo>
                  <a:cubicBezTo>
                    <a:pt x="2795270" y="561340"/>
                    <a:pt x="2767330" y="500380"/>
                    <a:pt x="2731770" y="447040"/>
                  </a:cubicBezTo>
                  <a:cubicBezTo>
                    <a:pt x="2693670" y="392430"/>
                    <a:pt x="2646680" y="340360"/>
                    <a:pt x="2589530" y="299720"/>
                  </a:cubicBezTo>
                  <a:cubicBezTo>
                    <a:pt x="2526030" y="255270"/>
                    <a:pt x="2448560" y="223520"/>
                    <a:pt x="2364740" y="195580"/>
                  </a:cubicBezTo>
                  <a:cubicBezTo>
                    <a:pt x="2265680" y="163830"/>
                    <a:pt x="2139950" y="139700"/>
                    <a:pt x="2028190" y="128270"/>
                  </a:cubicBezTo>
                  <a:cubicBezTo>
                    <a:pt x="1916430" y="116840"/>
                    <a:pt x="1813560" y="123190"/>
                    <a:pt x="1694180" y="125730"/>
                  </a:cubicBezTo>
                  <a:cubicBezTo>
                    <a:pt x="1558290" y="128270"/>
                    <a:pt x="1398270" y="135890"/>
                    <a:pt x="1253490" y="147320"/>
                  </a:cubicBezTo>
                  <a:cubicBezTo>
                    <a:pt x="1111250" y="158750"/>
                    <a:pt x="960120" y="170180"/>
                    <a:pt x="830580" y="195580"/>
                  </a:cubicBezTo>
                  <a:cubicBezTo>
                    <a:pt x="717550" y="217170"/>
                    <a:pt x="603250" y="251460"/>
                    <a:pt x="518160" y="281940"/>
                  </a:cubicBezTo>
                  <a:cubicBezTo>
                    <a:pt x="457200" y="302260"/>
                    <a:pt x="405130" y="322580"/>
                    <a:pt x="365760" y="346710"/>
                  </a:cubicBezTo>
                  <a:cubicBezTo>
                    <a:pt x="336550" y="364490"/>
                    <a:pt x="318770" y="379730"/>
                    <a:pt x="298450" y="402590"/>
                  </a:cubicBezTo>
                  <a:cubicBezTo>
                    <a:pt x="273050" y="427990"/>
                    <a:pt x="250190" y="462280"/>
                    <a:pt x="229870" y="497840"/>
                  </a:cubicBezTo>
                  <a:cubicBezTo>
                    <a:pt x="207010" y="535940"/>
                    <a:pt x="186690" y="571500"/>
                    <a:pt x="170180" y="624840"/>
                  </a:cubicBezTo>
                  <a:cubicBezTo>
                    <a:pt x="144780" y="704850"/>
                    <a:pt x="146050" y="892810"/>
                    <a:pt x="116840" y="938530"/>
                  </a:cubicBezTo>
                  <a:cubicBezTo>
                    <a:pt x="106680" y="955040"/>
                    <a:pt x="93980" y="960120"/>
                    <a:pt x="80010" y="963930"/>
                  </a:cubicBezTo>
                  <a:cubicBezTo>
                    <a:pt x="66040" y="966470"/>
                    <a:pt x="46990" y="963930"/>
                    <a:pt x="34290" y="957580"/>
                  </a:cubicBezTo>
                  <a:cubicBezTo>
                    <a:pt x="21590" y="951230"/>
                    <a:pt x="10160" y="934720"/>
                    <a:pt x="5080" y="923290"/>
                  </a:cubicBezTo>
                  <a:cubicBezTo>
                    <a:pt x="0" y="913130"/>
                    <a:pt x="1270" y="892810"/>
                    <a:pt x="1270" y="892810"/>
                  </a:cubicBezTo>
                </a:path>
              </a:pathLst>
            </a:custGeom>
            <a:solidFill>
              <a:srgbClr val="E7191F"/>
            </a:solidFill>
            <a:ln cap="sq">
              <a:noFill/>
              <a:prstDash val="solid"/>
              <a:miter/>
            </a:ln>
          </p:spPr>
        </p:sp>
      </p:grpSp>
      <p:sp>
        <p:nvSpPr>
          <p:cNvPr name="TextBox 22" id="22"/>
          <p:cNvSpPr txBox="true"/>
          <p:nvPr/>
        </p:nvSpPr>
        <p:spPr>
          <a:xfrm rot="0">
            <a:off x="13062469" y="8811991"/>
            <a:ext cx="1406723" cy="341376"/>
          </a:xfrm>
          <a:prstGeom prst="rect">
            <a:avLst/>
          </a:prstGeom>
        </p:spPr>
        <p:txBody>
          <a:bodyPr anchor="t" rtlCol="false" tIns="0" lIns="0" bIns="0" rIns="0">
            <a:spAutoFit/>
          </a:bodyPr>
          <a:lstStyle/>
          <a:p>
            <a:pPr algn="ctr">
              <a:lnSpc>
                <a:spcPts val="2592"/>
              </a:lnSpc>
              <a:spcBef>
                <a:spcPct val="0"/>
              </a:spcBef>
            </a:pPr>
            <a:r>
              <a:rPr lang="en-US" sz="2400" spc="22">
                <a:solidFill>
                  <a:srgbClr val="230871"/>
                </a:solidFill>
                <a:latin typeface="TT Rounds Condensed"/>
                <a:ea typeface="TT Rounds Condensed"/>
                <a:cs typeface="TT Rounds Condensed"/>
                <a:sym typeface="TT Rounds Condensed"/>
              </a:rPr>
              <a:t>DIAGRAMS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AutoShape 2" id="2"/>
          <p:cNvSpPr/>
          <p:nvPr/>
        </p:nvSpPr>
        <p:spPr>
          <a:xfrm flipH="true" flipV="true">
            <a:off x="7285289" y="-22"/>
            <a:ext cx="23813" cy="10287000"/>
          </a:xfrm>
          <a:prstGeom prst="line">
            <a:avLst/>
          </a:prstGeom>
          <a:ln cap="rnd" w="19050">
            <a:solidFill>
              <a:srgbClr val="230871"/>
            </a:solidFill>
            <a:prstDash val="solid"/>
            <a:headEnd type="none" len="sm" w="sm"/>
            <a:tailEnd type="none" len="sm" w="sm"/>
          </a:ln>
        </p:spPr>
      </p:sp>
      <p:sp>
        <p:nvSpPr>
          <p:cNvPr name="TextBox 3" id="3"/>
          <p:cNvSpPr txBox="true"/>
          <p:nvPr/>
        </p:nvSpPr>
        <p:spPr>
          <a:xfrm rot="0">
            <a:off x="572591" y="3701581"/>
            <a:ext cx="5243646" cy="1514475"/>
          </a:xfrm>
          <a:prstGeom prst="rect">
            <a:avLst/>
          </a:prstGeom>
        </p:spPr>
        <p:txBody>
          <a:bodyPr anchor="t" rtlCol="false" tIns="0" lIns="0" bIns="0" rIns="0">
            <a:spAutoFit/>
          </a:bodyPr>
          <a:lstStyle/>
          <a:p>
            <a:pPr algn="l">
              <a:lnSpc>
                <a:spcPts val="5640"/>
              </a:lnSpc>
            </a:pPr>
            <a:r>
              <a:rPr lang="en-US" sz="4700">
                <a:solidFill>
                  <a:srgbClr val="000000"/>
                </a:solidFill>
                <a:latin typeface="Luciole"/>
                <a:ea typeface="Luciole"/>
                <a:cs typeface="Luciole"/>
                <a:sym typeface="Luciole"/>
              </a:rPr>
              <a:t>.NET docs</a:t>
            </a:r>
          </a:p>
          <a:p>
            <a:pPr algn="l" marL="0" indent="0" lvl="0">
              <a:lnSpc>
                <a:spcPts val="5640"/>
              </a:lnSpc>
              <a:spcBef>
                <a:spcPct val="0"/>
              </a:spcBef>
            </a:pPr>
            <a:r>
              <a:rPr lang="en-US" sz="4700">
                <a:solidFill>
                  <a:srgbClr val="000000"/>
                </a:solidFill>
                <a:latin typeface="Luciole"/>
                <a:ea typeface="Luciole"/>
                <a:cs typeface="Luciole"/>
                <a:sym typeface="Luciole"/>
              </a:rPr>
              <a:t>contribution</a:t>
            </a:r>
          </a:p>
        </p:txBody>
      </p:sp>
      <p:sp>
        <p:nvSpPr>
          <p:cNvPr name="Freeform 4" id="4"/>
          <p:cNvSpPr/>
          <p:nvPr/>
        </p:nvSpPr>
        <p:spPr>
          <a:xfrm flipH="false" flipV="false" rot="0">
            <a:off x="5577570" y="1774743"/>
            <a:ext cx="12710430" cy="7339825"/>
          </a:xfrm>
          <a:custGeom>
            <a:avLst/>
            <a:gdLst/>
            <a:ahLst/>
            <a:cxnLst/>
            <a:rect r="r" b="b" t="t" l="l"/>
            <a:pathLst>
              <a:path h="7339825" w="12710430">
                <a:moveTo>
                  <a:pt x="0" y="0"/>
                </a:moveTo>
                <a:lnTo>
                  <a:pt x="12710430" y="0"/>
                </a:lnTo>
                <a:lnTo>
                  <a:pt x="12710430" y="7339825"/>
                </a:lnTo>
                <a:lnTo>
                  <a:pt x="0" y="7339825"/>
                </a:lnTo>
                <a:lnTo>
                  <a:pt x="0" y="0"/>
                </a:lnTo>
                <a:close/>
              </a:path>
            </a:pathLst>
          </a:custGeom>
          <a:blipFill>
            <a:blip r:embed="rId2"/>
            <a:stretch>
              <a:fillRect l="0" t="0" r="0" b="0"/>
            </a:stretch>
          </a:blipFill>
          <a:ln cap="sq">
            <a:noFill/>
            <a:prstDash val="dash"/>
            <a:miter/>
          </a:ln>
        </p:spPr>
      </p:sp>
      <p:sp>
        <p:nvSpPr>
          <p:cNvPr name="Freeform 5" id="5"/>
          <p:cNvSpPr/>
          <p:nvPr/>
        </p:nvSpPr>
        <p:spPr>
          <a:xfrm flipH="false" flipV="false" rot="0">
            <a:off x="572591" y="1774743"/>
            <a:ext cx="2138967" cy="1631648"/>
          </a:xfrm>
          <a:custGeom>
            <a:avLst/>
            <a:gdLst/>
            <a:ahLst/>
            <a:cxnLst/>
            <a:rect r="r" b="b" t="t" l="l"/>
            <a:pathLst>
              <a:path h="1631648" w="2138967">
                <a:moveTo>
                  <a:pt x="0" y="0"/>
                </a:moveTo>
                <a:lnTo>
                  <a:pt x="2138967" y="0"/>
                </a:lnTo>
                <a:lnTo>
                  <a:pt x="2138967" y="1631648"/>
                </a:lnTo>
                <a:lnTo>
                  <a:pt x="0" y="1631648"/>
                </a:lnTo>
                <a:lnTo>
                  <a:pt x="0" y="0"/>
                </a:lnTo>
                <a:close/>
              </a:path>
            </a:pathLst>
          </a:custGeom>
          <a:blipFill>
            <a:blip r:embed="rId3"/>
            <a:stretch>
              <a:fillRect l="0" t="0" r="0" b="0"/>
            </a:stretch>
          </a:blipFill>
        </p:spPr>
      </p:sp>
      <p:sp>
        <p:nvSpPr>
          <p:cNvPr name="TextBox 6" id="6"/>
          <p:cNvSpPr txBox="true"/>
          <p:nvPr/>
        </p:nvSpPr>
        <p:spPr>
          <a:xfrm rot="0">
            <a:off x="572591" y="5758981"/>
            <a:ext cx="4500444" cy="1343025"/>
          </a:xfrm>
          <a:prstGeom prst="rect">
            <a:avLst/>
          </a:prstGeom>
        </p:spPr>
        <p:txBody>
          <a:bodyPr anchor="t" rtlCol="false" tIns="0" lIns="0" bIns="0" rIns="0">
            <a:spAutoFit/>
          </a:bodyPr>
          <a:lstStyle/>
          <a:p>
            <a:pPr algn="l">
              <a:lnSpc>
                <a:spcPts val="2807"/>
              </a:lnSpc>
            </a:pPr>
            <a:r>
              <a:rPr lang="en-US" sz="2599" spc="23">
                <a:solidFill>
                  <a:srgbClr val="000000"/>
                </a:solidFill>
                <a:latin typeface="TT Rounds Condensed Italics"/>
                <a:ea typeface="TT Rounds Condensed Italics"/>
                <a:cs typeface="TT Rounds Condensed Italics"/>
                <a:sym typeface="TT Rounds Condensed Italics"/>
              </a:rPr>
              <a:t>Threading</a:t>
            </a:r>
            <a:r>
              <a:rPr lang="en-US" sz="2599" spc="23">
                <a:solidFill>
                  <a:srgbClr val="000000"/>
                </a:solidFill>
                <a:latin typeface="TT Rounds Condensed"/>
                <a:ea typeface="TT Rounds Condensed"/>
                <a:cs typeface="TT Rounds Condensed"/>
                <a:sym typeface="TT Rounds Condensed"/>
              </a:rPr>
              <a:t>: Scheduling threads</a:t>
            </a:r>
          </a:p>
          <a:p>
            <a:pPr algn="l">
              <a:lnSpc>
                <a:spcPts val="2592"/>
              </a:lnSpc>
            </a:pPr>
          </a:p>
          <a:p>
            <a:pPr algn="l">
              <a:lnSpc>
                <a:spcPts val="2592"/>
              </a:lnSpc>
            </a:pPr>
            <a:r>
              <a:rPr lang="en-US" sz="2400" spc="21">
                <a:solidFill>
                  <a:srgbClr val="000000"/>
                </a:solidFill>
                <a:latin typeface="TT Rounds Condensed"/>
                <a:ea typeface="TT Rounds Condensed"/>
                <a:cs typeface="TT Rounds Condensed"/>
                <a:sym typeface="TT Rounds Condensed"/>
              </a:rPr>
              <a:t>Included new code snippet with </a:t>
            </a:r>
          </a:p>
          <a:p>
            <a:pPr algn="l">
              <a:lnSpc>
                <a:spcPts val="2592"/>
              </a:lnSpc>
              <a:spcBef>
                <a:spcPct val="0"/>
              </a:spcBef>
            </a:pPr>
            <a:r>
              <a:rPr lang="en-US" sz="2400" spc="22">
                <a:solidFill>
                  <a:srgbClr val="000000"/>
                </a:solidFill>
                <a:latin typeface="TT Rounds Condensed"/>
                <a:ea typeface="TT Rounds Condensed"/>
                <a:cs typeface="TT Rounds Condensed"/>
                <a:sym typeface="TT Rounds Condensed"/>
              </a:rPr>
              <a:t>description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AutoShape 2" id="2"/>
          <p:cNvSpPr/>
          <p:nvPr/>
        </p:nvSpPr>
        <p:spPr>
          <a:xfrm flipH="true" flipV="true">
            <a:off x="7285289" y="-22"/>
            <a:ext cx="23813" cy="10287000"/>
          </a:xfrm>
          <a:prstGeom prst="line">
            <a:avLst/>
          </a:prstGeom>
          <a:ln cap="rnd" w="19050">
            <a:solidFill>
              <a:srgbClr val="230871"/>
            </a:solidFill>
            <a:prstDash val="solid"/>
            <a:headEnd type="none" len="sm" w="sm"/>
            <a:tailEnd type="none" len="sm" w="sm"/>
          </a:ln>
        </p:spPr>
      </p:sp>
      <p:sp>
        <p:nvSpPr>
          <p:cNvPr name="Freeform 3" id="3"/>
          <p:cNvSpPr/>
          <p:nvPr/>
        </p:nvSpPr>
        <p:spPr>
          <a:xfrm flipH="false" flipV="false" rot="0">
            <a:off x="572591" y="1774743"/>
            <a:ext cx="1434035" cy="1093911"/>
          </a:xfrm>
          <a:custGeom>
            <a:avLst/>
            <a:gdLst/>
            <a:ahLst/>
            <a:cxnLst/>
            <a:rect r="r" b="b" t="t" l="l"/>
            <a:pathLst>
              <a:path h="1093911" w="1434035">
                <a:moveTo>
                  <a:pt x="0" y="0"/>
                </a:moveTo>
                <a:lnTo>
                  <a:pt x="1434035" y="0"/>
                </a:lnTo>
                <a:lnTo>
                  <a:pt x="1434035" y="1093911"/>
                </a:lnTo>
                <a:lnTo>
                  <a:pt x="0" y="1093911"/>
                </a:lnTo>
                <a:lnTo>
                  <a:pt x="0" y="0"/>
                </a:lnTo>
                <a:close/>
              </a:path>
            </a:pathLst>
          </a:custGeom>
          <a:blipFill>
            <a:blip r:embed="rId2"/>
            <a:stretch>
              <a:fillRect l="0" t="0" r="0" b="0"/>
            </a:stretch>
          </a:blipFill>
        </p:spPr>
      </p:sp>
      <p:sp>
        <p:nvSpPr>
          <p:cNvPr name="Freeform 4" id="4"/>
          <p:cNvSpPr/>
          <p:nvPr/>
        </p:nvSpPr>
        <p:spPr>
          <a:xfrm flipH="false" flipV="false" rot="0">
            <a:off x="4727078" y="711273"/>
            <a:ext cx="10140727" cy="7106165"/>
          </a:xfrm>
          <a:custGeom>
            <a:avLst/>
            <a:gdLst/>
            <a:ahLst/>
            <a:cxnLst/>
            <a:rect r="r" b="b" t="t" l="l"/>
            <a:pathLst>
              <a:path h="7106165" w="10140727">
                <a:moveTo>
                  <a:pt x="0" y="0"/>
                </a:moveTo>
                <a:lnTo>
                  <a:pt x="10140727" y="0"/>
                </a:lnTo>
                <a:lnTo>
                  <a:pt x="10140727" y="7106165"/>
                </a:lnTo>
                <a:lnTo>
                  <a:pt x="0" y="7106165"/>
                </a:lnTo>
                <a:lnTo>
                  <a:pt x="0" y="0"/>
                </a:lnTo>
                <a:close/>
              </a:path>
            </a:pathLst>
          </a:custGeom>
          <a:blipFill>
            <a:blip r:embed="rId3"/>
            <a:stretch>
              <a:fillRect l="0" t="0" r="0" b="0"/>
            </a:stretch>
          </a:blipFill>
          <a:ln w="38100" cap="sq">
            <a:solidFill>
              <a:srgbClr val="2A7DE1"/>
            </a:solidFill>
            <a:prstDash val="dash"/>
            <a:miter/>
          </a:ln>
        </p:spPr>
      </p:sp>
      <p:sp>
        <p:nvSpPr>
          <p:cNvPr name="Freeform 5" id="5"/>
          <p:cNvSpPr/>
          <p:nvPr/>
        </p:nvSpPr>
        <p:spPr>
          <a:xfrm flipH="false" flipV="false" rot="0">
            <a:off x="10715058" y="3940420"/>
            <a:ext cx="5789917" cy="5317880"/>
          </a:xfrm>
          <a:custGeom>
            <a:avLst/>
            <a:gdLst/>
            <a:ahLst/>
            <a:cxnLst/>
            <a:rect r="r" b="b" t="t" l="l"/>
            <a:pathLst>
              <a:path h="5317880" w="5789917">
                <a:moveTo>
                  <a:pt x="0" y="0"/>
                </a:moveTo>
                <a:lnTo>
                  <a:pt x="5789917" y="0"/>
                </a:lnTo>
                <a:lnTo>
                  <a:pt x="5789917" y="5317880"/>
                </a:lnTo>
                <a:lnTo>
                  <a:pt x="0" y="5317880"/>
                </a:lnTo>
                <a:lnTo>
                  <a:pt x="0" y="0"/>
                </a:lnTo>
                <a:close/>
              </a:path>
            </a:pathLst>
          </a:custGeom>
          <a:blipFill>
            <a:blip r:embed="rId4"/>
            <a:stretch>
              <a:fillRect l="0" t="0" r="0" b="0"/>
            </a:stretch>
          </a:blipFill>
          <a:ln w="38100" cap="sq">
            <a:solidFill>
              <a:srgbClr val="76CDD8"/>
            </a:solidFill>
            <a:prstDash val="sysDot"/>
            <a:miter/>
          </a:ln>
        </p:spPr>
      </p:sp>
      <p:sp>
        <p:nvSpPr>
          <p:cNvPr name="TextBox 6" id="6"/>
          <p:cNvSpPr txBox="true"/>
          <p:nvPr/>
        </p:nvSpPr>
        <p:spPr>
          <a:xfrm rot="0">
            <a:off x="572591" y="3066882"/>
            <a:ext cx="3515516" cy="1015032"/>
          </a:xfrm>
          <a:prstGeom prst="rect">
            <a:avLst/>
          </a:prstGeom>
        </p:spPr>
        <p:txBody>
          <a:bodyPr anchor="t" rtlCol="false" tIns="0" lIns="0" bIns="0" rIns="0">
            <a:spAutoFit/>
          </a:bodyPr>
          <a:lstStyle/>
          <a:p>
            <a:pPr algn="l">
              <a:lnSpc>
                <a:spcPts val="3781"/>
              </a:lnSpc>
            </a:pPr>
            <a:r>
              <a:rPr lang="en-US" sz="3151">
                <a:solidFill>
                  <a:srgbClr val="000000"/>
                </a:solidFill>
                <a:latin typeface="Luciole"/>
                <a:ea typeface="Luciole"/>
                <a:cs typeface="Luciole"/>
                <a:sym typeface="Luciole"/>
              </a:rPr>
              <a:t>.NET docs</a:t>
            </a:r>
          </a:p>
          <a:p>
            <a:pPr algn="l" marL="0" indent="0" lvl="0">
              <a:lnSpc>
                <a:spcPts val="3781"/>
              </a:lnSpc>
              <a:spcBef>
                <a:spcPct val="0"/>
              </a:spcBef>
            </a:pPr>
            <a:r>
              <a:rPr lang="en-US" sz="3151">
                <a:solidFill>
                  <a:srgbClr val="000000"/>
                </a:solidFill>
                <a:latin typeface="Luciole"/>
                <a:ea typeface="Luciole"/>
                <a:cs typeface="Luciole"/>
                <a:sym typeface="Luciole"/>
              </a:rPr>
              <a:t>contribution</a:t>
            </a:r>
          </a:p>
        </p:txBody>
      </p:sp>
      <p:sp>
        <p:nvSpPr>
          <p:cNvPr name="TextBox 7" id="7"/>
          <p:cNvSpPr txBox="true"/>
          <p:nvPr/>
        </p:nvSpPr>
        <p:spPr>
          <a:xfrm rot="0">
            <a:off x="572591" y="4452187"/>
            <a:ext cx="3104453" cy="1111251"/>
          </a:xfrm>
          <a:prstGeom prst="rect">
            <a:avLst/>
          </a:prstGeom>
        </p:spPr>
        <p:txBody>
          <a:bodyPr anchor="t" rtlCol="false" tIns="0" lIns="0" bIns="0" rIns="0">
            <a:spAutoFit/>
          </a:bodyPr>
          <a:lstStyle/>
          <a:p>
            <a:pPr algn="l">
              <a:lnSpc>
                <a:spcPts val="1882"/>
              </a:lnSpc>
            </a:pPr>
            <a:r>
              <a:rPr lang="en-US" sz="1743" spc="15">
                <a:solidFill>
                  <a:srgbClr val="000000"/>
                </a:solidFill>
                <a:latin typeface="TT Rounds Condensed Italics"/>
                <a:ea typeface="TT Rounds Condensed Italics"/>
                <a:cs typeface="TT Rounds Condensed Italics"/>
                <a:sym typeface="TT Rounds Condensed Italics"/>
              </a:rPr>
              <a:t>Threading</a:t>
            </a:r>
            <a:r>
              <a:rPr lang="en-US" sz="1743" spc="15">
                <a:solidFill>
                  <a:srgbClr val="000000"/>
                </a:solidFill>
                <a:latin typeface="TT Rounds Condensed"/>
                <a:ea typeface="TT Rounds Condensed"/>
                <a:cs typeface="TT Rounds Condensed"/>
                <a:sym typeface="TT Rounds Condensed"/>
              </a:rPr>
              <a:t>: Scheduling threads</a:t>
            </a:r>
          </a:p>
          <a:p>
            <a:pPr algn="l">
              <a:lnSpc>
                <a:spcPts val="1737"/>
              </a:lnSpc>
            </a:pPr>
          </a:p>
          <a:p>
            <a:pPr algn="l">
              <a:lnSpc>
                <a:spcPts val="1737"/>
              </a:lnSpc>
              <a:spcBef>
                <a:spcPct val="0"/>
              </a:spcBef>
            </a:pPr>
            <a:r>
              <a:rPr lang="en-US" sz="1609" spc="15">
                <a:solidFill>
                  <a:srgbClr val="000000"/>
                </a:solidFill>
                <a:latin typeface="TT Rounds Condensed"/>
                <a:ea typeface="TT Rounds Condensed"/>
                <a:cs typeface="TT Rounds Condensed"/>
                <a:sym typeface="TT Rounds Condensed"/>
              </a:rPr>
              <a:t>Prepares readers for the code example by reminding and referencing to the previous articles.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AutoShape 2" id="2"/>
          <p:cNvSpPr/>
          <p:nvPr/>
        </p:nvSpPr>
        <p:spPr>
          <a:xfrm flipH="true" flipV="true">
            <a:off x="7285289" y="-22"/>
            <a:ext cx="23813" cy="10287000"/>
          </a:xfrm>
          <a:prstGeom prst="line">
            <a:avLst/>
          </a:prstGeom>
          <a:ln cap="rnd" w="19050">
            <a:solidFill>
              <a:srgbClr val="230871"/>
            </a:solidFill>
            <a:prstDash val="solid"/>
            <a:headEnd type="none" len="sm" w="sm"/>
            <a:tailEnd type="none" len="sm" w="sm"/>
          </a:ln>
        </p:spPr>
      </p:sp>
      <p:sp>
        <p:nvSpPr>
          <p:cNvPr name="Freeform 3" id="3"/>
          <p:cNvSpPr/>
          <p:nvPr/>
        </p:nvSpPr>
        <p:spPr>
          <a:xfrm flipH="false" flipV="false" rot="0">
            <a:off x="572591" y="1430788"/>
            <a:ext cx="4004764" cy="2252680"/>
          </a:xfrm>
          <a:custGeom>
            <a:avLst/>
            <a:gdLst/>
            <a:ahLst/>
            <a:cxnLst/>
            <a:rect r="r" b="b" t="t" l="l"/>
            <a:pathLst>
              <a:path h="2252680" w="4004764">
                <a:moveTo>
                  <a:pt x="0" y="0"/>
                </a:moveTo>
                <a:lnTo>
                  <a:pt x="4004765" y="0"/>
                </a:lnTo>
                <a:lnTo>
                  <a:pt x="4004765" y="2252680"/>
                </a:lnTo>
                <a:lnTo>
                  <a:pt x="0" y="2252680"/>
                </a:lnTo>
                <a:lnTo>
                  <a:pt x="0" y="0"/>
                </a:lnTo>
                <a:close/>
              </a:path>
            </a:pathLst>
          </a:custGeom>
          <a:blipFill>
            <a:blip r:embed="rId2"/>
            <a:stretch>
              <a:fillRect l="0" t="0" r="0" b="0"/>
            </a:stretch>
          </a:blipFill>
        </p:spPr>
      </p:sp>
      <p:sp>
        <p:nvSpPr>
          <p:cNvPr name="Freeform 4" id="4"/>
          <p:cNvSpPr/>
          <p:nvPr/>
        </p:nvSpPr>
        <p:spPr>
          <a:xfrm flipH="false" flipV="false" rot="0">
            <a:off x="5475503" y="1040411"/>
            <a:ext cx="13358654" cy="8094114"/>
          </a:xfrm>
          <a:custGeom>
            <a:avLst/>
            <a:gdLst/>
            <a:ahLst/>
            <a:cxnLst/>
            <a:rect r="r" b="b" t="t" l="l"/>
            <a:pathLst>
              <a:path h="8094114" w="13358654">
                <a:moveTo>
                  <a:pt x="0" y="0"/>
                </a:moveTo>
                <a:lnTo>
                  <a:pt x="13358654" y="0"/>
                </a:lnTo>
                <a:lnTo>
                  <a:pt x="13358654" y="8094114"/>
                </a:lnTo>
                <a:lnTo>
                  <a:pt x="0" y="8094114"/>
                </a:lnTo>
                <a:lnTo>
                  <a:pt x="0" y="0"/>
                </a:lnTo>
                <a:close/>
              </a:path>
            </a:pathLst>
          </a:custGeom>
          <a:blipFill>
            <a:blip r:embed="rId3"/>
            <a:stretch>
              <a:fillRect l="0" t="0" r="0" b="-39414"/>
            </a:stretch>
          </a:blipFill>
        </p:spPr>
      </p:sp>
      <p:sp>
        <p:nvSpPr>
          <p:cNvPr name="TextBox 5" id="5"/>
          <p:cNvSpPr txBox="true"/>
          <p:nvPr/>
        </p:nvSpPr>
        <p:spPr>
          <a:xfrm rot="0">
            <a:off x="572591" y="4287368"/>
            <a:ext cx="5243646" cy="800100"/>
          </a:xfrm>
          <a:prstGeom prst="rect">
            <a:avLst/>
          </a:prstGeom>
        </p:spPr>
        <p:txBody>
          <a:bodyPr anchor="t" rtlCol="false" tIns="0" lIns="0" bIns="0" rIns="0">
            <a:spAutoFit/>
          </a:bodyPr>
          <a:lstStyle/>
          <a:p>
            <a:pPr algn="l" marL="0" indent="0" lvl="0">
              <a:lnSpc>
                <a:spcPts val="5640"/>
              </a:lnSpc>
              <a:spcBef>
                <a:spcPct val="0"/>
              </a:spcBef>
            </a:pPr>
            <a:r>
              <a:rPr lang="en-US" sz="4700">
                <a:solidFill>
                  <a:srgbClr val="000000"/>
                </a:solidFill>
                <a:latin typeface="Luciole"/>
                <a:ea typeface="Luciole"/>
                <a:cs typeface="Luciole"/>
                <a:sym typeface="Luciole"/>
              </a:rPr>
              <a:t>Project</a:t>
            </a:r>
          </a:p>
        </p:txBody>
      </p:sp>
      <p:sp>
        <p:nvSpPr>
          <p:cNvPr name="TextBox 6" id="6"/>
          <p:cNvSpPr txBox="true"/>
          <p:nvPr/>
        </p:nvSpPr>
        <p:spPr>
          <a:xfrm rot="0">
            <a:off x="572591" y="5162550"/>
            <a:ext cx="5243646" cy="1343025"/>
          </a:xfrm>
          <a:prstGeom prst="rect">
            <a:avLst/>
          </a:prstGeom>
        </p:spPr>
        <p:txBody>
          <a:bodyPr anchor="t" rtlCol="false" tIns="0" lIns="0" bIns="0" rIns="0">
            <a:spAutoFit/>
          </a:bodyPr>
          <a:lstStyle/>
          <a:p>
            <a:pPr algn="l">
              <a:lnSpc>
                <a:spcPts val="2807"/>
              </a:lnSpc>
            </a:pPr>
            <a:r>
              <a:rPr lang="en-US" sz="2599" spc="23">
                <a:solidFill>
                  <a:srgbClr val="000000"/>
                </a:solidFill>
                <a:latin typeface="TT Rounds Condensed Italics"/>
                <a:ea typeface="TT Rounds Condensed Italics"/>
                <a:cs typeface="TT Rounds Condensed Italics"/>
                <a:sym typeface="TT Rounds Condensed Italics"/>
              </a:rPr>
              <a:t>Domain:</a:t>
            </a:r>
            <a:r>
              <a:rPr lang="en-US" sz="2599" spc="23">
                <a:solidFill>
                  <a:srgbClr val="000000"/>
                </a:solidFill>
                <a:latin typeface="TT Rounds Condensed"/>
                <a:ea typeface="TT Rounds Condensed"/>
                <a:cs typeface="TT Rounds Condensed"/>
                <a:sym typeface="TT Rounds Condensed"/>
              </a:rPr>
              <a:t> Fitness application</a:t>
            </a:r>
          </a:p>
          <a:p>
            <a:pPr algn="l">
              <a:lnSpc>
                <a:spcPts val="2592"/>
              </a:lnSpc>
            </a:pPr>
          </a:p>
          <a:p>
            <a:pPr algn="l">
              <a:lnSpc>
                <a:spcPts val="2592"/>
              </a:lnSpc>
              <a:spcBef>
                <a:spcPct val="0"/>
              </a:spcBef>
            </a:pPr>
            <a:r>
              <a:rPr lang="en-US" sz="2400" spc="22">
                <a:solidFill>
                  <a:srgbClr val="000000"/>
                </a:solidFill>
                <a:latin typeface="TT Rounds Condensed"/>
                <a:ea typeface="TT Rounds Condensed"/>
                <a:cs typeface="TT Rounds Condensed"/>
                <a:sym typeface="TT Rounds Condensed"/>
              </a:rPr>
              <a:t>Intermediate between trainee and trainer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AutoShape 2" id="2"/>
          <p:cNvSpPr/>
          <p:nvPr/>
        </p:nvSpPr>
        <p:spPr>
          <a:xfrm flipH="true" flipV="true">
            <a:off x="7285289" y="-22"/>
            <a:ext cx="23813" cy="10287000"/>
          </a:xfrm>
          <a:prstGeom prst="line">
            <a:avLst/>
          </a:prstGeom>
          <a:ln cap="rnd" w="19050">
            <a:solidFill>
              <a:srgbClr val="230871"/>
            </a:solidFill>
            <a:prstDash val="solid"/>
            <a:headEnd type="none" len="sm" w="sm"/>
            <a:tailEnd type="none" len="sm" w="sm"/>
          </a:ln>
        </p:spPr>
      </p:sp>
      <p:sp>
        <p:nvSpPr>
          <p:cNvPr name="Freeform 3" id="3"/>
          <p:cNvSpPr/>
          <p:nvPr/>
        </p:nvSpPr>
        <p:spPr>
          <a:xfrm flipH="false" flipV="false" rot="0">
            <a:off x="572591" y="1430788"/>
            <a:ext cx="2411194" cy="1356297"/>
          </a:xfrm>
          <a:custGeom>
            <a:avLst/>
            <a:gdLst/>
            <a:ahLst/>
            <a:cxnLst/>
            <a:rect r="r" b="b" t="t" l="l"/>
            <a:pathLst>
              <a:path h="1356297" w="2411194">
                <a:moveTo>
                  <a:pt x="0" y="0"/>
                </a:moveTo>
                <a:lnTo>
                  <a:pt x="2411195" y="0"/>
                </a:lnTo>
                <a:lnTo>
                  <a:pt x="2411195" y="1356297"/>
                </a:lnTo>
                <a:lnTo>
                  <a:pt x="0" y="1356297"/>
                </a:lnTo>
                <a:lnTo>
                  <a:pt x="0" y="0"/>
                </a:lnTo>
                <a:close/>
              </a:path>
            </a:pathLst>
          </a:custGeom>
          <a:blipFill>
            <a:blip r:embed="rId2"/>
            <a:stretch>
              <a:fillRect l="0" t="0" r="0" b="0"/>
            </a:stretch>
          </a:blipFill>
        </p:spPr>
      </p:sp>
      <p:sp>
        <p:nvSpPr>
          <p:cNvPr name="TextBox 4" id="4"/>
          <p:cNvSpPr txBox="true"/>
          <p:nvPr/>
        </p:nvSpPr>
        <p:spPr>
          <a:xfrm rot="0">
            <a:off x="572591" y="8122102"/>
            <a:ext cx="3412562" cy="522065"/>
          </a:xfrm>
          <a:prstGeom prst="rect">
            <a:avLst/>
          </a:prstGeom>
        </p:spPr>
        <p:txBody>
          <a:bodyPr anchor="t" rtlCol="false" tIns="0" lIns="0" bIns="0" rIns="0">
            <a:spAutoFit/>
          </a:bodyPr>
          <a:lstStyle/>
          <a:p>
            <a:pPr algn="l" marL="0" indent="0" lvl="0">
              <a:lnSpc>
                <a:spcPts val="3670"/>
              </a:lnSpc>
              <a:spcBef>
                <a:spcPct val="0"/>
              </a:spcBef>
            </a:pPr>
            <a:r>
              <a:rPr lang="en-US" sz="3058">
                <a:solidFill>
                  <a:srgbClr val="000000"/>
                </a:solidFill>
                <a:latin typeface="Luciole"/>
                <a:ea typeface="Luciole"/>
                <a:cs typeface="Luciole"/>
                <a:sym typeface="Luciole"/>
              </a:rPr>
              <a:t>Project</a:t>
            </a:r>
          </a:p>
        </p:txBody>
      </p:sp>
      <p:sp>
        <p:nvSpPr>
          <p:cNvPr name="TextBox 5" id="5"/>
          <p:cNvSpPr txBox="true"/>
          <p:nvPr/>
        </p:nvSpPr>
        <p:spPr>
          <a:xfrm rot="0">
            <a:off x="572591" y="8699682"/>
            <a:ext cx="3412562" cy="867388"/>
          </a:xfrm>
          <a:prstGeom prst="rect">
            <a:avLst/>
          </a:prstGeom>
        </p:spPr>
        <p:txBody>
          <a:bodyPr anchor="t" rtlCol="false" tIns="0" lIns="0" bIns="0" rIns="0">
            <a:spAutoFit/>
          </a:bodyPr>
          <a:lstStyle/>
          <a:p>
            <a:pPr algn="l">
              <a:lnSpc>
                <a:spcPts val="1827"/>
              </a:lnSpc>
            </a:pPr>
            <a:r>
              <a:rPr lang="en-US" sz="1692" spc="15">
                <a:solidFill>
                  <a:srgbClr val="000000"/>
                </a:solidFill>
                <a:latin typeface="TT Rounds Condensed Italics"/>
                <a:ea typeface="TT Rounds Condensed Italics"/>
                <a:cs typeface="TT Rounds Condensed Italics"/>
                <a:sym typeface="TT Rounds Condensed Italics"/>
              </a:rPr>
              <a:t>Domain:</a:t>
            </a:r>
            <a:r>
              <a:rPr lang="en-US" sz="1692" spc="15">
                <a:solidFill>
                  <a:srgbClr val="000000"/>
                </a:solidFill>
                <a:latin typeface="TT Rounds Condensed"/>
                <a:ea typeface="TT Rounds Condensed"/>
                <a:cs typeface="TT Rounds Condensed"/>
                <a:sym typeface="TT Rounds Condensed"/>
              </a:rPr>
              <a:t> Fitness application</a:t>
            </a:r>
          </a:p>
          <a:p>
            <a:pPr algn="l">
              <a:lnSpc>
                <a:spcPts val="1686"/>
              </a:lnSpc>
            </a:pPr>
          </a:p>
          <a:p>
            <a:pPr algn="l">
              <a:lnSpc>
                <a:spcPts val="1686"/>
              </a:lnSpc>
              <a:spcBef>
                <a:spcPct val="0"/>
              </a:spcBef>
            </a:pPr>
            <a:r>
              <a:rPr lang="en-US" sz="1561" spc="14">
                <a:solidFill>
                  <a:srgbClr val="000000"/>
                </a:solidFill>
                <a:latin typeface="TT Rounds Condensed"/>
                <a:ea typeface="TT Rounds Condensed"/>
                <a:cs typeface="TT Rounds Condensed"/>
                <a:sym typeface="TT Rounds Condensed"/>
              </a:rPr>
              <a:t>Intermediate between trainee and trainer</a:t>
            </a:r>
          </a:p>
        </p:txBody>
      </p:sp>
      <p:sp>
        <p:nvSpPr>
          <p:cNvPr name="Freeform 6" id="6"/>
          <p:cNvSpPr/>
          <p:nvPr/>
        </p:nvSpPr>
        <p:spPr>
          <a:xfrm flipH="false" flipV="false" rot="0">
            <a:off x="4076567" y="457847"/>
            <a:ext cx="7631906" cy="6705412"/>
          </a:xfrm>
          <a:custGeom>
            <a:avLst/>
            <a:gdLst/>
            <a:ahLst/>
            <a:cxnLst/>
            <a:rect r="r" b="b" t="t" l="l"/>
            <a:pathLst>
              <a:path h="6705412" w="7631906">
                <a:moveTo>
                  <a:pt x="0" y="0"/>
                </a:moveTo>
                <a:lnTo>
                  <a:pt x="7631906" y="0"/>
                </a:lnTo>
                <a:lnTo>
                  <a:pt x="7631906" y="6705412"/>
                </a:lnTo>
                <a:lnTo>
                  <a:pt x="0" y="6705412"/>
                </a:lnTo>
                <a:lnTo>
                  <a:pt x="0" y="0"/>
                </a:lnTo>
                <a:close/>
              </a:path>
            </a:pathLst>
          </a:custGeom>
          <a:blipFill>
            <a:blip r:embed="rId3"/>
            <a:stretch>
              <a:fillRect l="0" t="0" r="0" b="0"/>
            </a:stretch>
          </a:blipFill>
          <a:ln w="38100" cap="sq">
            <a:solidFill>
              <a:srgbClr val="008ACF"/>
            </a:solidFill>
            <a:prstDash val="dash"/>
            <a:miter/>
          </a:ln>
        </p:spPr>
      </p:sp>
      <p:sp>
        <p:nvSpPr>
          <p:cNvPr name="Freeform 7" id="7"/>
          <p:cNvSpPr/>
          <p:nvPr/>
        </p:nvSpPr>
        <p:spPr>
          <a:xfrm flipH="false" flipV="false" rot="0">
            <a:off x="9863987" y="3169865"/>
            <a:ext cx="7850622" cy="6911884"/>
          </a:xfrm>
          <a:custGeom>
            <a:avLst/>
            <a:gdLst/>
            <a:ahLst/>
            <a:cxnLst/>
            <a:rect r="r" b="b" t="t" l="l"/>
            <a:pathLst>
              <a:path h="6911884" w="7850622">
                <a:moveTo>
                  <a:pt x="0" y="0"/>
                </a:moveTo>
                <a:lnTo>
                  <a:pt x="7850622" y="0"/>
                </a:lnTo>
                <a:lnTo>
                  <a:pt x="7850622" y="6911884"/>
                </a:lnTo>
                <a:lnTo>
                  <a:pt x="0" y="6911884"/>
                </a:lnTo>
                <a:lnTo>
                  <a:pt x="0" y="0"/>
                </a:lnTo>
                <a:close/>
              </a:path>
            </a:pathLst>
          </a:custGeom>
          <a:blipFill>
            <a:blip r:embed="rId4"/>
            <a:stretch>
              <a:fillRect l="0" t="0" r="0" b="0"/>
            </a:stretch>
          </a:blipFill>
          <a:ln w="38100" cap="sq">
            <a:solidFill>
              <a:srgbClr val="76CDD8"/>
            </a:solidFill>
            <a:prstDash val="dash"/>
            <a:miter/>
          </a:ln>
        </p:spPr>
      </p:sp>
      <p:sp>
        <p:nvSpPr>
          <p:cNvPr name="TextBox 8" id="8"/>
          <p:cNvSpPr txBox="true"/>
          <p:nvPr/>
        </p:nvSpPr>
        <p:spPr>
          <a:xfrm rot="0">
            <a:off x="572591" y="2942818"/>
            <a:ext cx="3157102" cy="477737"/>
          </a:xfrm>
          <a:prstGeom prst="rect">
            <a:avLst/>
          </a:prstGeom>
        </p:spPr>
        <p:txBody>
          <a:bodyPr anchor="t" rtlCol="false" tIns="0" lIns="0" bIns="0" rIns="0">
            <a:spAutoFit/>
          </a:bodyPr>
          <a:lstStyle/>
          <a:p>
            <a:pPr algn="l" marL="0" indent="0" lvl="0">
              <a:lnSpc>
                <a:spcPts val="3395"/>
              </a:lnSpc>
              <a:spcBef>
                <a:spcPct val="0"/>
              </a:spcBef>
            </a:pPr>
            <a:r>
              <a:rPr lang="en-US" sz="2829">
                <a:solidFill>
                  <a:srgbClr val="000000"/>
                </a:solidFill>
                <a:latin typeface="Luciole"/>
                <a:ea typeface="Luciole"/>
                <a:cs typeface="Luciole"/>
                <a:sym typeface="Luciole"/>
              </a:rPr>
              <a:t>Ticket examples</a:t>
            </a:r>
          </a:p>
        </p:txBody>
      </p:sp>
      <p:sp>
        <p:nvSpPr>
          <p:cNvPr name="TextBox 9" id="9"/>
          <p:cNvSpPr txBox="true"/>
          <p:nvPr/>
        </p:nvSpPr>
        <p:spPr>
          <a:xfrm rot="0">
            <a:off x="572591" y="3463816"/>
            <a:ext cx="3157102" cy="226520"/>
          </a:xfrm>
          <a:prstGeom prst="rect">
            <a:avLst/>
          </a:prstGeom>
        </p:spPr>
        <p:txBody>
          <a:bodyPr anchor="t" rtlCol="false" tIns="0" lIns="0" bIns="0" rIns="0">
            <a:spAutoFit/>
          </a:bodyPr>
          <a:lstStyle/>
          <a:p>
            <a:pPr algn="l">
              <a:lnSpc>
                <a:spcPts val="1690"/>
              </a:lnSpc>
              <a:spcBef>
                <a:spcPct val="0"/>
              </a:spcBef>
            </a:pPr>
            <a:r>
              <a:rPr lang="en-US" sz="1565" spc="14">
                <a:solidFill>
                  <a:srgbClr val="000000"/>
                </a:solidFill>
                <a:latin typeface="TT Rounds Condensed"/>
                <a:ea typeface="TT Rounds Condensed"/>
                <a:cs typeface="TT Rounds Condensed"/>
                <a:sym typeface="TT Rounds Condensed"/>
              </a:rPr>
              <a:t>Adding localization on ongoing project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flipH="true" flipV="true">
            <a:off x="7285289" y="-22"/>
            <a:ext cx="23813" cy="10287000"/>
          </a:xfrm>
          <a:prstGeom prst="line">
            <a:avLst/>
          </a:prstGeom>
          <a:ln cap="rnd" w="19050">
            <a:solidFill>
              <a:srgbClr val="230871"/>
            </a:solidFill>
            <a:prstDash val="solid"/>
            <a:headEnd type="none" len="sm" w="sm"/>
            <a:tailEnd type="none" len="sm" w="sm"/>
          </a:ln>
        </p:spPr>
      </p:sp>
      <p:sp>
        <p:nvSpPr>
          <p:cNvPr name="Freeform 3" id="3"/>
          <p:cNvSpPr/>
          <p:nvPr/>
        </p:nvSpPr>
        <p:spPr>
          <a:xfrm flipH="false" flipV="false" rot="0">
            <a:off x="572591" y="1774743"/>
            <a:ext cx="2653194" cy="1991428"/>
          </a:xfrm>
          <a:custGeom>
            <a:avLst/>
            <a:gdLst/>
            <a:ahLst/>
            <a:cxnLst/>
            <a:rect r="r" b="b" t="t" l="l"/>
            <a:pathLst>
              <a:path h="1991428" w="2653194">
                <a:moveTo>
                  <a:pt x="0" y="0"/>
                </a:moveTo>
                <a:lnTo>
                  <a:pt x="2653195" y="0"/>
                </a:lnTo>
                <a:lnTo>
                  <a:pt x="2653195" y="1991428"/>
                </a:lnTo>
                <a:lnTo>
                  <a:pt x="0" y="1991428"/>
                </a:lnTo>
                <a:lnTo>
                  <a:pt x="0" y="0"/>
                </a:lnTo>
                <a:close/>
              </a:path>
            </a:pathLst>
          </a:custGeom>
          <a:blipFill>
            <a:blip r:embed="rId2"/>
            <a:stretch>
              <a:fillRect l="0" t="0" r="0" b="0"/>
            </a:stretch>
          </a:blipFill>
        </p:spPr>
      </p:sp>
      <p:sp>
        <p:nvSpPr>
          <p:cNvPr name="Freeform 4" id="4"/>
          <p:cNvSpPr/>
          <p:nvPr/>
        </p:nvSpPr>
        <p:spPr>
          <a:xfrm flipH="false" flipV="false" rot="0">
            <a:off x="5816237" y="206643"/>
            <a:ext cx="5821693" cy="9873715"/>
          </a:xfrm>
          <a:custGeom>
            <a:avLst/>
            <a:gdLst/>
            <a:ahLst/>
            <a:cxnLst/>
            <a:rect r="r" b="b" t="t" l="l"/>
            <a:pathLst>
              <a:path h="9873715" w="5821693">
                <a:moveTo>
                  <a:pt x="0" y="0"/>
                </a:moveTo>
                <a:lnTo>
                  <a:pt x="5821694" y="0"/>
                </a:lnTo>
                <a:lnTo>
                  <a:pt x="5821694" y="9873714"/>
                </a:lnTo>
                <a:lnTo>
                  <a:pt x="0" y="9873714"/>
                </a:lnTo>
                <a:lnTo>
                  <a:pt x="0" y="0"/>
                </a:lnTo>
                <a:close/>
              </a:path>
            </a:pathLst>
          </a:custGeom>
          <a:blipFill>
            <a:blip r:embed="rId3"/>
            <a:stretch>
              <a:fillRect l="0" t="0" r="-1223" b="0"/>
            </a:stretch>
          </a:blipFill>
        </p:spPr>
      </p:sp>
      <p:sp>
        <p:nvSpPr>
          <p:cNvPr name="Freeform 5" id="5"/>
          <p:cNvSpPr/>
          <p:nvPr/>
        </p:nvSpPr>
        <p:spPr>
          <a:xfrm flipH="false" flipV="false" rot="0">
            <a:off x="11828431" y="923710"/>
            <a:ext cx="5772992" cy="8384980"/>
          </a:xfrm>
          <a:custGeom>
            <a:avLst/>
            <a:gdLst/>
            <a:ahLst/>
            <a:cxnLst/>
            <a:rect r="r" b="b" t="t" l="l"/>
            <a:pathLst>
              <a:path h="8384980" w="5772992">
                <a:moveTo>
                  <a:pt x="0" y="0"/>
                </a:moveTo>
                <a:lnTo>
                  <a:pt x="5772992" y="0"/>
                </a:lnTo>
                <a:lnTo>
                  <a:pt x="5772992" y="8384980"/>
                </a:lnTo>
                <a:lnTo>
                  <a:pt x="0" y="8384980"/>
                </a:lnTo>
                <a:lnTo>
                  <a:pt x="0" y="0"/>
                </a:lnTo>
                <a:close/>
              </a:path>
            </a:pathLst>
          </a:custGeom>
          <a:blipFill>
            <a:blip r:embed="rId4"/>
            <a:stretch>
              <a:fillRect l="0" t="0" r="0" b="0"/>
            </a:stretch>
          </a:blipFill>
        </p:spPr>
      </p:sp>
      <p:sp>
        <p:nvSpPr>
          <p:cNvPr name="TextBox 6" id="6"/>
          <p:cNvSpPr txBox="true"/>
          <p:nvPr/>
        </p:nvSpPr>
        <p:spPr>
          <a:xfrm rot="0">
            <a:off x="572591" y="4287368"/>
            <a:ext cx="5057833" cy="774786"/>
          </a:xfrm>
          <a:prstGeom prst="rect">
            <a:avLst/>
          </a:prstGeom>
        </p:spPr>
        <p:txBody>
          <a:bodyPr anchor="t" rtlCol="false" tIns="0" lIns="0" bIns="0" rIns="0">
            <a:spAutoFit/>
          </a:bodyPr>
          <a:lstStyle/>
          <a:p>
            <a:pPr algn="l" marL="0" indent="0" lvl="0">
              <a:lnSpc>
                <a:spcPts val="5440"/>
              </a:lnSpc>
              <a:spcBef>
                <a:spcPct val="0"/>
              </a:spcBef>
            </a:pPr>
            <a:r>
              <a:rPr lang="en-US" sz="4533">
                <a:solidFill>
                  <a:srgbClr val="000000"/>
                </a:solidFill>
                <a:latin typeface="Luciole"/>
                <a:ea typeface="Luciole"/>
                <a:cs typeface="Luciole"/>
                <a:sym typeface="Luciole"/>
              </a:rPr>
              <a:t>Articles</a:t>
            </a:r>
          </a:p>
        </p:txBody>
      </p:sp>
      <p:sp>
        <p:nvSpPr>
          <p:cNvPr name="TextBox 7" id="7"/>
          <p:cNvSpPr txBox="true"/>
          <p:nvPr/>
        </p:nvSpPr>
        <p:spPr>
          <a:xfrm rot="0">
            <a:off x="572591" y="5135250"/>
            <a:ext cx="5057833" cy="1634695"/>
          </a:xfrm>
          <a:prstGeom prst="rect">
            <a:avLst/>
          </a:prstGeom>
        </p:spPr>
        <p:txBody>
          <a:bodyPr anchor="t" rtlCol="false" tIns="0" lIns="0" bIns="0" rIns="0">
            <a:spAutoFit/>
          </a:bodyPr>
          <a:lstStyle/>
          <a:p>
            <a:pPr algn="l">
              <a:lnSpc>
                <a:spcPts val="2708"/>
              </a:lnSpc>
            </a:pPr>
            <a:r>
              <a:rPr lang="en-US" sz="2507" spc="22">
                <a:solidFill>
                  <a:srgbClr val="000000"/>
                </a:solidFill>
                <a:latin typeface="TT Rounds Condensed Italics"/>
                <a:ea typeface="TT Rounds Condensed Italics"/>
                <a:cs typeface="TT Rounds Condensed Italics"/>
                <a:sym typeface="TT Rounds Condensed Italics"/>
              </a:rPr>
              <a:t>Latest’s topic</a:t>
            </a:r>
            <a:r>
              <a:rPr lang="en-US" sz="2507" spc="22">
                <a:solidFill>
                  <a:srgbClr val="000000"/>
                </a:solidFill>
                <a:latin typeface="TT Rounds Condensed"/>
                <a:ea typeface="TT Rounds Condensed"/>
                <a:cs typeface="TT Rounds Condensed"/>
                <a:sym typeface="TT Rounds Condensed"/>
              </a:rPr>
              <a:t>: </a:t>
            </a:r>
            <a:r>
              <a:rPr lang="en-US" sz="2507" spc="22" u="sng">
                <a:solidFill>
                  <a:srgbClr val="000000"/>
                </a:solidFill>
                <a:latin typeface="TT Rounds Condensed"/>
                <a:ea typeface="TT Rounds Condensed"/>
                <a:cs typeface="TT Rounds Condensed"/>
                <a:sym typeface="TT Rounds Condensed"/>
              </a:rPr>
              <a:t>UNKNOWNs in SQL</a:t>
            </a:r>
          </a:p>
          <a:p>
            <a:pPr algn="l">
              <a:lnSpc>
                <a:spcPts val="2708"/>
              </a:lnSpc>
            </a:pPr>
            <a:r>
              <a:rPr lang="en-US" sz="2507" spc="22">
                <a:solidFill>
                  <a:srgbClr val="000000"/>
                </a:solidFill>
                <a:latin typeface="TT Rounds Condensed Italics"/>
                <a:ea typeface="TT Rounds Condensed Italics"/>
                <a:cs typeface="TT Rounds Condensed Italics"/>
                <a:sym typeface="TT Rounds Condensed Italics"/>
              </a:rPr>
              <a:t>Title</a:t>
            </a:r>
            <a:r>
              <a:rPr lang="en-US" sz="2507" spc="22">
                <a:solidFill>
                  <a:srgbClr val="000000"/>
                </a:solidFill>
                <a:latin typeface="TT Rounds Condensed"/>
                <a:ea typeface="TT Rounds Condensed"/>
                <a:cs typeface="TT Rounds Condensed"/>
                <a:sym typeface="TT Rounds Condensed"/>
              </a:rPr>
              <a:t>: </a:t>
            </a:r>
            <a:r>
              <a:rPr lang="en-US" sz="2507" spc="22">
                <a:solidFill>
                  <a:srgbClr val="000000"/>
                </a:solidFill>
                <a:latin typeface="TT Rounds Condensed Bold"/>
                <a:ea typeface="TT Rounds Condensed Bold"/>
                <a:cs typeface="TT Rounds Condensed Bold"/>
                <a:sym typeface="TT Rounds Condensed Bold"/>
              </a:rPr>
              <a:t>Insert NULL and lose everything</a:t>
            </a:r>
          </a:p>
          <a:p>
            <a:pPr algn="l">
              <a:lnSpc>
                <a:spcPts val="2500"/>
              </a:lnSpc>
            </a:pPr>
          </a:p>
          <a:p>
            <a:pPr algn="l">
              <a:lnSpc>
                <a:spcPts val="2500"/>
              </a:lnSpc>
              <a:spcBef>
                <a:spcPct val="0"/>
              </a:spcBef>
            </a:pPr>
            <a:r>
              <a:rPr lang="en-US" sz="2314" spc="21">
                <a:solidFill>
                  <a:srgbClr val="000000"/>
                </a:solidFill>
                <a:latin typeface="TT Rounds Condensed"/>
                <a:ea typeface="TT Rounds Condensed"/>
                <a:cs typeface="TT Rounds Condensed"/>
                <a:sym typeface="TT Rounds Condensed"/>
              </a:rPr>
              <a:t>Described comparison with NULL and what it hides.</a:t>
            </a:r>
          </a:p>
        </p:txBody>
      </p:sp>
      <p:sp>
        <p:nvSpPr>
          <p:cNvPr name="TextBox 8" id="8"/>
          <p:cNvSpPr txBox="true"/>
          <p:nvPr/>
        </p:nvSpPr>
        <p:spPr>
          <a:xfrm rot="0">
            <a:off x="572591" y="9277350"/>
            <a:ext cx="533846" cy="665226"/>
          </a:xfrm>
          <a:prstGeom prst="rect">
            <a:avLst/>
          </a:prstGeom>
        </p:spPr>
        <p:txBody>
          <a:bodyPr anchor="t" rtlCol="false" tIns="0" lIns="0" bIns="0" rIns="0">
            <a:spAutoFit/>
          </a:bodyPr>
          <a:lstStyle/>
          <a:p>
            <a:pPr algn="ctr">
              <a:lnSpc>
                <a:spcPts val="2592"/>
              </a:lnSpc>
            </a:pPr>
            <a:r>
              <a:rPr lang="en-US" sz="2400" spc="21" u="sng">
                <a:solidFill>
                  <a:srgbClr val="000000"/>
                </a:solidFill>
                <a:latin typeface="TT Rounds Condensed"/>
                <a:ea typeface="TT Rounds Condensed"/>
                <a:cs typeface="TT Rounds Condensed"/>
                <a:sym typeface="TT Rounds Condensed"/>
                <a:hlinkClick r:id="rId5" tooltip="https://medium.com/@victor.avt/insert-null-and-lose-everything-b615c72364ed"/>
              </a:rPr>
              <a:t>Link</a:t>
            </a:r>
          </a:p>
          <a:p>
            <a:pPr algn="ctr">
              <a:lnSpc>
                <a:spcPts val="2592"/>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AutoShape 2" id="2"/>
          <p:cNvSpPr/>
          <p:nvPr/>
        </p:nvSpPr>
        <p:spPr>
          <a:xfrm rot="0">
            <a:off x="11489087" y="0"/>
            <a:ext cx="8740081" cy="10287044"/>
          </a:xfrm>
          <a:prstGeom prst="rect">
            <a:avLst/>
          </a:prstGeom>
          <a:solidFill>
            <a:srgbClr val="76CDD8"/>
          </a:solidFill>
        </p:spPr>
      </p:sp>
      <p:grpSp>
        <p:nvGrpSpPr>
          <p:cNvPr name="Group 3" id="3"/>
          <p:cNvGrpSpPr>
            <a:grpSpLocks noChangeAspect="true"/>
          </p:cNvGrpSpPr>
          <p:nvPr/>
        </p:nvGrpSpPr>
        <p:grpSpPr>
          <a:xfrm rot="0">
            <a:off x="12788445" y="2111112"/>
            <a:ext cx="4183765" cy="4183765"/>
            <a:chOff x="0" y="0"/>
            <a:chExt cx="8909050" cy="8909050"/>
          </a:xfrm>
        </p:grpSpPr>
        <p:sp>
          <p:nvSpPr>
            <p:cNvPr name="Freeform 4" id="4"/>
            <p:cNvSpPr/>
            <p:nvPr/>
          </p:nvSpPr>
          <p:spPr>
            <a:xfrm flipH="false" flipV="false" rot="0">
              <a:off x="-210012" y="2402"/>
              <a:ext cx="9329074" cy="8904246"/>
            </a:xfrm>
            <a:custGeom>
              <a:avLst/>
              <a:gdLst/>
              <a:ahLst/>
              <a:cxnLst/>
              <a:rect r="r" b="b" t="t" l="l"/>
              <a:pathLst>
                <a:path h="8904246" w="9329074">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172B4D"/>
            </a:solidFill>
          </p:spPr>
        </p:sp>
        <p:sp>
          <p:nvSpPr>
            <p:cNvPr name="Freeform 5" id="5"/>
            <p:cNvSpPr/>
            <p:nvPr/>
          </p:nvSpPr>
          <p:spPr>
            <a:xfrm flipH="false" flipV="false" rot="0">
              <a:off x="63863" y="263805"/>
              <a:ext cx="8781323" cy="8381440"/>
            </a:xfrm>
            <a:custGeom>
              <a:avLst/>
              <a:gdLst/>
              <a:ahLst/>
              <a:cxnLst/>
              <a:rect r="r" b="b" t="t" l="l"/>
              <a:pathLst>
                <a:path h="8381440" w="8781323">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2"/>
              <a:stretch>
                <a:fillRect l="-15339" t="0" r="-15339" b="0"/>
              </a:stretch>
            </a:blipFill>
          </p:spPr>
        </p:sp>
        <p:sp>
          <p:nvSpPr>
            <p:cNvPr name="Freeform 6" id="6"/>
            <p:cNvSpPr/>
            <p:nvPr/>
          </p:nvSpPr>
          <p:spPr>
            <a:xfrm flipH="false" flipV="false" rot="0">
              <a:off x="0" y="0"/>
              <a:ext cx="8909050" cy="8909050"/>
            </a:xfrm>
            <a:custGeom>
              <a:avLst/>
              <a:gdLst/>
              <a:ahLst/>
              <a:cxnLst/>
              <a:rect r="r" b="b" t="t" l="l"/>
              <a:pathLst>
                <a:path h="8909050" w="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2ED9C3"/>
            </a:solidFill>
          </p:spPr>
        </p:sp>
      </p:grpSp>
      <p:sp>
        <p:nvSpPr>
          <p:cNvPr name="TextBox 7" id="7"/>
          <p:cNvSpPr txBox="true"/>
          <p:nvPr/>
        </p:nvSpPr>
        <p:spPr>
          <a:xfrm rot="0">
            <a:off x="427789" y="313957"/>
            <a:ext cx="8463245" cy="1190625"/>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230871"/>
                </a:solidFill>
                <a:latin typeface="Luciole"/>
                <a:ea typeface="Luciole"/>
                <a:cs typeface="Luciole"/>
                <a:sym typeface="Luciole"/>
              </a:rPr>
              <a:t>About me</a:t>
            </a:r>
          </a:p>
        </p:txBody>
      </p:sp>
      <p:sp>
        <p:nvSpPr>
          <p:cNvPr name="TextBox 8" id="8"/>
          <p:cNvSpPr txBox="true"/>
          <p:nvPr/>
        </p:nvSpPr>
        <p:spPr>
          <a:xfrm rot="0">
            <a:off x="427789" y="1648833"/>
            <a:ext cx="10414251" cy="886459"/>
          </a:xfrm>
          <a:prstGeom prst="rect">
            <a:avLst/>
          </a:prstGeom>
        </p:spPr>
        <p:txBody>
          <a:bodyPr anchor="t" rtlCol="false" tIns="0" lIns="0" bIns="0" rIns="0">
            <a:spAutoFit/>
          </a:bodyPr>
          <a:lstStyle/>
          <a:p>
            <a:pPr algn="l">
              <a:lnSpc>
                <a:spcPts val="3640"/>
              </a:lnSpc>
            </a:pPr>
            <a:r>
              <a:rPr lang="en-US" sz="2600">
                <a:solidFill>
                  <a:srgbClr val="230871"/>
                </a:solidFill>
                <a:latin typeface="Open Sauce"/>
                <a:ea typeface="Open Sauce"/>
                <a:cs typeface="Open Sauce"/>
                <a:sym typeface="Open Sauce"/>
              </a:rPr>
              <a:t>Software Engineer with 5+ years of experience, 5+ years in .NET</a:t>
            </a:r>
          </a:p>
          <a:p>
            <a:pPr algn="l" marL="0" indent="0" lvl="0">
              <a:lnSpc>
                <a:spcPts val="3640"/>
              </a:lnSpc>
              <a:spcBef>
                <a:spcPct val="0"/>
              </a:spcBef>
            </a:pPr>
          </a:p>
        </p:txBody>
      </p:sp>
      <p:sp>
        <p:nvSpPr>
          <p:cNvPr name="TextBox 9" id="9"/>
          <p:cNvSpPr txBox="true"/>
          <p:nvPr/>
        </p:nvSpPr>
        <p:spPr>
          <a:xfrm rot="0">
            <a:off x="14398585" y="6485951"/>
            <a:ext cx="1337216" cy="534422"/>
          </a:xfrm>
          <a:prstGeom prst="rect">
            <a:avLst/>
          </a:prstGeom>
        </p:spPr>
        <p:txBody>
          <a:bodyPr anchor="t" rtlCol="false" tIns="0" lIns="0" bIns="0" rIns="0">
            <a:spAutoFit/>
          </a:bodyPr>
          <a:lstStyle/>
          <a:p>
            <a:pPr algn="l" marL="0" indent="0" lvl="0">
              <a:lnSpc>
                <a:spcPts val="4322"/>
              </a:lnSpc>
              <a:spcBef>
                <a:spcPct val="0"/>
              </a:spcBef>
            </a:pPr>
            <a:r>
              <a:rPr lang="en-US" sz="3087">
                <a:solidFill>
                  <a:srgbClr val="230871"/>
                </a:solidFill>
                <a:latin typeface="Open Sauce"/>
                <a:ea typeface="Open Sauce"/>
                <a:cs typeface="Open Sauce"/>
                <a:sym typeface="Open Sauce"/>
              </a:rPr>
              <a:t>Victor</a:t>
            </a:r>
          </a:p>
        </p:txBody>
      </p:sp>
      <p:sp>
        <p:nvSpPr>
          <p:cNvPr name="TextBox 10" id="10"/>
          <p:cNvSpPr txBox="true"/>
          <p:nvPr/>
        </p:nvSpPr>
        <p:spPr>
          <a:xfrm rot="0">
            <a:off x="533497" y="2575827"/>
            <a:ext cx="2281982" cy="495934"/>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230871"/>
                </a:solidFill>
                <a:latin typeface="Luciole Italics"/>
                <a:ea typeface="Luciole Italics"/>
                <a:cs typeface="Luciole Italics"/>
                <a:sym typeface="Luciole Italics"/>
              </a:rPr>
              <a:t>My core skills:</a:t>
            </a:r>
          </a:p>
        </p:txBody>
      </p:sp>
      <p:sp>
        <p:nvSpPr>
          <p:cNvPr name="TextBox 11" id="11"/>
          <p:cNvSpPr txBox="true"/>
          <p:nvPr/>
        </p:nvSpPr>
        <p:spPr>
          <a:xfrm rot="0">
            <a:off x="427789" y="3138437"/>
            <a:ext cx="10185159" cy="2435911"/>
          </a:xfrm>
          <a:prstGeom prst="rect">
            <a:avLst/>
          </a:prstGeom>
        </p:spPr>
        <p:txBody>
          <a:bodyPr anchor="t" rtlCol="false" tIns="0" lIns="0" bIns="0" rIns="0">
            <a:spAutoFit/>
          </a:bodyPr>
          <a:lstStyle/>
          <a:p>
            <a:pPr algn="l" marL="518160" indent="-259080" lvl="1">
              <a:lnSpc>
                <a:spcPts val="3199"/>
              </a:lnSpc>
              <a:buFont typeface="Arial"/>
              <a:buChar char="•"/>
            </a:pPr>
            <a:r>
              <a:rPr lang="en-US" sz="2400">
                <a:solidFill>
                  <a:srgbClr val="230871"/>
                </a:solidFill>
                <a:latin typeface="Luciole"/>
                <a:ea typeface="Luciole"/>
                <a:cs typeface="Luciole"/>
                <a:sym typeface="Luciole"/>
              </a:rPr>
              <a:t>.NET technologies such as </a:t>
            </a:r>
            <a:r>
              <a:rPr lang="en-US" sz="2400">
                <a:solidFill>
                  <a:srgbClr val="230871"/>
                </a:solidFill>
                <a:latin typeface="Luciole Bold"/>
                <a:ea typeface="Luciole Bold"/>
                <a:cs typeface="Luciole Bold"/>
                <a:sym typeface="Luciole Bold"/>
              </a:rPr>
              <a:t>ASP.NET Core</a:t>
            </a:r>
            <a:r>
              <a:rPr lang="en-US" sz="2400">
                <a:solidFill>
                  <a:srgbClr val="230871"/>
                </a:solidFill>
                <a:latin typeface="Luciole"/>
                <a:ea typeface="Luciole"/>
                <a:cs typeface="Luciole"/>
                <a:sym typeface="Luciole"/>
              </a:rPr>
              <a:t>, </a:t>
            </a:r>
            <a:r>
              <a:rPr lang="en-US" sz="2400">
                <a:solidFill>
                  <a:srgbClr val="230871"/>
                </a:solidFill>
                <a:latin typeface="Luciole Bold"/>
                <a:ea typeface="Luciole Bold"/>
                <a:cs typeface="Luciole Bold"/>
                <a:sym typeface="Luciole Bold"/>
              </a:rPr>
              <a:t>Entity Framework</a:t>
            </a:r>
          </a:p>
          <a:p>
            <a:pPr algn="l" marL="518160" indent="-259080" lvl="1">
              <a:lnSpc>
                <a:spcPts val="3199"/>
              </a:lnSpc>
              <a:buFont typeface="Arial"/>
              <a:buChar char="•"/>
            </a:pPr>
            <a:r>
              <a:rPr lang="en-US" sz="2400">
                <a:solidFill>
                  <a:srgbClr val="230871"/>
                </a:solidFill>
                <a:latin typeface="Luciole Bold"/>
                <a:ea typeface="Luciole Bold"/>
                <a:cs typeface="Luciole Bold"/>
                <a:sym typeface="Luciole Bold"/>
              </a:rPr>
              <a:t>Relational </a:t>
            </a:r>
            <a:r>
              <a:rPr lang="en-US" sz="2400">
                <a:solidFill>
                  <a:srgbClr val="230871"/>
                </a:solidFill>
                <a:latin typeface="Luciole"/>
                <a:ea typeface="Luciole"/>
                <a:cs typeface="Luciole"/>
                <a:sym typeface="Luciole"/>
              </a:rPr>
              <a:t>and </a:t>
            </a:r>
            <a:r>
              <a:rPr lang="en-US" sz="2400">
                <a:solidFill>
                  <a:srgbClr val="230871"/>
                </a:solidFill>
                <a:latin typeface="Luciole Bold"/>
                <a:ea typeface="Luciole Bold"/>
                <a:cs typeface="Luciole Bold"/>
                <a:sym typeface="Luciole Bold"/>
              </a:rPr>
              <a:t>Non-Relational</a:t>
            </a:r>
            <a:r>
              <a:rPr lang="en-US" sz="2400">
                <a:solidFill>
                  <a:srgbClr val="230871"/>
                </a:solidFill>
                <a:latin typeface="Luciole"/>
                <a:ea typeface="Luciole"/>
                <a:cs typeface="Luciole"/>
                <a:sym typeface="Luciole"/>
              </a:rPr>
              <a:t> databases</a:t>
            </a:r>
          </a:p>
          <a:p>
            <a:pPr algn="l" marL="518160" indent="-259080" lvl="1">
              <a:lnSpc>
                <a:spcPts val="3199"/>
              </a:lnSpc>
              <a:buFont typeface="Arial"/>
              <a:buChar char="•"/>
            </a:pPr>
            <a:r>
              <a:rPr lang="en-US" sz="2400">
                <a:solidFill>
                  <a:srgbClr val="230871"/>
                </a:solidFill>
                <a:latin typeface="Luciole"/>
                <a:ea typeface="Luciole"/>
                <a:cs typeface="Luciole"/>
                <a:sym typeface="Luciole"/>
              </a:rPr>
              <a:t>Authentication, Authorization, Role base access control, HMAC, OAuth2</a:t>
            </a:r>
          </a:p>
          <a:p>
            <a:pPr algn="l" marL="518160" indent="-259080" lvl="1">
              <a:lnSpc>
                <a:spcPts val="3199"/>
              </a:lnSpc>
              <a:buFont typeface="Arial"/>
              <a:buChar char="•"/>
            </a:pPr>
            <a:r>
              <a:rPr lang="en-US" sz="2400">
                <a:solidFill>
                  <a:srgbClr val="230871"/>
                </a:solidFill>
                <a:latin typeface="Luciole Bold"/>
                <a:ea typeface="Luciole Bold"/>
                <a:cs typeface="Luciole Bold"/>
                <a:sym typeface="Luciole Bold"/>
              </a:rPr>
              <a:t>Cloud</a:t>
            </a:r>
            <a:r>
              <a:rPr lang="en-US" sz="2400">
                <a:solidFill>
                  <a:srgbClr val="230871"/>
                </a:solidFill>
                <a:latin typeface="Luciole"/>
                <a:ea typeface="Luciole"/>
                <a:cs typeface="Luciole"/>
                <a:sym typeface="Luciole"/>
              </a:rPr>
              <a:t> platforms (mostly Azure) </a:t>
            </a:r>
          </a:p>
          <a:p>
            <a:pPr algn="l" marL="518160" indent="-259080" lvl="1">
              <a:lnSpc>
                <a:spcPts val="3199"/>
              </a:lnSpc>
              <a:buFont typeface="Arial"/>
              <a:buChar char="•"/>
            </a:pPr>
            <a:r>
              <a:rPr lang="en-US" sz="2400">
                <a:solidFill>
                  <a:srgbClr val="230871"/>
                </a:solidFill>
                <a:latin typeface="Luciole"/>
                <a:ea typeface="Luciole"/>
                <a:cs typeface="Luciole"/>
                <a:sym typeface="Luciole"/>
              </a:rPr>
              <a:t>Documenting, writing </a:t>
            </a:r>
          </a:p>
        </p:txBody>
      </p:sp>
      <p:sp>
        <p:nvSpPr>
          <p:cNvPr name="TextBox 12" id="12"/>
          <p:cNvSpPr txBox="true"/>
          <p:nvPr/>
        </p:nvSpPr>
        <p:spPr>
          <a:xfrm rot="0">
            <a:off x="541943" y="6450460"/>
            <a:ext cx="10300097" cy="1635761"/>
          </a:xfrm>
          <a:prstGeom prst="rect">
            <a:avLst/>
          </a:prstGeom>
        </p:spPr>
        <p:txBody>
          <a:bodyPr anchor="t" rtlCol="false" tIns="0" lIns="0" bIns="0" rIns="0">
            <a:spAutoFit/>
          </a:bodyPr>
          <a:lstStyle/>
          <a:p>
            <a:pPr algn="l" marL="518160" indent="-259080" lvl="1">
              <a:lnSpc>
                <a:spcPts val="3199"/>
              </a:lnSpc>
              <a:spcBef>
                <a:spcPct val="0"/>
              </a:spcBef>
              <a:buFont typeface="Arial"/>
              <a:buChar char="•"/>
            </a:pPr>
            <a:r>
              <a:rPr lang="en-US" sz="2400" strike="noStrike" u="none">
                <a:solidFill>
                  <a:srgbClr val="230871"/>
                </a:solidFill>
                <a:latin typeface="Luciole"/>
                <a:ea typeface="Luciole"/>
                <a:cs typeface="Luciole"/>
                <a:sym typeface="Luciole"/>
              </a:rPr>
              <a:t>My focus areas:</a:t>
            </a:r>
          </a:p>
          <a:p>
            <a:pPr algn="l" marL="518160" indent="-259080" lvl="1">
              <a:lnSpc>
                <a:spcPts val="3199"/>
              </a:lnSpc>
              <a:spcBef>
                <a:spcPct val="0"/>
              </a:spcBef>
              <a:buFont typeface="Arial"/>
              <a:buChar char="•"/>
            </a:pPr>
            <a:r>
              <a:rPr lang="en-US" sz="2400" strike="noStrike" u="none">
                <a:solidFill>
                  <a:srgbClr val="230871"/>
                </a:solidFill>
                <a:latin typeface="Luciole"/>
                <a:ea typeface="Luciole"/>
                <a:cs typeface="Luciole"/>
                <a:sym typeface="Luciole"/>
              </a:rPr>
              <a:t>Web API development, Desktop apps, Database management</a:t>
            </a:r>
          </a:p>
          <a:p>
            <a:pPr algn="l" marL="518160" indent="-259080" lvl="1">
              <a:lnSpc>
                <a:spcPts val="3199"/>
              </a:lnSpc>
              <a:spcBef>
                <a:spcPct val="0"/>
              </a:spcBef>
              <a:buFont typeface="Arial"/>
              <a:buChar char="•"/>
            </a:pPr>
            <a:r>
              <a:rPr lang="en-US" sz="2400" strike="noStrike" u="none">
                <a:solidFill>
                  <a:srgbClr val="230871"/>
                </a:solidFill>
                <a:latin typeface="Luciole"/>
                <a:ea typeface="Luciole"/>
                <a:cs typeface="Luciole"/>
                <a:sym typeface="Luciole"/>
              </a:rPr>
              <a:t>Project management and ownership </a:t>
            </a:r>
          </a:p>
          <a:p>
            <a:pPr algn="l" marL="518160" indent="-259080" lvl="1">
              <a:lnSpc>
                <a:spcPts val="3199"/>
              </a:lnSpc>
              <a:spcBef>
                <a:spcPct val="0"/>
              </a:spcBef>
              <a:buFont typeface="Arial"/>
              <a:buChar char="•"/>
            </a:pPr>
            <a:r>
              <a:rPr lang="en-US" sz="2400" strike="noStrike" u="none">
                <a:solidFill>
                  <a:srgbClr val="230871"/>
                </a:solidFill>
                <a:latin typeface="Luciole"/>
                <a:ea typeface="Luciole"/>
                <a:cs typeface="Luciole"/>
                <a:sym typeface="Luciole"/>
              </a:rPr>
              <a:t>Learning, teaching and sharing experience in understandable way</a:t>
            </a:r>
          </a:p>
        </p:txBody>
      </p:sp>
      <p:sp>
        <p:nvSpPr>
          <p:cNvPr name="TextBox 13" id="13"/>
          <p:cNvSpPr txBox="true"/>
          <p:nvPr/>
        </p:nvSpPr>
        <p:spPr>
          <a:xfrm rot="0">
            <a:off x="541943" y="5849750"/>
            <a:ext cx="2440186" cy="495934"/>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230871"/>
                </a:solidFill>
                <a:latin typeface="Luciole Italics"/>
                <a:ea typeface="Luciole Italics"/>
                <a:cs typeface="Luciole Italics"/>
                <a:sym typeface="Luciole Italics"/>
              </a:rPr>
              <a:t>My focus areas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AutoShape 2" id="2"/>
          <p:cNvSpPr/>
          <p:nvPr/>
        </p:nvSpPr>
        <p:spPr>
          <a:xfrm flipH="true" flipV="true">
            <a:off x="7285289" y="-22"/>
            <a:ext cx="23813" cy="10287000"/>
          </a:xfrm>
          <a:prstGeom prst="line">
            <a:avLst/>
          </a:prstGeom>
          <a:ln cap="rnd" w="19050">
            <a:solidFill>
              <a:srgbClr val="230871"/>
            </a:solidFill>
            <a:prstDash val="solid"/>
            <a:headEnd type="none" len="sm" w="sm"/>
            <a:tailEnd type="none" len="sm" w="sm"/>
          </a:ln>
        </p:spPr>
      </p:sp>
      <p:sp>
        <p:nvSpPr>
          <p:cNvPr name="Freeform 3" id="3"/>
          <p:cNvSpPr/>
          <p:nvPr/>
        </p:nvSpPr>
        <p:spPr>
          <a:xfrm flipH="false" flipV="false" rot="0">
            <a:off x="4544190" y="370321"/>
            <a:ext cx="6323162" cy="8196949"/>
          </a:xfrm>
          <a:custGeom>
            <a:avLst/>
            <a:gdLst/>
            <a:ahLst/>
            <a:cxnLst/>
            <a:rect r="r" b="b" t="t" l="l"/>
            <a:pathLst>
              <a:path h="8196949" w="6323162">
                <a:moveTo>
                  <a:pt x="0" y="0"/>
                </a:moveTo>
                <a:lnTo>
                  <a:pt x="6323163" y="0"/>
                </a:lnTo>
                <a:lnTo>
                  <a:pt x="6323163" y="8196949"/>
                </a:lnTo>
                <a:lnTo>
                  <a:pt x="0" y="8196949"/>
                </a:lnTo>
                <a:lnTo>
                  <a:pt x="0" y="0"/>
                </a:lnTo>
                <a:close/>
              </a:path>
            </a:pathLst>
          </a:custGeom>
          <a:blipFill>
            <a:blip r:embed="rId2"/>
            <a:stretch>
              <a:fillRect l="0" t="0" r="-25" b="0"/>
            </a:stretch>
          </a:blipFill>
          <a:ln w="38100" cap="sq">
            <a:solidFill>
              <a:srgbClr val="000000"/>
            </a:solidFill>
            <a:prstDash val="dash"/>
            <a:miter/>
          </a:ln>
        </p:spPr>
      </p:sp>
      <p:sp>
        <p:nvSpPr>
          <p:cNvPr name="TextBox 4" id="4"/>
          <p:cNvSpPr txBox="true"/>
          <p:nvPr/>
        </p:nvSpPr>
        <p:spPr>
          <a:xfrm rot="0">
            <a:off x="298520" y="2889006"/>
            <a:ext cx="4245670" cy="645089"/>
          </a:xfrm>
          <a:prstGeom prst="rect">
            <a:avLst/>
          </a:prstGeom>
        </p:spPr>
        <p:txBody>
          <a:bodyPr anchor="t" rtlCol="false" tIns="0" lIns="0" bIns="0" rIns="0">
            <a:spAutoFit/>
          </a:bodyPr>
          <a:lstStyle/>
          <a:p>
            <a:pPr algn="l" marL="0" indent="0" lvl="0">
              <a:lnSpc>
                <a:spcPts val="4566"/>
              </a:lnSpc>
              <a:spcBef>
                <a:spcPct val="0"/>
              </a:spcBef>
            </a:pPr>
            <a:r>
              <a:rPr lang="en-US" sz="3805">
                <a:solidFill>
                  <a:srgbClr val="000000"/>
                </a:solidFill>
                <a:latin typeface="Luciole"/>
                <a:ea typeface="Luciole"/>
                <a:cs typeface="Luciole"/>
                <a:sym typeface="Luciole"/>
              </a:rPr>
              <a:t>API integration</a:t>
            </a:r>
          </a:p>
        </p:txBody>
      </p:sp>
      <p:sp>
        <p:nvSpPr>
          <p:cNvPr name="TextBox 5" id="5"/>
          <p:cNvSpPr txBox="true"/>
          <p:nvPr/>
        </p:nvSpPr>
        <p:spPr>
          <a:xfrm rot="0">
            <a:off x="298520" y="3598513"/>
            <a:ext cx="4245670" cy="870283"/>
          </a:xfrm>
          <a:prstGeom prst="rect">
            <a:avLst/>
          </a:prstGeom>
        </p:spPr>
        <p:txBody>
          <a:bodyPr anchor="t" rtlCol="false" tIns="0" lIns="0" bIns="0" rIns="0">
            <a:spAutoFit/>
          </a:bodyPr>
          <a:lstStyle/>
          <a:p>
            <a:pPr algn="l">
              <a:lnSpc>
                <a:spcPts val="2273"/>
              </a:lnSpc>
              <a:spcBef>
                <a:spcPct val="0"/>
              </a:spcBef>
            </a:pPr>
            <a:r>
              <a:rPr lang="en-US" sz="2105" spc="19">
                <a:solidFill>
                  <a:srgbClr val="000000"/>
                </a:solidFill>
                <a:latin typeface="TT Rounds Condensed Italics"/>
                <a:ea typeface="TT Rounds Condensed Italics"/>
                <a:cs typeface="TT Rounds Condensed Italics"/>
                <a:sym typeface="TT Rounds Condensed Italics"/>
              </a:rPr>
              <a:t>FaceBook Pages API integration </a:t>
            </a:r>
            <a:r>
              <a:rPr lang="en-US" sz="2105" spc="19">
                <a:solidFill>
                  <a:srgbClr val="000000"/>
                </a:solidFill>
                <a:latin typeface="TT Rounds Condensed Bold Italics"/>
                <a:ea typeface="TT Rounds Condensed Bold Italics"/>
                <a:cs typeface="TT Rounds Condensed Bold Italics"/>
                <a:sym typeface="TT Rounds Condensed Bold Italics"/>
              </a:rPr>
              <a:t>research </a:t>
            </a:r>
            <a:r>
              <a:rPr lang="en-US" sz="2105" spc="19">
                <a:solidFill>
                  <a:srgbClr val="000000"/>
                </a:solidFill>
                <a:latin typeface="TT Rounds Condensed Italics"/>
                <a:ea typeface="TT Rounds Condensed Italics"/>
                <a:cs typeface="TT Rounds Condensed Italics"/>
                <a:sym typeface="TT Rounds Condensed Italics"/>
              </a:rPr>
              <a:t>and </a:t>
            </a:r>
            <a:r>
              <a:rPr lang="en-US" sz="2105" spc="19">
                <a:solidFill>
                  <a:srgbClr val="000000"/>
                </a:solidFill>
                <a:latin typeface="TT Rounds Condensed Bold Italics"/>
                <a:ea typeface="TT Rounds Condensed Bold Italics"/>
                <a:cs typeface="TT Rounds Condensed Bold Italics"/>
                <a:sym typeface="TT Rounds Condensed Bold Italics"/>
              </a:rPr>
              <a:t>design </a:t>
            </a:r>
            <a:r>
              <a:rPr lang="en-US" sz="2105" spc="19">
                <a:solidFill>
                  <a:srgbClr val="000000"/>
                </a:solidFill>
                <a:latin typeface="TT Rounds Condensed Italics"/>
                <a:ea typeface="TT Rounds Condensed Italics"/>
                <a:cs typeface="TT Rounds Condensed Italics"/>
                <a:sym typeface="TT Rounds Condensed Italics"/>
              </a:rPr>
              <a:t>for automated content poster service</a:t>
            </a:r>
          </a:p>
        </p:txBody>
      </p:sp>
      <p:sp>
        <p:nvSpPr>
          <p:cNvPr name="Freeform 6" id="6"/>
          <p:cNvSpPr/>
          <p:nvPr/>
        </p:nvSpPr>
        <p:spPr>
          <a:xfrm flipH="false" flipV="false" rot="0">
            <a:off x="9144000" y="2440727"/>
            <a:ext cx="8942911" cy="7598112"/>
          </a:xfrm>
          <a:custGeom>
            <a:avLst/>
            <a:gdLst/>
            <a:ahLst/>
            <a:cxnLst/>
            <a:rect r="r" b="b" t="t" l="l"/>
            <a:pathLst>
              <a:path h="7598112" w="8942911">
                <a:moveTo>
                  <a:pt x="0" y="0"/>
                </a:moveTo>
                <a:lnTo>
                  <a:pt x="8942911" y="0"/>
                </a:lnTo>
                <a:lnTo>
                  <a:pt x="8942911" y="7598113"/>
                </a:lnTo>
                <a:lnTo>
                  <a:pt x="0" y="7598113"/>
                </a:lnTo>
                <a:lnTo>
                  <a:pt x="0" y="0"/>
                </a:lnTo>
                <a:close/>
              </a:path>
            </a:pathLst>
          </a:custGeom>
          <a:blipFill>
            <a:blip r:embed="rId3"/>
            <a:stretch>
              <a:fillRect l="0" t="0" r="0" b="0"/>
            </a:stretch>
          </a:blipFill>
          <a:ln w="38100" cap="sq">
            <a:solidFill>
              <a:srgbClr val="F5F5EF"/>
            </a:solidFill>
            <a:prstDash val="dash"/>
            <a:miter/>
          </a:ln>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CEDB56"/>
        </a:solidFill>
      </p:bgPr>
    </p:bg>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090909"/>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TextBox 5" id="5"/>
          <p:cNvSpPr txBox="true"/>
          <p:nvPr/>
        </p:nvSpPr>
        <p:spPr>
          <a:xfrm rot="0">
            <a:off x="3646998" y="3645826"/>
            <a:ext cx="10994006" cy="2361624"/>
          </a:xfrm>
          <a:prstGeom prst="rect">
            <a:avLst/>
          </a:prstGeom>
        </p:spPr>
        <p:txBody>
          <a:bodyPr anchor="t" rtlCol="false" tIns="0" lIns="0" bIns="0" rIns="0">
            <a:spAutoFit/>
          </a:bodyPr>
          <a:lstStyle/>
          <a:p>
            <a:pPr algn="ctr">
              <a:lnSpc>
                <a:spcPts val="3840"/>
              </a:lnSpc>
            </a:pPr>
            <a:r>
              <a:rPr lang="en-US" sz="3200" spc="429">
                <a:solidFill>
                  <a:srgbClr val="FFFFFF"/>
                </a:solidFill>
                <a:latin typeface="TT Rounds Condensed Bold"/>
                <a:ea typeface="TT Rounds Condensed Bold"/>
                <a:cs typeface="TT Rounds Condensed Bold"/>
                <a:sym typeface="TT Rounds Condensed Bold"/>
              </a:rPr>
              <a:t>Quality</a:t>
            </a:r>
          </a:p>
        </p:txBody>
      </p:sp>
      <p:sp>
        <p:nvSpPr>
          <p:cNvPr name="TextBox 6" id="6"/>
          <p:cNvSpPr txBox="true"/>
          <p:nvPr/>
        </p:nvSpPr>
        <p:spPr>
          <a:xfrm rot="0">
            <a:off x="15633066" y="9697720"/>
            <a:ext cx="2563494" cy="543560"/>
          </a:xfrm>
          <a:prstGeom prst="rect">
            <a:avLst/>
          </a:prstGeom>
        </p:spPr>
        <p:txBody>
          <a:bodyPr anchor="t" rtlCol="false" tIns="0" lIns="0" bIns="0" rIns="0">
            <a:spAutoFit/>
          </a:bodyPr>
          <a:lstStyle/>
          <a:p>
            <a:pPr algn="l">
              <a:lnSpc>
                <a:spcPts val="4320"/>
              </a:lnSpc>
            </a:pPr>
            <a:r>
              <a:rPr lang="en-US" sz="3600" spc="33">
                <a:solidFill>
                  <a:srgbClr val="222222"/>
                </a:solidFill>
                <a:latin typeface="TT Rounds Condensed"/>
                <a:ea typeface="TT Rounds Condensed"/>
                <a:cs typeface="TT Rounds Condensed"/>
                <a:sym typeface="TT Rounds Condensed"/>
              </a:rPr>
              <a:t>22</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AutoShape 5" id="5"/>
          <p:cNvSpPr/>
          <p:nvPr/>
        </p:nvSpPr>
        <p:spPr>
          <a:xfrm rot="7637">
            <a:off x="569747" y="1423349"/>
            <a:ext cx="17148506" cy="0"/>
          </a:xfrm>
          <a:prstGeom prst="line">
            <a:avLst/>
          </a:prstGeom>
          <a:ln cap="rnd" w="19050">
            <a:solidFill>
              <a:srgbClr val="CCCCCC"/>
            </a:solidFill>
            <a:prstDash val="solid"/>
            <a:headEnd type="none" len="sm" w="sm"/>
            <a:tailEnd type="none" len="sm" w="sm"/>
          </a:ln>
        </p:spPr>
      </p:sp>
      <p:sp>
        <p:nvSpPr>
          <p:cNvPr name="TextBox 6" id="6"/>
          <p:cNvSpPr txBox="true"/>
          <p:nvPr/>
        </p:nvSpPr>
        <p:spPr>
          <a:xfrm rot="0">
            <a:off x="720728" y="483870"/>
            <a:ext cx="16852898" cy="531114"/>
          </a:xfrm>
          <a:prstGeom prst="rect">
            <a:avLst/>
          </a:prstGeom>
        </p:spPr>
        <p:txBody>
          <a:bodyPr anchor="t" rtlCol="false" tIns="0" lIns="0" bIns="0" rIns="0">
            <a:spAutoFit/>
          </a:bodyPr>
          <a:lstStyle/>
          <a:p>
            <a:pPr algn="l">
              <a:lnSpc>
                <a:spcPts val="4800"/>
              </a:lnSpc>
            </a:pPr>
            <a:r>
              <a:rPr lang="en-US" sz="4000" spc="175">
                <a:solidFill>
                  <a:srgbClr val="FF0000"/>
                </a:solidFill>
                <a:latin typeface="TT Rounds Condensed Bold"/>
                <a:ea typeface="TT Rounds Condensed Bold"/>
                <a:cs typeface="TT Rounds Condensed Bold"/>
                <a:sym typeface="TT Rounds Condensed Bold"/>
              </a:rPr>
              <a:t>(Still RAW)</a:t>
            </a:r>
            <a:r>
              <a:rPr lang="en-US" sz="4000" spc="175">
                <a:solidFill>
                  <a:srgbClr val="222222"/>
                </a:solidFill>
                <a:latin typeface="TT Rounds Condensed Bold"/>
                <a:ea typeface="TT Rounds Condensed Bold"/>
                <a:cs typeface="TT Rounds Condensed Bold"/>
                <a:sym typeface="TT Rounds Condensed Bold"/>
              </a:rPr>
              <a:t>QUALITY: Overview and My participation</a:t>
            </a:r>
          </a:p>
        </p:txBody>
      </p:sp>
      <p:sp>
        <p:nvSpPr>
          <p:cNvPr name="TextBox 7" id="7"/>
          <p:cNvSpPr txBox="true"/>
          <p:nvPr/>
        </p:nvSpPr>
        <p:spPr>
          <a:xfrm rot="0">
            <a:off x="714376" y="2092325"/>
            <a:ext cx="16859250" cy="6861175"/>
          </a:xfrm>
          <a:prstGeom prst="rect">
            <a:avLst/>
          </a:prstGeom>
        </p:spPr>
        <p:txBody>
          <a:bodyPr anchor="t" rtlCol="false" tIns="0" lIns="0" bIns="0" rIns="0">
            <a:spAutoFit/>
          </a:bodyPr>
          <a:lstStyle/>
          <a:p>
            <a:pPr algn="l">
              <a:lnSpc>
                <a:spcPts val="3200"/>
              </a:lnSpc>
            </a:pPr>
            <a:r>
              <a:rPr lang="en-US" sz="2200" spc="-13">
                <a:solidFill>
                  <a:srgbClr val="FF0000"/>
                </a:solidFill>
                <a:latin typeface="TT Rounds Condensed"/>
                <a:ea typeface="TT Rounds Condensed"/>
                <a:cs typeface="TT Rounds Condensed"/>
                <a:sym typeface="TT Rounds Condensed"/>
              </a:rPr>
              <a:t>Following SOLID principals </a:t>
            </a:r>
          </a:p>
          <a:p>
            <a:pPr algn="l">
              <a:lnSpc>
                <a:spcPts val="3200"/>
              </a:lnSpc>
            </a:pPr>
            <a:r>
              <a:rPr lang="en-US" sz="2200" spc="-13">
                <a:solidFill>
                  <a:srgbClr val="FF0000"/>
                </a:solidFill>
                <a:latin typeface="TT Rounds Condensed"/>
                <a:ea typeface="TT Rounds Condensed"/>
                <a:cs typeface="TT Rounds Condensed"/>
                <a:sym typeface="TT Rounds Condensed"/>
              </a:rPr>
              <a:t>Covering with unit test vital business parts. </a:t>
            </a:r>
          </a:p>
          <a:p>
            <a:pPr algn="l">
              <a:lnSpc>
                <a:spcPts val="3200"/>
              </a:lnSpc>
            </a:pPr>
            <a:r>
              <a:rPr lang="en-US" sz="2200" spc="-13">
                <a:solidFill>
                  <a:srgbClr val="FF0000"/>
                </a:solidFill>
                <a:latin typeface="TT Rounds Condensed"/>
                <a:ea typeface="TT Rounds Condensed"/>
                <a:cs typeface="TT Rounds Condensed"/>
                <a:sym typeface="TT Rounds Condensed"/>
              </a:rPr>
              <a:t>Code Review</a:t>
            </a:r>
          </a:p>
          <a:p>
            <a:pPr algn="l">
              <a:lnSpc>
                <a:spcPts val="3200"/>
              </a:lnSpc>
            </a:pPr>
          </a:p>
          <a:p>
            <a:pPr algn="l">
              <a:lnSpc>
                <a:spcPts val="3200"/>
              </a:lnSpc>
            </a:pPr>
            <a:r>
              <a:rPr lang="en-US" sz="2200" spc="-13">
                <a:solidFill>
                  <a:srgbClr val="222222"/>
                </a:solidFill>
                <a:latin typeface="TT Rounds Condensed"/>
                <a:ea typeface="TT Rounds Condensed"/>
                <a:cs typeface="TT Rounds Condensed"/>
                <a:sym typeface="TT Rounds Condensed"/>
              </a:rPr>
              <a:t>&lt;What you did, how did you contribute&gt;</a:t>
            </a:r>
          </a:p>
          <a:p>
            <a:pPr algn="l">
              <a:lnSpc>
                <a:spcPts val="3200"/>
              </a:lnSpc>
            </a:pPr>
            <a:r>
              <a:rPr lang="en-US" sz="2200" spc="-13">
                <a:solidFill>
                  <a:srgbClr val="222222"/>
                </a:solidFill>
                <a:latin typeface="TT Rounds Condensed"/>
                <a:ea typeface="TT Rounds Condensed"/>
                <a:cs typeface="TT Rounds Condensed"/>
                <a:sym typeface="TT Rounds Condensed"/>
              </a:rPr>
              <a:t>&lt;ENGX experience: set up unit tests, testing pyramid, engineering best practices, etc.&gt;</a:t>
            </a:r>
          </a:p>
          <a:p>
            <a:pPr algn="l">
              <a:lnSpc>
                <a:spcPts val="3200"/>
              </a:lnSpc>
            </a:pPr>
            <a:r>
              <a:rPr lang="en-US" sz="2200" spc="-13">
                <a:solidFill>
                  <a:srgbClr val="222222"/>
                </a:solidFill>
                <a:latin typeface="TT Rounds Condensed"/>
                <a:ea typeface="TT Rounds Condensed"/>
                <a:cs typeface="TT Rounds Condensed"/>
                <a:sym typeface="TT Rounds Condensed"/>
              </a:rPr>
              <a:t>&lt;Any quality process from development point of view: static code analysis, CI/CD pipelines, code reviews, etc.&gt; </a:t>
            </a:r>
          </a:p>
          <a:p>
            <a:pPr algn="l">
              <a:lnSpc>
                <a:spcPts val="3200"/>
              </a:lnSpc>
            </a:pPr>
            <a:r>
              <a:rPr lang="en-US" sz="2200" spc="-13">
                <a:solidFill>
                  <a:srgbClr val="222222"/>
                </a:solidFill>
                <a:latin typeface="TT Rounds Condensed"/>
                <a:ea typeface="TT Rounds Condensed"/>
                <a:cs typeface="TT Rounds Condensed"/>
                <a:sym typeface="TT Rounds Condensed"/>
              </a:rPr>
              <a:t>&lt;Any other facts that cover requirements for the position, e.g. </a:t>
            </a:r>
          </a:p>
          <a:p>
            <a:pPr algn="l">
              <a:lnSpc>
                <a:spcPts val="3200"/>
              </a:lnSpc>
            </a:pPr>
            <a:r>
              <a:rPr lang="en-US" sz="2200" spc="-13">
                <a:solidFill>
                  <a:srgbClr val="222222"/>
                </a:solidFill>
                <a:latin typeface="TT Rounds Condensed"/>
                <a:ea typeface="TT Rounds Condensed"/>
                <a:cs typeface="TT Rounds Condensed"/>
                <a:sym typeface="TT Rounds Condensed"/>
              </a:rPr>
              <a:t>L3: </a:t>
            </a:r>
            <a:r>
              <a:rPr lang="en-US" sz="2200" spc="-13" u="sng">
                <a:solidFill>
                  <a:srgbClr val="76CDD8"/>
                </a:solidFill>
                <a:latin typeface="TT Rounds Condensed"/>
                <a:ea typeface="TT Rounds Condensed"/>
                <a:cs typeface="TT Rounds Condensed"/>
                <a:sym typeface="TT Rounds Condensed"/>
                <a:hlinkClick r:id="rId2" tooltip="https://kb.epam.com/display/EPMASMT/.NET+Discipline:+Requirements+for+L3+position"/>
              </a:rPr>
              <a:t>https://kb.epam.com/display/EPMASMT/.NET+Discipline%3A+Requirements+for+L3+position</a:t>
            </a:r>
          </a:p>
          <a:p>
            <a:pPr algn="l">
              <a:lnSpc>
                <a:spcPts val="3200"/>
              </a:lnSpc>
            </a:pPr>
            <a:r>
              <a:rPr lang="en-US" sz="2200" spc="-13">
                <a:solidFill>
                  <a:srgbClr val="222222"/>
                </a:solidFill>
                <a:latin typeface="TT Rounds Condensed"/>
                <a:ea typeface="TT Rounds Condensed"/>
                <a:cs typeface="TT Rounds Condensed"/>
                <a:sym typeface="TT Rounds Condensed"/>
              </a:rPr>
              <a:t>L4: </a:t>
            </a:r>
            <a:r>
              <a:rPr lang="en-US" sz="2200" spc="-13" u="sng">
                <a:solidFill>
                  <a:srgbClr val="76CDD8"/>
                </a:solidFill>
                <a:latin typeface="TT Rounds Condensed"/>
                <a:ea typeface="TT Rounds Condensed"/>
                <a:cs typeface="TT Rounds Condensed"/>
                <a:sym typeface="TT Rounds Condensed"/>
                <a:hlinkClick r:id="rId3" tooltip="https://kb.epam.com/display/EPMASMT/.NET+Discipline:+Requirements+for+L4+position"/>
              </a:rPr>
              <a:t>https://kb.epam.com/display/EPMASMT/.NET+Discipline%3A+Requirements+for+L4+position</a:t>
            </a:r>
            <a:r>
              <a:rPr lang="en-US" sz="2200" spc="-13">
                <a:solidFill>
                  <a:srgbClr val="222222"/>
                </a:solidFill>
                <a:latin typeface="TT Rounds Condensed"/>
                <a:ea typeface="TT Rounds Condensed"/>
                <a:cs typeface="TT Rounds Condensed"/>
                <a:sym typeface="TT Rounds Condensed"/>
              </a:rPr>
              <a:t> &gt; </a:t>
            </a:r>
          </a:p>
          <a:p>
            <a:pPr algn="l">
              <a:lnSpc>
                <a:spcPts val="3200"/>
              </a:lnSpc>
            </a:pPr>
            <a:r>
              <a:rPr lang="en-US" sz="2200" spc="-13">
                <a:solidFill>
                  <a:srgbClr val="222222"/>
                </a:solidFill>
                <a:latin typeface="TT Rounds Condensed"/>
                <a:ea typeface="TT Rounds Condensed"/>
                <a:cs typeface="TT Rounds Condensed"/>
                <a:sym typeface="TT Rounds Condensed"/>
              </a:rPr>
              <a:t>&lt;etc.&gt;</a:t>
            </a:r>
          </a:p>
          <a:p>
            <a:pPr algn="l">
              <a:lnSpc>
                <a:spcPts val="3200"/>
              </a:lnSpc>
            </a:pPr>
            <a:r>
              <a:rPr lang="en-US" sz="2200" spc="-13">
                <a:solidFill>
                  <a:srgbClr val="222222"/>
                </a:solidFill>
                <a:latin typeface="TT Rounds Condensed"/>
                <a:ea typeface="TT Rounds Condensed"/>
                <a:cs typeface="TT Rounds Condensed"/>
                <a:sym typeface="TT Rounds Condensed"/>
              </a:rPr>
              <a:t> </a:t>
            </a:r>
          </a:p>
        </p:txBody>
      </p:sp>
      <p:sp>
        <p:nvSpPr>
          <p:cNvPr name="TextBox 8" id="8"/>
          <p:cNvSpPr txBox="true"/>
          <p:nvPr/>
        </p:nvSpPr>
        <p:spPr>
          <a:xfrm rot="0">
            <a:off x="14918322" y="9698998"/>
            <a:ext cx="2655304" cy="505708"/>
          </a:xfrm>
          <a:prstGeom prst="rect">
            <a:avLst/>
          </a:prstGeom>
        </p:spPr>
        <p:txBody>
          <a:bodyPr anchor="t" rtlCol="false" tIns="0" lIns="0" bIns="0" rIns="0">
            <a:spAutoFit/>
          </a:bodyPr>
          <a:lstStyle/>
          <a:p>
            <a:pPr algn="r">
              <a:lnSpc>
                <a:spcPts val="1920"/>
              </a:lnSpc>
            </a:pPr>
            <a:r>
              <a:rPr lang="en-US" sz="1600" spc="-9">
                <a:solidFill>
                  <a:srgbClr val="FEFEFE"/>
                </a:solidFill>
                <a:latin typeface="TT Rounds Condensed Bold"/>
                <a:ea typeface="TT Rounds Condensed Bold"/>
                <a:cs typeface="TT Rounds Condensed Bold"/>
                <a:sym typeface="TT Rounds Condensed Bold"/>
              </a:rPr>
              <a:t>23</a:t>
            </a:r>
          </a:p>
        </p:txBody>
      </p:sp>
      <p:sp>
        <p:nvSpPr>
          <p:cNvPr name="TextBox 9" id="9"/>
          <p:cNvSpPr txBox="true"/>
          <p:nvPr/>
        </p:nvSpPr>
        <p:spPr>
          <a:xfrm rot="0">
            <a:off x="9505248" y="1787152"/>
            <a:ext cx="8381570" cy="3436262"/>
          </a:xfrm>
          <a:prstGeom prst="rect">
            <a:avLst/>
          </a:prstGeom>
        </p:spPr>
        <p:txBody>
          <a:bodyPr anchor="t" rtlCol="false" tIns="0" lIns="0" bIns="0" rIns="0">
            <a:spAutoFit/>
          </a:bodyPr>
          <a:lstStyle/>
          <a:p>
            <a:pPr algn="l" marL="651510" indent="-325755" lvl="1">
              <a:lnSpc>
                <a:spcPts val="3240"/>
              </a:lnSpc>
              <a:buFont typeface="Arial"/>
              <a:buChar char="•"/>
            </a:pPr>
            <a:r>
              <a:rPr lang="en-US" sz="2700">
                <a:solidFill>
                  <a:srgbClr val="172B4D"/>
                </a:solidFill>
                <a:latin typeface="Arimo"/>
                <a:ea typeface="Arimo"/>
                <a:cs typeface="Arimo"/>
                <a:sym typeface="Arimo"/>
              </a:rPr>
              <a:t>Able to explain what code quality is and how to measure it. Knows code metrics</a:t>
            </a:r>
          </a:p>
          <a:p>
            <a:pPr algn="l" marL="651510" indent="-325755" lvl="1">
              <a:lnSpc>
                <a:spcPts val="3240"/>
              </a:lnSpc>
              <a:buFont typeface="Arial"/>
              <a:buChar char="•"/>
            </a:pPr>
            <a:r>
              <a:rPr lang="en-US" sz="2700">
                <a:solidFill>
                  <a:srgbClr val="172B4D"/>
                </a:solidFill>
                <a:latin typeface="Arimo"/>
                <a:ea typeface="Arimo"/>
                <a:cs typeface="Arimo"/>
                <a:sym typeface="Arimo"/>
              </a:rPr>
              <a:t>Has experience in creating efficient unit/component/integration tests</a:t>
            </a:r>
          </a:p>
          <a:p>
            <a:pPr algn="l" marL="651510" indent="-325755" lvl="1">
              <a:lnSpc>
                <a:spcPts val="3240"/>
              </a:lnSpc>
              <a:buFont typeface="Arial"/>
              <a:buChar char="•"/>
            </a:pPr>
            <a:r>
              <a:rPr lang="en-US" sz="2700">
                <a:solidFill>
                  <a:srgbClr val="172B4D"/>
                </a:solidFill>
                <a:latin typeface="Arimo"/>
                <a:ea typeface="Arimo"/>
                <a:cs typeface="Arimo"/>
                <a:sym typeface="Arimo"/>
              </a:rPr>
              <a:t>Follows software engineering best practices and principles, and can explain their benefits (e.g. SOLID, GRASP, DRY, KISS)</a:t>
            </a:r>
          </a:p>
          <a:p>
            <a:pPr algn="l" marL="651510" indent="-325755" lvl="1">
              <a:lnSpc>
                <a:spcPts val="3240"/>
              </a:lnSpc>
              <a:buFont typeface="Arial"/>
              <a:buChar char="•"/>
            </a:pPr>
            <a:r>
              <a:rPr lang="en-US" sz="2700">
                <a:solidFill>
                  <a:srgbClr val="172B4D"/>
                </a:solidFill>
                <a:latin typeface="Arimo"/>
                <a:ea typeface="Arimo"/>
                <a:cs typeface="Arimo"/>
                <a:sym typeface="Arimo"/>
              </a:rPr>
              <a:t>Works according to EPAM ENGX practices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AutoShape 5" id="5"/>
          <p:cNvSpPr/>
          <p:nvPr/>
        </p:nvSpPr>
        <p:spPr>
          <a:xfrm rot="7637">
            <a:off x="569747" y="1423349"/>
            <a:ext cx="17148506" cy="0"/>
          </a:xfrm>
          <a:prstGeom prst="line">
            <a:avLst/>
          </a:prstGeom>
          <a:ln cap="rnd" w="19050">
            <a:solidFill>
              <a:srgbClr val="CCCCCC"/>
            </a:solidFill>
            <a:prstDash val="solid"/>
            <a:headEnd type="none" len="sm" w="sm"/>
            <a:tailEnd type="none" len="sm" w="sm"/>
          </a:ln>
        </p:spPr>
      </p:sp>
      <p:sp>
        <p:nvSpPr>
          <p:cNvPr name="TextBox 6" id="6"/>
          <p:cNvSpPr txBox="true"/>
          <p:nvPr/>
        </p:nvSpPr>
        <p:spPr>
          <a:xfrm rot="0">
            <a:off x="720728" y="483870"/>
            <a:ext cx="16852898" cy="531114"/>
          </a:xfrm>
          <a:prstGeom prst="rect">
            <a:avLst/>
          </a:prstGeom>
        </p:spPr>
        <p:txBody>
          <a:bodyPr anchor="t" rtlCol="false" tIns="0" lIns="0" bIns="0" rIns="0">
            <a:spAutoFit/>
          </a:bodyPr>
          <a:lstStyle/>
          <a:p>
            <a:pPr algn="l">
              <a:lnSpc>
                <a:spcPts val="4800"/>
              </a:lnSpc>
            </a:pPr>
            <a:r>
              <a:rPr lang="en-US" sz="4000" spc="175">
                <a:solidFill>
                  <a:srgbClr val="222222"/>
                </a:solidFill>
                <a:latin typeface="TT Rounds Condensed Bold"/>
                <a:ea typeface="TT Rounds Condensed Bold"/>
                <a:cs typeface="TT Rounds Condensed Bold"/>
                <a:sym typeface="TT Rounds Condensed Bold"/>
              </a:rPr>
              <a:t>QUALITY: Unit testing</a:t>
            </a:r>
          </a:p>
        </p:txBody>
      </p:sp>
      <p:sp>
        <p:nvSpPr>
          <p:cNvPr name="TextBox 7" id="7"/>
          <p:cNvSpPr txBox="true"/>
          <p:nvPr/>
        </p:nvSpPr>
        <p:spPr>
          <a:xfrm rot="0">
            <a:off x="714378" y="1668339"/>
            <a:ext cx="2286730" cy="788035"/>
          </a:xfrm>
          <a:prstGeom prst="rect">
            <a:avLst/>
          </a:prstGeom>
        </p:spPr>
        <p:txBody>
          <a:bodyPr anchor="t" rtlCol="false" tIns="0" lIns="0" bIns="0" rIns="0">
            <a:spAutoFit/>
          </a:bodyPr>
          <a:lstStyle/>
          <a:p>
            <a:pPr algn="l">
              <a:lnSpc>
                <a:spcPts val="3200"/>
              </a:lnSpc>
            </a:pPr>
            <a:r>
              <a:rPr lang="en-US" sz="2200" spc="-13">
                <a:solidFill>
                  <a:srgbClr val="222222"/>
                </a:solidFill>
                <a:latin typeface="TT Rounds Condensed"/>
                <a:ea typeface="TT Rounds Condensed"/>
                <a:cs typeface="TT Rounds Condensed"/>
                <a:sym typeface="TT Rounds Condensed"/>
              </a:rPr>
              <a:t> Unit test example</a:t>
            </a:r>
          </a:p>
        </p:txBody>
      </p:sp>
      <p:sp>
        <p:nvSpPr>
          <p:cNvPr name="TextBox 8" id="8"/>
          <p:cNvSpPr txBox="true"/>
          <p:nvPr/>
        </p:nvSpPr>
        <p:spPr>
          <a:xfrm rot="0">
            <a:off x="14918322" y="9698998"/>
            <a:ext cx="2655304" cy="505708"/>
          </a:xfrm>
          <a:prstGeom prst="rect">
            <a:avLst/>
          </a:prstGeom>
        </p:spPr>
        <p:txBody>
          <a:bodyPr anchor="t" rtlCol="false" tIns="0" lIns="0" bIns="0" rIns="0">
            <a:spAutoFit/>
          </a:bodyPr>
          <a:lstStyle/>
          <a:p>
            <a:pPr algn="r">
              <a:lnSpc>
                <a:spcPts val="1920"/>
              </a:lnSpc>
            </a:pPr>
            <a:r>
              <a:rPr lang="en-US" sz="1600" spc="-9">
                <a:solidFill>
                  <a:srgbClr val="FEFEFE"/>
                </a:solidFill>
                <a:latin typeface="TT Rounds Condensed Bold"/>
                <a:ea typeface="TT Rounds Condensed Bold"/>
                <a:cs typeface="TT Rounds Condensed Bold"/>
                <a:sym typeface="TT Rounds Condensed Bold"/>
              </a:rPr>
              <a:t>24</a:t>
            </a:r>
          </a:p>
        </p:txBody>
      </p:sp>
      <p:sp>
        <p:nvSpPr>
          <p:cNvPr name="Freeform 9" id="9"/>
          <p:cNvSpPr/>
          <p:nvPr/>
        </p:nvSpPr>
        <p:spPr>
          <a:xfrm flipH="false" flipV="false" rot="0">
            <a:off x="3131452" y="1735014"/>
            <a:ext cx="9035898" cy="7754816"/>
          </a:xfrm>
          <a:custGeom>
            <a:avLst/>
            <a:gdLst/>
            <a:ahLst/>
            <a:cxnLst/>
            <a:rect r="r" b="b" t="t" l="l"/>
            <a:pathLst>
              <a:path h="7754816" w="9035898">
                <a:moveTo>
                  <a:pt x="0" y="0"/>
                </a:moveTo>
                <a:lnTo>
                  <a:pt x="9035898" y="0"/>
                </a:lnTo>
                <a:lnTo>
                  <a:pt x="9035898" y="7754816"/>
                </a:lnTo>
                <a:lnTo>
                  <a:pt x="0" y="7754816"/>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p:cSld>
    <p:bg>
      <p:bgPr>
        <a:solidFill>
          <a:srgbClr val="76CDD8"/>
        </a:solidFill>
      </p:bgPr>
    </p:bg>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090909"/>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TextBox 5" id="5"/>
          <p:cNvSpPr txBox="true"/>
          <p:nvPr/>
        </p:nvSpPr>
        <p:spPr>
          <a:xfrm rot="0">
            <a:off x="3646998" y="3645826"/>
            <a:ext cx="10994006" cy="2361624"/>
          </a:xfrm>
          <a:prstGeom prst="rect">
            <a:avLst/>
          </a:prstGeom>
        </p:spPr>
        <p:txBody>
          <a:bodyPr anchor="t" rtlCol="false" tIns="0" lIns="0" bIns="0" rIns="0">
            <a:spAutoFit/>
          </a:bodyPr>
          <a:lstStyle/>
          <a:p>
            <a:pPr algn="ctr">
              <a:lnSpc>
                <a:spcPts val="3840"/>
              </a:lnSpc>
            </a:pPr>
            <a:r>
              <a:rPr lang="en-US" sz="3200" spc="429">
                <a:solidFill>
                  <a:srgbClr val="FFFFFF"/>
                </a:solidFill>
                <a:latin typeface="TT Rounds Condensed Bold"/>
                <a:ea typeface="TT Rounds Condensed Bold"/>
                <a:cs typeface="TT Rounds Condensed Bold"/>
                <a:sym typeface="TT Rounds Condensed Bold"/>
              </a:rPr>
              <a:t>SOFTWARE PROCESS KNOWLEDGE</a:t>
            </a:r>
          </a:p>
        </p:txBody>
      </p:sp>
      <p:sp>
        <p:nvSpPr>
          <p:cNvPr name="TextBox 6" id="6"/>
          <p:cNvSpPr txBox="true"/>
          <p:nvPr/>
        </p:nvSpPr>
        <p:spPr>
          <a:xfrm rot="0">
            <a:off x="15633066" y="9697720"/>
            <a:ext cx="2563494" cy="543560"/>
          </a:xfrm>
          <a:prstGeom prst="rect">
            <a:avLst/>
          </a:prstGeom>
        </p:spPr>
        <p:txBody>
          <a:bodyPr anchor="t" rtlCol="false" tIns="0" lIns="0" bIns="0" rIns="0">
            <a:spAutoFit/>
          </a:bodyPr>
          <a:lstStyle/>
          <a:p>
            <a:pPr algn="l">
              <a:lnSpc>
                <a:spcPts val="4320"/>
              </a:lnSpc>
            </a:pPr>
            <a:r>
              <a:rPr lang="en-US" sz="3600" spc="33">
                <a:solidFill>
                  <a:srgbClr val="222222"/>
                </a:solidFill>
                <a:latin typeface="TT Rounds Condensed"/>
                <a:ea typeface="TT Rounds Condensed"/>
                <a:cs typeface="TT Rounds Condensed"/>
                <a:sym typeface="TT Rounds Condensed"/>
              </a:rPr>
              <a:t>25</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AutoShape 5" id="5"/>
          <p:cNvSpPr/>
          <p:nvPr/>
        </p:nvSpPr>
        <p:spPr>
          <a:xfrm rot="7637">
            <a:off x="569747" y="1423349"/>
            <a:ext cx="17148506" cy="0"/>
          </a:xfrm>
          <a:prstGeom prst="line">
            <a:avLst/>
          </a:prstGeom>
          <a:ln cap="rnd" w="19050">
            <a:solidFill>
              <a:srgbClr val="CCCCCC"/>
            </a:solidFill>
            <a:prstDash val="solid"/>
            <a:headEnd type="none" len="sm" w="sm"/>
            <a:tailEnd type="none" len="sm" w="sm"/>
          </a:ln>
        </p:spPr>
      </p:sp>
      <p:sp>
        <p:nvSpPr>
          <p:cNvPr name="TextBox 6" id="6"/>
          <p:cNvSpPr txBox="true"/>
          <p:nvPr/>
        </p:nvSpPr>
        <p:spPr>
          <a:xfrm rot="0">
            <a:off x="720728" y="439865"/>
            <a:ext cx="16852898" cy="619125"/>
          </a:xfrm>
          <a:prstGeom prst="rect">
            <a:avLst/>
          </a:prstGeom>
        </p:spPr>
        <p:txBody>
          <a:bodyPr anchor="t" rtlCol="false" tIns="0" lIns="0" bIns="0" rIns="0">
            <a:spAutoFit/>
          </a:bodyPr>
          <a:lstStyle/>
          <a:p>
            <a:pPr algn="l">
              <a:lnSpc>
                <a:spcPts val="4800"/>
              </a:lnSpc>
            </a:pPr>
            <a:r>
              <a:rPr lang="en-US" sz="4000" spc="175">
                <a:solidFill>
                  <a:srgbClr val="222222"/>
                </a:solidFill>
                <a:latin typeface="TT Rounds Condensed Bold"/>
                <a:ea typeface="TT Rounds Condensed Bold"/>
                <a:cs typeface="TT Rounds Condensed Bold"/>
                <a:sym typeface="TT Rounds Condensed Bold"/>
              </a:rPr>
              <a:t>SOFTWARE PROCESS: Overview &lt;e.g. the team and you, and any diagram&gt;</a:t>
            </a:r>
          </a:p>
        </p:txBody>
      </p:sp>
      <p:sp>
        <p:nvSpPr>
          <p:cNvPr name="TextBox 7" id="7"/>
          <p:cNvSpPr txBox="true"/>
          <p:nvPr/>
        </p:nvSpPr>
        <p:spPr>
          <a:xfrm rot="0">
            <a:off x="14918322" y="9698998"/>
            <a:ext cx="2655304" cy="505708"/>
          </a:xfrm>
          <a:prstGeom prst="rect">
            <a:avLst/>
          </a:prstGeom>
        </p:spPr>
        <p:txBody>
          <a:bodyPr anchor="t" rtlCol="false" tIns="0" lIns="0" bIns="0" rIns="0">
            <a:spAutoFit/>
          </a:bodyPr>
          <a:lstStyle/>
          <a:p>
            <a:pPr algn="r">
              <a:lnSpc>
                <a:spcPts val="1920"/>
              </a:lnSpc>
            </a:pPr>
            <a:r>
              <a:rPr lang="en-US" sz="1600" spc="-9">
                <a:solidFill>
                  <a:srgbClr val="FEFEFE"/>
                </a:solidFill>
                <a:latin typeface="TT Rounds Condensed Bold"/>
                <a:ea typeface="TT Rounds Condensed Bold"/>
                <a:cs typeface="TT Rounds Condensed Bold"/>
                <a:sym typeface="TT Rounds Condensed Bold"/>
              </a:rPr>
              <a:t>26</a:t>
            </a:r>
          </a:p>
        </p:txBody>
      </p:sp>
      <p:grpSp>
        <p:nvGrpSpPr>
          <p:cNvPr name="Group 8" id="8"/>
          <p:cNvGrpSpPr/>
          <p:nvPr/>
        </p:nvGrpSpPr>
        <p:grpSpPr>
          <a:xfrm rot="0">
            <a:off x="10405744" y="1980002"/>
            <a:ext cx="2005790" cy="594870"/>
            <a:chOff x="0" y="0"/>
            <a:chExt cx="2674387" cy="793160"/>
          </a:xfrm>
        </p:grpSpPr>
        <p:sp>
          <p:nvSpPr>
            <p:cNvPr name="Freeform 9" id="9"/>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222222"/>
            </a:solidFill>
          </p:spPr>
        </p:sp>
        <p:sp>
          <p:nvSpPr>
            <p:cNvPr name="Freeform 10" id="10"/>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11" id="11"/>
          <p:cNvSpPr txBox="true"/>
          <p:nvPr/>
        </p:nvSpPr>
        <p:spPr>
          <a:xfrm rot="0">
            <a:off x="10413364" y="2006672"/>
            <a:ext cx="1990550" cy="560580"/>
          </a:xfrm>
          <a:prstGeom prst="rect">
            <a:avLst/>
          </a:prstGeom>
        </p:spPr>
        <p:txBody>
          <a:bodyPr anchor="t" rtlCol="false" tIns="0" lIns="0" bIns="0" rIns="0">
            <a:spAutoFit/>
          </a:bodyPr>
          <a:lstStyle/>
          <a:p>
            <a:pPr algn="ctr">
              <a:lnSpc>
                <a:spcPts val="2592"/>
              </a:lnSpc>
            </a:pPr>
            <a:r>
              <a:rPr lang="en-US" sz="2400">
                <a:solidFill>
                  <a:srgbClr val="FFFFFF"/>
                </a:solidFill>
                <a:latin typeface="Trebuchet MS"/>
                <a:ea typeface="Trebuchet MS"/>
                <a:cs typeface="Trebuchet MS"/>
                <a:sym typeface="Trebuchet MS"/>
              </a:rPr>
              <a:t>Example manager/ customer</a:t>
            </a:r>
          </a:p>
        </p:txBody>
      </p:sp>
      <p:grpSp>
        <p:nvGrpSpPr>
          <p:cNvPr name="Group 12" id="12"/>
          <p:cNvGrpSpPr/>
          <p:nvPr/>
        </p:nvGrpSpPr>
        <p:grpSpPr>
          <a:xfrm rot="0">
            <a:off x="5193528" y="3320740"/>
            <a:ext cx="2005790" cy="594870"/>
            <a:chOff x="0" y="0"/>
            <a:chExt cx="2674387" cy="793160"/>
          </a:xfrm>
        </p:grpSpPr>
        <p:sp>
          <p:nvSpPr>
            <p:cNvPr name="Freeform 13" id="13"/>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39C2D7"/>
            </a:solidFill>
          </p:spPr>
        </p:sp>
        <p:sp>
          <p:nvSpPr>
            <p:cNvPr name="Freeform 14" id="14"/>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15" id="15"/>
          <p:cNvSpPr txBox="true"/>
          <p:nvPr/>
        </p:nvSpPr>
        <p:spPr>
          <a:xfrm rot="0">
            <a:off x="5201148" y="3347410"/>
            <a:ext cx="1990550" cy="560580"/>
          </a:xfrm>
          <a:prstGeom prst="rect">
            <a:avLst/>
          </a:prstGeom>
        </p:spPr>
        <p:txBody>
          <a:bodyPr anchor="t" rtlCol="false" tIns="0" lIns="0" bIns="0" rIns="0">
            <a:spAutoFit/>
          </a:bodyPr>
          <a:lstStyle/>
          <a:p>
            <a:pPr algn="ctr">
              <a:lnSpc>
                <a:spcPts val="2592"/>
              </a:lnSpc>
            </a:pPr>
            <a:r>
              <a:rPr lang="en-US" sz="2400">
                <a:solidFill>
                  <a:srgbClr val="FFFFFF"/>
                </a:solidFill>
                <a:latin typeface="Trebuchet MS"/>
                <a:ea typeface="Trebuchet MS"/>
                <a:cs typeface="Trebuchet MS"/>
                <a:sym typeface="Trebuchet MS"/>
              </a:rPr>
              <a:t>Solution architect group</a:t>
            </a:r>
          </a:p>
        </p:txBody>
      </p:sp>
      <p:grpSp>
        <p:nvGrpSpPr>
          <p:cNvPr name="Group 16" id="16"/>
          <p:cNvGrpSpPr/>
          <p:nvPr/>
        </p:nvGrpSpPr>
        <p:grpSpPr>
          <a:xfrm rot="0">
            <a:off x="5487678" y="4571328"/>
            <a:ext cx="2005790" cy="594870"/>
            <a:chOff x="0" y="0"/>
            <a:chExt cx="2674387" cy="793160"/>
          </a:xfrm>
        </p:grpSpPr>
        <p:sp>
          <p:nvSpPr>
            <p:cNvPr name="Freeform 17" id="17"/>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39C2D7"/>
            </a:solidFill>
          </p:spPr>
        </p:sp>
        <p:sp>
          <p:nvSpPr>
            <p:cNvPr name="Freeform 18" id="18"/>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19" id="19"/>
          <p:cNvSpPr txBox="true"/>
          <p:nvPr/>
        </p:nvSpPr>
        <p:spPr>
          <a:xfrm rot="0">
            <a:off x="5495298" y="4597998"/>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SA 1</a:t>
            </a:r>
          </a:p>
        </p:txBody>
      </p:sp>
      <p:grpSp>
        <p:nvGrpSpPr>
          <p:cNvPr name="Group 20" id="20"/>
          <p:cNvGrpSpPr/>
          <p:nvPr/>
        </p:nvGrpSpPr>
        <p:grpSpPr>
          <a:xfrm rot="0">
            <a:off x="5487678" y="5866990"/>
            <a:ext cx="2005790" cy="594870"/>
            <a:chOff x="0" y="0"/>
            <a:chExt cx="2674387" cy="793160"/>
          </a:xfrm>
        </p:grpSpPr>
        <p:sp>
          <p:nvSpPr>
            <p:cNvPr name="Freeform 21" id="21"/>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39C2D7"/>
            </a:solidFill>
          </p:spPr>
        </p:sp>
        <p:sp>
          <p:nvSpPr>
            <p:cNvPr name="Freeform 22" id="22"/>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23" id="23"/>
          <p:cNvSpPr txBox="true"/>
          <p:nvPr/>
        </p:nvSpPr>
        <p:spPr>
          <a:xfrm rot="0">
            <a:off x="5495298" y="5893660"/>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DM 1</a:t>
            </a:r>
          </a:p>
        </p:txBody>
      </p:sp>
      <p:grpSp>
        <p:nvGrpSpPr>
          <p:cNvPr name="Group 24" id="24"/>
          <p:cNvGrpSpPr/>
          <p:nvPr/>
        </p:nvGrpSpPr>
        <p:grpSpPr>
          <a:xfrm rot="0">
            <a:off x="7701064" y="3320740"/>
            <a:ext cx="2005790" cy="594870"/>
            <a:chOff x="0" y="0"/>
            <a:chExt cx="2674387" cy="793160"/>
          </a:xfrm>
        </p:grpSpPr>
        <p:sp>
          <p:nvSpPr>
            <p:cNvPr name="Freeform 25" id="25"/>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76CDD8"/>
            </a:solidFill>
          </p:spPr>
        </p:sp>
        <p:sp>
          <p:nvSpPr>
            <p:cNvPr name="Freeform 26" id="26"/>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27" id="27"/>
          <p:cNvSpPr txBox="true"/>
          <p:nvPr/>
        </p:nvSpPr>
        <p:spPr>
          <a:xfrm rot="0">
            <a:off x="7708684" y="3347410"/>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QA group</a:t>
            </a:r>
          </a:p>
        </p:txBody>
      </p:sp>
      <p:grpSp>
        <p:nvGrpSpPr>
          <p:cNvPr name="Group 28" id="28"/>
          <p:cNvGrpSpPr/>
          <p:nvPr/>
        </p:nvGrpSpPr>
        <p:grpSpPr>
          <a:xfrm rot="0">
            <a:off x="8194260" y="4571328"/>
            <a:ext cx="2005790" cy="594870"/>
            <a:chOff x="0" y="0"/>
            <a:chExt cx="2674387" cy="793160"/>
          </a:xfrm>
        </p:grpSpPr>
        <p:sp>
          <p:nvSpPr>
            <p:cNvPr name="Freeform 29" id="29"/>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76CDD8"/>
            </a:solidFill>
          </p:spPr>
        </p:sp>
        <p:sp>
          <p:nvSpPr>
            <p:cNvPr name="Freeform 30" id="30"/>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31" id="31"/>
          <p:cNvSpPr txBox="true"/>
          <p:nvPr/>
        </p:nvSpPr>
        <p:spPr>
          <a:xfrm rot="0">
            <a:off x="8201880" y="4597998"/>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Lead QA</a:t>
            </a:r>
          </a:p>
        </p:txBody>
      </p:sp>
      <p:grpSp>
        <p:nvGrpSpPr>
          <p:cNvPr name="Group 32" id="32"/>
          <p:cNvGrpSpPr/>
          <p:nvPr/>
        </p:nvGrpSpPr>
        <p:grpSpPr>
          <a:xfrm rot="0">
            <a:off x="8194260" y="5866990"/>
            <a:ext cx="2005790" cy="594870"/>
            <a:chOff x="0" y="0"/>
            <a:chExt cx="2674387" cy="793160"/>
          </a:xfrm>
        </p:grpSpPr>
        <p:sp>
          <p:nvSpPr>
            <p:cNvPr name="Freeform 33" id="33"/>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76CDD8"/>
            </a:solidFill>
          </p:spPr>
        </p:sp>
        <p:sp>
          <p:nvSpPr>
            <p:cNvPr name="Freeform 34" id="34"/>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35" id="35"/>
          <p:cNvSpPr txBox="true"/>
          <p:nvPr/>
        </p:nvSpPr>
        <p:spPr>
          <a:xfrm rot="0">
            <a:off x="8201880" y="5893660"/>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QA</a:t>
            </a:r>
          </a:p>
        </p:txBody>
      </p:sp>
      <p:grpSp>
        <p:nvGrpSpPr>
          <p:cNvPr name="Group 36" id="36"/>
          <p:cNvGrpSpPr/>
          <p:nvPr/>
        </p:nvGrpSpPr>
        <p:grpSpPr>
          <a:xfrm rot="0">
            <a:off x="10415806" y="3320740"/>
            <a:ext cx="2005790" cy="594870"/>
            <a:chOff x="0" y="0"/>
            <a:chExt cx="2674387" cy="793160"/>
          </a:xfrm>
        </p:grpSpPr>
        <p:sp>
          <p:nvSpPr>
            <p:cNvPr name="Freeform 37" id="37"/>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39C2D7"/>
            </a:solidFill>
          </p:spPr>
        </p:sp>
        <p:sp>
          <p:nvSpPr>
            <p:cNvPr name="Freeform 38" id="38"/>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39" id="39"/>
          <p:cNvSpPr txBox="true"/>
          <p:nvPr/>
        </p:nvSpPr>
        <p:spPr>
          <a:xfrm rot="0">
            <a:off x="10423426" y="3347410"/>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3ʳᵈ party vendor developers</a:t>
            </a:r>
          </a:p>
        </p:txBody>
      </p:sp>
      <p:grpSp>
        <p:nvGrpSpPr>
          <p:cNvPr name="Group 40" id="40"/>
          <p:cNvGrpSpPr/>
          <p:nvPr/>
        </p:nvGrpSpPr>
        <p:grpSpPr>
          <a:xfrm rot="0">
            <a:off x="10900842" y="4571328"/>
            <a:ext cx="2005790" cy="594870"/>
            <a:chOff x="0" y="0"/>
            <a:chExt cx="2674387" cy="793160"/>
          </a:xfrm>
        </p:grpSpPr>
        <p:sp>
          <p:nvSpPr>
            <p:cNvPr name="Freeform 41" id="41"/>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39C2D7"/>
            </a:solidFill>
          </p:spPr>
        </p:sp>
        <p:sp>
          <p:nvSpPr>
            <p:cNvPr name="Freeform 42" id="42"/>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43" id="43"/>
          <p:cNvSpPr txBox="true"/>
          <p:nvPr/>
        </p:nvSpPr>
        <p:spPr>
          <a:xfrm rot="0">
            <a:off x="10908462" y="4597998"/>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Developer</a:t>
            </a:r>
          </a:p>
        </p:txBody>
      </p:sp>
      <p:grpSp>
        <p:nvGrpSpPr>
          <p:cNvPr name="Group 44" id="44"/>
          <p:cNvGrpSpPr/>
          <p:nvPr/>
        </p:nvGrpSpPr>
        <p:grpSpPr>
          <a:xfrm rot="0">
            <a:off x="13102262" y="3320740"/>
            <a:ext cx="2005790" cy="594870"/>
            <a:chOff x="0" y="0"/>
            <a:chExt cx="2674387" cy="793160"/>
          </a:xfrm>
        </p:grpSpPr>
        <p:sp>
          <p:nvSpPr>
            <p:cNvPr name="Freeform 45" id="45"/>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CEDB56"/>
            </a:solidFill>
          </p:spPr>
        </p:sp>
        <p:sp>
          <p:nvSpPr>
            <p:cNvPr name="Freeform 46" id="46"/>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47" id="47"/>
          <p:cNvSpPr txBox="true"/>
          <p:nvPr/>
        </p:nvSpPr>
        <p:spPr>
          <a:xfrm rot="0">
            <a:off x="13109882" y="3347410"/>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Product managers</a:t>
            </a:r>
          </a:p>
        </p:txBody>
      </p:sp>
      <p:grpSp>
        <p:nvGrpSpPr>
          <p:cNvPr name="Group 48" id="48"/>
          <p:cNvGrpSpPr/>
          <p:nvPr/>
        </p:nvGrpSpPr>
        <p:grpSpPr>
          <a:xfrm rot="0">
            <a:off x="13607422" y="4571328"/>
            <a:ext cx="2005790" cy="594870"/>
            <a:chOff x="0" y="0"/>
            <a:chExt cx="2674387" cy="793160"/>
          </a:xfrm>
        </p:grpSpPr>
        <p:sp>
          <p:nvSpPr>
            <p:cNvPr name="Freeform 49" id="49"/>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CEDB56"/>
            </a:solidFill>
          </p:spPr>
        </p:sp>
        <p:sp>
          <p:nvSpPr>
            <p:cNvPr name="Freeform 50" id="50"/>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51" id="51"/>
          <p:cNvSpPr txBox="true"/>
          <p:nvPr/>
        </p:nvSpPr>
        <p:spPr>
          <a:xfrm rot="0">
            <a:off x="13615042" y="4597998"/>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Important manager</a:t>
            </a:r>
          </a:p>
        </p:txBody>
      </p:sp>
      <p:grpSp>
        <p:nvGrpSpPr>
          <p:cNvPr name="Group 52" id="52"/>
          <p:cNvGrpSpPr/>
          <p:nvPr/>
        </p:nvGrpSpPr>
        <p:grpSpPr>
          <a:xfrm rot="0">
            <a:off x="15768660" y="3320740"/>
            <a:ext cx="2005790" cy="594870"/>
            <a:chOff x="0" y="0"/>
            <a:chExt cx="2674387" cy="793160"/>
          </a:xfrm>
        </p:grpSpPr>
        <p:sp>
          <p:nvSpPr>
            <p:cNvPr name="Freeform 53" id="53"/>
            <p:cNvSpPr/>
            <p:nvPr/>
          </p:nvSpPr>
          <p:spPr>
            <a:xfrm flipH="false" flipV="false" rot="0">
              <a:off x="16891" y="16891"/>
              <a:ext cx="2640584" cy="759333"/>
            </a:xfrm>
            <a:custGeom>
              <a:avLst/>
              <a:gdLst/>
              <a:ahLst/>
              <a:cxnLst/>
              <a:rect r="r" b="b" t="t" l="l"/>
              <a:pathLst>
                <a:path h="759333" w="2640584">
                  <a:moveTo>
                    <a:pt x="0" y="0"/>
                  </a:moveTo>
                  <a:lnTo>
                    <a:pt x="2640584" y="0"/>
                  </a:lnTo>
                  <a:lnTo>
                    <a:pt x="2640584" y="759333"/>
                  </a:lnTo>
                  <a:lnTo>
                    <a:pt x="0" y="759333"/>
                  </a:lnTo>
                  <a:close/>
                </a:path>
              </a:pathLst>
            </a:custGeom>
            <a:solidFill>
              <a:srgbClr val="D35D47"/>
            </a:solidFill>
          </p:spPr>
        </p:sp>
        <p:sp>
          <p:nvSpPr>
            <p:cNvPr name="Freeform 54" id="54"/>
            <p:cNvSpPr/>
            <p:nvPr/>
          </p:nvSpPr>
          <p:spPr>
            <a:xfrm flipH="false" flipV="false" rot="0">
              <a:off x="0" y="0"/>
              <a:ext cx="2674366" cy="793115"/>
            </a:xfrm>
            <a:custGeom>
              <a:avLst/>
              <a:gdLst/>
              <a:ahLst/>
              <a:cxnLst/>
              <a:rect r="r" b="b" t="t" l="l"/>
              <a:pathLst>
                <a:path h="793115" w="2674366">
                  <a:moveTo>
                    <a:pt x="16891" y="0"/>
                  </a:moveTo>
                  <a:lnTo>
                    <a:pt x="2657475" y="0"/>
                  </a:lnTo>
                  <a:cubicBezTo>
                    <a:pt x="2666873" y="0"/>
                    <a:pt x="2674366" y="7620"/>
                    <a:pt x="2674366" y="16891"/>
                  </a:cubicBezTo>
                  <a:lnTo>
                    <a:pt x="2674366" y="776224"/>
                  </a:lnTo>
                  <a:cubicBezTo>
                    <a:pt x="2674366" y="785622"/>
                    <a:pt x="2666746" y="793115"/>
                    <a:pt x="2657475" y="793115"/>
                  </a:cubicBezTo>
                  <a:lnTo>
                    <a:pt x="16891" y="793115"/>
                  </a:lnTo>
                  <a:cubicBezTo>
                    <a:pt x="7620" y="793115"/>
                    <a:pt x="0" y="785622"/>
                    <a:pt x="0" y="776224"/>
                  </a:cubicBezTo>
                  <a:lnTo>
                    <a:pt x="0" y="16891"/>
                  </a:lnTo>
                  <a:cubicBezTo>
                    <a:pt x="0" y="7620"/>
                    <a:pt x="7620" y="0"/>
                    <a:pt x="16891" y="0"/>
                  </a:cubicBezTo>
                  <a:moveTo>
                    <a:pt x="16891" y="33909"/>
                  </a:moveTo>
                  <a:lnTo>
                    <a:pt x="16891" y="16891"/>
                  </a:lnTo>
                  <a:lnTo>
                    <a:pt x="33909" y="16891"/>
                  </a:lnTo>
                  <a:lnTo>
                    <a:pt x="33909" y="776224"/>
                  </a:lnTo>
                  <a:lnTo>
                    <a:pt x="16891" y="776224"/>
                  </a:lnTo>
                  <a:lnTo>
                    <a:pt x="16891" y="759333"/>
                  </a:lnTo>
                  <a:lnTo>
                    <a:pt x="2657475" y="759333"/>
                  </a:lnTo>
                  <a:lnTo>
                    <a:pt x="2657475" y="776224"/>
                  </a:lnTo>
                  <a:lnTo>
                    <a:pt x="2640584" y="776224"/>
                  </a:lnTo>
                  <a:lnTo>
                    <a:pt x="2640584" y="16891"/>
                  </a:lnTo>
                  <a:lnTo>
                    <a:pt x="2657475" y="16891"/>
                  </a:lnTo>
                  <a:lnTo>
                    <a:pt x="2657475" y="33909"/>
                  </a:lnTo>
                  <a:lnTo>
                    <a:pt x="16891" y="33909"/>
                  </a:lnTo>
                  <a:close/>
                </a:path>
              </a:pathLst>
            </a:custGeom>
            <a:solidFill>
              <a:srgbClr val="FFFFFF"/>
            </a:solidFill>
          </p:spPr>
        </p:sp>
      </p:grpSp>
      <p:sp>
        <p:nvSpPr>
          <p:cNvPr name="TextBox 55" id="55"/>
          <p:cNvSpPr txBox="true"/>
          <p:nvPr/>
        </p:nvSpPr>
        <p:spPr>
          <a:xfrm rot="0">
            <a:off x="15776280" y="3347410"/>
            <a:ext cx="1990550" cy="560580"/>
          </a:xfrm>
          <a:prstGeom prst="rect">
            <a:avLst/>
          </a:prstGeom>
        </p:spPr>
        <p:txBody>
          <a:bodyPr anchor="t" rtlCol="false" tIns="0" lIns="0" bIns="0" rIns="0">
            <a:spAutoFit/>
          </a:bodyPr>
          <a:lstStyle/>
          <a:p>
            <a:pPr algn="ctr">
              <a:lnSpc>
                <a:spcPts val="2592"/>
              </a:lnSpc>
            </a:pPr>
            <a:r>
              <a:rPr lang="en-US" sz="2400" spc="22">
                <a:solidFill>
                  <a:srgbClr val="FFFFFF"/>
                </a:solidFill>
                <a:latin typeface="TT Rounds Condensed"/>
                <a:ea typeface="TT Rounds Condensed"/>
                <a:cs typeface="TT Rounds Condensed"/>
                <a:sym typeface="TT Rounds Condensed"/>
              </a:rPr>
              <a:t>I’m here</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AutoShape 5" id="5"/>
          <p:cNvSpPr/>
          <p:nvPr/>
        </p:nvSpPr>
        <p:spPr>
          <a:xfrm rot="7637">
            <a:off x="569747" y="1423349"/>
            <a:ext cx="17148506" cy="0"/>
          </a:xfrm>
          <a:prstGeom prst="line">
            <a:avLst/>
          </a:prstGeom>
          <a:ln cap="rnd" w="19050">
            <a:solidFill>
              <a:srgbClr val="CCCCCC"/>
            </a:solidFill>
            <a:prstDash val="solid"/>
            <a:headEnd type="none" len="sm" w="sm"/>
            <a:tailEnd type="none" len="sm" w="sm"/>
          </a:ln>
        </p:spPr>
      </p:sp>
      <p:sp>
        <p:nvSpPr>
          <p:cNvPr name="TextBox 6" id="6"/>
          <p:cNvSpPr txBox="true"/>
          <p:nvPr/>
        </p:nvSpPr>
        <p:spPr>
          <a:xfrm rot="0">
            <a:off x="720728" y="483870"/>
            <a:ext cx="16852898" cy="531114"/>
          </a:xfrm>
          <a:prstGeom prst="rect">
            <a:avLst/>
          </a:prstGeom>
        </p:spPr>
        <p:txBody>
          <a:bodyPr anchor="t" rtlCol="false" tIns="0" lIns="0" bIns="0" rIns="0">
            <a:spAutoFit/>
          </a:bodyPr>
          <a:lstStyle/>
          <a:p>
            <a:pPr algn="l">
              <a:lnSpc>
                <a:spcPts val="4800"/>
              </a:lnSpc>
            </a:pPr>
            <a:r>
              <a:rPr lang="en-US" sz="4000" spc="175">
                <a:solidFill>
                  <a:srgbClr val="222222"/>
                </a:solidFill>
                <a:latin typeface="TT Rounds Condensed Bold"/>
                <a:ea typeface="TT Rounds Condensed Bold"/>
                <a:cs typeface="TT Rounds Condensed Bold"/>
                <a:sym typeface="TT Rounds Condensed Bold"/>
              </a:rPr>
              <a:t>SOFTWARE PROCESS: My participation</a:t>
            </a:r>
          </a:p>
        </p:txBody>
      </p:sp>
      <p:sp>
        <p:nvSpPr>
          <p:cNvPr name="TextBox 7" id="7"/>
          <p:cNvSpPr txBox="true"/>
          <p:nvPr/>
        </p:nvSpPr>
        <p:spPr>
          <a:xfrm rot="0">
            <a:off x="714376" y="2092325"/>
            <a:ext cx="16859250" cy="6861175"/>
          </a:xfrm>
          <a:prstGeom prst="rect">
            <a:avLst/>
          </a:prstGeom>
        </p:spPr>
        <p:txBody>
          <a:bodyPr anchor="t" rtlCol="false" tIns="0" lIns="0" bIns="0" rIns="0">
            <a:spAutoFit/>
          </a:bodyPr>
          <a:lstStyle/>
          <a:p>
            <a:pPr algn="l">
              <a:lnSpc>
                <a:spcPts val="3200"/>
              </a:lnSpc>
            </a:pPr>
          </a:p>
          <a:p>
            <a:pPr algn="l">
              <a:lnSpc>
                <a:spcPts val="3200"/>
              </a:lnSpc>
            </a:pPr>
            <a:r>
              <a:rPr lang="en-US" sz="2200" spc="-13">
                <a:solidFill>
                  <a:srgbClr val="222222"/>
                </a:solidFill>
                <a:latin typeface="TT Rounds Condensed Italics"/>
                <a:ea typeface="TT Rounds Condensed Italics"/>
                <a:cs typeface="TT Rounds Condensed Italics"/>
                <a:sym typeface="TT Rounds Condensed Italics"/>
              </a:rPr>
              <a:t>In enterprises</a:t>
            </a:r>
          </a:p>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Participated in sprint </a:t>
            </a:r>
            <a:r>
              <a:rPr lang="en-US" sz="2200" spc="-13">
                <a:solidFill>
                  <a:srgbClr val="222222"/>
                </a:solidFill>
                <a:latin typeface="TT Rounds Condensed Bold"/>
                <a:ea typeface="TT Rounds Condensed Bold"/>
                <a:cs typeface="TT Rounds Condensed Bold"/>
                <a:sym typeface="TT Rounds Condensed Bold"/>
              </a:rPr>
              <a:t>plannings</a:t>
            </a:r>
            <a:r>
              <a:rPr lang="en-US" sz="2200" spc="-13">
                <a:solidFill>
                  <a:srgbClr val="222222"/>
                </a:solidFill>
                <a:latin typeface="TT Rounds Condensed"/>
                <a:ea typeface="TT Rounds Condensed"/>
                <a:cs typeface="TT Rounds Condensed"/>
                <a:sym typeface="TT Rounds Condensed"/>
              </a:rPr>
              <a:t>, </a:t>
            </a:r>
            <a:r>
              <a:rPr lang="en-US" sz="2200" spc="-13">
                <a:solidFill>
                  <a:srgbClr val="222222"/>
                </a:solidFill>
                <a:latin typeface="TT Rounds Condensed Bold"/>
                <a:ea typeface="TT Rounds Condensed Bold"/>
                <a:cs typeface="TT Rounds Condensed Bold"/>
                <a:sym typeface="TT Rounds Condensed Bold"/>
              </a:rPr>
              <a:t>retrospectives</a:t>
            </a:r>
            <a:r>
              <a:rPr lang="en-US" sz="2200" spc="-13">
                <a:solidFill>
                  <a:srgbClr val="222222"/>
                </a:solidFill>
                <a:latin typeface="TT Rounds Condensed"/>
                <a:ea typeface="TT Rounds Condensed"/>
                <a:cs typeface="TT Rounds Condensed"/>
                <a:sym typeface="TT Rounds Condensed"/>
              </a:rPr>
              <a:t>, </a:t>
            </a:r>
            <a:r>
              <a:rPr lang="en-US" sz="2200" spc="-13">
                <a:solidFill>
                  <a:srgbClr val="222222"/>
                </a:solidFill>
                <a:latin typeface="TT Rounds Condensed Bold"/>
                <a:ea typeface="TT Rounds Condensed Bold"/>
                <a:cs typeface="TT Rounds Condensed Bold"/>
                <a:sym typeface="TT Rounds Condensed Bold"/>
              </a:rPr>
              <a:t>story point evaluation</a:t>
            </a:r>
            <a:r>
              <a:rPr lang="en-US" sz="2200" spc="-13">
                <a:solidFill>
                  <a:srgbClr val="222222"/>
                </a:solidFill>
                <a:latin typeface="TT Rounds Condensed"/>
                <a:ea typeface="TT Rounds Condensed"/>
                <a:cs typeface="TT Rounds Condensed"/>
                <a:sym typeface="TT Rounds Condensed"/>
              </a:rPr>
              <a:t>, </a:t>
            </a:r>
            <a:r>
              <a:rPr lang="en-US" sz="2200" spc="-13">
                <a:solidFill>
                  <a:srgbClr val="222222"/>
                </a:solidFill>
                <a:latin typeface="TT Rounds Condensed Bold"/>
                <a:ea typeface="TT Rounds Condensed Bold"/>
                <a:cs typeface="TT Rounds Condensed Bold"/>
                <a:sym typeface="TT Rounds Condensed Bold"/>
              </a:rPr>
              <a:t>daily standups</a:t>
            </a:r>
            <a:r>
              <a:rPr lang="en-US" sz="2200" spc="-13">
                <a:solidFill>
                  <a:srgbClr val="222222"/>
                </a:solidFill>
                <a:latin typeface="TT Rounds Condensed"/>
                <a:ea typeface="TT Rounds Condensed"/>
                <a:cs typeface="TT Rounds Condensed"/>
                <a:sym typeface="TT Rounds Condensed"/>
              </a:rPr>
              <a:t>. Made </a:t>
            </a:r>
            <a:r>
              <a:rPr lang="en-US" sz="2200" spc="-13">
                <a:solidFill>
                  <a:srgbClr val="222222"/>
                </a:solidFill>
                <a:latin typeface="TT Rounds Condensed Bold"/>
                <a:ea typeface="TT Rounds Condensed Bold"/>
                <a:cs typeface="TT Rounds Condensed Bold"/>
                <a:sym typeface="TT Rounds Condensed Bold"/>
              </a:rPr>
              <a:t>changes into work items </a:t>
            </a:r>
            <a:r>
              <a:rPr lang="en-US" sz="2200" spc="-13">
                <a:solidFill>
                  <a:srgbClr val="222222"/>
                </a:solidFill>
                <a:latin typeface="TT Rounds Condensed"/>
                <a:ea typeface="TT Rounds Condensed"/>
                <a:cs typeface="TT Rounds Condensed"/>
                <a:sym typeface="TT Rounds Condensed"/>
              </a:rPr>
              <a:t>content if was necessary. </a:t>
            </a:r>
          </a:p>
          <a:p>
            <a:pPr algn="l" marL="530860" indent="-265430" lvl="1">
              <a:lnSpc>
                <a:spcPts val="3200"/>
              </a:lnSpc>
            </a:pPr>
          </a:p>
          <a:p>
            <a:pPr algn="l" marL="530860" indent="-265430" lvl="1">
              <a:lnSpc>
                <a:spcPts val="3200"/>
              </a:lnSpc>
            </a:pPr>
            <a:r>
              <a:rPr lang="en-US" sz="2200" spc="-13">
                <a:solidFill>
                  <a:srgbClr val="222222"/>
                </a:solidFill>
                <a:latin typeface="TT Rounds Condensed Italics"/>
                <a:ea typeface="TT Rounds Condensed Italics"/>
                <a:cs typeface="TT Rounds Condensed Italics"/>
                <a:sym typeface="TT Rounds Condensed Italics"/>
              </a:rPr>
              <a:t>In pet project</a:t>
            </a:r>
          </a:p>
          <a:p>
            <a:pPr algn="l" marL="530860" indent="-265430" lvl="1">
              <a:lnSpc>
                <a:spcPts val="3200"/>
              </a:lnSpc>
              <a:buFont typeface="Arial"/>
              <a:buChar char="•"/>
            </a:pPr>
            <a:r>
              <a:rPr lang="en-US" sz="2200" spc="-13">
                <a:solidFill>
                  <a:srgbClr val="222222"/>
                </a:solidFill>
                <a:latin typeface="TT Rounds Condensed"/>
                <a:ea typeface="TT Rounds Condensed"/>
                <a:cs typeface="TT Rounds Condensed"/>
                <a:sym typeface="TT Rounds Condensed"/>
              </a:rPr>
              <a:t>As it was demonstrated, made </a:t>
            </a:r>
            <a:r>
              <a:rPr lang="en-US" sz="2200" spc="-13">
                <a:solidFill>
                  <a:srgbClr val="222222"/>
                </a:solidFill>
                <a:latin typeface="TT Rounds Condensed Bold"/>
                <a:ea typeface="TT Rounds Condensed Bold"/>
                <a:cs typeface="TT Rounds Condensed Bold"/>
                <a:sym typeface="TT Rounds Condensed Bold"/>
              </a:rPr>
              <a:t>work items</a:t>
            </a:r>
            <a:r>
              <a:rPr lang="en-US" sz="2200" spc="-13">
                <a:solidFill>
                  <a:srgbClr val="222222"/>
                </a:solidFill>
                <a:latin typeface="TT Rounds Condensed"/>
                <a:ea typeface="TT Rounds Condensed"/>
                <a:cs typeface="TT Rounds Condensed"/>
                <a:sym typeface="TT Rounds Condensed"/>
              </a:rPr>
              <a:t>, performed </a:t>
            </a:r>
            <a:r>
              <a:rPr lang="en-US" sz="2200" spc="-13">
                <a:solidFill>
                  <a:srgbClr val="222222"/>
                </a:solidFill>
                <a:latin typeface="TT Rounds Condensed Bold"/>
                <a:ea typeface="TT Rounds Condensed Bold"/>
                <a:cs typeface="TT Rounds Condensed Bold"/>
                <a:sym typeface="TT Rounds Condensed Bold"/>
              </a:rPr>
              <a:t>code review</a:t>
            </a:r>
            <a:r>
              <a:rPr lang="en-US" sz="2200" spc="-13">
                <a:solidFill>
                  <a:srgbClr val="222222"/>
                </a:solidFill>
                <a:latin typeface="TT Rounds Condensed"/>
                <a:ea typeface="TT Rounds Condensed"/>
                <a:cs typeface="TT Rounds Condensed"/>
                <a:sym typeface="TT Rounds Condensed"/>
              </a:rPr>
              <a:t>, </a:t>
            </a:r>
            <a:r>
              <a:rPr lang="en-US" sz="2200" spc="-13">
                <a:solidFill>
                  <a:srgbClr val="222222"/>
                </a:solidFill>
                <a:latin typeface="TT Rounds Condensed Bold"/>
                <a:ea typeface="TT Rounds Condensed Bold"/>
                <a:cs typeface="TT Rounds Condensed Bold"/>
                <a:sym typeface="TT Rounds Condensed Bold"/>
              </a:rPr>
              <a:t>managed other developer’s work and scope of required changes</a:t>
            </a:r>
            <a:r>
              <a:rPr lang="en-US" sz="2200" spc="-13">
                <a:solidFill>
                  <a:srgbClr val="222222"/>
                </a:solidFill>
                <a:latin typeface="TT Rounds Condensed"/>
                <a:ea typeface="TT Rounds Condensed"/>
                <a:cs typeface="TT Rounds Condensed"/>
                <a:sym typeface="TT Rounds Condensed"/>
              </a:rPr>
              <a:t>.</a:t>
            </a:r>
          </a:p>
          <a:p>
            <a:pPr algn="l" marL="530860" indent="-265430" lvl="1">
              <a:lnSpc>
                <a:spcPts val="3200"/>
              </a:lnSpc>
            </a:pPr>
          </a:p>
        </p:txBody>
      </p:sp>
      <p:sp>
        <p:nvSpPr>
          <p:cNvPr name="TextBox 8" id="8"/>
          <p:cNvSpPr txBox="true"/>
          <p:nvPr/>
        </p:nvSpPr>
        <p:spPr>
          <a:xfrm rot="0">
            <a:off x="14918322" y="9698998"/>
            <a:ext cx="2655304" cy="505708"/>
          </a:xfrm>
          <a:prstGeom prst="rect">
            <a:avLst/>
          </a:prstGeom>
        </p:spPr>
        <p:txBody>
          <a:bodyPr anchor="t" rtlCol="false" tIns="0" lIns="0" bIns="0" rIns="0">
            <a:spAutoFit/>
          </a:bodyPr>
          <a:lstStyle/>
          <a:p>
            <a:pPr algn="r">
              <a:lnSpc>
                <a:spcPts val="1920"/>
              </a:lnSpc>
            </a:pPr>
            <a:r>
              <a:rPr lang="en-US" sz="1600" spc="-9">
                <a:solidFill>
                  <a:srgbClr val="FEFEFE"/>
                </a:solidFill>
                <a:latin typeface="TT Rounds Condensed Bold"/>
                <a:ea typeface="TT Rounds Condensed Bold"/>
                <a:cs typeface="TT Rounds Condensed Bold"/>
                <a:sym typeface="TT Rounds Condensed Bold"/>
              </a:rPr>
              <a:t>27</a:t>
            </a:r>
          </a:p>
        </p:txBody>
      </p:sp>
    </p:spTree>
  </p:cSld>
  <p:clrMapOvr>
    <a:masterClrMapping/>
  </p:clrMapOvr>
</p:sld>
</file>

<file path=ppt/slides/slide27.xml><?xml version="1.0" encoding="utf-8"?>
<p:sld xmlns:p="http://schemas.openxmlformats.org/presentationml/2006/main" xmlns:a="http://schemas.openxmlformats.org/drawingml/2006/main">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090909"/>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TextBox 5" id="5"/>
          <p:cNvSpPr txBox="true"/>
          <p:nvPr/>
        </p:nvSpPr>
        <p:spPr>
          <a:xfrm rot="0">
            <a:off x="3646998" y="4498025"/>
            <a:ext cx="10994006" cy="590550"/>
          </a:xfrm>
          <a:prstGeom prst="rect">
            <a:avLst/>
          </a:prstGeom>
        </p:spPr>
        <p:txBody>
          <a:bodyPr anchor="t" rtlCol="false" tIns="0" lIns="0" bIns="0" rIns="0">
            <a:spAutoFit/>
          </a:bodyPr>
          <a:lstStyle/>
          <a:p>
            <a:pPr algn="ctr">
              <a:lnSpc>
                <a:spcPts val="4199"/>
              </a:lnSpc>
            </a:pPr>
            <a:r>
              <a:rPr lang="en-US" sz="3499" spc="470">
                <a:solidFill>
                  <a:srgbClr val="FFFFFF"/>
                </a:solidFill>
                <a:latin typeface="Luciole Bold"/>
                <a:ea typeface="Luciole Bold"/>
                <a:cs typeface="Luciole Bold"/>
                <a:sym typeface="Luciole Bold"/>
              </a:rPr>
              <a:t>FINAL WORDS</a:t>
            </a:r>
          </a:p>
        </p:txBody>
      </p:sp>
      <p:sp>
        <p:nvSpPr>
          <p:cNvPr name="TextBox 6" id="6"/>
          <p:cNvSpPr txBox="true"/>
          <p:nvPr/>
        </p:nvSpPr>
        <p:spPr>
          <a:xfrm rot="0">
            <a:off x="15633066" y="9697720"/>
            <a:ext cx="2563494" cy="543560"/>
          </a:xfrm>
          <a:prstGeom prst="rect">
            <a:avLst/>
          </a:prstGeom>
        </p:spPr>
        <p:txBody>
          <a:bodyPr anchor="t" rtlCol="false" tIns="0" lIns="0" bIns="0" rIns="0">
            <a:spAutoFit/>
          </a:bodyPr>
          <a:lstStyle/>
          <a:p>
            <a:pPr algn="l">
              <a:lnSpc>
                <a:spcPts val="4320"/>
              </a:lnSpc>
            </a:pPr>
            <a:r>
              <a:rPr lang="en-US" sz="3600" spc="33">
                <a:solidFill>
                  <a:srgbClr val="222222"/>
                </a:solidFill>
                <a:latin typeface="TT Rounds Condensed"/>
                <a:ea typeface="TT Rounds Condensed"/>
                <a:cs typeface="TT Rounds Condensed"/>
                <a:sym typeface="TT Rounds Condensed"/>
              </a:rPr>
              <a:t>28</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AutoShape 5" id="5"/>
          <p:cNvSpPr/>
          <p:nvPr/>
        </p:nvSpPr>
        <p:spPr>
          <a:xfrm rot="7637">
            <a:off x="569747" y="1423349"/>
            <a:ext cx="17148506" cy="0"/>
          </a:xfrm>
          <a:prstGeom prst="line">
            <a:avLst/>
          </a:prstGeom>
          <a:ln cap="rnd" w="19050">
            <a:solidFill>
              <a:srgbClr val="CCCCCC"/>
            </a:solidFill>
            <a:prstDash val="solid"/>
            <a:headEnd type="none" len="sm" w="sm"/>
            <a:tailEnd type="none" len="sm" w="sm"/>
          </a:ln>
        </p:spPr>
      </p:sp>
      <p:sp>
        <p:nvSpPr>
          <p:cNvPr name="TextBox 6" id="6"/>
          <p:cNvSpPr txBox="true"/>
          <p:nvPr/>
        </p:nvSpPr>
        <p:spPr>
          <a:xfrm rot="0">
            <a:off x="720728" y="373190"/>
            <a:ext cx="16852898" cy="685800"/>
          </a:xfrm>
          <a:prstGeom prst="rect">
            <a:avLst/>
          </a:prstGeom>
        </p:spPr>
        <p:txBody>
          <a:bodyPr anchor="t" rtlCol="false" tIns="0" lIns="0" bIns="0" rIns="0">
            <a:spAutoFit/>
          </a:bodyPr>
          <a:lstStyle/>
          <a:p>
            <a:pPr algn="l">
              <a:lnSpc>
                <a:spcPts val="4800"/>
              </a:lnSpc>
            </a:pPr>
            <a:r>
              <a:rPr lang="en-US" sz="4000" spc="175">
                <a:solidFill>
                  <a:srgbClr val="222222"/>
                </a:solidFill>
                <a:latin typeface="Luciole Bold"/>
                <a:ea typeface="Luciole Bold"/>
                <a:cs typeface="Luciole Bold"/>
                <a:sym typeface="Luciole Bold"/>
              </a:rPr>
              <a:t>SUMMARY</a:t>
            </a:r>
            <a:r>
              <a:rPr lang="en-US" sz="4000" spc="175">
                <a:solidFill>
                  <a:srgbClr val="222222"/>
                </a:solidFill>
                <a:latin typeface="Luciole Bold Italics"/>
                <a:ea typeface="Luciole Bold Italics"/>
                <a:cs typeface="Luciole Bold Italics"/>
                <a:sym typeface="Luciole Bold Italics"/>
              </a:rPr>
              <a:t>. Why I’m ready for the next position</a:t>
            </a:r>
          </a:p>
        </p:txBody>
      </p:sp>
      <p:sp>
        <p:nvSpPr>
          <p:cNvPr name="TextBox 7" id="7"/>
          <p:cNvSpPr txBox="true"/>
          <p:nvPr/>
        </p:nvSpPr>
        <p:spPr>
          <a:xfrm rot="0">
            <a:off x="720728" y="1892952"/>
            <a:ext cx="15650042" cy="6124507"/>
          </a:xfrm>
          <a:prstGeom prst="rect">
            <a:avLst/>
          </a:prstGeom>
        </p:spPr>
        <p:txBody>
          <a:bodyPr anchor="t" rtlCol="false" tIns="0" lIns="0" bIns="0" rIns="0">
            <a:spAutoFit/>
          </a:bodyPr>
          <a:lstStyle/>
          <a:p>
            <a:pPr algn="just" marL="445747" indent="-222874" lvl="1">
              <a:lnSpc>
                <a:spcPts val="3003"/>
              </a:lnSpc>
              <a:buFont typeface="Arial"/>
              <a:buChar char="•"/>
            </a:pPr>
            <a:r>
              <a:rPr lang="en-US" sz="2064">
                <a:solidFill>
                  <a:srgbClr val="008ACF"/>
                </a:solidFill>
                <a:latin typeface="Luciole Bold Italics"/>
                <a:ea typeface="Luciole Bold Italics"/>
                <a:cs typeface="Luciole Bold Italics"/>
                <a:sym typeface="Luciole Bold Italics"/>
              </a:rPr>
              <a:t>ROLES PLAYED ON A PROJECT</a:t>
            </a:r>
            <a:r>
              <a:rPr lang="en-US" sz="2064">
                <a:solidFill>
                  <a:srgbClr val="008ACF"/>
                </a:solidFill>
                <a:latin typeface="Luciole Bold"/>
                <a:ea typeface="Luciole Bold"/>
                <a:cs typeface="Luciole Bold"/>
                <a:sym typeface="Luciole Bold"/>
              </a:rPr>
              <a:t> </a:t>
            </a:r>
            <a:r>
              <a:rPr lang="en-US" sz="2064">
                <a:solidFill>
                  <a:srgbClr val="000000"/>
                </a:solidFill>
                <a:latin typeface="Luciole"/>
                <a:ea typeface="Luciole"/>
                <a:cs typeface="Luciole"/>
                <a:sym typeface="Luciole"/>
              </a:rPr>
              <a:t>– </a:t>
            </a:r>
            <a:r>
              <a:rPr lang="en-US" sz="2064">
                <a:solidFill>
                  <a:srgbClr val="222222"/>
                </a:solidFill>
                <a:latin typeface="Luciole"/>
                <a:ea typeface="Luciole"/>
                <a:cs typeface="Luciole"/>
                <a:sym typeface="Luciole"/>
              </a:rPr>
              <a:t>My last position on Epam project </a:t>
            </a:r>
            <a:r>
              <a:rPr lang="en-US" sz="2064">
                <a:solidFill>
                  <a:srgbClr val="222222"/>
                </a:solidFill>
                <a:latin typeface="Luciole Bold"/>
                <a:ea typeface="Luciole Bold"/>
                <a:cs typeface="Luciole Bold"/>
                <a:sym typeface="Luciole Bold"/>
              </a:rPr>
              <a:t>was a Key Developer</a:t>
            </a:r>
            <a:r>
              <a:rPr lang="en-US" sz="2064">
                <a:solidFill>
                  <a:srgbClr val="222222"/>
                </a:solidFill>
                <a:latin typeface="Luciole"/>
                <a:ea typeface="Luciole"/>
                <a:cs typeface="Luciole"/>
                <a:sym typeface="Luciole"/>
              </a:rPr>
              <a:t> and in the current is senior. Also, I played role of </a:t>
            </a:r>
            <a:r>
              <a:rPr lang="en-US" sz="2064">
                <a:solidFill>
                  <a:srgbClr val="222222"/>
                </a:solidFill>
                <a:latin typeface="Luciole Bold"/>
                <a:ea typeface="Luciole Bold"/>
                <a:cs typeface="Luciole Bold"/>
                <a:sym typeface="Luciole Bold"/>
              </a:rPr>
              <a:t>Project coordinator and architect’s role </a:t>
            </a:r>
            <a:r>
              <a:rPr lang="en-US" sz="2064">
                <a:solidFill>
                  <a:srgbClr val="222222"/>
                </a:solidFill>
                <a:latin typeface="Luciole"/>
                <a:ea typeface="Luciole"/>
                <a:cs typeface="Luciole"/>
                <a:sym typeface="Luciole"/>
              </a:rPr>
              <a:t>on my side non-profitable fitness application project. </a:t>
            </a:r>
          </a:p>
          <a:p>
            <a:pPr algn="just" marL="445747" indent="-222874" lvl="1">
              <a:lnSpc>
                <a:spcPts val="3003"/>
              </a:lnSpc>
              <a:buFont typeface="Arial"/>
              <a:buChar char="•"/>
            </a:pPr>
            <a:r>
              <a:rPr lang="en-US" sz="2064">
                <a:solidFill>
                  <a:srgbClr val="008ACF"/>
                </a:solidFill>
                <a:latin typeface="Luciole Bold Italics"/>
                <a:ea typeface="Luciole Bold Italics"/>
                <a:cs typeface="Luciole Bold Italics"/>
                <a:sym typeface="Luciole Bold Italics"/>
              </a:rPr>
              <a:t>DEVELOPMENT EXPERIENCE AND KNOWLEDGE</a:t>
            </a:r>
            <a:r>
              <a:rPr lang="en-US" sz="2064">
                <a:solidFill>
                  <a:srgbClr val="008ACF"/>
                </a:solidFill>
                <a:latin typeface="Luciole Bold"/>
                <a:ea typeface="Luciole Bold"/>
                <a:cs typeface="Luciole Bold"/>
                <a:sym typeface="Luciole Bold"/>
              </a:rPr>
              <a:t> </a:t>
            </a:r>
            <a:r>
              <a:rPr lang="en-US" sz="2064">
                <a:solidFill>
                  <a:srgbClr val="222222"/>
                </a:solidFill>
                <a:latin typeface="Luciole"/>
                <a:ea typeface="Luciole"/>
                <a:cs typeface="Luciole"/>
                <a:sym typeface="Luciole"/>
              </a:rPr>
              <a:t>– My main goal in knowledge transfer </a:t>
            </a:r>
            <a:r>
              <a:rPr lang="en-US" sz="2064">
                <a:solidFill>
                  <a:srgbClr val="222222"/>
                </a:solidFill>
                <a:latin typeface="Luciole Bold"/>
                <a:ea typeface="Luciole Bold"/>
                <a:cs typeface="Luciole Bold"/>
                <a:sym typeface="Luciole Bold"/>
              </a:rPr>
              <a:t>is to explain thing that I wish it had been explained to me </a:t>
            </a:r>
            <a:r>
              <a:rPr lang="en-US" sz="2064">
                <a:solidFill>
                  <a:srgbClr val="222222"/>
                </a:solidFill>
                <a:latin typeface="Luciole"/>
                <a:ea typeface="Luciole"/>
                <a:cs typeface="Luciole"/>
                <a:sym typeface="Luciole"/>
              </a:rPr>
              <a:t>by setting </a:t>
            </a:r>
            <a:r>
              <a:rPr lang="en-US" sz="2064">
                <a:solidFill>
                  <a:srgbClr val="222222"/>
                </a:solidFill>
                <a:latin typeface="Luciole Bold"/>
                <a:ea typeface="Luciole Bold"/>
                <a:cs typeface="Luciole Bold"/>
                <a:sym typeface="Luciole Bold"/>
              </a:rPr>
              <a:t>topic’s boundaries</a:t>
            </a:r>
            <a:r>
              <a:rPr lang="en-US" sz="2064">
                <a:solidFill>
                  <a:srgbClr val="222222"/>
                </a:solidFill>
                <a:latin typeface="Luciole"/>
                <a:ea typeface="Luciole"/>
                <a:cs typeface="Luciole"/>
                <a:sym typeface="Luciole"/>
              </a:rPr>
              <a:t>, locating key aspects so the lister can connect the dots, understand scope of the topic and </a:t>
            </a:r>
            <a:r>
              <a:rPr lang="en-US" sz="2064">
                <a:solidFill>
                  <a:srgbClr val="222222"/>
                </a:solidFill>
                <a:latin typeface="Luciole Bold"/>
                <a:ea typeface="Luciole Bold"/>
                <a:cs typeface="Luciole Bold"/>
                <a:sym typeface="Luciole Bold"/>
              </a:rPr>
              <a:t>“draw” a map in mind </a:t>
            </a:r>
            <a:r>
              <a:rPr lang="en-US" sz="2064">
                <a:solidFill>
                  <a:srgbClr val="222222"/>
                </a:solidFill>
                <a:latin typeface="Luciole"/>
                <a:ea typeface="Luciole"/>
                <a:cs typeface="Luciole"/>
                <a:sym typeface="Luciole"/>
              </a:rPr>
              <a:t>and then filling the space with details but not going outside of the scopes by that avoiding unrelated/unnecessary thoughts and questions. (Maybe, mention about some published article, posts)</a:t>
            </a:r>
          </a:p>
          <a:p>
            <a:pPr algn="just" marL="445747" indent="-222874" lvl="1">
              <a:lnSpc>
                <a:spcPts val="3003"/>
              </a:lnSpc>
              <a:buFont typeface="Arial"/>
              <a:buChar char="•"/>
            </a:pPr>
            <a:r>
              <a:rPr lang="en-US" sz="2064">
                <a:solidFill>
                  <a:srgbClr val="008ACF"/>
                </a:solidFill>
                <a:latin typeface="Luciole Bold Italics"/>
                <a:ea typeface="Luciole Bold Italics"/>
                <a:cs typeface="Luciole Bold Italics"/>
                <a:sym typeface="Luciole Bold Italics"/>
              </a:rPr>
              <a:t>DESIGN, ARCHITECTURE AND DOCUMENTATION SKILLS</a:t>
            </a:r>
            <a:r>
              <a:rPr lang="en-US" sz="2064">
                <a:solidFill>
                  <a:srgbClr val="008ACF"/>
                </a:solidFill>
                <a:latin typeface="Luciole Bold"/>
                <a:ea typeface="Luciole Bold"/>
                <a:cs typeface="Luciole Bold"/>
                <a:sym typeface="Luciole Bold"/>
              </a:rPr>
              <a:t> </a:t>
            </a:r>
            <a:r>
              <a:rPr lang="en-US" sz="2064">
                <a:solidFill>
                  <a:srgbClr val="000000"/>
                </a:solidFill>
                <a:latin typeface="Luciole"/>
                <a:ea typeface="Luciole"/>
                <a:cs typeface="Luciole"/>
                <a:sym typeface="Luciole"/>
              </a:rPr>
              <a:t>– </a:t>
            </a:r>
            <a:r>
              <a:rPr lang="en-US" sz="2064">
                <a:solidFill>
                  <a:srgbClr val="222222"/>
                </a:solidFill>
                <a:latin typeface="Luciole"/>
                <a:ea typeface="Luciole"/>
                <a:cs typeface="Luciole"/>
                <a:sym typeface="Luciole"/>
              </a:rPr>
              <a:t>I can </a:t>
            </a:r>
            <a:r>
              <a:rPr lang="en-US" sz="2064">
                <a:solidFill>
                  <a:srgbClr val="222222"/>
                </a:solidFill>
                <a:latin typeface="Luciole Bold"/>
                <a:ea typeface="Luciole Bold"/>
                <a:cs typeface="Luciole Bold"/>
                <a:sym typeface="Luciole Bold"/>
              </a:rPr>
              <a:t>explain </a:t>
            </a:r>
            <a:r>
              <a:rPr lang="en-US" sz="2064">
                <a:solidFill>
                  <a:srgbClr val="222222"/>
                </a:solidFill>
                <a:latin typeface="Luciole"/>
                <a:ea typeface="Luciole"/>
                <a:cs typeface="Luciole"/>
                <a:sym typeface="Luciole"/>
              </a:rPr>
              <a:t>given solution’s </a:t>
            </a:r>
            <a:r>
              <a:rPr lang="en-US" sz="2064">
                <a:solidFill>
                  <a:srgbClr val="222222"/>
                </a:solidFill>
                <a:latin typeface="Luciole Bold"/>
                <a:ea typeface="Luciole Bold"/>
                <a:cs typeface="Luciole Bold"/>
                <a:sym typeface="Luciole Bold"/>
              </a:rPr>
              <a:t>pros and cons</a:t>
            </a:r>
            <a:r>
              <a:rPr lang="en-US" sz="2064">
                <a:solidFill>
                  <a:srgbClr val="222222"/>
                </a:solidFill>
                <a:latin typeface="Luciole"/>
                <a:ea typeface="Luciole"/>
                <a:cs typeface="Luciole"/>
                <a:sym typeface="Luciole"/>
              </a:rPr>
              <a:t> in terms of </a:t>
            </a:r>
            <a:r>
              <a:rPr lang="en-US" sz="2064">
                <a:solidFill>
                  <a:srgbClr val="222222"/>
                </a:solidFill>
                <a:latin typeface="Luciole Bold"/>
                <a:ea typeface="Luciole Bold"/>
                <a:cs typeface="Luciole Bold"/>
                <a:sym typeface="Luciole Bold"/>
              </a:rPr>
              <a:t>time</a:t>
            </a:r>
            <a:r>
              <a:rPr lang="en-US" sz="2064">
                <a:solidFill>
                  <a:srgbClr val="222222"/>
                </a:solidFill>
                <a:latin typeface="Luciole"/>
                <a:ea typeface="Luciole"/>
                <a:cs typeface="Luciole"/>
                <a:sym typeface="Luciole"/>
              </a:rPr>
              <a:t>, </a:t>
            </a:r>
            <a:r>
              <a:rPr lang="en-US" sz="2064">
                <a:solidFill>
                  <a:srgbClr val="222222"/>
                </a:solidFill>
                <a:latin typeface="Luciole Bold"/>
                <a:ea typeface="Luciole Bold"/>
                <a:cs typeface="Luciole Bold"/>
                <a:sym typeface="Luciole Bold"/>
              </a:rPr>
              <a:t>effort</a:t>
            </a:r>
            <a:r>
              <a:rPr lang="en-US" sz="2064">
                <a:solidFill>
                  <a:srgbClr val="222222"/>
                </a:solidFill>
                <a:latin typeface="Luciole"/>
                <a:ea typeface="Luciole"/>
                <a:cs typeface="Luciole"/>
                <a:sym typeface="Luciole"/>
              </a:rPr>
              <a:t>, </a:t>
            </a:r>
            <a:r>
              <a:rPr lang="en-US" sz="2064">
                <a:solidFill>
                  <a:srgbClr val="222222"/>
                </a:solidFill>
                <a:latin typeface="Luciole Bold"/>
                <a:ea typeface="Luciole Bold"/>
                <a:cs typeface="Luciole Bold"/>
                <a:sym typeface="Luciole Bold"/>
              </a:rPr>
              <a:t>justified effort</a:t>
            </a:r>
            <a:r>
              <a:rPr lang="en-US" sz="2064">
                <a:solidFill>
                  <a:srgbClr val="222222"/>
                </a:solidFill>
                <a:latin typeface="Luciole"/>
                <a:ea typeface="Luciole"/>
                <a:cs typeface="Luciole"/>
                <a:sym typeface="Luciole"/>
              </a:rPr>
              <a:t>, </a:t>
            </a:r>
            <a:r>
              <a:rPr lang="en-US" sz="2064">
                <a:solidFill>
                  <a:srgbClr val="222222"/>
                </a:solidFill>
                <a:latin typeface="Luciole Bold"/>
                <a:ea typeface="Luciole Bold"/>
                <a:cs typeface="Luciole Bold"/>
                <a:sym typeface="Luciole Bold"/>
              </a:rPr>
              <a:t>expendability</a:t>
            </a:r>
            <a:r>
              <a:rPr lang="en-US" sz="2064">
                <a:solidFill>
                  <a:srgbClr val="222222"/>
                </a:solidFill>
                <a:latin typeface="Luciole"/>
                <a:ea typeface="Luciole"/>
                <a:cs typeface="Luciole"/>
                <a:sym typeface="Luciole"/>
              </a:rPr>
              <a:t> and </a:t>
            </a:r>
            <a:r>
              <a:rPr lang="en-US" sz="2064">
                <a:solidFill>
                  <a:srgbClr val="222222"/>
                </a:solidFill>
                <a:latin typeface="Luciole Bold"/>
                <a:ea typeface="Luciole Bold"/>
                <a:cs typeface="Luciole Bold"/>
                <a:sym typeface="Luciole Bold"/>
              </a:rPr>
              <a:t>maintainability</a:t>
            </a:r>
            <a:r>
              <a:rPr lang="en-US" sz="2064">
                <a:solidFill>
                  <a:srgbClr val="222222"/>
                </a:solidFill>
                <a:latin typeface="Luciole"/>
                <a:ea typeface="Luciole"/>
                <a:cs typeface="Luciole"/>
                <a:sym typeface="Luciole"/>
              </a:rPr>
              <a:t>. My vision is – </a:t>
            </a:r>
            <a:r>
              <a:rPr lang="en-US" sz="2064">
                <a:solidFill>
                  <a:srgbClr val="222222"/>
                </a:solidFill>
                <a:latin typeface="Luciole Bold"/>
                <a:ea typeface="Luciole Bold"/>
                <a:cs typeface="Luciole Bold"/>
                <a:sym typeface="Luciole Bold"/>
              </a:rPr>
              <a:t>go as simple as possible</a:t>
            </a:r>
            <a:r>
              <a:rPr lang="en-US" sz="2064">
                <a:solidFill>
                  <a:srgbClr val="222222"/>
                </a:solidFill>
                <a:latin typeface="Luciole"/>
                <a:ea typeface="Luciole"/>
                <a:cs typeface="Luciole"/>
                <a:sym typeface="Luciole"/>
              </a:rPr>
              <a:t> unless it is necessary to make code comply certain patterns and architectural principals. We should deliver </a:t>
            </a:r>
            <a:r>
              <a:rPr lang="en-US" sz="2064">
                <a:solidFill>
                  <a:srgbClr val="222222"/>
                </a:solidFill>
                <a:latin typeface="Luciole Bold"/>
                <a:ea typeface="Luciole Bold"/>
                <a:cs typeface="Luciole Bold"/>
                <a:sym typeface="Luciole Bold"/>
              </a:rPr>
              <a:t>working product</a:t>
            </a:r>
            <a:r>
              <a:rPr lang="en-US" sz="2064">
                <a:solidFill>
                  <a:srgbClr val="222222"/>
                </a:solidFill>
                <a:latin typeface="Luciole"/>
                <a:ea typeface="Luciole"/>
                <a:cs typeface="Luciole"/>
                <a:sym typeface="Luciole"/>
              </a:rPr>
              <a:t> that is </a:t>
            </a:r>
            <a:r>
              <a:rPr lang="en-US" sz="2064">
                <a:solidFill>
                  <a:srgbClr val="222222"/>
                </a:solidFill>
                <a:latin typeface="Luciole Bold"/>
                <a:ea typeface="Luciole Bold"/>
                <a:cs typeface="Luciole Bold"/>
                <a:sym typeface="Luciole Bold"/>
              </a:rPr>
              <a:t>agile </a:t>
            </a:r>
            <a:r>
              <a:rPr lang="en-US" sz="2064">
                <a:solidFill>
                  <a:srgbClr val="222222"/>
                </a:solidFill>
                <a:latin typeface="Luciole"/>
                <a:ea typeface="Luciole"/>
                <a:cs typeface="Luciole"/>
                <a:sym typeface="Luciole"/>
              </a:rPr>
              <a:t>and </a:t>
            </a:r>
            <a:r>
              <a:rPr lang="en-US" sz="2064">
                <a:solidFill>
                  <a:srgbClr val="222222"/>
                </a:solidFill>
                <a:latin typeface="Luciole Bold"/>
                <a:ea typeface="Luciole Bold"/>
                <a:cs typeface="Luciole Bold"/>
                <a:sym typeface="Luciole Bold"/>
              </a:rPr>
              <a:t>easy to change</a:t>
            </a:r>
            <a:r>
              <a:rPr lang="en-US" sz="2064">
                <a:solidFill>
                  <a:srgbClr val="222222"/>
                </a:solidFill>
                <a:latin typeface="Luciole"/>
                <a:ea typeface="Luciole"/>
                <a:cs typeface="Luciole"/>
                <a:sym typeface="Luciole"/>
              </a:rPr>
              <a:t>, instead of going fast initially and then struggle with early architectural designs which hard to foresee if it is justified.</a:t>
            </a:r>
          </a:p>
          <a:p>
            <a:pPr algn="just" marL="445747" indent="-222874" lvl="1">
              <a:lnSpc>
                <a:spcPts val="3003"/>
              </a:lnSpc>
              <a:buFont typeface="Arial"/>
              <a:buChar char="•"/>
            </a:pPr>
            <a:r>
              <a:rPr lang="en-US" sz="2064">
                <a:solidFill>
                  <a:srgbClr val="008ACF"/>
                </a:solidFill>
                <a:latin typeface="Luciole Bold Italics"/>
                <a:ea typeface="Luciole Bold Italics"/>
                <a:cs typeface="Luciole Bold Italics"/>
                <a:sym typeface="Luciole Bold Italics"/>
              </a:rPr>
              <a:t>RELIABILITY</a:t>
            </a:r>
            <a:r>
              <a:rPr lang="en-US" sz="2064">
                <a:solidFill>
                  <a:srgbClr val="000000"/>
                </a:solidFill>
                <a:latin typeface="Luciole Italics"/>
                <a:ea typeface="Luciole Italics"/>
                <a:cs typeface="Luciole Italics"/>
                <a:sym typeface="Luciole Italics"/>
              </a:rPr>
              <a:t> </a:t>
            </a:r>
            <a:r>
              <a:rPr lang="en-US" sz="2064">
                <a:solidFill>
                  <a:srgbClr val="222222"/>
                </a:solidFill>
                <a:latin typeface="Luciole"/>
                <a:ea typeface="Luciole"/>
                <a:cs typeface="Luciole"/>
                <a:sym typeface="Luciole"/>
              </a:rPr>
              <a:t>– I can work </a:t>
            </a:r>
            <a:r>
              <a:rPr lang="en-US" sz="2064">
                <a:solidFill>
                  <a:srgbClr val="222222"/>
                </a:solidFill>
                <a:latin typeface="Luciole Bold"/>
                <a:ea typeface="Luciole Bold"/>
                <a:cs typeface="Luciole Bold"/>
                <a:sym typeface="Luciole Bold"/>
              </a:rPr>
              <a:t>without supervision</a:t>
            </a:r>
            <a:r>
              <a:rPr lang="en-US" sz="2064">
                <a:solidFill>
                  <a:srgbClr val="222222"/>
                </a:solidFill>
                <a:latin typeface="Luciole"/>
                <a:ea typeface="Luciole"/>
                <a:cs typeface="Luciole"/>
                <a:sym typeface="Luciole"/>
              </a:rPr>
              <a:t> and able to </a:t>
            </a:r>
            <a:r>
              <a:rPr lang="en-US" sz="2064">
                <a:solidFill>
                  <a:srgbClr val="222222"/>
                </a:solidFill>
                <a:latin typeface="Luciole Bold"/>
                <a:ea typeface="Luciole Bold"/>
                <a:cs typeface="Luciole Bold"/>
                <a:sym typeface="Luciole Bold"/>
              </a:rPr>
              <a:t>predict potential issues</a:t>
            </a:r>
            <a:r>
              <a:rPr lang="en-US" sz="2064">
                <a:solidFill>
                  <a:srgbClr val="222222"/>
                </a:solidFill>
                <a:latin typeface="Luciole"/>
                <a:ea typeface="Luciole"/>
                <a:cs typeface="Luciole"/>
                <a:sym typeface="Luciole"/>
              </a:rPr>
              <a:t> and ask </a:t>
            </a:r>
            <a:r>
              <a:rPr lang="en-US" sz="2064">
                <a:solidFill>
                  <a:srgbClr val="222222"/>
                </a:solidFill>
                <a:latin typeface="Luciole Bold"/>
                <a:ea typeface="Luciole Bold"/>
                <a:cs typeface="Luciole Bold"/>
                <a:sym typeface="Luciole Bold"/>
              </a:rPr>
              <a:t>clarifying questions</a:t>
            </a:r>
            <a:r>
              <a:rPr lang="en-US" sz="2064">
                <a:solidFill>
                  <a:srgbClr val="222222"/>
                </a:solidFill>
                <a:latin typeface="Luciole"/>
                <a:ea typeface="Luciole"/>
                <a:cs typeface="Luciole"/>
                <a:sym typeface="Luciole"/>
              </a:rPr>
              <a:t> ahead. Also, I’m able to answer aroused questions by myself by looking at the code, commit history, etc. </a:t>
            </a:r>
            <a:r>
              <a:rPr lang="en-US" sz="2064">
                <a:solidFill>
                  <a:srgbClr val="222222"/>
                </a:solidFill>
                <a:latin typeface="Luciole Bold Italics"/>
                <a:ea typeface="Luciole Bold Italics"/>
                <a:cs typeface="Luciole Bold Italics"/>
                <a:sym typeface="Luciole Bold Italics"/>
              </a:rPr>
              <a:t>Codding is the latest thing to do</a:t>
            </a:r>
            <a:r>
              <a:rPr lang="en-US" sz="2064">
                <a:solidFill>
                  <a:srgbClr val="222222"/>
                </a:solidFill>
                <a:latin typeface="Luciole"/>
                <a:ea typeface="Luciole"/>
                <a:cs typeface="Luciole"/>
                <a:sym typeface="Luciole"/>
              </a:rPr>
              <a:t>.</a:t>
            </a:r>
          </a:p>
        </p:txBody>
      </p:sp>
      <p:sp>
        <p:nvSpPr>
          <p:cNvPr name="TextBox 8" id="8"/>
          <p:cNvSpPr txBox="true"/>
          <p:nvPr/>
        </p:nvSpPr>
        <p:spPr>
          <a:xfrm rot="0">
            <a:off x="14918322" y="9698998"/>
            <a:ext cx="2655304" cy="505708"/>
          </a:xfrm>
          <a:prstGeom prst="rect">
            <a:avLst/>
          </a:prstGeom>
        </p:spPr>
        <p:txBody>
          <a:bodyPr anchor="t" rtlCol="false" tIns="0" lIns="0" bIns="0" rIns="0">
            <a:spAutoFit/>
          </a:bodyPr>
          <a:lstStyle/>
          <a:p>
            <a:pPr algn="r">
              <a:lnSpc>
                <a:spcPts val="1920"/>
              </a:lnSpc>
            </a:pPr>
            <a:r>
              <a:rPr lang="en-US" sz="1600" spc="-9">
                <a:solidFill>
                  <a:srgbClr val="FEFEFE"/>
                </a:solidFill>
                <a:latin typeface="TT Rounds Condensed Bold"/>
                <a:ea typeface="TT Rounds Condensed Bold"/>
                <a:cs typeface="TT Rounds Condensed Bold"/>
                <a:sym typeface="TT Rounds Condensed Bold"/>
              </a:rPr>
              <a:t>29</a:t>
            </a:r>
          </a:p>
        </p:txBody>
      </p:sp>
    </p:spTree>
  </p:cSld>
  <p:clrMapOvr>
    <a:masterClrMapping/>
  </p:clrMapOvr>
</p:sld>
</file>

<file path=ppt/slides/slide29.xml><?xml version="1.0" encoding="utf-8"?>
<p:sld xmlns:p="http://schemas.openxmlformats.org/presentationml/2006/main" xmlns:a="http://schemas.openxmlformats.org/drawingml/2006/main">
  <p:cSld>
    <p:bg>
      <p:bgPr>
        <a:gradFill rotWithShape="true">
          <a:gsLst>
            <a:gs pos="0">
              <a:srgbClr val="FF66C4">
                <a:alpha val="100000"/>
              </a:srgbClr>
            </a:gs>
            <a:gs pos="100000">
              <a:srgbClr val="FFDE5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090909"/>
            </a:solidFill>
          </p:spPr>
        </p:sp>
      </p:grpSp>
      <p:sp>
        <p:nvSpPr>
          <p:cNvPr name="TextBox 4" id="4"/>
          <p:cNvSpPr txBox="true"/>
          <p:nvPr/>
        </p:nvSpPr>
        <p:spPr>
          <a:xfrm rot="0">
            <a:off x="1978606" y="9800416"/>
            <a:ext cx="4661494" cy="308670"/>
          </a:xfrm>
          <a:prstGeom prst="rect">
            <a:avLst/>
          </a:prstGeom>
        </p:spPr>
        <p:txBody>
          <a:bodyPr anchor="t" rtlCol="false" tIns="0" lIns="0" bIns="0" rIns="0">
            <a:spAutoFit/>
          </a:bodyPr>
          <a:lstStyle/>
          <a:p>
            <a:pPr algn="l">
              <a:lnSpc>
                <a:spcPts val="1679"/>
              </a:lnSpc>
            </a:pPr>
            <a:r>
              <a:rPr lang="en-US" sz="1399" spc="-8">
                <a:solidFill>
                  <a:srgbClr val="FFFFFF"/>
                </a:solidFill>
                <a:latin typeface="TT Rounds Condensed"/>
                <a:ea typeface="TT Rounds Condensed"/>
                <a:cs typeface="TT Rounds Condensed"/>
                <a:sym typeface="TT Rounds Condensed"/>
              </a:rPr>
              <a:t>CONFIDENTIAL  |  © 2024 EPAM  Systems, Inc.</a:t>
            </a:r>
          </a:p>
        </p:txBody>
      </p:sp>
      <p:sp>
        <p:nvSpPr>
          <p:cNvPr name="TextBox 5" id="5"/>
          <p:cNvSpPr txBox="true"/>
          <p:nvPr/>
        </p:nvSpPr>
        <p:spPr>
          <a:xfrm rot="0">
            <a:off x="3646998" y="3802701"/>
            <a:ext cx="10994006" cy="1981200"/>
          </a:xfrm>
          <a:prstGeom prst="rect">
            <a:avLst/>
          </a:prstGeom>
        </p:spPr>
        <p:txBody>
          <a:bodyPr anchor="t" rtlCol="false" tIns="0" lIns="0" bIns="0" rIns="0">
            <a:spAutoFit/>
          </a:bodyPr>
          <a:lstStyle/>
          <a:p>
            <a:pPr algn="ctr">
              <a:lnSpc>
                <a:spcPts val="4199"/>
              </a:lnSpc>
            </a:pPr>
            <a:r>
              <a:rPr lang="en-US" sz="3499" spc="-90">
                <a:solidFill>
                  <a:srgbClr val="FFFFFF"/>
                </a:solidFill>
                <a:latin typeface="Luciole Bold"/>
                <a:ea typeface="Luciole Bold"/>
                <a:cs typeface="Luciole Bold"/>
                <a:sym typeface="Luciole Bold"/>
              </a:rPr>
              <a:t>Ready to answer your questions</a:t>
            </a:r>
          </a:p>
          <a:p>
            <a:pPr algn="ctr">
              <a:lnSpc>
                <a:spcPts val="4919"/>
              </a:lnSpc>
            </a:pPr>
          </a:p>
          <a:p>
            <a:pPr algn="ctr">
              <a:lnSpc>
                <a:spcPts val="6119"/>
              </a:lnSpc>
            </a:pPr>
            <a:r>
              <a:rPr lang="en-US" sz="5099" spc="-132" u="sng">
                <a:solidFill>
                  <a:srgbClr val="FFFFFF"/>
                </a:solidFill>
                <a:latin typeface="Luciole Bold"/>
                <a:ea typeface="Luciole Bold"/>
                <a:cs typeface="Luciole Bold"/>
                <a:sym typeface="Luciole Bold"/>
              </a:rPr>
              <a:t>Thank you!</a:t>
            </a:r>
          </a:p>
        </p:txBody>
      </p:sp>
      <p:sp>
        <p:nvSpPr>
          <p:cNvPr name="TextBox 6" id="6"/>
          <p:cNvSpPr txBox="true"/>
          <p:nvPr/>
        </p:nvSpPr>
        <p:spPr>
          <a:xfrm rot="0">
            <a:off x="15633066" y="9697720"/>
            <a:ext cx="2563494" cy="543560"/>
          </a:xfrm>
          <a:prstGeom prst="rect">
            <a:avLst/>
          </a:prstGeom>
        </p:spPr>
        <p:txBody>
          <a:bodyPr anchor="t" rtlCol="false" tIns="0" lIns="0" bIns="0" rIns="0">
            <a:spAutoFit/>
          </a:bodyPr>
          <a:lstStyle/>
          <a:p>
            <a:pPr algn="l">
              <a:lnSpc>
                <a:spcPts val="4320"/>
              </a:lnSpc>
            </a:pPr>
            <a:r>
              <a:rPr lang="en-US" sz="3600" spc="33">
                <a:solidFill>
                  <a:srgbClr val="222222"/>
                </a:solidFill>
                <a:latin typeface="TT Rounds Condensed"/>
                <a:ea typeface="TT Rounds Condensed"/>
                <a:cs typeface="TT Rounds Condensed"/>
                <a:sym typeface="TT Rounds Condensed"/>
              </a:rPr>
              <a:t>30</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5F5EF"/>
        </a:solidFill>
      </p:bgPr>
    </p:bg>
    <p:spTree>
      <p:nvGrpSpPr>
        <p:cNvPr id="1" name=""/>
        <p:cNvGrpSpPr/>
        <p:nvPr/>
      </p:nvGrpSpPr>
      <p:grpSpPr>
        <a:xfrm>
          <a:off x="0" y="0"/>
          <a:ext cx="0" cy="0"/>
          <a:chOff x="0" y="0"/>
          <a:chExt cx="0" cy="0"/>
        </a:xfrm>
      </p:grpSpPr>
      <p:sp>
        <p:nvSpPr>
          <p:cNvPr name="TextBox 2" id="2"/>
          <p:cNvSpPr txBox="true"/>
          <p:nvPr/>
        </p:nvSpPr>
        <p:spPr>
          <a:xfrm rot="0">
            <a:off x="-739955" y="452438"/>
            <a:ext cx="18569246" cy="1038225"/>
          </a:xfrm>
          <a:prstGeom prst="rect">
            <a:avLst/>
          </a:prstGeom>
        </p:spPr>
        <p:txBody>
          <a:bodyPr anchor="t" rtlCol="false" tIns="0" lIns="0" bIns="0" rIns="0">
            <a:spAutoFit/>
          </a:bodyPr>
          <a:lstStyle/>
          <a:p>
            <a:pPr algn="ctr" marL="0" indent="0" lvl="0">
              <a:lnSpc>
                <a:spcPts val="7320"/>
              </a:lnSpc>
              <a:spcBef>
                <a:spcPct val="0"/>
              </a:spcBef>
            </a:pPr>
            <a:r>
              <a:rPr lang="en-US" sz="6100">
                <a:solidFill>
                  <a:srgbClr val="230871"/>
                </a:solidFill>
                <a:latin typeface="Luciole"/>
                <a:ea typeface="Luciole"/>
                <a:cs typeface="Luciole"/>
                <a:sym typeface="Luciole"/>
              </a:rPr>
              <a:t>Working experience/career path overview</a:t>
            </a:r>
          </a:p>
        </p:txBody>
      </p:sp>
      <p:grpSp>
        <p:nvGrpSpPr>
          <p:cNvPr name="Group 3" id="3"/>
          <p:cNvGrpSpPr/>
          <p:nvPr/>
        </p:nvGrpSpPr>
        <p:grpSpPr>
          <a:xfrm rot="0">
            <a:off x="509587" y="5085974"/>
            <a:ext cx="17268826" cy="2179316"/>
            <a:chOff x="0" y="0"/>
            <a:chExt cx="23025101" cy="2905755"/>
          </a:xfrm>
        </p:grpSpPr>
        <p:sp>
          <p:nvSpPr>
            <p:cNvPr name="Freeform 4" id="4"/>
            <p:cNvSpPr/>
            <p:nvPr/>
          </p:nvSpPr>
          <p:spPr>
            <a:xfrm flipH="false" flipV="false" rot="0">
              <a:off x="0" y="0"/>
              <a:ext cx="23025100" cy="2905760"/>
            </a:xfrm>
            <a:custGeom>
              <a:avLst/>
              <a:gdLst/>
              <a:ahLst/>
              <a:cxnLst/>
              <a:rect r="r" b="b" t="t" l="l"/>
              <a:pathLst>
                <a:path h="2905760" w="23025100">
                  <a:moveTo>
                    <a:pt x="0" y="726440"/>
                  </a:moveTo>
                  <a:lnTo>
                    <a:pt x="21572220" y="726440"/>
                  </a:lnTo>
                  <a:lnTo>
                    <a:pt x="21572220" y="0"/>
                  </a:lnTo>
                  <a:lnTo>
                    <a:pt x="23025100" y="1452880"/>
                  </a:lnTo>
                  <a:lnTo>
                    <a:pt x="21572220" y="2905760"/>
                  </a:lnTo>
                  <a:lnTo>
                    <a:pt x="21572220" y="2179320"/>
                  </a:lnTo>
                  <a:lnTo>
                    <a:pt x="0" y="2179320"/>
                  </a:lnTo>
                  <a:lnTo>
                    <a:pt x="726440" y="1452880"/>
                  </a:lnTo>
                  <a:close/>
                </a:path>
              </a:pathLst>
            </a:custGeom>
            <a:solidFill>
              <a:srgbClr val="ADE1E8"/>
            </a:solidFill>
          </p:spPr>
        </p:sp>
      </p:grpSp>
      <p:grpSp>
        <p:nvGrpSpPr>
          <p:cNvPr name="Group 5" id="5"/>
          <p:cNvGrpSpPr/>
          <p:nvPr/>
        </p:nvGrpSpPr>
        <p:grpSpPr>
          <a:xfrm rot="0">
            <a:off x="1543327" y="5890518"/>
            <a:ext cx="570228" cy="570228"/>
            <a:chOff x="0" y="0"/>
            <a:chExt cx="760304" cy="760304"/>
          </a:xfrm>
        </p:grpSpPr>
        <p:sp>
          <p:nvSpPr>
            <p:cNvPr name="Freeform 6" id="6"/>
            <p:cNvSpPr/>
            <p:nvPr/>
          </p:nvSpPr>
          <p:spPr>
            <a:xfrm flipH="false" flipV="false" rot="0">
              <a:off x="16891" y="16891"/>
              <a:ext cx="726440" cy="726440"/>
            </a:xfrm>
            <a:custGeom>
              <a:avLst/>
              <a:gdLst/>
              <a:ahLst/>
              <a:cxnLst/>
              <a:rect r="r" b="b" t="t" l="l"/>
              <a:pathLst>
                <a:path h="726440" w="726440">
                  <a:moveTo>
                    <a:pt x="0" y="363220"/>
                  </a:moveTo>
                  <a:cubicBezTo>
                    <a:pt x="0" y="162560"/>
                    <a:pt x="162560" y="0"/>
                    <a:pt x="363220" y="0"/>
                  </a:cubicBezTo>
                  <a:cubicBezTo>
                    <a:pt x="563880" y="0"/>
                    <a:pt x="726440" y="162560"/>
                    <a:pt x="726440" y="363220"/>
                  </a:cubicBezTo>
                  <a:cubicBezTo>
                    <a:pt x="726440" y="563880"/>
                    <a:pt x="563880" y="726440"/>
                    <a:pt x="363220" y="726440"/>
                  </a:cubicBezTo>
                  <a:cubicBezTo>
                    <a:pt x="162560" y="726440"/>
                    <a:pt x="0" y="563880"/>
                    <a:pt x="0" y="363220"/>
                  </a:cubicBezTo>
                  <a:close/>
                </a:path>
              </a:pathLst>
            </a:custGeom>
            <a:solidFill>
              <a:srgbClr val="222222"/>
            </a:solidFill>
          </p:spPr>
        </p:sp>
        <p:sp>
          <p:nvSpPr>
            <p:cNvPr name="Freeform 7" id="7"/>
            <p:cNvSpPr/>
            <p:nvPr/>
          </p:nvSpPr>
          <p:spPr>
            <a:xfrm flipH="false" flipV="false" rot="0">
              <a:off x="0" y="0"/>
              <a:ext cx="760349" cy="760349"/>
            </a:xfrm>
            <a:custGeom>
              <a:avLst/>
              <a:gdLst/>
              <a:ahLst/>
              <a:cxnLst/>
              <a:rect r="r" b="b" t="t" l="l"/>
              <a:pathLst>
                <a:path h="760349" w="760349">
                  <a:moveTo>
                    <a:pt x="0" y="380111"/>
                  </a:moveTo>
                  <a:cubicBezTo>
                    <a:pt x="0" y="170180"/>
                    <a:pt x="170180" y="0"/>
                    <a:pt x="380111" y="0"/>
                  </a:cubicBezTo>
                  <a:lnTo>
                    <a:pt x="380111" y="16891"/>
                  </a:lnTo>
                  <a:lnTo>
                    <a:pt x="380111" y="0"/>
                  </a:lnTo>
                  <a:cubicBezTo>
                    <a:pt x="590042" y="0"/>
                    <a:pt x="760349" y="170180"/>
                    <a:pt x="760349" y="380111"/>
                  </a:cubicBezTo>
                  <a:cubicBezTo>
                    <a:pt x="760349" y="590042"/>
                    <a:pt x="590042" y="760349"/>
                    <a:pt x="380111" y="760349"/>
                  </a:cubicBezTo>
                  <a:lnTo>
                    <a:pt x="380111" y="743331"/>
                  </a:lnTo>
                  <a:lnTo>
                    <a:pt x="380111" y="760222"/>
                  </a:lnTo>
                  <a:cubicBezTo>
                    <a:pt x="170180" y="760349"/>
                    <a:pt x="0" y="590042"/>
                    <a:pt x="0" y="380111"/>
                  </a:cubicBezTo>
                  <a:lnTo>
                    <a:pt x="16891" y="380111"/>
                  </a:lnTo>
                  <a:lnTo>
                    <a:pt x="31369" y="388874"/>
                  </a:lnTo>
                  <a:cubicBezTo>
                    <a:pt x="27432" y="395351"/>
                    <a:pt x="19685" y="398399"/>
                    <a:pt x="12319" y="396367"/>
                  </a:cubicBezTo>
                  <a:cubicBezTo>
                    <a:pt x="4953" y="394335"/>
                    <a:pt x="0" y="387731"/>
                    <a:pt x="0" y="380111"/>
                  </a:cubicBezTo>
                  <a:moveTo>
                    <a:pt x="33909" y="380111"/>
                  </a:moveTo>
                  <a:lnTo>
                    <a:pt x="16891" y="380111"/>
                  </a:lnTo>
                  <a:lnTo>
                    <a:pt x="2413" y="371348"/>
                  </a:lnTo>
                  <a:cubicBezTo>
                    <a:pt x="6350" y="364871"/>
                    <a:pt x="14097" y="361823"/>
                    <a:pt x="21463" y="363855"/>
                  </a:cubicBezTo>
                  <a:cubicBezTo>
                    <a:pt x="28829" y="365887"/>
                    <a:pt x="33782" y="372618"/>
                    <a:pt x="33782" y="380111"/>
                  </a:cubicBezTo>
                  <a:cubicBezTo>
                    <a:pt x="33782" y="571373"/>
                    <a:pt x="188849" y="726440"/>
                    <a:pt x="380111" y="726440"/>
                  </a:cubicBezTo>
                  <a:cubicBezTo>
                    <a:pt x="571373" y="726440"/>
                    <a:pt x="726440" y="571373"/>
                    <a:pt x="726440" y="380111"/>
                  </a:cubicBezTo>
                  <a:lnTo>
                    <a:pt x="743331" y="380111"/>
                  </a:lnTo>
                  <a:lnTo>
                    <a:pt x="726440" y="380111"/>
                  </a:lnTo>
                  <a:cubicBezTo>
                    <a:pt x="726440" y="188849"/>
                    <a:pt x="571373" y="33782"/>
                    <a:pt x="380111" y="33782"/>
                  </a:cubicBezTo>
                  <a:lnTo>
                    <a:pt x="380111" y="16891"/>
                  </a:lnTo>
                  <a:lnTo>
                    <a:pt x="380111" y="33909"/>
                  </a:lnTo>
                  <a:cubicBezTo>
                    <a:pt x="188849" y="33909"/>
                    <a:pt x="33909" y="188849"/>
                    <a:pt x="33909" y="380111"/>
                  </a:cubicBezTo>
                  <a:close/>
                </a:path>
              </a:pathLst>
            </a:custGeom>
            <a:solidFill>
              <a:srgbClr val="FFFFFF"/>
            </a:solidFill>
          </p:spPr>
        </p:sp>
      </p:grpSp>
      <p:grpSp>
        <p:nvGrpSpPr>
          <p:cNvPr name="Group 8" id="8"/>
          <p:cNvGrpSpPr/>
          <p:nvPr/>
        </p:nvGrpSpPr>
        <p:grpSpPr>
          <a:xfrm rot="0">
            <a:off x="4170747" y="5890518"/>
            <a:ext cx="570228" cy="570228"/>
            <a:chOff x="0" y="0"/>
            <a:chExt cx="760304" cy="760304"/>
          </a:xfrm>
        </p:grpSpPr>
        <p:sp>
          <p:nvSpPr>
            <p:cNvPr name="Freeform 9" id="9"/>
            <p:cNvSpPr/>
            <p:nvPr/>
          </p:nvSpPr>
          <p:spPr>
            <a:xfrm flipH="false" flipV="false" rot="0">
              <a:off x="16891" y="16891"/>
              <a:ext cx="726440" cy="726440"/>
            </a:xfrm>
            <a:custGeom>
              <a:avLst/>
              <a:gdLst/>
              <a:ahLst/>
              <a:cxnLst/>
              <a:rect r="r" b="b" t="t" l="l"/>
              <a:pathLst>
                <a:path h="726440" w="726440">
                  <a:moveTo>
                    <a:pt x="0" y="363220"/>
                  </a:moveTo>
                  <a:cubicBezTo>
                    <a:pt x="0" y="162560"/>
                    <a:pt x="162560" y="0"/>
                    <a:pt x="363220" y="0"/>
                  </a:cubicBezTo>
                  <a:cubicBezTo>
                    <a:pt x="563880" y="0"/>
                    <a:pt x="726440" y="162560"/>
                    <a:pt x="726440" y="363220"/>
                  </a:cubicBezTo>
                  <a:cubicBezTo>
                    <a:pt x="726440" y="563880"/>
                    <a:pt x="563880" y="726440"/>
                    <a:pt x="363220" y="726440"/>
                  </a:cubicBezTo>
                  <a:cubicBezTo>
                    <a:pt x="162560" y="726440"/>
                    <a:pt x="0" y="563880"/>
                    <a:pt x="0" y="363220"/>
                  </a:cubicBezTo>
                  <a:close/>
                </a:path>
              </a:pathLst>
            </a:custGeom>
            <a:solidFill>
              <a:srgbClr val="222222"/>
            </a:solidFill>
          </p:spPr>
        </p:sp>
        <p:sp>
          <p:nvSpPr>
            <p:cNvPr name="Freeform 10" id="10"/>
            <p:cNvSpPr/>
            <p:nvPr/>
          </p:nvSpPr>
          <p:spPr>
            <a:xfrm flipH="false" flipV="false" rot="0">
              <a:off x="0" y="0"/>
              <a:ext cx="760349" cy="760349"/>
            </a:xfrm>
            <a:custGeom>
              <a:avLst/>
              <a:gdLst/>
              <a:ahLst/>
              <a:cxnLst/>
              <a:rect r="r" b="b" t="t" l="l"/>
              <a:pathLst>
                <a:path h="760349" w="760349">
                  <a:moveTo>
                    <a:pt x="0" y="380111"/>
                  </a:moveTo>
                  <a:cubicBezTo>
                    <a:pt x="0" y="170180"/>
                    <a:pt x="170180" y="0"/>
                    <a:pt x="380111" y="0"/>
                  </a:cubicBezTo>
                  <a:lnTo>
                    <a:pt x="380111" y="16891"/>
                  </a:lnTo>
                  <a:lnTo>
                    <a:pt x="380111" y="0"/>
                  </a:lnTo>
                  <a:cubicBezTo>
                    <a:pt x="590042" y="0"/>
                    <a:pt x="760349" y="170180"/>
                    <a:pt x="760349" y="380111"/>
                  </a:cubicBezTo>
                  <a:cubicBezTo>
                    <a:pt x="760349" y="590042"/>
                    <a:pt x="590042" y="760349"/>
                    <a:pt x="380111" y="760349"/>
                  </a:cubicBezTo>
                  <a:lnTo>
                    <a:pt x="380111" y="743331"/>
                  </a:lnTo>
                  <a:lnTo>
                    <a:pt x="380111" y="760222"/>
                  </a:lnTo>
                  <a:cubicBezTo>
                    <a:pt x="170180" y="760349"/>
                    <a:pt x="0" y="590042"/>
                    <a:pt x="0" y="380111"/>
                  </a:cubicBezTo>
                  <a:lnTo>
                    <a:pt x="16891" y="380111"/>
                  </a:lnTo>
                  <a:lnTo>
                    <a:pt x="31369" y="388874"/>
                  </a:lnTo>
                  <a:cubicBezTo>
                    <a:pt x="27432" y="395351"/>
                    <a:pt x="19685" y="398399"/>
                    <a:pt x="12319" y="396367"/>
                  </a:cubicBezTo>
                  <a:cubicBezTo>
                    <a:pt x="4953" y="394335"/>
                    <a:pt x="0" y="387731"/>
                    <a:pt x="0" y="380111"/>
                  </a:cubicBezTo>
                  <a:moveTo>
                    <a:pt x="33909" y="380111"/>
                  </a:moveTo>
                  <a:lnTo>
                    <a:pt x="16891" y="380111"/>
                  </a:lnTo>
                  <a:lnTo>
                    <a:pt x="2413" y="371348"/>
                  </a:lnTo>
                  <a:cubicBezTo>
                    <a:pt x="6350" y="364871"/>
                    <a:pt x="14097" y="361823"/>
                    <a:pt x="21463" y="363855"/>
                  </a:cubicBezTo>
                  <a:cubicBezTo>
                    <a:pt x="28829" y="365887"/>
                    <a:pt x="33782" y="372618"/>
                    <a:pt x="33782" y="380111"/>
                  </a:cubicBezTo>
                  <a:cubicBezTo>
                    <a:pt x="33782" y="571373"/>
                    <a:pt x="188849" y="726440"/>
                    <a:pt x="380111" y="726440"/>
                  </a:cubicBezTo>
                  <a:cubicBezTo>
                    <a:pt x="571373" y="726440"/>
                    <a:pt x="726440" y="571373"/>
                    <a:pt x="726440" y="380111"/>
                  </a:cubicBezTo>
                  <a:lnTo>
                    <a:pt x="743331" y="380111"/>
                  </a:lnTo>
                  <a:lnTo>
                    <a:pt x="726440" y="380111"/>
                  </a:lnTo>
                  <a:cubicBezTo>
                    <a:pt x="726440" y="188849"/>
                    <a:pt x="571373" y="33782"/>
                    <a:pt x="380111" y="33782"/>
                  </a:cubicBezTo>
                  <a:lnTo>
                    <a:pt x="380111" y="16891"/>
                  </a:lnTo>
                  <a:lnTo>
                    <a:pt x="380111" y="33909"/>
                  </a:lnTo>
                  <a:cubicBezTo>
                    <a:pt x="188849" y="33909"/>
                    <a:pt x="33909" y="188849"/>
                    <a:pt x="33909" y="380111"/>
                  </a:cubicBezTo>
                  <a:close/>
                </a:path>
              </a:pathLst>
            </a:custGeom>
            <a:solidFill>
              <a:srgbClr val="FFFFFF"/>
            </a:solidFill>
          </p:spPr>
        </p:sp>
      </p:grpSp>
      <p:grpSp>
        <p:nvGrpSpPr>
          <p:cNvPr name="Group 11" id="11"/>
          <p:cNvGrpSpPr/>
          <p:nvPr/>
        </p:nvGrpSpPr>
        <p:grpSpPr>
          <a:xfrm rot="0">
            <a:off x="6714953" y="5890518"/>
            <a:ext cx="570228" cy="570228"/>
            <a:chOff x="0" y="0"/>
            <a:chExt cx="760304" cy="760304"/>
          </a:xfrm>
        </p:grpSpPr>
        <p:sp>
          <p:nvSpPr>
            <p:cNvPr name="Freeform 12" id="12"/>
            <p:cNvSpPr/>
            <p:nvPr/>
          </p:nvSpPr>
          <p:spPr>
            <a:xfrm flipH="false" flipV="false" rot="0">
              <a:off x="16891" y="16891"/>
              <a:ext cx="726440" cy="726440"/>
            </a:xfrm>
            <a:custGeom>
              <a:avLst/>
              <a:gdLst/>
              <a:ahLst/>
              <a:cxnLst/>
              <a:rect r="r" b="b" t="t" l="l"/>
              <a:pathLst>
                <a:path h="726440" w="726440">
                  <a:moveTo>
                    <a:pt x="0" y="363220"/>
                  </a:moveTo>
                  <a:cubicBezTo>
                    <a:pt x="0" y="162560"/>
                    <a:pt x="162560" y="0"/>
                    <a:pt x="363220" y="0"/>
                  </a:cubicBezTo>
                  <a:cubicBezTo>
                    <a:pt x="563880" y="0"/>
                    <a:pt x="726440" y="162560"/>
                    <a:pt x="726440" y="363220"/>
                  </a:cubicBezTo>
                  <a:cubicBezTo>
                    <a:pt x="726440" y="563880"/>
                    <a:pt x="563880" y="726440"/>
                    <a:pt x="363220" y="726440"/>
                  </a:cubicBezTo>
                  <a:cubicBezTo>
                    <a:pt x="162560" y="726440"/>
                    <a:pt x="0" y="563880"/>
                    <a:pt x="0" y="363220"/>
                  </a:cubicBezTo>
                  <a:close/>
                </a:path>
              </a:pathLst>
            </a:custGeom>
            <a:solidFill>
              <a:srgbClr val="222222"/>
            </a:solidFill>
          </p:spPr>
        </p:sp>
        <p:sp>
          <p:nvSpPr>
            <p:cNvPr name="Freeform 13" id="13"/>
            <p:cNvSpPr/>
            <p:nvPr/>
          </p:nvSpPr>
          <p:spPr>
            <a:xfrm flipH="false" flipV="false" rot="0">
              <a:off x="0" y="0"/>
              <a:ext cx="760349" cy="760349"/>
            </a:xfrm>
            <a:custGeom>
              <a:avLst/>
              <a:gdLst/>
              <a:ahLst/>
              <a:cxnLst/>
              <a:rect r="r" b="b" t="t" l="l"/>
              <a:pathLst>
                <a:path h="760349" w="760349">
                  <a:moveTo>
                    <a:pt x="0" y="380111"/>
                  </a:moveTo>
                  <a:cubicBezTo>
                    <a:pt x="0" y="170180"/>
                    <a:pt x="170180" y="0"/>
                    <a:pt x="380111" y="0"/>
                  </a:cubicBezTo>
                  <a:lnTo>
                    <a:pt x="380111" y="16891"/>
                  </a:lnTo>
                  <a:lnTo>
                    <a:pt x="380111" y="0"/>
                  </a:lnTo>
                  <a:cubicBezTo>
                    <a:pt x="590042" y="0"/>
                    <a:pt x="760349" y="170180"/>
                    <a:pt x="760349" y="380111"/>
                  </a:cubicBezTo>
                  <a:cubicBezTo>
                    <a:pt x="760349" y="590042"/>
                    <a:pt x="590042" y="760349"/>
                    <a:pt x="380111" y="760349"/>
                  </a:cubicBezTo>
                  <a:lnTo>
                    <a:pt x="380111" y="743331"/>
                  </a:lnTo>
                  <a:lnTo>
                    <a:pt x="380111" y="760222"/>
                  </a:lnTo>
                  <a:cubicBezTo>
                    <a:pt x="170180" y="760349"/>
                    <a:pt x="0" y="590042"/>
                    <a:pt x="0" y="380111"/>
                  </a:cubicBezTo>
                  <a:lnTo>
                    <a:pt x="16891" y="380111"/>
                  </a:lnTo>
                  <a:lnTo>
                    <a:pt x="31369" y="388874"/>
                  </a:lnTo>
                  <a:cubicBezTo>
                    <a:pt x="27432" y="395351"/>
                    <a:pt x="19685" y="398399"/>
                    <a:pt x="12319" y="396367"/>
                  </a:cubicBezTo>
                  <a:cubicBezTo>
                    <a:pt x="4953" y="394335"/>
                    <a:pt x="0" y="387731"/>
                    <a:pt x="0" y="380111"/>
                  </a:cubicBezTo>
                  <a:moveTo>
                    <a:pt x="33909" y="380111"/>
                  </a:moveTo>
                  <a:lnTo>
                    <a:pt x="16891" y="380111"/>
                  </a:lnTo>
                  <a:lnTo>
                    <a:pt x="2413" y="371348"/>
                  </a:lnTo>
                  <a:cubicBezTo>
                    <a:pt x="6350" y="364871"/>
                    <a:pt x="14097" y="361823"/>
                    <a:pt x="21463" y="363855"/>
                  </a:cubicBezTo>
                  <a:cubicBezTo>
                    <a:pt x="28829" y="365887"/>
                    <a:pt x="33782" y="372618"/>
                    <a:pt x="33782" y="380111"/>
                  </a:cubicBezTo>
                  <a:cubicBezTo>
                    <a:pt x="33782" y="571373"/>
                    <a:pt x="188849" y="726440"/>
                    <a:pt x="380111" y="726440"/>
                  </a:cubicBezTo>
                  <a:cubicBezTo>
                    <a:pt x="571373" y="726440"/>
                    <a:pt x="726440" y="571373"/>
                    <a:pt x="726440" y="380111"/>
                  </a:cubicBezTo>
                  <a:lnTo>
                    <a:pt x="743331" y="380111"/>
                  </a:lnTo>
                  <a:lnTo>
                    <a:pt x="726440" y="380111"/>
                  </a:lnTo>
                  <a:cubicBezTo>
                    <a:pt x="726440" y="188849"/>
                    <a:pt x="571373" y="33782"/>
                    <a:pt x="380111" y="33782"/>
                  </a:cubicBezTo>
                  <a:lnTo>
                    <a:pt x="380111" y="16891"/>
                  </a:lnTo>
                  <a:lnTo>
                    <a:pt x="380111" y="33909"/>
                  </a:lnTo>
                  <a:cubicBezTo>
                    <a:pt x="188849" y="33909"/>
                    <a:pt x="33909" y="188849"/>
                    <a:pt x="33909" y="380111"/>
                  </a:cubicBezTo>
                  <a:close/>
                </a:path>
              </a:pathLst>
            </a:custGeom>
            <a:solidFill>
              <a:srgbClr val="FFFFFF"/>
            </a:solidFill>
          </p:spPr>
        </p:sp>
      </p:grpSp>
      <p:grpSp>
        <p:nvGrpSpPr>
          <p:cNvPr name="Group 14" id="14"/>
          <p:cNvGrpSpPr/>
          <p:nvPr/>
        </p:nvGrpSpPr>
        <p:grpSpPr>
          <a:xfrm rot="0">
            <a:off x="9376143" y="5890518"/>
            <a:ext cx="570228" cy="570228"/>
            <a:chOff x="0" y="0"/>
            <a:chExt cx="760304" cy="760304"/>
          </a:xfrm>
        </p:grpSpPr>
        <p:sp>
          <p:nvSpPr>
            <p:cNvPr name="Freeform 15" id="15"/>
            <p:cNvSpPr/>
            <p:nvPr/>
          </p:nvSpPr>
          <p:spPr>
            <a:xfrm flipH="false" flipV="false" rot="0">
              <a:off x="16891" y="16891"/>
              <a:ext cx="726440" cy="726440"/>
            </a:xfrm>
            <a:custGeom>
              <a:avLst/>
              <a:gdLst/>
              <a:ahLst/>
              <a:cxnLst/>
              <a:rect r="r" b="b" t="t" l="l"/>
              <a:pathLst>
                <a:path h="726440" w="726440">
                  <a:moveTo>
                    <a:pt x="0" y="363220"/>
                  </a:moveTo>
                  <a:cubicBezTo>
                    <a:pt x="0" y="162560"/>
                    <a:pt x="162560" y="0"/>
                    <a:pt x="363220" y="0"/>
                  </a:cubicBezTo>
                  <a:cubicBezTo>
                    <a:pt x="563880" y="0"/>
                    <a:pt x="726440" y="162560"/>
                    <a:pt x="726440" y="363220"/>
                  </a:cubicBezTo>
                  <a:cubicBezTo>
                    <a:pt x="726440" y="563880"/>
                    <a:pt x="563880" y="726440"/>
                    <a:pt x="363220" y="726440"/>
                  </a:cubicBezTo>
                  <a:cubicBezTo>
                    <a:pt x="162560" y="726440"/>
                    <a:pt x="0" y="563880"/>
                    <a:pt x="0" y="363220"/>
                  </a:cubicBezTo>
                  <a:close/>
                </a:path>
              </a:pathLst>
            </a:custGeom>
            <a:solidFill>
              <a:srgbClr val="222222"/>
            </a:solidFill>
          </p:spPr>
        </p:sp>
        <p:sp>
          <p:nvSpPr>
            <p:cNvPr name="Freeform 16" id="16"/>
            <p:cNvSpPr/>
            <p:nvPr/>
          </p:nvSpPr>
          <p:spPr>
            <a:xfrm flipH="false" flipV="false" rot="0">
              <a:off x="0" y="0"/>
              <a:ext cx="760349" cy="760349"/>
            </a:xfrm>
            <a:custGeom>
              <a:avLst/>
              <a:gdLst/>
              <a:ahLst/>
              <a:cxnLst/>
              <a:rect r="r" b="b" t="t" l="l"/>
              <a:pathLst>
                <a:path h="760349" w="760349">
                  <a:moveTo>
                    <a:pt x="0" y="380111"/>
                  </a:moveTo>
                  <a:cubicBezTo>
                    <a:pt x="0" y="170180"/>
                    <a:pt x="170180" y="0"/>
                    <a:pt x="380111" y="0"/>
                  </a:cubicBezTo>
                  <a:lnTo>
                    <a:pt x="380111" y="16891"/>
                  </a:lnTo>
                  <a:lnTo>
                    <a:pt x="380111" y="0"/>
                  </a:lnTo>
                  <a:cubicBezTo>
                    <a:pt x="590042" y="0"/>
                    <a:pt x="760349" y="170180"/>
                    <a:pt x="760349" y="380111"/>
                  </a:cubicBezTo>
                  <a:cubicBezTo>
                    <a:pt x="760349" y="590042"/>
                    <a:pt x="590042" y="760349"/>
                    <a:pt x="380111" y="760349"/>
                  </a:cubicBezTo>
                  <a:lnTo>
                    <a:pt x="380111" y="743331"/>
                  </a:lnTo>
                  <a:lnTo>
                    <a:pt x="380111" y="760222"/>
                  </a:lnTo>
                  <a:cubicBezTo>
                    <a:pt x="170180" y="760349"/>
                    <a:pt x="0" y="590042"/>
                    <a:pt x="0" y="380111"/>
                  </a:cubicBezTo>
                  <a:lnTo>
                    <a:pt x="16891" y="380111"/>
                  </a:lnTo>
                  <a:lnTo>
                    <a:pt x="31369" y="388874"/>
                  </a:lnTo>
                  <a:cubicBezTo>
                    <a:pt x="27432" y="395351"/>
                    <a:pt x="19685" y="398399"/>
                    <a:pt x="12319" y="396367"/>
                  </a:cubicBezTo>
                  <a:cubicBezTo>
                    <a:pt x="4953" y="394335"/>
                    <a:pt x="0" y="387731"/>
                    <a:pt x="0" y="380111"/>
                  </a:cubicBezTo>
                  <a:moveTo>
                    <a:pt x="33909" y="380111"/>
                  </a:moveTo>
                  <a:lnTo>
                    <a:pt x="16891" y="380111"/>
                  </a:lnTo>
                  <a:lnTo>
                    <a:pt x="2413" y="371348"/>
                  </a:lnTo>
                  <a:cubicBezTo>
                    <a:pt x="6350" y="364871"/>
                    <a:pt x="14097" y="361823"/>
                    <a:pt x="21463" y="363855"/>
                  </a:cubicBezTo>
                  <a:cubicBezTo>
                    <a:pt x="28829" y="365887"/>
                    <a:pt x="33782" y="372618"/>
                    <a:pt x="33782" y="380111"/>
                  </a:cubicBezTo>
                  <a:cubicBezTo>
                    <a:pt x="33782" y="571373"/>
                    <a:pt x="188849" y="726440"/>
                    <a:pt x="380111" y="726440"/>
                  </a:cubicBezTo>
                  <a:cubicBezTo>
                    <a:pt x="571373" y="726440"/>
                    <a:pt x="726440" y="571373"/>
                    <a:pt x="726440" y="380111"/>
                  </a:cubicBezTo>
                  <a:lnTo>
                    <a:pt x="743331" y="380111"/>
                  </a:lnTo>
                  <a:lnTo>
                    <a:pt x="726440" y="380111"/>
                  </a:lnTo>
                  <a:cubicBezTo>
                    <a:pt x="726440" y="188849"/>
                    <a:pt x="571373" y="33782"/>
                    <a:pt x="380111" y="33782"/>
                  </a:cubicBezTo>
                  <a:lnTo>
                    <a:pt x="380111" y="16891"/>
                  </a:lnTo>
                  <a:lnTo>
                    <a:pt x="380111" y="33909"/>
                  </a:lnTo>
                  <a:cubicBezTo>
                    <a:pt x="188849" y="33909"/>
                    <a:pt x="33909" y="188849"/>
                    <a:pt x="33909" y="380111"/>
                  </a:cubicBezTo>
                  <a:close/>
                </a:path>
              </a:pathLst>
            </a:custGeom>
            <a:solidFill>
              <a:srgbClr val="FFFFFF"/>
            </a:solidFill>
          </p:spPr>
        </p:sp>
      </p:grpSp>
      <p:grpSp>
        <p:nvGrpSpPr>
          <p:cNvPr name="Group 17" id="17"/>
          <p:cNvGrpSpPr/>
          <p:nvPr/>
        </p:nvGrpSpPr>
        <p:grpSpPr>
          <a:xfrm rot="0">
            <a:off x="11851341" y="5890518"/>
            <a:ext cx="570228" cy="570228"/>
            <a:chOff x="0" y="0"/>
            <a:chExt cx="760304" cy="760304"/>
          </a:xfrm>
        </p:grpSpPr>
        <p:sp>
          <p:nvSpPr>
            <p:cNvPr name="Freeform 18" id="18"/>
            <p:cNvSpPr/>
            <p:nvPr/>
          </p:nvSpPr>
          <p:spPr>
            <a:xfrm flipH="false" flipV="false" rot="0">
              <a:off x="16891" y="16891"/>
              <a:ext cx="726440" cy="726440"/>
            </a:xfrm>
            <a:custGeom>
              <a:avLst/>
              <a:gdLst/>
              <a:ahLst/>
              <a:cxnLst/>
              <a:rect r="r" b="b" t="t" l="l"/>
              <a:pathLst>
                <a:path h="726440" w="726440">
                  <a:moveTo>
                    <a:pt x="0" y="363220"/>
                  </a:moveTo>
                  <a:cubicBezTo>
                    <a:pt x="0" y="162560"/>
                    <a:pt x="162560" y="0"/>
                    <a:pt x="363220" y="0"/>
                  </a:cubicBezTo>
                  <a:cubicBezTo>
                    <a:pt x="563880" y="0"/>
                    <a:pt x="726440" y="162560"/>
                    <a:pt x="726440" y="363220"/>
                  </a:cubicBezTo>
                  <a:cubicBezTo>
                    <a:pt x="726440" y="563880"/>
                    <a:pt x="563880" y="726440"/>
                    <a:pt x="363220" y="726440"/>
                  </a:cubicBezTo>
                  <a:cubicBezTo>
                    <a:pt x="162560" y="726440"/>
                    <a:pt x="0" y="563880"/>
                    <a:pt x="0" y="363220"/>
                  </a:cubicBezTo>
                  <a:close/>
                </a:path>
              </a:pathLst>
            </a:custGeom>
            <a:solidFill>
              <a:srgbClr val="222222"/>
            </a:solidFill>
          </p:spPr>
        </p:sp>
        <p:sp>
          <p:nvSpPr>
            <p:cNvPr name="Freeform 19" id="19"/>
            <p:cNvSpPr/>
            <p:nvPr/>
          </p:nvSpPr>
          <p:spPr>
            <a:xfrm flipH="false" flipV="false" rot="0">
              <a:off x="0" y="0"/>
              <a:ext cx="760349" cy="760349"/>
            </a:xfrm>
            <a:custGeom>
              <a:avLst/>
              <a:gdLst/>
              <a:ahLst/>
              <a:cxnLst/>
              <a:rect r="r" b="b" t="t" l="l"/>
              <a:pathLst>
                <a:path h="760349" w="760349">
                  <a:moveTo>
                    <a:pt x="0" y="380111"/>
                  </a:moveTo>
                  <a:cubicBezTo>
                    <a:pt x="0" y="170180"/>
                    <a:pt x="170180" y="0"/>
                    <a:pt x="380111" y="0"/>
                  </a:cubicBezTo>
                  <a:lnTo>
                    <a:pt x="380111" y="16891"/>
                  </a:lnTo>
                  <a:lnTo>
                    <a:pt x="380111" y="0"/>
                  </a:lnTo>
                  <a:cubicBezTo>
                    <a:pt x="590042" y="0"/>
                    <a:pt x="760349" y="170180"/>
                    <a:pt x="760349" y="380111"/>
                  </a:cubicBezTo>
                  <a:cubicBezTo>
                    <a:pt x="760349" y="590042"/>
                    <a:pt x="590042" y="760349"/>
                    <a:pt x="380111" y="760349"/>
                  </a:cubicBezTo>
                  <a:lnTo>
                    <a:pt x="380111" y="743331"/>
                  </a:lnTo>
                  <a:lnTo>
                    <a:pt x="380111" y="760222"/>
                  </a:lnTo>
                  <a:cubicBezTo>
                    <a:pt x="170180" y="760349"/>
                    <a:pt x="0" y="590042"/>
                    <a:pt x="0" y="380111"/>
                  </a:cubicBezTo>
                  <a:lnTo>
                    <a:pt x="16891" y="380111"/>
                  </a:lnTo>
                  <a:lnTo>
                    <a:pt x="31369" y="388874"/>
                  </a:lnTo>
                  <a:cubicBezTo>
                    <a:pt x="27432" y="395351"/>
                    <a:pt x="19685" y="398399"/>
                    <a:pt x="12319" y="396367"/>
                  </a:cubicBezTo>
                  <a:cubicBezTo>
                    <a:pt x="4953" y="394335"/>
                    <a:pt x="0" y="387731"/>
                    <a:pt x="0" y="380111"/>
                  </a:cubicBezTo>
                  <a:moveTo>
                    <a:pt x="33909" y="380111"/>
                  </a:moveTo>
                  <a:lnTo>
                    <a:pt x="16891" y="380111"/>
                  </a:lnTo>
                  <a:lnTo>
                    <a:pt x="2413" y="371348"/>
                  </a:lnTo>
                  <a:cubicBezTo>
                    <a:pt x="6350" y="364871"/>
                    <a:pt x="14097" y="361823"/>
                    <a:pt x="21463" y="363855"/>
                  </a:cubicBezTo>
                  <a:cubicBezTo>
                    <a:pt x="28829" y="365887"/>
                    <a:pt x="33782" y="372618"/>
                    <a:pt x="33782" y="380111"/>
                  </a:cubicBezTo>
                  <a:cubicBezTo>
                    <a:pt x="33782" y="571373"/>
                    <a:pt x="188849" y="726440"/>
                    <a:pt x="380111" y="726440"/>
                  </a:cubicBezTo>
                  <a:cubicBezTo>
                    <a:pt x="571373" y="726440"/>
                    <a:pt x="726440" y="571373"/>
                    <a:pt x="726440" y="380111"/>
                  </a:cubicBezTo>
                  <a:lnTo>
                    <a:pt x="743331" y="380111"/>
                  </a:lnTo>
                  <a:lnTo>
                    <a:pt x="726440" y="380111"/>
                  </a:lnTo>
                  <a:cubicBezTo>
                    <a:pt x="726440" y="188849"/>
                    <a:pt x="571373" y="33782"/>
                    <a:pt x="380111" y="33782"/>
                  </a:cubicBezTo>
                  <a:lnTo>
                    <a:pt x="380111" y="16891"/>
                  </a:lnTo>
                  <a:lnTo>
                    <a:pt x="380111" y="33909"/>
                  </a:lnTo>
                  <a:cubicBezTo>
                    <a:pt x="188849" y="33909"/>
                    <a:pt x="33909" y="188849"/>
                    <a:pt x="33909" y="380111"/>
                  </a:cubicBezTo>
                  <a:close/>
                </a:path>
              </a:pathLst>
            </a:custGeom>
            <a:solidFill>
              <a:srgbClr val="FFFFFF"/>
            </a:solidFill>
          </p:spPr>
        </p:sp>
      </p:grpSp>
      <p:grpSp>
        <p:nvGrpSpPr>
          <p:cNvPr name="Group 20" id="20"/>
          <p:cNvGrpSpPr/>
          <p:nvPr/>
        </p:nvGrpSpPr>
        <p:grpSpPr>
          <a:xfrm rot="0">
            <a:off x="14354431" y="5890518"/>
            <a:ext cx="570228" cy="570228"/>
            <a:chOff x="0" y="0"/>
            <a:chExt cx="760304" cy="760304"/>
          </a:xfrm>
        </p:grpSpPr>
        <p:sp>
          <p:nvSpPr>
            <p:cNvPr name="Freeform 21" id="21"/>
            <p:cNvSpPr/>
            <p:nvPr/>
          </p:nvSpPr>
          <p:spPr>
            <a:xfrm flipH="false" flipV="false" rot="0">
              <a:off x="16891" y="16891"/>
              <a:ext cx="726440" cy="726440"/>
            </a:xfrm>
            <a:custGeom>
              <a:avLst/>
              <a:gdLst/>
              <a:ahLst/>
              <a:cxnLst/>
              <a:rect r="r" b="b" t="t" l="l"/>
              <a:pathLst>
                <a:path h="726440" w="726440">
                  <a:moveTo>
                    <a:pt x="0" y="363220"/>
                  </a:moveTo>
                  <a:cubicBezTo>
                    <a:pt x="0" y="162560"/>
                    <a:pt x="162560" y="0"/>
                    <a:pt x="363220" y="0"/>
                  </a:cubicBezTo>
                  <a:cubicBezTo>
                    <a:pt x="563880" y="0"/>
                    <a:pt x="726440" y="162560"/>
                    <a:pt x="726440" y="363220"/>
                  </a:cubicBezTo>
                  <a:cubicBezTo>
                    <a:pt x="726440" y="563880"/>
                    <a:pt x="563880" y="726440"/>
                    <a:pt x="363220" y="726440"/>
                  </a:cubicBezTo>
                  <a:cubicBezTo>
                    <a:pt x="162560" y="726440"/>
                    <a:pt x="0" y="563880"/>
                    <a:pt x="0" y="363220"/>
                  </a:cubicBezTo>
                  <a:close/>
                </a:path>
              </a:pathLst>
            </a:custGeom>
            <a:solidFill>
              <a:srgbClr val="222222"/>
            </a:solidFill>
          </p:spPr>
        </p:sp>
        <p:sp>
          <p:nvSpPr>
            <p:cNvPr name="Freeform 22" id="22"/>
            <p:cNvSpPr/>
            <p:nvPr/>
          </p:nvSpPr>
          <p:spPr>
            <a:xfrm flipH="false" flipV="false" rot="0">
              <a:off x="0" y="0"/>
              <a:ext cx="760349" cy="760349"/>
            </a:xfrm>
            <a:custGeom>
              <a:avLst/>
              <a:gdLst/>
              <a:ahLst/>
              <a:cxnLst/>
              <a:rect r="r" b="b" t="t" l="l"/>
              <a:pathLst>
                <a:path h="760349" w="760349">
                  <a:moveTo>
                    <a:pt x="0" y="380111"/>
                  </a:moveTo>
                  <a:cubicBezTo>
                    <a:pt x="0" y="170180"/>
                    <a:pt x="170180" y="0"/>
                    <a:pt x="380111" y="0"/>
                  </a:cubicBezTo>
                  <a:lnTo>
                    <a:pt x="380111" y="16891"/>
                  </a:lnTo>
                  <a:lnTo>
                    <a:pt x="380111" y="0"/>
                  </a:lnTo>
                  <a:cubicBezTo>
                    <a:pt x="590042" y="0"/>
                    <a:pt x="760349" y="170180"/>
                    <a:pt x="760349" y="380111"/>
                  </a:cubicBezTo>
                  <a:cubicBezTo>
                    <a:pt x="760349" y="590042"/>
                    <a:pt x="590042" y="760349"/>
                    <a:pt x="380111" y="760349"/>
                  </a:cubicBezTo>
                  <a:lnTo>
                    <a:pt x="380111" y="743331"/>
                  </a:lnTo>
                  <a:lnTo>
                    <a:pt x="380111" y="760222"/>
                  </a:lnTo>
                  <a:cubicBezTo>
                    <a:pt x="170180" y="760349"/>
                    <a:pt x="0" y="590042"/>
                    <a:pt x="0" y="380111"/>
                  </a:cubicBezTo>
                  <a:lnTo>
                    <a:pt x="16891" y="380111"/>
                  </a:lnTo>
                  <a:lnTo>
                    <a:pt x="31369" y="388874"/>
                  </a:lnTo>
                  <a:cubicBezTo>
                    <a:pt x="27432" y="395351"/>
                    <a:pt x="19685" y="398399"/>
                    <a:pt x="12319" y="396367"/>
                  </a:cubicBezTo>
                  <a:cubicBezTo>
                    <a:pt x="4953" y="394335"/>
                    <a:pt x="0" y="387731"/>
                    <a:pt x="0" y="380111"/>
                  </a:cubicBezTo>
                  <a:moveTo>
                    <a:pt x="33909" y="380111"/>
                  </a:moveTo>
                  <a:lnTo>
                    <a:pt x="16891" y="380111"/>
                  </a:lnTo>
                  <a:lnTo>
                    <a:pt x="2413" y="371348"/>
                  </a:lnTo>
                  <a:cubicBezTo>
                    <a:pt x="6350" y="364871"/>
                    <a:pt x="14097" y="361823"/>
                    <a:pt x="21463" y="363855"/>
                  </a:cubicBezTo>
                  <a:cubicBezTo>
                    <a:pt x="28829" y="365887"/>
                    <a:pt x="33782" y="372618"/>
                    <a:pt x="33782" y="380111"/>
                  </a:cubicBezTo>
                  <a:cubicBezTo>
                    <a:pt x="33782" y="571373"/>
                    <a:pt x="188849" y="726440"/>
                    <a:pt x="380111" y="726440"/>
                  </a:cubicBezTo>
                  <a:cubicBezTo>
                    <a:pt x="571373" y="726440"/>
                    <a:pt x="726440" y="571373"/>
                    <a:pt x="726440" y="380111"/>
                  </a:cubicBezTo>
                  <a:lnTo>
                    <a:pt x="743331" y="380111"/>
                  </a:lnTo>
                  <a:lnTo>
                    <a:pt x="726440" y="380111"/>
                  </a:lnTo>
                  <a:cubicBezTo>
                    <a:pt x="726440" y="188849"/>
                    <a:pt x="571373" y="33782"/>
                    <a:pt x="380111" y="33782"/>
                  </a:cubicBezTo>
                  <a:lnTo>
                    <a:pt x="380111" y="16891"/>
                  </a:lnTo>
                  <a:lnTo>
                    <a:pt x="380111" y="33909"/>
                  </a:lnTo>
                  <a:cubicBezTo>
                    <a:pt x="188849" y="33909"/>
                    <a:pt x="33909" y="188849"/>
                    <a:pt x="33909" y="380111"/>
                  </a:cubicBezTo>
                  <a:close/>
                </a:path>
              </a:pathLst>
            </a:custGeom>
            <a:solidFill>
              <a:srgbClr val="FFFFFF"/>
            </a:solidFill>
          </p:spPr>
        </p:sp>
      </p:grpSp>
      <p:sp>
        <p:nvSpPr>
          <p:cNvPr name="TextBox 23" id="23"/>
          <p:cNvSpPr txBox="true"/>
          <p:nvPr/>
        </p:nvSpPr>
        <p:spPr>
          <a:xfrm rot="0">
            <a:off x="598018" y="3181272"/>
            <a:ext cx="2460846" cy="2002278"/>
          </a:xfrm>
          <a:prstGeom prst="rect">
            <a:avLst/>
          </a:prstGeom>
        </p:spPr>
        <p:txBody>
          <a:bodyPr anchor="t" rtlCol="false" tIns="0" lIns="0" bIns="0" rIns="0">
            <a:spAutoFit/>
          </a:bodyPr>
          <a:lstStyle/>
          <a:p>
            <a:pPr algn="ctr">
              <a:lnSpc>
                <a:spcPts val="2592"/>
              </a:lnSpc>
            </a:pPr>
            <a:r>
              <a:rPr lang="en-US" sz="2400" spc="22">
                <a:solidFill>
                  <a:srgbClr val="222222"/>
                </a:solidFill>
                <a:latin typeface="TT Rounds Condensed Bold"/>
                <a:ea typeface="TT Rounds Condensed Bold"/>
                <a:cs typeface="TT Rounds Condensed Bold"/>
                <a:sym typeface="TT Rounds Condensed Bold"/>
              </a:rPr>
              <a:t>2019</a:t>
            </a:r>
          </a:p>
          <a:p>
            <a:pPr algn="ctr">
              <a:lnSpc>
                <a:spcPts val="2592"/>
              </a:lnSpc>
            </a:pPr>
            <a:r>
              <a:rPr lang="en-US" sz="2400" spc="22">
                <a:solidFill>
                  <a:srgbClr val="222222"/>
                </a:solidFill>
                <a:latin typeface="TT Rounds Condensed"/>
                <a:ea typeface="TT Rounds Condensed"/>
                <a:cs typeface="TT Rounds Condensed"/>
                <a:sym typeface="TT Rounds Condensed"/>
              </a:rPr>
              <a:t>Mersoft – CRM, Warehouses, hotels, clinics (Developer)</a:t>
            </a:r>
          </a:p>
          <a:p>
            <a:pPr algn="ctr">
              <a:lnSpc>
                <a:spcPts val="2592"/>
              </a:lnSpc>
            </a:pPr>
            <a:r>
              <a:rPr lang="en-US" sz="2400" spc="22">
                <a:solidFill>
                  <a:srgbClr val="222222"/>
                </a:solidFill>
                <a:latin typeface="TT Rounds Condensed"/>
                <a:ea typeface="TT Rounds Condensed"/>
                <a:cs typeface="TT Rounds Condensed"/>
                <a:sym typeface="TT Rounds Condensed"/>
              </a:rPr>
              <a:t>Title: Software engineer</a:t>
            </a:r>
          </a:p>
        </p:txBody>
      </p:sp>
      <p:sp>
        <p:nvSpPr>
          <p:cNvPr name="TextBox 24" id="24"/>
          <p:cNvSpPr txBox="true"/>
          <p:nvPr/>
        </p:nvSpPr>
        <p:spPr>
          <a:xfrm rot="0">
            <a:off x="3277184" y="7038971"/>
            <a:ext cx="2357354" cy="2002278"/>
          </a:xfrm>
          <a:prstGeom prst="rect">
            <a:avLst/>
          </a:prstGeom>
        </p:spPr>
        <p:txBody>
          <a:bodyPr anchor="t" rtlCol="false" tIns="0" lIns="0" bIns="0" rIns="0">
            <a:spAutoFit/>
          </a:bodyPr>
          <a:lstStyle/>
          <a:p>
            <a:pPr algn="ctr">
              <a:lnSpc>
                <a:spcPts val="2592"/>
              </a:lnSpc>
            </a:pPr>
            <a:r>
              <a:rPr lang="en-US" sz="2400" spc="22">
                <a:solidFill>
                  <a:srgbClr val="222222"/>
                </a:solidFill>
                <a:latin typeface="TT Rounds Condensed Bold"/>
                <a:ea typeface="TT Rounds Condensed Bold"/>
                <a:cs typeface="TT Rounds Condensed Bold"/>
                <a:sym typeface="TT Rounds Condensed Bold"/>
              </a:rPr>
              <a:t>2021</a:t>
            </a:r>
            <a:r>
              <a:rPr lang="en-US" sz="2400" spc="22">
                <a:solidFill>
                  <a:srgbClr val="222222"/>
                </a:solidFill>
                <a:latin typeface="TT Rounds Condensed"/>
                <a:ea typeface="TT Rounds Condensed"/>
                <a:cs typeface="TT Rounds Condensed"/>
                <a:sym typeface="TT Rounds Condensed"/>
              </a:rPr>
              <a:t> </a:t>
            </a:r>
          </a:p>
          <a:p>
            <a:pPr algn="ctr">
              <a:lnSpc>
                <a:spcPts val="2592"/>
              </a:lnSpc>
            </a:pPr>
            <a:r>
              <a:rPr lang="en-US" sz="2400" spc="22">
                <a:solidFill>
                  <a:srgbClr val="222222"/>
                </a:solidFill>
                <a:latin typeface="TT Rounds Condensed"/>
                <a:ea typeface="TT Rounds Condensed"/>
                <a:cs typeface="TT Rounds Condensed"/>
                <a:sym typeface="TT Rounds Condensed"/>
              </a:rPr>
              <a:t>VOLO – shipment management cargo</a:t>
            </a:r>
          </a:p>
          <a:p>
            <a:pPr algn="ctr">
              <a:lnSpc>
                <a:spcPts val="2592"/>
              </a:lnSpc>
            </a:pPr>
            <a:r>
              <a:rPr lang="en-US" sz="2400" spc="22">
                <a:solidFill>
                  <a:srgbClr val="222222"/>
                </a:solidFill>
                <a:latin typeface="TT Rounds Condensed"/>
                <a:ea typeface="TT Rounds Condensed"/>
                <a:cs typeface="TT Rounds Condensed"/>
                <a:sym typeface="TT Rounds Condensed"/>
              </a:rPr>
              <a:t>(Developer)</a:t>
            </a:r>
          </a:p>
          <a:p>
            <a:pPr algn="ctr">
              <a:lnSpc>
                <a:spcPts val="2592"/>
              </a:lnSpc>
            </a:pPr>
            <a:r>
              <a:rPr lang="en-US" sz="2400" spc="22">
                <a:solidFill>
                  <a:srgbClr val="222222"/>
                </a:solidFill>
                <a:latin typeface="TT Rounds Condensed"/>
                <a:ea typeface="TT Rounds Condensed"/>
                <a:cs typeface="TT Rounds Condensed"/>
                <a:sym typeface="TT Rounds Condensed"/>
              </a:rPr>
              <a:t>Title: Software engineer</a:t>
            </a:r>
          </a:p>
        </p:txBody>
      </p:sp>
      <p:sp>
        <p:nvSpPr>
          <p:cNvPr name="TextBox 25" id="25"/>
          <p:cNvSpPr txBox="true"/>
          <p:nvPr/>
        </p:nvSpPr>
        <p:spPr>
          <a:xfrm rot="0">
            <a:off x="5852859" y="3181272"/>
            <a:ext cx="2294416" cy="2002278"/>
          </a:xfrm>
          <a:prstGeom prst="rect">
            <a:avLst/>
          </a:prstGeom>
        </p:spPr>
        <p:txBody>
          <a:bodyPr anchor="t" rtlCol="false" tIns="0" lIns="0" bIns="0" rIns="0">
            <a:spAutoFit/>
          </a:bodyPr>
          <a:lstStyle/>
          <a:p>
            <a:pPr algn="ctr">
              <a:lnSpc>
                <a:spcPts val="2592"/>
              </a:lnSpc>
            </a:pPr>
            <a:r>
              <a:rPr lang="en-US" sz="2400" spc="22">
                <a:solidFill>
                  <a:srgbClr val="222222"/>
                </a:solidFill>
                <a:latin typeface="TT Rounds Condensed Bold"/>
                <a:ea typeface="TT Rounds Condensed Bold"/>
                <a:cs typeface="TT Rounds Condensed Bold"/>
                <a:sym typeface="TT Rounds Condensed Bold"/>
              </a:rPr>
              <a:t>2022</a:t>
            </a:r>
          </a:p>
          <a:p>
            <a:pPr algn="ctr">
              <a:lnSpc>
                <a:spcPts val="2592"/>
              </a:lnSpc>
            </a:pPr>
            <a:r>
              <a:rPr lang="en-US" sz="2400" spc="22">
                <a:solidFill>
                  <a:srgbClr val="222222"/>
                </a:solidFill>
                <a:latin typeface="TT Rounds Condensed"/>
                <a:ea typeface="TT Rounds Condensed"/>
                <a:cs typeface="TT Rounds Condensed"/>
                <a:sym typeface="TT Rounds Condensed"/>
              </a:rPr>
              <a:t>EPAM – Swiss Re – re-insurance company</a:t>
            </a:r>
          </a:p>
          <a:p>
            <a:pPr algn="ctr">
              <a:lnSpc>
                <a:spcPts val="2592"/>
              </a:lnSpc>
            </a:pPr>
            <a:r>
              <a:rPr lang="en-US" sz="2400" spc="22">
                <a:solidFill>
                  <a:srgbClr val="222222"/>
                </a:solidFill>
                <a:latin typeface="TT Rounds Condensed"/>
                <a:ea typeface="TT Rounds Condensed"/>
                <a:cs typeface="TT Rounds Condensed"/>
                <a:sym typeface="TT Rounds Condensed"/>
              </a:rPr>
              <a:t>(Developer)</a:t>
            </a:r>
          </a:p>
          <a:p>
            <a:pPr algn="ctr">
              <a:lnSpc>
                <a:spcPts val="2592"/>
              </a:lnSpc>
            </a:pPr>
            <a:r>
              <a:rPr lang="en-US" sz="2400" spc="22">
                <a:solidFill>
                  <a:srgbClr val="222222"/>
                </a:solidFill>
                <a:latin typeface="TT Rounds Condensed"/>
                <a:ea typeface="TT Rounds Condensed"/>
                <a:cs typeface="TT Rounds Condensed"/>
                <a:sym typeface="TT Rounds Condensed"/>
              </a:rPr>
              <a:t>Title: Software engineer </a:t>
            </a:r>
          </a:p>
        </p:txBody>
      </p:sp>
      <p:sp>
        <p:nvSpPr>
          <p:cNvPr name="TextBox 26" id="26"/>
          <p:cNvSpPr txBox="true"/>
          <p:nvPr/>
        </p:nvSpPr>
        <p:spPr>
          <a:xfrm rot="0">
            <a:off x="8365597" y="7038971"/>
            <a:ext cx="2591320" cy="2002278"/>
          </a:xfrm>
          <a:prstGeom prst="rect">
            <a:avLst/>
          </a:prstGeom>
        </p:spPr>
        <p:txBody>
          <a:bodyPr anchor="t" rtlCol="false" tIns="0" lIns="0" bIns="0" rIns="0">
            <a:spAutoFit/>
          </a:bodyPr>
          <a:lstStyle/>
          <a:p>
            <a:pPr algn="ctr">
              <a:lnSpc>
                <a:spcPts val="2592"/>
              </a:lnSpc>
            </a:pPr>
            <a:r>
              <a:rPr lang="en-US" sz="2400" spc="22">
                <a:solidFill>
                  <a:srgbClr val="222222"/>
                </a:solidFill>
                <a:latin typeface="TT Rounds Condensed Bold"/>
                <a:ea typeface="TT Rounds Condensed Bold"/>
                <a:cs typeface="TT Rounds Condensed Bold"/>
                <a:sym typeface="TT Rounds Condensed Bold"/>
              </a:rPr>
              <a:t>2023</a:t>
            </a:r>
          </a:p>
          <a:p>
            <a:pPr algn="ctr">
              <a:lnSpc>
                <a:spcPts val="2592"/>
              </a:lnSpc>
            </a:pPr>
            <a:r>
              <a:rPr lang="en-US" sz="2400" spc="22">
                <a:solidFill>
                  <a:srgbClr val="222222"/>
                </a:solidFill>
                <a:latin typeface="TT Rounds Condensed"/>
                <a:ea typeface="TT Rounds Condensed"/>
                <a:cs typeface="TT Rounds Condensed"/>
                <a:sym typeface="TT Rounds Condensed"/>
              </a:rPr>
              <a:t>EPAM – </a:t>
            </a:r>
            <a:r>
              <a:rPr lang="en-US" sz="2400" spc="22">
                <a:solidFill>
                  <a:srgbClr val="222222"/>
                </a:solidFill>
                <a:latin typeface="TT Rounds Condensed Bold"/>
                <a:ea typeface="TT Rounds Condensed Bold"/>
                <a:cs typeface="TT Rounds Condensed Bold"/>
                <a:sym typeface="TT Rounds Condensed Bold"/>
              </a:rPr>
              <a:t>Philip Morris </a:t>
            </a:r>
            <a:r>
              <a:rPr lang="en-US" sz="2400" spc="22">
                <a:solidFill>
                  <a:srgbClr val="222222"/>
                </a:solidFill>
                <a:latin typeface="TT Rounds Condensed"/>
                <a:ea typeface="TT Rounds Condensed"/>
                <a:cs typeface="TT Rounds Condensed"/>
                <a:sym typeface="TT Rounds Condensed"/>
              </a:rPr>
              <a:t>– Tobacco domain</a:t>
            </a:r>
          </a:p>
          <a:p>
            <a:pPr algn="ctr">
              <a:lnSpc>
                <a:spcPts val="2592"/>
              </a:lnSpc>
            </a:pPr>
            <a:r>
              <a:rPr lang="en-US" sz="2400" spc="22">
                <a:solidFill>
                  <a:srgbClr val="222222"/>
                </a:solidFill>
                <a:latin typeface="TT Rounds Condensed"/>
                <a:ea typeface="TT Rounds Condensed"/>
                <a:cs typeface="TT Rounds Condensed"/>
                <a:sym typeface="TT Rounds Condensed"/>
              </a:rPr>
              <a:t>(developer)</a:t>
            </a:r>
          </a:p>
          <a:p>
            <a:pPr algn="ctr">
              <a:lnSpc>
                <a:spcPts val="2592"/>
              </a:lnSpc>
            </a:pPr>
            <a:r>
              <a:rPr lang="en-US" sz="2400" spc="22">
                <a:solidFill>
                  <a:srgbClr val="222222"/>
                </a:solidFill>
                <a:latin typeface="TT Rounds Condensed"/>
                <a:ea typeface="TT Rounds Condensed"/>
                <a:cs typeface="TT Rounds Condensed"/>
                <a:sym typeface="TT Rounds Condensed"/>
              </a:rPr>
              <a:t>Title: Software engineer</a:t>
            </a:r>
          </a:p>
        </p:txBody>
      </p:sp>
      <p:sp>
        <p:nvSpPr>
          <p:cNvPr name="TextBox 27" id="27"/>
          <p:cNvSpPr txBox="true"/>
          <p:nvPr/>
        </p:nvSpPr>
        <p:spPr>
          <a:xfrm rot="0">
            <a:off x="11175236" y="3408586"/>
            <a:ext cx="1922438" cy="2002278"/>
          </a:xfrm>
          <a:prstGeom prst="rect">
            <a:avLst/>
          </a:prstGeom>
        </p:spPr>
        <p:txBody>
          <a:bodyPr anchor="t" rtlCol="false" tIns="0" lIns="0" bIns="0" rIns="0">
            <a:spAutoFit/>
          </a:bodyPr>
          <a:lstStyle/>
          <a:p>
            <a:pPr algn="ctr">
              <a:lnSpc>
                <a:spcPts val="2592"/>
              </a:lnSpc>
            </a:pPr>
            <a:r>
              <a:rPr lang="en-US" sz="2400" spc="22">
                <a:solidFill>
                  <a:srgbClr val="222222"/>
                </a:solidFill>
                <a:latin typeface="TT Rounds Condensed Bold"/>
                <a:ea typeface="TT Rounds Condensed Bold"/>
                <a:cs typeface="TT Rounds Condensed Bold"/>
                <a:sym typeface="TT Rounds Condensed Bold"/>
              </a:rPr>
              <a:t>2023 </a:t>
            </a:r>
          </a:p>
          <a:p>
            <a:pPr algn="ctr">
              <a:lnSpc>
                <a:spcPts val="2592"/>
              </a:lnSpc>
            </a:pPr>
            <a:r>
              <a:rPr lang="en-US" sz="2400" spc="22">
                <a:solidFill>
                  <a:srgbClr val="222222"/>
                </a:solidFill>
                <a:latin typeface="TT Rounds Condensed"/>
                <a:ea typeface="TT Rounds Condensed"/>
                <a:cs typeface="TT Rounds Condensed"/>
                <a:sym typeface="TT Rounds Condensed"/>
              </a:rPr>
              <a:t>EPAM - </a:t>
            </a:r>
            <a:r>
              <a:rPr lang="en-US" sz="2400" spc="22">
                <a:solidFill>
                  <a:srgbClr val="222222"/>
                </a:solidFill>
                <a:latin typeface="TT Rounds Condensed Bold"/>
                <a:ea typeface="TT Rounds Condensed Bold"/>
                <a:cs typeface="TT Rounds Condensed Bold"/>
                <a:sym typeface="TT Rounds Condensed Bold"/>
              </a:rPr>
              <a:t>S&amp;P Global</a:t>
            </a:r>
            <a:r>
              <a:rPr lang="en-US" sz="2400" spc="22">
                <a:solidFill>
                  <a:srgbClr val="222222"/>
                </a:solidFill>
                <a:latin typeface="TT Rounds Condensed"/>
                <a:ea typeface="TT Rounds Condensed"/>
                <a:cs typeface="TT Rounds Condensed"/>
                <a:sym typeface="TT Rounds Condensed"/>
              </a:rPr>
              <a:t> (Key Developer)</a:t>
            </a:r>
          </a:p>
        </p:txBody>
      </p:sp>
      <p:sp>
        <p:nvSpPr>
          <p:cNvPr name="TextBox 28" id="28"/>
          <p:cNvSpPr txBox="true"/>
          <p:nvPr/>
        </p:nvSpPr>
        <p:spPr>
          <a:xfrm rot="0">
            <a:off x="13315994" y="7038971"/>
            <a:ext cx="2647102" cy="2002278"/>
          </a:xfrm>
          <a:prstGeom prst="rect">
            <a:avLst/>
          </a:prstGeom>
        </p:spPr>
        <p:txBody>
          <a:bodyPr anchor="t" rtlCol="false" tIns="0" lIns="0" bIns="0" rIns="0">
            <a:spAutoFit/>
          </a:bodyPr>
          <a:lstStyle/>
          <a:p>
            <a:pPr algn="ctr">
              <a:lnSpc>
                <a:spcPts val="2592"/>
              </a:lnSpc>
            </a:pPr>
          </a:p>
          <a:p>
            <a:pPr algn="ctr">
              <a:lnSpc>
                <a:spcPts val="2592"/>
              </a:lnSpc>
            </a:pPr>
            <a:r>
              <a:rPr lang="en-US" sz="2400" spc="22">
                <a:solidFill>
                  <a:srgbClr val="222222"/>
                </a:solidFill>
                <a:latin typeface="TT Rounds Condensed Bold"/>
                <a:ea typeface="TT Rounds Condensed Bold"/>
                <a:cs typeface="TT Rounds Condensed Bold"/>
                <a:sym typeface="TT Rounds Condensed Bold"/>
              </a:rPr>
              <a:t>2024</a:t>
            </a:r>
          </a:p>
          <a:p>
            <a:pPr algn="ctr">
              <a:lnSpc>
                <a:spcPts val="2592"/>
              </a:lnSpc>
            </a:pPr>
            <a:r>
              <a:rPr lang="en-US" sz="2400" spc="22">
                <a:solidFill>
                  <a:srgbClr val="222222"/>
                </a:solidFill>
                <a:latin typeface="TT Rounds Condensed"/>
                <a:ea typeface="TT Rounds Condensed"/>
                <a:cs typeface="TT Rounds Condensed"/>
                <a:sym typeface="TT Rounds Condensed"/>
              </a:rPr>
              <a:t>EPAM - LSEG – (Senior Developer)</a:t>
            </a:r>
          </a:p>
          <a:p>
            <a:pPr algn="ctr">
              <a:lnSpc>
                <a:spcPts val="2592"/>
              </a:lnSpc>
            </a:pPr>
            <a:r>
              <a:rPr lang="en-US" sz="2400" spc="22">
                <a:solidFill>
                  <a:srgbClr val="222222"/>
                </a:solidFill>
                <a:latin typeface="TT Rounds Condensed"/>
                <a:ea typeface="TT Rounds Condensed"/>
                <a:cs typeface="TT Rounds Condensed"/>
                <a:sym typeface="TT Rounds Condensed"/>
              </a:rPr>
              <a:t>Title: Software engineer</a:t>
            </a:r>
          </a:p>
        </p:txBody>
      </p:sp>
      <p:sp>
        <p:nvSpPr>
          <p:cNvPr name="TextBox 29" id="29"/>
          <p:cNvSpPr txBox="true"/>
          <p:nvPr/>
        </p:nvSpPr>
        <p:spPr>
          <a:xfrm rot="0">
            <a:off x="2818631" y="1761046"/>
            <a:ext cx="11452074" cy="1083168"/>
          </a:xfrm>
          <a:prstGeom prst="rect">
            <a:avLst/>
          </a:prstGeom>
        </p:spPr>
        <p:txBody>
          <a:bodyPr anchor="t" rtlCol="false" tIns="0" lIns="0" bIns="0" rIns="0">
            <a:spAutoFit/>
          </a:bodyPr>
          <a:lstStyle/>
          <a:p>
            <a:pPr algn="l">
              <a:lnSpc>
                <a:spcPts val="2218"/>
              </a:lnSpc>
            </a:pPr>
            <a:r>
              <a:rPr lang="en-US" sz="1525" spc="-9">
                <a:solidFill>
                  <a:srgbClr val="222222"/>
                </a:solidFill>
                <a:latin typeface="TT Rounds Condensed"/>
                <a:ea typeface="TT Rounds Condensed"/>
                <a:cs typeface="TT Rounds Condensed"/>
                <a:sym typeface="TT Rounds Condensed"/>
              </a:rPr>
              <a:t>  Started the career with Database first monolith desktop project with custom ORM and business logic handled in SQL SPs and Functions then moved to microservices Web APIs with EF as the ORM. </a:t>
            </a:r>
          </a:p>
          <a:p>
            <a:pPr algn="l">
              <a:lnSpc>
                <a:spcPts val="2218"/>
              </a:lnSpc>
            </a:pPr>
            <a:r>
              <a:rPr lang="en-US" sz="1525" spc="-9">
                <a:solidFill>
                  <a:srgbClr val="FF0000"/>
                </a:solidFill>
                <a:latin typeface="TT Rounds Condensed"/>
                <a:ea typeface="TT Rounds Condensed"/>
                <a:cs typeface="TT Rounds Condensed"/>
                <a:sym typeface="TT Rounds Condensed"/>
              </a:rPr>
              <a:t>  (Make this more visible during migration)</a:t>
            </a:r>
            <a:r>
              <a:rPr lang="en-US" sz="1525" spc="-9">
                <a:solidFill>
                  <a:srgbClr val="222222"/>
                </a:solidFill>
                <a:latin typeface="TT Rounds Condensed"/>
                <a:ea typeface="TT Rounds Condensed"/>
                <a:cs typeface="TT Rounds Condensed"/>
                <a:sym typeface="TT Rounds Condensed"/>
              </a:rPr>
              <a:t> Simultaneously </a:t>
            </a:r>
            <a:r>
              <a:rPr lang="en-US" sz="1525" spc="-9">
                <a:solidFill>
                  <a:srgbClr val="222222"/>
                </a:solidFill>
                <a:latin typeface="TT Rounds Condensed Bold"/>
                <a:ea typeface="TT Rounds Condensed Bold"/>
                <a:cs typeface="TT Rounds Condensed Bold"/>
                <a:sym typeface="TT Rounds Condensed Bold"/>
              </a:rPr>
              <a:t>started</a:t>
            </a:r>
            <a:r>
              <a:rPr lang="en-US" sz="1525" spc="-9">
                <a:solidFill>
                  <a:srgbClr val="222222"/>
                </a:solidFill>
                <a:latin typeface="TT Rounds Condensed"/>
                <a:ea typeface="TT Rounds Condensed"/>
                <a:cs typeface="TT Rounds Condensed"/>
                <a:sym typeface="TT Rounds Condensed"/>
              </a:rPr>
              <a:t> and </a:t>
            </a:r>
            <a:r>
              <a:rPr lang="en-US" sz="1525" spc="-9">
                <a:solidFill>
                  <a:srgbClr val="222222"/>
                </a:solidFill>
                <a:latin typeface="TT Rounds Condensed Bold"/>
                <a:ea typeface="TT Rounds Condensed Bold"/>
                <a:cs typeface="TT Rounds Condensed Bold"/>
                <a:sym typeface="TT Rounds Condensed Bold"/>
              </a:rPr>
              <a:t>managed</a:t>
            </a:r>
            <a:r>
              <a:rPr lang="en-US" sz="1525" spc="-9">
                <a:solidFill>
                  <a:srgbClr val="222222"/>
                </a:solidFill>
                <a:latin typeface="TT Rounds Condensed"/>
                <a:ea typeface="TT Rounds Condensed"/>
                <a:cs typeface="TT Rounds Condensed"/>
                <a:sym typeface="TT Rounds Condensed"/>
              </a:rPr>
              <a:t> my </a:t>
            </a:r>
            <a:r>
              <a:rPr lang="en-US" sz="1525" spc="-9">
                <a:solidFill>
                  <a:srgbClr val="222222"/>
                </a:solidFill>
                <a:latin typeface="TT Rounds Condensed Bold"/>
                <a:ea typeface="TT Rounds Condensed Bold"/>
                <a:cs typeface="TT Rounds Condensed Bold"/>
                <a:sym typeface="TT Rounds Condensed Bold"/>
              </a:rPr>
              <a:t>pet project to help my fitness trainer </a:t>
            </a:r>
            <a:r>
              <a:rPr lang="en-US" sz="1525" spc="-9">
                <a:solidFill>
                  <a:srgbClr val="222222"/>
                </a:solidFill>
                <a:latin typeface="TT Rounds Condensed"/>
                <a:ea typeface="TT Rounds Condensed"/>
                <a:cs typeface="TT Rounds Condensed"/>
                <a:sym typeface="TT Rounds Condensed"/>
              </a:rPr>
              <a:t>to work with his trainees online seamlessly and promptly where I </a:t>
            </a:r>
            <a:r>
              <a:rPr lang="en-US" sz="1525" spc="-9">
                <a:solidFill>
                  <a:srgbClr val="222222"/>
                </a:solidFill>
                <a:latin typeface="TT Rounds Condensed Bold"/>
                <a:ea typeface="TT Rounds Condensed Bold"/>
                <a:cs typeface="TT Rounds Condensed Bold"/>
                <a:sym typeface="TT Rounds Condensed Bold"/>
              </a:rPr>
              <a:t>involved my friends </a:t>
            </a:r>
            <a:r>
              <a:rPr lang="en-US" sz="1525" spc="-9">
                <a:solidFill>
                  <a:srgbClr val="222222"/>
                </a:solidFill>
                <a:latin typeface="TT Rounds Condensed"/>
                <a:ea typeface="TT Rounds Condensed"/>
                <a:cs typeface="TT Rounds Condensed"/>
                <a:sym typeface="TT Rounds Condensed"/>
              </a:rPr>
              <a:t>and </a:t>
            </a:r>
            <a:r>
              <a:rPr lang="en-US" sz="1525" spc="-9">
                <a:solidFill>
                  <a:srgbClr val="222222"/>
                </a:solidFill>
                <a:latin typeface="TT Rounds Condensed Bold"/>
                <a:ea typeface="TT Rounds Condensed Bold"/>
                <a:cs typeface="TT Rounds Condensed Bold"/>
                <a:sym typeface="TT Rounds Condensed Bold"/>
              </a:rPr>
              <a:t>created tasks </a:t>
            </a:r>
            <a:r>
              <a:rPr lang="en-US" sz="1525" spc="-9">
                <a:solidFill>
                  <a:srgbClr val="222222"/>
                </a:solidFill>
                <a:latin typeface="TT Rounds Condensed"/>
                <a:ea typeface="TT Rounds Condensed"/>
                <a:cs typeface="TT Rounds Condensed"/>
                <a:sym typeface="TT Rounds Condensed"/>
              </a:rPr>
              <a:t>for them on </a:t>
            </a:r>
            <a:r>
              <a:rPr lang="en-US" sz="1525" spc="-9">
                <a:solidFill>
                  <a:srgbClr val="222222"/>
                </a:solidFill>
                <a:latin typeface="TT Rounds Condensed Bold"/>
                <a:ea typeface="TT Rounds Condensed Bold"/>
                <a:cs typeface="TT Rounds Condensed Bold"/>
                <a:sym typeface="TT Rounds Condensed Bold"/>
              </a:rPr>
              <a:t>GitHub Project </a:t>
            </a:r>
            <a:r>
              <a:rPr lang="en-US" sz="1525" spc="-9">
                <a:solidFill>
                  <a:srgbClr val="222222"/>
                </a:solidFill>
                <a:latin typeface="TT Rounds Condensed"/>
                <a:ea typeface="TT Rounds Condensed"/>
                <a:cs typeface="TT Rounds Condensed"/>
                <a:sym typeface="TT Rounds Condensed"/>
              </a:rPr>
              <a:t>with </a:t>
            </a:r>
            <a:r>
              <a:rPr lang="en-US" sz="1525" spc="-9">
                <a:solidFill>
                  <a:srgbClr val="222222"/>
                </a:solidFill>
                <a:latin typeface="TT Rounds Condensed Bold"/>
                <a:ea typeface="TT Rounds Condensed Bold"/>
                <a:cs typeface="TT Rounds Condensed Bold"/>
                <a:sym typeface="TT Rounds Condensed Bold"/>
              </a:rPr>
              <a:t>diagrams</a:t>
            </a:r>
            <a:r>
              <a:rPr lang="en-US" sz="1525" spc="-9">
                <a:solidFill>
                  <a:srgbClr val="222222"/>
                </a:solidFill>
                <a:latin typeface="TT Rounds Condensed"/>
                <a:ea typeface="TT Rounds Condensed"/>
                <a:cs typeface="TT Rounds Condensed"/>
                <a:sym typeface="TT Rounds Condensed"/>
              </a:rPr>
              <a:t> and </a:t>
            </a:r>
            <a:r>
              <a:rPr lang="en-US" sz="1525" spc="-9">
                <a:solidFill>
                  <a:srgbClr val="222222"/>
                </a:solidFill>
                <a:latin typeface="TT Rounds Condensed Bold"/>
                <a:ea typeface="TT Rounds Condensed Bold"/>
                <a:cs typeface="TT Rounds Condensed Bold"/>
                <a:sym typeface="TT Rounds Condensed Bold"/>
              </a:rPr>
              <a:t>detailed descriptions</a:t>
            </a:r>
            <a:r>
              <a:rPr lang="en-US" sz="1525" spc="-9">
                <a:solidFill>
                  <a:srgbClr val="222222"/>
                </a:solidFill>
                <a:latin typeface="TT Rounds Condensed"/>
                <a:ea typeface="TT Rounds Condensed"/>
                <a:cs typeface="TT Rounds Condensed"/>
                <a:sym typeface="TT Rounds Condensed"/>
              </a:rPr>
              <a:t>. </a:t>
            </a:r>
          </a:p>
          <a:p>
            <a:pPr algn="l">
              <a:lnSpc>
                <a:spcPts val="2218"/>
              </a:lnSpc>
            </a:pPr>
          </a:p>
          <a:p>
            <a:pPr algn="l">
              <a:lnSpc>
                <a:spcPts val="2218"/>
              </a:lnSpc>
            </a:pP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090909"/>
            </a:solidFill>
          </p:spPr>
        </p:sp>
      </p:grpSp>
      <p:sp>
        <p:nvSpPr>
          <p:cNvPr name="TextBox 4" id="4"/>
          <p:cNvSpPr txBox="true"/>
          <p:nvPr/>
        </p:nvSpPr>
        <p:spPr>
          <a:xfrm rot="0">
            <a:off x="1978606" y="9781366"/>
            <a:ext cx="4661494" cy="228600"/>
          </a:xfrm>
          <a:prstGeom prst="rect">
            <a:avLst/>
          </a:prstGeom>
        </p:spPr>
        <p:txBody>
          <a:bodyPr anchor="t" rtlCol="false" tIns="0" lIns="0" bIns="0" rIns="0">
            <a:spAutoFit/>
          </a:bodyPr>
          <a:lstStyle/>
          <a:p>
            <a:pPr algn="l">
              <a:lnSpc>
                <a:spcPts val="1679"/>
              </a:lnSpc>
            </a:pPr>
            <a:r>
              <a:rPr lang="en-US" sz="1399" spc="-8">
                <a:solidFill>
                  <a:srgbClr val="FFFFFF"/>
                </a:solidFill>
                <a:latin typeface="Luciole"/>
                <a:ea typeface="Luciole"/>
                <a:cs typeface="Luciole"/>
                <a:sym typeface="Luciole"/>
              </a:rPr>
              <a:t>CONFIDENTIAL  |  © 2024 EPAM  Systems, Inc.</a:t>
            </a:r>
          </a:p>
        </p:txBody>
      </p:sp>
      <p:sp>
        <p:nvSpPr>
          <p:cNvPr name="TextBox 5" id="5"/>
          <p:cNvSpPr txBox="true"/>
          <p:nvPr/>
        </p:nvSpPr>
        <p:spPr>
          <a:xfrm rot="0">
            <a:off x="1662548" y="4391025"/>
            <a:ext cx="15058634" cy="1419225"/>
          </a:xfrm>
          <a:prstGeom prst="rect">
            <a:avLst/>
          </a:prstGeom>
        </p:spPr>
        <p:txBody>
          <a:bodyPr anchor="t" rtlCol="false" tIns="0" lIns="0" bIns="0" rIns="0">
            <a:spAutoFit/>
          </a:bodyPr>
          <a:lstStyle/>
          <a:p>
            <a:pPr algn="ctr">
              <a:lnSpc>
                <a:spcPts val="5259"/>
              </a:lnSpc>
            </a:pPr>
            <a:r>
              <a:rPr lang="en-US" sz="4383" spc="588">
                <a:solidFill>
                  <a:srgbClr val="FFFFFF"/>
                </a:solidFill>
                <a:latin typeface="Luciole Bold"/>
                <a:ea typeface="Luciole Bold"/>
                <a:cs typeface="Luciole Bold"/>
                <a:sym typeface="Luciole Bold"/>
              </a:rPr>
              <a:t>DEVELOPMENT EXPERIENCE AND KNOWLEDGE</a:t>
            </a:r>
          </a:p>
        </p:txBody>
      </p:sp>
      <p:sp>
        <p:nvSpPr>
          <p:cNvPr name="TextBox 6" id="6"/>
          <p:cNvSpPr txBox="true"/>
          <p:nvPr/>
        </p:nvSpPr>
        <p:spPr>
          <a:xfrm rot="0">
            <a:off x="15633066" y="9631045"/>
            <a:ext cx="2563494" cy="609600"/>
          </a:xfrm>
          <a:prstGeom prst="rect">
            <a:avLst/>
          </a:prstGeom>
        </p:spPr>
        <p:txBody>
          <a:bodyPr anchor="t" rtlCol="false" tIns="0" lIns="0" bIns="0" rIns="0">
            <a:spAutoFit/>
          </a:bodyPr>
          <a:lstStyle/>
          <a:p>
            <a:pPr algn="l">
              <a:lnSpc>
                <a:spcPts val="4320"/>
              </a:lnSpc>
            </a:pPr>
            <a:r>
              <a:rPr lang="en-US" sz="3600" spc="33">
                <a:solidFill>
                  <a:srgbClr val="222222"/>
                </a:solidFill>
                <a:latin typeface="Luciole"/>
                <a:ea typeface="Luciole"/>
                <a:cs typeface="Luciole"/>
                <a:sym typeface="Luciole"/>
              </a:rPr>
              <a:t>4</a:t>
            </a:r>
          </a:p>
        </p:txBody>
      </p:sp>
      <p:sp>
        <p:nvSpPr>
          <p:cNvPr name="TextBox 7" id="7"/>
          <p:cNvSpPr txBox="true"/>
          <p:nvPr/>
        </p:nvSpPr>
        <p:spPr>
          <a:xfrm rot="0">
            <a:off x="7571980" y="2604556"/>
            <a:ext cx="2504480" cy="478156"/>
          </a:xfrm>
          <a:prstGeom prst="rect">
            <a:avLst/>
          </a:prstGeom>
        </p:spPr>
        <p:txBody>
          <a:bodyPr anchor="t" rtlCol="false" tIns="0" lIns="0" bIns="0" rIns="0">
            <a:spAutoFit/>
          </a:bodyPr>
          <a:lstStyle/>
          <a:p>
            <a:pPr algn="ctr">
              <a:lnSpc>
                <a:spcPts val="3599"/>
              </a:lnSpc>
              <a:spcBef>
                <a:spcPct val="0"/>
              </a:spcBef>
            </a:pPr>
            <a:r>
              <a:rPr lang="en-US" sz="2699" spc="475">
                <a:solidFill>
                  <a:srgbClr val="000000"/>
                </a:solidFill>
                <a:latin typeface="Luciole Bold"/>
                <a:ea typeface="Luciole Bold"/>
                <a:cs typeface="Luciole Bold"/>
                <a:sym typeface="Luciole Bold"/>
              </a:rPr>
              <a:t>SECTION 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AutoShape 4" id="4"/>
          <p:cNvSpPr/>
          <p:nvPr/>
        </p:nvSpPr>
        <p:spPr>
          <a:xfrm rot="7637">
            <a:off x="569747" y="1423349"/>
            <a:ext cx="17148506" cy="0"/>
          </a:xfrm>
          <a:prstGeom prst="line">
            <a:avLst/>
          </a:prstGeom>
          <a:ln cap="rnd" w="19050">
            <a:solidFill>
              <a:srgbClr val="CCCCCC"/>
            </a:solidFill>
            <a:prstDash val="solid"/>
            <a:headEnd type="none" len="sm" w="sm"/>
            <a:tailEnd type="none" len="sm" w="sm"/>
          </a:ln>
        </p:spPr>
      </p:sp>
      <p:grpSp>
        <p:nvGrpSpPr>
          <p:cNvPr name="Group 5" id="5"/>
          <p:cNvGrpSpPr/>
          <p:nvPr/>
        </p:nvGrpSpPr>
        <p:grpSpPr>
          <a:xfrm rot="0">
            <a:off x="-352355" y="1413824"/>
            <a:ext cx="18640355" cy="671830"/>
            <a:chOff x="0" y="0"/>
            <a:chExt cx="24853807" cy="895773"/>
          </a:xfrm>
        </p:grpSpPr>
        <p:sp>
          <p:nvSpPr>
            <p:cNvPr name="Freeform 6" id="6"/>
            <p:cNvSpPr/>
            <p:nvPr/>
          </p:nvSpPr>
          <p:spPr>
            <a:xfrm flipH="false" flipV="false" rot="0">
              <a:off x="0" y="0"/>
              <a:ext cx="24853813" cy="895773"/>
            </a:xfrm>
            <a:custGeom>
              <a:avLst/>
              <a:gdLst/>
              <a:ahLst/>
              <a:cxnLst/>
              <a:rect r="r" b="b" t="t" l="l"/>
              <a:pathLst>
                <a:path h="895773" w="24853813">
                  <a:moveTo>
                    <a:pt x="0" y="0"/>
                  </a:moveTo>
                  <a:lnTo>
                    <a:pt x="24853813" y="0"/>
                  </a:lnTo>
                  <a:lnTo>
                    <a:pt x="24853813" y="895773"/>
                  </a:lnTo>
                  <a:lnTo>
                    <a:pt x="0" y="895773"/>
                  </a:lnTo>
                  <a:close/>
                </a:path>
              </a:pathLst>
            </a:custGeom>
            <a:gradFill rotWithShape="true">
              <a:gsLst>
                <a:gs pos="0">
                  <a:srgbClr val="0097B2">
                    <a:alpha val="100000"/>
                  </a:srgbClr>
                </a:gs>
                <a:gs pos="100000">
                  <a:srgbClr val="7ED957">
                    <a:alpha val="100000"/>
                  </a:srgbClr>
                </a:gs>
              </a:gsLst>
              <a:lin ang="0"/>
            </a:gradFill>
          </p:spPr>
        </p:sp>
        <p:sp>
          <p:nvSpPr>
            <p:cNvPr name="TextBox 7" id="7"/>
            <p:cNvSpPr txBox="true"/>
            <p:nvPr/>
          </p:nvSpPr>
          <p:spPr>
            <a:xfrm>
              <a:off x="0" y="-85725"/>
              <a:ext cx="24853807" cy="981498"/>
            </a:xfrm>
            <a:prstGeom prst="rect">
              <a:avLst/>
            </a:prstGeom>
          </p:spPr>
          <p:txBody>
            <a:bodyPr anchor="ctr" rtlCol="false" tIns="50800" lIns="50800" bIns="50800" rIns="50800"/>
            <a:lstStyle/>
            <a:p>
              <a:pPr algn="l">
                <a:lnSpc>
                  <a:spcPts val="3200"/>
                </a:lnSpc>
              </a:pPr>
              <a:r>
                <a:rPr lang="en-US" sz="2400">
                  <a:solidFill>
                    <a:srgbClr val="FFFFFF"/>
                  </a:solidFill>
                  <a:latin typeface="Luciole Bold"/>
                  <a:ea typeface="Luciole Bold"/>
                  <a:cs typeface="Luciole Bold"/>
                  <a:sym typeface="Luciole Bold"/>
                </a:rPr>
                <a:t>      OVERVIEW</a:t>
              </a:r>
            </a:p>
          </p:txBody>
        </p:sp>
      </p:grpSp>
      <p:sp>
        <p:nvSpPr>
          <p:cNvPr name="TextBox 8" id="8"/>
          <p:cNvSpPr txBox="true"/>
          <p:nvPr/>
        </p:nvSpPr>
        <p:spPr>
          <a:xfrm rot="0">
            <a:off x="1978606" y="9781366"/>
            <a:ext cx="4661494" cy="228600"/>
          </a:xfrm>
          <a:prstGeom prst="rect">
            <a:avLst/>
          </a:prstGeom>
        </p:spPr>
        <p:txBody>
          <a:bodyPr anchor="t" rtlCol="false" tIns="0" lIns="0" bIns="0" rIns="0">
            <a:spAutoFit/>
          </a:bodyPr>
          <a:lstStyle/>
          <a:p>
            <a:pPr algn="l">
              <a:lnSpc>
                <a:spcPts val="1679"/>
              </a:lnSpc>
            </a:pPr>
            <a:r>
              <a:rPr lang="en-US" sz="1399">
                <a:solidFill>
                  <a:srgbClr val="FFFFFF"/>
                </a:solidFill>
                <a:latin typeface="Luciole"/>
                <a:ea typeface="Luciole"/>
                <a:cs typeface="Luciole"/>
                <a:sym typeface="Luciole"/>
              </a:rPr>
              <a:t>CONFIDENTIAL  |  © 2024 EPAM  Systems, Inc.</a:t>
            </a:r>
          </a:p>
        </p:txBody>
      </p:sp>
      <p:sp>
        <p:nvSpPr>
          <p:cNvPr name="TextBox 9" id="9"/>
          <p:cNvSpPr txBox="true"/>
          <p:nvPr/>
        </p:nvSpPr>
        <p:spPr>
          <a:xfrm rot="0">
            <a:off x="720728" y="373190"/>
            <a:ext cx="16852898" cy="685800"/>
          </a:xfrm>
          <a:prstGeom prst="rect">
            <a:avLst/>
          </a:prstGeom>
        </p:spPr>
        <p:txBody>
          <a:bodyPr anchor="t" rtlCol="false" tIns="0" lIns="0" bIns="0" rIns="0">
            <a:spAutoFit/>
          </a:bodyPr>
          <a:lstStyle/>
          <a:p>
            <a:pPr algn="l">
              <a:lnSpc>
                <a:spcPts val="4800"/>
              </a:lnSpc>
            </a:pPr>
            <a:r>
              <a:rPr lang="en-US" sz="4000">
                <a:solidFill>
                  <a:srgbClr val="222222"/>
                </a:solidFill>
                <a:latin typeface="Luciole Bold"/>
                <a:ea typeface="Luciole Bold"/>
                <a:cs typeface="Luciole Bold"/>
                <a:sym typeface="Luciole Bold"/>
              </a:rPr>
              <a:t>DEV EXPERIENCE: </a:t>
            </a:r>
            <a:r>
              <a:rPr lang="en-US" sz="4000">
                <a:solidFill>
                  <a:srgbClr val="222222"/>
                </a:solidFill>
                <a:latin typeface="Luciole"/>
                <a:ea typeface="Luciole"/>
                <a:cs typeface="Luciole"/>
                <a:sym typeface="Luciole"/>
              </a:rPr>
              <a:t>EPAM </a:t>
            </a:r>
            <a:r>
              <a:rPr lang="en-US" sz="4000">
                <a:solidFill>
                  <a:srgbClr val="222222"/>
                </a:solidFill>
                <a:latin typeface="Luciole Bold Italics"/>
                <a:ea typeface="Luciole Bold Italics"/>
                <a:cs typeface="Luciole Bold Italics"/>
                <a:sym typeface="Luciole Bold Italics"/>
              </a:rPr>
              <a:t>Swiss Re</a:t>
            </a:r>
            <a:r>
              <a:rPr lang="en-US" sz="4000">
                <a:solidFill>
                  <a:srgbClr val="222222"/>
                </a:solidFill>
                <a:latin typeface="Luciole Bold"/>
                <a:ea typeface="Luciole Bold"/>
                <a:cs typeface="Luciole Bold"/>
                <a:sym typeface="Luciole Bold"/>
              </a:rPr>
              <a:t> — page 1/2</a:t>
            </a:r>
          </a:p>
        </p:txBody>
      </p:sp>
      <p:sp>
        <p:nvSpPr>
          <p:cNvPr name="TextBox 10" id="10"/>
          <p:cNvSpPr txBox="true"/>
          <p:nvPr/>
        </p:nvSpPr>
        <p:spPr>
          <a:xfrm rot="0">
            <a:off x="700090" y="3336428"/>
            <a:ext cx="7972422" cy="43370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444444"/>
                </a:solidFill>
                <a:latin typeface="Luciole"/>
                <a:ea typeface="Luciole"/>
                <a:cs typeface="Luciole"/>
                <a:sym typeface="Luciole"/>
              </a:rPr>
              <a:t>Domain – Reinsurance company </a:t>
            </a:r>
          </a:p>
        </p:txBody>
      </p:sp>
      <p:sp>
        <p:nvSpPr>
          <p:cNvPr name="TextBox 11" id="11"/>
          <p:cNvSpPr txBox="true"/>
          <p:nvPr/>
        </p:nvSpPr>
        <p:spPr>
          <a:xfrm rot="0">
            <a:off x="706440" y="2669678"/>
            <a:ext cx="1415207"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Business</a:t>
            </a:r>
          </a:p>
        </p:txBody>
      </p:sp>
      <p:sp>
        <p:nvSpPr>
          <p:cNvPr name="TextBox 12" id="12"/>
          <p:cNvSpPr txBox="true"/>
          <p:nvPr/>
        </p:nvSpPr>
        <p:spPr>
          <a:xfrm rot="0">
            <a:off x="9586912" y="3322613"/>
            <a:ext cx="7986714" cy="1982470"/>
          </a:xfrm>
          <a:prstGeom prst="rect">
            <a:avLst/>
          </a:prstGeom>
        </p:spPr>
        <p:txBody>
          <a:bodyPr anchor="t" rtlCol="false" tIns="0" lIns="0" bIns="0" rIns="0">
            <a:spAutoFit/>
          </a:bodyPr>
          <a:lstStyle/>
          <a:p>
            <a:pPr algn="l" marL="474980" indent="-237490" lvl="1">
              <a:lnSpc>
                <a:spcPts val="3079"/>
              </a:lnSpc>
              <a:buFont typeface="Arial"/>
              <a:buChar char="•"/>
            </a:pPr>
            <a:r>
              <a:rPr lang="en-US" sz="2200">
                <a:solidFill>
                  <a:srgbClr val="222222"/>
                </a:solidFill>
                <a:latin typeface="Luciole"/>
                <a:ea typeface="Luciole"/>
                <a:cs typeface="Luciole"/>
                <a:sym typeface="Luciole"/>
              </a:rPr>
              <a:t>Period of involvement: &lt;STARTDATE&gt; - &lt;ENDDATE&gt;</a:t>
            </a:r>
          </a:p>
          <a:p>
            <a:pPr algn="l" marL="474980" indent="-237490" lvl="1">
              <a:lnSpc>
                <a:spcPts val="3079"/>
              </a:lnSpc>
              <a:buFont typeface="Arial"/>
              <a:buChar char="•"/>
            </a:pPr>
            <a:r>
              <a:rPr lang="en-US" sz="2200">
                <a:solidFill>
                  <a:srgbClr val="222222"/>
                </a:solidFill>
                <a:latin typeface="Luciole"/>
                <a:ea typeface="Luciole"/>
                <a:cs typeface="Luciole"/>
                <a:sym typeface="Luciole"/>
              </a:rPr>
              <a:t>Team of 9 people</a:t>
            </a:r>
          </a:p>
          <a:p>
            <a:pPr algn="l" marL="474980" indent="-237490" lvl="1">
              <a:lnSpc>
                <a:spcPts val="3079"/>
              </a:lnSpc>
              <a:buFont typeface="Arial"/>
              <a:buChar char="•"/>
            </a:pPr>
            <a:r>
              <a:rPr lang="en-US" sz="2200">
                <a:solidFill>
                  <a:srgbClr val="222222"/>
                </a:solidFill>
                <a:latin typeface="Luciole"/>
                <a:ea typeface="Luciole"/>
                <a:cs typeface="Luciole"/>
                <a:sym typeface="Luciole"/>
              </a:rPr>
              <a:t>Main stack: .NET, PostgreSQL</a:t>
            </a:r>
          </a:p>
          <a:p>
            <a:pPr algn="l" marL="474980" indent="-237490" lvl="1">
              <a:lnSpc>
                <a:spcPts val="3079"/>
              </a:lnSpc>
              <a:buFont typeface="Arial"/>
              <a:buChar char="•"/>
            </a:pPr>
            <a:r>
              <a:rPr lang="en-US" sz="2200">
                <a:solidFill>
                  <a:srgbClr val="222222"/>
                </a:solidFill>
                <a:latin typeface="Luciole"/>
                <a:ea typeface="Luciole"/>
                <a:cs typeface="Luciole"/>
                <a:sym typeface="Luciole"/>
              </a:rPr>
              <a:t>Infrastructure: Azure, Microservices, Docker</a:t>
            </a:r>
          </a:p>
          <a:p>
            <a:pPr algn="l">
              <a:lnSpc>
                <a:spcPts val="3079"/>
              </a:lnSpc>
            </a:pPr>
          </a:p>
        </p:txBody>
      </p:sp>
      <p:sp>
        <p:nvSpPr>
          <p:cNvPr name="TextBox 13" id="13"/>
          <p:cNvSpPr txBox="true"/>
          <p:nvPr/>
        </p:nvSpPr>
        <p:spPr>
          <a:xfrm rot="0">
            <a:off x="9586908" y="2636813"/>
            <a:ext cx="7986718"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Key facts</a:t>
            </a:r>
          </a:p>
        </p:txBody>
      </p:sp>
      <p:sp>
        <p:nvSpPr>
          <p:cNvPr name="TextBox 14" id="14"/>
          <p:cNvSpPr txBox="true"/>
          <p:nvPr/>
        </p:nvSpPr>
        <p:spPr>
          <a:xfrm rot="0">
            <a:off x="14918322" y="9794690"/>
            <a:ext cx="2655304" cy="276225"/>
          </a:xfrm>
          <a:prstGeom prst="rect">
            <a:avLst/>
          </a:prstGeom>
        </p:spPr>
        <p:txBody>
          <a:bodyPr anchor="t" rtlCol="false" tIns="0" lIns="0" bIns="0" rIns="0">
            <a:spAutoFit/>
          </a:bodyPr>
          <a:lstStyle/>
          <a:p>
            <a:pPr algn="r">
              <a:lnSpc>
                <a:spcPts val="1920"/>
              </a:lnSpc>
            </a:pPr>
            <a:r>
              <a:rPr lang="en-US" sz="1600">
                <a:solidFill>
                  <a:srgbClr val="FEFEFE"/>
                </a:solidFill>
                <a:latin typeface="Luciole Bold"/>
                <a:ea typeface="Luciole Bold"/>
                <a:cs typeface="Luciole Bold"/>
                <a:sym typeface="Luciole Bold"/>
              </a:rPr>
              <a:t>5</a:t>
            </a:r>
          </a:p>
        </p:txBody>
      </p:sp>
      <p:sp>
        <p:nvSpPr>
          <p:cNvPr name="TextBox 15" id="15"/>
          <p:cNvSpPr txBox="true"/>
          <p:nvPr/>
        </p:nvSpPr>
        <p:spPr>
          <a:xfrm rot="0">
            <a:off x="700090" y="5835254"/>
            <a:ext cx="7972424"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High level Technical architecture</a:t>
            </a:r>
          </a:p>
        </p:txBody>
      </p:sp>
      <p:sp>
        <p:nvSpPr>
          <p:cNvPr name="TextBox 16" id="16"/>
          <p:cNvSpPr txBox="true"/>
          <p:nvPr/>
        </p:nvSpPr>
        <p:spPr>
          <a:xfrm rot="0">
            <a:off x="555482" y="6438001"/>
            <a:ext cx="7956252" cy="83375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222222"/>
                </a:solidFill>
                <a:latin typeface="Luciole Bold"/>
                <a:ea typeface="Luciole Bold"/>
                <a:cs typeface="Luciole Bold"/>
                <a:sym typeface="Luciole Bold"/>
              </a:rPr>
              <a:t>Microservices</a:t>
            </a:r>
            <a:r>
              <a:rPr lang="en-US" sz="2200">
                <a:solidFill>
                  <a:srgbClr val="222222"/>
                </a:solidFill>
                <a:latin typeface="Luciole"/>
                <a:ea typeface="Luciole"/>
                <a:cs typeface="Luciole"/>
                <a:sym typeface="Luciole"/>
              </a:rPr>
              <a:t> powered by dapper sidecar, deployed on Azure</a:t>
            </a:r>
          </a:p>
        </p:txBody>
      </p:sp>
      <p:sp>
        <p:nvSpPr>
          <p:cNvPr name="TextBox 17" id="17"/>
          <p:cNvSpPr txBox="true"/>
          <p:nvPr/>
        </p:nvSpPr>
        <p:spPr>
          <a:xfrm rot="0">
            <a:off x="9586908" y="5685460"/>
            <a:ext cx="7972424" cy="163004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Tech stack</a:t>
            </a:r>
          </a:p>
          <a:p>
            <a:pPr algn="l" marL="530860" indent="-265430" lvl="1">
              <a:lnSpc>
                <a:spcPts val="3200"/>
              </a:lnSpc>
              <a:buFont typeface="Arial"/>
              <a:buChar char="•"/>
            </a:pPr>
            <a:r>
              <a:rPr lang="en-US" sz="2200">
                <a:solidFill>
                  <a:srgbClr val="222222"/>
                </a:solidFill>
                <a:latin typeface="Luciole Bold"/>
                <a:ea typeface="Luciole Bold"/>
                <a:cs typeface="Luciole Bold"/>
                <a:sym typeface="Luciole Bold"/>
              </a:rPr>
              <a:t>.NET</a:t>
            </a:r>
          </a:p>
          <a:p>
            <a:pPr algn="l" marL="530860" indent="-265430" lvl="1">
              <a:lnSpc>
                <a:spcPts val="3200"/>
              </a:lnSpc>
              <a:buFont typeface="Arial"/>
              <a:buChar char="•"/>
            </a:pPr>
            <a:r>
              <a:rPr lang="en-US" sz="2200">
                <a:solidFill>
                  <a:srgbClr val="222222"/>
                </a:solidFill>
                <a:latin typeface="Luciole Bold"/>
                <a:ea typeface="Luciole Bold"/>
                <a:cs typeface="Luciole Bold"/>
                <a:sym typeface="Luciole Bold"/>
              </a:rPr>
              <a:t>Postgresql</a:t>
            </a:r>
          </a:p>
          <a:p>
            <a:pPr algn="l" marL="530860" indent="-265430" lvl="1">
              <a:lnSpc>
                <a:spcPts val="3200"/>
              </a:lnSpc>
              <a:buFont typeface="Arial"/>
              <a:buChar char="•"/>
            </a:pPr>
            <a:r>
              <a:rPr lang="en-US" sz="2200">
                <a:solidFill>
                  <a:srgbClr val="222222"/>
                </a:solidFill>
                <a:latin typeface="Luciole Bold"/>
                <a:ea typeface="Luciole Bold"/>
                <a:cs typeface="Luciole Bold"/>
                <a:sym typeface="Luciole Bold"/>
              </a:rPr>
              <a:t>Azure</a:t>
            </a:r>
          </a:p>
        </p:txBody>
      </p:sp>
      <p:sp>
        <p:nvSpPr>
          <p:cNvPr name="Freeform 18" id="18"/>
          <p:cNvSpPr/>
          <p:nvPr/>
        </p:nvSpPr>
        <p:spPr>
          <a:xfrm flipH="false" flipV="false" rot="0">
            <a:off x="7293670" y="1028700"/>
            <a:ext cx="2568325" cy="1444683"/>
          </a:xfrm>
          <a:custGeom>
            <a:avLst/>
            <a:gdLst/>
            <a:ahLst/>
            <a:cxnLst/>
            <a:rect r="r" b="b" t="t" l="l"/>
            <a:pathLst>
              <a:path h="1444683" w="2568325">
                <a:moveTo>
                  <a:pt x="0" y="0"/>
                </a:moveTo>
                <a:lnTo>
                  <a:pt x="2568326" y="0"/>
                </a:lnTo>
                <a:lnTo>
                  <a:pt x="2568326" y="1444683"/>
                </a:lnTo>
                <a:lnTo>
                  <a:pt x="0" y="1444683"/>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TextBox 4" id="4"/>
          <p:cNvSpPr txBox="true"/>
          <p:nvPr/>
        </p:nvSpPr>
        <p:spPr>
          <a:xfrm rot="0">
            <a:off x="1978606" y="9781366"/>
            <a:ext cx="4661494" cy="228600"/>
          </a:xfrm>
          <a:prstGeom prst="rect">
            <a:avLst/>
          </a:prstGeom>
        </p:spPr>
        <p:txBody>
          <a:bodyPr anchor="t" rtlCol="false" tIns="0" lIns="0" bIns="0" rIns="0">
            <a:spAutoFit/>
          </a:bodyPr>
          <a:lstStyle/>
          <a:p>
            <a:pPr algn="l">
              <a:lnSpc>
                <a:spcPts val="1679"/>
              </a:lnSpc>
            </a:pPr>
            <a:r>
              <a:rPr lang="en-US" sz="1399">
                <a:solidFill>
                  <a:srgbClr val="FFFFFF"/>
                </a:solidFill>
                <a:latin typeface="Luciole"/>
                <a:ea typeface="Luciole"/>
                <a:cs typeface="Luciole"/>
                <a:sym typeface="Luciole"/>
              </a:rPr>
              <a:t>CONFIDENTIAL  |  © 2024 EPAM  Systems, Inc.</a:t>
            </a:r>
          </a:p>
        </p:txBody>
      </p:sp>
      <p:sp>
        <p:nvSpPr>
          <p:cNvPr name="AutoShape 5" id="5"/>
          <p:cNvSpPr/>
          <p:nvPr/>
        </p:nvSpPr>
        <p:spPr>
          <a:xfrm rot="7637">
            <a:off x="569747" y="1423349"/>
            <a:ext cx="17148506" cy="0"/>
          </a:xfrm>
          <a:prstGeom prst="line">
            <a:avLst/>
          </a:prstGeom>
          <a:ln cap="rnd" w="19050">
            <a:solidFill>
              <a:srgbClr val="CCCCCC"/>
            </a:solidFill>
            <a:prstDash val="solid"/>
            <a:headEnd type="none" len="sm" w="sm"/>
            <a:tailEnd type="none" len="sm" w="sm"/>
          </a:ln>
        </p:spPr>
      </p:sp>
      <p:sp>
        <p:nvSpPr>
          <p:cNvPr name="TextBox 6" id="6"/>
          <p:cNvSpPr txBox="true"/>
          <p:nvPr/>
        </p:nvSpPr>
        <p:spPr>
          <a:xfrm rot="0">
            <a:off x="720728" y="373190"/>
            <a:ext cx="16852898" cy="685800"/>
          </a:xfrm>
          <a:prstGeom prst="rect">
            <a:avLst/>
          </a:prstGeom>
        </p:spPr>
        <p:txBody>
          <a:bodyPr anchor="t" rtlCol="false" tIns="0" lIns="0" bIns="0" rIns="0">
            <a:spAutoFit/>
          </a:bodyPr>
          <a:lstStyle/>
          <a:p>
            <a:pPr algn="l">
              <a:lnSpc>
                <a:spcPts val="4800"/>
              </a:lnSpc>
            </a:pPr>
            <a:r>
              <a:rPr lang="en-US" sz="4000">
                <a:solidFill>
                  <a:srgbClr val="222222"/>
                </a:solidFill>
                <a:latin typeface="Luciole Bold"/>
                <a:ea typeface="Luciole Bold"/>
                <a:cs typeface="Luciole Bold"/>
                <a:sym typeface="Luciole Bold"/>
              </a:rPr>
              <a:t>DEV EXPERIENCE: </a:t>
            </a:r>
            <a:r>
              <a:rPr lang="en-US" sz="4000">
                <a:solidFill>
                  <a:srgbClr val="222222"/>
                </a:solidFill>
                <a:latin typeface="Luciole"/>
                <a:ea typeface="Luciole"/>
                <a:cs typeface="Luciole"/>
                <a:sym typeface="Luciole"/>
              </a:rPr>
              <a:t>EPAM </a:t>
            </a:r>
            <a:r>
              <a:rPr lang="en-US" sz="4000">
                <a:solidFill>
                  <a:srgbClr val="222222"/>
                </a:solidFill>
                <a:latin typeface="Luciole Bold Italics"/>
                <a:ea typeface="Luciole Bold Italics"/>
                <a:cs typeface="Luciole Bold Italics"/>
                <a:sym typeface="Luciole Bold Italics"/>
              </a:rPr>
              <a:t>Swiss Re</a:t>
            </a:r>
            <a:r>
              <a:rPr lang="en-US" sz="4000">
                <a:solidFill>
                  <a:srgbClr val="222222"/>
                </a:solidFill>
                <a:latin typeface="Luciole Bold"/>
                <a:ea typeface="Luciole Bold"/>
                <a:cs typeface="Luciole Bold"/>
                <a:sym typeface="Luciole Bold"/>
              </a:rPr>
              <a:t> — page 2/2</a:t>
            </a:r>
          </a:p>
        </p:txBody>
      </p:sp>
      <p:sp>
        <p:nvSpPr>
          <p:cNvPr name="TextBox 7" id="7"/>
          <p:cNvSpPr txBox="true"/>
          <p:nvPr/>
        </p:nvSpPr>
        <p:spPr>
          <a:xfrm rot="0">
            <a:off x="14918322" y="9794690"/>
            <a:ext cx="2655304" cy="276225"/>
          </a:xfrm>
          <a:prstGeom prst="rect">
            <a:avLst/>
          </a:prstGeom>
        </p:spPr>
        <p:txBody>
          <a:bodyPr anchor="t" rtlCol="false" tIns="0" lIns="0" bIns="0" rIns="0">
            <a:spAutoFit/>
          </a:bodyPr>
          <a:lstStyle/>
          <a:p>
            <a:pPr algn="r">
              <a:lnSpc>
                <a:spcPts val="1920"/>
              </a:lnSpc>
            </a:pPr>
            <a:r>
              <a:rPr lang="en-US" sz="1600">
                <a:solidFill>
                  <a:srgbClr val="FEFEFE"/>
                </a:solidFill>
                <a:latin typeface="Luciole Bold"/>
                <a:ea typeface="Luciole Bold"/>
                <a:cs typeface="Luciole Bold"/>
                <a:sym typeface="Luciole Bold"/>
              </a:rPr>
              <a:t>5</a:t>
            </a:r>
          </a:p>
        </p:txBody>
      </p:sp>
      <p:grpSp>
        <p:nvGrpSpPr>
          <p:cNvPr name="Group 8" id="8"/>
          <p:cNvGrpSpPr/>
          <p:nvPr/>
        </p:nvGrpSpPr>
        <p:grpSpPr>
          <a:xfrm rot="0">
            <a:off x="-352355" y="1413824"/>
            <a:ext cx="18640355" cy="671830"/>
            <a:chOff x="0" y="0"/>
            <a:chExt cx="24853807" cy="895773"/>
          </a:xfrm>
        </p:grpSpPr>
        <p:sp>
          <p:nvSpPr>
            <p:cNvPr name="Freeform 9" id="9"/>
            <p:cNvSpPr/>
            <p:nvPr/>
          </p:nvSpPr>
          <p:spPr>
            <a:xfrm flipH="false" flipV="false" rot="0">
              <a:off x="0" y="0"/>
              <a:ext cx="24853813" cy="895773"/>
            </a:xfrm>
            <a:custGeom>
              <a:avLst/>
              <a:gdLst/>
              <a:ahLst/>
              <a:cxnLst/>
              <a:rect r="r" b="b" t="t" l="l"/>
              <a:pathLst>
                <a:path h="895773" w="24853813">
                  <a:moveTo>
                    <a:pt x="0" y="0"/>
                  </a:moveTo>
                  <a:lnTo>
                    <a:pt x="24853813" y="0"/>
                  </a:lnTo>
                  <a:lnTo>
                    <a:pt x="24853813" y="895773"/>
                  </a:lnTo>
                  <a:lnTo>
                    <a:pt x="0" y="895773"/>
                  </a:lnTo>
                  <a:close/>
                </a:path>
              </a:pathLst>
            </a:custGeom>
            <a:gradFill rotWithShape="true">
              <a:gsLst>
                <a:gs pos="0">
                  <a:srgbClr val="0097B2">
                    <a:alpha val="100000"/>
                  </a:srgbClr>
                </a:gs>
                <a:gs pos="100000">
                  <a:srgbClr val="7ED957">
                    <a:alpha val="100000"/>
                  </a:srgbClr>
                </a:gs>
              </a:gsLst>
              <a:lin ang="0"/>
            </a:gradFill>
          </p:spPr>
        </p:sp>
        <p:sp>
          <p:nvSpPr>
            <p:cNvPr name="TextBox 10" id="10"/>
            <p:cNvSpPr txBox="true"/>
            <p:nvPr/>
          </p:nvSpPr>
          <p:spPr>
            <a:xfrm>
              <a:off x="0" y="-85725"/>
              <a:ext cx="24853807" cy="981498"/>
            </a:xfrm>
            <a:prstGeom prst="rect">
              <a:avLst/>
            </a:prstGeom>
          </p:spPr>
          <p:txBody>
            <a:bodyPr anchor="ctr" rtlCol="false" tIns="50800" lIns="50800" bIns="50800" rIns="50800"/>
            <a:lstStyle/>
            <a:p>
              <a:pPr algn="l">
                <a:lnSpc>
                  <a:spcPts val="3200"/>
                </a:lnSpc>
              </a:pPr>
              <a:r>
                <a:rPr lang="en-US" sz="2400">
                  <a:solidFill>
                    <a:srgbClr val="FFFFFF"/>
                  </a:solidFill>
                  <a:latin typeface="Luciole Bold"/>
                  <a:ea typeface="Luciole Bold"/>
                  <a:cs typeface="Luciole Bold"/>
                  <a:sym typeface="Luciole Bold"/>
                </a:rPr>
                <a:t>      MY PARTICIPATION</a:t>
              </a:r>
            </a:p>
          </p:txBody>
        </p:sp>
      </p:grpSp>
      <p:sp>
        <p:nvSpPr>
          <p:cNvPr name="TextBox 11" id="11"/>
          <p:cNvSpPr txBox="true"/>
          <p:nvPr/>
        </p:nvSpPr>
        <p:spPr>
          <a:xfrm rot="0">
            <a:off x="735018" y="2927250"/>
            <a:ext cx="7636062" cy="1522984"/>
          </a:xfrm>
          <a:prstGeom prst="rect">
            <a:avLst/>
          </a:prstGeom>
        </p:spPr>
        <p:txBody>
          <a:bodyPr anchor="t" rtlCol="false" tIns="0" lIns="0" bIns="0" rIns="0">
            <a:spAutoFit/>
          </a:bodyPr>
          <a:lstStyle/>
          <a:p>
            <a:pPr algn="l" marL="530860" indent="-265430" lvl="1">
              <a:lnSpc>
                <a:spcPts val="2948"/>
              </a:lnSpc>
              <a:buFont typeface="Arial"/>
              <a:buChar char="•"/>
            </a:pPr>
            <a:r>
              <a:rPr lang="en-US" sz="2200">
                <a:solidFill>
                  <a:srgbClr val="444444"/>
                </a:solidFill>
                <a:latin typeface="Luciole Bold"/>
                <a:ea typeface="Luciole Bold"/>
                <a:cs typeface="Luciole Bold"/>
                <a:sym typeface="Luciole Bold"/>
              </a:rPr>
              <a:t>Integrate Azure Cognitive Search </a:t>
            </a:r>
            <a:r>
              <a:rPr lang="en-US" sz="2200">
                <a:solidFill>
                  <a:srgbClr val="444444"/>
                </a:solidFill>
                <a:latin typeface="Luciole"/>
                <a:ea typeface="Luciole"/>
                <a:cs typeface="Luciole"/>
                <a:sym typeface="Luciole"/>
              </a:rPr>
              <a:t>as a separate microservice</a:t>
            </a:r>
          </a:p>
          <a:p>
            <a:pPr algn="l" marL="530860" indent="-265430" lvl="1">
              <a:lnSpc>
                <a:spcPts val="2948"/>
              </a:lnSpc>
              <a:buFont typeface="Arial"/>
              <a:buChar char="•"/>
            </a:pPr>
            <a:r>
              <a:rPr lang="en-US" sz="2200">
                <a:solidFill>
                  <a:srgbClr val="444444"/>
                </a:solidFill>
                <a:latin typeface="Luciole"/>
                <a:ea typeface="Luciole"/>
                <a:cs typeface="Luciole"/>
                <a:sym typeface="Luciole"/>
              </a:rPr>
              <a:t>Implement new features, refactor complex, unmaintainable code and fix bugs</a:t>
            </a:r>
          </a:p>
        </p:txBody>
      </p:sp>
      <p:sp>
        <p:nvSpPr>
          <p:cNvPr name="TextBox 12" id="12"/>
          <p:cNvSpPr txBox="true"/>
          <p:nvPr/>
        </p:nvSpPr>
        <p:spPr>
          <a:xfrm rot="0">
            <a:off x="735018" y="2231925"/>
            <a:ext cx="7972424" cy="443103"/>
          </a:xfrm>
          <a:prstGeom prst="rect">
            <a:avLst/>
          </a:prstGeom>
        </p:spPr>
        <p:txBody>
          <a:bodyPr anchor="t" rtlCol="false" tIns="0" lIns="0" bIns="0" rIns="0">
            <a:spAutoFit/>
          </a:bodyPr>
          <a:lstStyle/>
          <a:p>
            <a:pPr algn="l">
              <a:lnSpc>
                <a:spcPts val="3216"/>
              </a:lnSpc>
            </a:pPr>
            <a:r>
              <a:rPr lang="en-US" sz="2400">
                <a:solidFill>
                  <a:srgbClr val="76CDD8"/>
                </a:solidFill>
                <a:latin typeface="Luciole Bold"/>
                <a:ea typeface="Luciole Bold"/>
                <a:cs typeface="Luciole Bold"/>
                <a:sym typeface="Luciole Bold"/>
              </a:rPr>
              <a:t>MY ROLES</a:t>
            </a:r>
          </a:p>
        </p:txBody>
      </p:sp>
      <p:sp>
        <p:nvSpPr>
          <p:cNvPr name="TextBox 13" id="13"/>
          <p:cNvSpPr txBox="true"/>
          <p:nvPr/>
        </p:nvSpPr>
        <p:spPr>
          <a:xfrm rot="0">
            <a:off x="9051228" y="2927248"/>
            <a:ext cx="7986714" cy="4123309"/>
          </a:xfrm>
          <a:prstGeom prst="rect">
            <a:avLst/>
          </a:prstGeom>
        </p:spPr>
        <p:txBody>
          <a:bodyPr anchor="t" rtlCol="false" tIns="0" lIns="0" bIns="0" rIns="0">
            <a:spAutoFit/>
          </a:bodyPr>
          <a:lstStyle/>
          <a:p>
            <a:pPr algn="l" marL="530860" indent="-265430" lvl="1">
              <a:lnSpc>
                <a:spcPts val="2948"/>
              </a:lnSpc>
              <a:buFont typeface="Arial"/>
              <a:buChar char="•"/>
            </a:pPr>
            <a:r>
              <a:rPr lang="en-US" sz="2200">
                <a:solidFill>
                  <a:srgbClr val="222222"/>
                </a:solidFill>
                <a:latin typeface="Luciole"/>
                <a:ea typeface="Luciole"/>
                <a:cs typeface="Luciole"/>
                <a:sym typeface="Luciole"/>
              </a:rPr>
              <a:t>Refactored custom dynamic questionnaire using PredicateBuilder and hiding all the logic in methods so the main method would be easily readable thanks to verbose methods signature for better readability and maintainability.</a:t>
            </a:r>
          </a:p>
          <a:p>
            <a:pPr algn="l" marL="530860" indent="-265430" lvl="1">
              <a:lnSpc>
                <a:spcPts val="2948"/>
              </a:lnSpc>
              <a:buFont typeface="Arial"/>
              <a:buChar char="•"/>
            </a:pPr>
            <a:r>
              <a:rPr lang="en-US" sz="2200">
                <a:solidFill>
                  <a:srgbClr val="222222"/>
                </a:solidFill>
                <a:latin typeface="Luciole"/>
                <a:ea typeface="Luciole"/>
                <a:cs typeface="Luciole"/>
                <a:sym typeface="Luciole"/>
              </a:rPr>
              <a:t>Created services for Azure Search with methods such as </a:t>
            </a:r>
            <a:r>
              <a:rPr lang="en-US" sz="2200">
                <a:solidFill>
                  <a:srgbClr val="222222"/>
                </a:solidFill>
                <a:latin typeface="Luciole Bold"/>
                <a:ea typeface="Luciole Bold"/>
                <a:cs typeface="Luciole Bold"/>
                <a:sym typeface="Luciole Bold"/>
              </a:rPr>
              <a:t>repository with CRUD </a:t>
            </a:r>
            <a:r>
              <a:rPr lang="en-US" sz="2200">
                <a:solidFill>
                  <a:srgbClr val="222222"/>
                </a:solidFill>
                <a:latin typeface="Luciole"/>
                <a:ea typeface="Luciole"/>
                <a:cs typeface="Luciole"/>
                <a:sym typeface="Luciole"/>
              </a:rPr>
              <a:t>operations that supports convenient querying, service that utilizes Azure Search SDK for documents indexation, re-indexation, creation and deletion. </a:t>
            </a:r>
          </a:p>
          <a:p>
            <a:pPr algn="l" marL="530860" indent="-265430" lvl="1">
              <a:lnSpc>
                <a:spcPts val="2948"/>
              </a:lnSpc>
            </a:pPr>
          </a:p>
        </p:txBody>
      </p:sp>
      <p:sp>
        <p:nvSpPr>
          <p:cNvPr name="TextBox 14" id="14"/>
          <p:cNvSpPr txBox="true"/>
          <p:nvPr/>
        </p:nvSpPr>
        <p:spPr>
          <a:xfrm rot="0">
            <a:off x="9051224" y="2231925"/>
            <a:ext cx="7986718" cy="443103"/>
          </a:xfrm>
          <a:prstGeom prst="rect">
            <a:avLst/>
          </a:prstGeom>
        </p:spPr>
        <p:txBody>
          <a:bodyPr anchor="t" rtlCol="false" tIns="0" lIns="0" bIns="0" rIns="0">
            <a:spAutoFit/>
          </a:bodyPr>
          <a:lstStyle/>
          <a:p>
            <a:pPr algn="l">
              <a:lnSpc>
                <a:spcPts val="3216"/>
              </a:lnSpc>
            </a:pPr>
            <a:r>
              <a:rPr lang="en-US" sz="2400">
                <a:solidFill>
                  <a:srgbClr val="76CDD8"/>
                </a:solidFill>
                <a:latin typeface="Luciole Bold"/>
                <a:ea typeface="Luciole Bold"/>
                <a:cs typeface="Luciole Bold"/>
                <a:sym typeface="Luciole Bold"/>
              </a:rPr>
              <a:t>My key achievements</a:t>
            </a:r>
          </a:p>
        </p:txBody>
      </p:sp>
      <p:sp>
        <p:nvSpPr>
          <p:cNvPr name="TextBox 15" id="15"/>
          <p:cNvSpPr txBox="true"/>
          <p:nvPr/>
        </p:nvSpPr>
        <p:spPr>
          <a:xfrm rot="0">
            <a:off x="720728" y="4688359"/>
            <a:ext cx="7972424" cy="443103"/>
          </a:xfrm>
          <a:prstGeom prst="rect">
            <a:avLst/>
          </a:prstGeom>
        </p:spPr>
        <p:txBody>
          <a:bodyPr anchor="t" rtlCol="false" tIns="0" lIns="0" bIns="0" rIns="0">
            <a:spAutoFit/>
          </a:bodyPr>
          <a:lstStyle/>
          <a:p>
            <a:pPr algn="l">
              <a:lnSpc>
                <a:spcPts val="3216"/>
              </a:lnSpc>
            </a:pPr>
            <a:r>
              <a:rPr lang="en-US" sz="2400">
                <a:solidFill>
                  <a:srgbClr val="76CDD8"/>
                </a:solidFill>
                <a:latin typeface="Luciole Bold"/>
                <a:ea typeface="Luciole Bold"/>
                <a:cs typeface="Luciole Bold"/>
                <a:sym typeface="Luciole Bold"/>
              </a:rPr>
              <a:t>Highlights</a:t>
            </a:r>
          </a:p>
        </p:txBody>
      </p:sp>
      <p:sp>
        <p:nvSpPr>
          <p:cNvPr name="TextBox 16" id="16"/>
          <p:cNvSpPr txBox="true"/>
          <p:nvPr/>
        </p:nvSpPr>
        <p:spPr>
          <a:xfrm rot="0">
            <a:off x="735018" y="5332630"/>
            <a:ext cx="7048740" cy="3380359"/>
          </a:xfrm>
          <a:prstGeom prst="rect">
            <a:avLst/>
          </a:prstGeom>
        </p:spPr>
        <p:txBody>
          <a:bodyPr anchor="t" rtlCol="false" tIns="0" lIns="0" bIns="0" rIns="0">
            <a:spAutoFit/>
          </a:bodyPr>
          <a:lstStyle/>
          <a:p>
            <a:pPr algn="l">
              <a:lnSpc>
                <a:spcPts val="2948"/>
              </a:lnSpc>
            </a:pPr>
            <a:r>
              <a:rPr lang="en-US" sz="2200">
                <a:solidFill>
                  <a:srgbClr val="222222"/>
                </a:solidFill>
                <a:latin typeface="Luciole Italics"/>
                <a:ea typeface="Luciole Italics"/>
                <a:cs typeface="Luciole Italics"/>
                <a:sym typeface="Luciole Italics"/>
              </a:rPr>
              <a:t> </a:t>
            </a:r>
            <a:r>
              <a:rPr lang="en-US" sz="2200">
                <a:solidFill>
                  <a:srgbClr val="222222"/>
                </a:solidFill>
                <a:latin typeface="Luciole"/>
                <a:ea typeface="Luciole"/>
                <a:cs typeface="Luciole"/>
                <a:sym typeface="Luciole"/>
              </a:rPr>
              <a:t>Integrated </a:t>
            </a:r>
            <a:r>
              <a:rPr lang="en-US" sz="2200">
                <a:solidFill>
                  <a:srgbClr val="222222"/>
                </a:solidFill>
                <a:latin typeface="Luciole Bold"/>
                <a:ea typeface="Luciole Bold"/>
                <a:cs typeface="Luciole Bold"/>
                <a:sym typeface="Luciole Bold"/>
              </a:rPr>
              <a:t>Azure Search </a:t>
            </a:r>
            <a:r>
              <a:rPr lang="en-US" sz="2200">
                <a:solidFill>
                  <a:srgbClr val="222222"/>
                </a:solidFill>
                <a:latin typeface="Luciole"/>
                <a:ea typeface="Luciole"/>
                <a:cs typeface="Luciole"/>
                <a:sym typeface="Luciole"/>
              </a:rPr>
              <a:t>to transfer and store data from PostgreSQL to optimize read operations. </a:t>
            </a:r>
          </a:p>
          <a:p>
            <a:pPr algn="l">
              <a:lnSpc>
                <a:spcPts val="2948"/>
              </a:lnSpc>
            </a:pPr>
            <a:r>
              <a:rPr lang="en-US" sz="2200">
                <a:solidFill>
                  <a:srgbClr val="222222"/>
                </a:solidFill>
                <a:latin typeface="Luciole Italics"/>
                <a:ea typeface="Luciole Italics"/>
                <a:cs typeface="Luciole Italics"/>
                <a:sym typeface="Luciole Italics"/>
              </a:rPr>
              <a:t> Challenging parts: </a:t>
            </a:r>
            <a:r>
              <a:rPr lang="en-US" sz="2200">
                <a:solidFill>
                  <a:srgbClr val="222222"/>
                </a:solidFill>
                <a:latin typeface="Luciole"/>
                <a:ea typeface="Luciole"/>
                <a:cs typeface="Luciole"/>
                <a:sym typeface="Luciole"/>
              </a:rPr>
              <a:t>It wasn’t straight forward because by the time I was implementing there was lacking support from Azure’s library for .NET (NuGet). So, I had to dig the documentation and find right endpoints to make a HTTP request, check the response and wrap it into convenient service class methods.</a:t>
            </a:r>
          </a:p>
        </p:txBody>
      </p:sp>
      <p:sp>
        <p:nvSpPr>
          <p:cNvPr name="Freeform 17" id="17"/>
          <p:cNvSpPr/>
          <p:nvPr/>
        </p:nvSpPr>
        <p:spPr>
          <a:xfrm flipH="false" flipV="false" rot="0">
            <a:off x="7293670" y="1028700"/>
            <a:ext cx="2568325" cy="1444683"/>
          </a:xfrm>
          <a:custGeom>
            <a:avLst/>
            <a:gdLst/>
            <a:ahLst/>
            <a:cxnLst/>
            <a:rect r="r" b="b" t="t" l="l"/>
            <a:pathLst>
              <a:path h="1444683" w="2568325">
                <a:moveTo>
                  <a:pt x="0" y="0"/>
                </a:moveTo>
                <a:lnTo>
                  <a:pt x="2568326" y="0"/>
                </a:lnTo>
                <a:lnTo>
                  <a:pt x="2568326" y="1444683"/>
                </a:lnTo>
                <a:lnTo>
                  <a:pt x="0" y="1444683"/>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AutoShape 4" id="4"/>
          <p:cNvSpPr/>
          <p:nvPr/>
        </p:nvSpPr>
        <p:spPr>
          <a:xfrm rot="7637">
            <a:off x="569747" y="1423349"/>
            <a:ext cx="17148506" cy="0"/>
          </a:xfrm>
          <a:prstGeom prst="line">
            <a:avLst/>
          </a:prstGeom>
          <a:ln cap="rnd" w="19050">
            <a:solidFill>
              <a:srgbClr val="CCCCCC"/>
            </a:solidFill>
            <a:prstDash val="solid"/>
            <a:headEnd type="none" len="sm" w="sm"/>
            <a:tailEnd type="none" len="sm" w="sm"/>
          </a:ln>
        </p:spPr>
      </p:sp>
      <p:grpSp>
        <p:nvGrpSpPr>
          <p:cNvPr name="Group 5" id="5"/>
          <p:cNvGrpSpPr/>
          <p:nvPr/>
        </p:nvGrpSpPr>
        <p:grpSpPr>
          <a:xfrm rot="0">
            <a:off x="-352355" y="1413824"/>
            <a:ext cx="18640355" cy="671830"/>
            <a:chOff x="0" y="0"/>
            <a:chExt cx="24853807" cy="895773"/>
          </a:xfrm>
        </p:grpSpPr>
        <p:sp>
          <p:nvSpPr>
            <p:cNvPr name="Freeform 6" id="6"/>
            <p:cNvSpPr/>
            <p:nvPr/>
          </p:nvSpPr>
          <p:spPr>
            <a:xfrm flipH="false" flipV="false" rot="0">
              <a:off x="0" y="0"/>
              <a:ext cx="24853813" cy="895773"/>
            </a:xfrm>
            <a:custGeom>
              <a:avLst/>
              <a:gdLst/>
              <a:ahLst/>
              <a:cxnLst/>
              <a:rect r="r" b="b" t="t" l="l"/>
              <a:pathLst>
                <a:path h="895773" w="24853813">
                  <a:moveTo>
                    <a:pt x="0" y="0"/>
                  </a:moveTo>
                  <a:lnTo>
                    <a:pt x="24853813" y="0"/>
                  </a:lnTo>
                  <a:lnTo>
                    <a:pt x="24853813" y="895773"/>
                  </a:lnTo>
                  <a:lnTo>
                    <a:pt x="0" y="895773"/>
                  </a:lnTo>
                  <a:close/>
                </a:path>
              </a:pathLst>
            </a:custGeom>
            <a:gradFill rotWithShape="true">
              <a:gsLst>
                <a:gs pos="0">
                  <a:srgbClr val="0097B2">
                    <a:alpha val="100000"/>
                  </a:srgbClr>
                </a:gs>
                <a:gs pos="100000">
                  <a:srgbClr val="7ED957">
                    <a:alpha val="100000"/>
                  </a:srgbClr>
                </a:gs>
              </a:gsLst>
              <a:lin ang="0"/>
            </a:gradFill>
          </p:spPr>
        </p:sp>
        <p:sp>
          <p:nvSpPr>
            <p:cNvPr name="TextBox 7" id="7"/>
            <p:cNvSpPr txBox="true"/>
            <p:nvPr/>
          </p:nvSpPr>
          <p:spPr>
            <a:xfrm>
              <a:off x="0" y="-85725"/>
              <a:ext cx="24853807" cy="981498"/>
            </a:xfrm>
            <a:prstGeom prst="rect">
              <a:avLst/>
            </a:prstGeom>
          </p:spPr>
          <p:txBody>
            <a:bodyPr anchor="ctr" rtlCol="false" tIns="50800" lIns="50800" bIns="50800" rIns="50800"/>
            <a:lstStyle/>
            <a:p>
              <a:pPr algn="l">
                <a:lnSpc>
                  <a:spcPts val="3200"/>
                </a:lnSpc>
              </a:pPr>
              <a:r>
                <a:rPr lang="en-US" sz="2400">
                  <a:solidFill>
                    <a:srgbClr val="FFFFFF"/>
                  </a:solidFill>
                  <a:latin typeface="Luciole Bold"/>
                  <a:ea typeface="Luciole Bold"/>
                  <a:cs typeface="Luciole Bold"/>
                  <a:sym typeface="Luciole Bold"/>
                </a:rPr>
                <a:t>      OVERVIEW</a:t>
              </a:r>
            </a:p>
          </p:txBody>
        </p:sp>
      </p:grpSp>
      <p:sp>
        <p:nvSpPr>
          <p:cNvPr name="Freeform 8" id="8"/>
          <p:cNvSpPr/>
          <p:nvPr/>
        </p:nvSpPr>
        <p:spPr>
          <a:xfrm flipH="false" flipV="false" rot="0">
            <a:off x="6994234" y="921133"/>
            <a:ext cx="2946154" cy="1657212"/>
          </a:xfrm>
          <a:custGeom>
            <a:avLst/>
            <a:gdLst/>
            <a:ahLst/>
            <a:cxnLst/>
            <a:rect r="r" b="b" t="t" l="l"/>
            <a:pathLst>
              <a:path h="1657212" w="2946154">
                <a:moveTo>
                  <a:pt x="0" y="0"/>
                </a:moveTo>
                <a:lnTo>
                  <a:pt x="2946154" y="0"/>
                </a:lnTo>
                <a:lnTo>
                  <a:pt x="2946154" y="1657212"/>
                </a:lnTo>
                <a:lnTo>
                  <a:pt x="0" y="1657212"/>
                </a:lnTo>
                <a:lnTo>
                  <a:pt x="0" y="0"/>
                </a:lnTo>
                <a:close/>
              </a:path>
            </a:pathLst>
          </a:custGeom>
          <a:blipFill>
            <a:blip r:embed="rId2"/>
            <a:stretch>
              <a:fillRect l="0" t="0" r="0" b="0"/>
            </a:stretch>
          </a:blipFill>
        </p:spPr>
      </p:sp>
      <p:sp>
        <p:nvSpPr>
          <p:cNvPr name="TextBox 9" id="9"/>
          <p:cNvSpPr txBox="true"/>
          <p:nvPr/>
        </p:nvSpPr>
        <p:spPr>
          <a:xfrm rot="0">
            <a:off x="1978606" y="9781366"/>
            <a:ext cx="4661494" cy="228600"/>
          </a:xfrm>
          <a:prstGeom prst="rect">
            <a:avLst/>
          </a:prstGeom>
        </p:spPr>
        <p:txBody>
          <a:bodyPr anchor="t" rtlCol="false" tIns="0" lIns="0" bIns="0" rIns="0">
            <a:spAutoFit/>
          </a:bodyPr>
          <a:lstStyle/>
          <a:p>
            <a:pPr algn="l">
              <a:lnSpc>
                <a:spcPts val="1679"/>
              </a:lnSpc>
            </a:pPr>
            <a:r>
              <a:rPr lang="en-US" sz="1399">
                <a:solidFill>
                  <a:srgbClr val="FFFFFF"/>
                </a:solidFill>
                <a:latin typeface="Luciole"/>
                <a:ea typeface="Luciole"/>
                <a:cs typeface="Luciole"/>
                <a:sym typeface="Luciole"/>
              </a:rPr>
              <a:t>CONFIDENTIAL  |  © 2024 EPAM  Systems, Inc.</a:t>
            </a:r>
          </a:p>
        </p:txBody>
      </p:sp>
      <p:sp>
        <p:nvSpPr>
          <p:cNvPr name="TextBox 10" id="10"/>
          <p:cNvSpPr txBox="true"/>
          <p:nvPr/>
        </p:nvSpPr>
        <p:spPr>
          <a:xfrm rot="0">
            <a:off x="720728" y="373190"/>
            <a:ext cx="16852898" cy="685800"/>
          </a:xfrm>
          <a:prstGeom prst="rect">
            <a:avLst/>
          </a:prstGeom>
        </p:spPr>
        <p:txBody>
          <a:bodyPr anchor="t" rtlCol="false" tIns="0" lIns="0" bIns="0" rIns="0">
            <a:spAutoFit/>
          </a:bodyPr>
          <a:lstStyle/>
          <a:p>
            <a:pPr algn="l">
              <a:lnSpc>
                <a:spcPts val="4800"/>
              </a:lnSpc>
            </a:pPr>
            <a:r>
              <a:rPr lang="en-US" sz="4000">
                <a:solidFill>
                  <a:srgbClr val="222222"/>
                </a:solidFill>
                <a:latin typeface="Luciole Bold"/>
                <a:ea typeface="Luciole Bold"/>
                <a:cs typeface="Luciole Bold"/>
                <a:sym typeface="Luciole Bold"/>
              </a:rPr>
              <a:t>DEV EXPERIENCE: </a:t>
            </a:r>
            <a:r>
              <a:rPr lang="en-US" sz="4000">
                <a:solidFill>
                  <a:srgbClr val="222222"/>
                </a:solidFill>
                <a:latin typeface="Luciole"/>
                <a:ea typeface="Luciole"/>
                <a:cs typeface="Luciole"/>
                <a:sym typeface="Luciole"/>
              </a:rPr>
              <a:t>EPAM </a:t>
            </a:r>
            <a:r>
              <a:rPr lang="en-US" sz="4000">
                <a:solidFill>
                  <a:srgbClr val="222222"/>
                </a:solidFill>
                <a:latin typeface="Luciole Bold Italics"/>
                <a:ea typeface="Luciole Bold Italics"/>
                <a:cs typeface="Luciole Bold Italics"/>
                <a:sym typeface="Luciole Bold Italics"/>
              </a:rPr>
              <a:t>Philip Morris</a:t>
            </a:r>
            <a:r>
              <a:rPr lang="en-US" sz="4000">
                <a:solidFill>
                  <a:srgbClr val="222222"/>
                </a:solidFill>
                <a:latin typeface="Luciole Bold"/>
                <a:ea typeface="Luciole Bold"/>
                <a:cs typeface="Luciole Bold"/>
                <a:sym typeface="Luciole Bold"/>
              </a:rPr>
              <a:t> — page 1/2</a:t>
            </a:r>
          </a:p>
        </p:txBody>
      </p:sp>
      <p:sp>
        <p:nvSpPr>
          <p:cNvPr name="TextBox 11" id="11"/>
          <p:cNvSpPr txBox="true"/>
          <p:nvPr/>
        </p:nvSpPr>
        <p:spPr>
          <a:xfrm rot="0">
            <a:off x="14918322" y="9794690"/>
            <a:ext cx="2655304" cy="276225"/>
          </a:xfrm>
          <a:prstGeom prst="rect">
            <a:avLst/>
          </a:prstGeom>
        </p:spPr>
        <p:txBody>
          <a:bodyPr anchor="t" rtlCol="false" tIns="0" lIns="0" bIns="0" rIns="0">
            <a:spAutoFit/>
          </a:bodyPr>
          <a:lstStyle/>
          <a:p>
            <a:pPr algn="r">
              <a:lnSpc>
                <a:spcPts val="1920"/>
              </a:lnSpc>
            </a:pPr>
            <a:r>
              <a:rPr lang="en-US" sz="1600">
                <a:solidFill>
                  <a:srgbClr val="FEFEFE"/>
                </a:solidFill>
                <a:latin typeface="Luciole Bold"/>
                <a:ea typeface="Luciole Bold"/>
                <a:cs typeface="Luciole Bold"/>
                <a:sym typeface="Luciole Bold"/>
              </a:rPr>
              <a:t>5</a:t>
            </a:r>
          </a:p>
        </p:txBody>
      </p:sp>
      <p:sp>
        <p:nvSpPr>
          <p:cNvPr name="TextBox 12" id="12"/>
          <p:cNvSpPr txBox="true"/>
          <p:nvPr/>
        </p:nvSpPr>
        <p:spPr>
          <a:xfrm rot="0">
            <a:off x="714378" y="3340650"/>
            <a:ext cx="7972422" cy="43370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444444"/>
                </a:solidFill>
                <a:latin typeface="Luciole"/>
                <a:ea typeface="Luciole"/>
                <a:cs typeface="Luciole"/>
                <a:sym typeface="Luciole"/>
              </a:rPr>
              <a:t>Domain – tobacco production</a:t>
            </a:r>
          </a:p>
        </p:txBody>
      </p:sp>
      <p:sp>
        <p:nvSpPr>
          <p:cNvPr name="TextBox 13" id="13"/>
          <p:cNvSpPr txBox="true"/>
          <p:nvPr/>
        </p:nvSpPr>
        <p:spPr>
          <a:xfrm rot="0">
            <a:off x="714378" y="2673900"/>
            <a:ext cx="7972424"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Business</a:t>
            </a:r>
          </a:p>
        </p:txBody>
      </p:sp>
      <p:sp>
        <p:nvSpPr>
          <p:cNvPr name="TextBox 14" id="14"/>
          <p:cNvSpPr txBox="true"/>
          <p:nvPr/>
        </p:nvSpPr>
        <p:spPr>
          <a:xfrm rot="0">
            <a:off x="9601198" y="3397800"/>
            <a:ext cx="7986714" cy="2078990"/>
          </a:xfrm>
          <a:prstGeom prst="rect">
            <a:avLst/>
          </a:prstGeom>
        </p:spPr>
        <p:txBody>
          <a:bodyPr anchor="t" rtlCol="false" tIns="0" lIns="0" bIns="0" rIns="0">
            <a:spAutoFit/>
          </a:bodyPr>
          <a:lstStyle/>
          <a:p>
            <a:pPr algn="l" marL="530860" indent="-265430" lvl="1">
              <a:lnSpc>
                <a:spcPts val="2640"/>
              </a:lnSpc>
              <a:buFont typeface="Arial"/>
              <a:buChar char="•"/>
            </a:pPr>
            <a:r>
              <a:rPr lang="en-US" sz="2200">
                <a:solidFill>
                  <a:srgbClr val="222222"/>
                </a:solidFill>
                <a:latin typeface="Luciole"/>
                <a:ea typeface="Luciole"/>
                <a:cs typeface="Luciole"/>
                <a:sym typeface="Luciole"/>
              </a:rPr>
              <a:t>Period of involvement: &lt;STARTDATE&gt; - &lt;ENDDATE&gt;</a:t>
            </a:r>
          </a:p>
          <a:p>
            <a:pPr algn="l" marL="530860" indent="-265430" lvl="1">
              <a:lnSpc>
                <a:spcPts val="2640"/>
              </a:lnSpc>
              <a:buFont typeface="Arial"/>
              <a:buChar char="•"/>
            </a:pPr>
            <a:r>
              <a:rPr lang="en-US" sz="2200">
                <a:solidFill>
                  <a:srgbClr val="222222"/>
                </a:solidFill>
                <a:latin typeface="Luciole"/>
                <a:ea typeface="Luciole"/>
                <a:cs typeface="Luciole"/>
                <a:sym typeface="Luciole"/>
              </a:rPr>
              <a:t>Team of 4 people (back, front, dev ops, product owner)</a:t>
            </a:r>
          </a:p>
          <a:p>
            <a:pPr algn="l" marL="530860" indent="-265430" lvl="1">
              <a:lnSpc>
                <a:spcPts val="2640"/>
              </a:lnSpc>
              <a:buFont typeface="Arial"/>
              <a:buChar char="•"/>
            </a:pPr>
            <a:r>
              <a:rPr lang="en-US" sz="2200">
                <a:solidFill>
                  <a:srgbClr val="222222"/>
                </a:solidFill>
                <a:latin typeface="Luciole"/>
                <a:ea typeface="Luciole"/>
                <a:cs typeface="Luciole"/>
                <a:sym typeface="Luciole"/>
              </a:rPr>
              <a:t>Tobacco producer</a:t>
            </a:r>
          </a:p>
          <a:p>
            <a:pPr algn="l" marL="530860" indent="-265430" lvl="1">
              <a:lnSpc>
                <a:spcPts val="2640"/>
              </a:lnSpc>
              <a:buFont typeface="Arial"/>
              <a:buChar char="•"/>
            </a:pPr>
            <a:r>
              <a:rPr lang="en-US" sz="2200">
                <a:solidFill>
                  <a:srgbClr val="222222"/>
                </a:solidFill>
                <a:latin typeface="Luciole"/>
                <a:ea typeface="Luciole"/>
                <a:cs typeface="Luciole"/>
                <a:sym typeface="Luciole"/>
              </a:rPr>
              <a:t>Main stack: .NET Web API, MSSQL, Docker, AWS</a:t>
            </a:r>
          </a:p>
          <a:p>
            <a:pPr algn="l" marL="530860" indent="-265430" lvl="1">
              <a:lnSpc>
                <a:spcPts val="3200"/>
              </a:lnSpc>
            </a:pPr>
          </a:p>
        </p:txBody>
      </p:sp>
      <p:sp>
        <p:nvSpPr>
          <p:cNvPr name="TextBox 15" id="15"/>
          <p:cNvSpPr txBox="true"/>
          <p:nvPr/>
        </p:nvSpPr>
        <p:spPr>
          <a:xfrm rot="0">
            <a:off x="9601194" y="2673900"/>
            <a:ext cx="7986718"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Key facts</a:t>
            </a:r>
          </a:p>
        </p:txBody>
      </p:sp>
      <p:sp>
        <p:nvSpPr>
          <p:cNvPr name="TextBox 16" id="16"/>
          <p:cNvSpPr txBox="true"/>
          <p:nvPr/>
        </p:nvSpPr>
        <p:spPr>
          <a:xfrm rot="0">
            <a:off x="569770" y="5849116"/>
            <a:ext cx="7972424"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High level Technical architecture</a:t>
            </a:r>
          </a:p>
        </p:txBody>
      </p:sp>
      <p:sp>
        <p:nvSpPr>
          <p:cNvPr name="TextBox 17" id="17"/>
          <p:cNvSpPr txBox="true"/>
          <p:nvPr/>
        </p:nvSpPr>
        <p:spPr>
          <a:xfrm rot="0">
            <a:off x="569768" y="6321510"/>
            <a:ext cx="5975986" cy="43370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222222"/>
                </a:solidFill>
                <a:latin typeface="Luciole"/>
                <a:ea typeface="Luciole"/>
                <a:cs typeface="Luciole"/>
                <a:sym typeface="Luciole"/>
              </a:rPr>
              <a:t>Web API with clean architecture</a:t>
            </a:r>
          </a:p>
        </p:txBody>
      </p:sp>
      <p:sp>
        <p:nvSpPr>
          <p:cNvPr name="TextBox 18" id="18"/>
          <p:cNvSpPr txBox="true"/>
          <p:nvPr/>
        </p:nvSpPr>
        <p:spPr>
          <a:xfrm rot="0">
            <a:off x="9615488" y="5897330"/>
            <a:ext cx="7972424" cy="163004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Tech stack</a:t>
            </a:r>
          </a:p>
          <a:p>
            <a:pPr algn="l" marL="530860" indent="-265430" lvl="1">
              <a:lnSpc>
                <a:spcPts val="3200"/>
              </a:lnSpc>
              <a:buFont typeface="Arial"/>
              <a:buChar char="•"/>
            </a:pPr>
            <a:r>
              <a:rPr lang="en-US" sz="2200">
                <a:solidFill>
                  <a:srgbClr val="222222"/>
                </a:solidFill>
                <a:latin typeface="Luciole Bold"/>
                <a:ea typeface="Luciole Bold"/>
                <a:cs typeface="Luciole Bold"/>
                <a:sym typeface="Luciole Bold"/>
              </a:rPr>
              <a:t>.NET</a:t>
            </a:r>
          </a:p>
          <a:p>
            <a:pPr algn="l" marL="530860" indent="-265430" lvl="1">
              <a:lnSpc>
                <a:spcPts val="3200"/>
              </a:lnSpc>
              <a:buFont typeface="Arial"/>
              <a:buChar char="•"/>
            </a:pPr>
            <a:r>
              <a:rPr lang="en-US" sz="2200">
                <a:solidFill>
                  <a:srgbClr val="222222"/>
                </a:solidFill>
                <a:latin typeface="Luciole Bold"/>
                <a:ea typeface="Luciole Bold"/>
                <a:cs typeface="Luciole Bold"/>
                <a:sym typeface="Luciole Bold"/>
              </a:rPr>
              <a:t>Postgresql</a:t>
            </a:r>
          </a:p>
          <a:p>
            <a:pPr algn="l" marL="530860" indent="-265430" lvl="1">
              <a:lnSpc>
                <a:spcPts val="3200"/>
              </a:lnSpc>
              <a:buFont typeface="Arial"/>
              <a:buChar char="•"/>
            </a:pPr>
            <a:r>
              <a:rPr lang="en-US" sz="2200">
                <a:solidFill>
                  <a:srgbClr val="222222"/>
                </a:solidFill>
                <a:latin typeface="Luciole Bold"/>
                <a:ea typeface="Luciole Bold"/>
                <a:cs typeface="Luciole Bold"/>
                <a:sym typeface="Luciole Bold"/>
              </a:rPr>
              <a:t>AWS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53276"/>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AutoShape 4" id="4"/>
          <p:cNvSpPr/>
          <p:nvPr/>
        </p:nvSpPr>
        <p:spPr>
          <a:xfrm>
            <a:off x="569768" y="1413822"/>
            <a:ext cx="17148464" cy="38100"/>
          </a:xfrm>
          <a:prstGeom prst="line">
            <a:avLst/>
          </a:prstGeom>
          <a:ln cap="rnd" w="19050">
            <a:solidFill>
              <a:srgbClr val="CCCCCC"/>
            </a:solidFill>
            <a:prstDash val="solid"/>
            <a:headEnd type="none" len="sm" w="sm"/>
            <a:tailEnd type="none" len="sm" w="sm"/>
          </a:ln>
        </p:spPr>
      </p:sp>
      <p:grpSp>
        <p:nvGrpSpPr>
          <p:cNvPr name="Group 5" id="5"/>
          <p:cNvGrpSpPr/>
          <p:nvPr/>
        </p:nvGrpSpPr>
        <p:grpSpPr>
          <a:xfrm rot="0">
            <a:off x="-352355" y="1413822"/>
            <a:ext cx="18640355" cy="671830"/>
            <a:chOff x="0" y="0"/>
            <a:chExt cx="24853807" cy="895773"/>
          </a:xfrm>
        </p:grpSpPr>
        <p:sp>
          <p:nvSpPr>
            <p:cNvPr name="Freeform 6" id="6"/>
            <p:cNvSpPr/>
            <p:nvPr/>
          </p:nvSpPr>
          <p:spPr>
            <a:xfrm flipH="false" flipV="false" rot="0">
              <a:off x="0" y="0"/>
              <a:ext cx="24853813" cy="895773"/>
            </a:xfrm>
            <a:custGeom>
              <a:avLst/>
              <a:gdLst/>
              <a:ahLst/>
              <a:cxnLst/>
              <a:rect r="r" b="b" t="t" l="l"/>
              <a:pathLst>
                <a:path h="895773" w="24853813">
                  <a:moveTo>
                    <a:pt x="0" y="0"/>
                  </a:moveTo>
                  <a:lnTo>
                    <a:pt x="24853813" y="0"/>
                  </a:lnTo>
                  <a:lnTo>
                    <a:pt x="24853813" y="895773"/>
                  </a:lnTo>
                  <a:lnTo>
                    <a:pt x="0" y="895773"/>
                  </a:lnTo>
                  <a:close/>
                </a:path>
              </a:pathLst>
            </a:custGeom>
            <a:gradFill rotWithShape="true">
              <a:gsLst>
                <a:gs pos="0">
                  <a:srgbClr val="0097B2">
                    <a:alpha val="100000"/>
                  </a:srgbClr>
                </a:gs>
                <a:gs pos="100000">
                  <a:srgbClr val="7ED957">
                    <a:alpha val="100000"/>
                  </a:srgbClr>
                </a:gs>
              </a:gsLst>
              <a:lin ang="0"/>
            </a:gradFill>
          </p:spPr>
        </p:sp>
        <p:sp>
          <p:nvSpPr>
            <p:cNvPr name="TextBox 7" id="7"/>
            <p:cNvSpPr txBox="true"/>
            <p:nvPr/>
          </p:nvSpPr>
          <p:spPr>
            <a:xfrm>
              <a:off x="0" y="-85725"/>
              <a:ext cx="24853807" cy="981498"/>
            </a:xfrm>
            <a:prstGeom prst="rect">
              <a:avLst/>
            </a:prstGeom>
          </p:spPr>
          <p:txBody>
            <a:bodyPr anchor="ctr" rtlCol="false" tIns="50800" lIns="50800" bIns="50800" rIns="50800"/>
            <a:lstStyle/>
            <a:p>
              <a:pPr algn="l">
                <a:lnSpc>
                  <a:spcPts val="3200"/>
                </a:lnSpc>
              </a:pPr>
              <a:r>
                <a:rPr lang="en-US" sz="2400">
                  <a:solidFill>
                    <a:srgbClr val="FFFFFF"/>
                  </a:solidFill>
                  <a:latin typeface="Luciole Bold"/>
                  <a:ea typeface="Luciole Bold"/>
                  <a:cs typeface="Luciole Bold"/>
                  <a:sym typeface="Luciole Bold"/>
                </a:rPr>
                <a:t>       MY PARTICIPATION</a:t>
              </a:r>
            </a:p>
          </p:txBody>
        </p:sp>
      </p:grpSp>
      <p:sp>
        <p:nvSpPr>
          <p:cNvPr name="TextBox 8" id="8"/>
          <p:cNvSpPr txBox="true"/>
          <p:nvPr/>
        </p:nvSpPr>
        <p:spPr>
          <a:xfrm rot="0">
            <a:off x="1978606" y="9781364"/>
            <a:ext cx="4661494" cy="228600"/>
          </a:xfrm>
          <a:prstGeom prst="rect">
            <a:avLst/>
          </a:prstGeom>
        </p:spPr>
        <p:txBody>
          <a:bodyPr anchor="t" rtlCol="false" tIns="0" lIns="0" bIns="0" rIns="0">
            <a:spAutoFit/>
          </a:bodyPr>
          <a:lstStyle/>
          <a:p>
            <a:pPr algn="l">
              <a:lnSpc>
                <a:spcPts val="1679"/>
              </a:lnSpc>
            </a:pPr>
            <a:r>
              <a:rPr lang="en-US" sz="1399">
                <a:solidFill>
                  <a:srgbClr val="FFFFFF"/>
                </a:solidFill>
                <a:latin typeface="Luciole"/>
                <a:ea typeface="Luciole"/>
                <a:cs typeface="Luciole"/>
                <a:sym typeface="Luciole"/>
              </a:rPr>
              <a:t>CONFIDENTIAL  |  © 2024 EPAM  Systems, Inc.</a:t>
            </a:r>
          </a:p>
        </p:txBody>
      </p:sp>
      <p:sp>
        <p:nvSpPr>
          <p:cNvPr name="TextBox 9" id="9"/>
          <p:cNvSpPr txBox="true"/>
          <p:nvPr/>
        </p:nvSpPr>
        <p:spPr>
          <a:xfrm rot="0">
            <a:off x="720728" y="373188"/>
            <a:ext cx="16852898" cy="685800"/>
          </a:xfrm>
          <a:prstGeom prst="rect">
            <a:avLst/>
          </a:prstGeom>
        </p:spPr>
        <p:txBody>
          <a:bodyPr anchor="t" rtlCol="false" tIns="0" lIns="0" bIns="0" rIns="0">
            <a:spAutoFit/>
          </a:bodyPr>
          <a:lstStyle/>
          <a:p>
            <a:pPr algn="l">
              <a:lnSpc>
                <a:spcPts val="4800"/>
              </a:lnSpc>
            </a:pPr>
            <a:r>
              <a:rPr lang="en-US" sz="4000">
                <a:solidFill>
                  <a:srgbClr val="222222"/>
                </a:solidFill>
                <a:latin typeface="Luciole Bold"/>
                <a:ea typeface="Luciole Bold"/>
                <a:cs typeface="Luciole Bold"/>
                <a:sym typeface="Luciole Bold"/>
              </a:rPr>
              <a:t>DEV EXPERIENCE: </a:t>
            </a:r>
            <a:r>
              <a:rPr lang="en-US" sz="4000">
                <a:solidFill>
                  <a:srgbClr val="222222"/>
                </a:solidFill>
                <a:latin typeface="Luciole"/>
                <a:ea typeface="Luciole"/>
                <a:cs typeface="Luciole"/>
                <a:sym typeface="Luciole"/>
              </a:rPr>
              <a:t>EPAM </a:t>
            </a:r>
            <a:r>
              <a:rPr lang="en-US" sz="4000">
                <a:solidFill>
                  <a:srgbClr val="222222"/>
                </a:solidFill>
                <a:latin typeface="Luciole Bold Italics"/>
                <a:ea typeface="Luciole Bold Italics"/>
                <a:cs typeface="Luciole Bold Italics"/>
                <a:sym typeface="Luciole Bold Italics"/>
              </a:rPr>
              <a:t>Philip Morris</a:t>
            </a:r>
            <a:r>
              <a:rPr lang="en-US" sz="4000">
                <a:solidFill>
                  <a:srgbClr val="222222"/>
                </a:solidFill>
                <a:latin typeface="Luciole Bold"/>
                <a:ea typeface="Luciole Bold"/>
                <a:cs typeface="Luciole Bold"/>
                <a:sym typeface="Luciole Bold"/>
              </a:rPr>
              <a:t> — page 2/2</a:t>
            </a:r>
          </a:p>
        </p:txBody>
      </p:sp>
      <p:sp>
        <p:nvSpPr>
          <p:cNvPr name="TextBox 10" id="10"/>
          <p:cNvSpPr txBox="true"/>
          <p:nvPr/>
        </p:nvSpPr>
        <p:spPr>
          <a:xfrm rot="0">
            <a:off x="14918322" y="9794688"/>
            <a:ext cx="2655304" cy="276225"/>
          </a:xfrm>
          <a:prstGeom prst="rect">
            <a:avLst/>
          </a:prstGeom>
        </p:spPr>
        <p:txBody>
          <a:bodyPr anchor="t" rtlCol="false" tIns="0" lIns="0" bIns="0" rIns="0">
            <a:spAutoFit/>
          </a:bodyPr>
          <a:lstStyle/>
          <a:p>
            <a:pPr algn="r">
              <a:lnSpc>
                <a:spcPts val="1920"/>
              </a:lnSpc>
            </a:pPr>
            <a:r>
              <a:rPr lang="en-US" sz="1600">
                <a:solidFill>
                  <a:srgbClr val="FEFEFE"/>
                </a:solidFill>
                <a:latin typeface="Luciole Bold"/>
                <a:ea typeface="Luciole Bold"/>
                <a:cs typeface="Luciole Bold"/>
                <a:sym typeface="Luciole Bold"/>
              </a:rPr>
              <a:t>5</a:t>
            </a:r>
          </a:p>
        </p:txBody>
      </p:sp>
      <p:sp>
        <p:nvSpPr>
          <p:cNvPr name="TextBox 11" id="11"/>
          <p:cNvSpPr txBox="true"/>
          <p:nvPr/>
        </p:nvSpPr>
        <p:spPr>
          <a:xfrm rot="0">
            <a:off x="303224" y="2718933"/>
            <a:ext cx="8251822" cy="123380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444444"/>
                </a:solidFill>
                <a:latin typeface="Luciole Bold"/>
                <a:ea typeface="Luciole Bold"/>
                <a:cs typeface="Luciole Bold"/>
                <a:sym typeface="Luciole Bold"/>
              </a:rPr>
              <a:t>Developed from scratch </a:t>
            </a:r>
            <a:r>
              <a:rPr lang="en-US" sz="2200">
                <a:solidFill>
                  <a:srgbClr val="444444"/>
                </a:solidFill>
                <a:latin typeface="Luciole"/>
                <a:ea typeface="Luciole"/>
                <a:cs typeface="Luciole"/>
                <a:sym typeface="Luciole"/>
              </a:rPr>
              <a:t>a backend service which serves client’s feedback questionary that had to be displayed in tobacco stores in France.</a:t>
            </a:r>
          </a:p>
        </p:txBody>
      </p:sp>
      <p:sp>
        <p:nvSpPr>
          <p:cNvPr name="TextBox 12" id="12"/>
          <p:cNvSpPr txBox="true"/>
          <p:nvPr/>
        </p:nvSpPr>
        <p:spPr>
          <a:xfrm rot="0">
            <a:off x="582622" y="2123335"/>
            <a:ext cx="7972424"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MY ROLES</a:t>
            </a:r>
          </a:p>
        </p:txBody>
      </p:sp>
      <p:sp>
        <p:nvSpPr>
          <p:cNvPr name="TextBox 13" id="13"/>
          <p:cNvSpPr txBox="true"/>
          <p:nvPr/>
        </p:nvSpPr>
        <p:spPr>
          <a:xfrm rot="0">
            <a:off x="376976" y="4934755"/>
            <a:ext cx="9281374" cy="443420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444444"/>
                </a:solidFill>
                <a:latin typeface="Luciole"/>
                <a:ea typeface="Luciole"/>
                <a:cs typeface="Luciole"/>
                <a:sym typeface="Luciole"/>
              </a:rPr>
              <a:t>Quickly delivered a scalable, maintainable Web API with growth potential by implementing </a:t>
            </a:r>
            <a:r>
              <a:rPr lang="en-US" sz="2200">
                <a:solidFill>
                  <a:srgbClr val="444444"/>
                </a:solidFill>
                <a:latin typeface="Luciole Bold"/>
                <a:ea typeface="Luciole Bold"/>
                <a:cs typeface="Luciole Bold"/>
                <a:sym typeface="Luciole Bold"/>
              </a:rPr>
              <a:t>clean architecture </a:t>
            </a:r>
            <a:r>
              <a:rPr lang="en-US" sz="2200">
                <a:solidFill>
                  <a:srgbClr val="444444"/>
                </a:solidFill>
                <a:latin typeface="Luciole"/>
                <a:ea typeface="Luciole"/>
                <a:cs typeface="Luciole"/>
                <a:sym typeface="Luciole"/>
              </a:rPr>
              <a:t>principals.</a:t>
            </a:r>
          </a:p>
          <a:p>
            <a:pPr algn="l" marL="530860" indent="-265430" lvl="1">
              <a:lnSpc>
                <a:spcPts val="3200"/>
              </a:lnSpc>
              <a:buFont typeface="Arial"/>
              <a:buChar char="•"/>
            </a:pPr>
            <a:r>
              <a:rPr lang="en-US" sz="2200">
                <a:solidFill>
                  <a:srgbClr val="222222"/>
                </a:solidFill>
                <a:latin typeface="Luciole"/>
                <a:ea typeface="Luciole"/>
                <a:cs typeface="Luciole"/>
                <a:sym typeface="Luciole"/>
              </a:rPr>
              <a:t>Questions and answers were stored in database which made it </a:t>
            </a:r>
            <a:r>
              <a:rPr lang="en-US" sz="2200">
                <a:solidFill>
                  <a:srgbClr val="222222"/>
                </a:solidFill>
                <a:latin typeface="Luciole Bold"/>
                <a:ea typeface="Luciole Bold"/>
                <a:cs typeface="Luciole Bold"/>
                <a:sym typeface="Luciole Bold"/>
              </a:rPr>
              <a:t>dynamic and easy to alter.</a:t>
            </a:r>
          </a:p>
          <a:p>
            <a:pPr algn="l" marL="530860" indent="-265430" lvl="1">
              <a:lnSpc>
                <a:spcPts val="3200"/>
              </a:lnSpc>
              <a:buFont typeface="Arial"/>
              <a:buChar char="•"/>
            </a:pPr>
            <a:r>
              <a:rPr lang="en-US" sz="2200">
                <a:solidFill>
                  <a:srgbClr val="222222"/>
                </a:solidFill>
                <a:latin typeface="Luciole Bold"/>
                <a:ea typeface="Luciole Bold"/>
                <a:cs typeface="Luciole Bold"/>
                <a:sym typeface="Luciole Bold"/>
              </a:rPr>
              <a:t>Change</a:t>
            </a:r>
            <a:r>
              <a:rPr lang="en-US" sz="2200">
                <a:solidFill>
                  <a:srgbClr val="222222"/>
                </a:solidFill>
                <a:latin typeface="Luciole"/>
                <a:ea typeface="Luciole"/>
                <a:cs typeface="Luciole"/>
                <a:sym typeface="Luciole"/>
              </a:rPr>
              <a:t> questionnaire content </a:t>
            </a:r>
            <a:r>
              <a:rPr lang="en-US" sz="2200">
                <a:solidFill>
                  <a:srgbClr val="222222"/>
                </a:solidFill>
                <a:latin typeface="Luciole Bold"/>
                <a:ea typeface="Luciole Bold"/>
                <a:cs typeface="Luciole Bold"/>
                <a:sym typeface="Luciole Bold"/>
              </a:rPr>
              <a:t>without</a:t>
            </a:r>
            <a:r>
              <a:rPr lang="en-US" sz="2200">
                <a:solidFill>
                  <a:srgbClr val="222222"/>
                </a:solidFill>
                <a:latin typeface="Luciole"/>
                <a:ea typeface="Luciole"/>
                <a:cs typeface="Luciole"/>
                <a:sym typeface="Luciole"/>
              </a:rPr>
              <a:t> front or back-end </a:t>
            </a:r>
            <a:r>
              <a:rPr lang="en-US" sz="2200">
                <a:solidFill>
                  <a:srgbClr val="222222"/>
                </a:solidFill>
                <a:latin typeface="Luciole Bold"/>
                <a:ea typeface="Luciole Bold"/>
                <a:cs typeface="Luciole Bold"/>
                <a:sym typeface="Luciole Bold"/>
              </a:rPr>
              <a:t>application deployment.</a:t>
            </a:r>
          </a:p>
          <a:p>
            <a:pPr algn="l" marL="530860" indent="-265430" lvl="1">
              <a:lnSpc>
                <a:spcPts val="3200"/>
              </a:lnSpc>
              <a:buFont typeface="Arial"/>
              <a:buChar char="•"/>
            </a:pPr>
            <a:r>
              <a:rPr lang="en-US" sz="2200">
                <a:solidFill>
                  <a:srgbClr val="222222"/>
                </a:solidFill>
                <a:latin typeface="Luciole Bold"/>
                <a:ea typeface="Luciole Bold"/>
                <a:cs typeface="Luciole Bold"/>
                <a:sym typeface="Luciole Bold"/>
              </a:rPr>
              <a:t>Future proof </a:t>
            </a:r>
            <a:r>
              <a:rPr lang="en-US" sz="2200">
                <a:solidFill>
                  <a:srgbClr val="222222"/>
                </a:solidFill>
                <a:latin typeface="Luciole"/>
                <a:ea typeface="Luciole"/>
                <a:cs typeface="Luciole"/>
                <a:sym typeface="Luciole"/>
              </a:rPr>
              <a:t>for more features such as reports and more.</a:t>
            </a:r>
          </a:p>
          <a:p>
            <a:pPr algn="l" marL="530860" indent="-265430" lvl="1">
              <a:lnSpc>
                <a:spcPts val="3200"/>
              </a:lnSpc>
              <a:buFont typeface="Arial"/>
              <a:buChar char="•"/>
            </a:pPr>
            <a:r>
              <a:rPr lang="en-US" sz="2200">
                <a:solidFill>
                  <a:srgbClr val="222222"/>
                </a:solidFill>
                <a:latin typeface="Luciole"/>
                <a:ea typeface="Luciole"/>
                <a:cs typeface="Luciole"/>
                <a:sym typeface="Luciole"/>
              </a:rPr>
              <a:t>The data could be used ported and used in </a:t>
            </a:r>
            <a:r>
              <a:rPr lang="en-US" sz="2200">
                <a:solidFill>
                  <a:srgbClr val="222222"/>
                </a:solidFill>
                <a:latin typeface="Luciole Bold"/>
                <a:ea typeface="Luciole Bold"/>
                <a:cs typeface="Luciole Bold"/>
                <a:sym typeface="Luciole Bold"/>
              </a:rPr>
              <a:t>data warehouses </a:t>
            </a:r>
            <a:r>
              <a:rPr lang="en-US" sz="2200">
                <a:solidFill>
                  <a:srgbClr val="222222"/>
                </a:solidFill>
                <a:latin typeface="Luciole"/>
                <a:ea typeface="Luciole"/>
                <a:cs typeface="Luciole"/>
                <a:sym typeface="Luciole"/>
              </a:rPr>
              <a:t>for analyzing the answers and generate aggregated feedbacks.</a:t>
            </a:r>
          </a:p>
          <a:p>
            <a:pPr algn="l" marL="530860" indent="-265430" lvl="1">
              <a:lnSpc>
                <a:spcPts val="3200"/>
              </a:lnSpc>
            </a:pPr>
          </a:p>
        </p:txBody>
      </p:sp>
      <p:sp>
        <p:nvSpPr>
          <p:cNvPr name="TextBox 14" id="14"/>
          <p:cNvSpPr txBox="true"/>
          <p:nvPr/>
        </p:nvSpPr>
        <p:spPr>
          <a:xfrm rot="0">
            <a:off x="568330" y="4268005"/>
            <a:ext cx="4575172"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MY KEY ACHIEVEMENTS</a:t>
            </a:r>
          </a:p>
        </p:txBody>
      </p:sp>
      <p:sp>
        <p:nvSpPr>
          <p:cNvPr name="Freeform 15" id="15"/>
          <p:cNvSpPr/>
          <p:nvPr/>
        </p:nvSpPr>
        <p:spPr>
          <a:xfrm flipH="false" flipV="false" rot="0">
            <a:off x="11391472" y="2926818"/>
            <a:ext cx="6182154" cy="6361686"/>
          </a:xfrm>
          <a:custGeom>
            <a:avLst/>
            <a:gdLst/>
            <a:ahLst/>
            <a:cxnLst/>
            <a:rect r="r" b="b" t="t" l="l"/>
            <a:pathLst>
              <a:path h="6361686" w="6182154">
                <a:moveTo>
                  <a:pt x="0" y="0"/>
                </a:moveTo>
                <a:lnTo>
                  <a:pt x="6182154" y="0"/>
                </a:lnTo>
                <a:lnTo>
                  <a:pt x="6182154" y="6361686"/>
                </a:lnTo>
                <a:lnTo>
                  <a:pt x="0" y="6361686"/>
                </a:lnTo>
                <a:lnTo>
                  <a:pt x="0" y="0"/>
                </a:lnTo>
                <a:close/>
              </a:path>
            </a:pathLst>
          </a:custGeom>
          <a:blipFill>
            <a:blip r:embed="rId2"/>
            <a:stretch>
              <a:fillRect l="0" t="0" r="0" b="0"/>
            </a:stretch>
          </a:blipFill>
        </p:spPr>
      </p:sp>
      <p:sp>
        <p:nvSpPr>
          <p:cNvPr name="TextBox 16" id="16"/>
          <p:cNvSpPr txBox="true"/>
          <p:nvPr/>
        </p:nvSpPr>
        <p:spPr>
          <a:xfrm rot="0">
            <a:off x="11391470" y="2278514"/>
            <a:ext cx="5582078" cy="435611"/>
          </a:xfrm>
          <a:prstGeom prst="rect">
            <a:avLst/>
          </a:prstGeom>
        </p:spPr>
        <p:txBody>
          <a:bodyPr anchor="t" rtlCol="false" tIns="0" lIns="0" bIns="0" rIns="0">
            <a:spAutoFit/>
          </a:bodyPr>
          <a:lstStyle/>
          <a:p>
            <a:pPr algn="l" marL="0" indent="0" lvl="0">
              <a:lnSpc>
                <a:spcPts val="3199"/>
              </a:lnSpc>
              <a:spcBef>
                <a:spcPct val="0"/>
              </a:spcBef>
            </a:pPr>
            <a:r>
              <a:rPr lang="en-US" sz="2400" strike="noStrike" u="none">
                <a:solidFill>
                  <a:srgbClr val="76CDD8"/>
                </a:solidFill>
                <a:latin typeface="Luciole Bold"/>
                <a:ea typeface="Luciole Bold"/>
                <a:cs typeface="Luciole Bold"/>
                <a:sym typeface="Luciole Bold"/>
              </a:rPr>
              <a:t>DB schema draft example</a:t>
            </a:r>
          </a:p>
        </p:txBody>
      </p:sp>
      <p:sp>
        <p:nvSpPr>
          <p:cNvPr name="Freeform 17" id="17"/>
          <p:cNvSpPr/>
          <p:nvPr/>
        </p:nvSpPr>
        <p:spPr>
          <a:xfrm flipH="false" flipV="false" rot="0">
            <a:off x="6994234" y="921133"/>
            <a:ext cx="2946154" cy="1657212"/>
          </a:xfrm>
          <a:custGeom>
            <a:avLst/>
            <a:gdLst/>
            <a:ahLst/>
            <a:cxnLst/>
            <a:rect r="r" b="b" t="t" l="l"/>
            <a:pathLst>
              <a:path h="1657212" w="2946154">
                <a:moveTo>
                  <a:pt x="0" y="0"/>
                </a:moveTo>
                <a:lnTo>
                  <a:pt x="2946154" y="0"/>
                </a:lnTo>
                <a:lnTo>
                  <a:pt x="2946154" y="1657212"/>
                </a:lnTo>
                <a:lnTo>
                  <a:pt x="0" y="1657212"/>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653278"/>
            <a:ext cx="18288000" cy="633724"/>
            <a:chOff x="0" y="0"/>
            <a:chExt cx="24384000" cy="844965"/>
          </a:xfrm>
        </p:grpSpPr>
        <p:sp>
          <p:nvSpPr>
            <p:cNvPr name="Freeform 3" id="3"/>
            <p:cNvSpPr/>
            <p:nvPr/>
          </p:nvSpPr>
          <p:spPr>
            <a:xfrm flipH="false" flipV="false" rot="0">
              <a:off x="0" y="0"/>
              <a:ext cx="24384000" cy="844931"/>
            </a:xfrm>
            <a:custGeom>
              <a:avLst/>
              <a:gdLst/>
              <a:ahLst/>
              <a:cxnLst/>
              <a:rect r="r" b="b" t="t" l="l"/>
              <a:pathLst>
                <a:path h="844931" w="24384000">
                  <a:moveTo>
                    <a:pt x="0" y="0"/>
                  </a:moveTo>
                  <a:lnTo>
                    <a:pt x="24384000" y="0"/>
                  </a:lnTo>
                  <a:lnTo>
                    <a:pt x="24384000" y="844931"/>
                  </a:lnTo>
                  <a:lnTo>
                    <a:pt x="0" y="844931"/>
                  </a:lnTo>
                  <a:close/>
                </a:path>
              </a:pathLst>
            </a:custGeom>
            <a:solidFill>
              <a:srgbClr val="133C41"/>
            </a:solidFill>
          </p:spPr>
        </p:sp>
      </p:grpSp>
      <p:sp>
        <p:nvSpPr>
          <p:cNvPr name="AutoShape 4" id="4"/>
          <p:cNvSpPr/>
          <p:nvPr/>
        </p:nvSpPr>
        <p:spPr>
          <a:xfrm rot="7637">
            <a:off x="569747" y="1423349"/>
            <a:ext cx="17148506" cy="0"/>
          </a:xfrm>
          <a:prstGeom prst="line">
            <a:avLst/>
          </a:prstGeom>
          <a:ln cap="rnd" w="19050">
            <a:solidFill>
              <a:srgbClr val="CCCCCC"/>
            </a:solidFill>
            <a:prstDash val="solid"/>
            <a:headEnd type="none" len="sm" w="sm"/>
            <a:tailEnd type="none" len="sm" w="sm"/>
          </a:ln>
        </p:spPr>
      </p:sp>
      <p:grpSp>
        <p:nvGrpSpPr>
          <p:cNvPr name="Group 5" id="5"/>
          <p:cNvGrpSpPr/>
          <p:nvPr/>
        </p:nvGrpSpPr>
        <p:grpSpPr>
          <a:xfrm rot="0">
            <a:off x="-352355" y="1413824"/>
            <a:ext cx="18640355" cy="671830"/>
            <a:chOff x="0" y="0"/>
            <a:chExt cx="24853807" cy="895773"/>
          </a:xfrm>
        </p:grpSpPr>
        <p:sp>
          <p:nvSpPr>
            <p:cNvPr name="Freeform 6" id="6"/>
            <p:cNvSpPr/>
            <p:nvPr/>
          </p:nvSpPr>
          <p:spPr>
            <a:xfrm flipH="false" flipV="false" rot="0">
              <a:off x="0" y="0"/>
              <a:ext cx="24853813" cy="895773"/>
            </a:xfrm>
            <a:custGeom>
              <a:avLst/>
              <a:gdLst/>
              <a:ahLst/>
              <a:cxnLst/>
              <a:rect r="r" b="b" t="t" l="l"/>
              <a:pathLst>
                <a:path h="895773" w="24853813">
                  <a:moveTo>
                    <a:pt x="0" y="0"/>
                  </a:moveTo>
                  <a:lnTo>
                    <a:pt x="24853813" y="0"/>
                  </a:lnTo>
                  <a:lnTo>
                    <a:pt x="24853813" y="895773"/>
                  </a:lnTo>
                  <a:lnTo>
                    <a:pt x="0" y="895773"/>
                  </a:lnTo>
                  <a:close/>
                </a:path>
              </a:pathLst>
            </a:custGeom>
            <a:gradFill rotWithShape="true">
              <a:gsLst>
                <a:gs pos="0">
                  <a:srgbClr val="0097B2">
                    <a:alpha val="100000"/>
                  </a:srgbClr>
                </a:gs>
                <a:gs pos="100000">
                  <a:srgbClr val="7ED957">
                    <a:alpha val="100000"/>
                  </a:srgbClr>
                </a:gs>
              </a:gsLst>
              <a:lin ang="0"/>
            </a:gradFill>
          </p:spPr>
        </p:sp>
        <p:sp>
          <p:nvSpPr>
            <p:cNvPr name="TextBox 7" id="7"/>
            <p:cNvSpPr txBox="true"/>
            <p:nvPr/>
          </p:nvSpPr>
          <p:spPr>
            <a:xfrm>
              <a:off x="0" y="-85725"/>
              <a:ext cx="24853807" cy="981498"/>
            </a:xfrm>
            <a:prstGeom prst="rect">
              <a:avLst/>
            </a:prstGeom>
          </p:spPr>
          <p:txBody>
            <a:bodyPr anchor="ctr" rtlCol="false" tIns="50800" lIns="50800" bIns="50800" rIns="50800"/>
            <a:lstStyle/>
            <a:p>
              <a:pPr algn="l">
                <a:lnSpc>
                  <a:spcPts val="3200"/>
                </a:lnSpc>
              </a:pPr>
              <a:r>
                <a:rPr lang="en-US" sz="2400">
                  <a:solidFill>
                    <a:srgbClr val="FFFFFF"/>
                  </a:solidFill>
                  <a:latin typeface="Luciole Bold"/>
                  <a:ea typeface="Luciole Bold"/>
                  <a:cs typeface="Luciole Bold"/>
                  <a:sym typeface="Luciole Bold"/>
                </a:rPr>
                <a:t>      OVERVIEW</a:t>
              </a:r>
            </a:p>
          </p:txBody>
        </p:sp>
      </p:grpSp>
      <p:sp>
        <p:nvSpPr>
          <p:cNvPr name="Freeform 8" id="8"/>
          <p:cNvSpPr/>
          <p:nvPr/>
        </p:nvSpPr>
        <p:spPr>
          <a:xfrm flipH="false" flipV="false" rot="0">
            <a:off x="7081791" y="1453769"/>
            <a:ext cx="2721564" cy="591940"/>
          </a:xfrm>
          <a:custGeom>
            <a:avLst/>
            <a:gdLst/>
            <a:ahLst/>
            <a:cxnLst/>
            <a:rect r="r" b="b" t="t" l="l"/>
            <a:pathLst>
              <a:path h="591940" w="2721564">
                <a:moveTo>
                  <a:pt x="0" y="0"/>
                </a:moveTo>
                <a:lnTo>
                  <a:pt x="2721564" y="0"/>
                </a:lnTo>
                <a:lnTo>
                  <a:pt x="2721564" y="591940"/>
                </a:lnTo>
                <a:lnTo>
                  <a:pt x="0" y="591940"/>
                </a:lnTo>
                <a:lnTo>
                  <a:pt x="0" y="0"/>
                </a:lnTo>
                <a:close/>
              </a:path>
            </a:pathLst>
          </a:custGeom>
          <a:blipFill>
            <a:blip r:embed="rId2"/>
            <a:stretch>
              <a:fillRect l="0" t="0" r="0" b="0"/>
            </a:stretch>
          </a:blipFill>
        </p:spPr>
      </p:sp>
      <p:sp>
        <p:nvSpPr>
          <p:cNvPr name="TextBox 9" id="9"/>
          <p:cNvSpPr txBox="true"/>
          <p:nvPr/>
        </p:nvSpPr>
        <p:spPr>
          <a:xfrm rot="0">
            <a:off x="1978606" y="9781366"/>
            <a:ext cx="4661494" cy="228600"/>
          </a:xfrm>
          <a:prstGeom prst="rect">
            <a:avLst/>
          </a:prstGeom>
        </p:spPr>
        <p:txBody>
          <a:bodyPr anchor="t" rtlCol="false" tIns="0" lIns="0" bIns="0" rIns="0">
            <a:spAutoFit/>
          </a:bodyPr>
          <a:lstStyle/>
          <a:p>
            <a:pPr algn="l">
              <a:lnSpc>
                <a:spcPts val="1679"/>
              </a:lnSpc>
            </a:pPr>
            <a:r>
              <a:rPr lang="en-US" sz="1399">
                <a:solidFill>
                  <a:srgbClr val="FFFFFF"/>
                </a:solidFill>
                <a:latin typeface="Luciole"/>
                <a:ea typeface="Luciole"/>
                <a:cs typeface="Luciole"/>
                <a:sym typeface="Luciole"/>
              </a:rPr>
              <a:t>CONFIDENTIAL  |  © 2024 EPAM  Systems, Inc.</a:t>
            </a:r>
          </a:p>
        </p:txBody>
      </p:sp>
      <p:sp>
        <p:nvSpPr>
          <p:cNvPr name="TextBox 10" id="10"/>
          <p:cNvSpPr txBox="true"/>
          <p:nvPr/>
        </p:nvSpPr>
        <p:spPr>
          <a:xfrm rot="0">
            <a:off x="720728" y="373190"/>
            <a:ext cx="16852898" cy="685800"/>
          </a:xfrm>
          <a:prstGeom prst="rect">
            <a:avLst/>
          </a:prstGeom>
        </p:spPr>
        <p:txBody>
          <a:bodyPr anchor="t" rtlCol="false" tIns="0" lIns="0" bIns="0" rIns="0">
            <a:spAutoFit/>
          </a:bodyPr>
          <a:lstStyle/>
          <a:p>
            <a:pPr algn="l">
              <a:lnSpc>
                <a:spcPts val="4800"/>
              </a:lnSpc>
            </a:pPr>
            <a:r>
              <a:rPr lang="en-US" sz="4000">
                <a:solidFill>
                  <a:srgbClr val="222222"/>
                </a:solidFill>
                <a:latin typeface="Luciole Bold"/>
                <a:ea typeface="Luciole Bold"/>
                <a:cs typeface="Luciole Bold"/>
                <a:sym typeface="Luciole Bold"/>
              </a:rPr>
              <a:t>DEV EXPERIENCE: </a:t>
            </a:r>
            <a:r>
              <a:rPr lang="en-US" sz="4000">
                <a:solidFill>
                  <a:srgbClr val="222222"/>
                </a:solidFill>
                <a:latin typeface="Luciole"/>
                <a:ea typeface="Luciole"/>
                <a:cs typeface="Luciole"/>
                <a:sym typeface="Luciole"/>
              </a:rPr>
              <a:t>EPAM </a:t>
            </a:r>
            <a:r>
              <a:rPr lang="en-US" sz="4000">
                <a:solidFill>
                  <a:srgbClr val="222222"/>
                </a:solidFill>
                <a:latin typeface="Luciole Bold Italics"/>
                <a:ea typeface="Luciole Bold Italics"/>
                <a:cs typeface="Luciole Bold Italics"/>
                <a:sym typeface="Luciole Bold Italics"/>
              </a:rPr>
              <a:t>S&amp;P Global</a:t>
            </a:r>
            <a:r>
              <a:rPr lang="en-US" sz="4000">
                <a:solidFill>
                  <a:srgbClr val="222222"/>
                </a:solidFill>
                <a:latin typeface="Luciole Bold"/>
                <a:ea typeface="Luciole Bold"/>
                <a:cs typeface="Luciole Bold"/>
                <a:sym typeface="Luciole Bold"/>
              </a:rPr>
              <a:t> — page 1/2</a:t>
            </a:r>
          </a:p>
        </p:txBody>
      </p:sp>
      <p:sp>
        <p:nvSpPr>
          <p:cNvPr name="TextBox 11" id="11"/>
          <p:cNvSpPr txBox="true"/>
          <p:nvPr/>
        </p:nvSpPr>
        <p:spPr>
          <a:xfrm rot="0">
            <a:off x="14918322" y="9794690"/>
            <a:ext cx="2655304" cy="276225"/>
          </a:xfrm>
          <a:prstGeom prst="rect">
            <a:avLst/>
          </a:prstGeom>
        </p:spPr>
        <p:txBody>
          <a:bodyPr anchor="t" rtlCol="false" tIns="0" lIns="0" bIns="0" rIns="0">
            <a:spAutoFit/>
          </a:bodyPr>
          <a:lstStyle/>
          <a:p>
            <a:pPr algn="r">
              <a:lnSpc>
                <a:spcPts val="1920"/>
              </a:lnSpc>
            </a:pPr>
            <a:r>
              <a:rPr lang="en-US" sz="1600">
                <a:solidFill>
                  <a:srgbClr val="FEFEFE"/>
                </a:solidFill>
                <a:latin typeface="Luciole Bold"/>
                <a:ea typeface="Luciole Bold"/>
                <a:cs typeface="Luciole Bold"/>
                <a:sym typeface="Luciole Bold"/>
              </a:rPr>
              <a:t>5</a:t>
            </a:r>
          </a:p>
        </p:txBody>
      </p:sp>
      <p:sp>
        <p:nvSpPr>
          <p:cNvPr name="TextBox 12" id="12"/>
          <p:cNvSpPr txBox="true"/>
          <p:nvPr/>
        </p:nvSpPr>
        <p:spPr>
          <a:xfrm rot="0">
            <a:off x="714378" y="2879625"/>
            <a:ext cx="7972422" cy="243395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444444"/>
                </a:solidFill>
                <a:latin typeface="Luciole"/>
                <a:ea typeface="Luciole"/>
                <a:cs typeface="Luciole"/>
                <a:sym typeface="Luciole"/>
              </a:rPr>
              <a:t>Stocks market</a:t>
            </a:r>
          </a:p>
          <a:p>
            <a:pPr algn="l" marL="530860" indent="-265430" lvl="1">
              <a:lnSpc>
                <a:spcPts val="3200"/>
              </a:lnSpc>
              <a:buFont typeface="Arial"/>
              <a:buChar char="•"/>
            </a:pPr>
            <a:r>
              <a:rPr lang="en-US" sz="2200">
                <a:solidFill>
                  <a:srgbClr val="222222"/>
                </a:solidFill>
                <a:latin typeface="Luciole"/>
                <a:ea typeface="Luciole"/>
                <a:cs typeface="Luciole"/>
                <a:sym typeface="Luciole"/>
              </a:rPr>
              <a:t>Stand alone code pieces that </a:t>
            </a:r>
            <a:r>
              <a:rPr lang="en-US" sz="2200">
                <a:solidFill>
                  <a:srgbClr val="222222"/>
                </a:solidFill>
                <a:latin typeface="Luciole Bold"/>
                <a:ea typeface="Luciole Bold"/>
                <a:cs typeface="Luciole Bold"/>
                <a:sym typeface="Luciole Bold"/>
              </a:rPr>
              <a:t>syncs data in database </a:t>
            </a:r>
            <a:r>
              <a:rPr lang="en-US" sz="2200">
                <a:solidFill>
                  <a:srgbClr val="222222"/>
                </a:solidFill>
                <a:latin typeface="Luciole"/>
                <a:ea typeface="Luciole"/>
                <a:cs typeface="Luciole"/>
                <a:sym typeface="Luciole"/>
              </a:rPr>
              <a:t>when another </a:t>
            </a:r>
            <a:r>
              <a:rPr lang="en-US" sz="2200">
                <a:solidFill>
                  <a:srgbClr val="222222"/>
                </a:solidFill>
                <a:latin typeface="Luciole Bold"/>
                <a:ea typeface="Luciole Bold"/>
                <a:cs typeface="Luciole Bold"/>
                <a:sym typeface="Luciole Bold"/>
              </a:rPr>
              <a:t>dependent data is changes</a:t>
            </a:r>
            <a:r>
              <a:rPr lang="en-US" sz="2200">
                <a:solidFill>
                  <a:srgbClr val="222222"/>
                </a:solidFill>
                <a:latin typeface="Luciole"/>
                <a:ea typeface="Luciole"/>
                <a:cs typeface="Luciole"/>
                <a:sym typeface="Luciole"/>
              </a:rPr>
              <a:t>. Involves complex business logic and sometimes recursion and functional programming mostly for hierarchical structures. </a:t>
            </a:r>
          </a:p>
        </p:txBody>
      </p:sp>
      <p:sp>
        <p:nvSpPr>
          <p:cNvPr name="TextBox 13" id="13"/>
          <p:cNvSpPr txBox="true"/>
          <p:nvPr/>
        </p:nvSpPr>
        <p:spPr>
          <a:xfrm rot="0">
            <a:off x="714378" y="2212875"/>
            <a:ext cx="7972424"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Business</a:t>
            </a:r>
          </a:p>
        </p:txBody>
      </p:sp>
      <p:sp>
        <p:nvSpPr>
          <p:cNvPr name="TextBox 14" id="14"/>
          <p:cNvSpPr txBox="true"/>
          <p:nvPr/>
        </p:nvSpPr>
        <p:spPr>
          <a:xfrm rot="0">
            <a:off x="9601198" y="2879625"/>
            <a:ext cx="7986714" cy="243395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222222"/>
                </a:solidFill>
                <a:latin typeface="Luciole"/>
                <a:ea typeface="Luciole"/>
                <a:cs typeface="Luciole"/>
                <a:sym typeface="Luciole"/>
              </a:rPr>
              <a:t>Period of involvement: &lt;STARTDATE&gt; - &lt;ENDDATE&gt;</a:t>
            </a:r>
          </a:p>
          <a:p>
            <a:pPr algn="l" marL="530860" indent="-265430" lvl="1">
              <a:lnSpc>
                <a:spcPts val="3200"/>
              </a:lnSpc>
              <a:buFont typeface="Arial"/>
              <a:buChar char="•"/>
            </a:pPr>
            <a:r>
              <a:rPr lang="en-US" sz="2200">
                <a:solidFill>
                  <a:srgbClr val="222222"/>
                </a:solidFill>
                <a:latin typeface="Luciole"/>
                <a:ea typeface="Luciole"/>
                <a:cs typeface="Luciole"/>
                <a:sym typeface="Luciole"/>
              </a:rPr>
              <a:t>Team of 8 people</a:t>
            </a:r>
          </a:p>
          <a:p>
            <a:pPr algn="l" marL="530860" indent="-265430" lvl="1">
              <a:lnSpc>
                <a:spcPts val="3200"/>
              </a:lnSpc>
              <a:buFont typeface="Arial"/>
              <a:buChar char="•"/>
            </a:pPr>
            <a:r>
              <a:rPr lang="en-US" sz="2200">
                <a:solidFill>
                  <a:srgbClr val="222222"/>
                </a:solidFill>
                <a:latin typeface="Luciole"/>
                <a:ea typeface="Luciole"/>
                <a:cs typeface="Luciole"/>
                <a:sym typeface="Luciole"/>
              </a:rPr>
              <a:t>Stocks</a:t>
            </a:r>
          </a:p>
          <a:p>
            <a:pPr algn="l" marL="530860" indent="-265430" lvl="1">
              <a:lnSpc>
                <a:spcPts val="3200"/>
              </a:lnSpc>
              <a:buFont typeface="Arial"/>
              <a:buChar char="•"/>
            </a:pPr>
            <a:r>
              <a:rPr lang="en-US" sz="2200">
                <a:solidFill>
                  <a:srgbClr val="222222"/>
                </a:solidFill>
                <a:latin typeface="Luciole"/>
                <a:ea typeface="Luciole"/>
                <a:cs typeface="Luciole"/>
                <a:sym typeface="Luciole"/>
              </a:rPr>
              <a:t>Custom transactional and eventual consistency services</a:t>
            </a:r>
          </a:p>
          <a:p>
            <a:pPr algn="l" marL="530860" indent="-265430" lvl="1">
              <a:lnSpc>
                <a:spcPts val="3200"/>
              </a:lnSpc>
            </a:pPr>
          </a:p>
        </p:txBody>
      </p:sp>
      <p:sp>
        <p:nvSpPr>
          <p:cNvPr name="TextBox 15" id="15"/>
          <p:cNvSpPr txBox="true"/>
          <p:nvPr/>
        </p:nvSpPr>
        <p:spPr>
          <a:xfrm rot="0">
            <a:off x="9601194" y="2212875"/>
            <a:ext cx="7986718"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Key facts</a:t>
            </a:r>
          </a:p>
        </p:txBody>
      </p:sp>
      <p:sp>
        <p:nvSpPr>
          <p:cNvPr name="TextBox 16" id="16"/>
          <p:cNvSpPr txBox="true"/>
          <p:nvPr/>
        </p:nvSpPr>
        <p:spPr>
          <a:xfrm rot="0">
            <a:off x="720728" y="5958393"/>
            <a:ext cx="7972424" cy="44513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High level Technical architecture</a:t>
            </a:r>
          </a:p>
        </p:txBody>
      </p:sp>
      <p:sp>
        <p:nvSpPr>
          <p:cNvPr name="TextBox 17" id="17"/>
          <p:cNvSpPr txBox="true"/>
          <p:nvPr/>
        </p:nvSpPr>
        <p:spPr>
          <a:xfrm rot="0">
            <a:off x="714378" y="6625143"/>
            <a:ext cx="7569010" cy="123380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222222"/>
                </a:solidFill>
                <a:latin typeface="Luciole"/>
                <a:ea typeface="Luciole"/>
                <a:cs typeface="Luciole"/>
                <a:sym typeface="Luciole"/>
              </a:rPr>
              <a:t>Huge project with different parts that interact with each other via message brokers (mainly Kafka), I can’t call it microservices.</a:t>
            </a:r>
          </a:p>
        </p:txBody>
      </p:sp>
      <p:sp>
        <p:nvSpPr>
          <p:cNvPr name="TextBox 18" id="18"/>
          <p:cNvSpPr txBox="true"/>
          <p:nvPr/>
        </p:nvSpPr>
        <p:spPr>
          <a:xfrm rot="0">
            <a:off x="9477452" y="5883175"/>
            <a:ext cx="7972424" cy="845185"/>
          </a:xfrm>
          <a:prstGeom prst="rect">
            <a:avLst/>
          </a:prstGeom>
        </p:spPr>
        <p:txBody>
          <a:bodyPr anchor="t" rtlCol="false" tIns="0" lIns="0" bIns="0" rIns="0">
            <a:spAutoFit/>
          </a:bodyPr>
          <a:lstStyle/>
          <a:p>
            <a:pPr algn="l">
              <a:lnSpc>
                <a:spcPts val="3200"/>
              </a:lnSpc>
            </a:pPr>
            <a:r>
              <a:rPr lang="en-US" sz="2400">
                <a:solidFill>
                  <a:srgbClr val="76CDD8"/>
                </a:solidFill>
                <a:latin typeface="Luciole Bold"/>
                <a:ea typeface="Luciole Bold"/>
                <a:cs typeface="Luciole Bold"/>
                <a:sym typeface="Luciole Bold"/>
              </a:rPr>
              <a:t>Tech stack</a:t>
            </a:r>
          </a:p>
          <a:p>
            <a:pPr algn="l">
              <a:lnSpc>
                <a:spcPts val="3200"/>
              </a:lnSpc>
            </a:pPr>
          </a:p>
        </p:txBody>
      </p:sp>
      <p:sp>
        <p:nvSpPr>
          <p:cNvPr name="TextBox 19" id="19"/>
          <p:cNvSpPr txBox="true"/>
          <p:nvPr/>
        </p:nvSpPr>
        <p:spPr>
          <a:xfrm rot="0">
            <a:off x="9586912" y="6294213"/>
            <a:ext cx="7986714" cy="2033905"/>
          </a:xfrm>
          <a:prstGeom prst="rect">
            <a:avLst/>
          </a:prstGeom>
        </p:spPr>
        <p:txBody>
          <a:bodyPr anchor="t" rtlCol="false" tIns="0" lIns="0" bIns="0" rIns="0">
            <a:spAutoFit/>
          </a:bodyPr>
          <a:lstStyle/>
          <a:p>
            <a:pPr algn="l" marL="530860" indent="-265430" lvl="1">
              <a:lnSpc>
                <a:spcPts val="3200"/>
              </a:lnSpc>
              <a:buFont typeface="Arial"/>
              <a:buChar char="•"/>
            </a:pPr>
            <a:r>
              <a:rPr lang="en-US" sz="2200">
                <a:solidFill>
                  <a:srgbClr val="222222"/>
                </a:solidFill>
                <a:latin typeface="Luciole"/>
                <a:ea typeface="Luciole"/>
                <a:cs typeface="Luciole"/>
                <a:sym typeface="Luciole"/>
              </a:rPr>
              <a:t>.NET, </a:t>
            </a:r>
          </a:p>
          <a:p>
            <a:pPr algn="l" marL="530860" indent="-265430" lvl="1">
              <a:lnSpc>
                <a:spcPts val="3200"/>
              </a:lnSpc>
              <a:buFont typeface="Arial"/>
              <a:buChar char="•"/>
            </a:pPr>
            <a:r>
              <a:rPr lang="en-US" sz="2200">
                <a:solidFill>
                  <a:srgbClr val="222222"/>
                </a:solidFill>
                <a:latin typeface="Luciole"/>
                <a:ea typeface="Luciole"/>
                <a:cs typeface="Luciole"/>
                <a:sym typeface="Luciole"/>
              </a:rPr>
              <a:t>MSSQL, </a:t>
            </a:r>
          </a:p>
          <a:p>
            <a:pPr algn="l" marL="530860" indent="-265430" lvl="1">
              <a:lnSpc>
                <a:spcPts val="3200"/>
              </a:lnSpc>
              <a:buFont typeface="Arial"/>
              <a:buChar char="•"/>
            </a:pPr>
            <a:r>
              <a:rPr lang="en-US" sz="2200">
                <a:solidFill>
                  <a:srgbClr val="222222"/>
                </a:solidFill>
                <a:latin typeface="Luciole"/>
                <a:ea typeface="Luciole"/>
                <a:cs typeface="Luciole"/>
                <a:sym typeface="Luciole"/>
              </a:rPr>
              <a:t>Kafka, </a:t>
            </a:r>
          </a:p>
          <a:p>
            <a:pPr algn="l" marL="530860" indent="-265430" lvl="1">
              <a:lnSpc>
                <a:spcPts val="3200"/>
              </a:lnSpc>
              <a:buFont typeface="Arial"/>
              <a:buChar char="•"/>
            </a:pPr>
            <a:r>
              <a:rPr lang="en-US" sz="2200">
                <a:solidFill>
                  <a:srgbClr val="222222"/>
                </a:solidFill>
                <a:latin typeface="Luciole"/>
                <a:ea typeface="Luciole"/>
                <a:cs typeface="Luciole"/>
                <a:sym typeface="Luciole"/>
              </a:rPr>
              <a:t>xUnit, BDD</a:t>
            </a:r>
          </a:p>
          <a:p>
            <a:pPr algn="l" marL="530860" indent="-265430" lvl="1">
              <a:lnSpc>
                <a:spcPts val="3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DAGKy8pxl84</dc:identifier>
  <dcterms:modified xsi:type="dcterms:W3CDTF">2011-08-01T06:04:30Z</dcterms:modified>
  <cp:revision>1</cp:revision>
  <dc:title>5th Generation Technology</dc:title>
</cp:coreProperties>
</file>