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1"/>
    <p:sldMasterId id="2147483945" r:id="rId2"/>
  </p:sldMasterIdLst>
  <p:notesMasterIdLst>
    <p:notesMasterId r:id="rId44"/>
  </p:notesMasterIdLst>
  <p:handoutMasterIdLst>
    <p:handoutMasterId r:id="rId45"/>
  </p:handoutMasterIdLst>
  <p:sldIdLst>
    <p:sldId id="500" r:id="rId3"/>
    <p:sldId id="800" r:id="rId4"/>
    <p:sldId id="541" r:id="rId5"/>
    <p:sldId id="793" r:id="rId6"/>
    <p:sldId id="794" r:id="rId7"/>
    <p:sldId id="795" r:id="rId8"/>
    <p:sldId id="796" r:id="rId9"/>
    <p:sldId id="797" r:id="rId10"/>
    <p:sldId id="798" r:id="rId11"/>
    <p:sldId id="799" r:id="rId12"/>
    <p:sldId id="736" r:id="rId13"/>
    <p:sldId id="776" r:id="rId14"/>
    <p:sldId id="737" r:id="rId15"/>
    <p:sldId id="740" r:id="rId16"/>
    <p:sldId id="741" r:id="rId17"/>
    <p:sldId id="777" r:id="rId18"/>
    <p:sldId id="778" r:id="rId19"/>
    <p:sldId id="779" r:id="rId20"/>
    <p:sldId id="780" r:id="rId21"/>
    <p:sldId id="781" r:id="rId22"/>
    <p:sldId id="782" r:id="rId23"/>
    <p:sldId id="783" r:id="rId24"/>
    <p:sldId id="785" r:id="rId25"/>
    <p:sldId id="786" r:id="rId26"/>
    <p:sldId id="787" r:id="rId27"/>
    <p:sldId id="788" r:id="rId28"/>
    <p:sldId id="790" r:id="rId29"/>
    <p:sldId id="750" r:id="rId30"/>
    <p:sldId id="751" r:id="rId31"/>
    <p:sldId id="752" r:id="rId32"/>
    <p:sldId id="718" r:id="rId33"/>
    <p:sldId id="753" r:id="rId34"/>
    <p:sldId id="754" r:id="rId35"/>
    <p:sldId id="755" r:id="rId36"/>
    <p:sldId id="756" r:id="rId37"/>
    <p:sldId id="791" r:id="rId38"/>
    <p:sldId id="792" r:id="rId39"/>
    <p:sldId id="801" r:id="rId40"/>
    <p:sldId id="802" r:id="rId41"/>
    <p:sldId id="803" r:id="rId42"/>
    <p:sldId id="681" r:id="rId43"/>
  </p:sldIdLst>
  <p:sldSz cx="9144000" cy="6858000" type="screen4x3"/>
  <p:notesSz cx="7010400" cy="9296400"/>
  <p:defaultTextStyle>
    <a:defPPr>
      <a:defRPr lang="en-US"/>
    </a:defPPr>
    <a:lvl1pPr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C0C4"/>
    <a:srgbClr val="678DC5"/>
    <a:srgbClr val="3E67A4"/>
    <a:srgbClr val="3E8DC5"/>
    <a:srgbClr val="5F5F65"/>
    <a:srgbClr val="7E7E86"/>
    <a:srgbClr val="FFFFFF"/>
    <a:srgbClr val="8E8E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-920" y="-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022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  <p:sld r:id="rId24" collapse="1"/>
      <p:sld r:id="rId25" collapse="1"/>
      <p:sld r:id="rId26" collapse="1"/>
      <p:sld r:id="rId27" collapse="1"/>
      <p:sld r:id="rId28" collapse="1"/>
      <p:sld r:id="rId29" collapse="1"/>
      <p:sld r:id="rId30" collapse="1"/>
      <p:sld r:id="rId31" collapse="1"/>
      <p:sld r:id="rId32" collapse="1"/>
      <p:sld r:id="rId33" collapse="1"/>
      <p:sld r:id="rId34" collapse="1"/>
      <p:sld r:id="rId35" collapse="1"/>
      <p:sld r:id="rId36" collapse="1"/>
      <p:sld r:id="rId37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7596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printerSettings" Target="printerSettings/printerSettings1.bin"/><Relationship Id="rId47" Type="http://schemas.openxmlformats.org/officeDocument/2006/relationships/presProps" Target="presProps.xml"/><Relationship Id="rId48" Type="http://schemas.openxmlformats.org/officeDocument/2006/relationships/viewProps" Target="viewProps.xml"/><Relationship Id="rId49" Type="http://schemas.openxmlformats.org/officeDocument/2006/relationships/theme" Target="theme/theme1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5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notesMaster" Target="notesMasters/notesMaster1.xml"/><Relationship Id="rId45" Type="http://schemas.openxmlformats.org/officeDocument/2006/relationships/handoutMaster" Target="handoutMasters/handoutMaster1.xml"/></Relationships>
</file>

<file path=ppt/_rels/viewProps.xml.rels><?xml version="1.0" encoding="UTF-8" standalone="yes"?>
<Relationships xmlns="http://schemas.openxmlformats.org/package/2006/relationships"><Relationship Id="rId20" Type="http://schemas.openxmlformats.org/officeDocument/2006/relationships/slide" Target="slides/slide23.xml"/><Relationship Id="rId21" Type="http://schemas.openxmlformats.org/officeDocument/2006/relationships/slide" Target="slides/slide24.xml"/><Relationship Id="rId22" Type="http://schemas.openxmlformats.org/officeDocument/2006/relationships/slide" Target="slides/slide25.xml"/><Relationship Id="rId23" Type="http://schemas.openxmlformats.org/officeDocument/2006/relationships/slide" Target="slides/slide26.xml"/><Relationship Id="rId24" Type="http://schemas.openxmlformats.org/officeDocument/2006/relationships/slide" Target="slides/slide27.xml"/><Relationship Id="rId25" Type="http://schemas.openxmlformats.org/officeDocument/2006/relationships/slide" Target="slides/slide28.xml"/><Relationship Id="rId26" Type="http://schemas.openxmlformats.org/officeDocument/2006/relationships/slide" Target="slides/slide29.xml"/><Relationship Id="rId27" Type="http://schemas.openxmlformats.org/officeDocument/2006/relationships/slide" Target="slides/slide30.xml"/><Relationship Id="rId28" Type="http://schemas.openxmlformats.org/officeDocument/2006/relationships/slide" Target="slides/slide31.xml"/><Relationship Id="rId29" Type="http://schemas.openxmlformats.org/officeDocument/2006/relationships/slide" Target="slides/slide32.xml"/><Relationship Id="rId1" Type="http://schemas.openxmlformats.org/officeDocument/2006/relationships/slide" Target="slides/slide4.xml"/><Relationship Id="rId2" Type="http://schemas.openxmlformats.org/officeDocument/2006/relationships/slide" Target="slides/slide5.xml"/><Relationship Id="rId3" Type="http://schemas.openxmlformats.org/officeDocument/2006/relationships/slide" Target="slides/slide6.xml"/><Relationship Id="rId4" Type="http://schemas.openxmlformats.org/officeDocument/2006/relationships/slide" Target="slides/slide7.xml"/><Relationship Id="rId5" Type="http://schemas.openxmlformats.org/officeDocument/2006/relationships/slide" Target="slides/slide8.xml"/><Relationship Id="rId30" Type="http://schemas.openxmlformats.org/officeDocument/2006/relationships/slide" Target="slides/slide33.xml"/><Relationship Id="rId31" Type="http://schemas.openxmlformats.org/officeDocument/2006/relationships/slide" Target="slides/slide34.xml"/><Relationship Id="rId32" Type="http://schemas.openxmlformats.org/officeDocument/2006/relationships/slide" Target="slides/slide35.xml"/><Relationship Id="rId9" Type="http://schemas.openxmlformats.org/officeDocument/2006/relationships/slide" Target="slides/slide12.xml"/><Relationship Id="rId6" Type="http://schemas.openxmlformats.org/officeDocument/2006/relationships/slide" Target="slides/slide9.xml"/><Relationship Id="rId7" Type="http://schemas.openxmlformats.org/officeDocument/2006/relationships/slide" Target="slides/slide10.xml"/><Relationship Id="rId8" Type="http://schemas.openxmlformats.org/officeDocument/2006/relationships/slide" Target="slides/slide11.xml"/><Relationship Id="rId33" Type="http://schemas.openxmlformats.org/officeDocument/2006/relationships/slide" Target="slides/slide36.xml"/><Relationship Id="rId34" Type="http://schemas.openxmlformats.org/officeDocument/2006/relationships/slide" Target="slides/slide37.xml"/><Relationship Id="rId35" Type="http://schemas.openxmlformats.org/officeDocument/2006/relationships/slide" Target="slides/slide38.xml"/><Relationship Id="rId36" Type="http://schemas.openxmlformats.org/officeDocument/2006/relationships/slide" Target="slides/slide39.xml"/><Relationship Id="rId10" Type="http://schemas.openxmlformats.org/officeDocument/2006/relationships/slide" Target="slides/slide13.xml"/><Relationship Id="rId11" Type="http://schemas.openxmlformats.org/officeDocument/2006/relationships/slide" Target="slides/slide14.xml"/><Relationship Id="rId12" Type="http://schemas.openxmlformats.org/officeDocument/2006/relationships/slide" Target="slides/slide15.xml"/><Relationship Id="rId13" Type="http://schemas.openxmlformats.org/officeDocument/2006/relationships/slide" Target="slides/slide16.xml"/><Relationship Id="rId14" Type="http://schemas.openxmlformats.org/officeDocument/2006/relationships/slide" Target="slides/slide17.xml"/><Relationship Id="rId15" Type="http://schemas.openxmlformats.org/officeDocument/2006/relationships/slide" Target="slides/slide18.xml"/><Relationship Id="rId16" Type="http://schemas.openxmlformats.org/officeDocument/2006/relationships/slide" Target="slides/slide19.xml"/><Relationship Id="rId17" Type="http://schemas.openxmlformats.org/officeDocument/2006/relationships/slide" Target="slides/slide20.xml"/><Relationship Id="rId18" Type="http://schemas.openxmlformats.org/officeDocument/2006/relationships/slide" Target="slides/slide21.xml"/><Relationship Id="rId19" Type="http://schemas.openxmlformats.org/officeDocument/2006/relationships/slide" Target="slides/slide22.xml"/><Relationship Id="rId37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1"/>
          <p:cNvSpPr>
            <a:spLocks noChangeArrowheads="1"/>
          </p:cNvSpPr>
          <p:nvPr/>
        </p:nvSpPr>
        <p:spPr bwMode="auto">
          <a:xfrm>
            <a:off x="6249988" y="8609013"/>
            <a:ext cx="44926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3" name="Rectangle 12"/>
          <p:cNvSpPr>
            <a:spLocks noChangeArrowheads="1"/>
          </p:cNvSpPr>
          <p:nvPr/>
        </p:nvSpPr>
        <p:spPr bwMode="auto">
          <a:xfrm>
            <a:off x="57150" y="8785225"/>
            <a:ext cx="2619375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667" tIns="50185" rIns="95667" bIns="50185">
            <a:spAutoFit/>
          </a:bodyPr>
          <a:lstStyle/>
          <a:p>
            <a:pPr algn="l" defTabSz="611188">
              <a:lnSpc>
                <a:spcPct val="100000"/>
              </a:lnSpc>
              <a:tabLst>
                <a:tab pos="2387600" algn="l"/>
                <a:tab pos="4830763" algn="l"/>
              </a:tabLst>
            </a:pPr>
            <a:r>
              <a:rPr lang="en-US" sz="800"/>
              <a:t>© 2006, Cisco Systems, Inc. All rights reserved.</a:t>
            </a:r>
          </a:p>
          <a:p>
            <a:pPr algn="l" defTabSz="611188">
              <a:lnSpc>
                <a:spcPct val="100000"/>
              </a:lnSpc>
              <a:tabLst>
                <a:tab pos="2387600" algn="l"/>
                <a:tab pos="4830763" algn="l"/>
              </a:tabLst>
            </a:pPr>
            <a:r>
              <a:rPr lang="en-US" sz="800"/>
              <a:t>Presentation_ID.scr</a:t>
            </a:r>
          </a:p>
        </p:txBody>
      </p:sp>
      <p:sp>
        <p:nvSpPr>
          <p:cNvPr id="5124" name="Line 13"/>
          <p:cNvSpPr>
            <a:spLocks noChangeShapeType="1"/>
          </p:cNvSpPr>
          <p:nvPr/>
        </p:nvSpPr>
        <p:spPr bwMode="auto">
          <a:xfrm>
            <a:off x="152400" y="8799513"/>
            <a:ext cx="66532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5" name="Rectangle 14"/>
          <p:cNvSpPr>
            <a:spLocks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/>
          <a:p>
            <a:pPr algn="r" defTabSz="903288">
              <a:lnSpc>
                <a:spcPct val="100000"/>
              </a:lnSpc>
            </a:pPr>
            <a:fld id="{0958FDCD-4842-ED45-9BA3-AF6EB48644B2}" type="slidenum">
              <a:rPr lang="en-US" sz="800"/>
              <a:pPr algn="r" defTabSz="903288">
                <a:lnSpc>
                  <a:spcPct val="100000"/>
                </a:lnSpc>
              </a:pPr>
              <a:t>‹#›</a:t>
            </a:fld>
            <a:endParaRPr lang="en-US" sz="800"/>
          </a:p>
        </p:txBody>
      </p:sp>
    </p:spTree>
    <p:extLst>
      <p:ext uri="{BB962C8B-B14F-4D97-AF65-F5344CB8AC3E}">
        <p14:creationId xmlns:p14="http://schemas.microsoft.com/office/powerpoint/2010/main" val="32228918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8"/>
          <p:cNvSpPr>
            <a:spLocks noChangeArrowheads="1"/>
          </p:cNvSpPr>
          <p:nvPr/>
        </p:nvSpPr>
        <p:spPr bwMode="auto">
          <a:xfrm>
            <a:off x="6249988" y="8609013"/>
            <a:ext cx="44926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7" name="Rectangle 9"/>
          <p:cNvSpPr>
            <a:spLocks noChangeArrowheads="1"/>
          </p:cNvSpPr>
          <p:nvPr/>
        </p:nvSpPr>
        <p:spPr bwMode="auto">
          <a:xfrm>
            <a:off x="57150" y="8785225"/>
            <a:ext cx="2619375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667" tIns="50185" rIns="95667" bIns="50185">
            <a:spAutoFit/>
          </a:bodyPr>
          <a:lstStyle/>
          <a:p>
            <a:pPr algn="l" defTabSz="611188">
              <a:lnSpc>
                <a:spcPct val="100000"/>
              </a:lnSpc>
              <a:tabLst>
                <a:tab pos="2387600" algn="l"/>
                <a:tab pos="4830763" algn="l"/>
              </a:tabLst>
            </a:pPr>
            <a:r>
              <a:rPr lang="en-US" sz="800"/>
              <a:t>© 2006, Cisco Systems, Inc. All rights reserved.</a:t>
            </a:r>
          </a:p>
          <a:p>
            <a:pPr algn="l" defTabSz="611188">
              <a:lnSpc>
                <a:spcPct val="100000"/>
              </a:lnSpc>
              <a:tabLst>
                <a:tab pos="2387600" algn="l"/>
                <a:tab pos="4830763" algn="l"/>
              </a:tabLst>
            </a:pPr>
            <a:r>
              <a:rPr lang="en-US" sz="800"/>
              <a:t>Presentation_ID.scr</a:t>
            </a:r>
          </a:p>
        </p:txBody>
      </p:sp>
      <p:sp>
        <p:nvSpPr>
          <p:cNvPr id="6148" name="Line 10"/>
          <p:cNvSpPr>
            <a:spLocks noChangeShapeType="1"/>
          </p:cNvSpPr>
          <p:nvPr/>
        </p:nvSpPr>
        <p:spPr bwMode="auto">
          <a:xfrm>
            <a:off x="152400" y="8799513"/>
            <a:ext cx="66532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3307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819" tIns="0" rIns="18819" bIns="0" numCol="1" anchor="b" anchorCtr="0" compatLnSpc="1">
            <a:prstTxWarp prst="textNoShape">
              <a:avLst/>
            </a:prstTxWarp>
          </a:bodyPr>
          <a:lstStyle>
            <a:lvl1pPr algn="r" defTabSz="903288">
              <a:lnSpc>
                <a:spcPct val="100000"/>
              </a:lnSpc>
              <a:defRPr sz="800">
                <a:cs typeface="+mn-cs"/>
              </a:defRPr>
            </a:lvl1pPr>
          </a:lstStyle>
          <a:p>
            <a:pPr>
              <a:defRPr/>
            </a:pPr>
            <a:fld id="{F7E7D29C-EBE0-2145-A136-E4382E26DD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150" name="Rectangle 12"/>
          <p:cNvSpPr>
            <a:spLocks noChangeAspect="1" noChangeArrowheads="1" noTextEdit="1"/>
          </p:cNvSpPr>
          <p:nvPr>
            <p:ph type="sldImg" idx="2"/>
          </p:nvPr>
        </p:nvSpPr>
        <p:spPr bwMode="auto">
          <a:xfrm>
            <a:off x="873125" y="244475"/>
            <a:ext cx="5321300" cy="3990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83309" name="Rectangle 1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68350" y="4378325"/>
            <a:ext cx="5468938" cy="425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67" tIns="50185" rIns="95667" bIns="5018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Body Text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047452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12713" indent="-112713" algn="l" defTabSz="1020763" rtl="0" eaLnBrk="0" fontAlgn="base" hangingPunct="0">
      <a:lnSpc>
        <a:spcPct val="90000"/>
      </a:lnSpc>
      <a:spcBef>
        <a:spcPct val="50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82600" indent="-120650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66788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449388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931988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EA428A3C-521B-AB40-9C7E-2898D6FD9760}" type="slidenum">
              <a:rPr lang="en-US" sz="800"/>
              <a:pPr/>
              <a:t>1</a:t>
            </a:fld>
            <a:endParaRPr lang="en-US" sz="800"/>
          </a:p>
        </p:txBody>
      </p:sp>
      <p:sp>
        <p:nvSpPr>
          <p:cNvPr id="8194" name="Rectangle 2"/>
          <p:cNvSpPr>
            <a:spLocks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4378325"/>
            <a:ext cx="6121400" cy="42529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b="1"/>
              <a:t>Cisco Networking Academy program</a:t>
            </a:r>
          </a:p>
          <a:p>
            <a:pPr>
              <a:buFontTx/>
              <a:buNone/>
            </a:pPr>
            <a:r>
              <a:rPr lang="en-US" b="1"/>
              <a:t>Introduction to Networks</a:t>
            </a:r>
          </a:p>
          <a:p>
            <a:pPr>
              <a:buFontTx/>
              <a:buNone/>
            </a:pPr>
            <a:r>
              <a:rPr lang="en-US" sz="1300" b="1"/>
              <a:t>Chapter 3: Network Protocols and Communications</a:t>
            </a:r>
            <a:endParaRPr lang="en-GB" b="1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031AACB-708B-284D-A916-66A7FB77742E}" type="slidenum">
              <a:rPr lang="en-US" sz="800"/>
              <a:pPr/>
              <a:t>10</a:t>
            </a:fld>
            <a:endParaRPr lang="en-US" sz="800"/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/>
              <a:t>Section 3.1.1.7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D6DFC64-A7A9-2348-9493-929FB16E468A}" type="slidenum">
              <a:rPr lang="en-US" sz="800"/>
              <a:pPr/>
              <a:t>11</a:t>
            </a:fld>
            <a:endParaRPr lang="en-US" sz="800"/>
          </a:p>
        </p:txBody>
      </p:sp>
      <p:sp>
        <p:nvSpPr>
          <p:cNvPr id="26626" name="Rectangle 2"/>
          <p:cNvSpPr>
            <a:spLocks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/>
              <a:t>Section 3.2.1.1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E9D741E8-40CE-BC4F-BCD9-E380DA1C8156}" type="slidenum">
              <a:rPr lang="en-US" sz="800"/>
              <a:pPr/>
              <a:t>12</a:t>
            </a:fld>
            <a:endParaRPr lang="en-US" sz="800"/>
          </a:p>
        </p:txBody>
      </p:sp>
      <p:sp>
        <p:nvSpPr>
          <p:cNvPr id="28674" name="Rectangle 2"/>
          <p:cNvSpPr>
            <a:spLocks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/>
              <a:t>Section 3.2.1.2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EFEB9F9-38EE-3C4A-8AB2-A7C69126EE13}" type="slidenum">
              <a:rPr lang="en-US" sz="800"/>
              <a:pPr/>
              <a:t>13</a:t>
            </a:fld>
            <a:endParaRPr lang="en-US" sz="800"/>
          </a:p>
        </p:txBody>
      </p:sp>
      <p:sp>
        <p:nvSpPr>
          <p:cNvPr id="30722" name="Rectangle 2"/>
          <p:cNvSpPr>
            <a:spLocks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/>
              <a:t>Section 3.2.1.3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F030F8DD-2482-214C-8AFB-31B853766638}" type="slidenum">
              <a:rPr lang="en-US" sz="800"/>
              <a:pPr/>
              <a:t>14</a:t>
            </a:fld>
            <a:endParaRPr lang="en-US" sz="800"/>
          </a:p>
        </p:txBody>
      </p:sp>
      <p:sp>
        <p:nvSpPr>
          <p:cNvPr id="32770" name="Rectangle 2"/>
          <p:cNvSpPr>
            <a:spLocks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/>
              <a:t>Section 3.2.2.1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1A0FF3E-7389-5440-A58E-33F00E530596}" type="slidenum">
              <a:rPr lang="en-US" sz="800"/>
              <a:pPr/>
              <a:t>15</a:t>
            </a:fld>
            <a:endParaRPr lang="en-US" sz="800"/>
          </a:p>
        </p:txBody>
      </p:sp>
      <p:sp>
        <p:nvSpPr>
          <p:cNvPr id="34818" name="Rectangle 2"/>
          <p:cNvSpPr>
            <a:spLocks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/>
              <a:t>Section 3.2.2.2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E1207C5-1137-7544-8A82-2BDEDB5282BB}" type="slidenum">
              <a:rPr lang="en-US" sz="800"/>
              <a:pPr/>
              <a:t>16</a:t>
            </a:fld>
            <a:endParaRPr lang="en-US" sz="800"/>
          </a:p>
        </p:txBody>
      </p:sp>
      <p:sp>
        <p:nvSpPr>
          <p:cNvPr id="36866" name="Rectangle 2"/>
          <p:cNvSpPr>
            <a:spLocks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/>
              <a:t>Section 3.2.2.3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859ABDF-D66B-5940-8519-E9017544AB13}" type="slidenum">
              <a:rPr lang="en-US" sz="800"/>
              <a:pPr/>
              <a:t>17</a:t>
            </a:fld>
            <a:endParaRPr lang="en-US" sz="800"/>
          </a:p>
        </p:txBody>
      </p:sp>
      <p:sp>
        <p:nvSpPr>
          <p:cNvPr id="38914" name="Rectangle 2"/>
          <p:cNvSpPr>
            <a:spLocks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/>
              <a:t>Section 3.1.3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AADD2DBC-FC3F-D641-8E1D-7FE98634F1CD}" type="slidenum">
              <a:rPr lang="en-US" sz="800"/>
              <a:pPr/>
              <a:t>18</a:t>
            </a:fld>
            <a:endParaRPr lang="en-US" sz="800"/>
          </a:p>
        </p:txBody>
      </p:sp>
      <p:sp>
        <p:nvSpPr>
          <p:cNvPr id="40962" name="Rectangle 2"/>
          <p:cNvSpPr>
            <a:spLocks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/>
              <a:t>Section 3.2.3.1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516756AC-EEDD-7041-ADFD-1DCFEF6BC1D9}" type="slidenum">
              <a:rPr lang="en-US" sz="800"/>
              <a:pPr/>
              <a:t>19</a:t>
            </a:fld>
            <a:endParaRPr lang="en-US" sz="800"/>
          </a:p>
        </p:txBody>
      </p:sp>
      <p:sp>
        <p:nvSpPr>
          <p:cNvPr id="43010" name="Rectangle 2"/>
          <p:cNvSpPr>
            <a:spLocks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/>
              <a:t>Section 3.2.3.2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>
            <a:lvl1pPr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7C839C26-801B-42B6-A101-60F37FE2B0A8}" type="slidenum">
              <a:rPr lang="en-US" sz="800" b="0"/>
              <a:pPr algn="r"/>
              <a:t>2</a:t>
            </a:fld>
            <a:endParaRPr lang="en-US" sz="800" b="0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D9FE341-CDAE-0646-B9FA-BCFE31716F80}" type="slidenum">
              <a:rPr lang="en-US" sz="800"/>
              <a:pPr/>
              <a:t>20</a:t>
            </a:fld>
            <a:endParaRPr lang="en-US" sz="800"/>
          </a:p>
        </p:txBody>
      </p:sp>
      <p:sp>
        <p:nvSpPr>
          <p:cNvPr id="45058" name="Rectangle 2"/>
          <p:cNvSpPr>
            <a:spLocks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/>
              <a:t>Section 3.2.3.3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A17C9A95-5F05-E44C-B077-49A1104930EB}" type="slidenum">
              <a:rPr lang="en-US" sz="800"/>
              <a:pPr/>
              <a:t>21</a:t>
            </a:fld>
            <a:endParaRPr lang="en-US" sz="800"/>
          </a:p>
        </p:txBody>
      </p:sp>
      <p:sp>
        <p:nvSpPr>
          <p:cNvPr id="47106" name="Rectangle 2"/>
          <p:cNvSpPr>
            <a:spLocks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/>
              <a:t>Section 3.2.3.4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F5311183-2278-DD44-AEE2-0359559B6345}" type="slidenum">
              <a:rPr lang="en-US" sz="800"/>
              <a:pPr/>
              <a:t>22</a:t>
            </a:fld>
            <a:endParaRPr lang="en-US" sz="800"/>
          </a:p>
        </p:txBody>
      </p:sp>
      <p:sp>
        <p:nvSpPr>
          <p:cNvPr id="49154" name="Rectangle 2"/>
          <p:cNvSpPr>
            <a:spLocks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/>
              <a:t>Section 3.2.3.5</a:t>
            </a: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0CA1E82A-5E1B-3E40-8138-C2CF76DF52DA}" type="slidenum">
              <a:rPr lang="en-US" sz="800"/>
              <a:pPr/>
              <a:t>23</a:t>
            </a:fld>
            <a:endParaRPr lang="en-US" sz="800"/>
          </a:p>
        </p:txBody>
      </p:sp>
      <p:sp>
        <p:nvSpPr>
          <p:cNvPr id="51202" name="Rectangle 2"/>
          <p:cNvSpPr>
            <a:spLocks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/>
              <a:t>Section 3.2.4.1</a:t>
            </a: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E35EA4A-A3A7-684D-B2D1-777FEEBA9B0C}" type="slidenum">
              <a:rPr lang="en-US" sz="800"/>
              <a:pPr/>
              <a:t>24</a:t>
            </a:fld>
            <a:endParaRPr lang="en-US" sz="800"/>
          </a:p>
        </p:txBody>
      </p:sp>
      <p:sp>
        <p:nvSpPr>
          <p:cNvPr id="53250" name="Rectangle 2"/>
          <p:cNvSpPr>
            <a:spLocks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/>
              <a:t>Section 3.2.4.2</a:t>
            </a: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BC02162E-FF1D-A047-BDF3-C41D158B696F}" type="slidenum">
              <a:rPr lang="en-US" sz="800"/>
              <a:pPr/>
              <a:t>25</a:t>
            </a:fld>
            <a:endParaRPr lang="en-US" sz="800"/>
          </a:p>
        </p:txBody>
      </p:sp>
      <p:sp>
        <p:nvSpPr>
          <p:cNvPr id="55298" name="Rectangle 2"/>
          <p:cNvSpPr>
            <a:spLocks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/>
              <a:t>Section 3.2.4.3</a:t>
            </a: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591A6BBD-F54E-2342-86BC-C242B7C08922}" type="slidenum">
              <a:rPr lang="en-US" sz="800"/>
              <a:pPr/>
              <a:t>26</a:t>
            </a:fld>
            <a:endParaRPr lang="en-US" sz="800"/>
          </a:p>
        </p:txBody>
      </p:sp>
      <p:sp>
        <p:nvSpPr>
          <p:cNvPr id="57346" name="Rectangle 2"/>
          <p:cNvSpPr>
            <a:spLocks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/>
              <a:t>Section 3.2.4.4</a:t>
            </a: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25AD203-C5D2-8545-9F67-6340BEF9FBB8}" type="slidenum">
              <a:rPr lang="en-US" sz="800"/>
              <a:pPr/>
              <a:t>27</a:t>
            </a:fld>
            <a:endParaRPr lang="en-US" sz="800"/>
          </a:p>
        </p:txBody>
      </p:sp>
      <p:sp>
        <p:nvSpPr>
          <p:cNvPr id="59394" name="Rectangle 2"/>
          <p:cNvSpPr>
            <a:spLocks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/>
              <a:t>Section 3.3.1.1</a:t>
            </a: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8335F6D-B997-8E40-82E2-05ED6650C517}" type="slidenum">
              <a:rPr lang="en-US" sz="800"/>
              <a:pPr/>
              <a:t>28</a:t>
            </a:fld>
            <a:endParaRPr lang="en-US" sz="800"/>
          </a:p>
        </p:txBody>
      </p:sp>
      <p:sp>
        <p:nvSpPr>
          <p:cNvPr id="61442" name="Rectangle 2"/>
          <p:cNvSpPr>
            <a:spLocks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/>
              <a:t>Section 3.3.1.2</a:t>
            </a: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B45199D4-13D0-3644-A9E9-7CFB82FD4B4D}" type="slidenum">
              <a:rPr lang="en-US" sz="800"/>
              <a:pPr/>
              <a:t>29</a:t>
            </a:fld>
            <a:endParaRPr lang="en-US" sz="800"/>
          </a:p>
        </p:txBody>
      </p:sp>
      <p:sp>
        <p:nvSpPr>
          <p:cNvPr id="63490" name="Rectangle 2"/>
          <p:cNvSpPr>
            <a:spLocks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/>
              <a:t>Section 3.3.1.3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E2A78144-1DD7-AC47-A39E-1B0F97800ABE}" type="slidenum">
              <a:rPr lang="en-US" sz="800"/>
              <a:pPr/>
              <a:t>3</a:t>
            </a:fld>
            <a:endParaRPr lang="en-US" sz="800"/>
          </a:p>
        </p:txBody>
      </p:sp>
      <p:sp>
        <p:nvSpPr>
          <p:cNvPr id="10242" name="Rectangle 2"/>
          <p:cNvSpPr>
            <a:spLocks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b="1"/>
              <a:t>Chapter 3 Sections</a:t>
            </a: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990F82D-02B1-2C4D-A57F-953BFB99D964}" type="slidenum">
              <a:rPr lang="en-US" sz="800"/>
              <a:pPr/>
              <a:t>30</a:t>
            </a:fld>
            <a:endParaRPr lang="en-US" sz="800"/>
          </a:p>
        </p:txBody>
      </p:sp>
      <p:sp>
        <p:nvSpPr>
          <p:cNvPr id="65538" name="Rectangle 2"/>
          <p:cNvSpPr>
            <a:spLocks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/>
              <a:t>Section 3.3.1.4</a:t>
            </a: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63750B6-4B74-8C4B-9B0D-8C4EECE63261}" type="slidenum">
              <a:rPr lang="en-US" sz="800"/>
              <a:pPr/>
              <a:t>31</a:t>
            </a:fld>
            <a:endParaRPr lang="en-US" sz="800"/>
          </a:p>
        </p:txBody>
      </p:sp>
      <p:sp>
        <p:nvSpPr>
          <p:cNvPr id="67586" name="Rectangle 2"/>
          <p:cNvSpPr>
            <a:spLocks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/>
              <a:t>Section 3.3.2</a:t>
            </a: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83B4692-A36C-104D-AB06-9159FA6ACA3A}" type="slidenum">
              <a:rPr lang="en-US" sz="800"/>
              <a:pPr/>
              <a:t>32</a:t>
            </a:fld>
            <a:endParaRPr lang="en-US" sz="800"/>
          </a:p>
        </p:txBody>
      </p:sp>
      <p:sp>
        <p:nvSpPr>
          <p:cNvPr id="69634" name="Rectangle 2"/>
          <p:cNvSpPr>
            <a:spLocks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/>
              <a:t>Section 3.3.2.1</a:t>
            </a: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D4E7E6D-0E40-C74E-A58C-87AE2B46601F}" type="slidenum">
              <a:rPr lang="en-US" sz="800"/>
              <a:pPr/>
              <a:t>33</a:t>
            </a:fld>
            <a:endParaRPr lang="en-US" sz="800"/>
          </a:p>
        </p:txBody>
      </p:sp>
      <p:sp>
        <p:nvSpPr>
          <p:cNvPr id="71682" name="Rectangle 2"/>
          <p:cNvSpPr>
            <a:spLocks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/>
              <a:t>Section 3.3.2.2</a:t>
            </a: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140F3101-7792-AA41-93FF-A87EC4BB2F76}" type="slidenum">
              <a:rPr lang="en-US" sz="800"/>
              <a:pPr/>
              <a:t>34</a:t>
            </a:fld>
            <a:endParaRPr lang="en-US" sz="800"/>
          </a:p>
        </p:txBody>
      </p:sp>
      <p:sp>
        <p:nvSpPr>
          <p:cNvPr id="73730" name="Rectangle 2"/>
          <p:cNvSpPr>
            <a:spLocks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/>
              <a:t>Section 3.3.2.3</a:t>
            </a: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1FBF1D1D-4D12-E04C-ACC5-9C920AB6C8B2}" type="slidenum">
              <a:rPr lang="en-US" sz="800"/>
              <a:pPr/>
              <a:t>35</a:t>
            </a:fld>
            <a:endParaRPr lang="en-US" sz="800"/>
          </a:p>
        </p:txBody>
      </p:sp>
      <p:sp>
        <p:nvSpPr>
          <p:cNvPr id="75778" name="Rectangle 2"/>
          <p:cNvSpPr>
            <a:spLocks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/>
              <a:t>Section 3.3.3.1</a:t>
            </a: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95BA9CC-FC80-7044-9A5E-B346E26CF6EC}" type="slidenum">
              <a:rPr lang="en-US" sz="800"/>
              <a:pPr/>
              <a:t>36</a:t>
            </a:fld>
            <a:endParaRPr lang="en-US" sz="800"/>
          </a:p>
        </p:txBody>
      </p:sp>
      <p:sp>
        <p:nvSpPr>
          <p:cNvPr id="77826" name="Rectangle 2"/>
          <p:cNvSpPr>
            <a:spLocks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/>
              <a:t>Section 3.3.3.2</a:t>
            </a: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E4B68352-8120-EA4A-BCFB-61DE67E1E0E2}" type="slidenum">
              <a:rPr lang="en-US" sz="800"/>
              <a:pPr/>
              <a:t>37</a:t>
            </a:fld>
            <a:endParaRPr lang="en-US" sz="800"/>
          </a:p>
        </p:txBody>
      </p:sp>
      <p:sp>
        <p:nvSpPr>
          <p:cNvPr id="79874" name="Rectangle 2"/>
          <p:cNvSpPr>
            <a:spLocks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/>
              <a:t>Section 3.3.3.4</a:t>
            </a: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3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0A7AF211-02D4-CA4C-B739-BDD3E82BAC44}" type="slidenum">
              <a:rPr lang="en-US" sz="800"/>
              <a:pPr/>
              <a:t>38</a:t>
            </a:fld>
            <a:endParaRPr lang="en-US" sz="800"/>
          </a:p>
        </p:txBody>
      </p:sp>
      <p:sp>
        <p:nvSpPr>
          <p:cNvPr id="120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/>
              <a:t>Section 1.5 &amp; 1.5.1</a:t>
            </a: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3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0A7AF211-02D4-CA4C-B739-BDD3E82BAC44}" type="slidenum">
              <a:rPr lang="en-US" sz="800"/>
              <a:pPr/>
              <a:t>39</a:t>
            </a:fld>
            <a:endParaRPr lang="en-US" sz="800"/>
          </a:p>
        </p:txBody>
      </p:sp>
      <p:sp>
        <p:nvSpPr>
          <p:cNvPr id="120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/>
              <a:t>Section 1.5 &amp; 1.5.1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A75ECC62-78AC-A949-A1CD-34249F1AC0F8}" type="slidenum">
              <a:rPr lang="en-US" sz="800"/>
              <a:pPr/>
              <a:t>4</a:t>
            </a:fld>
            <a:endParaRPr lang="en-US" sz="800"/>
          </a:p>
        </p:txBody>
      </p:sp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/>
              <a:t>Section 3.1.1.1</a:t>
            </a: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3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0A7AF211-02D4-CA4C-B739-BDD3E82BAC44}" type="slidenum">
              <a:rPr lang="en-US" sz="800"/>
              <a:pPr/>
              <a:t>40</a:t>
            </a:fld>
            <a:endParaRPr lang="en-US" sz="800"/>
          </a:p>
        </p:txBody>
      </p:sp>
      <p:sp>
        <p:nvSpPr>
          <p:cNvPr id="120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/>
              <a:t>Section 1.5 &amp; 1.5.1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5AC3BBA-D463-F44C-8752-00196D404507}" type="slidenum">
              <a:rPr lang="en-US" sz="800"/>
              <a:pPr/>
              <a:t>5</a:t>
            </a:fld>
            <a:endParaRPr lang="en-US" sz="800"/>
          </a:p>
        </p:txBody>
      </p:sp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/>
              <a:t>Section 3.1.1.2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00F5DD48-9362-964E-A84E-7CA301B444CD}" type="slidenum">
              <a:rPr lang="en-US" sz="800"/>
              <a:pPr/>
              <a:t>6</a:t>
            </a:fld>
            <a:endParaRPr lang="en-US" sz="800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/>
              <a:t>Section 3.1.1.3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62E776F-9F84-E64F-B86B-88FB808E7E2E}" type="slidenum">
              <a:rPr lang="en-US" sz="800"/>
              <a:pPr/>
              <a:t>7</a:t>
            </a:fld>
            <a:endParaRPr lang="en-US" sz="800"/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/>
              <a:t>Section 3.1.1.4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FB6A7E5-BA24-8244-BB90-5D5C919E4DDE}" type="slidenum">
              <a:rPr lang="en-US" sz="800"/>
              <a:pPr/>
              <a:t>8</a:t>
            </a:fld>
            <a:endParaRPr lang="en-US" sz="800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/>
              <a:t>Section 3.1.1.5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B8DB5FB5-EF59-3F4E-9533-24DE96D673A9}" type="slidenum">
              <a:rPr lang="en-US" sz="800"/>
              <a:pPr/>
              <a:t>9</a:t>
            </a:fld>
            <a:endParaRPr lang="en-U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/>
              <a:t>Section 3.1.1.6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Pt_CoverArt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93888"/>
            <a:ext cx="9140825" cy="2449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4498975" y="6670675"/>
            <a:ext cx="2347913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700">
                <a:solidFill>
                  <a:srgbClr val="D3D3D3"/>
                </a:solidFill>
              </a:rPr>
              <a:t>© 2007 – 2010, Cisco Systems, Inc. All rights reserved.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7123113" y="6672263"/>
            <a:ext cx="650875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r>
              <a:rPr lang="en-US" sz="700">
                <a:solidFill>
                  <a:srgbClr val="D3D3D3"/>
                </a:solidFill>
              </a:rPr>
              <a:t>Cisco Public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93675" y="6562725"/>
            <a:ext cx="962025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700">
                <a:solidFill>
                  <a:srgbClr val="D3D3D3"/>
                </a:solidFill>
              </a:rPr>
              <a:t>ITE PC v4.1</a:t>
            </a:r>
          </a:p>
          <a:p>
            <a:pPr algn="l" defTabSz="814388">
              <a:lnSpc>
                <a:spcPct val="100000"/>
              </a:lnSpc>
            </a:pPr>
            <a:r>
              <a:rPr lang="en-US" sz="700">
                <a:solidFill>
                  <a:srgbClr val="D3D3D3"/>
                </a:solidFill>
              </a:rPr>
              <a:t>Chapter 1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DC893C6B-F82A-6E43-9FED-D37B50CF303C}" type="slidenum">
              <a:rPr lang="en-US" sz="1000">
                <a:solidFill>
                  <a:srgbClr val="D3D3D3"/>
                </a:solidFill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1000">
              <a:solidFill>
                <a:srgbClr val="D3D3D3"/>
              </a:solidFill>
            </a:endParaRPr>
          </a:p>
        </p:txBody>
      </p:sp>
      <p:pic>
        <p:nvPicPr>
          <p:cNvPr id="9" name="Picture 9" descr="Cisco_New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3225" y="5940425"/>
            <a:ext cx="3354388" cy="47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0" descr="Cisc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119063"/>
            <a:ext cx="1171575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90247" name="Rectangle 7"/>
          <p:cNvSpPr>
            <a:spLocks noGrp="1" noChangeArrowheads="1"/>
          </p:cNvSpPr>
          <p:nvPr>
            <p:ph type="ctrTitle"/>
          </p:nvPr>
        </p:nvSpPr>
        <p:spPr bwMode="white">
          <a:xfrm>
            <a:off x="311150" y="2671763"/>
            <a:ext cx="3768725" cy="830262"/>
          </a:xfrm>
          <a:ln/>
        </p:spPr>
        <p:txBody>
          <a:bodyPr anchor="ctr"/>
          <a:lstStyle>
            <a:lvl1pPr>
              <a:defRPr sz="30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90248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311150" y="4672013"/>
            <a:ext cx="4103688" cy="658812"/>
          </a:xfrm>
          <a:ln/>
        </p:spPr>
        <p:txBody>
          <a:bodyPr/>
          <a:lstStyle>
            <a:lvl1pPr marL="0" indent="0">
              <a:lnSpc>
                <a:spcPct val="90000"/>
              </a:lnSpc>
              <a:buFont typeface="Wingdings" pitchFamily="2" charset="2"/>
              <a:buNone/>
              <a:defRPr sz="2000" b="1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481996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00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5925" y="798513"/>
            <a:ext cx="2035175" cy="47879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5638" y="798513"/>
            <a:ext cx="5957887" cy="47879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2514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638" y="798513"/>
            <a:ext cx="8145462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55638" y="2014538"/>
            <a:ext cx="7940675" cy="3571875"/>
          </a:xfrm>
        </p:spPr>
        <p:txBody>
          <a:bodyPr/>
          <a:lstStyle/>
          <a:p>
            <a:pPr lvl="0"/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20546051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PPt_4face_021208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11350"/>
            <a:ext cx="9144000" cy="243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78"/>
          <p:cNvSpPr>
            <a:spLocks noChangeArrowheads="1"/>
          </p:cNvSpPr>
          <p:nvPr/>
        </p:nvSpPr>
        <p:spPr bwMode="auto">
          <a:xfrm>
            <a:off x="4498975" y="6672263"/>
            <a:ext cx="2022475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700">
                <a:solidFill>
                  <a:srgbClr val="D3D3D3"/>
                </a:solidFill>
              </a:rPr>
              <a:t>© 2008 Cisco Systems, Inc. All rights reserved.</a:t>
            </a:r>
          </a:p>
        </p:txBody>
      </p:sp>
      <p:sp>
        <p:nvSpPr>
          <p:cNvPr id="6" name="Rectangle 279"/>
          <p:cNvSpPr>
            <a:spLocks noChangeArrowheads="1"/>
          </p:cNvSpPr>
          <p:nvPr/>
        </p:nvSpPr>
        <p:spPr bwMode="auto">
          <a:xfrm>
            <a:off x="6896100" y="6672263"/>
            <a:ext cx="877888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r>
              <a:rPr lang="en-US" sz="700">
                <a:solidFill>
                  <a:srgbClr val="D3D3D3"/>
                </a:solidFill>
              </a:rPr>
              <a:t>Cisco Confidential</a:t>
            </a:r>
          </a:p>
        </p:txBody>
      </p:sp>
      <p:sp>
        <p:nvSpPr>
          <p:cNvPr id="7" name="Rectangle 280"/>
          <p:cNvSpPr>
            <a:spLocks noChangeArrowheads="1"/>
          </p:cNvSpPr>
          <p:nvPr/>
        </p:nvSpPr>
        <p:spPr bwMode="auto">
          <a:xfrm>
            <a:off x="193675" y="6672263"/>
            <a:ext cx="962025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700">
                <a:solidFill>
                  <a:srgbClr val="D3D3D3"/>
                </a:solidFill>
              </a:rPr>
              <a:t>Presentation_ID</a:t>
            </a:r>
          </a:p>
        </p:txBody>
      </p:sp>
      <p:sp>
        <p:nvSpPr>
          <p:cNvPr id="8" name="Rectangle 281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CC467CAC-49F4-5147-A432-238A0285B71B}" type="slidenum">
              <a:rPr lang="en-US" sz="1000">
                <a:solidFill>
                  <a:srgbClr val="D3D3D3"/>
                </a:solidFill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1000">
              <a:solidFill>
                <a:srgbClr val="D3D3D3"/>
              </a:solidFill>
            </a:endParaRPr>
          </a:p>
        </p:txBody>
      </p:sp>
      <p:pic>
        <p:nvPicPr>
          <p:cNvPr id="9" name="Picture 331" descr="Cisco_New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3225" y="5940425"/>
            <a:ext cx="3354388" cy="47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33" descr="Cisc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119063"/>
            <a:ext cx="1171575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9873" name="Rectangle 209"/>
          <p:cNvSpPr>
            <a:spLocks noGrp="1" noChangeArrowheads="1"/>
          </p:cNvSpPr>
          <p:nvPr>
            <p:ph type="ctrTitle"/>
          </p:nvPr>
        </p:nvSpPr>
        <p:spPr bwMode="white">
          <a:xfrm>
            <a:off x="311150" y="2671763"/>
            <a:ext cx="3768725" cy="830262"/>
          </a:xfrm>
          <a:ln/>
        </p:spPr>
        <p:txBody>
          <a:bodyPr anchor="ctr"/>
          <a:lstStyle>
            <a:lvl1pPr>
              <a:defRPr sz="30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69874" name="Rectangle 210"/>
          <p:cNvSpPr>
            <a:spLocks noGrp="1" noChangeArrowheads="1"/>
          </p:cNvSpPr>
          <p:nvPr>
            <p:ph type="subTitle" idx="1"/>
          </p:nvPr>
        </p:nvSpPr>
        <p:spPr>
          <a:xfrm>
            <a:off x="311150" y="4672013"/>
            <a:ext cx="4103688" cy="658812"/>
          </a:xfrm>
          <a:ln/>
        </p:spPr>
        <p:txBody>
          <a:bodyPr/>
          <a:lstStyle>
            <a:lvl1pPr marL="0" indent="0">
              <a:lnSpc>
                <a:spcPct val="90000"/>
              </a:lnSpc>
              <a:buFont typeface="Wingdings" pitchFamily="2" charset="2"/>
              <a:buNone/>
              <a:defRPr sz="2000" b="1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0359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4736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997548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5638" y="2014538"/>
            <a:ext cx="3894137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2175" y="2014538"/>
            <a:ext cx="3894138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3335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5270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44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42614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638" y="702293"/>
            <a:ext cx="8145462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5638" y="1687390"/>
            <a:ext cx="7940675" cy="47207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64075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7720721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769606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55479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5925" y="798513"/>
            <a:ext cx="2035175" cy="47879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5638" y="798513"/>
            <a:ext cx="5957887" cy="47879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254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88086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5638" y="2014538"/>
            <a:ext cx="3894137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2175" y="2014538"/>
            <a:ext cx="3894138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654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079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238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7754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66890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79393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13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55638" y="798513"/>
            <a:ext cx="8145462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82124" tIns="41061" rIns="82124" bIns="41061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Slide Title</a:t>
            </a:r>
          </a:p>
        </p:txBody>
      </p:sp>
      <p:sp>
        <p:nvSpPr>
          <p:cNvPr id="1027" name="Rectangle 4"/>
          <p:cNvSpPr>
            <a:spLocks noChangeArrowheads="1"/>
          </p:cNvSpPr>
          <p:nvPr/>
        </p:nvSpPr>
        <p:spPr bwMode="auto">
          <a:xfrm>
            <a:off x="193675" y="6562725"/>
            <a:ext cx="962025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700">
                <a:solidFill>
                  <a:srgbClr val="D3D3D3"/>
                </a:solidFill>
              </a:rPr>
              <a:t>ITE PC v4.1</a:t>
            </a:r>
          </a:p>
          <a:p>
            <a:pPr algn="l" defTabSz="814388">
              <a:lnSpc>
                <a:spcPct val="100000"/>
              </a:lnSpc>
            </a:pPr>
            <a:r>
              <a:rPr lang="en-US" sz="700">
                <a:solidFill>
                  <a:srgbClr val="D3D3D3"/>
                </a:solidFill>
              </a:rPr>
              <a:t>Chapter 1</a:t>
            </a:r>
          </a:p>
        </p:txBody>
      </p:sp>
      <p:sp>
        <p:nvSpPr>
          <p:cNvPr id="1028" name="Rectangle 5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57427839-CBCA-5C42-8541-AAF5019BCEE6}" type="slidenum">
              <a:rPr lang="en-US" sz="1000">
                <a:solidFill>
                  <a:srgbClr val="D3D3D3"/>
                </a:solidFill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1000">
              <a:solidFill>
                <a:srgbClr val="D3D3D3"/>
              </a:solidFill>
            </a:endParaRPr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5638" y="2014538"/>
            <a:ext cx="7940675" cy="357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Body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30" name="Picture 7" descr="PPt_TopBand_Artwork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8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Rectangle 8"/>
          <p:cNvSpPr>
            <a:spLocks noChangeArrowheads="1"/>
          </p:cNvSpPr>
          <p:nvPr/>
        </p:nvSpPr>
        <p:spPr bwMode="auto">
          <a:xfrm>
            <a:off x="4498975" y="6670675"/>
            <a:ext cx="2347913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700">
                <a:solidFill>
                  <a:srgbClr val="D3D3D3"/>
                </a:solidFill>
              </a:rPr>
              <a:t>© 2007 – 2010, Cisco Systems, Inc. All rights reserved.</a:t>
            </a:r>
          </a:p>
        </p:txBody>
      </p:sp>
      <p:sp>
        <p:nvSpPr>
          <p:cNvPr id="1032" name="Rectangle 9"/>
          <p:cNvSpPr>
            <a:spLocks noChangeArrowheads="1"/>
          </p:cNvSpPr>
          <p:nvPr/>
        </p:nvSpPr>
        <p:spPr bwMode="auto">
          <a:xfrm>
            <a:off x="7123113" y="6672263"/>
            <a:ext cx="650875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r>
              <a:rPr lang="en-US" sz="700">
                <a:solidFill>
                  <a:srgbClr val="D3D3D3"/>
                </a:solidFill>
              </a:rPr>
              <a:t>Cisco Public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30" r:id="rId1"/>
    <p:sldLayoutId id="2147484209" r:id="rId2"/>
    <p:sldLayoutId id="2147484210" r:id="rId3"/>
    <p:sldLayoutId id="2147484211" r:id="rId4"/>
    <p:sldLayoutId id="2147484212" r:id="rId5"/>
    <p:sldLayoutId id="2147484213" r:id="rId6"/>
    <p:sldLayoutId id="2147484214" r:id="rId7"/>
    <p:sldLayoutId id="2147484215" r:id="rId8"/>
    <p:sldLayoutId id="2147484216" r:id="rId9"/>
    <p:sldLayoutId id="2147484217" r:id="rId10"/>
    <p:sldLayoutId id="2147484218" r:id="rId11"/>
    <p:sldLayoutId id="2147484219" r:id="rId12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+mj-lt"/>
          <a:ea typeface="ＭＳ Ｐゴシック" charset="0"/>
          <a:cs typeface="ＭＳ Ｐゴシック" charset="0"/>
        </a:defRPr>
      </a:lvl1pPr>
      <a:lvl2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2pPr>
      <a:lvl3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3pPr>
      <a:lvl4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4pPr>
      <a:lvl5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6pPr>
      <a:lvl7pPr marL="9144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7pPr>
      <a:lvl8pPr marL="13716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8pPr>
      <a:lvl9pPr marL="18288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9pPr>
    </p:titleStyle>
    <p:bodyStyle>
      <a:lvl1pPr marL="236538" indent="-236538" algn="l" defTabSz="814388" rtl="0" eaLnBrk="0" fontAlgn="base" hangingPunct="0">
        <a:lnSpc>
          <a:spcPct val="95000"/>
        </a:lnSpc>
        <a:spcBef>
          <a:spcPct val="50000"/>
        </a:spcBef>
        <a:spcAft>
          <a:spcPct val="0"/>
        </a:spcAft>
        <a:buClr>
          <a:srgbClr val="708CA1"/>
        </a:buClr>
        <a:buFont typeface="Wingdings" charset="0"/>
        <a:buChar char="§"/>
        <a:defRPr sz="24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574675" indent="-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2pPr>
      <a:lvl3pPr marL="914400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3pPr>
      <a:lvl4pPr marL="1254125" indent="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04963" indent="223838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0621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6pPr>
      <a:lvl7pPr marL="25193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7pPr>
      <a:lvl8pPr marL="29765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8pPr>
      <a:lvl9pPr marL="34337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6146"/>
          <p:cNvSpPr>
            <a:spLocks noGrp="1" noChangeArrowheads="1"/>
          </p:cNvSpPr>
          <p:nvPr>
            <p:ph type="title"/>
          </p:nvPr>
        </p:nvSpPr>
        <p:spPr bwMode="auto">
          <a:xfrm>
            <a:off x="193675" y="393700"/>
            <a:ext cx="8772525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82124" tIns="41061" rIns="82124" bIns="41061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Slide Title</a:t>
            </a:r>
          </a:p>
        </p:txBody>
      </p:sp>
      <p:sp>
        <p:nvSpPr>
          <p:cNvPr id="3075" name="Rectangle 6281"/>
          <p:cNvSpPr>
            <a:spLocks noChangeArrowheads="1"/>
          </p:cNvSpPr>
          <p:nvPr/>
        </p:nvSpPr>
        <p:spPr bwMode="auto">
          <a:xfrm>
            <a:off x="193675" y="6672263"/>
            <a:ext cx="962025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700">
                <a:solidFill>
                  <a:srgbClr val="D3D3D3"/>
                </a:solidFill>
              </a:rPr>
              <a:t>Presentation_ID</a:t>
            </a:r>
          </a:p>
        </p:txBody>
      </p:sp>
      <p:sp>
        <p:nvSpPr>
          <p:cNvPr id="3076" name="Rectangle 6282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452FF3AB-40C4-2941-ACFC-69E93ACFE222}" type="slidenum">
              <a:rPr lang="en-US" sz="1000">
                <a:solidFill>
                  <a:srgbClr val="D3D3D3"/>
                </a:solidFill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1000">
              <a:solidFill>
                <a:srgbClr val="D3D3D3"/>
              </a:solidFill>
            </a:endParaRPr>
          </a:p>
        </p:txBody>
      </p:sp>
      <p:sp>
        <p:nvSpPr>
          <p:cNvPr id="3077" name="Rectangle 6284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2725" y="1379538"/>
            <a:ext cx="8734425" cy="508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Body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078" name="Rectangle 6312"/>
          <p:cNvSpPr>
            <a:spLocks noChangeArrowheads="1"/>
          </p:cNvSpPr>
          <p:nvPr/>
        </p:nvSpPr>
        <p:spPr bwMode="auto">
          <a:xfrm>
            <a:off x="4498975" y="6672263"/>
            <a:ext cx="2022475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700">
                <a:solidFill>
                  <a:srgbClr val="D3D3D3"/>
                </a:solidFill>
              </a:rPr>
              <a:t>© 2008 Cisco Systems, Inc. All rights reserved.</a:t>
            </a:r>
          </a:p>
        </p:txBody>
      </p:sp>
      <p:sp>
        <p:nvSpPr>
          <p:cNvPr id="3079" name="Rectangle 6313"/>
          <p:cNvSpPr>
            <a:spLocks noChangeArrowheads="1"/>
          </p:cNvSpPr>
          <p:nvPr/>
        </p:nvSpPr>
        <p:spPr bwMode="auto">
          <a:xfrm>
            <a:off x="6896100" y="6672263"/>
            <a:ext cx="877888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r>
              <a:rPr lang="en-US" sz="700">
                <a:solidFill>
                  <a:srgbClr val="D3D3D3"/>
                </a:solidFill>
              </a:rPr>
              <a:t>Cisco Confidential</a:t>
            </a:r>
          </a:p>
        </p:txBody>
      </p:sp>
      <p:pic>
        <p:nvPicPr>
          <p:cNvPr id="3080" name="Picture 8" descr="Rev08_Cisco_BrandBar10_060408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231" r:id="rId1"/>
    <p:sldLayoutId id="2147484220" r:id="rId2"/>
    <p:sldLayoutId id="2147484221" r:id="rId3"/>
    <p:sldLayoutId id="2147484222" r:id="rId4"/>
    <p:sldLayoutId id="2147484223" r:id="rId5"/>
    <p:sldLayoutId id="2147484224" r:id="rId6"/>
    <p:sldLayoutId id="2147484225" r:id="rId7"/>
    <p:sldLayoutId id="2147484226" r:id="rId8"/>
    <p:sldLayoutId id="2147484227" r:id="rId9"/>
    <p:sldLayoutId id="2147484228" r:id="rId10"/>
    <p:sldLayoutId id="2147484229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+mj-lt"/>
          <a:ea typeface="ＭＳ Ｐゴシック" charset="0"/>
          <a:cs typeface="ＭＳ Ｐゴシック" charset="0"/>
        </a:defRPr>
      </a:lvl1pPr>
      <a:lvl2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2pPr>
      <a:lvl3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3pPr>
      <a:lvl4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4pPr>
      <a:lvl5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6pPr>
      <a:lvl7pPr marL="9144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7pPr>
      <a:lvl8pPr marL="13716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8pPr>
      <a:lvl9pPr marL="18288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9pPr>
    </p:titleStyle>
    <p:bodyStyle>
      <a:lvl1pPr marL="236538" indent="-236538" algn="l" defTabSz="814388" rtl="0" eaLnBrk="0" fontAlgn="base" hangingPunct="0">
        <a:lnSpc>
          <a:spcPct val="95000"/>
        </a:lnSpc>
        <a:spcBef>
          <a:spcPct val="50000"/>
        </a:spcBef>
        <a:spcAft>
          <a:spcPct val="0"/>
        </a:spcAft>
        <a:buClr>
          <a:srgbClr val="708CA1"/>
        </a:buClr>
        <a:buFont typeface="Wingdings" charset="0"/>
        <a:buChar char="§"/>
        <a:defRPr sz="24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574675" indent="-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2pPr>
      <a:lvl3pPr marL="914400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3pPr>
      <a:lvl4pPr marL="1254125" indent="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04963" indent="223838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0621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6pPr>
      <a:lvl7pPr marL="25193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7pPr>
      <a:lvl8pPr marL="29765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8pPr>
      <a:lvl9pPr marL="34337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Relationship Id="rId8" Type="http://schemas.openxmlformats.org/officeDocument/2006/relationships/image" Target="../media/image20.png"/><Relationship Id="rId9" Type="http://schemas.openxmlformats.org/officeDocument/2006/relationships/image" Target="../media/image21.png"/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image" Target="../media/image16.png"/><Relationship Id="rId7" Type="http://schemas.openxmlformats.org/officeDocument/2006/relationships/image" Target="../media/image25.png"/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7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8.jpe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9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0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2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3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4" Type="http://schemas.openxmlformats.org/officeDocument/2006/relationships/image" Target="../media/image35.png"/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4" Type="http://schemas.openxmlformats.org/officeDocument/2006/relationships/image" Target="../media/image37.png"/><Relationship Id="rId5" Type="http://schemas.openxmlformats.org/officeDocument/2006/relationships/image" Target="../media/image38.wmf"/><Relationship Id="rId6" Type="http://schemas.openxmlformats.org/officeDocument/2006/relationships/image" Target="../media/image39.wmf"/><Relationship Id="rId7" Type="http://schemas.openxmlformats.org/officeDocument/2006/relationships/image" Target="../media/image40.png"/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4" Type="http://schemas.openxmlformats.org/officeDocument/2006/relationships/image" Target="../media/image36.wmf"/><Relationship Id="rId5" Type="http://schemas.openxmlformats.org/officeDocument/2006/relationships/image" Target="../media/image37.png"/><Relationship Id="rId6" Type="http://schemas.openxmlformats.org/officeDocument/2006/relationships/image" Target="../media/image38.wmf"/><Relationship Id="rId7" Type="http://schemas.openxmlformats.org/officeDocument/2006/relationships/image" Target="../media/image39.wmf"/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42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43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image" Target="../media/image4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11150" y="2263775"/>
            <a:ext cx="3854450" cy="1481138"/>
          </a:xfrm>
        </p:spPr>
        <p:txBody>
          <a:bodyPr/>
          <a:lstStyle/>
          <a:p>
            <a:pPr eaLnBrk="1" hangingPunct="1"/>
            <a:r>
              <a:rPr lang="en-US" sz="2800">
                <a:latin typeface="Arial" charset="0"/>
              </a:rPr>
              <a:t>Chapter 3:</a:t>
            </a:r>
            <a:br>
              <a:rPr lang="en-US" sz="2800">
                <a:latin typeface="Arial" charset="0"/>
              </a:rPr>
            </a:br>
            <a:r>
              <a:rPr lang="en-US" sz="2800">
                <a:latin typeface="Arial" charset="0"/>
              </a:rPr>
              <a:t>Network Protocols and Communications</a:t>
            </a:r>
            <a:endParaRPr lang="en-US" sz="2800">
              <a:solidFill>
                <a:schemeClr val="folHlink"/>
              </a:solidFill>
              <a:latin typeface="Arial" charset="0"/>
            </a:endParaRPr>
          </a:p>
        </p:txBody>
      </p:sp>
      <p:sp>
        <p:nvSpPr>
          <p:cNvPr id="717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11150" y="4672013"/>
            <a:ext cx="6788150" cy="658812"/>
          </a:xfrm>
        </p:spPr>
        <p:txBody>
          <a:bodyPr/>
          <a:lstStyle/>
          <a:p>
            <a:pPr eaLnBrk="1" hangingPunct="1">
              <a:buFont typeface="Wingdings" charset="0"/>
              <a:buNone/>
            </a:pPr>
            <a:r>
              <a:rPr lang="en-US" sz="2400">
                <a:latin typeface="Arial" charset="0"/>
              </a:rPr>
              <a:t>Introduction to Networks</a:t>
            </a:r>
          </a:p>
        </p:txBody>
      </p:sp>
    </p:spTree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1800">
                <a:latin typeface="Arial" charset="0"/>
              </a:rPr>
              <a:t>The Rules</a:t>
            </a:r>
            <a:r>
              <a:rPr lang="en-US">
                <a:latin typeface="Arial" charset="0"/>
              </a:rPr>
              <a:t/>
            </a:r>
            <a:br>
              <a:rPr lang="en-US">
                <a:latin typeface="Arial" charset="0"/>
              </a:rPr>
            </a:br>
            <a:r>
              <a:rPr lang="en-US">
                <a:latin typeface="Arial" charset="0"/>
              </a:rPr>
              <a:t>Message Delivery Options</a:t>
            </a:r>
          </a:p>
        </p:txBody>
      </p:sp>
      <p:pic>
        <p:nvPicPr>
          <p:cNvPr id="2355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6" b="5148"/>
          <a:stretch>
            <a:fillRect/>
          </a:stretch>
        </p:blipFill>
        <p:spPr>
          <a:xfrm>
            <a:off x="212725" y="1379538"/>
            <a:ext cx="8734425" cy="48545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3555" name="Straight Connector 4"/>
          <p:cNvCxnSpPr>
            <a:cxnSpLocks noChangeShapeType="1"/>
          </p:cNvCxnSpPr>
          <p:nvPr/>
        </p:nvCxnSpPr>
        <p:spPr bwMode="auto">
          <a:xfrm flipV="1">
            <a:off x="4746625" y="1270000"/>
            <a:ext cx="0" cy="4854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1800">
                <a:latin typeface="Arial" charset="0"/>
              </a:rPr>
              <a:t>Protocols</a:t>
            </a:r>
            <a:br>
              <a:rPr lang="en-US" sz="1800">
                <a:latin typeface="Arial" charset="0"/>
              </a:rPr>
            </a:br>
            <a:r>
              <a:rPr lang="en-US">
                <a:latin typeface="Arial" charset="0"/>
              </a:rPr>
              <a:t>Rules that Govern Communications</a:t>
            </a:r>
          </a:p>
        </p:txBody>
      </p:sp>
      <p:pic>
        <p:nvPicPr>
          <p:cNvPr id="25602" name="Content Placeholder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7454" r="-27454"/>
          <a:stretch>
            <a:fillRect/>
          </a:stretch>
        </p:blipFill>
        <p:spPr/>
      </p:pic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1800">
                <a:latin typeface="Arial" charset="0"/>
              </a:rPr>
              <a:t>Protocols</a:t>
            </a:r>
            <a:br>
              <a:rPr lang="en-US" sz="1800">
                <a:latin typeface="Arial" charset="0"/>
              </a:rPr>
            </a:br>
            <a:r>
              <a:rPr lang="en-US">
                <a:latin typeface="Arial" charset="0"/>
              </a:rPr>
              <a:t>Network Protocols</a:t>
            </a:r>
          </a:p>
        </p:txBody>
      </p:sp>
      <p:sp>
        <p:nvSpPr>
          <p:cNvPr id="27650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How the message is formatted or structured</a:t>
            </a:r>
          </a:p>
          <a:p>
            <a:r>
              <a:rPr lang="en-US">
                <a:latin typeface="Arial" charset="0"/>
              </a:rPr>
              <a:t>The process by which networking devices share information about pathways with other networks</a:t>
            </a:r>
          </a:p>
          <a:p>
            <a:r>
              <a:rPr lang="en-US">
                <a:latin typeface="Arial" charset="0"/>
              </a:rPr>
              <a:t>How and when error and system messages are passed between devices</a:t>
            </a:r>
          </a:p>
          <a:p>
            <a:r>
              <a:rPr lang="en-US">
                <a:latin typeface="Arial" charset="0"/>
              </a:rPr>
              <a:t>The setup and termination of data transfer sessions</a:t>
            </a:r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1800">
                <a:latin typeface="Arial" charset="0"/>
              </a:rPr>
              <a:t>Protocols</a:t>
            </a:r>
            <a:r>
              <a:rPr lang="en-US">
                <a:latin typeface="Arial" charset="0"/>
              </a:rPr>
              <a:t/>
            </a:r>
            <a:br>
              <a:rPr lang="en-US">
                <a:latin typeface="Arial" charset="0"/>
              </a:rPr>
            </a:br>
            <a:r>
              <a:rPr lang="en-US">
                <a:latin typeface="Arial" charset="0"/>
              </a:rPr>
              <a:t>Interaction of Protocols</a:t>
            </a:r>
          </a:p>
        </p:txBody>
      </p:sp>
      <p:sp>
        <p:nvSpPr>
          <p:cNvPr id="29698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Application Protocol – Hypertext Transfer Protocol (HTTP)</a:t>
            </a:r>
          </a:p>
          <a:p>
            <a:r>
              <a:rPr lang="en-US">
                <a:latin typeface="Arial" charset="0"/>
              </a:rPr>
              <a:t>Transport Protocol – Transmission Control Protocol (TCP)</a:t>
            </a:r>
          </a:p>
          <a:p>
            <a:r>
              <a:rPr lang="en-US">
                <a:latin typeface="Arial" charset="0"/>
              </a:rPr>
              <a:t>Internet Protocol – Internet Protocol (IP)</a:t>
            </a:r>
          </a:p>
          <a:p>
            <a:r>
              <a:rPr lang="en-US">
                <a:latin typeface="Arial" charset="0"/>
              </a:rPr>
              <a:t>Network Access Protocols – Data Link &amp; Physical layers</a:t>
            </a:r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1800">
                <a:latin typeface="Arial" charset="0"/>
              </a:rPr>
              <a:t>Protocol Suites</a:t>
            </a:r>
            <a:r>
              <a:rPr lang="en-US">
                <a:latin typeface="Arial" charset="0"/>
              </a:rPr>
              <a:t/>
            </a:r>
            <a:br>
              <a:rPr lang="en-US">
                <a:latin typeface="Arial" charset="0"/>
              </a:rPr>
            </a:br>
            <a:r>
              <a:rPr lang="en-US">
                <a:latin typeface="Arial" charset="0"/>
              </a:rPr>
              <a:t>Protocol Suites and Industry Standards</a:t>
            </a:r>
          </a:p>
        </p:txBody>
      </p:sp>
      <p:pic>
        <p:nvPicPr>
          <p:cNvPr id="31746" name="Content Placeholder 2" descr="NetBasics_Chp3_table.jp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397" r="-14397"/>
          <a:stretch>
            <a:fillRect/>
          </a:stretch>
        </p:blipFill>
        <p:spPr/>
      </p:pic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1800">
                <a:latin typeface="Arial" charset="0"/>
              </a:rPr>
              <a:t>Protocol Suites</a:t>
            </a:r>
            <a:br>
              <a:rPr lang="en-US" sz="1800">
                <a:latin typeface="Arial" charset="0"/>
              </a:rPr>
            </a:br>
            <a:r>
              <a:rPr lang="en-US">
                <a:latin typeface="Arial" charset="0"/>
              </a:rPr>
              <a:t>Creation of Internet, Development of TCP/IP</a:t>
            </a:r>
          </a:p>
        </p:txBody>
      </p:sp>
      <p:pic>
        <p:nvPicPr>
          <p:cNvPr id="33794" name="Content Placeholder 1" descr="arpanet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2787" r="-62787"/>
          <a:stretch>
            <a:fillRect/>
          </a:stretch>
        </p:blipFill>
        <p:spPr/>
      </p:pic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1800">
                <a:latin typeface="Arial" charset="0"/>
              </a:rPr>
              <a:t>Protocol Suites</a:t>
            </a:r>
            <a:br>
              <a:rPr lang="en-US" sz="1800">
                <a:latin typeface="Arial" charset="0"/>
              </a:rPr>
            </a:br>
            <a:r>
              <a:rPr lang="en-US">
                <a:latin typeface="Arial" charset="0"/>
              </a:rPr>
              <a:t>TCP/IP Protocol Suite and Communication</a:t>
            </a:r>
          </a:p>
        </p:txBody>
      </p:sp>
      <p:pic>
        <p:nvPicPr>
          <p:cNvPr id="35842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3" t="6261" r="6691" b="14967"/>
          <a:stretch>
            <a:fillRect/>
          </a:stretch>
        </p:blipFill>
        <p:spPr>
          <a:xfrm>
            <a:off x="307975" y="1782763"/>
            <a:ext cx="8188325" cy="4006850"/>
          </a:xfrm>
        </p:spPr>
      </p:pic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1800">
                <a:latin typeface="Arial" charset="0"/>
              </a:rPr>
              <a:t>Network Protocols and Standards</a:t>
            </a:r>
            <a:br>
              <a:rPr lang="en-US" sz="1800">
                <a:latin typeface="Arial" charset="0"/>
              </a:rPr>
            </a:br>
            <a:r>
              <a:rPr lang="en-US">
                <a:latin typeface="Arial" charset="0"/>
              </a:rPr>
              <a:t>Standards Organizations</a:t>
            </a:r>
          </a:p>
        </p:txBody>
      </p:sp>
      <p:pic>
        <p:nvPicPr>
          <p:cNvPr id="37890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4025" y="2003425"/>
            <a:ext cx="2844800" cy="1011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1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0325" y="1731963"/>
            <a:ext cx="2673350" cy="160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2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0325" y="3543300"/>
            <a:ext cx="1841500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3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5175" y="3394075"/>
            <a:ext cx="19685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4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188" y="4487863"/>
            <a:ext cx="1233487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5" name="Picture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2975" y="4613275"/>
            <a:ext cx="1865313" cy="1243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6" name="Picture 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4075" y="4613275"/>
            <a:ext cx="4127500" cy="149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1800">
                <a:latin typeface="Arial" charset="0"/>
              </a:rPr>
              <a:t>Standards Organizations</a:t>
            </a:r>
            <a:br>
              <a:rPr lang="en-US" sz="1800">
                <a:latin typeface="Arial" charset="0"/>
              </a:rPr>
            </a:br>
            <a:r>
              <a:rPr lang="en-US">
                <a:latin typeface="Arial" charset="0"/>
              </a:rPr>
              <a:t>Open Standards</a:t>
            </a:r>
          </a:p>
        </p:txBody>
      </p:sp>
      <p:sp>
        <p:nvSpPr>
          <p:cNvPr id="39938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The Internet Society (ISOC)</a:t>
            </a:r>
          </a:p>
          <a:p>
            <a:r>
              <a:rPr lang="en-US">
                <a:latin typeface="Arial" charset="0"/>
              </a:rPr>
              <a:t>The Internet Architecture Board (IAB)</a:t>
            </a:r>
          </a:p>
          <a:p>
            <a:r>
              <a:rPr lang="en-US">
                <a:latin typeface="Arial" charset="0"/>
              </a:rPr>
              <a:t>The Internet Engineering Task Force (IETF)</a:t>
            </a:r>
          </a:p>
          <a:p>
            <a:r>
              <a:rPr lang="en-US">
                <a:latin typeface="Arial" charset="0"/>
              </a:rPr>
              <a:t>Institute of Electrical and Electronics Engineers (IEEE)</a:t>
            </a:r>
          </a:p>
          <a:p>
            <a:r>
              <a:rPr lang="en-US">
                <a:latin typeface="Arial" charset="0"/>
              </a:rPr>
              <a:t>The International Organization for Standards (ISO)</a:t>
            </a:r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1800">
                <a:latin typeface="Arial" charset="0"/>
              </a:rPr>
              <a:t>Standards Organizations</a:t>
            </a:r>
            <a:br>
              <a:rPr lang="en-US" sz="1800">
                <a:latin typeface="Arial" charset="0"/>
              </a:rPr>
            </a:br>
            <a:r>
              <a:rPr lang="en-US">
                <a:latin typeface="Arial" charset="0"/>
              </a:rPr>
              <a:t>ISOC, IAB, and IETF</a:t>
            </a:r>
          </a:p>
        </p:txBody>
      </p:sp>
      <p:pic>
        <p:nvPicPr>
          <p:cNvPr id="41986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713" y="1933575"/>
            <a:ext cx="5365750" cy="377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87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7375" y="1822450"/>
            <a:ext cx="1935163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88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4063" y="2908300"/>
            <a:ext cx="1139825" cy="849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89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688" y="4214813"/>
            <a:ext cx="1368425" cy="820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90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750" y="4214813"/>
            <a:ext cx="1658938" cy="1185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3"/>
          <p:cNvSpPr>
            <a:spLocks noGrp="1" noChangeArrowheads="1"/>
          </p:cNvSpPr>
          <p:nvPr>
            <p:ph type="title" idx="4294967295"/>
          </p:nvPr>
        </p:nvSpPr>
        <p:spPr>
          <a:xfrm>
            <a:off x="655638" y="609600"/>
            <a:ext cx="8145462" cy="838200"/>
          </a:xfrm>
        </p:spPr>
        <p:txBody>
          <a:bodyPr/>
          <a:lstStyle/>
          <a:p>
            <a:pPr eaLnBrk="1" hangingPunct="1"/>
            <a:r>
              <a:rPr lang="en-US" dirty="0" smtClean="0"/>
              <a:t>Chapter </a:t>
            </a:r>
            <a:r>
              <a:rPr lang="en-US" dirty="0"/>
              <a:t>3</a:t>
            </a:r>
            <a:r>
              <a:rPr lang="en-US" dirty="0" smtClean="0"/>
              <a:t>: Objectives</a:t>
            </a:r>
          </a:p>
        </p:txBody>
      </p:sp>
      <p:sp>
        <p:nvSpPr>
          <p:cNvPr id="4099" name="Rectangle 34"/>
          <p:cNvSpPr>
            <a:spLocks noGrp="1" noChangeArrowheads="1"/>
          </p:cNvSpPr>
          <p:nvPr>
            <p:ph type="body" idx="4294967295"/>
          </p:nvPr>
        </p:nvSpPr>
        <p:spPr>
          <a:xfrm>
            <a:off x="655638" y="1828800"/>
            <a:ext cx="7940675" cy="4625788"/>
          </a:xfrm>
        </p:spPr>
        <p:txBody>
          <a:bodyPr/>
          <a:lstStyle/>
          <a:p>
            <a:pPr marL="0" indent="0">
              <a:buNone/>
            </a:pPr>
            <a:r>
              <a:rPr lang="en-CA" dirty="0" smtClean="0"/>
              <a:t>Students will be able to:</a:t>
            </a:r>
          </a:p>
          <a:p>
            <a:pPr>
              <a:buFont typeface="Wingdings" charset="2"/>
              <a:buChar char="§"/>
            </a:pPr>
            <a:r>
              <a:rPr lang="en-CA" dirty="0"/>
              <a:t>Explain how rules are used to facilitate </a:t>
            </a:r>
            <a:r>
              <a:rPr lang="en-CA" dirty="0" smtClean="0"/>
              <a:t>communication.</a:t>
            </a:r>
          </a:p>
          <a:p>
            <a:pPr>
              <a:buFont typeface="Wingdings" charset="2"/>
              <a:buChar char="§"/>
            </a:pPr>
            <a:r>
              <a:rPr lang="en-US" dirty="0" smtClean="0"/>
              <a:t>Explain </a:t>
            </a:r>
            <a:r>
              <a:rPr lang="en-US" dirty="0"/>
              <a:t>the role of protocols and standards organizations in facilitating interoperability in network </a:t>
            </a:r>
            <a:r>
              <a:rPr lang="en-US" dirty="0" smtClean="0"/>
              <a:t>communications</a:t>
            </a:r>
            <a:r>
              <a:rPr lang="en-CA" dirty="0" smtClean="0"/>
              <a:t>.</a:t>
            </a:r>
          </a:p>
          <a:p>
            <a:pPr>
              <a:buFont typeface="Wingdings" charset="2"/>
              <a:buChar char="§"/>
            </a:pPr>
            <a:r>
              <a:rPr lang="en-US" dirty="0" smtClean="0"/>
              <a:t>Explain </a:t>
            </a:r>
            <a:r>
              <a:rPr lang="en-US" dirty="0"/>
              <a:t>how devices on a LAN access resources in a small to medium-sized business </a:t>
            </a:r>
            <a:r>
              <a:rPr lang="en-US" dirty="0" smtClean="0"/>
              <a:t>network</a:t>
            </a:r>
            <a:r>
              <a:rPr lang="en-CA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8068088"/>
      </p:ext>
    </p:extLst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1800">
                <a:latin typeface="Arial" charset="0"/>
              </a:rPr>
              <a:t>Standards Organizations</a:t>
            </a:r>
            <a:br>
              <a:rPr lang="en-US" sz="1800">
                <a:latin typeface="Arial" charset="0"/>
              </a:rPr>
            </a:br>
            <a:r>
              <a:rPr lang="en-US">
                <a:latin typeface="Arial" charset="0"/>
              </a:rPr>
              <a:t>IEEE</a:t>
            </a:r>
          </a:p>
        </p:txBody>
      </p:sp>
      <p:sp>
        <p:nvSpPr>
          <p:cNvPr id="44034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38 societies</a:t>
            </a:r>
          </a:p>
          <a:p>
            <a:r>
              <a:rPr lang="en-US">
                <a:latin typeface="Arial" charset="0"/>
              </a:rPr>
              <a:t>130 journals</a:t>
            </a:r>
          </a:p>
          <a:p>
            <a:r>
              <a:rPr lang="en-US">
                <a:latin typeface="Arial" charset="0"/>
              </a:rPr>
              <a:t>1,300 conferences each year</a:t>
            </a:r>
          </a:p>
          <a:p>
            <a:r>
              <a:rPr lang="en-US">
                <a:latin typeface="Arial" charset="0"/>
              </a:rPr>
              <a:t>1,300 standards and projects</a:t>
            </a:r>
          </a:p>
          <a:p>
            <a:r>
              <a:rPr lang="en-US">
                <a:latin typeface="Arial" charset="0"/>
              </a:rPr>
              <a:t>400,000 members</a:t>
            </a:r>
          </a:p>
          <a:p>
            <a:r>
              <a:rPr lang="en-US">
                <a:latin typeface="Arial" charset="0"/>
              </a:rPr>
              <a:t>160 countries</a:t>
            </a:r>
          </a:p>
          <a:p>
            <a:r>
              <a:rPr lang="en-US">
                <a:latin typeface="Arial" charset="0"/>
              </a:rPr>
              <a:t>IEEE 802.3</a:t>
            </a:r>
          </a:p>
          <a:p>
            <a:r>
              <a:rPr lang="en-US">
                <a:latin typeface="Arial" charset="0"/>
              </a:rPr>
              <a:t>IEEE 802.11</a:t>
            </a:r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1800">
                <a:latin typeface="Arial" charset="0"/>
              </a:rPr>
              <a:t>Standards Organizations</a:t>
            </a:r>
            <a:br>
              <a:rPr lang="en-US" sz="1800">
                <a:latin typeface="Arial" charset="0"/>
              </a:rPr>
            </a:br>
            <a:r>
              <a:rPr lang="en-US">
                <a:latin typeface="Arial" charset="0"/>
              </a:rPr>
              <a:t>ISO</a:t>
            </a:r>
          </a:p>
        </p:txBody>
      </p:sp>
      <p:pic>
        <p:nvPicPr>
          <p:cNvPr id="46082" name="Content Placeholder 1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79" b="11179"/>
          <a:stretch>
            <a:fillRect/>
          </a:stretch>
        </p:blipFill>
        <p:spPr>
          <a:xfrm>
            <a:off x="212725" y="1379538"/>
            <a:ext cx="3778250" cy="2200275"/>
          </a:xfrm>
        </p:spPr>
      </p:pic>
      <p:pic>
        <p:nvPicPr>
          <p:cNvPr id="46083" name="Picture 2" descr="Osi-model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3813" y="611188"/>
            <a:ext cx="5130800" cy="593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1800">
                <a:latin typeface="Arial" charset="0"/>
              </a:rPr>
              <a:t>Standards Organizations</a:t>
            </a:r>
            <a:br>
              <a:rPr lang="en-US" sz="1800">
                <a:latin typeface="Arial" charset="0"/>
              </a:rPr>
            </a:br>
            <a:r>
              <a:rPr lang="en-US">
                <a:latin typeface="Arial" charset="0"/>
              </a:rPr>
              <a:t>Other Standards Organization</a:t>
            </a:r>
          </a:p>
        </p:txBody>
      </p:sp>
      <p:sp>
        <p:nvSpPr>
          <p:cNvPr id="48130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The Electronic Industries Alliance (EIA)</a:t>
            </a:r>
          </a:p>
          <a:p>
            <a:r>
              <a:rPr lang="en-US">
                <a:latin typeface="Arial" charset="0"/>
              </a:rPr>
              <a:t>The Telecommunications Industry Association (TIA)</a:t>
            </a:r>
          </a:p>
          <a:p>
            <a:r>
              <a:rPr lang="en-US">
                <a:latin typeface="Arial" charset="0"/>
              </a:rPr>
              <a:t>The International Telecommunications Union – Telecommunications Standardization Sector (ITU-T)</a:t>
            </a:r>
          </a:p>
          <a:p>
            <a:r>
              <a:rPr lang="en-US">
                <a:latin typeface="Arial" charset="0"/>
              </a:rPr>
              <a:t>The Internet Corporation for Assigned Names and Numbers (ICANN)</a:t>
            </a:r>
          </a:p>
          <a:p>
            <a:r>
              <a:rPr lang="en-US">
                <a:latin typeface="Arial" charset="0"/>
              </a:rPr>
              <a:t>The Internet Assigned Numbers Authority (IANA)</a:t>
            </a:r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1800">
                <a:latin typeface="Arial" charset="0"/>
              </a:rPr>
              <a:t>Reference Models</a:t>
            </a:r>
            <a:br>
              <a:rPr lang="en-US" sz="1800">
                <a:latin typeface="Arial" charset="0"/>
              </a:rPr>
            </a:br>
            <a:r>
              <a:rPr lang="en-US">
                <a:latin typeface="Arial" charset="0"/>
              </a:rPr>
              <a:t>The Benefits of Using a Layered Model</a:t>
            </a:r>
          </a:p>
        </p:txBody>
      </p:sp>
      <p:pic>
        <p:nvPicPr>
          <p:cNvPr id="50178" name="Content Placeholder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7454" r="-27454"/>
          <a:stretch>
            <a:fillRect/>
          </a:stretch>
        </p:blipFill>
        <p:spPr/>
      </p:pic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1800">
                <a:latin typeface="Arial" charset="0"/>
              </a:rPr>
              <a:t>Reference Models</a:t>
            </a:r>
            <a:br>
              <a:rPr lang="en-US" sz="1800">
                <a:latin typeface="Arial" charset="0"/>
              </a:rPr>
            </a:br>
            <a:r>
              <a:rPr lang="en-US">
                <a:latin typeface="Arial" charset="0"/>
              </a:rPr>
              <a:t>The OSI Reference Model</a:t>
            </a:r>
          </a:p>
        </p:txBody>
      </p:sp>
      <p:pic>
        <p:nvPicPr>
          <p:cNvPr id="52226" name="Content Placeholder 1" descr="Osi-model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9251" r="-49251"/>
          <a:stretch>
            <a:fillRect/>
          </a:stretch>
        </p:blipFill>
        <p:spPr/>
      </p:pic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1800">
                <a:latin typeface="Arial" charset="0"/>
              </a:rPr>
              <a:t>Reference Models</a:t>
            </a:r>
            <a:br>
              <a:rPr lang="en-US" sz="1800">
                <a:latin typeface="Arial" charset="0"/>
              </a:rPr>
            </a:br>
            <a:r>
              <a:rPr lang="en-US">
                <a:latin typeface="Arial" charset="0"/>
              </a:rPr>
              <a:t>The TCP/IP Reference Model</a:t>
            </a:r>
          </a:p>
        </p:txBody>
      </p:sp>
      <p:pic>
        <p:nvPicPr>
          <p:cNvPr id="54274" name="Content Placeholder 1" descr="tcp-ip-encapsulation.jp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445" r="-12445"/>
          <a:stretch>
            <a:fillRect/>
          </a:stretch>
        </p:blipFill>
        <p:spPr/>
      </p:pic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1800">
                <a:latin typeface="Arial" charset="0"/>
              </a:rPr>
              <a:t>Reference Models</a:t>
            </a:r>
            <a:br>
              <a:rPr lang="en-US" sz="1800">
                <a:latin typeface="Arial" charset="0"/>
              </a:rPr>
            </a:br>
            <a:r>
              <a:rPr lang="en-US">
                <a:latin typeface="Arial" charset="0"/>
              </a:rPr>
              <a:t>Comparing the OSI and TCP/IP Models</a:t>
            </a:r>
          </a:p>
        </p:txBody>
      </p:sp>
      <p:pic>
        <p:nvPicPr>
          <p:cNvPr id="56322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461" r="-22461"/>
          <a:stretch>
            <a:fillRect/>
          </a:stretch>
        </p:blipFill>
        <p:spPr/>
      </p:pic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1800">
                <a:latin typeface="Arial" charset="0"/>
              </a:rPr>
              <a:t>Data Encapsulation</a:t>
            </a:r>
            <a:r>
              <a:rPr lang="en-US">
                <a:latin typeface="Arial" charset="0"/>
              </a:rPr>
              <a:t/>
            </a:r>
            <a:br>
              <a:rPr lang="en-US">
                <a:latin typeface="Arial" charset="0"/>
              </a:rPr>
            </a:br>
            <a:r>
              <a:rPr lang="en-US">
                <a:latin typeface="Arial" charset="0"/>
              </a:rPr>
              <a:t>Communicating the Messages</a:t>
            </a:r>
          </a:p>
        </p:txBody>
      </p:sp>
      <p:sp>
        <p:nvSpPr>
          <p:cNvPr id="58370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Segmenting message benefits</a:t>
            </a:r>
          </a:p>
          <a:p>
            <a:pPr lvl="1"/>
            <a:r>
              <a:rPr lang="en-US">
                <a:latin typeface="Arial" charset="0"/>
              </a:rPr>
              <a:t>Different conversations can be interleaved</a:t>
            </a:r>
          </a:p>
          <a:p>
            <a:pPr lvl="1"/>
            <a:r>
              <a:rPr lang="en-US">
                <a:latin typeface="Arial" charset="0"/>
              </a:rPr>
              <a:t>Increased reliability of network communications</a:t>
            </a:r>
          </a:p>
          <a:p>
            <a:pPr lvl="1"/>
            <a:endParaRPr lang="en-US">
              <a:latin typeface="Arial" charset="0"/>
            </a:endParaRPr>
          </a:p>
          <a:p>
            <a:r>
              <a:rPr lang="en-US">
                <a:latin typeface="Arial" charset="0"/>
              </a:rPr>
              <a:t>Segmenting message disadvantage</a:t>
            </a:r>
          </a:p>
          <a:p>
            <a:pPr lvl="1"/>
            <a:r>
              <a:rPr lang="en-US">
                <a:latin typeface="Arial" charset="0"/>
              </a:rPr>
              <a:t>Increased level of complexity</a:t>
            </a:r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1800">
                <a:latin typeface="Arial" charset="0"/>
              </a:rPr>
              <a:t>Data Encapsulation</a:t>
            </a:r>
            <a:r>
              <a:rPr lang="en-US">
                <a:latin typeface="Arial" charset="0"/>
              </a:rPr>
              <a:t/>
            </a:r>
            <a:br>
              <a:rPr lang="en-US">
                <a:latin typeface="Arial" charset="0"/>
              </a:rPr>
            </a:br>
            <a:r>
              <a:rPr lang="en-US">
                <a:latin typeface="Arial" charset="0"/>
              </a:rPr>
              <a:t>Protocol Data Units (PDUs)</a:t>
            </a:r>
          </a:p>
        </p:txBody>
      </p:sp>
      <p:sp>
        <p:nvSpPr>
          <p:cNvPr id="60418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Data</a:t>
            </a:r>
          </a:p>
          <a:p>
            <a:r>
              <a:rPr lang="en-US">
                <a:latin typeface="Arial" charset="0"/>
              </a:rPr>
              <a:t>Segment</a:t>
            </a:r>
          </a:p>
          <a:p>
            <a:r>
              <a:rPr lang="en-US">
                <a:latin typeface="Arial" charset="0"/>
              </a:rPr>
              <a:t>Packet</a:t>
            </a:r>
          </a:p>
          <a:p>
            <a:r>
              <a:rPr lang="en-US">
                <a:latin typeface="Arial" charset="0"/>
              </a:rPr>
              <a:t>Frame</a:t>
            </a:r>
          </a:p>
          <a:p>
            <a:r>
              <a:rPr lang="en-US">
                <a:latin typeface="Arial" charset="0"/>
              </a:rPr>
              <a:t>Bits</a:t>
            </a:r>
          </a:p>
        </p:txBody>
      </p:sp>
      <p:pic>
        <p:nvPicPr>
          <p:cNvPr id="60419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0550" y="1693863"/>
            <a:ext cx="6975475" cy="482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1800">
                <a:latin typeface="Arial" charset="0"/>
              </a:rPr>
              <a:t>Data Encapsulation</a:t>
            </a:r>
            <a:r>
              <a:rPr lang="en-US">
                <a:latin typeface="Arial" charset="0"/>
              </a:rPr>
              <a:t/>
            </a:r>
            <a:br>
              <a:rPr lang="en-US">
                <a:latin typeface="Arial" charset="0"/>
              </a:rPr>
            </a:br>
            <a:r>
              <a:rPr lang="en-US">
                <a:latin typeface="Arial" charset="0"/>
              </a:rPr>
              <a:t>Encapsulation</a:t>
            </a:r>
          </a:p>
        </p:txBody>
      </p:sp>
      <p:pic>
        <p:nvPicPr>
          <p:cNvPr id="62466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05" b="15561"/>
          <a:stretch>
            <a:fillRect/>
          </a:stretch>
        </p:blipFill>
        <p:spPr>
          <a:xfrm>
            <a:off x="212725" y="1668463"/>
            <a:ext cx="8734425" cy="4643437"/>
          </a:xfrm>
        </p:spPr>
      </p:pic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Chapter 3</a:t>
            </a:r>
          </a:p>
        </p:txBody>
      </p:sp>
      <p:sp>
        <p:nvSpPr>
          <p:cNvPr id="921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eaLnBrk="1" hangingPunct="1"/>
            <a:r>
              <a:rPr lang="en-US" sz="2400">
                <a:latin typeface="Arial" charset="0"/>
              </a:rPr>
              <a:t>3.1  Rules of Communication</a:t>
            </a:r>
          </a:p>
          <a:p>
            <a:pPr lvl="1" eaLnBrk="1" hangingPunct="1"/>
            <a:r>
              <a:rPr lang="en-US" sz="2400">
                <a:latin typeface="Arial" charset="0"/>
              </a:rPr>
              <a:t>3.2  Network Protocols and Standards</a:t>
            </a:r>
          </a:p>
          <a:p>
            <a:pPr lvl="1" eaLnBrk="1" hangingPunct="1"/>
            <a:r>
              <a:rPr lang="en-US" sz="2400">
                <a:latin typeface="Arial" charset="0"/>
              </a:rPr>
              <a:t>3.3  Moving Data in the Network</a:t>
            </a:r>
          </a:p>
          <a:p>
            <a:pPr lvl="1" eaLnBrk="1" hangingPunct="1"/>
            <a:r>
              <a:rPr lang="en-US" sz="2400">
                <a:latin typeface="Arial" charset="0"/>
              </a:rPr>
              <a:t>3.4  Summary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1800">
                <a:latin typeface="Arial" charset="0"/>
              </a:rPr>
              <a:t>Data Encapsulation</a:t>
            </a:r>
            <a:r>
              <a:rPr lang="en-US">
                <a:latin typeface="Arial" charset="0"/>
              </a:rPr>
              <a:t/>
            </a:r>
            <a:br>
              <a:rPr lang="en-US">
                <a:latin typeface="Arial" charset="0"/>
              </a:rPr>
            </a:br>
            <a:r>
              <a:rPr lang="en-US">
                <a:latin typeface="Arial" charset="0"/>
              </a:rPr>
              <a:t>De-encapsulation</a:t>
            </a:r>
          </a:p>
        </p:txBody>
      </p:sp>
      <p:pic>
        <p:nvPicPr>
          <p:cNvPr id="6451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90" b="14496"/>
          <a:stretch>
            <a:fillRect/>
          </a:stretch>
        </p:blipFill>
        <p:spPr>
          <a:xfrm>
            <a:off x="212725" y="1744663"/>
            <a:ext cx="8734425" cy="4683125"/>
          </a:xfrm>
        </p:spPr>
      </p:pic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1800">
                <a:latin typeface="Arial" charset="0"/>
              </a:rPr>
              <a:t>Moving Data in the Network</a:t>
            </a:r>
            <a:r>
              <a:rPr lang="en-US">
                <a:latin typeface="Arial" charset="0"/>
              </a:rPr>
              <a:t/>
            </a:r>
            <a:br>
              <a:rPr lang="en-US">
                <a:latin typeface="Arial" charset="0"/>
              </a:rPr>
            </a:br>
            <a:r>
              <a:rPr lang="en-US">
                <a:latin typeface="Arial" charset="0"/>
              </a:rPr>
              <a:t>Accessing Local Resources</a:t>
            </a:r>
          </a:p>
        </p:txBody>
      </p:sp>
      <p:pic>
        <p:nvPicPr>
          <p:cNvPr id="66562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4195" b="-64195"/>
          <a:stretch>
            <a:fillRect/>
          </a:stretch>
        </p:blipFill>
        <p:spPr/>
      </p:pic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1800">
                <a:latin typeface="Arial" charset="0"/>
              </a:rPr>
              <a:t>Accessing Local Resources</a:t>
            </a:r>
            <a:r>
              <a:rPr lang="en-US">
                <a:latin typeface="Arial" charset="0"/>
              </a:rPr>
              <a:t/>
            </a:r>
            <a:br>
              <a:rPr lang="en-US">
                <a:latin typeface="Arial" charset="0"/>
              </a:rPr>
            </a:br>
            <a:r>
              <a:rPr lang="en-US">
                <a:latin typeface="Arial" charset="0"/>
              </a:rPr>
              <a:t>Network Addresses &amp; Data Link addresses</a:t>
            </a:r>
          </a:p>
        </p:txBody>
      </p:sp>
      <p:sp>
        <p:nvSpPr>
          <p:cNvPr id="68610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Network Address</a:t>
            </a:r>
          </a:p>
          <a:p>
            <a:pPr lvl="1"/>
            <a:r>
              <a:rPr lang="en-US">
                <a:latin typeface="Arial" charset="0"/>
              </a:rPr>
              <a:t>Source IP address</a:t>
            </a:r>
          </a:p>
          <a:p>
            <a:pPr lvl="1"/>
            <a:r>
              <a:rPr lang="en-US">
                <a:latin typeface="Arial" charset="0"/>
              </a:rPr>
              <a:t>Destination IP address</a:t>
            </a:r>
          </a:p>
          <a:p>
            <a:pPr lvl="1"/>
            <a:endParaRPr lang="en-US">
              <a:latin typeface="Arial" charset="0"/>
            </a:endParaRPr>
          </a:p>
          <a:p>
            <a:r>
              <a:rPr lang="en-US">
                <a:latin typeface="Arial" charset="0"/>
              </a:rPr>
              <a:t>Data Link Address</a:t>
            </a:r>
          </a:p>
          <a:p>
            <a:pPr lvl="1"/>
            <a:r>
              <a:rPr lang="en-US">
                <a:latin typeface="Arial" charset="0"/>
              </a:rPr>
              <a:t>Source data link address</a:t>
            </a:r>
          </a:p>
          <a:p>
            <a:pPr lvl="1"/>
            <a:r>
              <a:rPr lang="en-US">
                <a:latin typeface="Arial" charset="0"/>
              </a:rPr>
              <a:t>Destination data link address</a:t>
            </a:r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1800">
                <a:latin typeface="Arial" charset="0"/>
              </a:rPr>
              <a:t>Accessing Local Resources</a:t>
            </a:r>
            <a:r>
              <a:rPr lang="en-US">
                <a:latin typeface="Arial" charset="0"/>
              </a:rPr>
              <a:t/>
            </a:r>
            <a:br>
              <a:rPr lang="en-US">
                <a:latin typeface="Arial" charset="0"/>
              </a:rPr>
            </a:br>
            <a:r>
              <a:rPr lang="en-US">
                <a:latin typeface="Arial" charset="0"/>
              </a:rPr>
              <a:t>Communicating with Device / Same Network</a:t>
            </a:r>
          </a:p>
        </p:txBody>
      </p:sp>
      <p:pic>
        <p:nvPicPr>
          <p:cNvPr id="70658" name="Picture 9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6300" y="6273800"/>
            <a:ext cx="27813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4" name="Rectangle 113"/>
          <p:cNvSpPr/>
          <p:nvPr/>
        </p:nvSpPr>
        <p:spPr>
          <a:xfrm>
            <a:off x="5883275" y="5856288"/>
            <a:ext cx="3009900" cy="1001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  <p:pic>
        <p:nvPicPr>
          <p:cNvPr id="70660" name="Picture 5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2538" y="1338263"/>
            <a:ext cx="6981825" cy="5135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1800">
                <a:latin typeface="Arial" charset="0"/>
              </a:rPr>
              <a:t>Accessing Local Resources</a:t>
            </a:r>
            <a:r>
              <a:rPr lang="en-US">
                <a:latin typeface="Arial" charset="0"/>
              </a:rPr>
              <a:t/>
            </a:r>
            <a:br>
              <a:rPr lang="en-US">
                <a:latin typeface="Arial" charset="0"/>
              </a:rPr>
            </a:br>
            <a:r>
              <a:rPr lang="en-US">
                <a:latin typeface="Arial" charset="0"/>
              </a:rPr>
              <a:t>MAC and IP Addresses</a:t>
            </a:r>
          </a:p>
        </p:txBody>
      </p:sp>
      <p:pic>
        <p:nvPicPr>
          <p:cNvPr id="4" name="Picture 33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1475" y="3051175"/>
            <a:ext cx="457200" cy="268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72707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6613" y="4024313"/>
            <a:ext cx="10160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708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5813" y="2786063"/>
            <a:ext cx="10160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4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5963" y="3051175"/>
            <a:ext cx="735012" cy="31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cxnSp>
        <p:nvCxnSpPr>
          <p:cNvPr id="8" name="Straight Connector 7"/>
          <p:cNvCxnSpPr>
            <a:endCxn id="7" idx="1"/>
          </p:cNvCxnSpPr>
          <p:nvPr/>
        </p:nvCxnSpPr>
        <p:spPr>
          <a:xfrm>
            <a:off x="3071813" y="3208338"/>
            <a:ext cx="14541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4037013" y="3360738"/>
            <a:ext cx="641350" cy="6635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 flipV="1">
            <a:off x="4999038" y="3360738"/>
            <a:ext cx="577850" cy="117316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2713" name="Picture 42" descr="File Server_Updated200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6863" y="4533900"/>
            <a:ext cx="617537" cy="820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Straight Connector 11"/>
          <p:cNvCxnSpPr>
            <a:stCxn id="7" idx="3"/>
          </p:cNvCxnSpPr>
          <p:nvPr/>
        </p:nvCxnSpPr>
        <p:spPr>
          <a:xfrm flipV="1">
            <a:off x="5260975" y="3208338"/>
            <a:ext cx="138906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715" name="TextBox 12"/>
          <p:cNvSpPr txBox="1">
            <a:spLocks noChangeArrowheads="1"/>
          </p:cNvSpPr>
          <p:nvPr/>
        </p:nvSpPr>
        <p:spPr bwMode="auto">
          <a:xfrm>
            <a:off x="203200" y="3084513"/>
            <a:ext cx="2084388" cy="7397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>
                <a:solidFill>
                  <a:srgbClr val="000000"/>
                </a:solidFill>
              </a:rPr>
              <a:t>PC1</a:t>
            </a:r>
          </a:p>
          <a:p>
            <a:r>
              <a:rPr lang="en-US" sz="1400">
                <a:solidFill>
                  <a:srgbClr val="000000"/>
                </a:solidFill>
              </a:rPr>
              <a:t>192.168.1.110</a:t>
            </a:r>
          </a:p>
          <a:p>
            <a:r>
              <a:rPr lang="en-US" sz="1400">
                <a:solidFill>
                  <a:srgbClr val="000000"/>
                </a:solidFill>
              </a:rPr>
              <a:t>AA-AA-AA-AA-AA-AA</a:t>
            </a:r>
          </a:p>
        </p:txBody>
      </p:sp>
      <p:sp>
        <p:nvSpPr>
          <p:cNvPr id="72716" name="TextBox 13"/>
          <p:cNvSpPr txBox="1">
            <a:spLocks noChangeArrowheads="1"/>
          </p:cNvSpPr>
          <p:nvPr/>
        </p:nvSpPr>
        <p:spPr bwMode="auto">
          <a:xfrm>
            <a:off x="1177925" y="4275138"/>
            <a:ext cx="2119313" cy="7381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>
                <a:solidFill>
                  <a:srgbClr val="000000"/>
                </a:solidFill>
              </a:rPr>
              <a:t>PC2</a:t>
            </a:r>
          </a:p>
          <a:p>
            <a:r>
              <a:rPr lang="en-US" sz="1400">
                <a:solidFill>
                  <a:srgbClr val="000000"/>
                </a:solidFill>
              </a:rPr>
              <a:t>192.168.1.111</a:t>
            </a:r>
          </a:p>
          <a:p>
            <a:r>
              <a:rPr lang="en-US" sz="1400">
                <a:solidFill>
                  <a:srgbClr val="000000"/>
                </a:solidFill>
              </a:rPr>
              <a:t>BB-BB-BB-BB-BB-BB</a:t>
            </a:r>
          </a:p>
        </p:txBody>
      </p:sp>
      <p:sp>
        <p:nvSpPr>
          <p:cNvPr id="72717" name="TextBox 14"/>
          <p:cNvSpPr txBox="1">
            <a:spLocks noChangeArrowheads="1"/>
          </p:cNvSpPr>
          <p:nvPr/>
        </p:nvSpPr>
        <p:spPr bwMode="auto">
          <a:xfrm>
            <a:off x="5210175" y="5426075"/>
            <a:ext cx="2182813" cy="7397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>
                <a:solidFill>
                  <a:srgbClr val="000000"/>
                </a:solidFill>
              </a:rPr>
              <a:t>FTP Server</a:t>
            </a:r>
          </a:p>
          <a:p>
            <a:r>
              <a:rPr lang="en-US" sz="1400">
                <a:solidFill>
                  <a:srgbClr val="000000"/>
                </a:solidFill>
              </a:rPr>
              <a:t>192.168.1.9</a:t>
            </a:r>
          </a:p>
          <a:p>
            <a:r>
              <a:rPr lang="en-US" sz="1400">
                <a:solidFill>
                  <a:srgbClr val="000000"/>
                </a:solidFill>
              </a:rPr>
              <a:t>CC-CC-CC-CC-CC-CC</a:t>
            </a:r>
          </a:p>
        </p:txBody>
      </p:sp>
      <p:sp>
        <p:nvSpPr>
          <p:cNvPr id="72718" name="TextBox 15"/>
          <p:cNvSpPr txBox="1">
            <a:spLocks noChangeArrowheads="1"/>
          </p:cNvSpPr>
          <p:nvPr/>
        </p:nvSpPr>
        <p:spPr bwMode="auto">
          <a:xfrm>
            <a:off x="6218238" y="2114550"/>
            <a:ext cx="2119312" cy="7381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>
                <a:solidFill>
                  <a:srgbClr val="000000"/>
                </a:solidFill>
              </a:rPr>
              <a:t>R1</a:t>
            </a:r>
          </a:p>
          <a:p>
            <a:r>
              <a:rPr lang="en-US" sz="1400">
                <a:solidFill>
                  <a:srgbClr val="000000"/>
                </a:solidFill>
              </a:rPr>
              <a:t>192.168.1.1</a:t>
            </a:r>
          </a:p>
          <a:p>
            <a:r>
              <a:rPr lang="en-US" sz="1400">
                <a:solidFill>
                  <a:srgbClr val="000000"/>
                </a:solidFill>
              </a:rPr>
              <a:t>11-11-11-11-11-11</a:t>
            </a:r>
          </a:p>
        </p:txBody>
      </p:sp>
      <p:grpSp>
        <p:nvGrpSpPr>
          <p:cNvPr id="72719" name="Group 16"/>
          <p:cNvGrpSpPr>
            <a:grpSpLocks/>
          </p:cNvGrpSpPr>
          <p:nvPr/>
        </p:nvGrpSpPr>
        <p:grpSpPr bwMode="auto">
          <a:xfrm>
            <a:off x="2851150" y="2490788"/>
            <a:ext cx="1222375" cy="1122362"/>
            <a:chOff x="2845469" y="1283663"/>
            <a:chExt cx="1222475" cy="1122322"/>
          </a:xfrm>
        </p:grpSpPr>
        <p:pic>
          <p:nvPicPr>
            <p:cNvPr id="72722" name="Picture 2" descr="C:\Users\socoker\AppData\Local\Microsoft\Windows\Temporary Internet Files\Content.IE5\Y3AZB7XE\MC900441455[1].pn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45469" y="1283663"/>
              <a:ext cx="1122322" cy="11223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2723" name="TextBox 18"/>
            <p:cNvSpPr txBox="1">
              <a:spLocks noChangeArrowheads="1"/>
            </p:cNvSpPr>
            <p:nvPr/>
          </p:nvSpPr>
          <p:spPr bwMode="auto">
            <a:xfrm>
              <a:off x="3128145" y="1437298"/>
              <a:ext cx="939799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400" b="1"/>
                <a:t>ARP </a:t>
              </a:r>
            </a:p>
            <a:p>
              <a:r>
                <a:rPr lang="en-US" sz="1400" b="1"/>
                <a:t>Request</a:t>
              </a:r>
            </a:p>
          </p:txBody>
        </p:sp>
      </p:grpSp>
      <p:sp>
        <p:nvSpPr>
          <p:cNvPr id="72720" name="TextBox 19"/>
          <p:cNvSpPr txBox="1">
            <a:spLocks noChangeArrowheads="1"/>
          </p:cNvSpPr>
          <p:nvPr/>
        </p:nvSpPr>
        <p:spPr bwMode="auto">
          <a:xfrm>
            <a:off x="4665663" y="3084513"/>
            <a:ext cx="371475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b="1"/>
              <a:t>S1</a:t>
            </a:r>
          </a:p>
        </p:txBody>
      </p:sp>
      <p:sp>
        <p:nvSpPr>
          <p:cNvPr id="72721" name="TextBox 20"/>
          <p:cNvSpPr txBox="1">
            <a:spLocks noChangeArrowheads="1"/>
          </p:cNvSpPr>
          <p:nvPr/>
        </p:nvSpPr>
        <p:spPr bwMode="auto">
          <a:xfrm>
            <a:off x="6724650" y="3084513"/>
            <a:ext cx="37941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b="1"/>
              <a:t>R1</a:t>
            </a:r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1800">
                <a:latin typeface="Arial" charset="0"/>
              </a:rPr>
              <a:t>Accessing Remote Resources</a:t>
            </a:r>
            <a:r>
              <a:rPr lang="en-US">
                <a:latin typeface="Arial" charset="0"/>
              </a:rPr>
              <a:t/>
            </a:r>
            <a:br>
              <a:rPr lang="en-US">
                <a:latin typeface="Arial" charset="0"/>
              </a:rPr>
            </a:br>
            <a:r>
              <a:rPr lang="en-US">
                <a:latin typeface="Arial" charset="0"/>
              </a:rPr>
              <a:t>Default Gateway</a:t>
            </a:r>
          </a:p>
        </p:txBody>
      </p:sp>
      <p:pic>
        <p:nvPicPr>
          <p:cNvPr id="74754" name="Picture 25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0250" y="2693988"/>
            <a:ext cx="2662238" cy="138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3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3775" y="3155950"/>
            <a:ext cx="457200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6" name="Picture 36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1975" y="3540125"/>
            <a:ext cx="457200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7" name="Line 40"/>
          <p:cNvSpPr>
            <a:spLocks noChangeShapeType="1"/>
          </p:cNvSpPr>
          <p:nvPr/>
        </p:nvSpPr>
        <p:spPr bwMode="auto">
          <a:xfrm flipH="1">
            <a:off x="4829175" y="3387725"/>
            <a:ext cx="609600" cy="228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Line 41"/>
          <p:cNvSpPr>
            <a:spLocks noChangeShapeType="1"/>
          </p:cNvSpPr>
          <p:nvPr/>
        </p:nvSpPr>
        <p:spPr bwMode="auto">
          <a:xfrm flipH="1" flipV="1">
            <a:off x="3914775" y="3387725"/>
            <a:ext cx="457200" cy="304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pic>
        <p:nvPicPr>
          <p:cNvPr id="9" name="Picture 42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2575" y="3155950"/>
            <a:ext cx="457200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7476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550" y="4167188"/>
            <a:ext cx="10160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76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550" y="2836863"/>
            <a:ext cx="10160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4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3900" y="3195638"/>
            <a:ext cx="735013" cy="31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cxnSp>
        <p:nvCxnSpPr>
          <p:cNvPr id="13" name="Straight Connector 12"/>
          <p:cNvCxnSpPr>
            <a:endCxn id="12" idx="1"/>
          </p:cNvCxnSpPr>
          <p:nvPr/>
        </p:nvCxnSpPr>
        <p:spPr>
          <a:xfrm>
            <a:off x="1352550" y="3352800"/>
            <a:ext cx="6413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1504950" y="3505200"/>
            <a:ext cx="641350" cy="6619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 flipV="1">
            <a:off x="2466975" y="3505200"/>
            <a:ext cx="261938" cy="6619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3190875" y="2940050"/>
            <a:ext cx="271463" cy="41116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4767" name="Picture 42" descr="File Server_Updated200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3188" y="4138613"/>
            <a:ext cx="617537" cy="820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8" name="Straight Connector 17"/>
          <p:cNvCxnSpPr/>
          <p:nvPr/>
        </p:nvCxnSpPr>
        <p:spPr>
          <a:xfrm>
            <a:off x="2728913" y="3351213"/>
            <a:ext cx="73342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5819775" y="2754313"/>
            <a:ext cx="304800" cy="4794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743575" y="3275013"/>
            <a:ext cx="73501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6856413" y="3275013"/>
            <a:ext cx="73342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" name="Picture 4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2538" y="3157538"/>
            <a:ext cx="735012" cy="31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74773" name="Picture 42" descr="File Server_Updated200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3450" y="3043238"/>
            <a:ext cx="615950" cy="820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774" name="TextBox 25"/>
          <p:cNvSpPr txBox="1">
            <a:spLocks noChangeArrowheads="1"/>
          </p:cNvSpPr>
          <p:nvPr/>
        </p:nvSpPr>
        <p:spPr bwMode="auto">
          <a:xfrm>
            <a:off x="147638" y="2147888"/>
            <a:ext cx="2085975" cy="7397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>
                <a:solidFill>
                  <a:srgbClr val="000000"/>
                </a:solidFill>
              </a:rPr>
              <a:t>PC 1</a:t>
            </a:r>
          </a:p>
          <a:p>
            <a:r>
              <a:rPr lang="en-US" sz="1400">
                <a:solidFill>
                  <a:srgbClr val="000000"/>
                </a:solidFill>
              </a:rPr>
              <a:t>192.168.1.110</a:t>
            </a:r>
          </a:p>
          <a:p>
            <a:r>
              <a:rPr lang="en-US" sz="1400">
                <a:solidFill>
                  <a:srgbClr val="000000"/>
                </a:solidFill>
              </a:rPr>
              <a:t>AA-AA-AA-AA-AA-AA</a:t>
            </a:r>
          </a:p>
        </p:txBody>
      </p:sp>
      <p:sp>
        <p:nvSpPr>
          <p:cNvPr id="74775" name="TextBox 26"/>
          <p:cNvSpPr txBox="1">
            <a:spLocks noChangeArrowheads="1"/>
          </p:cNvSpPr>
          <p:nvPr/>
        </p:nvSpPr>
        <p:spPr bwMode="auto">
          <a:xfrm>
            <a:off x="115888" y="5100638"/>
            <a:ext cx="2117725" cy="7381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>
                <a:solidFill>
                  <a:srgbClr val="000000"/>
                </a:solidFill>
              </a:rPr>
              <a:t>PC 2</a:t>
            </a:r>
          </a:p>
          <a:p>
            <a:r>
              <a:rPr lang="en-US" sz="1400">
                <a:solidFill>
                  <a:srgbClr val="000000"/>
                </a:solidFill>
              </a:rPr>
              <a:t>192.168.1.111</a:t>
            </a:r>
          </a:p>
          <a:p>
            <a:r>
              <a:rPr lang="en-US" sz="1400">
                <a:solidFill>
                  <a:srgbClr val="000000"/>
                </a:solidFill>
              </a:rPr>
              <a:t>BB-BB-BB-BB-BB-BB</a:t>
            </a:r>
          </a:p>
        </p:txBody>
      </p:sp>
      <p:sp>
        <p:nvSpPr>
          <p:cNvPr id="74776" name="TextBox 27"/>
          <p:cNvSpPr txBox="1">
            <a:spLocks noChangeArrowheads="1"/>
          </p:cNvSpPr>
          <p:nvPr/>
        </p:nvSpPr>
        <p:spPr bwMode="auto">
          <a:xfrm>
            <a:off x="2671763" y="5029200"/>
            <a:ext cx="2182812" cy="7381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>
                <a:solidFill>
                  <a:srgbClr val="000000"/>
                </a:solidFill>
              </a:rPr>
              <a:t>FTP Server</a:t>
            </a:r>
          </a:p>
          <a:p>
            <a:r>
              <a:rPr lang="en-US" sz="1400">
                <a:solidFill>
                  <a:srgbClr val="000000"/>
                </a:solidFill>
              </a:rPr>
              <a:t>192.168.1.9</a:t>
            </a:r>
          </a:p>
          <a:p>
            <a:r>
              <a:rPr lang="en-US" sz="1400">
                <a:solidFill>
                  <a:srgbClr val="000000"/>
                </a:solidFill>
              </a:rPr>
              <a:t>CC-CC-CC-CC-CC-CC</a:t>
            </a:r>
          </a:p>
        </p:txBody>
      </p:sp>
      <p:sp>
        <p:nvSpPr>
          <p:cNvPr id="74777" name="TextBox 28"/>
          <p:cNvSpPr txBox="1">
            <a:spLocks noChangeArrowheads="1"/>
          </p:cNvSpPr>
          <p:nvPr/>
        </p:nvSpPr>
        <p:spPr bwMode="auto">
          <a:xfrm>
            <a:off x="2671763" y="2220913"/>
            <a:ext cx="2117725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>
                <a:solidFill>
                  <a:srgbClr val="000000"/>
                </a:solidFill>
              </a:rPr>
              <a:t>R1</a:t>
            </a:r>
          </a:p>
          <a:p>
            <a:r>
              <a:rPr lang="en-US" sz="1400">
                <a:solidFill>
                  <a:srgbClr val="000000"/>
                </a:solidFill>
              </a:rPr>
              <a:t>192.168.1.1</a:t>
            </a:r>
          </a:p>
          <a:p>
            <a:r>
              <a:rPr lang="en-US" sz="1400">
                <a:solidFill>
                  <a:srgbClr val="000000"/>
                </a:solidFill>
              </a:rPr>
              <a:t>11-11-11-11-11-11</a:t>
            </a:r>
          </a:p>
        </p:txBody>
      </p:sp>
      <p:sp>
        <p:nvSpPr>
          <p:cNvPr id="74778" name="TextBox 29"/>
          <p:cNvSpPr txBox="1">
            <a:spLocks noChangeArrowheads="1"/>
          </p:cNvSpPr>
          <p:nvPr/>
        </p:nvSpPr>
        <p:spPr bwMode="auto">
          <a:xfrm>
            <a:off x="5480050" y="2076450"/>
            <a:ext cx="1843088" cy="7381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>
                <a:solidFill>
                  <a:srgbClr val="000000"/>
                </a:solidFill>
              </a:rPr>
              <a:t>R2</a:t>
            </a:r>
          </a:p>
          <a:p>
            <a:r>
              <a:rPr lang="en-US" sz="1400">
                <a:solidFill>
                  <a:srgbClr val="000000"/>
                </a:solidFill>
              </a:rPr>
              <a:t>172.16.1.99</a:t>
            </a:r>
          </a:p>
          <a:p>
            <a:r>
              <a:rPr lang="en-US" sz="1400">
                <a:solidFill>
                  <a:srgbClr val="000000"/>
                </a:solidFill>
              </a:rPr>
              <a:t>22-22-22-22-22-22</a:t>
            </a:r>
          </a:p>
        </p:txBody>
      </p:sp>
      <p:sp>
        <p:nvSpPr>
          <p:cNvPr id="74779" name="TextBox 30"/>
          <p:cNvSpPr txBox="1">
            <a:spLocks noChangeArrowheads="1"/>
          </p:cNvSpPr>
          <p:nvPr/>
        </p:nvSpPr>
        <p:spPr bwMode="auto">
          <a:xfrm>
            <a:off x="7064375" y="3876675"/>
            <a:ext cx="1843088" cy="7381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>
                <a:solidFill>
                  <a:srgbClr val="000000"/>
                </a:solidFill>
              </a:rPr>
              <a:t>Web Server</a:t>
            </a:r>
          </a:p>
          <a:p>
            <a:r>
              <a:rPr lang="en-US" sz="1400">
                <a:solidFill>
                  <a:srgbClr val="000000"/>
                </a:solidFill>
              </a:rPr>
              <a:t>172.16.1.99</a:t>
            </a:r>
          </a:p>
          <a:p>
            <a:r>
              <a:rPr lang="en-US" sz="1400">
                <a:solidFill>
                  <a:srgbClr val="000000"/>
                </a:solidFill>
              </a:rPr>
              <a:t>AB-CD-EF-12-34-56</a:t>
            </a:r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1800">
                <a:latin typeface="Arial" charset="0"/>
              </a:rPr>
              <a:t>Accessing Remote Resources</a:t>
            </a:r>
            <a:r>
              <a:rPr lang="en-US">
                <a:latin typeface="Arial" charset="0"/>
              </a:rPr>
              <a:t/>
            </a:r>
            <a:br>
              <a:rPr lang="en-US">
                <a:latin typeface="Arial" charset="0"/>
              </a:rPr>
            </a:br>
            <a:r>
              <a:rPr lang="en-US">
                <a:latin typeface="Arial" charset="0"/>
              </a:rPr>
              <a:t>Communicating Device / Remote Network</a:t>
            </a:r>
          </a:p>
        </p:txBody>
      </p:sp>
      <p:pic>
        <p:nvPicPr>
          <p:cNvPr id="76802" name="Picture 5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363" y="1266825"/>
            <a:ext cx="7869237" cy="5022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1800">
                <a:latin typeface="Arial" charset="0"/>
              </a:rPr>
              <a:t>Accessing Remote Resources</a:t>
            </a:r>
            <a:r>
              <a:rPr lang="en-US">
                <a:latin typeface="Arial" charset="0"/>
              </a:rPr>
              <a:t/>
            </a:r>
            <a:br>
              <a:rPr lang="en-US">
                <a:latin typeface="Arial" charset="0"/>
              </a:rPr>
            </a:br>
            <a:r>
              <a:rPr lang="en-US">
                <a:latin typeface="Arial" charset="0"/>
              </a:rPr>
              <a:t>Using Wireshark to View Network Traffic</a:t>
            </a:r>
          </a:p>
        </p:txBody>
      </p:sp>
      <p:pic>
        <p:nvPicPr>
          <p:cNvPr id="78850" name="Content Placeholder 1" descr="wireshark__x64bit_-188176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507" r="-13507"/>
          <a:stretch>
            <a:fillRect/>
          </a:stretch>
        </p:blipFill>
        <p:spPr/>
      </p:pic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1800" dirty="0" smtClean="0">
                <a:latin typeface="Arial" charset="0"/>
              </a:rPr>
              <a:t>Network Protocols and Communications</a:t>
            </a:r>
            <a:r>
              <a:rPr lang="en-US" sz="1800" dirty="0">
                <a:latin typeface="Arial" charset="0"/>
              </a:rPr>
              <a:t/>
            </a:r>
            <a:br>
              <a:rPr lang="en-US" sz="1800" dirty="0">
                <a:latin typeface="Arial" charset="0"/>
              </a:rPr>
            </a:br>
            <a:r>
              <a:rPr lang="en-US" dirty="0" smtClean="0">
                <a:latin typeface="Arial" charset="0"/>
              </a:rPr>
              <a:t>Summary</a:t>
            </a:r>
            <a:endParaRPr lang="en-US" dirty="0">
              <a:latin typeface="Arial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In this chapter, you learned:</a:t>
            </a:r>
          </a:p>
          <a:p>
            <a:r>
              <a:rPr lang="en-US" dirty="0" smtClean="0"/>
              <a:t>Data networks are systems of end devices, intermediary devices, and the media connecting the devices. For communication to occur, these devices must know how to communicate.</a:t>
            </a:r>
          </a:p>
          <a:p>
            <a:r>
              <a:rPr lang="en-US" dirty="0" smtClean="0"/>
              <a:t>These devices must comply with communication rules and protocols. TCP/IP is an example of a protocol suite. </a:t>
            </a:r>
          </a:p>
          <a:p>
            <a:r>
              <a:rPr lang="en-US" dirty="0" smtClean="0"/>
              <a:t>Most protocols are created by a standards organization such as the IETF or IEEE. </a:t>
            </a:r>
          </a:p>
          <a:p>
            <a:r>
              <a:rPr lang="en-US" dirty="0" smtClean="0"/>
              <a:t>The most widely-used networking models are the OSI and TCP/IP models. </a:t>
            </a:r>
          </a:p>
        </p:txBody>
      </p:sp>
    </p:spTree>
    <p:extLst>
      <p:ext uri="{BB962C8B-B14F-4D97-AF65-F5344CB8AC3E}">
        <p14:creationId xmlns:p14="http://schemas.microsoft.com/office/powerpoint/2010/main" val="943216702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1800" dirty="0" smtClean="0">
                <a:latin typeface="Arial" charset="0"/>
              </a:rPr>
              <a:t>Network Protocols and Communications</a:t>
            </a:r>
            <a:r>
              <a:rPr lang="en-US" sz="1800" dirty="0">
                <a:latin typeface="Arial" charset="0"/>
              </a:rPr>
              <a:t/>
            </a:r>
            <a:br>
              <a:rPr lang="en-US" sz="1800" dirty="0">
                <a:latin typeface="Arial" charset="0"/>
              </a:rPr>
            </a:br>
            <a:r>
              <a:rPr lang="en-US" dirty="0" smtClean="0">
                <a:latin typeface="Arial" charset="0"/>
              </a:rPr>
              <a:t>Summary</a:t>
            </a:r>
            <a:endParaRPr lang="en-US" dirty="0">
              <a:latin typeface="Arial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In this chapter, you learned:</a:t>
            </a:r>
          </a:p>
          <a:p>
            <a:r>
              <a:rPr lang="en-US" dirty="0" smtClean="0"/>
              <a:t>Data that passes down the stack of the OSI model is segmented into pieces and encapsulated with addresses and other labels. The process is reversed as the pieces are de-encapsulated and passed up the destination protocol stack. </a:t>
            </a:r>
          </a:p>
          <a:p>
            <a:r>
              <a:rPr lang="en-US" dirty="0" smtClean="0"/>
              <a:t>The OSI model describes the processes of encoding, formatting, segmenting, and encapsulating data for transmission over the network.</a:t>
            </a:r>
          </a:p>
          <a:p>
            <a:r>
              <a:rPr lang="en-US" dirty="0" smtClean="0"/>
              <a:t>The TCP/IP protocol suite is an open standard protocol that has been endorsed by the networking industry and ratified, or approved, by a standards organization.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5096810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1800">
                <a:latin typeface="Arial" charset="0"/>
              </a:rPr>
              <a:t>The Rules</a:t>
            </a:r>
            <a:r>
              <a:rPr lang="en-US">
                <a:latin typeface="Arial" charset="0"/>
              </a:rPr>
              <a:t/>
            </a:r>
            <a:br>
              <a:rPr lang="en-US">
                <a:latin typeface="Arial" charset="0"/>
              </a:rPr>
            </a:br>
            <a:r>
              <a:rPr lang="en-US">
                <a:latin typeface="Arial" charset="0"/>
              </a:rPr>
              <a:t>What is Communication?</a:t>
            </a:r>
          </a:p>
        </p:txBody>
      </p:sp>
      <p:pic>
        <p:nvPicPr>
          <p:cNvPr id="11266" name="Content Placeholder 1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7317" r="-17317"/>
          <a:stretch>
            <a:fillRect/>
          </a:stretch>
        </p:blipFill>
        <p:spPr/>
      </p:pic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1800" dirty="0" smtClean="0">
                <a:latin typeface="Arial" charset="0"/>
              </a:rPr>
              <a:t>Network Protocols and Communications</a:t>
            </a:r>
            <a:r>
              <a:rPr lang="en-US" sz="1800" dirty="0">
                <a:latin typeface="Arial" charset="0"/>
              </a:rPr>
              <a:t/>
            </a:r>
            <a:br>
              <a:rPr lang="en-US" sz="1800" dirty="0">
                <a:latin typeface="Arial" charset="0"/>
              </a:rPr>
            </a:br>
            <a:r>
              <a:rPr lang="en-US" dirty="0" smtClean="0">
                <a:latin typeface="Arial" charset="0"/>
              </a:rPr>
              <a:t>Summary</a:t>
            </a:r>
            <a:endParaRPr lang="en-US" dirty="0">
              <a:latin typeface="Arial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In this chapter, you learned:</a:t>
            </a:r>
          </a:p>
          <a:p>
            <a:r>
              <a:rPr lang="en-US" dirty="0" smtClean="0"/>
              <a:t>The Internet Protocol Suite is a suite of protocols required for transmitting and receiving information using the Internet. </a:t>
            </a:r>
          </a:p>
          <a:p>
            <a:r>
              <a:rPr lang="en-US" dirty="0" smtClean="0"/>
              <a:t>Protocol Data Units (PDUs) are named according to the protocols of the TCP/IP suite: data, segment, packet, frame, and bits.</a:t>
            </a:r>
          </a:p>
          <a:p>
            <a:r>
              <a:rPr lang="en-US" dirty="0" smtClean="0"/>
              <a:t>Applying models allows individuals, companies, and trade associations to analyze current networks and plan the networks of the future.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3273782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ctr"/>
          <a:lstStyle/>
          <a:p>
            <a:endParaRPr lang="en-US"/>
          </a:p>
        </p:txBody>
      </p:sp>
      <p:pic>
        <p:nvPicPr>
          <p:cNvPr id="82946" name="Picture 3" descr="CNA_largo-onwhi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125" y="2741613"/>
            <a:ext cx="6097588" cy="89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1800">
                <a:latin typeface="Arial" charset="0"/>
              </a:rPr>
              <a:t>The Rules</a:t>
            </a:r>
            <a:r>
              <a:rPr lang="en-US">
                <a:latin typeface="Arial" charset="0"/>
              </a:rPr>
              <a:t/>
            </a:r>
            <a:br>
              <a:rPr lang="en-US">
                <a:latin typeface="Arial" charset="0"/>
              </a:rPr>
            </a:br>
            <a:r>
              <a:rPr lang="en-US">
                <a:latin typeface="Arial" charset="0"/>
              </a:rPr>
              <a:t>Establishing the Rules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" charset="0"/>
              <a:buNone/>
              <a:defRPr/>
            </a:pPr>
            <a:r>
              <a:rPr lang="en-US" dirty="0" smtClean="0"/>
              <a:t>Establishing the Rules</a:t>
            </a:r>
            <a:br>
              <a:rPr lang="en-US" dirty="0" smtClean="0"/>
            </a:br>
            <a:endParaRPr lang="en-US" sz="1200" dirty="0" smtClean="0"/>
          </a:p>
          <a:p>
            <a:pPr>
              <a:defRPr/>
            </a:pPr>
            <a:r>
              <a:rPr lang="en-US" dirty="0" smtClean="0"/>
              <a:t>An identified sender and receiver</a:t>
            </a:r>
          </a:p>
          <a:p>
            <a:pPr>
              <a:defRPr/>
            </a:pPr>
            <a:r>
              <a:rPr lang="en-US" dirty="0" smtClean="0"/>
              <a:t>Agreed upon method of communicating (face-to-face, telephone, letter, photograph)</a:t>
            </a:r>
          </a:p>
          <a:p>
            <a:pPr>
              <a:defRPr/>
            </a:pPr>
            <a:r>
              <a:rPr lang="en-US" dirty="0" smtClean="0"/>
              <a:t>Common language and grammar</a:t>
            </a:r>
          </a:p>
          <a:p>
            <a:pPr>
              <a:defRPr/>
            </a:pPr>
            <a:r>
              <a:rPr lang="en-US" dirty="0" smtClean="0"/>
              <a:t>Speed and timing of delivery</a:t>
            </a:r>
          </a:p>
          <a:p>
            <a:pPr>
              <a:defRPr/>
            </a:pPr>
            <a:r>
              <a:rPr lang="en-US" dirty="0" smtClean="0"/>
              <a:t>Confirmation or acknowledgement requirements </a:t>
            </a:r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1800">
                <a:latin typeface="Arial" charset="0"/>
              </a:rPr>
              <a:t>The Rules</a:t>
            </a:r>
            <a:r>
              <a:rPr lang="en-US">
                <a:latin typeface="Arial" charset="0"/>
              </a:rPr>
              <a:t/>
            </a:r>
            <a:br>
              <a:rPr lang="en-US">
                <a:latin typeface="Arial" charset="0"/>
              </a:rPr>
            </a:br>
            <a:r>
              <a:rPr lang="en-US">
                <a:latin typeface="Arial" charset="0"/>
              </a:rPr>
              <a:t>Message Encoding</a:t>
            </a:r>
          </a:p>
        </p:txBody>
      </p:sp>
      <p:pic>
        <p:nvPicPr>
          <p:cNvPr id="15362" name="Content Placeholder 1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286" r="-10286"/>
          <a:stretch>
            <a:fillRect/>
          </a:stretch>
        </p:blipFill>
        <p:spPr/>
      </p:pic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1800">
                <a:latin typeface="Arial" charset="0"/>
              </a:rPr>
              <a:t>The Rules</a:t>
            </a:r>
            <a:r>
              <a:rPr lang="en-US">
                <a:latin typeface="Arial" charset="0"/>
              </a:rPr>
              <a:t/>
            </a:r>
            <a:br>
              <a:rPr lang="en-US">
                <a:latin typeface="Arial" charset="0"/>
              </a:rPr>
            </a:br>
            <a:r>
              <a:rPr lang="en-US">
                <a:latin typeface="Arial" charset="0"/>
              </a:rPr>
              <a:t>Message Formatting and Encapsulation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" charset="0"/>
              <a:buNone/>
              <a:defRPr/>
            </a:pPr>
            <a:r>
              <a:rPr lang="en-US" dirty="0" smtClean="0"/>
              <a:t>Example: Personal </a:t>
            </a:r>
            <a:r>
              <a:rPr lang="en-US" dirty="0"/>
              <a:t>letter contains the following elements:</a:t>
            </a:r>
          </a:p>
          <a:p>
            <a:pPr>
              <a:defRPr/>
            </a:pPr>
            <a:r>
              <a:rPr lang="en-US" dirty="0" smtClean="0"/>
              <a:t>An </a:t>
            </a:r>
            <a:r>
              <a:rPr lang="en-US" dirty="0"/>
              <a:t>identifier of the recipient</a:t>
            </a:r>
          </a:p>
          <a:p>
            <a:pPr>
              <a:defRPr/>
            </a:pPr>
            <a:r>
              <a:rPr lang="en-US" dirty="0" smtClean="0"/>
              <a:t>A </a:t>
            </a:r>
            <a:r>
              <a:rPr lang="en-US" dirty="0"/>
              <a:t>salutation or greeting</a:t>
            </a:r>
          </a:p>
          <a:p>
            <a:pPr>
              <a:defRPr/>
            </a:pPr>
            <a:r>
              <a:rPr lang="en-US" dirty="0" smtClean="0"/>
              <a:t>The </a:t>
            </a:r>
            <a:r>
              <a:rPr lang="en-US" dirty="0"/>
              <a:t>message content</a:t>
            </a:r>
          </a:p>
          <a:p>
            <a:pPr>
              <a:defRPr/>
            </a:pPr>
            <a:r>
              <a:rPr lang="en-US" dirty="0" smtClean="0"/>
              <a:t>A </a:t>
            </a:r>
            <a:r>
              <a:rPr lang="en-US" dirty="0"/>
              <a:t>closing phrase</a:t>
            </a:r>
          </a:p>
          <a:p>
            <a:pPr>
              <a:defRPr/>
            </a:pPr>
            <a:r>
              <a:rPr lang="en-US" dirty="0" smtClean="0"/>
              <a:t>An </a:t>
            </a:r>
            <a:r>
              <a:rPr lang="en-US" dirty="0"/>
              <a:t>identifier of the sender</a:t>
            </a:r>
          </a:p>
        </p:txBody>
      </p:sp>
      <p:pic>
        <p:nvPicPr>
          <p:cNvPr id="17411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1838" y="3517900"/>
            <a:ext cx="4421187" cy="287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1800">
                <a:latin typeface="Arial" charset="0"/>
              </a:rPr>
              <a:t>The Rules</a:t>
            </a:r>
            <a:r>
              <a:rPr lang="en-US">
                <a:latin typeface="Arial" charset="0"/>
              </a:rPr>
              <a:t/>
            </a:r>
            <a:br>
              <a:rPr lang="en-US">
                <a:latin typeface="Arial" charset="0"/>
              </a:rPr>
            </a:br>
            <a:r>
              <a:rPr lang="en-US">
                <a:latin typeface="Arial" charset="0"/>
              </a:rPr>
              <a:t>Message Size</a:t>
            </a:r>
          </a:p>
        </p:txBody>
      </p:sp>
      <p:sp>
        <p:nvSpPr>
          <p:cNvPr id="1945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" charset="0"/>
              <a:buNone/>
            </a:pPr>
            <a:r>
              <a:rPr lang="en-US">
                <a:latin typeface="Arial" charset="0"/>
              </a:rPr>
              <a:t>The size restrictions of frames require the source host to break a long message into individual pieces that meet both the minimum and maximum size requirements. </a:t>
            </a:r>
          </a:p>
          <a:p>
            <a:pPr marL="0" indent="0">
              <a:buFont typeface="Wingdings" charset="0"/>
              <a:buNone/>
            </a:pPr>
            <a:r>
              <a:rPr lang="en-US">
                <a:latin typeface="Arial" charset="0"/>
              </a:rPr>
              <a:t>This is known as segmenting. </a:t>
            </a:r>
          </a:p>
          <a:p>
            <a:pPr marL="0" indent="0">
              <a:buFont typeface="Wingdings" charset="0"/>
              <a:buNone/>
            </a:pPr>
            <a:r>
              <a:rPr lang="en-US">
                <a:latin typeface="Arial" charset="0"/>
              </a:rPr>
              <a:t>Each segment is encapsulated in a separate frame with the address information, and is sent over the network. </a:t>
            </a:r>
          </a:p>
          <a:p>
            <a:pPr marL="0" indent="0">
              <a:buFont typeface="Wingdings" charset="0"/>
              <a:buNone/>
            </a:pPr>
            <a:r>
              <a:rPr lang="en-US">
                <a:latin typeface="Arial" charset="0"/>
              </a:rPr>
              <a:t>At the receiving host, the messages are de-encapsulated and put back together to be processed and interpreted.</a:t>
            </a:r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1800">
                <a:latin typeface="Arial" charset="0"/>
              </a:rPr>
              <a:t>The Rules</a:t>
            </a:r>
            <a:r>
              <a:rPr lang="en-US">
                <a:latin typeface="Arial" charset="0"/>
              </a:rPr>
              <a:t/>
            </a:r>
            <a:br>
              <a:rPr lang="en-US">
                <a:latin typeface="Arial" charset="0"/>
              </a:rPr>
            </a:br>
            <a:r>
              <a:rPr lang="en-US">
                <a:latin typeface="Arial" charset="0"/>
              </a:rPr>
              <a:t>Message Timing</a:t>
            </a:r>
          </a:p>
        </p:txBody>
      </p:sp>
      <p:sp>
        <p:nvSpPr>
          <p:cNvPr id="2150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Access Method</a:t>
            </a:r>
          </a:p>
          <a:p>
            <a:r>
              <a:rPr lang="en-US">
                <a:latin typeface="Arial" charset="0"/>
              </a:rPr>
              <a:t>Flow Control</a:t>
            </a:r>
          </a:p>
          <a:p>
            <a:r>
              <a:rPr lang="en-US">
                <a:latin typeface="Arial" charset="0"/>
              </a:rPr>
              <a:t>Response Timeout</a:t>
            </a:r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PPT-TMPLT-WHT_C">
  <a:themeElements>
    <a:clrScheme name="PPT-TMPLT-WHT_C 1">
      <a:dk1>
        <a:srgbClr val="000000"/>
      </a:dk1>
      <a:lt1>
        <a:srgbClr val="FFFFFF"/>
      </a:lt1>
      <a:dk2>
        <a:srgbClr val="0183B7"/>
      </a:dk2>
      <a:lt2>
        <a:srgbClr val="000000"/>
      </a:lt2>
      <a:accent1>
        <a:srgbClr val="0183B7"/>
      </a:accent1>
      <a:accent2>
        <a:srgbClr val="B21A1A"/>
      </a:accent2>
      <a:accent3>
        <a:srgbClr val="FFFFFF"/>
      </a:accent3>
      <a:accent4>
        <a:srgbClr val="000000"/>
      </a:accent4>
      <a:accent5>
        <a:srgbClr val="AAC1D8"/>
      </a:accent5>
      <a:accent6>
        <a:srgbClr val="A11616"/>
      </a:accent6>
      <a:hlink>
        <a:srgbClr val="83A2CF"/>
      </a:hlink>
      <a:folHlink>
        <a:srgbClr val="EFB525"/>
      </a:folHlink>
    </a:clrScheme>
    <a:fontScheme name="PPT-TMPLT-WHT_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PT-TMPLT-WHT_C 1">
        <a:dk1>
          <a:srgbClr val="000000"/>
        </a:dk1>
        <a:lt1>
          <a:srgbClr val="FFFFFF"/>
        </a:lt1>
        <a:dk2>
          <a:srgbClr val="0183B7"/>
        </a:dk2>
        <a:lt2>
          <a:srgbClr val="000000"/>
        </a:lt2>
        <a:accent1>
          <a:srgbClr val="0183B7"/>
        </a:accent1>
        <a:accent2>
          <a:srgbClr val="B21A1A"/>
        </a:accent2>
        <a:accent3>
          <a:srgbClr val="FFFFFF"/>
        </a:accent3>
        <a:accent4>
          <a:srgbClr val="000000"/>
        </a:accent4>
        <a:accent5>
          <a:srgbClr val="AAC1D8"/>
        </a:accent5>
        <a:accent6>
          <a:srgbClr val="A11616"/>
        </a:accent6>
        <a:hlink>
          <a:srgbClr val="83A2CF"/>
        </a:hlink>
        <a:folHlink>
          <a:srgbClr val="EFB52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NetAcad-4F_PPT-WHT_060408">
  <a:themeElements>
    <a:clrScheme name="Oct_2006_Cisco White Template 1">
      <a:dk1>
        <a:srgbClr val="000000"/>
      </a:dk1>
      <a:lt1>
        <a:srgbClr val="FFFFFF"/>
      </a:lt1>
      <a:dk2>
        <a:srgbClr val="0183B7"/>
      </a:dk2>
      <a:lt2>
        <a:srgbClr val="000000"/>
      </a:lt2>
      <a:accent1>
        <a:srgbClr val="0183B7"/>
      </a:accent1>
      <a:accent2>
        <a:srgbClr val="B21A1A"/>
      </a:accent2>
      <a:accent3>
        <a:srgbClr val="FFFFFF"/>
      </a:accent3>
      <a:accent4>
        <a:srgbClr val="000000"/>
      </a:accent4>
      <a:accent5>
        <a:srgbClr val="AAC1D8"/>
      </a:accent5>
      <a:accent6>
        <a:srgbClr val="A11616"/>
      </a:accent6>
      <a:hlink>
        <a:srgbClr val="83A2CF"/>
      </a:hlink>
      <a:folHlink>
        <a:srgbClr val="EFB525"/>
      </a:folHlink>
    </a:clrScheme>
    <a:fontScheme name="Oct_2006_Cisco White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ct_2006_Cisco White Template 1">
        <a:dk1>
          <a:srgbClr val="000000"/>
        </a:dk1>
        <a:lt1>
          <a:srgbClr val="FFFFFF"/>
        </a:lt1>
        <a:dk2>
          <a:srgbClr val="0183B7"/>
        </a:dk2>
        <a:lt2>
          <a:srgbClr val="000000"/>
        </a:lt2>
        <a:accent1>
          <a:srgbClr val="0183B7"/>
        </a:accent1>
        <a:accent2>
          <a:srgbClr val="B21A1A"/>
        </a:accent2>
        <a:accent3>
          <a:srgbClr val="FFFFFF"/>
        </a:accent3>
        <a:accent4>
          <a:srgbClr val="000000"/>
        </a:accent4>
        <a:accent5>
          <a:srgbClr val="AAC1D8"/>
        </a:accent5>
        <a:accent6>
          <a:srgbClr val="A11616"/>
        </a:accent6>
        <a:hlink>
          <a:srgbClr val="83A2CF"/>
        </a:hlink>
        <a:folHlink>
          <a:srgbClr val="EFB52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7435</TotalTime>
  <Pages>28</Pages>
  <Words>1043</Words>
  <Application>Microsoft Macintosh PowerPoint</Application>
  <PresentationFormat>On-screen Show (4:3)</PresentationFormat>
  <Paragraphs>240</Paragraphs>
  <Slides>41</Slides>
  <Notes>40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41</vt:i4>
      </vt:variant>
    </vt:vector>
  </HeadingPairs>
  <TitlesOfParts>
    <vt:vector size="46" baseType="lpstr">
      <vt:lpstr>Arial</vt:lpstr>
      <vt:lpstr>ＭＳ Ｐゴシック</vt:lpstr>
      <vt:lpstr>Wingdings</vt:lpstr>
      <vt:lpstr>PPT-TMPLT-WHT_C</vt:lpstr>
      <vt:lpstr>NetAcad-4F_PPT-WHT_060408</vt:lpstr>
      <vt:lpstr>Chapter 3: Network Protocols and Communications</vt:lpstr>
      <vt:lpstr>Chapter 3: Objectives</vt:lpstr>
      <vt:lpstr>Chapter 3</vt:lpstr>
      <vt:lpstr>The Rules What is Communication?</vt:lpstr>
      <vt:lpstr>The Rules Establishing the Rules</vt:lpstr>
      <vt:lpstr>The Rules Message Encoding</vt:lpstr>
      <vt:lpstr>The Rules Message Formatting and Encapsulation</vt:lpstr>
      <vt:lpstr>The Rules Message Size</vt:lpstr>
      <vt:lpstr>The Rules Message Timing</vt:lpstr>
      <vt:lpstr>The Rules Message Delivery Options</vt:lpstr>
      <vt:lpstr>Protocols Rules that Govern Communications</vt:lpstr>
      <vt:lpstr>Protocols Network Protocols</vt:lpstr>
      <vt:lpstr>Protocols Interaction of Protocols</vt:lpstr>
      <vt:lpstr>Protocol Suites Protocol Suites and Industry Standards</vt:lpstr>
      <vt:lpstr>Protocol Suites Creation of Internet, Development of TCP/IP</vt:lpstr>
      <vt:lpstr>Protocol Suites TCP/IP Protocol Suite and Communication</vt:lpstr>
      <vt:lpstr>Network Protocols and Standards Standards Organizations</vt:lpstr>
      <vt:lpstr>Standards Organizations Open Standards</vt:lpstr>
      <vt:lpstr>Standards Organizations ISOC, IAB, and IETF</vt:lpstr>
      <vt:lpstr>Standards Organizations IEEE</vt:lpstr>
      <vt:lpstr>Standards Organizations ISO</vt:lpstr>
      <vt:lpstr>Standards Organizations Other Standards Organization</vt:lpstr>
      <vt:lpstr>Reference Models The Benefits of Using a Layered Model</vt:lpstr>
      <vt:lpstr>Reference Models The OSI Reference Model</vt:lpstr>
      <vt:lpstr>Reference Models The TCP/IP Reference Model</vt:lpstr>
      <vt:lpstr>Reference Models Comparing the OSI and TCP/IP Models</vt:lpstr>
      <vt:lpstr>Data Encapsulation Communicating the Messages</vt:lpstr>
      <vt:lpstr>Data Encapsulation Protocol Data Units (PDUs)</vt:lpstr>
      <vt:lpstr>Data Encapsulation Encapsulation</vt:lpstr>
      <vt:lpstr>Data Encapsulation De-encapsulation</vt:lpstr>
      <vt:lpstr>Moving Data in the Network Accessing Local Resources</vt:lpstr>
      <vt:lpstr>Accessing Local Resources Network Addresses &amp; Data Link addresses</vt:lpstr>
      <vt:lpstr>Accessing Local Resources Communicating with Device / Same Network</vt:lpstr>
      <vt:lpstr>Accessing Local Resources MAC and IP Addresses</vt:lpstr>
      <vt:lpstr>Accessing Remote Resources Default Gateway</vt:lpstr>
      <vt:lpstr>Accessing Remote Resources Communicating Device / Remote Network</vt:lpstr>
      <vt:lpstr>Accessing Remote Resources Using Wireshark to View Network Traffic</vt:lpstr>
      <vt:lpstr>Network Protocols and Communications Summary</vt:lpstr>
      <vt:lpstr>Network Protocols and Communications Summary</vt:lpstr>
      <vt:lpstr>Network Protocols and Communications Summary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ITE PC v4.0 Chapter 1</dc:title>
  <dc:creator>Karen Alderson</dc:creator>
  <cp:lastModifiedBy>Bruce Brumley</cp:lastModifiedBy>
  <cp:revision>671</cp:revision>
  <cp:lastPrinted>1999-01-27T00:54:54Z</cp:lastPrinted>
  <dcterms:created xsi:type="dcterms:W3CDTF">2006-10-23T15:07:30Z</dcterms:created>
  <dcterms:modified xsi:type="dcterms:W3CDTF">2013-05-24T15:43:50Z</dcterms:modified>
</cp:coreProperties>
</file>