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8"/>
  </p:notesMasterIdLst>
  <p:handoutMasterIdLst>
    <p:handoutMasterId r:id="rId29"/>
  </p:handoutMasterIdLst>
  <p:sldIdLst>
    <p:sldId id="500" r:id="rId3"/>
    <p:sldId id="541" r:id="rId4"/>
    <p:sldId id="782" r:id="rId5"/>
    <p:sldId id="785" r:id="rId6"/>
    <p:sldId id="788" r:id="rId7"/>
    <p:sldId id="789" r:id="rId8"/>
    <p:sldId id="790" r:id="rId9"/>
    <p:sldId id="791" r:id="rId10"/>
    <p:sldId id="792" r:id="rId11"/>
    <p:sldId id="796" r:id="rId12"/>
    <p:sldId id="797" r:id="rId13"/>
    <p:sldId id="798" r:id="rId14"/>
    <p:sldId id="799" r:id="rId15"/>
    <p:sldId id="793" r:id="rId16"/>
    <p:sldId id="794" r:id="rId17"/>
    <p:sldId id="795" r:id="rId18"/>
    <p:sldId id="800" r:id="rId19"/>
    <p:sldId id="801" r:id="rId20"/>
    <p:sldId id="802" r:id="rId21"/>
    <p:sldId id="803" r:id="rId22"/>
    <p:sldId id="804" r:id="rId23"/>
    <p:sldId id="783" r:id="rId24"/>
    <p:sldId id="805" r:id="rId25"/>
    <p:sldId id="806" r:id="rId26"/>
    <p:sldId id="681" r:id="rId2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1: Introduction to Switched Networks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1.1.2 Switched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Role of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1.1.2 Switched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1.1.2 Switched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smtClean="0"/>
              <a:t>1.1.2.2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1.1.2 Switched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smtClean="0"/>
              <a:t>1.1.2.2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Form Factor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1.2.1 Frame Forwarding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1.2.1.1 Switching as a General Concept in Networking and Telecommunications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1.2.1 Frame Forwarding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1.2.1.2 Dynamically Populating a Switch MAC Address Table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1.2.1 Frame Forwarding</a:t>
            </a: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1.2.1.3 Switch Forwarding Methods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1.2.1 Frame Forwarding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1.2.1.4 Store-and-Forward Switching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1.2.1 Frame Forwarding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1.2.1.5 Cut-Through Switching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1.2.2 Switching Domains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1.2.2.1 Collision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1.2.2 Switching Domains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1.2.2.2 Broadcast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Domains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1.2 The Switched Environment</a:t>
            </a:r>
          </a:p>
          <a:p>
            <a:pPr>
              <a:buFontTx/>
              <a:buNone/>
            </a:pPr>
            <a:r>
              <a:rPr lang="en-US" b="1" dirty="0" smtClean="0"/>
              <a:t>1.2.2 Switching Domains</a:t>
            </a:r>
          </a:p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1.2.2.4 Alleviating Network Congestion</a:t>
            </a:r>
            <a:endParaRPr lang="en-US" sz="1200" b="1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>
              <a:buFontTx/>
              <a:buNone/>
            </a:pPr>
            <a:r>
              <a:rPr lang="en-US" b="1" dirty="0" smtClean="0"/>
              <a:t>1.1.1.1 Growing</a:t>
            </a:r>
            <a:r>
              <a:rPr lang="en-US" b="1" baseline="0" dirty="0" smtClean="0"/>
              <a:t> Complexity of </a:t>
            </a:r>
            <a:r>
              <a:rPr lang="en-US" b="1" dirty="0" smtClean="0"/>
              <a:t>Networks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>
              <a:buFontTx/>
              <a:buNone/>
            </a:pPr>
            <a:r>
              <a:rPr lang="en-US" b="1" dirty="0" smtClean="0"/>
              <a:t>1.1.1.2 </a:t>
            </a:r>
            <a:r>
              <a:rPr lang="en-US" b="1" dirty="0" smtClean="0">
                <a:ea typeface="ＭＳ Ｐゴシック" pitchFamily="34" charset="-128"/>
              </a:rPr>
              <a:t>Elements Of A Converged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1.1.1.3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Borderless Switched Networks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1.1.1.4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Hierarchy in the Borderless Switched Network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1.1 LAN Design</a:t>
            </a:r>
          </a:p>
          <a:p>
            <a:pPr>
              <a:buFontTx/>
              <a:buNone/>
            </a:pPr>
            <a:r>
              <a:rPr lang="en-US" b="1" dirty="0" smtClean="0"/>
              <a:t>1.1.1 Converged Networks</a:t>
            </a:r>
          </a:p>
          <a:p>
            <a:pPr marL="0" indent="0" fontAlgn="base"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1.1.1.5 Core, Distribution, Access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1: Introduction to Switched Networks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Role </a:t>
            </a:r>
            <a:r>
              <a:rPr lang="en-US" sz="2800" dirty="0"/>
              <a:t>of Switched </a:t>
            </a:r>
            <a:r>
              <a:rPr lang="en-US" sz="2800" dirty="0" smtClean="0"/>
              <a:t>Networks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8110988" cy="4904715"/>
          </a:xfrm>
        </p:spPr>
        <p:txBody>
          <a:bodyPr/>
          <a:lstStyle/>
          <a:p>
            <a:r>
              <a:rPr lang="en-US" dirty="0"/>
              <a:t>The role of switched networks has </a:t>
            </a:r>
            <a:r>
              <a:rPr lang="en-US" dirty="0" smtClean="0"/>
              <a:t>evolved</a:t>
            </a:r>
          </a:p>
          <a:p>
            <a:r>
              <a:rPr lang="en-US" dirty="0"/>
              <a:t>A switched LAN allows more flexibility, traffic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It also support features such as quality </a:t>
            </a:r>
            <a:r>
              <a:rPr lang="en-US" dirty="0"/>
              <a:t>of </a:t>
            </a:r>
            <a:r>
              <a:rPr lang="en-US" dirty="0" smtClean="0"/>
              <a:t>service, additional security, support </a:t>
            </a:r>
            <a:r>
              <a:rPr lang="en-US" dirty="0"/>
              <a:t>for </a:t>
            </a:r>
            <a:r>
              <a:rPr lang="en-US" dirty="0" smtClean="0"/>
              <a:t>wireless, support </a:t>
            </a:r>
            <a:r>
              <a:rPr lang="en-US" dirty="0"/>
              <a:t>for </a:t>
            </a:r>
            <a:r>
              <a:rPr lang="en-US" dirty="0" smtClean="0"/>
              <a:t>IP </a:t>
            </a:r>
            <a:r>
              <a:rPr lang="en-US" dirty="0"/>
              <a:t>telephony and mobility services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Form Factor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9"/>
            <a:ext cx="1521505" cy="728662"/>
          </a:xfrm>
        </p:spPr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503778"/>
            <a:ext cx="4935071" cy="50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Form Factor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9"/>
            <a:ext cx="1521505" cy="728662"/>
          </a:xfrm>
        </p:spPr>
        <p:txBody>
          <a:bodyPr/>
          <a:lstStyle/>
          <a:p>
            <a:r>
              <a:rPr lang="en-US" dirty="0" smtClean="0"/>
              <a:t>Modular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566615"/>
            <a:ext cx="4935071" cy="494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Form Factor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9"/>
            <a:ext cx="1869848" cy="728662"/>
          </a:xfrm>
        </p:spPr>
        <p:txBody>
          <a:bodyPr/>
          <a:lstStyle/>
          <a:p>
            <a:r>
              <a:rPr lang="en-US" dirty="0" smtClean="0"/>
              <a:t>Stackable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6" y="1877614"/>
            <a:ext cx="4935071" cy="432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Frame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Switching </a:t>
            </a:r>
            <a:r>
              <a:rPr lang="en-US" dirty="0"/>
              <a:t>as a General </a:t>
            </a:r>
            <a:r>
              <a:rPr lang="en-US" dirty="0" smtClean="0"/>
              <a:t>Concept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620887"/>
            <a:ext cx="7544932" cy="4904715"/>
          </a:xfrm>
        </p:spPr>
        <p:txBody>
          <a:bodyPr/>
          <a:lstStyle/>
          <a:p>
            <a:pPr marL="342900" indent="-342900"/>
            <a:r>
              <a:rPr lang="en-US" dirty="0"/>
              <a:t>A Switch makes a decision based on ingress and destination port</a:t>
            </a:r>
          </a:p>
          <a:p>
            <a:pPr marL="342900" indent="-342900"/>
            <a:r>
              <a:rPr lang="en-US" dirty="0"/>
              <a:t>A </a:t>
            </a:r>
            <a:r>
              <a:rPr lang="en-US" dirty="0" smtClean="0"/>
              <a:t>LAN switch </a:t>
            </a:r>
            <a:r>
              <a:rPr lang="en-US" dirty="0"/>
              <a:t>keeps a table that it uses to determine how to forward traffic through the </a:t>
            </a:r>
            <a:r>
              <a:rPr lang="en-US" dirty="0" smtClean="0"/>
              <a:t>switch</a:t>
            </a:r>
          </a:p>
          <a:p>
            <a:pPr marL="342900" indent="-342900"/>
            <a:r>
              <a:rPr lang="en-US" dirty="0" smtClean="0"/>
              <a:t>Cisco </a:t>
            </a:r>
            <a:r>
              <a:rPr lang="en-US" dirty="0"/>
              <a:t>LAN switches forward Ethernet frames based on the destination MAC address of the frames.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400" dirty="0" smtClean="0"/>
              <a:t>Dynamically </a:t>
            </a:r>
            <a:r>
              <a:rPr lang="en-US" sz="2400" dirty="0"/>
              <a:t>Populating a Switch MAC Address </a:t>
            </a:r>
            <a:r>
              <a:rPr lang="en-US" sz="2400" dirty="0" smtClean="0"/>
              <a:t>Table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342900" indent="-342900"/>
            <a:r>
              <a:rPr lang="en-US" dirty="0"/>
              <a:t>A switch must first learn which devices exist on each port </a:t>
            </a:r>
            <a:r>
              <a:rPr lang="en-US" dirty="0" smtClean="0"/>
              <a:t>before it can transmit </a:t>
            </a:r>
            <a:r>
              <a:rPr lang="en-US" dirty="0"/>
              <a:t>a </a:t>
            </a:r>
            <a:r>
              <a:rPr lang="en-US" dirty="0" smtClean="0"/>
              <a:t>frame</a:t>
            </a:r>
            <a:endParaRPr lang="en-US" dirty="0"/>
          </a:p>
          <a:p>
            <a:pPr marL="342900" indent="-342900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builds a table called a MAC address, or content addressable memory (CAM) </a:t>
            </a:r>
            <a:r>
              <a:rPr lang="en-US" dirty="0" smtClean="0"/>
              <a:t>table</a:t>
            </a:r>
          </a:p>
          <a:p>
            <a:pPr marL="342900" indent="-342900"/>
            <a:r>
              <a:rPr lang="en-US" dirty="0" smtClean="0"/>
              <a:t>The mapping device &lt;-&gt; port is stored in the CAM table</a:t>
            </a:r>
          </a:p>
          <a:p>
            <a:pPr marL="342900" indent="-342900"/>
            <a:r>
              <a:rPr lang="en-US" dirty="0" smtClean="0"/>
              <a:t>CAM </a:t>
            </a:r>
            <a:r>
              <a:rPr lang="en-US" dirty="0"/>
              <a:t>is a special type of memory used in high-speed searching applications.</a:t>
            </a:r>
          </a:p>
          <a:p>
            <a:pPr marL="342900" indent="-34290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information in the MAC address table </a:t>
            </a:r>
            <a:r>
              <a:rPr lang="en-US" dirty="0" smtClean="0"/>
              <a:t>I used to </a:t>
            </a:r>
            <a:r>
              <a:rPr lang="en-US" dirty="0"/>
              <a:t>send </a:t>
            </a:r>
            <a:r>
              <a:rPr lang="en-US" dirty="0" smtClean="0"/>
              <a:t>frames</a:t>
            </a:r>
          </a:p>
          <a:p>
            <a:pPr marL="342900" indent="-342900"/>
            <a:r>
              <a:rPr lang="en-US" dirty="0"/>
              <a:t>When a switch receives an incoming frame with a MAC address that is not found in the </a:t>
            </a:r>
            <a:r>
              <a:rPr lang="en-US" dirty="0" smtClean="0"/>
              <a:t>CAM table, it floods it to all ports but the one that received the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Switch </a:t>
            </a:r>
            <a:r>
              <a:rPr lang="en-US" dirty="0"/>
              <a:t>Forwarding </a:t>
            </a:r>
            <a:r>
              <a:rPr lang="en-US" dirty="0" smtClean="0"/>
              <a:t>Methods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" y="1638613"/>
            <a:ext cx="9024034" cy="4323725"/>
          </a:xfrm>
        </p:spPr>
      </p:pic>
    </p:spTree>
    <p:extLst>
      <p:ext uri="{BB962C8B-B14F-4D97-AF65-F5344CB8AC3E}">
        <p14:creationId xmlns:p14="http://schemas.microsoft.com/office/powerpoint/2010/main" val="219418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14" y="2322286"/>
            <a:ext cx="6421669" cy="429575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Store-and-Forward </a:t>
            </a:r>
            <a:r>
              <a:rPr lang="en-US" dirty="0" smtClean="0"/>
              <a:t>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2"/>
            <a:ext cx="8183540" cy="1296480"/>
          </a:xfrm>
        </p:spPr>
        <p:txBody>
          <a:bodyPr/>
          <a:lstStyle/>
          <a:p>
            <a:pPr marL="342900" indent="-342900"/>
            <a:r>
              <a:rPr lang="en-US" dirty="0" smtClean="0"/>
              <a:t>Store-and-Forwarding allows the switch to:</a:t>
            </a:r>
          </a:p>
          <a:p>
            <a:pPr marL="681037" lvl="1" indent="-342900"/>
            <a:r>
              <a:rPr lang="en-US" dirty="0"/>
              <a:t>Check for errors (via FCS check)</a:t>
            </a:r>
          </a:p>
          <a:p>
            <a:pPr marL="681037" lvl="1" indent="-342900"/>
            <a:r>
              <a:rPr lang="en-US" dirty="0"/>
              <a:t>Perform Automatic Buffering</a:t>
            </a:r>
          </a:p>
          <a:p>
            <a:pPr marL="342900" indent="-342900"/>
            <a:r>
              <a:rPr lang="en-US" dirty="0" smtClean="0"/>
              <a:t>Slower forwarding</a:t>
            </a:r>
          </a:p>
        </p:txBody>
      </p:sp>
    </p:spTree>
    <p:extLst>
      <p:ext uri="{BB962C8B-B14F-4D97-AF65-F5344CB8AC3E}">
        <p14:creationId xmlns:p14="http://schemas.microsoft.com/office/powerpoint/2010/main" val="42650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14" y="2363891"/>
            <a:ext cx="6421669" cy="421254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Frame Forwarding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Cut-Through Switching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417692"/>
            <a:ext cx="8183540" cy="1296480"/>
          </a:xfrm>
        </p:spPr>
        <p:txBody>
          <a:bodyPr/>
          <a:lstStyle/>
          <a:p>
            <a:pPr marL="342900" indent="-342900"/>
            <a:r>
              <a:rPr lang="en-US" dirty="0" smtClean="0"/>
              <a:t>Cut-Through allows the switch to start forwarding in about 10 microseconds</a:t>
            </a:r>
          </a:p>
          <a:p>
            <a:pPr marL="342900" indent="-342900"/>
            <a:r>
              <a:rPr lang="en-US" dirty="0" smtClean="0"/>
              <a:t>No FCS check</a:t>
            </a:r>
          </a:p>
          <a:p>
            <a:pPr marL="342900" indent="-342900"/>
            <a:r>
              <a:rPr lang="en-US" dirty="0" smtClean="0"/>
              <a:t>No Automatic Buffering</a:t>
            </a:r>
          </a:p>
        </p:txBody>
      </p:sp>
    </p:spTree>
    <p:extLst>
      <p:ext uri="{BB962C8B-B14F-4D97-AF65-F5344CB8AC3E}">
        <p14:creationId xmlns:p14="http://schemas.microsoft.com/office/powerpoint/2010/main" val="31313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Collision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342900" indent="-342900"/>
            <a:r>
              <a:rPr lang="en-US" dirty="0"/>
              <a:t>C</a:t>
            </a:r>
            <a:r>
              <a:rPr lang="en-US" dirty="0" smtClean="0"/>
              <a:t>ollision domain is the segment where devices must compete to communicate</a:t>
            </a:r>
          </a:p>
          <a:p>
            <a:pPr marL="342900" indent="-342900"/>
            <a:r>
              <a:rPr lang="en-US" dirty="0" smtClean="0"/>
              <a:t>All ports of a hub belong to the same collision domain</a:t>
            </a:r>
          </a:p>
          <a:p>
            <a:pPr marL="342900" indent="-342900"/>
            <a:r>
              <a:rPr lang="en-US" dirty="0" smtClean="0"/>
              <a:t>Every port of a switch is a collision domain on its own</a:t>
            </a:r>
          </a:p>
          <a:p>
            <a:pPr marL="342900" indent="-342900"/>
            <a:r>
              <a:rPr lang="en-US" dirty="0"/>
              <a:t>A switch break the segment into smaller collision domains, </a:t>
            </a:r>
            <a:r>
              <a:rPr lang="en-US" dirty="0" smtClean="0"/>
              <a:t>easing </a:t>
            </a:r>
            <a:r>
              <a:rPr lang="en-US" dirty="0"/>
              <a:t>device competition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4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1.1 LAN </a:t>
            </a:r>
            <a:r>
              <a:rPr lang="en-US" dirty="0" smtClean="0">
                <a:cs typeface="Arial" charset="0"/>
              </a:rPr>
              <a:t>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.2 The Switched Environment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Broadcast Domains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60" y="1504775"/>
            <a:ext cx="8183540" cy="4904715"/>
          </a:xfrm>
        </p:spPr>
        <p:txBody>
          <a:bodyPr/>
          <a:lstStyle/>
          <a:p>
            <a:pPr marL="342900" indent="-342900"/>
            <a:r>
              <a:rPr lang="en-US" dirty="0" smtClean="0"/>
              <a:t>Broadcast domain is the extend of the network where a broadcast frame can be heard.</a:t>
            </a:r>
          </a:p>
          <a:p>
            <a:pPr marL="342900" indent="-342900"/>
            <a:r>
              <a:rPr lang="en-US" dirty="0" smtClean="0"/>
              <a:t>Switches </a:t>
            </a:r>
            <a:r>
              <a:rPr lang="en-US" dirty="0"/>
              <a:t>forward broadcast frames to all </a:t>
            </a:r>
            <a:r>
              <a:rPr lang="en-US" dirty="0" smtClean="0"/>
              <a:t>ports. Therefore switches don’t break broadcast domains.</a:t>
            </a:r>
            <a:endParaRPr lang="en-US" dirty="0"/>
          </a:p>
          <a:p>
            <a:pPr marL="342900" indent="-342900"/>
            <a:r>
              <a:rPr lang="en-US" dirty="0" smtClean="0"/>
              <a:t>All ports of a switch (with its default configuration) belong to the same broadcast domain</a:t>
            </a:r>
          </a:p>
          <a:p>
            <a:pPr marL="342900" indent="-342900"/>
            <a:r>
              <a:rPr lang="en-US" dirty="0" smtClean="0"/>
              <a:t>If two or more switches are connected, broadcasts will be forward to all ports of all switches (except for the port that originally received the broadcast)</a:t>
            </a:r>
          </a:p>
          <a:p>
            <a:pPr marL="342900" indent="-3429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9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Switching Domains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Alleviating Network </a:t>
            </a:r>
            <a:r>
              <a:rPr lang="en-US" dirty="0" smtClean="0"/>
              <a:t>Congestion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50859" y="1504775"/>
            <a:ext cx="8256112" cy="49047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Switches help alleviating network congestion by:</a:t>
            </a:r>
          </a:p>
          <a:p>
            <a:pPr marL="342900" indent="-342900"/>
            <a:r>
              <a:rPr lang="en-US" dirty="0" smtClean="0"/>
              <a:t>facilitating </a:t>
            </a:r>
            <a:r>
              <a:rPr lang="en-US" dirty="0"/>
              <a:t>the segmentation of a LAN into separate collision </a:t>
            </a:r>
            <a:r>
              <a:rPr lang="en-US" dirty="0" smtClean="0"/>
              <a:t>domains</a:t>
            </a:r>
          </a:p>
          <a:p>
            <a:pPr marL="342900" indent="-342900"/>
            <a:r>
              <a:rPr lang="en-US" dirty="0" smtClean="0"/>
              <a:t>providing </a:t>
            </a:r>
            <a:r>
              <a:rPr lang="en-US" dirty="0"/>
              <a:t>full-duplex communication between </a:t>
            </a:r>
            <a:r>
              <a:rPr lang="en-US" dirty="0" smtClean="0"/>
              <a:t>devices</a:t>
            </a:r>
          </a:p>
          <a:p>
            <a:pPr marL="342900" indent="-342900"/>
            <a:r>
              <a:rPr lang="en-US" dirty="0"/>
              <a:t>t</a:t>
            </a:r>
            <a:r>
              <a:rPr lang="en-US" dirty="0" smtClean="0"/>
              <a:t>aking advantage of their high port density</a:t>
            </a:r>
          </a:p>
          <a:p>
            <a:pPr marL="342900" indent="-342900"/>
            <a:r>
              <a:rPr lang="en-US" dirty="0"/>
              <a:t>b</a:t>
            </a:r>
            <a:r>
              <a:rPr lang="en-US" dirty="0" smtClean="0"/>
              <a:t>uffering large frames</a:t>
            </a:r>
          </a:p>
          <a:p>
            <a:pPr marL="342900" indent="-342900"/>
            <a:r>
              <a:rPr lang="en-US" dirty="0" smtClean="0"/>
              <a:t>employing high speed ports</a:t>
            </a:r>
          </a:p>
          <a:p>
            <a:pPr marL="342900" indent="-342900"/>
            <a:r>
              <a:rPr lang="en-US" dirty="0"/>
              <a:t>taking </a:t>
            </a:r>
            <a:r>
              <a:rPr lang="en-US" dirty="0" smtClean="0"/>
              <a:t>advantage of their fast internal switching process</a:t>
            </a:r>
          </a:p>
          <a:p>
            <a:pPr marL="342900" indent="-342900"/>
            <a:r>
              <a:rPr lang="en-US" dirty="0" smtClean="0"/>
              <a:t>having a low per-port cost</a:t>
            </a:r>
          </a:p>
        </p:txBody>
      </p:sp>
    </p:spTree>
    <p:extLst>
      <p:ext uri="{BB962C8B-B14F-4D97-AF65-F5344CB8AC3E}">
        <p14:creationId xmlns:p14="http://schemas.microsoft.com/office/powerpoint/2010/main" val="27846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 smtClean="0"/>
              <a:t>This chapter showed that </a:t>
            </a:r>
            <a:r>
              <a:rPr lang="en-US" dirty="0"/>
              <a:t>the trend in networks is towards convergence using a single set of wires and devices to handle voice, video, and data transmission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addition, there has been a dramatic shift in the way businesses </a:t>
            </a:r>
            <a:r>
              <a:rPr lang="en-US" dirty="0" smtClean="0"/>
              <a:t>operate.</a:t>
            </a:r>
          </a:p>
          <a:p>
            <a:r>
              <a:rPr lang="en-US" dirty="0" smtClean="0"/>
              <a:t>No physical offices or </a:t>
            </a:r>
            <a:r>
              <a:rPr lang="en-US" dirty="0"/>
              <a:t>geographic boundaries </a:t>
            </a:r>
            <a:r>
              <a:rPr lang="en-US" dirty="0" smtClean="0"/>
              <a:t>constraints. </a:t>
            </a:r>
            <a:r>
              <a:rPr lang="en-US" dirty="0"/>
              <a:t>Resources must now be seamlessly available anytime and </a:t>
            </a:r>
            <a:r>
              <a:rPr lang="en-US" dirty="0" smtClean="0"/>
              <a:t>anywhere.</a:t>
            </a:r>
          </a:p>
          <a:p>
            <a:r>
              <a:rPr lang="en-US" dirty="0" smtClean="0"/>
              <a:t>The </a:t>
            </a:r>
            <a:r>
              <a:rPr lang="en-US" dirty="0"/>
              <a:t>Cisco Borderless Network architecture enables different elements, from access switches to wireless access points, to work together and allow users to access resources from any place at any time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The traditional three-layer hierarchical design model divides the network into core, distribution and access layers, and allows each portion of the network to be optimized for specific functionality.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modularity, resiliency, and flexibility, which provides a foundation that allows network designers to overlay security, mobility, and unified communication features. </a:t>
            </a:r>
            <a:endParaRPr lang="en-US" dirty="0" smtClean="0"/>
          </a:p>
          <a:p>
            <a:r>
              <a:rPr lang="en-US" dirty="0" smtClean="0"/>
              <a:t>Switches </a:t>
            </a:r>
            <a:r>
              <a:rPr lang="en-US" dirty="0"/>
              <a:t>use either store-and-forward or cut-through switching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Every port on a switch forms a separate collision domain allowing for extremely high-speed full-duplex communication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Switch ports do not block broadcasts and connecting switches together can extend the size of the broadcast domain often resulting in degraded network performance</a:t>
            </a:r>
          </a:p>
        </p:txBody>
      </p:sp>
    </p:spTree>
    <p:extLst>
      <p:ext uri="{BB962C8B-B14F-4D97-AF65-F5344CB8AC3E}">
        <p14:creationId xmlns:p14="http://schemas.microsoft.com/office/powerpoint/2010/main" val="244813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/>
              <a:t>Describe convergence of data, voice and video in the context of switched networks</a:t>
            </a:r>
          </a:p>
          <a:p>
            <a:r>
              <a:rPr lang="en-US" sz="2000" dirty="0"/>
              <a:t>Describe a switched network in a small to medium-sized business</a:t>
            </a:r>
          </a:p>
          <a:p>
            <a:r>
              <a:rPr lang="en-US" sz="2000" dirty="0"/>
              <a:t>Explain the process of frame forwarding in a switched network</a:t>
            </a:r>
          </a:p>
          <a:p>
            <a:r>
              <a:rPr lang="en-US" sz="2000" dirty="0"/>
              <a:t>Compare a collision domain to a broadcast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Growing Complexity of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2014539"/>
            <a:ext cx="4758191" cy="2659062"/>
          </a:xfrm>
        </p:spPr>
        <p:txBody>
          <a:bodyPr/>
          <a:lstStyle/>
          <a:p>
            <a:r>
              <a:rPr lang="en-US" dirty="0"/>
              <a:t>Our digital world is </a:t>
            </a:r>
            <a:r>
              <a:rPr lang="en-US" dirty="0" smtClean="0"/>
              <a:t>changing</a:t>
            </a:r>
          </a:p>
          <a:p>
            <a:r>
              <a:rPr lang="en-US" dirty="0" smtClean="0"/>
              <a:t>Information must be accessed from </a:t>
            </a:r>
            <a:r>
              <a:rPr lang="en-US" dirty="0"/>
              <a:t>anywhere in the </a:t>
            </a:r>
            <a:r>
              <a:rPr lang="en-US" dirty="0" smtClean="0"/>
              <a:t>world</a:t>
            </a:r>
          </a:p>
          <a:p>
            <a:r>
              <a:rPr lang="en-US" dirty="0" smtClean="0"/>
              <a:t>Networks must be secure</a:t>
            </a:r>
            <a:r>
              <a:rPr lang="en-US" dirty="0"/>
              <a:t>, reliable, and highly </a:t>
            </a:r>
            <a:r>
              <a:rPr lang="en-US" dirty="0" smtClean="0"/>
              <a:t>available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572" y="2027749"/>
            <a:ext cx="3428761" cy="2748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Elements </a:t>
            </a:r>
            <a:r>
              <a:rPr lang="en-US" dirty="0">
                <a:ea typeface="ＭＳ Ｐゴシック" pitchFamily="34" charset="-128"/>
              </a:rPr>
              <a:t>O</a:t>
            </a:r>
            <a:r>
              <a:rPr lang="en-US" dirty="0" smtClean="0">
                <a:ea typeface="ＭＳ Ｐゴシック" pitchFamily="34" charset="-128"/>
              </a:rPr>
              <a:t>f A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791598"/>
            <a:ext cx="4758191" cy="4904715"/>
          </a:xfrm>
        </p:spPr>
        <p:txBody>
          <a:bodyPr/>
          <a:lstStyle/>
          <a:p>
            <a:r>
              <a:rPr lang="en-US" dirty="0" smtClean="0"/>
              <a:t>Collaboration is a requirement</a:t>
            </a:r>
          </a:p>
          <a:p>
            <a:r>
              <a:rPr lang="en-US" dirty="0" smtClean="0"/>
              <a:t>To support collaboration, networks employ </a:t>
            </a:r>
            <a:r>
              <a:rPr lang="en-US" dirty="0"/>
              <a:t>c</a:t>
            </a:r>
            <a:r>
              <a:rPr lang="en-US" dirty="0" smtClean="0"/>
              <a:t>onverged solutions</a:t>
            </a:r>
          </a:p>
          <a:p>
            <a:r>
              <a:rPr lang="en-US" dirty="0" smtClean="0"/>
              <a:t>Data services such as voice </a:t>
            </a:r>
            <a:r>
              <a:rPr lang="en-US" dirty="0"/>
              <a:t>systems, IP phones, voice gateways, video support, and video </a:t>
            </a:r>
            <a:r>
              <a:rPr lang="en-US" dirty="0" smtClean="0"/>
              <a:t>conferencing</a:t>
            </a:r>
          </a:p>
          <a:p>
            <a:r>
              <a:rPr lang="en-US" dirty="0" smtClean="0"/>
              <a:t>Call control, voice messaging, mobility and automated attendant are also common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73" y="1739191"/>
            <a:ext cx="3807859" cy="33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Elements Of A Converged Network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8" y="1791598"/>
            <a:ext cx="4758191" cy="4904715"/>
          </a:xfrm>
        </p:spPr>
        <p:txBody>
          <a:bodyPr/>
          <a:lstStyle/>
          <a:p>
            <a:r>
              <a:rPr lang="en-US" dirty="0" smtClean="0"/>
              <a:t>Benefits of Converged Networks include:</a:t>
            </a:r>
          </a:p>
          <a:p>
            <a:pPr lvl="1"/>
            <a:r>
              <a:rPr lang="en-US" dirty="0" smtClean="0"/>
              <a:t>Multiple types of traffic; Only one network to manage</a:t>
            </a:r>
          </a:p>
          <a:p>
            <a:pPr lvl="1"/>
            <a:r>
              <a:rPr lang="en-US" dirty="0" smtClean="0"/>
              <a:t>Substantial savings over installation and </a:t>
            </a:r>
            <a:r>
              <a:rPr lang="en-US" dirty="0"/>
              <a:t>management of separate voice, video and data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/>
              <a:t>IT </a:t>
            </a:r>
            <a:r>
              <a:rPr lang="en-US" dirty="0" smtClean="0"/>
              <a:t>management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73" y="1739191"/>
            <a:ext cx="3807859" cy="33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Borderless Switched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8" y="1791598"/>
            <a:ext cx="7544932" cy="4904715"/>
          </a:xfrm>
        </p:spPr>
        <p:txBody>
          <a:bodyPr/>
          <a:lstStyle/>
          <a:p>
            <a:r>
              <a:rPr lang="en-US" dirty="0"/>
              <a:t>Cisco Borderless Network is </a:t>
            </a:r>
            <a:r>
              <a:rPr lang="en-US" dirty="0" smtClean="0"/>
              <a:t>a network </a:t>
            </a:r>
            <a:r>
              <a:rPr lang="en-US" dirty="0"/>
              <a:t>architecture that </a:t>
            </a:r>
            <a:r>
              <a:rPr lang="en-US" dirty="0" smtClean="0"/>
              <a:t>allow </a:t>
            </a:r>
            <a:r>
              <a:rPr lang="en-US" dirty="0"/>
              <a:t>organizations to connect anyone, anywhere, anytime, and on any device securely, reliably, and </a:t>
            </a:r>
            <a:r>
              <a:rPr lang="en-US" dirty="0" smtClean="0"/>
              <a:t>seamlessly</a:t>
            </a:r>
          </a:p>
          <a:p>
            <a:r>
              <a:rPr lang="en-US" dirty="0" smtClean="0"/>
              <a:t>It </a:t>
            </a:r>
            <a:r>
              <a:rPr lang="en-US" dirty="0"/>
              <a:t>is designed to address IT and business challenges, such as supporting the converged network and changing work </a:t>
            </a:r>
            <a:r>
              <a:rPr lang="en-US" dirty="0" smtClean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2865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08" y="1872345"/>
            <a:ext cx="4206702" cy="343298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800" dirty="0" smtClean="0"/>
              <a:t>Hierarchy </a:t>
            </a:r>
            <a:r>
              <a:rPr lang="en-US" sz="2800" dirty="0"/>
              <a:t>in the Borderless Switched </a:t>
            </a:r>
            <a:r>
              <a:rPr lang="en-US" sz="2800" dirty="0" smtClean="0"/>
              <a:t>Network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069" y="1791598"/>
            <a:ext cx="4025140" cy="4904715"/>
          </a:xfrm>
        </p:spPr>
        <p:txBody>
          <a:bodyPr/>
          <a:lstStyle/>
          <a:p>
            <a:r>
              <a:rPr lang="en-US" dirty="0"/>
              <a:t>Borderless switched network design guidelines are built upon the following principles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Hierarchical</a:t>
            </a:r>
          </a:p>
          <a:p>
            <a:pPr lvl="1"/>
            <a:r>
              <a:rPr lang="en-US" dirty="0" smtClean="0"/>
              <a:t>Modularity</a:t>
            </a:r>
            <a:endParaRPr lang="en-US" dirty="0"/>
          </a:p>
          <a:p>
            <a:pPr lvl="1"/>
            <a:r>
              <a:rPr lang="en-US" dirty="0" smtClean="0"/>
              <a:t>Resiliency</a:t>
            </a:r>
          </a:p>
          <a:p>
            <a:pPr lvl="1"/>
            <a:r>
              <a:rPr lang="en-US" dirty="0" smtClean="0"/>
              <a:t>Flexibility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7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4" y="1553037"/>
            <a:ext cx="5561328" cy="495431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Converged Networks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Core, Distribution, Access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777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16369</TotalTime>
  <Pages>28</Pages>
  <Words>1141</Words>
  <Application>Microsoft Office PowerPoint</Application>
  <PresentationFormat>On-screen Show (4:3)</PresentationFormat>
  <Paragraphs>184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PPT-TMPLT-WHT_C</vt:lpstr>
      <vt:lpstr>NetAcad-4F_PPT-WHT_060408</vt:lpstr>
      <vt:lpstr>Chapter 1: Introduction to Switched Networks</vt:lpstr>
      <vt:lpstr>Chapter 1</vt:lpstr>
      <vt:lpstr>Chapter 1: Objectives</vt:lpstr>
      <vt:lpstr>Converged Networks Growing Complexity of Networks</vt:lpstr>
      <vt:lpstr>Converged Networks Elements Of A Converged Network</vt:lpstr>
      <vt:lpstr>Converged Networks Elements Of A Converged Network</vt:lpstr>
      <vt:lpstr>Converged Networks Borderless Switched Networks</vt:lpstr>
      <vt:lpstr>Converged Networks Hierarchy in the Borderless Switched Network</vt:lpstr>
      <vt:lpstr>Converged Networks Core, Distribution, Access</vt:lpstr>
      <vt:lpstr>Switched Networks Role of Switched Networks</vt:lpstr>
      <vt:lpstr>Switched Networks Form Factor</vt:lpstr>
      <vt:lpstr>Switched Networks Form Factor</vt:lpstr>
      <vt:lpstr>Switched Networks Form Factor</vt:lpstr>
      <vt:lpstr>Frame Forwarding Switching as a General Concept</vt:lpstr>
      <vt:lpstr>Frame Forwarding Dynamically Populating a Switch MAC Address Table</vt:lpstr>
      <vt:lpstr>Frame Forwarding Switch Forwarding Methods</vt:lpstr>
      <vt:lpstr>Frame Forwarding Store-and-Forward Switching</vt:lpstr>
      <vt:lpstr>Frame Forwarding Cut-Through Switching</vt:lpstr>
      <vt:lpstr>Switching Domains Collision Domains</vt:lpstr>
      <vt:lpstr>Switching Domains Broadcast Domains</vt:lpstr>
      <vt:lpstr>Switching Domains Alleviating Network Congestion</vt:lpstr>
      <vt:lpstr>Chapter 1: Summary</vt:lpstr>
      <vt:lpstr>Chapter 1: Summary</vt:lpstr>
      <vt:lpstr>Chapter 1: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1144</cp:revision>
  <cp:lastPrinted>1999-01-27T00:54:54Z</cp:lastPrinted>
  <dcterms:created xsi:type="dcterms:W3CDTF">2006-10-23T15:07:30Z</dcterms:created>
  <dcterms:modified xsi:type="dcterms:W3CDTF">2013-06-20T14:16:00Z</dcterms:modified>
</cp:coreProperties>
</file>