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48"/>
  </p:notesMasterIdLst>
  <p:handoutMasterIdLst>
    <p:handoutMasterId r:id="rId49"/>
  </p:handoutMasterIdLst>
  <p:sldIdLst>
    <p:sldId id="500" r:id="rId3"/>
    <p:sldId id="541" r:id="rId4"/>
    <p:sldId id="782" r:id="rId5"/>
    <p:sldId id="785" r:id="rId6"/>
    <p:sldId id="786" r:id="rId7"/>
    <p:sldId id="787" r:id="rId8"/>
    <p:sldId id="790" r:id="rId9"/>
    <p:sldId id="789" r:id="rId10"/>
    <p:sldId id="788" r:id="rId11"/>
    <p:sldId id="791" r:id="rId12"/>
    <p:sldId id="801" r:id="rId13"/>
    <p:sldId id="802" r:id="rId14"/>
    <p:sldId id="803" r:id="rId15"/>
    <p:sldId id="804" r:id="rId16"/>
    <p:sldId id="805" r:id="rId17"/>
    <p:sldId id="806" r:id="rId18"/>
    <p:sldId id="807" r:id="rId19"/>
    <p:sldId id="792" r:id="rId20"/>
    <p:sldId id="793" r:id="rId21"/>
    <p:sldId id="794" r:id="rId22"/>
    <p:sldId id="795" r:id="rId23"/>
    <p:sldId id="796" r:id="rId24"/>
    <p:sldId id="797" r:id="rId25"/>
    <p:sldId id="798" r:id="rId26"/>
    <p:sldId id="799" r:id="rId27"/>
    <p:sldId id="800" r:id="rId28"/>
    <p:sldId id="809" r:id="rId29"/>
    <p:sldId id="808" r:id="rId30"/>
    <p:sldId id="810" r:id="rId31"/>
    <p:sldId id="812" r:id="rId32"/>
    <p:sldId id="813" r:id="rId33"/>
    <p:sldId id="814" r:id="rId34"/>
    <p:sldId id="815" r:id="rId35"/>
    <p:sldId id="816" r:id="rId36"/>
    <p:sldId id="817" r:id="rId37"/>
    <p:sldId id="818" r:id="rId38"/>
    <p:sldId id="819" r:id="rId39"/>
    <p:sldId id="820" r:id="rId40"/>
    <p:sldId id="821" r:id="rId41"/>
    <p:sldId id="822" r:id="rId42"/>
    <p:sldId id="823" r:id="rId43"/>
    <p:sldId id="824" r:id="rId44"/>
    <p:sldId id="825" r:id="rId45"/>
    <p:sldId id="783" r:id="rId46"/>
    <p:sldId id="681" r:id="rId4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3" autoAdjust="0"/>
    <p:restoredTop sz="84254" autoAdjust="0"/>
  </p:normalViewPr>
  <p:slideViewPr>
    <p:cSldViewPr snapToGrid="0">
      <p:cViewPr>
        <p:scale>
          <a:sx n="66" d="100"/>
          <a:sy n="66" d="100"/>
        </p:scale>
        <p:origin x="-2358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Routing &amp; Switching</a:t>
            </a:r>
          </a:p>
          <a:p>
            <a:pPr>
              <a:buFontTx/>
              <a:buNone/>
            </a:pPr>
            <a:r>
              <a:rPr lang="en-US" sz="1300" b="1" dirty="0" smtClean="0"/>
              <a:t>Chapter 3: Implementing </a:t>
            </a:r>
            <a:r>
              <a:rPr lang="en-US" sz="1300" b="1" dirty="0" err="1" smtClean="0"/>
              <a:t>VLAN</a:t>
            </a:r>
            <a:r>
              <a:rPr lang="en-US" sz="1300" b="1" dirty="0" smtClean="0"/>
              <a:t> Security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 </a:t>
            </a:r>
            <a:r>
              <a:rPr lang="en-US" b="1" dirty="0" err="1" smtClean="0"/>
              <a:t>VLAN</a:t>
            </a:r>
            <a:r>
              <a:rPr lang="en-US" b="1" dirty="0" smtClean="0"/>
              <a:t> Segmentation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3.1.1 Overview</a:t>
            </a:r>
            <a:r>
              <a:rPr lang="en-US" b="1" baseline="0" dirty="0" smtClean="0"/>
              <a:t> of </a:t>
            </a:r>
            <a:r>
              <a:rPr lang="en-US" b="1" baseline="0" dirty="0" err="1" smtClean="0"/>
              <a:t>VLANs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3.1.1.4 </a:t>
            </a:r>
            <a:r>
              <a:rPr lang="en-US" b="1" dirty="0" smtClean="0">
                <a:ea typeface="ＭＳ Ｐゴシック" pitchFamily="34" charset="-128"/>
              </a:rPr>
              <a:t>Voice </a:t>
            </a:r>
            <a:r>
              <a:rPr lang="en-US" b="1" dirty="0" err="1" smtClean="0">
                <a:ea typeface="ＭＳ Ｐゴシック" pitchFamily="34" charset="-128"/>
              </a:rPr>
              <a:t>VLANs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 </a:t>
            </a:r>
            <a:r>
              <a:rPr lang="en-US" b="1" dirty="0" err="1" smtClean="0"/>
              <a:t>VLAN</a:t>
            </a:r>
            <a:r>
              <a:rPr lang="en-US" b="1" dirty="0" smtClean="0"/>
              <a:t> Segmentation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3.1.2 </a:t>
            </a:r>
            <a:r>
              <a:rPr lang="en-US" sz="1200" b="1" dirty="0" err="1" smtClean="0">
                <a:ea typeface="ＭＳ Ｐゴシック" pitchFamily="34" charset="-128"/>
              </a:rPr>
              <a:t>VLANs</a:t>
            </a:r>
            <a:r>
              <a:rPr lang="en-US" sz="1200" b="1" dirty="0" smtClean="0">
                <a:ea typeface="ＭＳ Ｐゴシック" pitchFamily="34" charset="-128"/>
              </a:rPr>
              <a:t> in a Multi-Switched Environment</a:t>
            </a:r>
          </a:p>
          <a:p>
            <a:pPr>
              <a:buFontTx/>
              <a:buNone/>
            </a:pPr>
            <a:r>
              <a:rPr lang="en-US" b="1" dirty="0" smtClean="0"/>
              <a:t>3.1.2.1 </a:t>
            </a:r>
            <a:r>
              <a:rPr lang="en-US" b="1" dirty="0" err="1" smtClean="0">
                <a:ea typeface="ＭＳ Ｐゴシック" pitchFamily="34" charset="-128"/>
              </a:rPr>
              <a:t>VLAN</a:t>
            </a:r>
            <a:r>
              <a:rPr lang="en-US" b="1" dirty="0" smtClean="0">
                <a:ea typeface="ＭＳ Ｐゴシック" pitchFamily="34" charset="-128"/>
              </a:rPr>
              <a:t> Trunks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 </a:t>
            </a:r>
            <a:r>
              <a:rPr lang="en-US" b="1" dirty="0" err="1" smtClean="0"/>
              <a:t>VLAN</a:t>
            </a:r>
            <a:r>
              <a:rPr lang="en-US" b="1" dirty="0" smtClean="0"/>
              <a:t> Segmentation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3.1.2 </a:t>
            </a:r>
            <a:r>
              <a:rPr lang="en-US" sz="1200" b="1" dirty="0" err="1" smtClean="0">
                <a:ea typeface="ＭＳ Ｐゴシック" pitchFamily="34" charset="-128"/>
              </a:rPr>
              <a:t>VLANs</a:t>
            </a:r>
            <a:r>
              <a:rPr lang="en-US" sz="1200" b="1" dirty="0" smtClean="0">
                <a:ea typeface="ＭＳ Ｐゴシック" pitchFamily="34" charset="-128"/>
              </a:rPr>
              <a:t> in a Multi-Switched Environment</a:t>
            </a:r>
          </a:p>
          <a:p>
            <a:pPr>
              <a:buFontTx/>
              <a:buNone/>
            </a:pPr>
            <a:r>
              <a:rPr lang="en-US" b="1" dirty="0" smtClean="0"/>
              <a:t>3.1.2.1 </a:t>
            </a:r>
            <a:r>
              <a:rPr lang="en-US" b="1" dirty="0" err="1" smtClean="0">
                <a:ea typeface="ＭＳ Ｐゴシック" pitchFamily="34" charset="-128"/>
              </a:rPr>
              <a:t>VLAN</a:t>
            </a:r>
            <a:r>
              <a:rPr lang="en-US" b="1" dirty="0" smtClean="0">
                <a:ea typeface="ＭＳ Ｐゴシック" pitchFamily="34" charset="-128"/>
              </a:rPr>
              <a:t> Trunks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 </a:t>
            </a:r>
            <a:r>
              <a:rPr lang="en-US" b="1" dirty="0" err="1" smtClean="0"/>
              <a:t>VLAN</a:t>
            </a:r>
            <a:r>
              <a:rPr lang="en-US" b="1" dirty="0" smtClean="0"/>
              <a:t> Segmentation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3.1.2 </a:t>
            </a:r>
            <a:r>
              <a:rPr lang="en-US" sz="1200" b="1" dirty="0" err="1" smtClean="0">
                <a:ea typeface="ＭＳ Ｐゴシック" pitchFamily="34" charset="-128"/>
              </a:rPr>
              <a:t>VLANs</a:t>
            </a:r>
            <a:r>
              <a:rPr lang="en-US" sz="1200" b="1" dirty="0" smtClean="0">
                <a:ea typeface="ＭＳ Ｐゴシック" pitchFamily="34" charset="-128"/>
              </a:rPr>
              <a:t> in a Multi-Switched Environment</a:t>
            </a:r>
          </a:p>
          <a:p>
            <a:pPr>
              <a:buFontTx/>
              <a:buNone/>
            </a:pPr>
            <a:r>
              <a:rPr lang="en-US" b="1" smtClean="0"/>
              <a:t>3.1.2.2 </a:t>
            </a:r>
            <a:r>
              <a:rPr lang="en-US" sz="1200" b="1" dirty="0" smtClean="0">
                <a:ea typeface="ＭＳ Ｐゴシック" pitchFamily="34" charset="-128"/>
              </a:rPr>
              <a:t>Controlling Broadcast Domains with </a:t>
            </a:r>
            <a:r>
              <a:rPr lang="en-US" sz="1200" b="1" dirty="0" err="1" smtClean="0">
                <a:ea typeface="ＭＳ Ｐゴシック" pitchFamily="34" charset="-128"/>
              </a:rPr>
              <a:t>VLANs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 </a:t>
            </a:r>
            <a:r>
              <a:rPr lang="en-US" b="1" dirty="0" err="1" smtClean="0"/>
              <a:t>VLAN</a:t>
            </a:r>
            <a:r>
              <a:rPr lang="en-US" b="1" dirty="0" smtClean="0"/>
              <a:t> Segmentation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3.1.2 </a:t>
            </a:r>
            <a:r>
              <a:rPr lang="en-US" sz="1200" b="1" dirty="0" err="1" smtClean="0">
                <a:ea typeface="ＭＳ Ｐゴシック" pitchFamily="34" charset="-128"/>
              </a:rPr>
              <a:t>VLANs</a:t>
            </a:r>
            <a:r>
              <a:rPr lang="en-US" sz="1200" b="1" dirty="0" smtClean="0">
                <a:ea typeface="ＭＳ Ｐゴシック" pitchFamily="34" charset="-128"/>
              </a:rPr>
              <a:t> in a Multi-Switched Environment</a:t>
            </a:r>
          </a:p>
          <a:p>
            <a:pPr>
              <a:buFontTx/>
              <a:buNone/>
            </a:pPr>
            <a:r>
              <a:rPr lang="en-US" b="1" dirty="0" smtClean="0"/>
              <a:t>3.1.2.3 </a:t>
            </a:r>
            <a:r>
              <a:rPr lang="en-US" sz="1200" b="1" dirty="0" smtClean="0">
                <a:ea typeface="ＭＳ Ｐゴシック" pitchFamily="34" charset="-128"/>
              </a:rPr>
              <a:t>Tagging Ethernet Frames for 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Identification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 </a:t>
            </a:r>
            <a:r>
              <a:rPr lang="en-US" b="1" dirty="0" err="1" smtClean="0"/>
              <a:t>VLAN</a:t>
            </a:r>
            <a:r>
              <a:rPr lang="en-US" b="1" dirty="0" smtClean="0"/>
              <a:t> Segmentation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3.1.2 </a:t>
            </a:r>
            <a:r>
              <a:rPr lang="en-US" sz="1200" b="1" dirty="0" err="1" smtClean="0">
                <a:ea typeface="ＭＳ Ｐゴシック" pitchFamily="34" charset="-128"/>
              </a:rPr>
              <a:t>VLANs</a:t>
            </a:r>
            <a:r>
              <a:rPr lang="en-US" sz="1200" b="1" dirty="0" smtClean="0">
                <a:ea typeface="ＭＳ Ｐゴシック" pitchFamily="34" charset="-128"/>
              </a:rPr>
              <a:t> in a Multi-Switched Environment</a:t>
            </a:r>
          </a:p>
          <a:p>
            <a:pPr>
              <a:buFontTx/>
              <a:buNone/>
            </a:pPr>
            <a:r>
              <a:rPr lang="en-US" b="1" smtClean="0"/>
              <a:t>3.1.2.3 </a:t>
            </a:r>
            <a:r>
              <a:rPr lang="en-US" sz="1200" b="1" dirty="0" smtClean="0">
                <a:ea typeface="ＭＳ Ｐゴシック" pitchFamily="34" charset="-128"/>
              </a:rPr>
              <a:t>Tagging Ethernet Frames for 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Identification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 </a:t>
            </a:r>
            <a:r>
              <a:rPr lang="en-US" b="1" dirty="0" err="1" smtClean="0"/>
              <a:t>VLAN</a:t>
            </a:r>
            <a:r>
              <a:rPr lang="en-US" b="1" dirty="0" smtClean="0"/>
              <a:t> Segmentation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3.1.2 </a:t>
            </a:r>
            <a:r>
              <a:rPr lang="en-US" sz="1200" b="1" dirty="0" err="1" smtClean="0">
                <a:ea typeface="ＭＳ Ｐゴシック" pitchFamily="34" charset="-128"/>
              </a:rPr>
              <a:t>VLANs</a:t>
            </a:r>
            <a:r>
              <a:rPr lang="en-US" sz="1200" b="1" dirty="0" smtClean="0">
                <a:ea typeface="ＭＳ Ｐゴシック" pitchFamily="34" charset="-128"/>
              </a:rPr>
              <a:t> in a Multi-Switched Environment</a:t>
            </a:r>
          </a:p>
          <a:p>
            <a:pPr>
              <a:buFontTx/>
              <a:buNone/>
            </a:pPr>
            <a:r>
              <a:rPr lang="en-US" b="1" dirty="0" smtClean="0"/>
              <a:t>3.1.2.4 </a:t>
            </a:r>
            <a:r>
              <a:rPr lang="en-US" sz="1200" b="1" dirty="0" smtClean="0">
                <a:ea typeface="ＭＳ Ｐゴシック" pitchFamily="34" charset="-128"/>
              </a:rPr>
              <a:t>Native </a:t>
            </a:r>
            <a:r>
              <a:rPr lang="en-US" sz="1200" b="1" dirty="0" err="1" smtClean="0">
                <a:ea typeface="ＭＳ Ｐゴシック" pitchFamily="34" charset="-128"/>
              </a:rPr>
              <a:t>VLANs</a:t>
            </a:r>
            <a:r>
              <a:rPr lang="en-US" sz="1200" b="1" dirty="0" smtClean="0">
                <a:ea typeface="ＭＳ Ｐゴシック" pitchFamily="34" charset="-128"/>
              </a:rPr>
              <a:t> and </a:t>
            </a:r>
            <a:r>
              <a:rPr lang="en-US" sz="1200" b="1" dirty="0" err="1" smtClean="0">
                <a:ea typeface="ＭＳ Ｐゴシック" pitchFamily="34" charset="-128"/>
              </a:rPr>
              <a:t>802.1q</a:t>
            </a:r>
            <a:r>
              <a:rPr lang="en-US" sz="1200" b="1" dirty="0" smtClean="0">
                <a:ea typeface="ＭＳ Ｐゴシック" pitchFamily="34" charset="-128"/>
              </a:rPr>
              <a:t> Tagging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 </a:t>
            </a:r>
            <a:r>
              <a:rPr lang="en-US" b="1" dirty="0" err="1" smtClean="0"/>
              <a:t>VLAN</a:t>
            </a:r>
            <a:r>
              <a:rPr lang="en-US" b="1" dirty="0" smtClean="0"/>
              <a:t> Segmentation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3.1.2 </a:t>
            </a:r>
            <a:r>
              <a:rPr lang="en-US" sz="1200" b="1" dirty="0" err="1" smtClean="0">
                <a:ea typeface="ＭＳ Ｐゴシック" pitchFamily="34" charset="-128"/>
              </a:rPr>
              <a:t>VLANs</a:t>
            </a:r>
            <a:r>
              <a:rPr lang="en-US" sz="1200" b="1" dirty="0" smtClean="0">
                <a:ea typeface="ＭＳ Ｐゴシック" pitchFamily="34" charset="-128"/>
              </a:rPr>
              <a:t> in a Multi-Switched Environment</a:t>
            </a:r>
          </a:p>
          <a:p>
            <a:pPr>
              <a:buFontTx/>
              <a:buNone/>
            </a:pPr>
            <a:r>
              <a:rPr lang="en-US" b="1" dirty="0" smtClean="0"/>
              <a:t>3.1.2.5 </a:t>
            </a:r>
            <a:r>
              <a:rPr lang="en-US" sz="1200" b="1" dirty="0" smtClean="0">
                <a:ea typeface="ＭＳ Ｐゴシック" pitchFamily="34" charset="-128"/>
              </a:rPr>
              <a:t>Voice 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Tagging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</a:t>
            </a:r>
            <a:r>
              <a:rPr lang="en-US" b="1" dirty="0" err="1" smtClean="0"/>
              <a:t>VLAN</a:t>
            </a:r>
            <a:r>
              <a:rPr lang="en-US" b="1" dirty="0" smtClean="0"/>
              <a:t> Implementations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3.2.1 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Assignment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3.2.1.1 </a:t>
            </a:r>
            <a:r>
              <a:rPr lang="en-US" b="1" dirty="0" err="1" smtClean="0"/>
              <a:t>VLAN</a:t>
            </a:r>
            <a:r>
              <a:rPr lang="en-US" b="1" dirty="0" smtClean="0"/>
              <a:t> </a:t>
            </a:r>
            <a:r>
              <a:rPr lang="en-US" b="1" dirty="0" smtClean="0">
                <a:ea typeface="ＭＳ Ｐゴシック" pitchFamily="34" charset="-128"/>
              </a:rPr>
              <a:t>Ranges On Catalyst Switches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</a:t>
            </a:r>
            <a:r>
              <a:rPr lang="en-US" b="1" dirty="0" err="1" smtClean="0"/>
              <a:t>VLAN</a:t>
            </a:r>
            <a:r>
              <a:rPr lang="en-US" b="1" dirty="0" smtClean="0"/>
              <a:t> Implementations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3.2.1 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Assignment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3.2.1.2 </a:t>
            </a:r>
            <a:r>
              <a:rPr lang="en-US" b="1" dirty="0" smtClean="0">
                <a:ea typeface="ＭＳ Ｐゴシック" pitchFamily="34" charset="-128"/>
              </a:rPr>
              <a:t>Creating a </a:t>
            </a:r>
            <a:r>
              <a:rPr lang="en-US" b="1" dirty="0" err="1" smtClean="0">
                <a:ea typeface="ＭＳ Ｐゴシック" pitchFamily="34" charset="-128"/>
              </a:rPr>
              <a:t>VLAN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EE284-7961-42D5-9E4B-29540E276A78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3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</a:t>
            </a:r>
            <a:r>
              <a:rPr lang="en-US" b="1" dirty="0" err="1" smtClean="0"/>
              <a:t>VLAN</a:t>
            </a:r>
            <a:r>
              <a:rPr lang="en-US" b="1" dirty="0" smtClean="0"/>
              <a:t> Implementations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3.2.1 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Assignment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3.2.1.3 </a:t>
            </a:r>
            <a:r>
              <a:rPr lang="en-US" b="1" dirty="0" smtClean="0">
                <a:ea typeface="ＭＳ Ｐゴシック" pitchFamily="34" charset="-128"/>
              </a:rPr>
              <a:t>Assigning Ports To </a:t>
            </a:r>
            <a:r>
              <a:rPr lang="en-US" b="1" dirty="0" err="1" smtClean="0">
                <a:ea typeface="ＭＳ Ｐゴシック" pitchFamily="34" charset="-128"/>
              </a:rPr>
              <a:t>VLANs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</a:t>
            </a:r>
            <a:r>
              <a:rPr lang="en-US" b="1" dirty="0" err="1" smtClean="0"/>
              <a:t>VLAN</a:t>
            </a:r>
            <a:r>
              <a:rPr lang="en-US" b="1" dirty="0" smtClean="0"/>
              <a:t> Implementations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3.2.1 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Assignment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3.2.1.3 </a:t>
            </a:r>
            <a:r>
              <a:rPr lang="en-US" b="1" dirty="0" smtClean="0">
                <a:ea typeface="ＭＳ Ｐゴシック" pitchFamily="34" charset="-128"/>
              </a:rPr>
              <a:t>Assigning Ports </a:t>
            </a:r>
            <a:r>
              <a:rPr lang="en-US" b="1" smtClean="0">
                <a:ea typeface="ＭＳ Ｐゴシック" pitchFamily="34" charset="-128"/>
              </a:rPr>
              <a:t>To VLANs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</a:t>
            </a:r>
            <a:r>
              <a:rPr lang="en-US" b="1" dirty="0" err="1" smtClean="0"/>
              <a:t>VLAN</a:t>
            </a:r>
            <a:r>
              <a:rPr lang="en-US" b="1" dirty="0" smtClean="0"/>
              <a:t> Implementations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3.2.1 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Assignment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3.2.1.4 </a:t>
            </a:r>
            <a:r>
              <a:rPr lang="en-US" b="1" dirty="0" smtClean="0">
                <a:ea typeface="ＭＳ Ｐゴシック" pitchFamily="34" charset="-128"/>
              </a:rPr>
              <a:t>Changing </a:t>
            </a:r>
            <a:r>
              <a:rPr lang="en-US" b="1" dirty="0" err="1" smtClean="0">
                <a:ea typeface="ＭＳ Ｐゴシック" pitchFamily="34" charset="-128"/>
              </a:rPr>
              <a:t>VLAN</a:t>
            </a:r>
            <a:r>
              <a:rPr lang="en-US" b="1" dirty="0" smtClean="0">
                <a:ea typeface="ＭＳ Ｐゴシック" pitchFamily="34" charset="-128"/>
              </a:rPr>
              <a:t> Port Membership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</a:t>
            </a:r>
            <a:r>
              <a:rPr lang="en-US" b="1" dirty="0" err="1" smtClean="0"/>
              <a:t>VLAN</a:t>
            </a:r>
            <a:r>
              <a:rPr lang="en-US" b="1" dirty="0" smtClean="0"/>
              <a:t> Implementations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3.2.1 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Assignment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smtClean="0"/>
              <a:t>3.2.1.4 </a:t>
            </a:r>
            <a:r>
              <a:rPr lang="en-US" b="1" dirty="0" smtClean="0">
                <a:ea typeface="ＭＳ Ｐゴシック" pitchFamily="34" charset="-128"/>
              </a:rPr>
              <a:t>Changing </a:t>
            </a:r>
            <a:r>
              <a:rPr lang="en-US" b="1" dirty="0" err="1" smtClean="0">
                <a:ea typeface="ＭＳ Ｐゴシック" pitchFamily="34" charset="-128"/>
              </a:rPr>
              <a:t>VLAN</a:t>
            </a:r>
            <a:r>
              <a:rPr lang="en-US" b="1" dirty="0" smtClean="0">
                <a:ea typeface="ＭＳ Ｐゴシック" pitchFamily="34" charset="-128"/>
              </a:rPr>
              <a:t> Port Membership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</a:t>
            </a:r>
            <a:r>
              <a:rPr lang="en-US" b="1" dirty="0" err="1" smtClean="0"/>
              <a:t>VLAN</a:t>
            </a:r>
            <a:r>
              <a:rPr lang="en-US" b="1" dirty="0" smtClean="0"/>
              <a:t> Implementations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3.2.1 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Assignment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3.2.1.5 </a:t>
            </a:r>
            <a:r>
              <a:rPr lang="en-US" b="1" dirty="0" smtClean="0">
                <a:ea typeface="ＭＳ Ｐゴシック" pitchFamily="34" charset="-128"/>
              </a:rPr>
              <a:t>Deleting </a:t>
            </a:r>
            <a:r>
              <a:rPr lang="en-US" b="1" dirty="0" err="1" smtClean="0">
                <a:ea typeface="ＭＳ Ｐゴシック" pitchFamily="34" charset="-128"/>
              </a:rPr>
              <a:t>VLANs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</a:t>
            </a:r>
            <a:r>
              <a:rPr lang="en-US" b="1" dirty="0" err="1" smtClean="0"/>
              <a:t>VLAN</a:t>
            </a:r>
            <a:r>
              <a:rPr lang="en-US" b="1" dirty="0" smtClean="0"/>
              <a:t> Implementations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3.2.1 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Assignment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3.2.1.6 </a:t>
            </a:r>
            <a:r>
              <a:rPr lang="en-US" b="1" dirty="0" smtClean="0">
                <a:ea typeface="ＭＳ Ｐゴシック" pitchFamily="34" charset="-128"/>
              </a:rPr>
              <a:t>Verifying </a:t>
            </a:r>
            <a:r>
              <a:rPr lang="en-US" b="1" dirty="0" err="1" smtClean="0">
                <a:ea typeface="ＭＳ Ｐゴシック" pitchFamily="34" charset="-128"/>
              </a:rPr>
              <a:t>VLAN</a:t>
            </a:r>
            <a:r>
              <a:rPr lang="en-US" b="1" dirty="0" smtClean="0">
                <a:ea typeface="ＭＳ Ｐゴシック" pitchFamily="34" charset="-128"/>
              </a:rPr>
              <a:t> Information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</a:t>
            </a:r>
            <a:r>
              <a:rPr lang="en-US" b="1" dirty="0" err="1" smtClean="0"/>
              <a:t>VLAN</a:t>
            </a:r>
            <a:r>
              <a:rPr lang="en-US" b="1" dirty="0" smtClean="0"/>
              <a:t> Implementations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3.2.1 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Assignment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3.2.1.6 </a:t>
            </a:r>
            <a:r>
              <a:rPr lang="en-US" b="1" dirty="0" smtClean="0">
                <a:ea typeface="ＭＳ Ｐゴシック" pitchFamily="34" charset="-128"/>
              </a:rPr>
              <a:t>Verifying </a:t>
            </a:r>
            <a:r>
              <a:rPr lang="en-US" b="1" dirty="0" err="1" smtClean="0">
                <a:ea typeface="ＭＳ Ｐゴシック" pitchFamily="34" charset="-128"/>
              </a:rPr>
              <a:t>VLAN</a:t>
            </a:r>
            <a:r>
              <a:rPr lang="en-US" b="1" dirty="0" smtClean="0">
                <a:ea typeface="ＭＳ Ｐゴシック" pitchFamily="34" charset="-128"/>
              </a:rPr>
              <a:t> Information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</a:t>
            </a:r>
            <a:r>
              <a:rPr lang="en-US" b="1" dirty="0" err="1" smtClean="0"/>
              <a:t>VLAN</a:t>
            </a:r>
            <a:r>
              <a:rPr lang="en-US" b="1" dirty="0" smtClean="0"/>
              <a:t> Implementations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3.2.2 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Trunks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3.2.2.1 </a:t>
            </a:r>
            <a:r>
              <a:rPr lang="en-US" b="1" dirty="0" smtClean="0">
                <a:ea typeface="ＭＳ Ｐゴシック" pitchFamily="34" charset="-128"/>
              </a:rPr>
              <a:t>Configuring IEEE </a:t>
            </a:r>
            <a:r>
              <a:rPr lang="en-US" b="1" dirty="0" err="1" smtClean="0">
                <a:ea typeface="ＭＳ Ｐゴシック" pitchFamily="34" charset="-128"/>
              </a:rPr>
              <a:t>802.1q</a:t>
            </a:r>
            <a:r>
              <a:rPr lang="en-US" b="1" dirty="0" smtClean="0">
                <a:ea typeface="ＭＳ Ｐゴシック" pitchFamily="34" charset="-128"/>
              </a:rPr>
              <a:t> Trunk Links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</a:t>
            </a:r>
            <a:r>
              <a:rPr lang="en-US" b="1" dirty="0" err="1" smtClean="0"/>
              <a:t>VLAN</a:t>
            </a:r>
            <a:r>
              <a:rPr lang="en-US" b="1" dirty="0" smtClean="0"/>
              <a:t> Implementations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3.2.2 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Trunks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3.2.2.2 </a:t>
            </a:r>
            <a:r>
              <a:rPr lang="en-US" b="1" dirty="0" smtClean="0">
                <a:ea typeface="ＭＳ Ｐゴシック" pitchFamily="34" charset="-128"/>
              </a:rPr>
              <a:t>Resetting the Trunk To Default State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</a:t>
            </a:r>
            <a:r>
              <a:rPr lang="en-US" b="1" dirty="0" err="1" smtClean="0"/>
              <a:t>VLAN</a:t>
            </a:r>
            <a:r>
              <a:rPr lang="en-US" b="1" dirty="0" smtClean="0"/>
              <a:t> Implementations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3.2.2 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Trunks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3.2.2.2 </a:t>
            </a:r>
            <a:r>
              <a:rPr lang="en-US" b="1" dirty="0" smtClean="0">
                <a:ea typeface="ＭＳ Ｐゴシック" pitchFamily="34" charset="-128"/>
              </a:rPr>
              <a:t>Resetting the Trunk To Default State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</a:t>
            </a:r>
            <a:r>
              <a:rPr lang="en-US" b="1" dirty="0" err="1" smtClean="0"/>
              <a:t>VLAN</a:t>
            </a:r>
            <a:r>
              <a:rPr lang="en-US" b="1" dirty="0" smtClean="0"/>
              <a:t> Implementations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3.2.2 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Trunks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3.2.2.4 </a:t>
            </a:r>
            <a:r>
              <a:rPr lang="en-US" b="1" dirty="0" smtClean="0">
                <a:ea typeface="ＭＳ Ｐゴシック" pitchFamily="34" charset="-128"/>
              </a:rPr>
              <a:t>Verifying Trunk Configuration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</a:t>
            </a:r>
            <a:r>
              <a:rPr lang="en-US" b="1" dirty="0" err="1" smtClean="0"/>
              <a:t>VLAN</a:t>
            </a:r>
            <a:r>
              <a:rPr lang="en-US" b="1" dirty="0" smtClean="0"/>
              <a:t> Implementations</a:t>
            </a:r>
          </a:p>
          <a:p>
            <a:pPr>
              <a:buFontTx/>
              <a:buNone/>
            </a:pPr>
            <a:r>
              <a:rPr lang="en-US" b="1" dirty="0" smtClean="0"/>
              <a:t>3.2.3 </a:t>
            </a:r>
            <a:r>
              <a:rPr lang="en-US" sz="1200" b="1" dirty="0" smtClean="0">
                <a:ea typeface="ＭＳ Ｐゴシック" pitchFamily="34" charset="-128"/>
              </a:rPr>
              <a:t>Dynamic </a:t>
            </a:r>
            <a:r>
              <a:rPr lang="en-US" sz="1200" b="1" dirty="0" err="1" smtClean="0">
                <a:ea typeface="ＭＳ Ｐゴシック" pitchFamily="34" charset="-128"/>
              </a:rPr>
              <a:t>Trunking</a:t>
            </a:r>
            <a:r>
              <a:rPr lang="en-US" sz="1200" b="1" dirty="0" smtClean="0">
                <a:ea typeface="ＭＳ Ｐゴシック" pitchFamily="34" charset="-128"/>
              </a:rPr>
              <a:t> Protocol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3.2.3.1 </a:t>
            </a:r>
            <a:r>
              <a:rPr lang="en-US" sz="1200" b="1" dirty="0" smtClean="0">
                <a:ea typeface="ＭＳ Ｐゴシック" pitchFamily="34" charset="-128"/>
              </a:rPr>
              <a:t>Introduction to DTP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</a:t>
            </a:r>
            <a:r>
              <a:rPr lang="en-US" b="1" dirty="0" err="1" smtClean="0"/>
              <a:t>VLAN</a:t>
            </a:r>
            <a:r>
              <a:rPr lang="en-US" b="1" dirty="0" smtClean="0"/>
              <a:t> Implementations</a:t>
            </a:r>
          </a:p>
          <a:p>
            <a:pPr>
              <a:buFontTx/>
              <a:buNone/>
            </a:pPr>
            <a:r>
              <a:rPr lang="en-US" b="1" dirty="0" smtClean="0"/>
              <a:t>3.2.3 </a:t>
            </a:r>
            <a:r>
              <a:rPr lang="en-US" sz="1200" b="1" dirty="0" smtClean="0">
                <a:ea typeface="ＭＳ Ｐゴシック" pitchFamily="34" charset="-128"/>
              </a:rPr>
              <a:t>Dynamic </a:t>
            </a:r>
            <a:r>
              <a:rPr lang="en-US" sz="1200" b="1" dirty="0" err="1" smtClean="0">
                <a:ea typeface="ＭＳ Ｐゴシック" pitchFamily="34" charset="-128"/>
              </a:rPr>
              <a:t>Trunking</a:t>
            </a:r>
            <a:r>
              <a:rPr lang="en-US" sz="1200" b="1" dirty="0" smtClean="0">
                <a:ea typeface="ＭＳ Ｐゴシック" pitchFamily="34" charset="-128"/>
              </a:rPr>
              <a:t> Protocol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3.2.3.2 </a:t>
            </a:r>
            <a:r>
              <a:rPr lang="en-US" sz="1200" b="1" dirty="0" smtClean="0">
                <a:ea typeface="ＭＳ Ｐゴシック" pitchFamily="34" charset="-128"/>
              </a:rPr>
              <a:t>Introduction to DTP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</a:t>
            </a:r>
            <a:r>
              <a:rPr lang="en-US" b="1" dirty="0" err="1" smtClean="0"/>
              <a:t>VLAN</a:t>
            </a:r>
            <a:r>
              <a:rPr lang="en-US" b="1" dirty="0" smtClean="0"/>
              <a:t> Implementations</a:t>
            </a:r>
          </a:p>
          <a:p>
            <a:pPr>
              <a:buFontTx/>
              <a:buNone/>
            </a:pPr>
            <a:r>
              <a:rPr lang="en-US" b="1" dirty="0" smtClean="0"/>
              <a:t>3.2.4 </a:t>
            </a:r>
            <a:r>
              <a:rPr lang="en-US" sz="1200" b="1" dirty="0" smtClean="0">
                <a:ea typeface="ＭＳ Ｐゴシック" pitchFamily="34" charset="-128"/>
              </a:rPr>
              <a:t>Troubleshooting </a:t>
            </a:r>
            <a:r>
              <a:rPr lang="en-US" sz="1200" b="1" dirty="0" err="1" smtClean="0">
                <a:ea typeface="ＭＳ Ｐゴシック" pitchFamily="34" charset="-128"/>
              </a:rPr>
              <a:t>VLANs</a:t>
            </a:r>
            <a:r>
              <a:rPr lang="en-US" sz="1200" b="1" dirty="0" smtClean="0">
                <a:ea typeface="ＭＳ Ｐゴシック" pitchFamily="34" charset="-128"/>
              </a:rPr>
              <a:t> and Trunks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3.2.4.1 </a:t>
            </a:r>
            <a:r>
              <a:rPr lang="en-US" sz="1200" b="1" dirty="0" smtClean="0">
                <a:ea typeface="ＭＳ Ｐゴシック" pitchFamily="34" charset="-128"/>
              </a:rPr>
              <a:t>Addressing Issues with 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</a:t>
            </a:r>
            <a:r>
              <a:rPr lang="en-US" b="1" dirty="0" err="1" smtClean="0"/>
              <a:t>VLAN</a:t>
            </a:r>
            <a:r>
              <a:rPr lang="en-US" b="1" dirty="0" smtClean="0"/>
              <a:t> Implementations</a:t>
            </a:r>
          </a:p>
          <a:p>
            <a:pPr>
              <a:buFontTx/>
              <a:buNone/>
            </a:pPr>
            <a:r>
              <a:rPr lang="en-US" b="1" dirty="0" smtClean="0"/>
              <a:t>3.2.4 </a:t>
            </a:r>
            <a:r>
              <a:rPr lang="en-US" sz="1200" b="1" dirty="0" smtClean="0">
                <a:ea typeface="ＭＳ Ｐゴシック" pitchFamily="34" charset="-128"/>
              </a:rPr>
              <a:t>Troubleshooting </a:t>
            </a:r>
            <a:r>
              <a:rPr lang="en-US" sz="1200" b="1" dirty="0" err="1" smtClean="0">
                <a:ea typeface="ＭＳ Ｐゴシック" pitchFamily="34" charset="-128"/>
              </a:rPr>
              <a:t>VLANs</a:t>
            </a:r>
            <a:r>
              <a:rPr lang="en-US" sz="1200" b="1" dirty="0" smtClean="0">
                <a:ea typeface="ＭＳ Ｐゴシック" pitchFamily="34" charset="-128"/>
              </a:rPr>
              <a:t> and Trunks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3.2.4.2 </a:t>
            </a:r>
            <a:r>
              <a:rPr lang="en-US" sz="1200" b="1" dirty="0" smtClean="0">
                <a:ea typeface="ＭＳ Ｐゴシック" pitchFamily="34" charset="-128"/>
              </a:rPr>
              <a:t>Missing </a:t>
            </a:r>
            <a:r>
              <a:rPr lang="en-US" sz="1200" b="1" dirty="0" err="1" smtClean="0">
                <a:ea typeface="ＭＳ Ｐゴシック" pitchFamily="34" charset="-128"/>
              </a:rPr>
              <a:t>VLANs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</a:t>
            </a:r>
            <a:r>
              <a:rPr lang="en-US" b="1" dirty="0" err="1" smtClean="0"/>
              <a:t>VLAN</a:t>
            </a:r>
            <a:r>
              <a:rPr lang="en-US" b="1" dirty="0" smtClean="0"/>
              <a:t> Implementations</a:t>
            </a:r>
          </a:p>
          <a:p>
            <a:pPr>
              <a:buFontTx/>
              <a:buNone/>
            </a:pPr>
            <a:r>
              <a:rPr lang="en-US" b="1" dirty="0" smtClean="0"/>
              <a:t>3.2.4 </a:t>
            </a:r>
            <a:r>
              <a:rPr lang="en-US" sz="1200" b="1" dirty="0" smtClean="0">
                <a:ea typeface="ＭＳ Ｐゴシック" pitchFamily="34" charset="-128"/>
              </a:rPr>
              <a:t>Troubleshooting </a:t>
            </a:r>
            <a:r>
              <a:rPr lang="en-US" sz="1200" b="1" dirty="0" err="1" smtClean="0">
                <a:ea typeface="ＭＳ Ｐゴシック" pitchFamily="34" charset="-128"/>
              </a:rPr>
              <a:t>VLANs</a:t>
            </a:r>
            <a:r>
              <a:rPr lang="en-US" sz="1200" b="1" dirty="0" smtClean="0">
                <a:ea typeface="ＭＳ Ｐゴシック" pitchFamily="34" charset="-128"/>
              </a:rPr>
              <a:t> and Trunks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3.2.4.3 </a:t>
            </a:r>
            <a:r>
              <a:rPr lang="en-US" sz="1200" b="1" dirty="0" smtClean="0">
                <a:ea typeface="ＭＳ Ｐゴシック" pitchFamily="34" charset="-128"/>
              </a:rPr>
              <a:t>Introduction to Troubleshooting Trunks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</a:t>
            </a:r>
            <a:r>
              <a:rPr lang="en-US" b="1" dirty="0" err="1" smtClean="0"/>
              <a:t>VLAN</a:t>
            </a:r>
            <a:r>
              <a:rPr lang="en-US" b="1" dirty="0" smtClean="0"/>
              <a:t> Implementations</a:t>
            </a:r>
          </a:p>
          <a:p>
            <a:pPr>
              <a:buFontTx/>
              <a:buNone/>
            </a:pPr>
            <a:r>
              <a:rPr lang="en-US" b="1" dirty="0" smtClean="0"/>
              <a:t>3.2.4 </a:t>
            </a:r>
            <a:r>
              <a:rPr lang="en-US" sz="1200" b="1" dirty="0" smtClean="0">
                <a:ea typeface="ＭＳ Ｐゴシック" pitchFamily="34" charset="-128"/>
              </a:rPr>
              <a:t>Troubleshooting </a:t>
            </a:r>
            <a:r>
              <a:rPr lang="en-US" sz="1200" b="1" dirty="0" err="1" smtClean="0">
                <a:ea typeface="ＭＳ Ｐゴシック" pitchFamily="34" charset="-128"/>
              </a:rPr>
              <a:t>VLANs</a:t>
            </a:r>
            <a:r>
              <a:rPr lang="en-US" sz="1200" b="1" dirty="0" smtClean="0">
                <a:ea typeface="ＭＳ Ｐゴシック" pitchFamily="34" charset="-128"/>
              </a:rPr>
              <a:t> and Trunks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3.2.4.4 </a:t>
            </a:r>
            <a:r>
              <a:rPr lang="en-US" sz="1200" b="1" dirty="0" smtClean="0">
                <a:ea typeface="ＭＳ Ｐゴシック" pitchFamily="34" charset="-128"/>
              </a:rPr>
              <a:t>Common Problems With Trunks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</a:t>
            </a:r>
            <a:r>
              <a:rPr lang="en-US" b="1" dirty="0" err="1" smtClean="0"/>
              <a:t>VLAN</a:t>
            </a:r>
            <a:r>
              <a:rPr lang="en-US" b="1" dirty="0" smtClean="0"/>
              <a:t> Implementations</a:t>
            </a:r>
          </a:p>
          <a:p>
            <a:pPr>
              <a:buFontTx/>
              <a:buNone/>
            </a:pPr>
            <a:r>
              <a:rPr lang="en-US" b="1" dirty="0" smtClean="0"/>
              <a:t>3.2.4 </a:t>
            </a:r>
            <a:r>
              <a:rPr lang="en-US" sz="1200" b="1" dirty="0" smtClean="0">
                <a:ea typeface="ＭＳ Ｐゴシック" pitchFamily="34" charset="-128"/>
              </a:rPr>
              <a:t>Troubleshooting </a:t>
            </a:r>
            <a:r>
              <a:rPr lang="en-US" sz="1200" b="1" dirty="0" err="1" smtClean="0">
                <a:ea typeface="ＭＳ Ｐゴシック" pitchFamily="34" charset="-128"/>
              </a:rPr>
              <a:t>VLANs</a:t>
            </a:r>
            <a:r>
              <a:rPr lang="en-US" sz="1200" b="1" dirty="0" smtClean="0">
                <a:ea typeface="ＭＳ Ｐゴシック" pitchFamily="34" charset="-128"/>
              </a:rPr>
              <a:t> and Trunks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3.2.4.5 </a:t>
            </a:r>
            <a:r>
              <a:rPr lang="en-US" sz="1200" b="1" dirty="0" smtClean="0">
                <a:ea typeface="ＭＳ Ｐゴシック" pitchFamily="34" charset="-128"/>
              </a:rPr>
              <a:t>Trunk Mode Mismatches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 </a:t>
            </a:r>
            <a:r>
              <a:rPr lang="en-US" b="1" dirty="0" err="1" smtClean="0"/>
              <a:t>VLAN</a:t>
            </a:r>
            <a:r>
              <a:rPr lang="en-US" b="1" dirty="0" smtClean="0"/>
              <a:t> Implementations</a:t>
            </a:r>
          </a:p>
          <a:p>
            <a:pPr>
              <a:buFontTx/>
              <a:buNone/>
            </a:pPr>
            <a:r>
              <a:rPr lang="en-US" b="1" dirty="0" smtClean="0"/>
              <a:t>3.2.4 </a:t>
            </a:r>
            <a:r>
              <a:rPr lang="en-US" sz="1200" b="1" dirty="0" smtClean="0">
                <a:ea typeface="ＭＳ Ｐゴシック" pitchFamily="34" charset="-128"/>
              </a:rPr>
              <a:t>Troubleshooting </a:t>
            </a:r>
            <a:r>
              <a:rPr lang="en-US" sz="1200" b="1" dirty="0" err="1" smtClean="0">
                <a:ea typeface="ＭＳ Ｐゴシック" pitchFamily="34" charset="-128"/>
              </a:rPr>
              <a:t>VLANs</a:t>
            </a:r>
            <a:r>
              <a:rPr lang="en-US" sz="1200" b="1" dirty="0" smtClean="0">
                <a:ea typeface="ＭＳ Ｐゴシック" pitchFamily="34" charset="-128"/>
              </a:rPr>
              <a:t> and Trunks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3.2.4.6 </a:t>
            </a:r>
            <a:r>
              <a:rPr lang="en-US" sz="1200" b="1" dirty="0" smtClean="0">
                <a:ea typeface="ＭＳ Ｐゴシック" pitchFamily="34" charset="-128"/>
              </a:rPr>
              <a:t>Incorrect 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List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3.3 </a:t>
            </a:r>
            <a:r>
              <a:rPr lang="en-US" b="1" dirty="0" err="1" smtClean="0"/>
              <a:t>VLAN</a:t>
            </a:r>
            <a:r>
              <a:rPr lang="en-US" b="1" dirty="0" smtClean="0"/>
              <a:t> Implementations</a:t>
            </a:r>
          </a:p>
          <a:p>
            <a:pPr>
              <a:buFontTx/>
              <a:buNone/>
            </a:pPr>
            <a:r>
              <a:rPr lang="en-US" b="1" dirty="0" smtClean="0"/>
              <a:t>3.3.1 </a:t>
            </a:r>
            <a:r>
              <a:rPr lang="en-US" sz="1200" b="1" dirty="0" smtClean="0">
                <a:ea typeface="ＭＳ Ｐゴシック" pitchFamily="34" charset="-128"/>
              </a:rPr>
              <a:t>Attacks on </a:t>
            </a:r>
            <a:r>
              <a:rPr lang="en-US" sz="1200" b="1" dirty="0" err="1" smtClean="0">
                <a:ea typeface="ＭＳ Ｐゴシック" pitchFamily="34" charset="-128"/>
              </a:rPr>
              <a:t>VLANs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3.3.1.1 </a:t>
            </a:r>
            <a:r>
              <a:rPr lang="en-US" sz="1200" b="1" dirty="0" smtClean="0">
                <a:ea typeface="ＭＳ Ｐゴシック" pitchFamily="34" charset="-128"/>
              </a:rPr>
              <a:t>Switch spoofing Attack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 </a:t>
            </a:r>
            <a:r>
              <a:rPr lang="en-US" b="1" dirty="0" err="1" smtClean="0"/>
              <a:t>VLAN</a:t>
            </a:r>
            <a:r>
              <a:rPr lang="en-US" b="1" dirty="0" smtClean="0"/>
              <a:t> Segmentation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3.1.1 Overview</a:t>
            </a:r>
            <a:r>
              <a:rPr lang="en-US" b="1" baseline="0" dirty="0" smtClean="0"/>
              <a:t> of </a:t>
            </a:r>
            <a:r>
              <a:rPr lang="en-US" b="1" baseline="0" dirty="0" err="1" smtClean="0"/>
              <a:t>VLANs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3.1.1.1 </a:t>
            </a:r>
            <a:r>
              <a:rPr lang="en-US" b="1" dirty="0" err="1" smtClean="0"/>
              <a:t>VLAN</a:t>
            </a:r>
            <a:r>
              <a:rPr lang="en-US" b="1" dirty="0" smtClean="0"/>
              <a:t> Definitions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3.3 </a:t>
            </a:r>
            <a:r>
              <a:rPr lang="en-US" b="1" dirty="0" err="1" smtClean="0"/>
              <a:t>VLAN</a:t>
            </a:r>
            <a:r>
              <a:rPr lang="en-US" b="1" dirty="0" smtClean="0"/>
              <a:t> Implementations</a:t>
            </a:r>
          </a:p>
          <a:p>
            <a:pPr>
              <a:buFontTx/>
              <a:buNone/>
            </a:pPr>
            <a:r>
              <a:rPr lang="en-US" b="1" dirty="0" smtClean="0"/>
              <a:t>3.3.1 </a:t>
            </a:r>
            <a:r>
              <a:rPr lang="en-US" sz="1200" b="1" dirty="0" smtClean="0">
                <a:ea typeface="ＭＳ Ｐゴシック" pitchFamily="34" charset="-128"/>
              </a:rPr>
              <a:t>Attacks on </a:t>
            </a:r>
            <a:r>
              <a:rPr lang="en-US" sz="1200" b="1" dirty="0" err="1" smtClean="0">
                <a:ea typeface="ＭＳ Ｐゴシック" pitchFamily="34" charset="-128"/>
              </a:rPr>
              <a:t>VLANs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3.3.1.2 </a:t>
            </a:r>
            <a:r>
              <a:rPr lang="en-US" sz="1200" b="1" dirty="0" smtClean="0">
                <a:ea typeface="ＭＳ Ｐゴシック" pitchFamily="34" charset="-128"/>
              </a:rPr>
              <a:t>Double-Tagging Attack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3.3 </a:t>
            </a:r>
            <a:r>
              <a:rPr lang="en-US" b="1" dirty="0" err="1" smtClean="0"/>
              <a:t>VLAN</a:t>
            </a:r>
            <a:r>
              <a:rPr lang="en-US" b="1" dirty="0" smtClean="0"/>
              <a:t> Implementations</a:t>
            </a:r>
          </a:p>
          <a:p>
            <a:pPr>
              <a:buFontTx/>
              <a:buNone/>
            </a:pPr>
            <a:r>
              <a:rPr lang="en-US" b="1" dirty="0" smtClean="0"/>
              <a:t>3.3.1 </a:t>
            </a:r>
            <a:r>
              <a:rPr lang="en-US" sz="1200" b="1" dirty="0" smtClean="0">
                <a:ea typeface="ＭＳ Ｐゴシック" pitchFamily="34" charset="-128"/>
              </a:rPr>
              <a:t>Attacks on </a:t>
            </a:r>
            <a:r>
              <a:rPr lang="en-US" sz="1200" b="1" dirty="0" err="1" smtClean="0">
                <a:ea typeface="ＭＳ Ｐゴシック" pitchFamily="34" charset="-128"/>
              </a:rPr>
              <a:t>VLANs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smtClean="0"/>
              <a:t>3.3.1.2 </a:t>
            </a:r>
            <a:r>
              <a:rPr lang="en-US" sz="1200" b="1" smtClean="0">
                <a:ea typeface="ＭＳ Ｐゴシック" pitchFamily="34" charset="-128"/>
              </a:rPr>
              <a:t>Double-Tagging </a:t>
            </a:r>
            <a:r>
              <a:rPr lang="en-US" sz="1200" b="1" dirty="0" smtClean="0">
                <a:ea typeface="ＭＳ Ｐゴシック" pitchFamily="34" charset="-128"/>
              </a:rPr>
              <a:t>Attack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3.3 </a:t>
            </a:r>
            <a:r>
              <a:rPr lang="en-US" b="1" dirty="0" err="1" smtClean="0"/>
              <a:t>VLAN</a:t>
            </a:r>
            <a:r>
              <a:rPr lang="en-US" b="1" dirty="0" smtClean="0"/>
              <a:t> Implementations</a:t>
            </a:r>
          </a:p>
          <a:p>
            <a:pPr>
              <a:buFontTx/>
              <a:buNone/>
            </a:pPr>
            <a:r>
              <a:rPr lang="en-US" b="1" dirty="0" smtClean="0"/>
              <a:t>3.3.1 </a:t>
            </a:r>
            <a:r>
              <a:rPr lang="en-US" sz="1200" b="1" dirty="0" smtClean="0">
                <a:ea typeface="ＭＳ Ｐゴシック" pitchFamily="34" charset="-128"/>
              </a:rPr>
              <a:t>Attacks on </a:t>
            </a:r>
            <a:r>
              <a:rPr lang="en-US" sz="1200" b="1" dirty="0" err="1" smtClean="0">
                <a:ea typeface="ＭＳ Ｐゴシック" pitchFamily="34" charset="-128"/>
              </a:rPr>
              <a:t>VLANs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3.3.1.3 </a:t>
            </a:r>
            <a:r>
              <a:rPr lang="en-US" sz="1200" b="1" dirty="0" err="1" smtClean="0">
                <a:ea typeface="ＭＳ Ｐゴシック" pitchFamily="34" charset="-128"/>
              </a:rPr>
              <a:t>PVLAN</a:t>
            </a:r>
            <a:r>
              <a:rPr lang="en-US" sz="1200" b="1" dirty="0" smtClean="0">
                <a:ea typeface="ＭＳ Ｐゴシック" pitchFamily="34" charset="-128"/>
              </a:rPr>
              <a:t> Edge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3.3 </a:t>
            </a:r>
            <a:r>
              <a:rPr lang="en-US" b="1" dirty="0" err="1" smtClean="0"/>
              <a:t>VLAN</a:t>
            </a:r>
            <a:r>
              <a:rPr lang="en-US" b="1" dirty="0" smtClean="0"/>
              <a:t> Implementations</a:t>
            </a:r>
          </a:p>
          <a:p>
            <a:pPr>
              <a:buFontTx/>
              <a:buNone/>
            </a:pPr>
            <a:r>
              <a:rPr lang="en-US" b="1" dirty="0" smtClean="0"/>
              <a:t>3.3.2 </a:t>
            </a:r>
            <a:r>
              <a:rPr lang="en-US" sz="1200" b="1" dirty="0" smtClean="0">
                <a:ea typeface="ＭＳ Ｐゴシック" pitchFamily="34" charset="-128"/>
              </a:rPr>
              <a:t>Design Best Practices For </a:t>
            </a:r>
            <a:r>
              <a:rPr lang="en-US" sz="1200" b="1" dirty="0" err="1" smtClean="0">
                <a:ea typeface="ＭＳ Ｐゴシック" pitchFamily="34" charset="-128"/>
              </a:rPr>
              <a:t>VLANs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3.3.2.1 </a:t>
            </a:r>
            <a:r>
              <a:rPr lang="en-US" sz="1200" b="1" dirty="0" err="1" smtClean="0">
                <a:ea typeface="ＭＳ Ｐゴシック" pitchFamily="34" charset="-128"/>
              </a:rPr>
              <a:t>VLAN</a:t>
            </a:r>
            <a:r>
              <a:rPr lang="en-US" sz="1200" b="1" dirty="0" smtClean="0">
                <a:ea typeface="ＭＳ Ｐゴシック" pitchFamily="34" charset="-128"/>
              </a:rPr>
              <a:t> Design Guideline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44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3 </a:t>
            </a:r>
            <a:r>
              <a:rPr lang="en-US" b="1" dirty="0" smtClean="0"/>
              <a:t>Summary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 </a:t>
            </a:r>
            <a:r>
              <a:rPr lang="en-US" b="1" dirty="0" err="1" smtClean="0"/>
              <a:t>VLAN</a:t>
            </a:r>
            <a:r>
              <a:rPr lang="en-US" b="1" dirty="0" smtClean="0"/>
              <a:t> Segmentation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3.1.1 Overview</a:t>
            </a:r>
            <a:r>
              <a:rPr lang="en-US" b="1" baseline="0" dirty="0" smtClean="0"/>
              <a:t> of </a:t>
            </a:r>
            <a:r>
              <a:rPr lang="en-US" b="1" baseline="0" dirty="0" err="1" smtClean="0"/>
              <a:t>VLANs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3.1.1.1 </a:t>
            </a:r>
            <a:r>
              <a:rPr lang="en-US" b="1" dirty="0" err="1" smtClean="0"/>
              <a:t>VLAN</a:t>
            </a:r>
            <a:r>
              <a:rPr lang="en-US" b="1" dirty="0" smtClean="0"/>
              <a:t> Definitions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 </a:t>
            </a:r>
            <a:r>
              <a:rPr lang="en-US" b="1" dirty="0" err="1" smtClean="0"/>
              <a:t>VLAN</a:t>
            </a:r>
            <a:r>
              <a:rPr lang="en-US" b="1" dirty="0" smtClean="0"/>
              <a:t> Segmentation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3.1.1 Overview</a:t>
            </a:r>
            <a:r>
              <a:rPr lang="en-US" b="1" baseline="0" dirty="0" smtClean="0"/>
              <a:t> of </a:t>
            </a:r>
            <a:r>
              <a:rPr lang="en-US" b="1" baseline="0" dirty="0" err="1" smtClean="0"/>
              <a:t>VLANs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3.1.1.2 </a:t>
            </a:r>
            <a:r>
              <a:rPr lang="en-US" b="1" dirty="0" smtClean="0">
                <a:ea typeface="ＭＳ Ｐゴシック" pitchFamily="34" charset="-128"/>
              </a:rPr>
              <a:t>Benefits of </a:t>
            </a:r>
            <a:r>
              <a:rPr lang="en-US" b="1" dirty="0" err="1" smtClean="0">
                <a:ea typeface="ＭＳ Ｐゴシック" pitchFamily="34" charset="-128"/>
              </a:rPr>
              <a:t>VLANs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 </a:t>
            </a:r>
            <a:r>
              <a:rPr lang="en-US" b="1" dirty="0" err="1" smtClean="0"/>
              <a:t>VLAN</a:t>
            </a:r>
            <a:r>
              <a:rPr lang="en-US" b="1" dirty="0" smtClean="0"/>
              <a:t> Segmentation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3.1.1 Overview</a:t>
            </a:r>
            <a:r>
              <a:rPr lang="en-US" b="1" baseline="0" dirty="0" smtClean="0"/>
              <a:t> of </a:t>
            </a:r>
            <a:r>
              <a:rPr lang="en-US" b="1" baseline="0" dirty="0" err="1" smtClean="0"/>
              <a:t>VLANs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3.1.1.3 </a:t>
            </a:r>
            <a:r>
              <a:rPr lang="en-US" b="1" dirty="0" smtClean="0">
                <a:ea typeface="ＭＳ Ｐゴシック" pitchFamily="34" charset="-128"/>
              </a:rPr>
              <a:t>Types of </a:t>
            </a:r>
            <a:r>
              <a:rPr lang="en-US" b="1" dirty="0" err="1" smtClean="0">
                <a:ea typeface="ＭＳ Ｐゴシック" pitchFamily="34" charset="-128"/>
              </a:rPr>
              <a:t>VLANs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 </a:t>
            </a:r>
            <a:r>
              <a:rPr lang="en-US" b="1" dirty="0" err="1" smtClean="0"/>
              <a:t>VLAN</a:t>
            </a:r>
            <a:r>
              <a:rPr lang="en-US" b="1" dirty="0" smtClean="0"/>
              <a:t> Segmentation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3.1.1 Overview</a:t>
            </a:r>
            <a:r>
              <a:rPr lang="en-US" b="1" baseline="0" dirty="0" smtClean="0"/>
              <a:t> of </a:t>
            </a:r>
            <a:r>
              <a:rPr lang="en-US" b="1" baseline="0" dirty="0" err="1" smtClean="0"/>
              <a:t>VLANs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3.1.1.3 </a:t>
            </a:r>
            <a:r>
              <a:rPr lang="en-US" b="1" dirty="0" smtClean="0">
                <a:ea typeface="ＭＳ Ｐゴシック" pitchFamily="34" charset="-128"/>
              </a:rPr>
              <a:t>Types of </a:t>
            </a:r>
            <a:r>
              <a:rPr lang="en-US" b="1" dirty="0" err="1" smtClean="0">
                <a:ea typeface="ＭＳ Ｐゴシック" pitchFamily="34" charset="-128"/>
              </a:rPr>
              <a:t>VLANs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 </a:t>
            </a:r>
            <a:r>
              <a:rPr lang="en-US" b="1" dirty="0" err="1" smtClean="0"/>
              <a:t>VLAN</a:t>
            </a:r>
            <a:r>
              <a:rPr lang="en-US" b="1" dirty="0" smtClean="0"/>
              <a:t> Segmentation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3.1.1 Overview</a:t>
            </a:r>
            <a:r>
              <a:rPr lang="en-US" b="1" baseline="0" dirty="0" smtClean="0"/>
              <a:t> of </a:t>
            </a:r>
            <a:r>
              <a:rPr lang="en-US" b="1" baseline="0" dirty="0" err="1" smtClean="0"/>
              <a:t>VLANs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3.1.1.4 </a:t>
            </a:r>
            <a:r>
              <a:rPr lang="en-US" b="1" dirty="0" smtClean="0">
                <a:ea typeface="ＭＳ Ｐゴシック" pitchFamily="34" charset="-128"/>
              </a:rPr>
              <a:t>Voice </a:t>
            </a:r>
            <a:r>
              <a:rPr lang="en-US" b="1" dirty="0" err="1" smtClean="0">
                <a:ea typeface="ＭＳ Ｐゴシック" pitchFamily="34" charset="-128"/>
              </a:rPr>
              <a:t>VLANs</a:t>
            </a:r>
            <a:endParaRPr lang="en-US" b="1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</a:t>
            </a:r>
            <a:r>
              <a:rPr lang="en-US" sz="2800" dirty="0" smtClean="0"/>
              <a:t>3: Implementing </a:t>
            </a:r>
            <a:r>
              <a:rPr lang="en-US" sz="2800" dirty="0" err="1" smtClean="0"/>
              <a:t>VLAN</a:t>
            </a:r>
            <a:r>
              <a:rPr lang="en-US" sz="2800" dirty="0" smtClean="0"/>
              <a:t> Security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Routing And Switching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isco.com/en/US/i/000001-100000/70001-75000/74001-75000/747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53" y="3757016"/>
            <a:ext cx="4931655" cy="294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Overview Of </a:t>
            </a:r>
            <a:r>
              <a:rPr lang="en-US" sz="1800" dirty="0" err="1" smtClean="0">
                <a:ea typeface="ＭＳ Ｐゴシック" pitchFamily="34" charset="-128"/>
              </a:rPr>
              <a:t>VLANs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Voice </a:t>
            </a:r>
            <a:r>
              <a:rPr lang="en-US" dirty="0" err="1" smtClean="0">
                <a:ea typeface="ＭＳ Ｐゴシック" pitchFamily="34" charset="-128"/>
              </a:rPr>
              <a:t>VLANs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3" y="1477510"/>
            <a:ext cx="7940675" cy="4850719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Cisco 7960 IP Phone contains an integrated three-port 10/100 </a:t>
            </a:r>
            <a:r>
              <a:rPr lang="en-US" dirty="0" smtClean="0"/>
              <a:t>switch: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Port </a:t>
            </a:r>
            <a:r>
              <a:rPr lang="en-US" dirty="0"/>
              <a:t>1 connects to the </a:t>
            </a:r>
            <a:r>
              <a:rPr lang="en-US" dirty="0" smtClean="0"/>
              <a:t>switch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Port </a:t>
            </a:r>
            <a:r>
              <a:rPr lang="en-US" dirty="0"/>
              <a:t>2 is an internal 10/100 interface that carries the IP phone </a:t>
            </a:r>
            <a:r>
              <a:rPr lang="en-US" dirty="0" smtClean="0"/>
              <a:t>traffic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Port </a:t>
            </a:r>
            <a:r>
              <a:rPr lang="en-US" dirty="0"/>
              <a:t>3 (access port) connects to a PC or other device.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033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err="1" smtClean="0">
                <a:ea typeface="ＭＳ Ｐゴシック" pitchFamily="34" charset="-128"/>
              </a:rPr>
              <a:t>VLANs</a:t>
            </a:r>
            <a:r>
              <a:rPr lang="en-US" sz="1800" dirty="0" smtClean="0">
                <a:ea typeface="ＭＳ Ｐゴシック" pitchFamily="34" charset="-128"/>
              </a:rPr>
              <a:t> in a Multi-Switched Environment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>
                <a:ea typeface="ＭＳ Ｐゴシック" pitchFamily="34" charset="-128"/>
              </a:rPr>
              <a:t>VLAN</a:t>
            </a:r>
            <a:r>
              <a:rPr lang="en-US" dirty="0" smtClean="0">
                <a:ea typeface="ＭＳ Ｐゴシック" pitchFamily="34" charset="-128"/>
              </a:rPr>
              <a:t> Trunks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3" y="1477510"/>
            <a:ext cx="7940675" cy="4850719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VLAN</a:t>
            </a:r>
            <a:r>
              <a:rPr lang="en-US" dirty="0" smtClean="0"/>
              <a:t> trunk carries more than one </a:t>
            </a:r>
            <a:r>
              <a:rPr lang="en-US" dirty="0" err="1" smtClean="0"/>
              <a:t>VLAN</a:t>
            </a:r>
            <a:endParaRPr lang="en-US" dirty="0" smtClean="0"/>
          </a:p>
          <a:p>
            <a:r>
              <a:rPr lang="en-US" dirty="0" smtClean="0"/>
              <a:t>Usually established between switches so same-</a:t>
            </a:r>
            <a:r>
              <a:rPr lang="en-US" dirty="0" err="1" smtClean="0"/>
              <a:t>VLAN</a:t>
            </a:r>
            <a:r>
              <a:rPr lang="en-US" dirty="0" smtClean="0"/>
              <a:t> devices can communicate even if physically connected to different switches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VLAN</a:t>
            </a:r>
            <a:r>
              <a:rPr lang="en-US" dirty="0" smtClean="0"/>
              <a:t> trunk is not associated to any </a:t>
            </a:r>
            <a:r>
              <a:rPr lang="en-US" dirty="0" err="1" smtClean="0"/>
              <a:t>VLANs</a:t>
            </a:r>
            <a:r>
              <a:rPr lang="en-US" dirty="0" smtClean="0"/>
              <a:t>. Neither is the trunk ports used to establish the trunk link</a:t>
            </a:r>
          </a:p>
          <a:p>
            <a:r>
              <a:rPr lang="en-US" dirty="0" smtClean="0"/>
              <a:t>Cisco </a:t>
            </a:r>
            <a:r>
              <a:rPr lang="en-US" dirty="0" err="1" smtClean="0"/>
              <a:t>IOS</a:t>
            </a:r>
            <a:r>
              <a:rPr lang="en-US" dirty="0" smtClean="0"/>
              <a:t> supports </a:t>
            </a:r>
            <a:r>
              <a:rPr lang="en-US" dirty="0" err="1" smtClean="0"/>
              <a:t>IEEE802.1q</a:t>
            </a:r>
            <a:r>
              <a:rPr lang="en-US" dirty="0" smtClean="0"/>
              <a:t>, a popular </a:t>
            </a:r>
            <a:r>
              <a:rPr lang="en-US" dirty="0" err="1" smtClean="0"/>
              <a:t>VLAN</a:t>
            </a:r>
            <a:r>
              <a:rPr lang="en-US" dirty="0" smtClean="0"/>
              <a:t> trunk protocol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740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err="1" smtClean="0">
                <a:ea typeface="ＭＳ Ｐゴシック" pitchFamily="34" charset="-128"/>
              </a:rPr>
              <a:t>VLANs</a:t>
            </a:r>
            <a:r>
              <a:rPr lang="en-US" sz="1800" dirty="0" smtClean="0">
                <a:ea typeface="ＭＳ Ｐゴシック" pitchFamily="34" charset="-128"/>
              </a:rPr>
              <a:t> in a Multi-Switched Environment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>
                <a:ea typeface="ＭＳ Ｐゴシック" pitchFamily="34" charset="-128"/>
              </a:rPr>
              <a:t>VLAN</a:t>
            </a:r>
            <a:r>
              <a:rPr lang="en-US" dirty="0" smtClean="0">
                <a:ea typeface="ＭＳ Ｐゴシック" pitchFamily="34" charset="-128"/>
              </a:rPr>
              <a:t> Trunks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11" y="1466510"/>
            <a:ext cx="7345753" cy="4872718"/>
          </a:xfrm>
        </p:spPr>
      </p:pic>
    </p:spTree>
    <p:extLst>
      <p:ext uri="{BB962C8B-B14F-4D97-AF65-F5344CB8AC3E}">
        <p14:creationId xmlns:p14="http://schemas.microsoft.com/office/powerpoint/2010/main" val="113629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err="1" smtClean="0">
                <a:ea typeface="ＭＳ Ｐゴシック" pitchFamily="34" charset="-128"/>
              </a:rPr>
              <a:t>VLANs</a:t>
            </a:r>
            <a:r>
              <a:rPr lang="en-US" sz="1800" dirty="0" smtClean="0">
                <a:ea typeface="ＭＳ Ｐゴシック" pitchFamily="34" charset="-128"/>
              </a:rPr>
              <a:t> in a Multi-Switched Environment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3000" dirty="0" smtClean="0">
                <a:ea typeface="ＭＳ Ｐゴシック" pitchFamily="34" charset="-128"/>
              </a:rPr>
              <a:t>Controlling Broadcast Domains with </a:t>
            </a:r>
            <a:r>
              <a:rPr lang="en-US" sz="3000" dirty="0" err="1" smtClean="0">
                <a:ea typeface="ＭＳ Ｐゴシック" pitchFamily="34" charset="-128"/>
              </a:rPr>
              <a:t>VLANs</a:t>
            </a:r>
            <a:endParaRPr lang="en-US" sz="30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4" y="1462995"/>
            <a:ext cx="7940675" cy="4734605"/>
          </a:xfrm>
        </p:spPr>
        <p:txBody>
          <a:bodyPr/>
          <a:lstStyle/>
          <a:p>
            <a:r>
              <a:rPr lang="en-US" dirty="0" err="1" smtClean="0"/>
              <a:t>VLANs</a:t>
            </a:r>
            <a:r>
              <a:rPr lang="en-US" dirty="0" smtClean="0"/>
              <a:t> can be used to limit the reach of broadcast frames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VLAN</a:t>
            </a:r>
            <a:r>
              <a:rPr lang="en-US" dirty="0" smtClean="0"/>
              <a:t> is a broadcast domain of its own</a:t>
            </a:r>
          </a:p>
          <a:p>
            <a:r>
              <a:rPr lang="en-US" dirty="0" smtClean="0"/>
              <a:t>Therefore, a broadcast frame sent by a device in a specific </a:t>
            </a:r>
            <a:r>
              <a:rPr lang="en-US" dirty="0" err="1" smtClean="0"/>
              <a:t>VLAN</a:t>
            </a:r>
            <a:r>
              <a:rPr lang="en-US" dirty="0" smtClean="0"/>
              <a:t> is forwarded within that </a:t>
            </a:r>
            <a:r>
              <a:rPr lang="en-US" dirty="0" err="1" smtClean="0"/>
              <a:t>VLAN</a:t>
            </a:r>
            <a:r>
              <a:rPr lang="en-US" dirty="0" smtClean="0"/>
              <a:t> only.</a:t>
            </a:r>
          </a:p>
          <a:p>
            <a:r>
              <a:rPr lang="en-US" dirty="0" smtClean="0"/>
              <a:t>This help controlling the reach of broadcast frames and their impact in the network</a:t>
            </a:r>
          </a:p>
          <a:p>
            <a:r>
              <a:rPr lang="en-US" dirty="0"/>
              <a:t> </a:t>
            </a:r>
            <a:r>
              <a:rPr lang="en-US" dirty="0" smtClean="0"/>
              <a:t>Unicast and multicast frames are forwarded within the originating </a:t>
            </a:r>
            <a:r>
              <a:rPr lang="en-US" dirty="0" err="1" smtClean="0"/>
              <a:t>VLAN</a:t>
            </a:r>
            <a:r>
              <a:rPr lang="en-US" dirty="0" smtClean="0"/>
              <a:t>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err="1" smtClean="0">
                <a:ea typeface="ＭＳ Ｐゴシック" pitchFamily="34" charset="-128"/>
              </a:rPr>
              <a:t>VLANs</a:t>
            </a:r>
            <a:r>
              <a:rPr lang="en-US" sz="1800" dirty="0" smtClean="0">
                <a:ea typeface="ＭＳ Ｐゴシック" pitchFamily="34" charset="-128"/>
              </a:rPr>
              <a:t> in a Multi-Switched Environment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700" dirty="0" smtClean="0">
                <a:ea typeface="ＭＳ Ｐゴシック" pitchFamily="34" charset="-128"/>
              </a:rPr>
              <a:t>Tagging Ethernet Frames for </a:t>
            </a:r>
            <a:r>
              <a:rPr lang="en-US" sz="2700" dirty="0" err="1" smtClean="0">
                <a:ea typeface="ＭＳ Ｐゴシック" pitchFamily="34" charset="-128"/>
              </a:rPr>
              <a:t>VLAN</a:t>
            </a:r>
            <a:r>
              <a:rPr lang="en-US" sz="2700" dirty="0" smtClean="0">
                <a:ea typeface="ＭＳ Ｐゴシック" pitchFamily="34" charset="-128"/>
              </a:rPr>
              <a:t> Identification</a:t>
            </a:r>
            <a:endParaRPr lang="en-US" sz="27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4" y="1375911"/>
            <a:ext cx="7940675" cy="4734605"/>
          </a:xfrm>
        </p:spPr>
        <p:txBody>
          <a:bodyPr/>
          <a:lstStyle/>
          <a:p>
            <a:r>
              <a:rPr lang="en-US" dirty="0" smtClean="0"/>
              <a:t>Frame tagging is used to properly transmit multiple </a:t>
            </a:r>
            <a:r>
              <a:rPr lang="en-US" dirty="0" err="1" smtClean="0"/>
              <a:t>VLAN</a:t>
            </a:r>
            <a:r>
              <a:rPr lang="en-US" dirty="0" smtClean="0"/>
              <a:t> frames through a trunk link</a:t>
            </a:r>
          </a:p>
          <a:p>
            <a:r>
              <a:rPr lang="en-US" dirty="0" smtClean="0"/>
              <a:t>Switches will tag frames to identify the </a:t>
            </a:r>
            <a:r>
              <a:rPr lang="en-US" dirty="0" err="1" smtClean="0"/>
              <a:t>VLAN</a:t>
            </a:r>
            <a:r>
              <a:rPr lang="en-US" dirty="0" smtClean="0"/>
              <a:t> they belong. </a:t>
            </a:r>
            <a:r>
              <a:rPr lang="en-US" dirty="0"/>
              <a:t>Different tagging protocols exist, with IEEE </a:t>
            </a:r>
            <a:r>
              <a:rPr lang="en-US" dirty="0" err="1"/>
              <a:t>802.1q</a:t>
            </a:r>
            <a:r>
              <a:rPr lang="en-US" dirty="0"/>
              <a:t> being a very popular </a:t>
            </a:r>
            <a:r>
              <a:rPr lang="en-US" dirty="0" smtClean="0"/>
              <a:t>one</a:t>
            </a:r>
          </a:p>
          <a:p>
            <a:r>
              <a:rPr lang="en-US" dirty="0"/>
              <a:t>The protocol defines the structure of the tagging header added to the frame</a:t>
            </a:r>
          </a:p>
          <a:p>
            <a:r>
              <a:rPr lang="en-US" dirty="0" smtClean="0"/>
              <a:t>Switches will add </a:t>
            </a:r>
            <a:r>
              <a:rPr lang="en-US" dirty="0" err="1" smtClean="0"/>
              <a:t>VLAN</a:t>
            </a:r>
            <a:r>
              <a:rPr lang="en-US" dirty="0" smtClean="0"/>
              <a:t> tags to the frames before placing them into trunk links and remove the tags before forwarding frames through non-trunk ports</a:t>
            </a:r>
          </a:p>
          <a:p>
            <a:r>
              <a:rPr lang="en-US" dirty="0" smtClean="0"/>
              <a:t>Once properly tagged, the frames can transverse any number of switches via trunk links and still be forward within the correct </a:t>
            </a:r>
            <a:r>
              <a:rPr lang="en-US" dirty="0" err="1" smtClean="0"/>
              <a:t>VLAN</a:t>
            </a:r>
            <a:r>
              <a:rPr lang="en-US" dirty="0" smtClean="0"/>
              <a:t> at the destination</a:t>
            </a:r>
          </a:p>
        </p:txBody>
      </p:sp>
    </p:spTree>
    <p:extLst>
      <p:ext uri="{BB962C8B-B14F-4D97-AF65-F5344CB8AC3E}">
        <p14:creationId xmlns:p14="http://schemas.microsoft.com/office/powerpoint/2010/main" val="6448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err="1" smtClean="0">
                <a:ea typeface="ＭＳ Ｐゴシック" pitchFamily="34" charset="-128"/>
              </a:rPr>
              <a:t>VLANs</a:t>
            </a:r>
            <a:r>
              <a:rPr lang="en-US" sz="1800" dirty="0" smtClean="0">
                <a:ea typeface="ＭＳ Ｐゴシック" pitchFamily="34" charset="-128"/>
              </a:rPr>
              <a:t> in a Multi-Switched Environment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700" dirty="0" smtClean="0">
                <a:ea typeface="ＭＳ Ｐゴシック" pitchFamily="34" charset="-128"/>
              </a:rPr>
              <a:t>Tagging Ethernet Frames for </a:t>
            </a:r>
            <a:r>
              <a:rPr lang="en-US" sz="2700" dirty="0" err="1" smtClean="0">
                <a:ea typeface="ＭＳ Ｐゴシック" pitchFamily="34" charset="-128"/>
              </a:rPr>
              <a:t>VLAN</a:t>
            </a:r>
            <a:r>
              <a:rPr lang="en-US" sz="2700" dirty="0" smtClean="0">
                <a:ea typeface="ＭＳ Ｐゴシック" pitchFamily="34" charset="-128"/>
              </a:rPr>
              <a:t> Identification</a:t>
            </a:r>
            <a:endParaRPr lang="en-US" sz="2700" dirty="0" smtClean="0">
              <a:ea typeface="ＭＳ Ｐゴシック" pitchFamily="34" charset="-128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41" y="1480346"/>
            <a:ext cx="7664292" cy="4932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49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err="1" smtClean="0">
                <a:ea typeface="ＭＳ Ｐゴシック" pitchFamily="34" charset="-128"/>
              </a:rPr>
              <a:t>VLANs</a:t>
            </a:r>
            <a:r>
              <a:rPr lang="en-US" sz="1800" dirty="0" smtClean="0">
                <a:ea typeface="ＭＳ Ｐゴシック" pitchFamily="34" charset="-128"/>
              </a:rPr>
              <a:t> in a Multi-Switched Environment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700" dirty="0" smtClean="0">
                <a:ea typeface="ＭＳ Ｐゴシック" pitchFamily="34" charset="-128"/>
              </a:rPr>
              <a:t>Native </a:t>
            </a:r>
            <a:r>
              <a:rPr lang="en-US" sz="2700" dirty="0" err="1" smtClean="0">
                <a:ea typeface="ＭＳ Ｐゴシック" pitchFamily="34" charset="-128"/>
              </a:rPr>
              <a:t>VLANs</a:t>
            </a:r>
            <a:r>
              <a:rPr lang="en-US" sz="2700" dirty="0" smtClean="0">
                <a:ea typeface="ＭＳ Ｐゴシック" pitchFamily="34" charset="-128"/>
              </a:rPr>
              <a:t> and </a:t>
            </a:r>
            <a:r>
              <a:rPr lang="en-US" sz="2700" dirty="0" err="1" smtClean="0">
                <a:ea typeface="ＭＳ Ｐゴシック" pitchFamily="34" charset="-128"/>
              </a:rPr>
              <a:t>802.1q</a:t>
            </a:r>
            <a:r>
              <a:rPr lang="en-US" sz="2700" dirty="0" smtClean="0">
                <a:ea typeface="ＭＳ Ｐゴシック" pitchFamily="34" charset="-128"/>
              </a:rPr>
              <a:t> Tagging</a:t>
            </a:r>
            <a:endParaRPr lang="en-US" sz="27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467" y="1506538"/>
            <a:ext cx="7940675" cy="4807176"/>
          </a:xfrm>
        </p:spPr>
        <p:txBody>
          <a:bodyPr/>
          <a:lstStyle/>
          <a:p>
            <a:r>
              <a:rPr lang="en-US" dirty="0" smtClean="0"/>
              <a:t>A frame that belongs to the native </a:t>
            </a:r>
            <a:r>
              <a:rPr lang="en-US" dirty="0" err="1" smtClean="0"/>
              <a:t>VLAN</a:t>
            </a:r>
            <a:r>
              <a:rPr lang="en-US" dirty="0" smtClean="0"/>
              <a:t> will not be tagged</a:t>
            </a:r>
          </a:p>
          <a:p>
            <a:r>
              <a:rPr lang="en-US" dirty="0" smtClean="0"/>
              <a:t>A frame that is received untagged will remain untagged and placed in the native </a:t>
            </a:r>
            <a:r>
              <a:rPr lang="en-US" dirty="0" err="1" smtClean="0"/>
              <a:t>VLAN</a:t>
            </a:r>
            <a:r>
              <a:rPr lang="en-US" dirty="0" smtClean="0"/>
              <a:t> when forwarded</a:t>
            </a:r>
          </a:p>
          <a:p>
            <a:r>
              <a:rPr lang="en-US" dirty="0" smtClean="0"/>
              <a:t>If there are not ports associated to the native </a:t>
            </a:r>
            <a:r>
              <a:rPr lang="en-US" dirty="0" err="1" smtClean="0"/>
              <a:t>VLAN</a:t>
            </a:r>
            <a:r>
              <a:rPr lang="en-US" dirty="0" smtClean="0"/>
              <a:t> and no other trunk links, an untagged frame will be dropped</a:t>
            </a:r>
          </a:p>
          <a:p>
            <a:r>
              <a:rPr lang="en-US" dirty="0" smtClean="0"/>
              <a:t>In Cisco switches, the native </a:t>
            </a:r>
            <a:r>
              <a:rPr lang="en-US" dirty="0" err="1" smtClean="0"/>
              <a:t>VLAN</a:t>
            </a:r>
            <a:r>
              <a:rPr lang="en-US" dirty="0" smtClean="0"/>
              <a:t> is </a:t>
            </a:r>
            <a:r>
              <a:rPr lang="en-US" dirty="0" err="1" smtClean="0"/>
              <a:t>VLAN</a:t>
            </a:r>
            <a:r>
              <a:rPr lang="en-US" dirty="0" smtClean="0"/>
              <a:t> 1 by default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2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err="1" smtClean="0">
                <a:ea typeface="ＭＳ Ｐゴシック" pitchFamily="34" charset="-128"/>
              </a:rPr>
              <a:t>VLANs</a:t>
            </a:r>
            <a:r>
              <a:rPr lang="en-US" sz="1800" dirty="0" smtClean="0">
                <a:ea typeface="ＭＳ Ｐゴシック" pitchFamily="34" charset="-128"/>
              </a:rPr>
              <a:t> in a Multi-Switched Environment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700" dirty="0" smtClean="0">
                <a:ea typeface="ＭＳ Ｐゴシック" pitchFamily="34" charset="-128"/>
              </a:rPr>
              <a:t>Voice </a:t>
            </a:r>
            <a:r>
              <a:rPr lang="en-US" sz="2700" dirty="0" err="1" smtClean="0">
                <a:ea typeface="ＭＳ Ｐゴシック" pitchFamily="34" charset="-128"/>
              </a:rPr>
              <a:t>VLAN</a:t>
            </a:r>
            <a:r>
              <a:rPr lang="en-US" sz="2700" dirty="0" smtClean="0">
                <a:ea typeface="ＭＳ Ｐゴシック" pitchFamily="34" charset="-128"/>
              </a:rPr>
              <a:t> Tagging</a:t>
            </a:r>
            <a:endParaRPr lang="en-US" sz="2700" dirty="0" smtClean="0">
              <a:ea typeface="ＭＳ Ｐゴシック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71" y="1354726"/>
            <a:ext cx="6998970" cy="528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64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err="1" smtClean="0">
                <a:ea typeface="ＭＳ Ｐゴシック" pitchFamily="34" charset="-128"/>
              </a:rPr>
              <a:t>VLAN</a:t>
            </a:r>
            <a:r>
              <a:rPr lang="en-US" sz="1800" dirty="0" smtClean="0">
                <a:ea typeface="ＭＳ Ｐゴシック" pitchFamily="34" charset="-128"/>
              </a:rPr>
              <a:t> Assignment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>
                <a:ea typeface="ＭＳ Ｐゴシック" pitchFamily="34" charset="-128"/>
              </a:rPr>
              <a:t>VLAN</a:t>
            </a:r>
            <a:r>
              <a:rPr lang="en-US" dirty="0" smtClean="0">
                <a:ea typeface="ＭＳ Ｐゴシック" pitchFamily="34" charset="-128"/>
              </a:rPr>
              <a:t> Ranges On Catalyst Switches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3" y="1477510"/>
            <a:ext cx="7940675" cy="4850719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Catalyst 2960 and 3560 Series switches support over 4,000 </a:t>
            </a:r>
            <a:r>
              <a:rPr lang="en-US" dirty="0" err="1" smtClean="0"/>
              <a:t>VLANs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 err="1" smtClean="0"/>
              <a:t>VLANs</a:t>
            </a:r>
            <a:r>
              <a:rPr lang="en-US" dirty="0" smtClean="0"/>
              <a:t> are split into 2 categories:</a:t>
            </a:r>
          </a:p>
          <a:p>
            <a:r>
              <a:rPr lang="en-US" dirty="0" smtClean="0"/>
              <a:t>Normal Range </a:t>
            </a:r>
            <a:r>
              <a:rPr lang="en-US" dirty="0" err="1" smtClean="0"/>
              <a:t>VLANs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VLAN</a:t>
            </a:r>
            <a:r>
              <a:rPr lang="en-US" dirty="0" smtClean="0"/>
              <a:t> numbers from 1 through 1005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Configurations stored </a:t>
            </a:r>
            <a:r>
              <a:rPr lang="en-US" dirty="0"/>
              <a:t>in </a:t>
            </a:r>
            <a:r>
              <a:rPr lang="en-US" dirty="0" smtClean="0"/>
              <a:t>the vlan.dat (in the flash)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VTP</a:t>
            </a:r>
            <a:r>
              <a:rPr lang="en-US" dirty="0" smtClean="0"/>
              <a:t> can </a:t>
            </a:r>
            <a:r>
              <a:rPr lang="en-US" dirty="0"/>
              <a:t>only learn and store normal range </a:t>
            </a:r>
            <a:r>
              <a:rPr lang="en-US" dirty="0" err="1"/>
              <a:t>VLANs</a:t>
            </a:r>
            <a:endParaRPr lang="en-US" dirty="0"/>
          </a:p>
          <a:p>
            <a:r>
              <a:rPr lang="en-US" dirty="0" smtClean="0"/>
              <a:t>Extended Range </a:t>
            </a:r>
            <a:r>
              <a:rPr lang="en-US" dirty="0" err="1" smtClean="0"/>
              <a:t>VLANs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VLAN</a:t>
            </a:r>
            <a:r>
              <a:rPr lang="en-US" dirty="0" smtClean="0"/>
              <a:t> </a:t>
            </a:r>
            <a:r>
              <a:rPr lang="en-US" dirty="0"/>
              <a:t>numbers from </a:t>
            </a:r>
            <a:r>
              <a:rPr lang="en-US" dirty="0" smtClean="0"/>
              <a:t>1006 </a:t>
            </a:r>
            <a:r>
              <a:rPr lang="en-US" dirty="0"/>
              <a:t>through </a:t>
            </a:r>
            <a:r>
              <a:rPr lang="en-US" dirty="0" smtClean="0"/>
              <a:t>4096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Configurations stored </a:t>
            </a:r>
            <a:r>
              <a:rPr lang="en-US" dirty="0"/>
              <a:t>in </a:t>
            </a:r>
            <a:r>
              <a:rPr lang="en-US" dirty="0" smtClean="0"/>
              <a:t>the running-</a:t>
            </a:r>
            <a:r>
              <a:rPr lang="en-US" dirty="0" err="1" smtClean="0"/>
              <a:t>config</a:t>
            </a:r>
            <a:r>
              <a:rPr lang="en-US" dirty="0" smtClean="0"/>
              <a:t> (in the </a:t>
            </a:r>
            <a:r>
              <a:rPr lang="en-US" dirty="0" err="1" smtClean="0"/>
              <a:t>NVRAM</a:t>
            </a:r>
            <a:r>
              <a:rPr lang="en-US" dirty="0" smtClean="0"/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/>
              <a:t>VTP</a:t>
            </a:r>
            <a:r>
              <a:rPr lang="en-US" dirty="0"/>
              <a:t> does not learn extended range </a:t>
            </a:r>
            <a:r>
              <a:rPr lang="en-US" dirty="0" err="1"/>
              <a:t>VLANs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8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err="1" smtClean="0">
                <a:ea typeface="ＭＳ Ｐゴシック" pitchFamily="34" charset="-128"/>
              </a:rPr>
              <a:t>VLAN</a:t>
            </a:r>
            <a:r>
              <a:rPr lang="en-US" sz="1800" dirty="0" smtClean="0">
                <a:ea typeface="ＭＳ Ｐゴシック" pitchFamily="34" charset="-128"/>
              </a:rPr>
              <a:t> Assignment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Creating a </a:t>
            </a:r>
            <a:r>
              <a:rPr lang="en-US" dirty="0" err="1" smtClean="0">
                <a:ea typeface="ＭＳ Ｐゴシック" pitchFamily="34" charset="-128"/>
              </a:rPr>
              <a:t>VLAN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59" y="2550339"/>
            <a:ext cx="8457257" cy="2269638"/>
          </a:xfrm>
        </p:spPr>
      </p:pic>
    </p:spTree>
    <p:extLst>
      <p:ext uri="{BB962C8B-B14F-4D97-AF65-F5344CB8AC3E}">
        <p14:creationId xmlns:p14="http://schemas.microsoft.com/office/powerpoint/2010/main" val="375813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3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47713" y="1601788"/>
            <a:ext cx="8131175" cy="44370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3.1 </a:t>
            </a:r>
            <a:r>
              <a:rPr lang="en-US" dirty="0" err="1" smtClean="0">
                <a:cs typeface="Arial" charset="0"/>
              </a:rPr>
              <a:t>VLAN</a:t>
            </a:r>
            <a:r>
              <a:rPr lang="en-US" dirty="0" smtClean="0">
                <a:cs typeface="Arial" charset="0"/>
              </a:rPr>
              <a:t> Segmentation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3.2 </a:t>
            </a:r>
            <a:r>
              <a:rPr lang="en-US" dirty="0" err="1" smtClean="0">
                <a:cs typeface="Arial" charset="0"/>
              </a:rPr>
              <a:t>VLAN</a:t>
            </a:r>
            <a:r>
              <a:rPr lang="en-US" dirty="0" smtClean="0">
                <a:cs typeface="Arial" charset="0"/>
              </a:rPr>
              <a:t> Implementation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3.3 </a:t>
            </a:r>
            <a:r>
              <a:rPr lang="en-US" dirty="0" err="1" smtClean="0">
                <a:cs typeface="Arial" charset="0"/>
              </a:rPr>
              <a:t>VLAN</a:t>
            </a:r>
            <a:r>
              <a:rPr lang="en-US" dirty="0" smtClean="0">
                <a:cs typeface="Arial" charset="0"/>
              </a:rPr>
              <a:t> Security and Design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mtClean="0">
                <a:cs typeface="Arial" charset="0"/>
              </a:rPr>
              <a:t>3.4 Summary</a:t>
            </a:r>
            <a:endParaRPr lang="en-US" dirty="0" smtClean="0">
              <a:cs typeface="Arial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err="1" smtClean="0">
                <a:ea typeface="ＭＳ Ｐゴシック" pitchFamily="34" charset="-128"/>
              </a:rPr>
              <a:t>VLAN</a:t>
            </a:r>
            <a:r>
              <a:rPr lang="en-US" sz="1800" dirty="0" smtClean="0">
                <a:ea typeface="ＭＳ Ｐゴシック" pitchFamily="34" charset="-128"/>
              </a:rPr>
              <a:t> Assignment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Assigning Ports To </a:t>
            </a:r>
            <a:r>
              <a:rPr lang="en-US" dirty="0" err="1" smtClean="0">
                <a:ea typeface="ＭＳ Ｐゴシック" pitchFamily="34" charset="-128"/>
              </a:rPr>
              <a:t>VLANs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3" y="1703785"/>
            <a:ext cx="8290569" cy="4020803"/>
          </a:xfrm>
        </p:spPr>
      </p:pic>
    </p:spTree>
    <p:extLst>
      <p:ext uri="{BB962C8B-B14F-4D97-AF65-F5344CB8AC3E}">
        <p14:creationId xmlns:p14="http://schemas.microsoft.com/office/powerpoint/2010/main" val="21406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err="1" smtClean="0">
                <a:ea typeface="ＭＳ Ｐゴシック" pitchFamily="34" charset="-128"/>
              </a:rPr>
              <a:t>VLAN</a:t>
            </a:r>
            <a:r>
              <a:rPr lang="en-US" sz="1800" dirty="0" smtClean="0">
                <a:ea typeface="ＭＳ Ｐゴシック" pitchFamily="34" charset="-128"/>
              </a:rPr>
              <a:t> Assignment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Assigning Ports To </a:t>
            </a:r>
            <a:r>
              <a:rPr lang="en-US" dirty="0" err="1" smtClean="0">
                <a:ea typeface="ＭＳ Ｐゴシック" pitchFamily="34" charset="-128"/>
              </a:rPr>
              <a:t>VLANs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10" y="1343136"/>
            <a:ext cx="7869354" cy="5351688"/>
          </a:xfrm>
        </p:spPr>
      </p:pic>
    </p:spTree>
    <p:extLst>
      <p:ext uri="{BB962C8B-B14F-4D97-AF65-F5344CB8AC3E}">
        <p14:creationId xmlns:p14="http://schemas.microsoft.com/office/powerpoint/2010/main" val="35875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err="1" smtClean="0">
                <a:ea typeface="ＭＳ Ｐゴシック" pitchFamily="34" charset="-128"/>
              </a:rPr>
              <a:t>VLAN</a:t>
            </a:r>
            <a:r>
              <a:rPr lang="en-US" sz="1800" dirty="0" smtClean="0">
                <a:ea typeface="ＭＳ Ｐゴシック" pitchFamily="34" charset="-128"/>
              </a:rPr>
              <a:t> Assignment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Changing </a:t>
            </a:r>
            <a:r>
              <a:rPr lang="en-US" dirty="0" err="1" smtClean="0">
                <a:ea typeface="ＭＳ Ｐゴシック" pitchFamily="34" charset="-128"/>
              </a:rPr>
              <a:t>VLAN</a:t>
            </a:r>
            <a:r>
              <a:rPr lang="en-US" dirty="0" smtClean="0">
                <a:ea typeface="ＭＳ Ｐゴシック" pitchFamily="34" charset="-128"/>
              </a:rPr>
              <a:t> Port Membership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16" y="1343136"/>
            <a:ext cx="7573142" cy="5351688"/>
          </a:xfrm>
        </p:spPr>
      </p:pic>
    </p:spTree>
    <p:extLst>
      <p:ext uri="{BB962C8B-B14F-4D97-AF65-F5344CB8AC3E}">
        <p14:creationId xmlns:p14="http://schemas.microsoft.com/office/powerpoint/2010/main" val="257201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err="1" smtClean="0">
                <a:ea typeface="ＭＳ Ｐゴシック" pitchFamily="34" charset="-128"/>
              </a:rPr>
              <a:t>VLAN</a:t>
            </a:r>
            <a:r>
              <a:rPr lang="en-US" sz="1800" dirty="0" smtClean="0">
                <a:ea typeface="ＭＳ Ｐゴシック" pitchFamily="34" charset="-128"/>
              </a:rPr>
              <a:t> Assignment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Changing </a:t>
            </a:r>
            <a:r>
              <a:rPr lang="en-US" dirty="0" err="1" smtClean="0">
                <a:ea typeface="ＭＳ Ｐゴシック" pitchFamily="34" charset="-128"/>
              </a:rPr>
              <a:t>VLAN</a:t>
            </a:r>
            <a:r>
              <a:rPr lang="en-US" dirty="0" smtClean="0">
                <a:ea typeface="ＭＳ Ｐゴシック" pitchFamily="34" charset="-128"/>
              </a:rPr>
              <a:t> Port Membership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68" y="1343136"/>
            <a:ext cx="6485438" cy="5351688"/>
          </a:xfrm>
        </p:spPr>
      </p:pic>
    </p:spTree>
    <p:extLst>
      <p:ext uri="{BB962C8B-B14F-4D97-AF65-F5344CB8AC3E}">
        <p14:creationId xmlns:p14="http://schemas.microsoft.com/office/powerpoint/2010/main" val="3282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err="1" smtClean="0">
                <a:ea typeface="ＭＳ Ｐゴシック" pitchFamily="34" charset="-128"/>
              </a:rPr>
              <a:t>VLAN</a:t>
            </a:r>
            <a:r>
              <a:rPr lang="en-US" sz="1800" dirty="0" smtClean="0">
                <a:ea typeface="ＭＳ Ｐゴシック" pitchFamily="34" charset="-128"/>
              </a:rPr>
              <a:t> Assignment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Deleting </a:t>
            </a:r>
            <a:r>
              <a:rPr lang="en-US" dirty="0" err="1" smtClean="0">
                <a:ea typeface="ＭＳ Ｐゴシック" pitchFamily="34" charset="-128"/>
              </a:rPr>
              <a:t>VLANs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96" y="1451469"/>
            <a:ext cx="7133982" cy="5105995"/>
          </a:xfrm>
        </p:spPr>
      </p:pic>
    </p:spTree>
    <p:extLst>
      <p:ext uri="{BB962C8B-B14F-4D97-AF65-F5344CB8AC3E}">
        <p14:creationId xmlns:p14="http://schemas.microsoft.com/office/powerpoint/2010/main" val="34403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err="1" smtClean="0">
                <a:ea typeface="ＭＳ Ｐゴシック" pitchFamily="34" charset="-128"/>
              </a:rPr>
              <a:t>VLAN</a:t>
            </a:r>
            <a:r>
              <a:rPr lang="en-US" sz="1800" dirty="0" smtClean="0">
                <a:ea typeface="ＭＳ Ｐゴシック" pitchFamily="34" charset="-128"/>
              </a:rPr>
              <a:t> Assignment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</a:t>
            </a:r>
            <a:r>
              <a:rPr lang="en-US" dirty="0" err="1" smtClean="0">
                <a:ea typeface="ＭＳ Ｐゴシック" pitchFamily="34" charset="-128"/>
              </a:rPr>
              <a:t>VLAN</a:t>
            </a:r>
            <a:r>
              <a:rPr lang="en-US" dirty="0" smtClean="0">
                <a:ea typeface="ＭＳ Ｐゴシック" pitchFamily="34" charset="-128"/>
              </a:rPr>
              <a:t> Information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58" y="1451469"/>
            <a:ext cx="6862457" cy="5105995"/>
          </a:xfrm>
        </p:spPr>
      </p:pic>
    </p:spTree>
    <p:extLst>
      <p:ext uri="{BB962C8B-B14F-4D97-AF65-F5344CB8AC3E}">
        <p14:creationId xmlns:p14="http://schemas.microsoft.com/office/powerpoint/2010/main" val="18725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err="1" smtClean="0">
                <a:ea typeface="ＭＳ Ｐゴシック" pitchFamily="34" charset="-128"/>
              </a:rPr>
              <a:t>VLAN</a:t>
            </a:r>
            <a:r>
              <a:rPr lang="en-US" sz="1800" dirty="0" smtClean="0">
                <a:ea typeface="ＭＳ Ｐゴシック" pitchFamily="34" charset="-128"/>
              </a:rPr>
              <a:t> Assignment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</a:t>
            </a:r>
            <a:r>
              <a:rPr lang="en-US" dirty="0" err="1" smtClean="0">
                <a:ea typeface="ＭＳ Ｐゴシック" pitchFamily="34" charset="-128"/>
              </a:rPr>
              <a:t>VLAN</a:t>
            </a:r>
            <a:r>
              <a:rPr lang="en-US" dirty="0" smtClean="0">
                <a:ea typeface="ＭＳ Ｐゴシック" pitchFamily="34" charset="-128"/>
              </a:rPr>
              <a:t> Information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58" y="1479408"/>
            <a:ext cx="6862457" cy="5050116"/>
          </a:xfrm>
        </p:spPr>
      </p:pic>
    </p:spTree>
    <p:extLst>
      <p:ext uri="{BB962C8B-B14F-4D97-AF65-F5344CB8AC3E}">
        <p14:creationId xmlns:p14="http://schemas.microsoft.com/office/powerpoint/2010/main" val="14717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err="1" smtClean="0">
                <a:ea typeface="ＭＳ Ｐゴシック" pitchFamily="34" charset="-128"/>
              </a:rPr>
              <a:t>VLAN</a:t>
            </a:r>
            <a:r>
              <a:rPr lang="en-US" sz="1800" dirty="0" smtClean="0">
                <a:ea typeface="ＭＳ Ｐゴシック" pitchFamily="34" charset="-128"/>
              </a:rPr>
              <a:t> Assignment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IEEE </a:t>
            </a:r>
            <a:r>
              <a:rPr lang="en-US" dirty="0" err="1" smtClean="0">
                <a:ea typeface="ＭＳ Ｐゴシック" pitchFamily="34" charset="-128"/>
              </a:rPr>
              <a:t>802.1q</a:t>
            </a:r>
            <a:r>
              <a:rPr lang="en-US" dirty="0" smtClean="0">
                <a:ea typeface="ＭＳ Ｐゴシック" pitchFamily="34" charset="-128"/>
              </a:rPr>
              <a:t> Trunk Links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6" y="1383881"/>
            <a:ext cx="7721918" cy="3480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52" y="4930435"/>
            <a:ext cx="7687342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5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err="1" smtClean="0">
                <a:ea typeface="ＭＳ Ｐゴシック" pitchFamily="34" charset="-128"/>
              </a:rPr>
              <a:t>VLAN</a:t>
            </a:r>
            <a:r>
              <a:rPr lang="en-US" sz="1800" dirty="0" smtClean="0">
                <a:ea typeface="ＭＳ Ｐゴシック" pitchFamily="34" charset="-128"/>
              </a:rPr>
              <a:t> Assignment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Resetting the Trunk To Default State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8" y="1334201"/>
            <a:ext cx="6936105" cy="5437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5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err="1" smtClean="0">
                <a:ea typeface="ＭＳ Ｐゴシック" pitchFamily="34" charset="-128"/>
              </a:rPr>
              <a:t>VLAN</a:t>
            </a:r>
            <a:r>
              <a:rPr lang="en-US" sz="1800" dirty="0" smtClean="0">
                <a:ea typeface="ＭＳ Ｐゴシック" pitchFamily="34" charset="-128"/>
              </a:rPr>
              <a:t> Assignment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Resetting the Trunk To Default State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73" y="1499361"/>
            <a:ext cx="8354654" cy="502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2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3: </a:t>
            </a:r>
            <a:r>
              <a:rPr lang="en-US" dirty="0" smtClean="0">
                <a:ea typeface="ＭＳ Ｐゴシック" pitchFamily="34" charset="-128"/>
              </a:rPr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r>
              <a:rPr lang="en-US" sz="2000" dirty="0" smtClean="0"/>
              <a:t>Explain the purpose of </a:t>
            </a:r>
            <a:r>
              <a:rPr lang="en-US" sz="2000" dirty="0" err="1" smtClean="0"/>
              <a:t>VLAN</a:t>
            </a:r>
            <a:r>
              <a:rPr lang="en-US" sz="2000" dirty="0" smtClean="0"/>
              <a:t> in a switched network</a:t>
            </a:r>
          </a:p>
          <a:p>
            <a:r>
              <a:rPr lang="en-US" sz="2000" dirty="0" smtClean="0"/>
              <a:t>Analyze how a switch forwards frames based </a:t>
            </a:r>
            <a:r>
              <a:rPr lang="en-US" sz="2000" dirty="0" err="1" smtClean="0"/>
              <a:t>VLAN</a:t>
            </a:r>
            <a:r>
              <a:rPr lang="en-US" sz="2000" dirty="0" smtClean="0"/>
              <a:t> configuration in a multi-switched environment</a:t>
            </a:r>
          </a:p>
          <a:p>
            <a:r>
              <a:rPr lang="en-US" sz="2000" dirty="0" smtClean="0"/>
              <a:t>Configure a switch port to be assigned to a </a:t>
            </a:r>
            <a:r>
              <a:rPr lang="en-US" sz="2000" dirty="0" err="1" smtClean="0"/>
              <a:t>VLAN</a:t>
            </a:r>
            <a:r>
              <a:rPr lang="en-US" sz="2000" dirty="0" smtClean="0"/>
              <a:t> based on requirements</a:t>
            </a:r>
          </a:p>
          <a:p>
            <a:r>
              <a:rPr lang="en-US" sz="2000" dirty="0" smtClean="0"/>
              <a:t>Configure a trunk port on a LAN switch</a:t>
            </a:r>
          </a:p>
          <a:p>
            <a:r>
              <a:rPr lang="en-US" sz="2000" dirty="0" smtClean="0"/>
              <a:t>Configure Dynamic Trunk Protocol (DTP)</a:t>
            </a:r>
          </a:p>
          <a:p>
            <a:r>
              <a:rPr lang="en-US" sz="2000" dirty="0" smtClean="0"/>
              <a:t>Troubleshoot </a:t>
            </a:r>
            <a:r>
              <a:rPr lang="en-US" sz="2000" dirty="0" err="1" smtClean="0"/>
              <a:t>VLAN</a:t>
            </a:r>
            <a:r>
              <a:rPr lang="en-US" sz="2000" dirty="0" smtClean="0"/>
              <a:t> and trunk configurations in a switched network</a:t>
            </a:r>
          </a:p>
          <a:p>
            <a:r>
              <a:rPr lang="en-US" sz="2000" dirty="0" smtClean="0"/>
              <a:t>Configure security features to mitigate attacks in a </a:t>
            </a:r>
            <a:r>
              <a:rPr lang="en-US" sz="2000" dirty="0" err="1" smtClean="0"/>
              <a:t>VLAN</a:t>
            </a:r>
            <a:r>
              <a:rPr lang="en-US" sz="2000" dirty="0" smtClean="0"/>
              <a:t>-segmented environment</a:t>
            </a:r>
          </a:p>
          <a:p>
            <a:r>
              <a:rPr lang="en-US" sz="2000" dirty="0" smtClean="0"/>
              <a:t>Explain security best practices for a </a:t>
            </a:r>
            <a:r>
              <a:rPr lang="en-US" sz="2000" dirty="0" err="1" smtClean="0"/>
              <a:t>VLAN</a:t>
            </a:r>
            <a:r>
              <a:rPr lang="en-US" sz="2000" dirty="0" smtClean="0"/>
              <a:t>-segmented environment</a:t>
            </a:r>
            <a:endParaRPr lang="en-US" sz="1600" dirty="0" smtClean="0"/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err="1" smtClean="0">
                <a:ea typeface="ＭＳ Ｐゴシック" pitchFamily="34" charset="-128"/>
              </a:rPr>
              <a:t>VLAN</a:t>
            </a:r>
            <a:r>
              <a:rPr lang="en-US" sz="1800" dirty="0" smtClean="0">
                <a:ea typeface="ＭＳ Ｐゴシック" pitchFamily="34" charset="-128"/>
              </a:rPr>
              <a:t> Assignment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Trunk Configuration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63" y="1328118"/>
            <a:ext cx="5715000" cy="5308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03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Dynamic </a:t>
            </a:r>
            <a:r>
              <a:rPr lang="en-US" sz="1800" dirty="0" err="1" smtClean="0">
                <a:ea typeface="ＭＳ Ｐゴシック" pitchFamily="34" charset="-128"/>
              </a:rPr>
              <a:t>Trunking</a:t>
            </a:r>
            <a:r>
              <a:rPr lang="en-US" sz="1800" dirty="0" smtClean="0">
                <a:ea typeface="ＭＳ Ｐゴシック" pitchFamily="34" charset="-128"/>
              </a:rPr>
              <a:t> Protocol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700" dirty="0" smtClean="0">
                <a:ea typeface="ＭＳ Ｐゴシック" pitchFamily="34" charset="-128"/>
              </a:rPr>
              <a:t>Introduction to DTP</a:t>
            </a:r>
            <a:endParaRPr lang="en-US" sz="27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4" y="1375911"/>
            <a:ext cx="7940675" cy="4734605"/>
          </a:xfrm>
        </p:spPr>
        <p:txBody>
          <a:bodyPr/>
          <a:lstStyle/>
          <a:p>
            <a:r>
              <a:rPr lang="en-US" dirty="0" smtClean="0"/>
              <a:t>Switch ports can be manually configured to form trunks</a:t>
            </a:r>
          </a:p>
          <a:p>
            <a:r>
              <a:rPr lang="en-US" dirty="0" smtClean="0"/>
              <a:t>Switch ports can also be configured to negotiate and establish a trunk link with a connected peer</a:t>
            </a:r>
          </a:p>
          <a:p>
            <a:r>
              <a:rPr lang="en-US" dirty="0" smtClean="0"/>
              <a:t>Dynamic </a:t>
            </a:r>
            <a:r>
              <a:rPr lang="en-US" dirty="0" err="1" smtClean="0"/>
              <a:t>Trunking</a:t>
            </a:r>
            <a:r>
              <a:rPr lang="en-US" dirty="0" smtClean="0"/>
              <a:t> Protocol (DTP) is a protocol to manage trunk negotiation</a:t>
            </a:r>
          </a:p>
          <a:p>
            <a:r>
              <a:rPr lang="en-US" dirty="0"/>
              <a:t>DTP is a Cisco proprietary </a:t>
            </a:r>
            <a:r>
              <a:rPr lang="en-US" dirty="0" smtClean="0"/>
              <a:t>protocol and is enabled by default in Cisco Catalyst 2960 and 3560 switches</a:t>
            </a:r>
          </a:p>
          <a:p>
            <a:r>
              <a:rPr lang="en-US" dirty="0" smtClean="0"/>
              <a:t>If </a:t>
            </a:r>
            <a:r>
              <a:rPr lang="en-US" dirty="0"/>
              <a:t>the port on the neighbor switch is configured in a trunk mode that supports </a:t>
            </a:r>
            <a:r>
              <a:rPr lang="en-US" dirty="0" smtClean="0"/>
              <a:t>DTP, it manages the negotiation</a:t>
            </a:r>
          </a:p>
          <a:p>
            <a:r>
              <a:rPr lang="en-US" dirty="0"/>
              <a:t>The default DTP configuration for Cisco Catalyst 2960 and 3560 switches is dynamic auto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083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32" y="3888850"/>
            <a:ext cx="6569393" cy="265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Dynamic </a:t>
            </a:r>
            <a:r>
              <a:rPr lang="en-US" sz="1800" dirty="0" err="1" smtClean="0">
                <a:ea typeface="ＭＳ Ｐゴシック" pitchFamily="34" charset="-128"/>
              </a:rPr>
              <a:t>Trunking</a:t>
            </a:r>
            <a:r>
              <a:rPr lang="en-US" sz="1800" dirty="0" smtClean="0">
                <a:ea typeface="ＭＳ Ｐゴシック" pitchFamily="34" charset="-128"/>
              </a:rPr>
              <a:t> Protocol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700" dirty="0" smtClean="0">
                <a:ea typeface="ＭＳ Ｐゴシック" pitchFamily="34" charset="-128"/>
              </a:rPr>
              <a:t>Negotiated Interface Modes</a:t>
            </a:r>
            <a:endParaRPr lang="en-US" sz="27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4" y="1375911"/>
            <a:ext cx="7940675" cy="2484889"/>
          </a:xfrm>
        </p:spPr>
        <p:txBody>
          <a:bodyPr/>
          <a:lstStyle/>
          <a:p>
            <a:r>
              <a:rPr lang="en-US" dirty="0" smtClean="0"/>
              <a:t>Cisco Catalyst 2960 and 3560 support the following trunk modes: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switchport</a:t>
            </a:r>
            <a:r>
              <a:rPr lang="en-US" dirty="0" smtClean="0"/>
              <a:t> mode dynamic auto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switchport</a:t>
            </a:r>
            <a:r>
              <a:rPr lang="en-US" dirty="0" smtClean="0"/>
              <a:t> </a:t>
            </a:r>
            <a:r>
              <a:rPr lang="en-US" dirty="0"/>
              <a:t>mode dynamic </a:t>
            </a:r>
            <a:r>
              <a:rPr lang="en-US" dirty="0" smtClean="0"/>
              <a:t>desirable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switchport</a:t>
            </a:r>
            <a:r>
              <a:rPr lang="en-US" dirty="0"/>
              <a:t> mode </a:t>
            </a:r>
            <a:r>
              <a:rPr lang="en-US" dirty="0" smtClean="0"/>
              <a:t>trunk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switchport</a:t>
            </a:r>
            <a:r>
              <a:rPr lang="en-US" dirty="0"/>
              <a:t> </a:t>
            </a:r>
            <a:r>
              <a:rPr lang="en-US" dirty="0" err="1" smtClean="0"/>
              <a:t>nonegotiate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7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180" y="4205467"/>
            <a:ext cx="4837641" cy="256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Troubleshooting </a:t>
            </a:r>
            <a:r>
              <a:rPr lang="en-US" sz="1800" dirty="0" err="1" smtClean="0">
                <a:ea typeface="ＭＳ Ｐゴシック" pitchFamily="34" charset="-128"/>
              </a:rPr>
              <a:t>VLANs</a:t>
            </a:r>
            <a:r>
              <a:rPr lang="en-US" sz="1800" dirty="0" smtClean="0">
                <a:ea typeface="ＭＳ Ｐゴシック" pitchFamily="34" charset="-128"/>
              </a:rPr>
              <a:t> and Trunks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700" dirty="0" smtClean="0">
                <a:ea typeface="ＭＳ Ｐゴシック" pitchFamily="34" charset="-128"/>
              </a:rPr>
              <a:t>Addressing </a:t>
            </a:r>
            <a:r>
              <a:rPr lang="en-US" sz="2700" dirty="0" smtClean="0">
                <a:ea typeface="ＭＳ Ｐゴシック" pitchFamily="34" charset="-128"/>
              </a:rPr>
              <a:t>Issues with </a:t>
            </a:r>
            <a:r>
              <a:rPr lang="en-US" sz="2700" dirty="0" err="1" smtClean="0">
                <a:ea typeface="ＭＳ Ｐゴシック" pitchFamily="34" charset="-128"/>
              </a:rPr>
              <a:t>VLAN</a:t>
            </a:r>
            <a:endParaRPr lang="en-US" sz="27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4" y="1375911"/>
            <a:ext cx="7940675" cy="2484889"/>
          </a:xfrm>
        </p:spPr>
        <p:txBody>
          <a:bodyPr/>
          <a:lstStyle/>
          <a:p>
            <a:r>
              <a:rPr lang="en-US" dirty="0" smtClean="0"/>
              <a:t>It is very common practice to associate a </a:t>
            </a:r>
            <a:r>
              <a:rPr lang="en-US" dirty="0" err="1" smtClean="0"/>
              <a:t>VLAN</a:t>
            </a:r>
            <a:r>
              <a:rPr lang="en-US" dirty="0" smtClean="0"/>
              <a:t> with a IP network</a:t>
            </a:r>
          </a:p>
          <a:p>
            <a:r>
              <a:rPr lang="en-US" dirty="0" smtClean="0"/>
              <a:t>Since different IP networks only communicate through a router, all devices within a </a:t>
            </a:r>
            <a:r>
              <a:rPr lang="en-US" dirty="0" err="1" smtClean="0"/>
              <a:t>VLAN</a:t>
            </a:r>
            <a:r>
              <a:rPr lang="en-US" dirty="0" smtClean="0"/>
              <a:t> must be part of the same IP network in order to communicate</a:t>
            </a:r>
          </a:p>
          <a:p>
            <a:r>
              <a:rPr lang="en-US" dirty="0" smtClean="0"/>
              <a:t>In the picture below, </a:t>
            </a:r>
            <a:r>
              <a:rPr lang="en-US" dirty="0" err="1" smtClean="0"/>
              <a:t>PC1</a:t>
            </a:r>
            <a:r>
              <a:rPr lang="en-US" dirty="0" smtClean="0"/>
              <a:t> can’t communicate to the server because it has a wrong IP address configured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972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550" y="2292803"/>
            <a:ext cx="64008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Troubleshooting </a:t>
            </a:r>
            <a:r>
              <a:rPr lang="en-US" sz="1800" dirty="0" err="1" smtClean="0">
                <a:ea typeface="ＭＳ Ｐゴシック" pitchFamily="34" charset="-128"/>
              </a:rPr>
              <a:t>VLANs</a:t>
            </a:r>
            <a:r>
              <a:rPr lang="en-US" sz="1800" dirty="0" smtClean="0">
                <a:ea typeface="ＭＳ Ｐゴシック" pitchFamily="34" charset="-128"/>
              </a:rPr>
              <a:t> and Trunks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700" dirty="0" smtClean="0">
                <a:ea typeface="ＭＳ Ｐゴシック" pitchFamily="34" charset="-128"/>
              </a:rPr>
              <a:t>Missing </a:t>
            </a:r>
            <a:r>
              <a:rPr lang="en-US" sz="2700" dirty="0" err="1" smtClean="0">
                <a:ea typeface="ＭＳ Ｐゴシック" pitchFamily="34" charset="-128"/>
              </a:rPr>
              <a:t>VLANs</a:t>
            </a:r>
            <a:endParaRPr lang="en-US" sz="27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4" y="1375911"/>
            <a:ext cx="7940675" cy="2484889"/>
          </a:xfrm>
        </p:spPr>
        <p:txBody>
          <a:bodyPr/>
          <a:lstStyle/>
          <a:p>
            <a:r>
              <a:rPr lang="en-US" dirty="0" smtClean="0"/>
              <a:t>If all IP addresses mismatch have been solved but device still can’t connect, check if the </a:t>
            </a:r>
            <a:r>
              <a:rPr lang="en-US" dirty="0" err="1" smtClean="0"/>
              <a:t>VLAN</a:t>
            </a:r>
            <a:r>
              <a:rPr lang="en-US" dirty="0" smtClean="0"/>
              <a:t> exists in the switch.</a:t>
            </a:r>
          </a:p>
        </p:txBody>
      </p:sp>
    </p:spTree>
    <p:extLst>
      <p:ext uri="{BB962C8B-B14F-4D97-AF65-F5344CB8AC3E}">
        <p14:creationId xmlns:p14="http://schemas.microsoft.com/office/powerpoint/2010/main" val="250735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Troubleshooting </a:t>
            </a:r>
            <a:r>
              <a:rPr lang="en-US" sz="1800" dirty="0" err="1" smtClean="0">
                <a:ea typeface="ＭＳ Ｐゴシック" pitchFamily="34" charset="-128"/>
              </a:rPr>
              <a:t>VLANs</a:t>
            </a:r>
            <a:r>
              <a:rPr lang="en-US" sz="1800" dirty="0" smtClean="0">
                <a:ea typeface="ＭＳ Ｐゴシック" pitchFamily="34" charset="-128"/>
              </a:rPr>
              <a:t> and Trunks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700" dirty="0" smtClean="0">
                <a:ea typeface="ＭＳ Ｐゴシック" pitchFamily="34" charset="-128"/>
              </a:rPr>
              <a:t>Introduction to Troubleshooting Trunks</a:t>
            </a:r>
            <a:endParaRPr lang="en-US" sz="2700" dirty="0" smtClean="0">
              <a:ea typeface="ＭＳ Ｐゴシック" pitchFamily="34" charset="-128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28" y="1739516"/>
            <a:ext cx="7779544" cy="4656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0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Troubleshooting </a:t>
            </a:r>
            <a:r>
              <a:rPr lang="en-US" sz="1800" dirty="0" err="1" smtClean="0">
                <a:ea typeface="ＭＳ Ｐゴシック" pitchFamily="34" charset="-128"/>
              </a:rPr>
              <a:t>VLANs</a:t>
            </a:r>
            <a:r>
              <a:rPr lang="en-US" sz="1800" dirty="0" smtClean="0">
                <a:ea typeface="ＭＳ Ｐゴシック" pitchFamily="34" charset="-128"/>
              </a:rPr>
              <a:t> and Trunks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700" dirty="0" smtClean="0">
                <a:ea typeface="ＭＳ Ｐゴシック" pitchFamily="34" charset="-128"/>
              </a:rPr>
              <a:t>Common Problems With Trunks</a:t>
            </a:r>
            <a:endParaRPr lang="en-US" sz="27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4" y="1375911"/>
            <a:ext cx="7940675" cy="2484889"/>
          </a:xfrm>
        </p:spPr>
        <p:txBody>
          <a:bodyPr/>
          <a:lstStyle/>
          <a:p>
            <a:r>
              <a:rPr lang="en-US" dirty="0" err="1"/>
              <a:t>Trunking</a:t>
            </a:r>
            <a:r>
              <a:rPr lang="en-US" dirty="0"/>
              <a:t> issues are usually associated with incorrect configurations.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most </a:t>
            </a:r>
            <a:r>
              <a:rPr lang="en-US" dirty="0" smtClean="0"/>
              <a:t>common type of trunk configuration errors are: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Native </a:t>
            </a:r>
            <a:r>
              <a:rPr lang="en-US" dirty="0" err="1"/>
              <a:t>VLAN</a:t>
            </a:r>
            <a:r>
              <a:rPr lang="en-US" dirty="0"/>
              <a:t> </a:t>
            </a:r>
            <a:r>
              <a:rPr lang="en-US" dirty="0" smtClean="0"/>
              <a:t>mismatches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Trunk </a:t>
            </a:r>
            <a:r>
              <a:rPr lang="en-US" dirty="0"/>
              <a:t>mode mismatches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Allowed </a:t>
            </a:r>
            <a:r>
              <a:rPr lang="en-US" dirty="0" err="1"/>
              <a:t>VLANs</a:t>
            </a:r>
            <a:r>
              <a:rPr lang="en-US" dirty="0"/>
              <a:t> on </a:t>
            </a:r>
            <a:r>
              <a:rPr lang="en-US" dirty="0" smtClean="0"/>
              <a:t>trunks</a:t>
            </a:r>
            <a:endParaRPr lang="en-US" dirty="0"/>
          </a:p>
          <a:p>
            <a:pPr marL="461963" indent="-342900"/>
            <a:r>
              <a:rPr lang="en-US" dirty="0" smtClean="0"/>
              <a:t>If a trunk problem is detected, the best practice guidelines recommend to troubleshoot in the order shown above.</a:t>
            </a:r>
          </a:p>
        </p:txBody>
      </p:sp>
    </p:spTree>
    <p:extLst>
      <p:ext uri="{BB962C8B-B14F-4D97-AF65-F5344CB8AC3E}">
        <p14:creationId xmlns:p14="http://schemas.microsoft.com/office/powerpoint/2010/main" val="22034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Troubleshooting </a:t>
            </a:r>
            <a:r>
              <a:rPr lang="en-US" sz="1800" dirty="0" err="1" smtClean="0">
                <a:ea typeface="ＭＳ Ｐゴシック" pitchFamily="34" charset="-128"/>
              </a:rPr>
              <a:t>VLANs</a:t>
            </a:r>
            <a:r>
              <a:rPr lang="en-US" sz="1800" dirty="0" smtClean="0">
                <a:ea typeface="ＭＳ Ｐゴシック" pitchFamily="34" charset="-128"/>
              </a:rPr>
              <a:t> and Trunks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700" dirty="0" smtClean="0">
                <a:ea typeface="ＭＳ Ｐゴシック" pitchFamily="34" charset="-128"/>
              </a:rPr>
              <a:t>Trunk Mode Mismatches</a:t>
            </a:r>
            <a:endParaRPr lang="en-US" sz="27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4" y="1375911"/>
            <a:ext cx="7940675" cy="2804203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 port on a trunk link is configured with a trunk mode that is incompatible with the neighboring trunk port, a trunk </a:t>
            </a:r>
            <a:r>
              <a:rPr lang="en-US" dirty="0" smtClean="0"/>
              <a:t>link </a:t>
            </a:r>
            <a:r>
              <a:rPr lang="en-US" dirty="0"/>
              <a:t>fails to form between the two </a:t>
            </a:r>
            <a:r>
              <a:rPr lang="en-US" dirty="0" smtClean="0"/>
              <a:t>switches</a:t>
            </a:r>
          </a:p>
          <a:p>
            <a:r>
              <a:rPr lang="en-US" dirty="0"/>
              <a:t>Check the status of the trunk ports on </a:t>
            </a:r>
            <a:r>
              <a:rPr lang="en-US" dirty="0" smtClean="0"/>
              <a:t>the switches using </a:t>
            </a:r>
            <a:r>
              <a:rPr lang="en-US" dirty="0"/>
              <a:t>the</a:t>
            </a:r>
            <a:r>
              <a:rPr lang="en-US" b="1" dirty="0"/>
              <a:t> show interfaces </a:t>
            </a:r>
            <a:r>
              <a:rPr lang="en-US" b="1" dirty="0" smtClean="0"/>
              <a:t>trunk </a:t>
            </a:r>
            <a:r>
              <a:rPr lang="en-US" dirty="0" smtClean="0"/>
              <a:t>command</a:t>
            </a:r>
          </a:p>
          <a:p>
            <a:r>
              <a:rPr lang="en-US" dirty="0" smtClean="0"/>
              <a:t>To fix the problem, configure the interfaces with proper trunk modes.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481" y="4256080"/>
            <a:ext cx="59721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0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Troubleshooting </a:t>
            </a:r>
            <a:r>
              <a:rPr lang="en-US" sz="1800" dirty="0" err="1" smtClean="0">
                <a:ea typeface="ＭＳ Ｐゴシック" pitchFamily="34" charset="-128"/>
              </a:rPr>
              <a:t>VLANs</a:t>
            </a:r>
            <a:r>
              <a:rPr lang="en-US" sz="1800" dirty="0" smtClean="0">
                <a:ea typeface="ＭＳ Ｐゴシック" pitchFamily="34" charset="-128"/>
              </a:rPr>
              <a:t> and Trunks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700" dirty="0" smtClean="0">
                <a:ea typeface="ＭＳ Ｐゴシック" pitchFamily="34" charset="-128"/>
              </a:rPr>
              <a:t>Incorrect </a:t>
            </a:r>
            <a:r>
              <a:rPr lang="en-US" sz="2700" dirty="0" err="1" smtClean="0">
                <a:ea typeface="ＭＳ Ｐゴシック" pitchFamily="34" charset="-128"/>
              </a:rPr>
              <a:t>VLAN</a:t>
            </a:r>
            <a:r>
              <a:rPr lang="en-US" sz="2700" dirty="0" smtClean="0">
                <a:ea typeface="ＭＳ Ｐゴシック" pitchFamily="34" charset="-128"/>
              </a:rPr>
              <a:t> List</a:t>
            </a:r>
            <a:endParaRPr lang="en-US" sz="27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4" y="1375911"/>
            <a:ext cx="7940675" cy="2804203"/>
          </a:xfrm>
        </p:spPr>
        <p:txBody>
          <a:bodyPr/>
          <a:lstStyle/>
          <a:p>
            <a:r>
              <a:rPr lang="en-US" dirty="0" err="1" smtClean="0"/>
              <a:t>VLANs</a:t>
            </a:r>
            <a:r>
              <a:rPr lang="en-US" dirty="0" smtClean="0"/>
              <a:t> must be allowed in the trunk before their frames can be transmitted across the link</a:t>
            </a:r>
          </a:p>
          <a:p>
            <a:r>
              <a:rPr lang="en-US" dirty="0" smtClean="0"/>
              <a:t>Use the </a:t>
            </a:r>
            <a:r>
              <a:rPr lang="en-US" b="1" dirty="0" err="1"/>
              <a:t>switchport</a:t>
            </a:r>
            <a:r>
              <a:rPr lang="en-US" b="1" dirty="0"/>
              <a:t> trunk allowed </a:t>
            </a:r>
            <a:r>
              <a:rPr lang="en-US" b="1" dirty="0" err="1" smtClean="0"/>
              <a:t>vlan</a:t>
            </a:r>
            <a:r>
              <a:rPr lang="en-US" b="1" dirty="0" smtClean="0"/>
              <a:t> </a:t>
            </a:r>
            <a:r>
              <a:rPr lang="en-US" dirty="0" smtClean="0"/>
              <a:t>command to </a:t>
            </a:r>
            <a:r>
              <a:rPr lang="en-US" dirty="0" err="1" smtClean="0"/>
              <a:t>specifuy</a:t>
            </a:r>
            <a:r>
              <a:rPr lang="en-US" dirty="0" smtClean="0"/>
              <a:t> which </a:t>
            </a:r>
            <a:r>
              <a:rPr lang="en-US" dirty="0" err="1" smtClean="0"/>
              <a:t>VLANs</a:t>
            </a:r>
            <a:r>
              <a:rPr lang="en-US" dirty="0" smtClean="0"/>
              <a:t> are allowed in a trunk link</a:t>
            </a:r>
          </a:p>
          <a:p>
            <a:r>
              <a:rPr lang="en-US" dirty="0" smtClean="0"/>
              <a:t>To ensure the correct </a:t>
            </a:r>
            <a:r>
              <a:rPr lang="en-US" dirty="0" err="1" smtClean="0"/>
              <a:t>VLANs</a:t>
            </a:r>
            <a:r>
              <a:rPr lang="en-US" dirty="0" smtClean="0"/>
              <a:t> are permitted in a trunk, used the </a:t>
            </a:r>
            <a:r>
              <a:rPr lang="en-US" b="1" dirty="0" smtClean="0"/>
              <a:t>show </a:t>
            </a:r>
            <a:r>
              <a:rPr lang="en-US" b="1" dirty="0"/>
              <a:t>interfaces </a:t>
            </a:r>
            <a:r>
              <a:rPr lang="en-US" b="1" dirty="0" smtClean="0"/>
              <a:t>trunk </a:t>
            </a:r>
            <a:r>
              <a:rPr lang="en-US" dirty="0" smtClean="0"/>
              <a:t>command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482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Attacks on </a:t>
            </a:r>
            <a:r>
              <a:rPr lang="en-US" sz="1800" dirty="0" err="1" smtClean="0">
                <a:ea typeface="ＭＳ Ｐゴシック" pitchFamily="34" charset="-128"/>
              </a:rPr>
              <a:t>VLANs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700" dirty="0" smtClean="0">
                <a:ea typeface="ＭＳ Ｐゴシック" pitchFamily="34" charset="-128"/>
              </a:rPr>
              <a:t>Switch spoofing Attack</a:t>
            </a:r>
            <a:endParaRPr lang="en-US" sz="27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4" y="1317855"/>
            <a:ext cx="7940675" cy="5039403"/>
          </a:xfrm>
        </p:spPr>
        <p:txBody>
          <a:bodyPr/>
          <a:lstStyle/>
          <a:p>
            <a:r>
              <a:rPr lang="en-US" dirty="0"/>
              <a:t>There are a number of different types of </a:t>
            </a:r>
            <a:r>
              <a:rPr lang="en-US" dirty="0" err="1"/>
              <a:t>VLAN</a:t>
            </a:r>
            <a:r>
              <a:rPr lang="en-US" dirty="0"/>
              <a:t> attacks in modern switched </a:t>
            </a:r>
            <a:r>
              <a:rPr lang="en-US" dirty="0" smtClean="0"/>
              <a:t>networks. </a:t>
            </a:r>
            <a:r>
              <a:rPr lang="en-US" dirty="0" err="1" smtClean="0"/>
              <a:t>VLAN</a:t>
            </a:r>
            <a:r>
              <a:rPr lang="en-US" dirty="0" smtClean="0"/>
              <a:t> hopping is one them. </a:t>
            </a:r>
          </a:p>
          <a:p>
            <a:r>
              <a:rPr lang="en-US" dirty="0" smtClean="0"/>
              <a:t>The </a:t>
            </a:r>
            <a:r>
              <a:rPr lang="en-US" dirty="0"/>
              <a:t>default </a:t>
            </a:r>
            <a:r>
              <a:rPr lang="en-US" dirty="0" smtClean="0"/>
              <a:t>configuration </a:t>
            </a:r>
            <a:r>
              <a:rPr lang="en-US" dirty="0"/>
              <a:t>of the switch port is dynamic </a:t>
            </a:r>
            <a:r>
              <a:rPr lang="en-US" dirty="0" smtClean="0"/>
              <a:t>auto</a:t>
            </a:r>
          </a:p>
          <a:p>
            <a:r>
              <a:rPr lang="en-US" dirty="0" smtClean="0"/>
              <a:t>By configuring a host to act as a switch and form a trunk, an attacker could gain access to any </a:t>
            </a:r>
            <a:r>
              <a:rPr lang="en-US" dirty="0" err="1" smtClean="0"/>
              <a:t>VLAN</a:t>
            </a:r>
            <a:r>
              <a:rPr lang="en-US" dirty="0" smtClean="0"/>
              <a:t> in the network.</a:t>
            </a:r>
          </a:p>
          <a:p>
            <a:r>
              <a:rPr lang="en-US" dirty="0"/>
              <a:t>Because the attacker is now able to access other </a:t>
            </a:r>
            <a:r>
              <a:rPr lang="en-US" dirty="0" err="1"/>
              <a:t>VLANs</a:t>
            </a:r>
            <a:r>
              <a:rPr lang="en-US" dirty="0"/>
              <a:t>, this is called a </a:t>
            </a:r>
            <a:r>
              <a:rPr lang="en-US" dirty="0" err="1"/>
              <a:t>VLAN</a:t>
            </a:r>
            <a:r>
              <a:rPr lang="en-US" dirty="0"/>
              <a:t> hopping </a:t>
            </a:r>
            <a:r>
              <a:rPr lang="en-US" dirty="0" smtClean="0"/>
              <a:t>attack</a:t>
            </a:r>
          </a:p>
          <a:p>
            <a:r>
              <a:rPr lang="en-US" dirty="0" smtClean="0"/>
              <a:t>To prevent </a:t>
            </a:r>
            <a:r>
              <a:rPr lang="en-US" dirty="0"/>
              <a:t>a basic switch spoofing </a:t>
            </a:r>
            <a:r>
              <a:rPr lang="en-US" dirty="0" smtClean="0"/>
              <a:t>attack, </a:t>
            </a:r>
            <a:r>
              <a:rPr lang="en-US" dirty="0"/>
              <a:t>turn off </a:t>
            </a:r>
            <a:r>
              <a:rPr lang="en-US" dirty="0" err="1"/>
              <a:t>trunking</a:t>
            </a:r>
            <a:r>
              <a:rPr lang="en-US" dirty="0"/>
              <a:t> on all ports, except the ones that specifically require </a:t>
            </a:r>
            <a:r>
              <a:rPr lang="en-US" dirty="0" err="1"/>
              <a:t>trunking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712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Overview Of </a:t>
            </a:r>
            <a:r>
              <a:rPr lang="en-US" sz="1800" dirty="0" err="1" smtClean="0">
                <a:ea typeface="ＭＳ Ｐゴシック" pitchFamily="34" charset="-128"/>
              </a:rPr>
              <a:t>VLANs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>
                <a:ea typeface="ＭＳ Ｐゴシック" pitchFamily="34" charset="-128"/>
              </a:rPr>
              <a:t>VLAN</a:t>
            </a:r>
            <a:r>
              <a:rPr lang="en-US" dirty="0" smtClean="0">
                <a:ea typeface="ＭＳ Ｐゴシック" pitchFamily="34" charset="-128"/>
              </a:rPr>
              <a:t> Definitions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3" y="1477510"/>
            <a:ext cx="7940675" cy="4850719"/>
          </a:xfrm>
        </p:spPr>
        <p:txBody>
          <a:bodyPr/>
          <a:lstStyle/>
          <a:p>
            <a:r>
              <a:rPr lang="en-US" dirty="0" err="1" smtClean="0"/>
              <a:t>VLAN</a:t>
            </a:r>
            <a:r>
              <a:rPr lang="en-US" dirty="0" smtClean="0"/>
              <a:t> (virtual </a:t>
            </a:r>
            <a:r>
              <a:rPr lang="en-US" dirty="0" smtClean="0"/>
              <a:t>LAN) </a:t>
            </a:r>
            <a:r>
              <a:rPr lang="en-US" dirty="0" smtClean="0"/>
              <a:t>is a logical partition of a layer 2 network</a:t>
            </a:r>
          </a:p>
          <a:p>
            <a:r>
              <a:rPr lang="en-US" dirty="0" smtClean="0"/>
              <a:t>Multiple partition can be created, allowing for multiple </a:t>
            </a:r>
            <a:r>
              <a:rPr lang="en-US" dirty="0" err="1" smtClean="0"/>
              <a:t>VLANs</a:t>
            </a:r>
            <a:r>
              <a:rPr lang="en-US" dirty="0" smtClean="0"/>
              <a:t> to co-exist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VLAN</a:t>
            </a:r>
            <a:r>
              <a:rPr lang="en-US" dirty="0" smtClean="0"/>
              <a:t> is a broadcast domain, usually with its own IP network</a:t>
            </a:r>
          </a:p>
          <a:p>
            <a:r>
              <a:rPr lang="en-US" dirty="0" err="1" smtClean="0"/>
              <a:t>VLANS</a:t>
            </a:r>
            <a:r>
              <a:rPr lang="en-US" dirty="0" smtClean="0"/>
              <a:t> are mutually isolated and packets can only pass between them through a router</a:t>
            </a:r>
          </a:p>
          <a:p>
            <a:r>
              <a:rPr lang="en-US" dirty="0" smtClean="0"/>
              <a:t>The partitioning of the layer 2 network takes inside a layer 2 device, usually a switch.</a:t>
            </a:r>
          </a:p>
          <a:p>
            <a:r>
              <a:rPr lang="en-US" dirty="0" smtClean="0"/>
              <a:t>The hosts grouped within a </a:t>
            </a:r>
            <a:r>
              <a:rPr lang="en-US" dirty="0" err="1" smtClean="0"/>
              <a:t>VLAN</a:t>
            </a:r>
            <a:r>
              <a:rPr lang="en-US" dirty="0" smtClean="0"/>
              <a:t> are unaware of the </a:t>
            </a:r>
            <a:r>
              <a:rPr lang="en-US" dirty="0" err="1" smtClean="0"/>
              <a:t>VLAN’s</a:t>
            </a:r>
            <a:r>
              <a:rPr lang="en-US" dirty="0" smtClean="0"/>
              <a:t> existence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Attacks on </a:t>
            </a:r>
            <a:r>
              <a:rPr lang="en-US" sz="1800" dirty="0" err="1" smtClean="0">
                <a:ea typeface="ＭＳ Ｐゴシック" pitchFamily="34" charset="-128"/>
              </a:rPr>
              <a:t>VLANs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700" dirty="0" smtClean="0">
                <a:ea typeface="ＭＳ Ｐゴシック" pitchFamily="34" charset="-128"/>
              </a:rPr>
              <a:t>Double-Tagging Attack</a:t>
            </a:r>
            <a:endParaRPr lang="en-US" sz="27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4" y="1317855"/>
            <a:ext cx="7940675" cy="5039403"/>
          </a:xfrm>
        </p:spPr>
        <p:txBody>
          <a:bodyPr/>
          <a:lstStyle/>
          <a:p>
            <a:r>
              <a:rPr lang="en-US" dirty="0" smtClean="0"/>
              <a:t>The double-tagging attack takes </a:t>
            </a:r>
            <a:r>
              <a:rPr lang="en-US" dirty="0"/>
              <a:t>advantage of the way that hardware on most switches </a:t>
            </a:r>
            <a:r>
              <a:rPr lang="en-US" dirty="0" smtClean="0"/>
              <a:t>de-encapsulate </a:t>
            </a:r>
            <a:r>
              <a:rPr lang="en-US" dirty="0" err="1" smtClean="0"/>
              <a:t>802.1Q</a:t>
            </a:r>
            <a:r>
              <a:rPr lang="en-US" dirty="0" smtClean="0"/>
              <a:t> tags</a:t>
            </a:r>
          </a:p>
          <a:p>
            <a:r>
              <a:rPr lang="en-US" dirty="0"/>
              <a:t>Most switches perform only one level of </a:t>
            </a:r>
            <a:r>
              <a:rPr lang="en-US" dirty="0" err="1"/>
              <a:t>802.1Q</a:t>
            </a:r>
            <a:r>
              <a:rPr lang="en-US" dirty="0"/>
              <a:t> </a:t>
            </a:r>
            <a:r>
              <a:rPr lang="en-US" dirty="0" smtClean="0"/>
              <a:t>de-encapsulation, allowing an attacker to embed a second, unauthorized attack header in the frame</a:t>
            </a:r>
          </a:p>
          <a:p>
            <a:r>
              <a:rPr lang="en-US" dirty="0" smtClean="0"/>
              <a:t>After removing the first and legit </a:t>
            </a:r>
            <a:r>
              <a:rPr lang="en-US" dirty="0" err="1" smtClean="0"/>
              <a:t>802.1Q</a:t>
            </a:r>
            <a:r>
              <a:rPr lang="en-US" dirty="0" smtClean="0"/>
              <a:t> header, the switch forwards the frame to the </a:t>
            </a:r>
            <a:r>
              <a:rPr lang="en-US" dirty="0" err="1" smtClean="0"/>
              <a:t>VLAN</a:t>
            </a:r>
            <a:r>
              <a:rPr lang="en-US" dirty="0" smtClean="0"/>
              <a:t> specified in the unauthorized </a:t>
            </a:r>
            <a:r>
              <a:rPr lang="en-US" dirty="0" err="1" smtClean="0"/>
              <a:t>802.1Q</a:t>
            </a:r>
            <a:r>
              <a:rPr lang="en-US" dirty="0" smtClean="0"/>
              <a:t> header</a:t>
            </a:r>
          </a:p>
          <a:p>
            <a:r>
              <a:rPr lang="en-US" dirty="0"/>
              <a:t>The best approach to mitigating double-tagging attacks is to ensure that the native </a:t>
            </a:r>
            <a:r>
              <a:rPr lang="en-US" dirty="0" err="1"/>
              <a:t>VLAN</a:t>
            </a:r>
            <a:r>
              <a:rPr lang="en-US" dirty="0"/>
              <a:t> of the trunk ports is different from the </a:t>
            </a:r>
            <a:r>
              <a:rPr lang="en-US" dirty="0" err="1"/>
              <a:t>VLAN</a:t>
            </a:r>
            <a:r>
              <a:rPr lang="en-US" dirty="0"/>
              <a:t> of any user ports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646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Attacks on </a:t>
            </a:r>
            <a:r>
              <a:rPr lang="en-US" sz="1800" dirty="0" err="1" smtClean="0">
                <a:ea typeface="ＭＳ Ｐゴシック" pitchFamily="34" charset="-128"/>
              </a:rPr>
              <a:t>VLANs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700" dirty="0" smtClean="0">
                <a:ea typeface="ＭＳ Ｐゴシック" pitchFamily="34" charset="-128"/>
              </a:rPr>
              <a:t>Double-Tagging Attack</a:t>
            </a:r>
            <a:endParaRPr lang="en-US" sz="2700" dirty="0" smtClean="0">
              <a:ea typeface="ＭＳ Ｐゴシック" pitchFamily="34" charset="-128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398844"/>
            <a:ext cx="6286500" cy="5221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7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114" y="1151393"/>
            <a:ext cx="3961885" cy="463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Attacks on </a:t>
            </a:r>
            <a:r>
              <a:rPr lang="en-US" sz="1800" dirty="0" err="1" smtClean="0">
                <a:ea typeface="ＭＳ Ｐゴシック" pitchFamily="34" charset="-128"/>
              </a:rPr>
              <a:t>VLANs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700" dirty="0" err="1" smtClean="0">
                <a:ea typeface="ＭＳ Ｐゴシック" pitchFamily="34" charset="-128"/>
              </a:rPr>
              <a:t>PVLAN</a:t>
            </a:r>
            <a:r>
              <a:rPr lang="en-US" sz="2700" dirty="0" smtClean="0">
                <a:ea typeface="ＭＳ Ｐゴシック" pitchFamily="34" charset="-128"/>
              </a:rPr>
              <a:t> Edge</a:t>
            </a:r>
            <a:endParaRPr lang="en-US" sz="27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4" y="1477509"/>
            <a:ext cx="4830761" cy="5039403"/>
          </a:xfrm>
        </p:spPr>
        <p:txBody>
          <a:bodyPr/>
          <a:lstStyle/>
          <a:p>
            <a:r>
              <a:rPr lang="en-US" dirty="0"/>
              <a:t>Private </a:t>
            </a:r>
            <a:r>
              <a:rPr lang="en-US" dirty="0" err="1"/>
              <a:t>VLAN</a:t>
            </a:r>
            <a:r>
              <a:rPr lang="en-US" dirty="0"/>
              <a:t> (</a:t>
            </a:r>
            <a:r>
              <a:rPr lang="en-US" dirty="0" err="1"/>
              <a:t>PVLAN</a:t>
            </a:r>
            <a:r>
              <a:rPr lang="en-US" dirty="0"/>
              <a:t>) Edge feature, also known as protected ports, ensures that there is no exchange of unicast, broadcast, or multicast traffic between </a:t>
            </a:r>
            <a:r>
              <a:rPr lang="en-US" dirty="0" smtClean="0"/>
              <a:t>protected </a:t>
            </a:r>
            <a:r>
              <a:rPr lang="en-US" dirty="0"/>
              <a:t>ports on the </a:t>
            </a:r>
            <a:r>
              <a:rPr lang="en-US" dirty="0" smtClean="0"/>
              <a:t>switch</a:t>
            </a:r>
          </a:p>
          <a:p>
            <a:r>
              <a:rPr lang="en-US" dirty="0" smtClean="0"/>
              <a:t>Local relevancy only</a:t>
            </a:r>
          </a:p>
          <a:p>
            <a:r>
              <a:rPr lang="en-US" dirty="0" smtClean="0"/>
              <a:t>A protected port only exchanges traffic with un-protected ports</a:t>
            </a:r>
          </a:p>
          <a:p>
            <a:r>
              <a:rPr lang="en-US" dirty="0" smtClean="0"/>
              <a:t>A protected port will not exchange traffic with another protected port</a:t>
            </a:r>
          </a:p>
        </p:txBody>
      </p:sp>
    </p:spTree>
    <p:extLst>
      <p:ext uri="{BB962C8B-B14F-4D97-AF65-F5344CB8AC3E}">
        <p14:creationId xmlns:p14="http://schemas.microsoft.com/office/powerpoint/2010/main" val="322025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Design </a:t>
            </a:r>
            <a:r>
              <a:rPr lang="en-US" sz="1800" dirty="0">
                <a:ea typeface="ＭＳ Ｐゴシック" pitchFamily="34" charset="-128"/>
              </a:rPr>
              <a:t>Best Practices For </a:t>
            </a:r>
            <a:r>
              <a:rPr lang="en-US" sz="1800" dirty="0" err="1" smtClean="0">
                <a:ea typeface="ＭＳ Ｐゴシック" pitchFamily="34" charset="-128"/>
              </a:rPr>
              <a:t>VLANs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700" dirty="0" err="1" smtClean="0">
                <a:ea typeface="ＭＳ Ｐゴシック" pitchFamily="34" charset="-128"/>
              </a:rPr>
              <a:t>VLAN</a:t>
            </a:r>
            <a:r>
              <a:rPr lang="en-US" sz="2700" dirty="0" smtClean="0">
                <a:ea typeface="ＭＳ Ｐゴシック" pitchFamily="34" charset="-128"/>
              </a:rPr>
              <a:t> Design Guideline</a:t>
            </a:r>
            <a:endParaRPr lang="en-US" sz="27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4" y="1361397"/>
            <a:ext cx="7762647" cy="5039403"/>
          </a:xfrm>
        </p:spPr>
        <p:txBody>
          <a:bodyPr/>
          <a:lstStyle/>
          <a:p>
            <a:r>
              <a:rPr lang="en-US" dirty="0" smtClean="0"/>
              <a:t>Move all ports from </a:t>
            </a:r>
            <a:r>
              <a:rPr lang="en-US" dirty="0" err="1" smtClean="0"/>
              <a:t>VLAN1</a:t>
            </a:r>
            <a:r>
              <a:rPr lang="en-US" dirty="0" smtClean="0"/>
              <a:t> and assign them to a not-in-use </a:t>
            </a:r>
            <a:r>
              <a:rPr lang="en-US" dirty="0" err="1" smtClean="0"/>
              <a:t>VLAN</a:t>
            </a:r>
            <a:endParaRPr lang="en-US" dirty="0" smtClean="0"/>
          </a:p>
          <a:p>
            <a:r>
              <a:rPr lang="en-US" dirty="0" smtClean="0"/>
              <a:t>Shut down all unused switch ports</a:t>
            </a:r>
          </a:p>
          <a:p>
            <a:r>
              <a:rPr lang="en-US" dirty="0" smtClean="0"/>
              <a:t>Separate management and user data traffic</a:t>
            </a:r>
          </a:p>
          <a:p>
            <a:r>
              <a:rPr lang="en-US" dirty="0" smtClean="0"/>
              <a:t>Change the management </a:t>
            </a:r>
            <a:r>
              <a:rPr lang="en-US" dirty="0" err="1" smtClean="0"/>
              <a:t>VLAN</a:t>
            </a:r>
            <a:r>
              <a:rPr lang="en-US" dirty="0" smtClean="0"/>
              <a:t> to a </a:t>
            </a:r>
            <a:r>
              <a:rPr lang="en-US" dirty="0" err="1" smtClean="0"/>
              <a:t>VLAN</a:t>
            </a:r>
            <a:r>
              <a:rPr lang="en-US" dirty="0" smtClean="0"/>
              <a:t> other than </a:t>
            </a:r>
            <a:r>
              <a:rPr lang="en-US" dirty="0" err="1" smtClean="0"/>
              <a:t>VLAN1</a:t>
            </a:r>
            <a:r>
              <a:rPr lang="en-US" dirty="0" smtClean="0"/>
              <a:t>. The same goes to the native </a:t>
            </a:r>
            <a:r>
              <a:rPr lang="en-US" dirty="0" err="1" smtClean="0"/>
              <a:t>VLAN</a:t>
            </a:r>
            <a:endParaRPr lang="en-US" dirty="0" smtClean="0"/>
          </a:p>
          <a:p>
            <a:r>
              <a:rPr lang="en-US" dirty="0" smtClean="0"/>
              <a:t>Make sure that only devices in the management </a:t>
            </a:r>
            <a:r>
              <a:rPr lang="en-US" dirty="0" err="1" smtClean="0"/>
              <a:t>VLAN</a:t>
            </a:r>
            <a:r>
              <a:rPr lang="en-US" dirty="0" smtClean="0"/>
              <a:t> can connect to the switches</a:t>
            </a:r>
          </a:p>
          <a:p>
            <a:r>
              <a:rPr lang="en-US" dirty="0" smtClean="0"/>
              <a:t>The switch should only accept </a:t>
            </a:r>
            <a:r>
              <a:rPr lang="en-US" dirty="0" err="1" smtClean="0"/>
              <a:t>SSH</a:t>
            </a:r>
            <a:r>
              <a:rPr lang="en-US" dirty="0" smtClean="0"/>
              <a:t> connections</a:t>
            </a:r>
          </a:p>
          <a:p>
            <a:r>
              <a:rPr lang="en-US" dirty="0" smtClean="0"/>
              <a:t>Disable </a:t>
            </a:r>
            <a:r>
              <a:rPr lang="en-US" dirty="0" err="1" smtClean="0"/>
              <a:t>autonegotiation</a:t>
            </a:r>
            <a:r>
              <a:rPr lang="en-US" dirty="0" smtClean="0"/>
              <a:t> on trunk ports</a:t>
            </a:r>
          </a:p>
          <a:p>
            <a:r>
              <a:rPr lang="en-US" dirty="0"/>
              <a:t>D</a:t>
            </a:r>
            <a:r>
              <a:rPr lang="en-US" dirty="0" smtClean="0"/>
              <a:t>o </a:t>
            </a:r>
            <a:r>
              <a:rPr lang="en-US" dirty="0"/>
              <a:t>not use </a:t>
            </a:r>
            <a:r>
              <a:rPr lang="en-US" dirty="0" smtClean="0"/>
              <a:t>the auto </a:t>
            </a:r>
            <a:r>
              <a:rPr lang="en-US" dirty="0"/>
              <a:t>or </a:t>
            </a:r>
            <a:r>
              <a:rPr lang="en-US" dirty="0" smtClean="0"/>
              <a:t>desirable </a:t>
            </a:r>
            <a:r>
              <a:rPr lang="en-US" dirty="0"/>
              <a:t>switch port modes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39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3: </a:t>
            </a:r>
            <a:r>
              <a:rPr lang="en-US" dirty="0" smtClean="0">
                <a:ea typeface="ＭＳ Ｐゴシック" pitchFamily="34" charset="-128"/>
              </a:rPr>
              <a:t>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r>
              <a:rPr lang="en-US" dirty="0"/>
              <a:t>This chapter introduced </a:t>
            </a:r>
            <a:r>
              <a:rPr lang="en-US" dirty="0" err="1" smtClean="0"/>
              <a:t>VLANS</a:t>
            </a:r>
            <a:r>
              <a:rPr lang="en-US" dirty="0" smtClean="0"/>
              <a:t> and their types.</a:t>
            </a:r>
          </a:p>
          <a:p>
            <a:r>
              <a:rPr lang="en-US" dirty="0" smtClean="0"/>
              <a:t>It also covered the connection between </a:t>
            </a:r>
            <a:r>
              <a:rPr lang="en-US" dirty="0" err="1" smtClean="0"/>
              <a:t>VLANs</a:t>
            </a:r>
            <a:r>
              <a:rPr lang="en-US" dirty="0" smtClean="0"/>
              <a:t> and broadcast domain</a:t>
            </a:r>
          </a:p>
          <a:p>
            <a:r>
              <a:rPr lang="en-US" dirty="0" smtClean="0"/>
              <a:t>The chapter also covers </a:t>
            </a:r>
            <a:r>
              <a:rPr lang="en-US" dirty="0"/>
              <a:t>IEEE </a:t>
            </a:r>
            <a:r>
              <a:rPr lang="en-US" dirty="0" err="1"/>
              <a:t>802.1Q</a:t>
            </a:r>
            <a:r>
              <a:rPr lang="en-US" dirty="0"/>
              <a:t> frame tagging </a:t>
            </a:r>
            <a:r>
              <a:rPr lang="en-US" dirty="0" smtClean="0"/>
              <a:t>and how it enables </a:t>
            </a:r>
            <a:r>
              <a:rPr lang="en-US" dirty="0"/>
              <a:t>differentiation between Ethernet frames associated with distinct </a:t>
            </a:r>
            <a:r>
              <a:rPr lang="en-US" dirty="0" err="1"/>
              <a:t>VLANs</a:t>
            </a:r>
            <a:r>
              <a:rPr lang="en-US" dirty="0"/>
              <a:t> as they traverse common trunk links.</a:t>
            </a:r>
          </a:p>
          <a:p>
            <a:r>
              <a:rPr lang="en-US" dirty="0"/>
              <a:t>This chapter also examined the configuration, verification, and troubleshooting of </a:t>
            </a:r>
            <a:r>
              <a:rPr lang="en-US" dirty="0" err="1"/>
              <a:t>VLANs</a:t>
            </a:r>
            <a:r>
              <a:rPr lang="en-US" dirty="0"/>
              <a:t> and trunks using the Cisco </a:t>
            </a:r>
            <a:r>
              <a:rPr lang="en-US" dirty="0" err="1"/>
              <a:t>IOS</a:t>
            </a:r>
            <a:r>
              <a:rPr lang="en-US" dirty="0"/>
              <a:t> CL and explored basic security and design considerations in the context of </a:t>
            </a:r>
            <a:r>
              <a:rPr lang="en-US" dirty="0" err="1"/>
              <a:t>VLANs</a:t>
            </a:r>
            <a:r>
              <a:rPr lang="en-US" dirty="0"/>
              <a:t>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30723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Overview Of </a:t>
            </a:r>
            <a:r>
              <a:rPr lang="en-US" sz="1800" dirty="0" err="1" smtClean="0">
                <a:ea typeface="ＭＳ Ｐゴシック" pitchFamily="34" charset="-128"/>
              </a:rPr>
              <a:t>VLANs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>
                <a:ea typeface="ＭＳ Ｐゴシック" pitchFamily="34" charset="-128"/>
              </a:rPr>
              <a:t>VLAN</a:t>
            </a:r>
            <a:r>
              <a:rPr lang="en-US" dirty="0" smtClean="0">
                <a:ea typeface="ＭＳ Ｐゴシック" pitchFamily="34" charset="-128"/>
              </a:rPr>
              <a:t> Definitions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58" y="1477963"/>
            <a:ext cx="6175659" cy="4849812"/>
          </a:xfrm>
        </p:spPr>
      </p:pic>
    </p:spTree>
    <p:extLst>
      <p:ext uri="{BB962C8B-B14F-4D97-AF65-F5344CB8AC3E}">
        <p14:creationId xmlns:p14="http://schemas.microsoft.com/office/powerpoint/2010/main" val="22424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Overview Of </a:t>
            </a:r>
            <a:r>
              <a:rPr lang="en-US" sz="1800" dirty="0" err="1" smtClean="0">
                <a:ea typeface="ＭＳ Ｐゴシック" pitchFamily="34" charset="-128"/>
              </a:rPr>
              <a:t>VLANs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Benefits of </a:t>
            </a:r>
            <a:r>
              <a:rPr lang="en-US" dirty="0" err="1" smtClean="0">
                <a:ea typeface="ＭＳ Ｐゴシック" pitchFamily="34" charset="-128"/>
              </a:rPr>
              <a:t>VLANs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3" y="1477510"/>
            <a:ext cx="7940675" cy="4850719"/>
          </a:xfrm>
        </p:spPr>
        <p:txBody>
          <a:bodyPr/>
          <a:lstStyle/>
          <a:p>
            <a:r>
              <a:rPr lang="en-US" dirty="0" smtClean="0"/>
              <a:t>Security</a:t>
            </a:r>
          </a:p>
          <a:p>
            <a:r>
              <a:rPr lang="en-US" dirty="0" smtClean="0"/>
              <a:t>Cost reduction</a:t>
            </a:r>
          </a:p>
          <a:p>
            <a:r>
              <a:rPr lang="en-US" dirty="0" smtClean="0"/>
              <a:t>Better performance</a:t>
            </a:r>
            <a:endParaRPr lang="en-US" dirty="0"/>
          </a:p>
          <a:p>
            <a:r>
              <a:rPr lang="en-US" dirty="0"/>
              <a:t>Shrink broadcast </a:t>
            </a:r>
            <a:r>
              <a:rPr lang="en-US" dirty="0" smtClean="0"/>
              <a:t>domains</a:t>
            </a:r>
            <a:endParaRPr lang="en-US" dirty="0"/>
          </a:p>
          <a:p>
            <a:r>
              <a:rPr lang="en-US" dirty="0"/>
              <a:t>Improved IT staff </a:t>
            </a:r>
            <a:r>
              <a:rPr lang="en-US" dirty="0" smtClean="0"/>
              <a:t>efficiency</a:t>
            </a:r>
            <a:endParaRPr lang="en-US" dirty="0"/>
          </a:p>
          <a:p>
            <a:r>
              <a:rPr lang="en-US" dirty="0"/>
              <a:t>Simpler project and application </a:t>
            </a:r>
            <a:r>
              <a:rPr lang="en-US" dirty="0" smtClean="0"/>
              <a:t>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5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Overview Of </a:t>
            </a:r>
            <a:r>
              <a:rPr lang="en-US" sz="1800" dirty="0" err="1" smtClean="0">
                <a:ea typeface="ＭＳ Ｐゴシック" pitchFamily="34" charset="-128"/>
              </a:rPr>
              <a:t>VLANs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Types of </a:t>
            </a:r>
            <a:r>
              <a:rPr lang="en-US" dirty="0" err="1" smtClean="0">
                <a:ea typeface="ＭＳ Ｐゴシック" pitchFamily="34" charset="-128"/>
              </a:rPr>
              <a:t>VLANs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3" y="1477510"/>
            <a:ext cx="7940675" cy="4850719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VLAN</a:t>
            </a:r>
            <a:endParaRPr lang="en-US" dirty="0"/>
          </a:p>
          <a:p>
            <a:r>
              <a:rPr lang="en-US" dirty="0" smtClean="0"/>
              <a:t>Default </a:t>
            </a:r>
            <a:r>
              <a:rPr lang="en-US" dirty="0" err="1"/>
              <a:t>VLAN</a:t>
            </a:r>
            <a:endParaRPr lang="en-US" dirty="0"/>
          </a:p>
          <a:p>
            <a:r>
              <a:rPr lang="en-US" dirty="0" smtClean="0"/>
              <a:t>Native </a:t>
            </a:r>
            <a:r>
              <a:rPr lang="en-US" dirty="0" err="1"/>
              <a:t>VLAN</a:t>
            </a:r>
            <a:endParaRPr lang="en-US" dirty="0"/>
          </a:p>
          <a:p>
            <a:r>
              <a:rPr lang="en-US" dirty="0" smtClean="0"/>
              <a:t>Management </a:t>
            </a:r>
            <a:r>
              <a:rPr lang="en-US" dirty="0" err="1" smtClean="0"/>
              <a:t>VLAN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0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49" y="1418184"/>
            <a:ext cx="6897063" cy="5153745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Overview Of </a:t>
            </a:r>
            <a:r>
              <a:rPr lang="en-US" sz="1800" dirty="0" err="1" smtClean="0">
                <a:ea typeface="ＭＳ Ｐゴシック" pitchFamily="34" charset="-128"/>
              </a:rPr>
              <a:t>VLANs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Types of </a:t>
            </a:r>
            <a:r>
              <a:rPr lang="en-US" dirty="0" err="1" smtClean="0">
                <a:ea typeface="ＭＳ Ｐゴシック" pitchFamily="34" charset="-128"/>
              </a:rPr>
              <a:t>VLANs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876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Overview Of </a:t>
            </a:r>
            <a:r>
              <a:rPr lang="en-US" sz="1800" dirty="0" err="1" smtClean="0">
                <a:ea typeface="ＭＳ Ｐゴシック" pitchFamily="34" charset="-128"/>
              </a:rPr>
              <a:t>VLANs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Voice </a:t>
            </a:r>
            <a:r>
              <a:rPr lang="en-US" dirty="0" err="1" smtClean="0">
                <a:ea typeface="ＭＳ Ｐゴシック" pitchFamily="34" charset="-128"/>
              </a:rPr>
              <a:t>VLANs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123" y="1477510"/>
            <a:ext cx="7940675" cy="4850719"/>
          </a:xfrm>
        </p:spPr>
        <p:txBody>
          <a:bodyPr/>
          <a:lstStyle/>
          <a:p>
            <a:r>
              <a:rPr lang="en-US" dirty="0"/>
              <a:t>VoIP </a:t>
            </a:r>
            <a:r>
              <a:rPr lang="en-US" dirty="0" smtClean="0"/>
              <a:t>traffic is time-sensitive and requires</a:t>
            </a:r>
            <a:r>
              <a:rPr lang="en-US" dirty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Assured bandwidth to ensure voice quality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Transmission priority over other types of network traffic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Ability to be routed around congested areas on the network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Delay of less than 150 </a:t>
            </a:r>
            <a:r>
              <a:rPr lang="en-US" dirty="0" err="1"/>
              <a:t>ms</a:t>
            </a:r>
            <a:r>
              <a:rPr lang="en-US" dirty="0"/>
              <a:t> across the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The </a:t>
            </a:r>
            <a:r>
              <a:rPr lang="en-US" dirty="0"/>
              <a:t>voice </a:t>
            </a:r>
            <a:r>
              <a:rPr lang="en-US" dirty="0" err="1"/>
              <a:t>VLAN</a:t>
            </a:r>
            <a:r>
              <a:rPr lang="en-US" dirty="0"/>
              <a:t> feature enables access ports to carry IP voice traffic from an IP </a:t>
            </a:r>
            <a:r>
              <a:rPr lang="en-US" dirty="0" smtClean="0"/>
              <a:t>phone</a:t>
            </a:r>
          </a:p>
          <a:p>
            <a:r>
              <a:rPr lang="en-US" dirty="0"/>
              <a:t>The switch can connect to a Cisco 7960 IP Phone and carry IP voice </a:t>
            </a:r>
            <a:r>
              <a:rPr lang="en-US" dirty="0" smtClean="0"/>
              <a:t>traffic</a:t>
            </a:r>
          </a:p>
          <a:p>
            <a:r>
              <a:rPr lang="en-US" dirty="0"/>
              <a:t>Because the sound quality of an IP phone call can deteriorate if the data is unevenly sent, the switch supports quality of service (</a:t>
            </a:r>
            <a:r>
              <a:rPr lang="en-US" dirty="0" err="1"/>
              <a:t>QoS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19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16503</TotalTime>
  <Pages>28</Pages>
  <Words>2016</Words>
  <Application>Microsoft Office PowerPoint</Application>
  <PresentationFormat>On-screen Show (4:3)</PresentationFormat>
  <Paragraphs>336</Paragraphs>
  <Slides>45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PPT-TMPLT-WHT_C</vt:lpstr>
      <vt:lpstr>NetAcad-4F_PPT-WHT_060408</vt:lpstr>
      <vt:lpstr>Chapter 3: Implementing VLAN Security</vt:lpstr>
      <vt:lpstr>Chapter 3</vt:lpstr>
      <vt:lpstr>Chapter 3: Objectives</vt:lpstr>
      <vt:lpstr>Overview Of VLANs VLAN Definitions</vt:lpstr>
      <vt:lpstr>Overview Of VLANs VLAN Definitions</vt:lpstr>
      <vt:lpstr>Overview Of VLANs Benefits of VLANs</vt:lpstr>
      <vt:lpstr>Overview Of VLANs Types of VLANs</vt:lpstr>
      <vt:lpstr>Overview Of VLANs Types of VLANs</vt:lpstr>
      <vt:lpstr>Overview Of VLANs Voice VLANs</vt:lpstr>
      <vt:lpstr>Overview Of VLANs Voice VLANs</vt:lpstr>
      <vt:lpstr>VLANs in a Multi-Switched Environment VLAN Trunks</vt:lpstr>
      <vt:lpstr>VLANs in a Multi-Switched Environment VLAN Trunks</vt:lpstr>
      <vt:lpstr>VLANs in a Multi-Switched Environment Controlling Broadcast Domains with VLANs</vt:lpstr>
      <vt:lpstr>VLANs in a Multi-Switched Environment Tagging Ethernet Frames for VLAN Identification</vt:lpstr>
      <vt:lpstr>VLANs in a Multi-Switched Environment Tagging Ethernet Frames for VLAN Identification</vt:lpstr>
      <vt:lpstr>VLANs in a Multi-Switched Environment Native VLANs and 802.1q Tagging</vt:lpstr>
      <vt:lpstr>VLANs in a Multi-Switched Environment Voice VLAN Tagging</vt:lpstr>
      <vt:lpstr>VLAN Assignment VLAN Ranges On Catalyst Switches</vt:lpstr>
      <vt:lpstr>VLAN Assignment Creating a VLAN</vt:lpstr>
      <vt:lpstr>VLAN Assignment Assigning Ports To VLANs</vt:lpstr>
      <vt:lpstr>VLAN Assignment Assigning Ports To VLANs</vt:lpstr>
      <vt:lpstr>VLAN Assignment Changing VLAN Port Membership</vt:lpstr>
      <vt:lpstr>VLAN Assignment Changing VLAN Port Membership</vt:lpstr>
      <vt:lpstr>VLAN Assignment Deleting VLANs</vt:lpstr>
      <vt:lpstr>VLAN Assignment Verifying VLAN Information</vt:lpstr>
      <vt:lpstr>VLAN Assignment Verifying VLAN Information</vt:lpstr>
      <vt:lpstr>VLAN Assignment Configuring IEEE 802.1q Trunk Links</vt:lpstr>
      <vt:lpstr>VLAN Assignment Resetting the Trunk To Default State</vt:lpstr>
      <vt:lpstr>VLAN Assignment Resetting the Trunk To Default State</vt:lpstr>
      <vt:lpstr>VLAN Assignment Verifying Trunk Configuration</vt:lpstr>
      <vt:lpstr>Dynamic Trunking Protocol Introduction to DTP</vt:lpstr>
      <vt:lpstr>Dynamic Trunking Protocol Negotiated Interface Modes</vt:lpstr>
      <vt:lpstr>Troubleshooting VLANs and Trunks Addressing Issues with VLAN</vt:lpstr>
      <vt:lpstr>Troubleshooting VLANs and Trunks Missing VLANs</vt:lpstr>
      <vt:lpstr>Troubleshooting VLANs and Trunks Introduction to Troubleshooting Trunks</vt:lpstr>
      <vt:lpstr>Troubleshooting VLANs and Trunks Common Problems With Trunks</vt:lpstr>
      <vt:lpstr>Troubleshooting VLANs and Trunks Trunk Mode Mismatches</vt:lpstr>
      <vt:lpstr>Troubleshooting VLANs and Trunks Incorrect VLAN List</vt:lpstr>
      <vt:lpstr>Attacks on VLANs Switch spoofing Attack</vt:lpstr>
      <vt:lpstr>Attacks on VLANs Double-Tagging Attack</vt:lpstr>
      <vt:lpstr>Attacks on VLANs Double-Tagging Attack</vt:lpstr>
      <vt:lpstr>Attacks on VLANs PVLAN Edge</vt:lpstr>
      <vt:lpstr>Design Best Practices For VLANs VLAN Design Guideline</vt:lpstr>
      <vt:lpstr>Chapter 3: 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Rodrigo Floriano</cp:lastModifiedBy>
  <cp:revision>1165</cp:revision>
  <cp:lastPrinted>1999-01-27T00:54:54Z</cp:lastPrinted>
  <dcterms:created xsi:type="dcterms:W3CDTF">2006-10-23T15:07:30Z</dcterms:created>
  <dcterms:modified xsi:type="dcterms:W3CDTF">2013-06-21T20:12:34Z</dcterms:modified>
</cp:coreProperties>
</file>