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7"/>
  </p:notesMasterIdLst>
  <p:handoutMasterIdLst>
    <p:handoutMasterId r:id="rId38"/>
  </p:handoutMasterIdLst>
  <p:sldIdLst>
    <p:sldId id="500" r:id="rId3"/>
    <p:sldId id="541" r:id="rId4"/>
    <p:sldId id="782" r:id="rId5"/>
    <p:sldId id="785" r:id="rId6"/>
    <p:sldId id="786" r:id="rId7"/>
    <p:sldId id="787" r:id="rId8"/>
    <p:sldId id="788" r:id="rId9"/>
    <p:sldId id="789" r:id="rId10"/>
    <p:sldId id="792" r:id="rId11"/>
    <p:sldId id="790" r:id="rId12"/>
    <p:sldId id="791" r:id="rId13"/>
    <p:sldId id="793" r:id="rId14"/>
    <p:sldId id="795" r:id="rId15"/>
    <p:sldId id="796" r:id="rId16"/>
    <p:sldId id="797" r:id="rId17"/>
    <p:sldId id="799" r:id="rId18"/>
    <p:sldId id="800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10" r:id="rId28"/>
    <p:sldId id="809" r:id="rId29"/>
    <p:sldId id="811" r:id="rId30"/>
    <p:sldId id="812" r:id="rId31"/>
    <p:sldId id="813" r:id="rId32"/>
    <p:sldId id="814" r:id="rId33"/>
    <p:sldId id="815" r:id="rId34"/>
    <p:sldId id="783" r:id="rId35"/>
    <p:sldId id="681" r:id="rId3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5: </a:t>
            </a:r>
            <a:r>
              <a:rPr lang="en-US" sz="1400" dirty="0" smtClean="0"/>
              <a:t>: </a:t>
            </a:r>
            <a:r>
              <a:rPr lang="en-US" sz="1400" b="1" dirty="0" smtClean="0"/>
              <a:t>Inter-</a:t>
            </a:r>
            <a:r>
              <a:rPr lang="en-US" sz="1400" b="1" dirty="0" err="1" smtClean="0"/>
              <a:t>VLAN</a:t>
            </a:r>
            <a:r>
              <a:rPr lang="en-US" sz="1400" b="1" dirty="0" smtClean="0"/>
              <a:t> Routing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5.1.2 </a:t>
            </a:r>
            <a:r>
              <a:rPr lang="en-US" sz="1200" b="1" dirty="0" smtClean="0">
                <a:ea typeface="ＭＳ Ｐゴシック" pitchFamily="34" charset="-128"/>
              </a:rPr>
              <a:t>Configure Legacy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5.1.2.2 </a:t>
            </a:r>
            <a:r>
              <a:rPr lang="en-US" sz="1200" b="1" dirty="0" smtClean="0">
                <a:ea typeface="ＭＳ Ｐゴシック" pitchFamily="34" charset="-128"/>
              </a:rPr>
              <a:t>Configure Legacy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Routing: Switch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5.1.2 </a:t>
            </a:r>
            <a:r>
              <a:rPr lang="en-US" sz="1200" b="1" dirty="0" smtClean="0">
                <a:ea typeface="ＭＳ Ｐゴシック" pitchFamily="34" charset="-128"/>
              </a:rPr>
              <a:t>Configure Legacy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5.1.2.3 </a:t>
            </a:r>
            <a:r>
              <a:rPr lang="en-US" sz="1200" b="1" dirty="0" smtClean="0">
                <a:ea typeface="ＭＳ Ｐゴシック" pitchFamily="34" charset="-128"/>
              </a:rPr>
              <a:t>Configure Legacy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Routing: Router Interface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5.1.3.1 </a:t>
            </a:r>
            <a:r>
              <a:rPr lang="en-US" sz="1200" b="1" dirty="0" smtClean="0">
                <a:ea typeface="ＭＳ Ｐゴシック" pitchFamily="34" charset="-128"/>
              </a:rPr>
              <a:t>Configure Router-On-A-Stick:</a:t>
            </a:r>
            <a:r>
              <a:rPr lang="en-US" sz="1200" b="1" baseline="0" dirty="0" smtClean="0">
                <a:ea typeface="ＭＳ Ｐゴシック" pitchFamily="34" charset="-128"/>
              </a:rPr>
              <a:t> Preparation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5.1.3.2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Switch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Router Interface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5.1.3.4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</a:t>
            </a:r>
            <a:r>
              <a:rPr lang="en-US" b="1" dirty="0" smtClean="0">
                <a:ea typeface="ＭＳ Ｐゴシック" pitchFamily="34" charset="-128"/>
              </a:rPr>
              <a:t>Verifying </a:t>
            </a:r>
            <a:r>
              <a:rPr lang="en-US" b="1" dirty="0" err="1" smtClean="0">
                <a:ea typeface="ＭＳ Ｐゴシック" pitchFamily="34" charset="-128"/>
              </a:rPr>
              <a:t>Subinterfaces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5.1.3.4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</a:t>
            </a:r>
            <a:r>
              <a:rPr lang="en-US" b="1" dirty="0" smtClean="0">
                <a:ea typeface="ＭＳ Ｐゴシック" pitchFamily="34" charset="-128"/>
              </a:rPr>
              <a:t>Verifying </a:t>
            </a:r>
            <a:r>
              <a:rPr lang="en-US" b="1" dirty="0" err="1" smtClean="0">
                <a:ea typeface="ＭＳ Ｐゴシック" pitchFamily="34" charset="-128"/>
              </a:rPr>
              <a:t>Subinterfaces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5.1.3.4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</a:t>
            </a:r>
            <a:r>
              <a:rPr lang="en-US" b="1" dirty="0" smtClean="0">
                <a:ea typeface="ＭＳ Ｐゴシック" pitchFamily="34" charset="-128"/>
              </a:rPr>
              <a:t>Verifying </a:t>
            </a:r>
            <a:r>
              <a:rPr lang="en-US" b="1" dirty="0" err="1" smtClean="0">
                <a:ea typeface="ＭＳ Ｐゴシック" pitchFamily="34" charset="-128"/>
              </a:rPr>
              <a:t>Subinterfaces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5.1.3.5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</a:t>
            </a:r>
            <a:r>
              <a:rPr lang="en-US" b="1" dirty="0" smtClean="0">
                <a:ea typeface="ＭＳ Ｐゴシック" pitchFamily="34" charset="-128"/>
              </a:rPr>
              <a:t>Verifying Routing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 </a:t>
            </a:r>
            <a:r>
              <a:rPr lang="en-US" sz="1200" b="1" dirty="0" smtClean="0">
                <a:ea typeface="ＭＳ Ｐゴシック" pitchFamily="34" charset="-128"/>
              </a:rPr>
              <a:t>Troubleshooting</a:t>
            </a:r>
            <a:r>
              <a:rPr lang="en-US" sz="1200" b="1" baseline="0" dirty="0" smtClean="0">
                <a:ea typeface="ＭＳ Ｐゴシック" pitchFamily="34" charset="-128"/>
              </a:rPr>
              <a:t> Inter-</a:t>
            </a:r>
            <a:r>
              <a:rPr lang="en-US" sz="1200" b="1" baseline="0" dirty="0" err="1" smtClean="0">
                <a:ea typeface="ＭＳ Ｐゴシック" pitchFamily="34" charset="-128"/>
              </a:rPr>
              <a:t>VLAN</a:t>
            </a:r>
            <a:r>
              <a:rPr lang="en-US" sz="1200" b="1" baseline="0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Configuration Issues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5.2.1.1 </a:t>
            </a:r>
            <a:r>
              <a:rPr lang="en-US" b="1" dirty="0" smtClean="0">
                <a:ea typeface="ＭＳ Ｐゴシック" pitchFamily="34" charset="-128"/>
              </a:rPr>
              <a:t>Switch Port Issues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 </a:t>
            </a:r>
            <a:r>
              <a:rPr lang="en-US" sz="1200" b="1" dirty="0" smtClean="0">
                <a:ea typeface="ＭＳ Ｐゴシック" pitchFamily="34" charset="-128"/>
              </a:rPr>
              <a:t>Troubleshooting</a:t>
            </a:r>
            <a:r>
              <a:rPr lang="en-US" sz="1200" b="1" baseline="0" dirty="0" smtClean="0">
                <a:ea typeface="ＭＳ Ｐゴシック" pitchFamily="34" charset="-128"/>
              </a:rPr>
              <a:t> Inter-</a:t>
            </a:r>
            <a:r>
              <a:rPr lang="en-US" sz="1200" b="1" baseline="0" dirty="0" err="1" smtClean="0">
                <a:ea typeface="ＭＳ Ｐゴシック" pitchFamily="34" charset="-128"/>
              </a:rPr>
              <a:t>VLAN</a:t>
            </a:r>
            <a:r>
              <a:rPr lang="en-US" sz="1200" b="1" baseline="0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Configuration Issues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5.2.1.2 </a:t>
            </a:r>
            <a:r>
              <a:rPr lang="en-US" b="1" dirty="0" smtClean="0">
                <a:ea typeface="ＭＳ Ｐゴシック" pitchFamily="34" charset="-128"/>
              </a:rPr>
              <a:t>Verify Switch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 </a:t>
            </a:r>
            <a:r>
              <a:rPr lang="en-US" sz="1200" b="1" dirty="0" smtClean="0">
                <a:ea typeface="ＭＳ Ｐゴシック" pitchFamily="34" charset="-128"/>
              </a:rPr>
              <a:t>Troubleshooting</a:t>
            </a:r>
            <a:r>
              <a:rPr lang="en-US" sz="1200" b="1" baseline="0" dirty="0" smtClean="0">
                <a:ea typeface="ＭＳ Ｐゴシック" pitchFamily="34" charset="-128"/>
              </a:rPr>
              <a:t> Inter-</a:t>
            </a:r>
            <a:r>
              <a:rPr lang="en-US" sz="1200" b="1" baseline="0" dirty="0" err="1" smtClean="0">
                <a:ea typeface="ＭＳ Ｐゴシック" pitchFamily="34" charset="-128"/>
              </a:rPr>
              <a:t>VLAN</a:t>
            </a:r>
            <a:r>
              <a:rPr lang="en-US" sz="1200" b="1" baseline="0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Configuration Issues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5.2.1.4 </a:t>
            </a:r>
            <a:r>
              <a:rPr lang="en-US" b="1" dirty="0" smtClean="0">
                <a:ea typeface="ＭＳ Ｐゴシック" pitchFamily="34" charset="-128"/>
              </a:rPr>
              <a:t>Verify Router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 </a:t>
            </a:r>
            <a:r>
              <a:rPr lang="en-US" sz="1200" b="1" dirty="0" smtClean="0">
                <a:ea typeface="ＭＳ Ｐゴシック" pitchFamily="34" charset="-128"/>
              </a:rPr>
              <a:t>Troubleshooting</a:t>
            </a:r>
            <a:r>
              <a:rPr lang="en-US" sz="1200" b="1" baseline="0" dirty="0" smtClean="0">
                <a:ea typeface="ＭＳ Ｐゴシック" pitchFamily="34" charset="-128"/>
              </a:rPr>
              <a:t> Inter-</a:t>
            </a:r>
            <a:r>
              <a:rPr lang="en-US" sz="1200" b="1" baseline="0" dirty="0" err="1" smtClean="0">
                <a:ea typeface="ＭＳ Ｐゴシック" pitchFamily="34" charset="-128"/>
              </a:rPr>
              <a:t>VLAN</a:t>
            </a:r>
            <a:r>
              <a:rPr lang="en-US" sz="1200" b="1" baseline="0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Configuration Issues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5.2.1.4 </a:t>
            </a:r>
            <a:r>
              <a:rPr lang="en-US" b="1" dirty="0" smtClean="0">
                <a:ea typeface="ＭＳ Ｐゴシック" pitchFamily="34" charset="-128"/>
              </a:rPr>
              <a:t>Verify Router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 </a:t>
            </a:r>
            <a:r>
              <a:rPr lang="en-US" sz="1200" b="1" dirty="0" smtClean="0">
                <a:ea typeface="ＭＳ Ｐゴシック" pitchFamily="34" charset="-128"/>
              </a:rPr>
              <a:t>Troubleshooting</a:t>
            </a:r>
            <a:r>
              <a:rPr lang="en-US" sz="1200" b="1" baseline="0" dirty="0" smtClean="0">
                <a:ea typeface="ＭＳ Ｐゴシック" pitchFamily="34" charset="-128"/>
              </a:rPr>
              <a:t> Inter-</a:t>
            </a:r>
            <a:r>
              <a:rPr lang="en-US" sz="1200" b="1" baseline="0" dirty="0" err="1" smtClean="0">
                <a:ea typeface="ＭＳ Ｐゴシック" pitchFamily="34" charset="-128"/>
              </a:rPr>
              <a:t>VLAN</a:t>
            </a:r>
            <a:r>
              <a:rPr lang="en-US" sz="1200" b="1" baseline="0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5.2.2 </a:t>
            </a:r>
            <a:r>
              <a:rPr lang="en-US" sz="1200" b="1" dirty="0" smtClean="0">
                <a:ea typeface="ＭＳ Ｐゴシック" pitchFamily="34" charset="-128"/>
              </a:rPr>
              <a:t>IP Addressing Issues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5.2.2.1 </a:t>
            </a:r>
            <a:r>
              <a:rPr lang="en-US" b="1" dirty="0" smtClean="0">
                <a:ea typeface="ＭＳ Ｐゴシック" pitchFamily="34" charset="-128"/>
              </a:rPr>
              <a:t>Errors With IP Address And Subnet Masks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5.2 </a:t>
            </a:r>
            <a:r>
              <a:rPr lang="en-US" sz="1200" b="1" dirty="0" smtClean="0">
                <a:ea typeface="ＭＳ Ｐゴシック" pitchFamily="34" charset="-128"/>
              </a:rPr>
              <a:t>Troubleshooting</a:t>
            </a:r>
            <a:r>
              <a:rPr lang="en-US" sz="1200" b="1" baseline="0" dirty="0" smtClean="0">
                <a:ea typeface="ＭＳ Ｐゴシック" pitchFamily="34" charset="-128"/>
              </a:rPr>
              <a:t> Inter-</a:t>
            </a:r>
            <a:r>
              <a:rPr lang="en-US" sz="1200" b="1" baseline="0" dirty="0" err="1" smtClean="0">
                <a:ea typeface="ＭＳ Ｐゴシック" pitchFamily="34" charset="-128"/>
              </a:rPr>
              <a:t>VLAN</a:t>
            </a:r>
            <a:r>
              <a:rPr lang="en-US" sz="1200" b="1" baseline="0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5.2.2 </a:t>
            </a:r>
            <a:r>
              <a:rPr lang="en-US" sz="1200" b="1" dirty="0" smtClean="0">
                <a:ea typeface="ＭＳ Ｐゴシック" pitchFamily="34" charset="-128"/>
              </a:rPr>
              <a:t>IP Addressing Issues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5.2.2.2 </a:t>
            </a:r>
            <a:r>
              <a:rPr lang="en-US" sz="1200" b="1" dirty="0" smtClean="0">
                <a:ea typeface="ＭＳ Ｐゴシック" pitchFamily="34" charset="-128"/>
              </a:rPr>
              <a:t>Verifying IP Address And Subnet Mask Configuration Issues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Layer 3 switching</a:t>
            </a:r>
          </a:p>
          <a:p>
            <a:pPr>
              <a:buFontTx/>
              <a:buNone/>
            </a:pPr>
            <a:r>
              <a:rPr lang="en-US" b="1" dirty="0" smtClean="0"/>
              <a:t>5.3.1 </a:t>
            </a:r>
            <a:r>
              <a:rPr lang="en-US" sz="1200" b="1" dirty="0" smtClean="0">
                <a:ea typeface="ＭＳ Ｐゴシック" pitchFamily="34" charset="-128"/>
              </a:rPr>
              <a:t>Layer 3 Switching Operation And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5.3.1.1 </a:t>
            </a:r>
            <a:r>
              <a:rPr lang="en-US" b="1" dirty="0" smtClean="0">
                <a:ea typeface="ＭＳ Ｐゴシック" pitchFamily="34" charset="-128"/>
              </a:rPr>
              <a:t>Introduction To Layer 3 Switching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Layer 3 switching</a:t>
            </a:r>
          </a:p>
          <a:p>
            <a:pPr>
              <a:buFontTx/>
              <a:buNone/>
            </a:pPr>
            <a:r>
              <a:rPr lang="en-US" b="1" dirty="0" smtClean="0"/>
              <a:t>5.3.1 </a:t>
            </a:r>
            <a:r>
              <a:rPr lang="en-US" sz="1200" b="1" dirty="0" smtClean="0">
                <a:ea typeface="ＭＳ Ｐゴシック" pitchFamily="34" charset="-128"/>
              </a:rPr>
              <a:t>Layer 3 Switching Operation And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5.3.1.2 </a:t>
            </a:r>
            <a:r>
              <a:rPr lang="en-US" b="1" dirty="0" smtClean="0">
                <a:ea typeface="ＭＳ Ｐゴシック" pitchFamily="34" charset="-128"/>
              </a:rPr>
              <a:t>Inter-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Routing with Switch</a:t>
            </a:r>
            <a:r>
              <a:rPr lang="en-US" b="1" baseline="0" dirty="0" smtClean="0">
                <a:ea typeface="ＭＳ Ｐゴシック" pitchFamily="34" charset="-128"/>
              </a:rPr>
              <a:t> Virtual Interfaces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Layer 3 switching</a:t>
            </a:r>
          </a:p>
          <a:p>
            <a:pPr>
              <a:buFontTx/>
              <a:buNone/>
            </a:pPr>
            <a:r>
              <a:rPr lang="en-US" b="1" dirty="0" smtClean="0"/>
              <a:t>5.3.1 </a:t>
            </a:r>
            <a:r>
              <a:rPr lang="en-US" sz="1200" b="1" dirty="0" smtClean="0">
                <a:ea typeface="ＭＳ Ｐゴシック" pitchFamily="34" charset="-128"/>
              </a:rPr>
              <a:t>Layer 3 Switching Operation And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5.3.1.3 </a:t>
            </a:r>
            <a:r>
              <a:rPr lang="en-US" b="1" dirty="0" smtClean="0">
                <a:ea typeface="ＭＳ Ｐゴシック" pitchFamily="34" charset="-128"/>
              </a:rPr>
              <a:t>Inter-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Routing with Switch</a:t>
            </a:r>
            <a:r>
              <a:rPr lang="en-US" b="1" baseline="0" dirty="0" smtClean="0">
                <a:ea typeface="ＭＳ Ｐゴシック" pitchFamily="34" charset="-128"/>
              </a:rPr>
              <a:t> Virtual Interfaces </a:t>
            </a:r>
            <a:r>
              <a:rPr lang="en-US" b="1" dirty="0" smtClean="0">
                <a:ea typeface="ＭＳ Ｐゴシック" pitchFamily="34" charset="-128"/>
              </a:rPr>
              <a:t>(</a:t>
            </a:r>
            <a:r>
              <a:rPr lang="en-US" b="1" dirty="0" err="1" smtClean="0">
                <a:ea typeface="ＭＳ Ｐゴシック" pitchFamily="34" charset="-128"/>
              </a:rPr>
              <a:t>cont</a:t>
            </a:r>
            <a:r>
              <a:rPr lang="en-US" b="1" dirty="0" smtClean="0">
                <a:ea typeface="ＭＳ Ｐゴシック" pitchFamily="34" charset="-128"/>
              </a:rPr>
              <a:t>)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Layer 3 switching</a:t>
            </a:r>
          </a:p>
          <a:p>
            <a:pPr>
              <a:buFontTx/>
              <a:buNone/>
            </a:pPr>
            <a:r>
              <a:rPr lang="en-US" b="1" dirty="0" smtClean="0"/>
              <a:t>5.3.1 </a:t>
            </a:r>
            <a:r>
              <a:rPr lang="en-US" sz="1200" b="1" dirty="0" smtClean="0">
                <a:ea typeface="ＭＳ Ｐゴシック" pitchFamily="34" charset="-128"/>
              </a:rPr>
              <a:t>Layer 3 Switching Operation And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5.3.1.3 </a:t>
            </a:r>
            <a:r>
              <a:rPr lang="en-US" b="1" dirty="0" smtClean="0">
                <a:ea typeface="ＭＳ Ｐゴシック" pitchFamily="34" charset="-128"/>
              </a:rPr>
              <a:t>Inter-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Routing with Switch</a:t>
            </a:r>
            <a:r>
              <a:rPr lang="en-US" b="1" baseline="0" dirty="0" smtClean="0">
                <a:ea typeface="ＭＳ Ｐゴシック" pitchFamily="34" charset="-128"/>
              </a:rPr>
              <a:t> Virtual Interfaces </a:t>
            </a:r>
            <a:r>
              <a:rPr lang="en-US" b="1" dirty="0" smtClean="0">
                <a:ea typeface="ＭＳ Ｐゴシック" pitchFamily="34" charset="-128"/>
              </a:rPr>
              <a:t>(</a:t>
            </a:r>
            <a:r>
              <a:rPr lang="en-US" b="1" dirty="0" err="1" smtClean="0">
                <a:ea typeface="ＭＳ Ｐゴシック" pitchFamily="34" charset="-128"/>
              </a:rPr>
              <a:t>cont</a:t>
            </a:r>
            <a:r>
              <a:rPr lang="en-US" b="1" dirty="0" smtClean="0">
                <a:ea typeface="ＭＳ Ｐゴシック" pitchFamily="34" charset="-128"/>
              </a:rPr>
              <a:t>)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Layer 3 switching</a:t>
            </a:r>
          </a:p>
          <a:p>
            <a:pPr>
              <a:buFontTx/>
              <a:buNone/>
            </a:pPr>
            <a:r>
              <a:rPr lang="en-US" b="1" dirty="0" smtClean="0"/>
              <a:t>5.3.1 </a:t>
            </a:r>
            <a:r>
              <a:rPr lang="en-US" sz="1200" b="1" dirty="0" smtClean="0">
                <a:ea typeface="ＭＳ Ｐゴシック" pitchFamily="34" charset="-128"/>
              </a:rPr>
              <a:t>Layer 3 Switching Operation And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5.3.1.4 </a:t>
            </a:r>
            <a:r>
              <a:rPr lang="en-US" b="1" dirty="0" smtClean="0">
                <a:ea typeface="ＭＳ Ｐゴシック" pitchFamily="34" charset="-128"/>
              </a:rPr>
              <a:t>Inter-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Routing with </a:t>
            </a:r>
            <a:r>
              <a:rPr lang="en-US" b="1" dirty="0" err="1" smtClean="0">
                <a:ea typeface="ＭＳ Ｐゴシック" pitchFamily="34" charset="-128"/>
              </a:rPr>
              <a:t>with</a:t>
            </a:r>
            <a:r>
              <a:rPr lang="en-US" b="1" dirty="0" smtClean="0">
                <a:ea typeface="ＭＳ Ｐゴシック" pitchFamily="34" charset="-128"/>
              </a:rPr>
              <a:t> Routed Ports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Layer 3 switching</a:t>
            </a:r>
          </a:p>
          <a:p>
            <a:pPr>
              <a:buFontTx/>
              <a:buNone/>
            </a:pPr>
            <a:r>
              <a:rPr lang="en-US" b="1" dirty="0" smtClean="0"/>
              <a:t>5.3.1 </a:t>
            </a:r>
            <a:r>
              <a:rPr lang="en-US" sz="1200" b="1" dirty="0" smtClean="0">
                <a:ea typeface="ＭＳ Ｐゴシック" pitchFamily="34" charset="-128"/>
              </a:rPr>
              <a:t>Layer 3 Switching Operation And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5.3.1.5 </a:t>
            </a:r>
            <a:r>
              <a:rPr lang="en-US" b="1" dirty="0" smtClean="0">
                <a:ea typeface="ＭＳ Ｐゴシック" pitchFamily="34" charset="-128"/>
              </a:rPr>
              <a:t>Configuring Static Routes on a Catalyst 2960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Layer 3 switching</a:t>
            </a:r>
          </a:p>
          <a:p>
            <a:pPr>
              <a:buFontTx/>
              <a:buNone/>
            </a:pPr>
            <a:r>
              <a:rPr lang="en-US" b="1" dirty="0" smtClean="0"/>
              <a:t>5.3.2 </a:t>
            </a:r>
            <a:r>
              <a:rPr lang="en-US" sz="1200" b="1" dirty="0" smtClean="0">
                <a:ea typeface="ＭＳ Ｐゴシック" pitchFamily="34" charset="-128"/>
              </a:rPr>
              <a:t>Troubleshooting Layer 3 Switching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5.3.2.1 </a:t>
            </a:r>
            <a:r>
              <a:rPr lang="en-US" b="1" dirty="0" smtClean="0">
                <a:ea typeface="ＭＳ Ｐゴシック" pitchFamily="34" charset="-128"/>
              </a:rPr>
              <a:t>Layer 3 Switching Configuration Issues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 Layer 3 switching</a:t>
            </a:r>
          </a:p>
          <a:p>
            <a:pPr>
              <a:buFontTx/>
              <a:buNone/>
            </a:pPr>
            <a:r>
              <a:rPr lang="en-US" b="1" dirty="0" smtClean="0"/>
              <a:t>5.3.2 </a:t>
            </a:r>
            <a:r>
              <a:rPr lang="en-US" sz="1200" b="1" dirty="0" smtClean="0">
                <a:ea typeface="ＭＳ Ｐゴシック" pitchFamily="34" charset="-128"/>
              </a:rPr>
              <a:t>Troubleshooting Layer 3 Switching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5.3.2.1 </a:t>
            </a:r>
            <a:r>
              <a:rPr lang="en-US" b="1" dirty="0" smtClean="0">
                <a:ea typeface="ＭＳ Ｐゴシック" pitchFamily="34" charset="-128"/>
              </a:rPr>
              <a:t>Layer 3 Switching Configuration Issues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Operation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5.1.1.1 </a:t>
            </a:r>
            <a:r>
              <a:rPr lang="en-US" b="1" dirty="0" smtClean="0">
                <a:ea typeface="ＭＳ Ｐゴシック" pitchFamily="34" charset="-128"/>
              </a:rPr>
              <a:t>What is Inter-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Routing?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Operation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5.1.1.2 </a:t>
            </a:r>
            <a:r>
              <a:rPr lang="en-US" b="1" dirty="0" smtClean="0">
                <a:ea typeface="ＭＳ Ｐゴシック" pitchFamily="34" charset="-128"/>
              </a:rPr>
              <a:t>Legacy Inter-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Operation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5.1.1.3 </a:t>
            </a:r>
            <a:r>
              <a:rPr lang="en-US" b="1" dirty="0" smtClean="0">
                <a:ea typeface="ＭＳ Ｐゴシック" pitchFamily="34" charset="-128"/>
              </a:rPr>
              <a:t>Router-On-A-Stick Inter-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Operation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5.1.1.4 </a:t>
            </a:r>
            <a:r>
              <a:rPr lang="en-US" b="1" dirty="0" smtClean="0">
                <a:ea typeface="ＭＳ Ｐゴシック" pitchFamily="34" charset="-128"/>
              </a:rPr>
              <a:t>Multilayer Switch Inter-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5.1.2 </a:t>
            </a:r>
            <a:r>
              <a:rPr lang="en-US" sz="1200" b="1" dirty="0" smtClean="0">
                <a:ea typeface="ＭＳ Ｐゴシック" pitchFamily="34" charset="-128"/>
              </a:rPr>
              <a:t>Configure Legacy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5.1.2.1 </a:t>
            </a:r>
            <a:r>
              <a:rPr lang="en-US" sz="1200" b="1" dirty="0" smtClean="0">
                <a:ea typeface="ＭＳ Ｐゴシック" pitchFamily="34" charset="-128"/>
              </a:rPr>
              <a:t>Configure Legacy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Routing:</a:t>
            </a:r>
            <a:r>
              <a:rPr lang="en-US" sz="1200" b="1" baseline="0" dirty="0" smtClean="0">
                <a:ea typeface="ＭＳ Ｐゴシック" pitchFamily="34" charset="-128"/>
              </a:rPr>
              <a:t> Preparation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 </a:t>
            </a:r>
            <a:r>
              <a:rPr lang="en-US" sz="1200" b="1" dirty="0" smtClean="0">
                <a:ea typeface="ＭＳ Ｐゴシック" pitchFamily="34" charset="-128"/>
              </a:rPr>
              <a:t>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5.1.2 </a:t>
            </a:r>
            <a:r>
              <a:rPr lang="en-US" sz="1200" b="1" dirty="0" smtClean="0">
                <a:ea typeface="ＭＳ Ｐゴシック" pitchFamily="34" charset="-128"/>
              </a:rPr>
              <a:t>Configure Legacy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5.1.2.1 </a:t>
            </a:r>
            <a:r>
              <a:rPr lang="en-US" sz="1200" b="1" dirty="0" smtClean="0">
                <a:ea typeface="ＭＳ Ｐゴシック" pitchFamily="34" charset="-128"/>
              </a:rPr>
              <a:t>Configure Legacy Inter-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Routing:</a:t>
            </a:r>
            <a:r>
              <a:rPr lang="en-US" sz="1200" b="1" baseline="0" dirty="0" smtClean="0">
                <a:ea typeface="ＭＳ Ｐゴシック" pitchFamily="34" charset="-128"/>
              </a:rPr>
              <a:t> Preparation</a:t>
            </a: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5: Inter-</a:t>
            </a:r>
            <a:r>
              <a:rPr lang="en-US" sz="2800" dirty="0" err="1" smtClean="0"/>
              <a:t>VLAN</a:t>
            </a:r>
            <a:r>
              <a:rPr lang="en-US" sz="2800" dirty="0" smtClean="0"/>
              <a:t> Routing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Configure Legacy Inter-</a:t>
            </a:r>
            <a:r>
              <a:rPr lang="en-US" sz="1800" dirty="0" err="1">
                <a:ea typeface="ＭＳ Ｐゴシック" pitchFamily="34" charset="-128"/>
              </a:rPr>
              <a:t>VLAN</a:t>
            </a:r>
            <a:r>
              <a:rPr lang="en-US" sz="1800" dirty="0">
                <a:ea typeface="ＭＳ Ｐゴシック" pitchFamily="34" charset="-128"/>
              </a:rPr>
              <a:t> Routing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4" y="1619821"/>
            <a:ext cx="8671598" cy="477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7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Configure Legacy Inter-</a:t>
            </a:r>
            <a:r>
              <a:rPr lang="en-US" sz="1800" dirty="0" err="1">
                <a:ea typeface="ＭＳ Ｐゴシック" pitchFamily="34" charset="-128"/>
              </a:rPr>
              <a:t>VLAN</a:t>
            </a:r>
            <a:r>
              <a:rPr lang="en-US" sz="1800" dirty="0">
                <a:ea typeface="ＭＳ Ｐゴシック" pitchFamily="34" charset="-128"/>
              </a:rPr>
              <a:t> Routing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Router Interface</a:t>
            </a:r>
            <a:r>
              <a:rPr lang="en-US" dirty="0" smtClean="0">
                <a:ea typeface="ＭＳ Ｐゴシック" pitchFamily="34" charset="-128"/>
              </a:rPr>
              <a:t>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3" y="1550910"/>
            <a:ext cx="8227877" cy="483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4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Preparation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An alternative </a:t>
            </a:r>
            <a:r>
              <a:rPr lang="en-US" dirty="0" smtClean="0"/>
              <a:t>to legacy inter-</a:t>
            </a:r>
            <a:r>
              <a:rPr lang="en-US" dirty="0" err="1" smtClean="0"/>
              <a:t>VLAN</a:t>
            </a:r>
            <a:r>
              <a:rPr lang="en-US" dirty="0" smtClean="0"/>
              <a:t> routing is </a:t>
            </a:r>
            <a:r>
              <a:rPr lang="en-US" dirty="0"/>
              <a:t>to use </a:t>
            </a:r>
            <a:r>
              <a:rPr lang="en-US" dirty="0" err="1"/>
              <a:t>VLAN</a:t>
            </a:r>
            <a:r>
              <a:rPr lang="en-US" dirty="0"/>
              <a:t> </a:t>
            </a:r>
            <a:r>
              <a:rPr lang="en-US" dirty="0" err="1"/>
              <a:t>trunking</a:t>
            </a:r>
            <a:r>
              <a:rPr lang="en-US" dirty="0"/>
              <a:t> and </a:t>
            </a:r>
            <a:r>
              <a:rPr lang="en-US" dirty="0" err="1" smtClean="0"/>
              <a:t>subinterfaces</a:t>
            </a:r>
            <a:endParaRPr lang="en-US" dirty="0" smtClean="0"/>
          </a:p>
          <a:p>
            <a:r>
              <a:rPr lang="en-US" dirty="0" err="1"/>
              <a:t>VLAN</a:t>
            </a:r>
            <a:r>
              <a:rPr lang="en-US" dirty="0"/>
              <a:t> </a:t>
            </a:r>
            <a:r>
              <a:rPr lang="en-US" dirty="0" err="1"/>
              <a:t>trunking</a:t>
            </a:r>
            <a:r>
              <a:rPr lang="en-US" dirty="0"/>
              <a:t> allows a single physical router interface to route traffic for multiple </a:t>
            </a:r>
            <a:r>
              <a:rPr lang="en-US" dirty="0" err="1" smtClean="0"/>
              <a:t>VLANs</a:t>
            </a:r>
            <a:endParaRPr lang="en-US" dirty="0" smtClean="0"/>
          </a:p>
          <a:p>
            <a:r>
              <a:rPr lang="en-US" dirty="0" smtClean="0"/>
              <a:t>The physical </a:t>
            </a:r>
            <a:r>
              <a:rPr lang="en-US" dirty="0"/>
              <a:t>interface </a:t>
            </a:r>
            <a:r>
              <a:rPr lang="en-US" dirty="0" smtClean="0"/>
              <a:t>of the router must </a:t>
            </a:r>
            <a:r>
              <a:rPr lang="en-US" dirty="0"/>
              <a:t>be connected to a trunk link on the adjacent </a:t>
            </a:r>
            <a:r>
              <a:rPr lang="en-US" dirty="0" smtClean="0"/>
              <a:t>switch</a:t>
            </a:r>
          </a:p>
          <a:p>
            <a:r>
              <a:rPr lang="en-US" dirty="0"/>
              <a:t>On the router, </a:t>
            </a:r>
            <a:r>
              <a:rPr lang="en-US" dirty="0" err="1"/>
              <a:t>subinterfaces</a:t>
            </a:r>
            <a:r>
              <a:rPr lang="en-US" dirty="0"/>
              <a:t> are created for each unique </a:t>
            </a:r>
            <a:r>
              <a:rPr lang="en-US" dirty="0" err="1"/>
              <a:t>VLAN</a:t>
            </a:r>
            <a:r>
              <a:rPr lang="en-US" dirty="0"/>
              <a:t> on the </a:t>
            </a:r>
            <a:r>
              <a:rPr lang="en-US" dirty="0" err="1" smtClean="0"/>
              <a:t>networ</a:t>
            </a:r>
            <a:endParaRPr lang="en-US" dirty="0" smtClean="0"/>
          </a:p>
          <a:p>
            <a:r>
              <a:rPr lang="en-US" dirty="0"/>
              <a:t>Each </a:t>
            </a:r>
            <a:r>
              <a:rPr lang="en-US" dirty="0" err="1"/>
              <a:t>subinterface</a:t>
            </a:r>
            <a:r>
              <a:rPr lang="en-US" dirty="0"/>
              <a:t> is assigned an IP address specific to its subnet/</a:t>
            </a:r>
            <a:r>
              <a:rPr lang="en-US" dirty="0" err="1"/>
              <a:t>VLAN</a:t>
            </a:r>
            <a:r>
              <a:rPr lang="en-US" dirty="0"/>
              <a:t> and is also configured to tag frames for that </a:t>
            </a:r>
            <a:r>
              <a:rPr lang="en-US" dirty="0" err="1"/>
              <a:t>VLAN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313532"/>
            <a:ext cx="686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Configure </a:t>
            </a:r>
            <a:r>
              <a:rPr lang="en-US" sz="1800" dirty="0" smtClean="0">
                <a:ea typeface="ＭＳ Ｐゴシック" pitchFamily="34" charset="-128"/>
              </a:rPr>
              <a:t>Router-On-A-Stick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Configuration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8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Configure </a:t>
            </a:r>
            <a:r>
              <a:rPr lang="en-US" sz="1800" dirty="0" smtClean="0">
                <a:ea typeface="ＭＳ Ｐゴシック" pitchFamily="34" charset="-128"/>
              </a:rPr>
              <a:t>Router-On-A-Stick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Router Interface</a:t>
            </a:r>
            <a:r>
              <a:rPr lang="en-US" dirty="0" smtClean="0">
                <a:ea typeface="ＭＳ Ｐゴシック" pitchFamily="34" charset="-128"/>
              </a:rPr>
              <a:t>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90185"/>
            <a:ext cx="68103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6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</a:t>
            </a:r>
            <a:r>
              <a:rPr lang="en-US" dirty="0" err="1" smtClean="0">
                <a:ea typeface="ＭＳ Ｐゴシック" pitchFamily="34" charset="-128"/>
              </a:rPr>
              <a:t>Subinterfaces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2" y="1550115"/>
            <a:ext cx="6917726" cy="91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</a:t>
            </a:r>
            <a:r>
              <a:rPr lang="en-US" dirty="0" err="1" smtClean="0">
                <a:ea typeface="ＭＳ Ｐゴシック" pitchFamily="34" charset="-128"/>
              </a:rPr>
              <a:t>Subinterfaces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2" y="1521123"/>
            <a:ext cx="8370449" cy="47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</a:t>
            </a:r>
            <a:r>
              <a:rPr lang="en-US" dirty="0" err="1" smtClean="0">
                <a:ea typeface="ＭＳ Ｐゴシック" pitchFamily="34" charset="-128"/>
              </a:rPr>
              <a:t>Subinterfaces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31" y="1430484"/>
            <a:ext cx="6618391" cy="518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Access to devices on remote </a:t>
            </a:r>
            <a:r>
              <a:rPr lang="en-US" dirty="0" err="1"/>
              <a:t>VLANs</a:t>
            </a:r>
            <a:r>
              <a:rPr lang="en-US" dirty="0"/>
              <a:t> can be tested using the</a:t>
            </a:r>
            <a:r>
              <a:rPr lang="en-US" b="1" dirty="0"/>
              <a:t> ping </a:t>
            </a:r>
            <a:r>
              <a:rPr lang="en-US" dirty="0"/>
              <a:t>command</a:t>
            </a:r>
            <a:r>
              <a:rPr lang="en-US" dirty="0" smtClean="0"/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 </a:t>
            </a:r>
            <a:r>
              <a:rPr lang="en-US" b="1" dirty="0" err="1"/>
              <a:t>ping</a:t>
            </a:r>
            <a:r>
              <a:rPr lang="en-US" dirty="0" err="1"/>
              <a:t>command</a:t>
            </a:r>
            <a:r>
              <a:rPr lang="en-US" dirty="0"/>
              <a:t> sends an </a:t>
            </a:r>
            <a:r>
              <a:rPr lang="en-US" dirty="0" err="1"/>
              <a:t>ICMP</a:t>
            </a:r>
            <a:r>
              <a:rPr lang="en-US" dirty="0"/>
              <a:t> echo request to the destination </a:t>
            </a:r>
            <a:r>
              <a:rPr lang="en-US" dirty="0" smtClean="0"/>
              <a:t>address</a:t>
            </a:r>
          </a:p>
          <a:p>
            <a:r>
              <a:rPr lang="en-US" dirty="0"/>
              <a:t> When a host receives an </a:t>
            </a:r>
            <a:r>
              <a:rPr lang="en-US" dirty="0" err="1"/>
              <a:t>ICMP</a:t>
            </a:r>
            <a:r>
              <a:rPr lang="en-US" dirty="0"/>
              <a:t> echo request, it responds with an </a:t>
            </a:r>
            <a:r>
              <a:rPr lang="en-US" dirty="0" err="1"/>
              <a:t>ICMP</a:t>
            </a:r>
            <a:r>
              <a:rPr lang="en-US" dirty="0"/>
              <a:t> echo </a:t>
            </a:r>
            <a:r>
              <a:rPr lang="en-US" dirty="0" smtClean="0"/>
              <a:t>reply</a:t>
            </a:r>
          </a:p>
          <a:p>
            <a:r>
              <a:rPr lang="en-US" dirty="0" err="1"/>
              <a:t>Tracert</a:t>
            </a:r>
            <a:r>
              <a:rPr lang="en-US" dirty="0"/>
              <a:t> is a useful utility for confirming the routed path taken between two devices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Routing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26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using the legacy routing </a:t>
            </a:r>
            <a:r>
              <a:rPr lang="en-US" dirty="0" smtClean="0"/>
              <a:t>model, ensure </a:t>
            </a:r>
            <a:r>
              <a:rPr lang="en-US" dirty="0"/>
              <a:t>that the switch ports that connect to the router interfaces are configured with the correct </a:t>
            </a:r>
            <a:r>
              <a:rPr lang="en-US" dirty="0" err="1" smtClean="0"/>
              <a:t>VLANs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err="1"/>
              <a:t>switchport</a:t>
            </a:r>
            <a:r>
              <a:rPr lang="en-US" b="1" dirty="0"/>
              <a:t> access </a:t>
            </a:r>
            <a:r>
              <a:rPr lang="en-US" b="1" dirty="0" err="1"/>
              <a:t>vlan</a:t>
            </a:r>
            <a:r>
              <a:rPr lang="en-US" b="1" dirty="0"/>
              <a:t> </a:t>
            </a:r>
            <a:r>
              <a:rPr lang="en-US" b="1" dirty="0" smtClean="0"/>
              <a:t>10 </a:t>
            </a:r>
            <a:r>
              <a:rPr lang="en-US" dirty="0" smtClean="0"/>
              <a:t>command to correct any </a:t>
            </a:r>
            <a:r>
              <a:rPr lang="en-US" dirty="0" err="1" smtClean="0"/>
              <a:t>errouneous</a:t>
            </a:r>
            <a:r>
              <a:rPr lang="en-US" dirty="0" smtClean="0"/>
              <a:t> </a:t>
            </a:r>
            <a:r>
              <a:rPr lang="en-US" dirty="0" err="1" smtClean="0"/>
              <a:t>VLAN</a:t>
            </a:r>
            <a:r>
              <a:rPr lang="en-US" dirty="0" smtClean="0"/>
              <a:t> port assignment</a:t>
            </a:r>
          </a:p>
          <a:p>
            <a:r>
              <a:rPr lang="en-US" dirty="0" smtClean="0"/>
              <a:t>Also ensure the router is connected to the correct switch port</a:t>
            </a:r>
          </a:p>
          <a:p>
            <a:r>
              <a:rPr lang="en-US" dirty="0" smtClean="0"/>
              <a:t>When using router-on-a-stick, ensure the switch port connected to the router is configured as a trunk link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switchport</a:t>
            </a:r>
            <a:r>
              <a:rPr lang="en-US" b="1" dirty="0" smtClean="0"/>
              <a:t> mode trunk </a:t>
            </a:r>
            <a:r>
              <a:rPr lang="en-US" dirty="0" smtClean="0"/>
              <a:t>command can be used to solve this problem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Configuration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Port Issues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9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5.1</a:t>
            </a:r>
            <a:r>
              <a:rPr lang="en-US" dirty="0" smtClean="0">
                <a:cs typeface="Arial" charset="0"/>
              </a:rPr>
              <a:t>  Inter-</a:t>
            </a:r>
            <a:r>
              <a:rPr lang="en-US" dirty="0" err="1" smtClean="0">
                <a:cs typeface="Arial" charset="0"/>
              </a:rPr>
              <a:t>VLAN</a:t>
            </a:r>
            <a:r>
              <a:rPr lang="en-US" dirty="0" smtClean="0">
                <a:cs typeface="Arial" charset="0"/>
              </a:rPr>
              <a:t> Routing Configuration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5.2 Troubleshooting Inter-</a:t>
            </a:r>
            <a:r>
              <a:rPr lang="en-US" dirty="0" err="1" smtClean="0">
                <a:cs typeface="Arial" charset="0"/>
              </a:rPr>
              <a:t>VLAN</a:t>
            </a:r>
            <a:r>
              <a:rPr lang="en-US" dirty="0" smtClean="0">
                <a:cs typeface="Arial" charset="0"/>
              </a:rPr>
              <a:t> Routing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5.3 Layer 3 Switching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5.4 Summary</a:t>
            </a: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Configuration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 Switch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7" y="2058188"/>
            <a:ext cx="8506787" cy="40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0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With router-on-a-stick configurations, a common problem is assigning the wrong </a:t>
            </a:r>
            <a:r>
              <a:rPr lang="en-US" dirty="0" err="1"/>
              <a:t>VLAN</a:t>
            </a:r>
            <a:r>
              <a:rPr lang="en-US" dirty="0"/>
              <a:t> ID to the </a:t>
            </a:r>
            <a:r>
              <a:rPr lang="en-US" dirty="0" err="1" smtClean="0"/>
              <a:t>subinterface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show interface </a:t>
            </a:r>
            <a:r>
              <a:rPr lang="en-US" dirty="0" smtClean="0"/>
              <a:t>command can help detecting </a:t>
            </a:r>
            <a:r>
              <a:rPr lang="en-US" dirty="0" err="1" smtClean="0"/>
              <a:t>thi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If this is the case, use the </a:t>
            </a:r>
            <a:r>
              <a:rPr lang="en-US" b="1" dirty="0" smtClean="0"/>
              <a:t>encapsulation </a:t>
            </a:r>
            <a:r>
              <a:rPr lang="en-US" b="1" dirty="0" err="1" smtClean="0"/>
              <a:t>dot1q</a:t>
            </a:r>
            <a:r>
              <a:rPr lang="en-US" b="1" dirty="0" smtClean="0"/>
              <a:t> &lt;</a:t>
            </a:r>
            <a:r>
              <a:rPr lang="en-US" b="1" dirty="0" err="1" smtClean="0"/>
              <a:t>vlan</a:t>
            </a:r>
            <a:r>
              <a:rPr lang="en-US" b="1" dirty="0" smtClean="0"/>
              <a:t> id&gt; </a:t>
            </a:r>
            <a:r>
              <a:rPr lang="en-US" dirty="0" smtClean="0"/>
              <a:t> interface command to fix the problem</a:t>
            </a:r>
            <a:endParaRPr lang="en-US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Configuration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 Router Configuration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8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Configuration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 Router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54" y="1329295"/>
            <a:ext cx="6988493" cy="51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7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 smtClean="0"/>
              <a:t>When using legacy inter-</a:t>
            </a:r>
            <a:r>
              <a:rPr lang="en-US" dirty="0" err="1" smtClean="0"/>
              <a:t>VLAN</a:t>
            </a:r>
            <a:r>
              <a:rPr lang="en-US" dirty="0" smtClean="0"/>
              <a:t> routing, ensure the router has the correct IP address and mask on the interfaces connecting to the switch</a:t>
            </a:r>
          </a:p>
          <a:p>
            <a:r>
              <a:rPr lang="en-US" dirty="0" smtClean="0"/>
              <a:t>Also ensure the network devices are configured with the correct IP </a:t>
            </a:r>
            <a:r>
              <a:rPr lang="en-US" dirty="0" smtClean="0"/>
              <a:t>address and mask</a:t>
            </a:r>
          </a:p>
          <a:p>
            <a:r>
              <a:rPr lang="en-US" dirty="0" smtClean="0"/>
              <a:t>In the router, </a:t>
            </a:r>
            <a:r>
              <a:rPr lang="en-US" dirty="0"/>
              <a:t>the </a:t>
            </a:r>
            <a:r>
              <a:rPr lang="en-US" b="1" dirty="0" err="1"/>
              <a:t>ip</a:t>
            </a:r>
            <a:r>
              <a:rPr lang="en-US" b="1" dirty="0"/>
              <a:t> address</a:t>
            </a:r>
            <a:r>
              <a:rPr lang="en-US" dirty="0"/>
              <a:t> </a:t>
            </a:r>
            <a:r>
              <a:rPr lang="en-US" dirty="0" smtClean="0"/>
              <a:t>command can be used to fix any erroneous IP </a:t>
            </a:r>
            <a:r>
              <a:rPr lang="en-US" dirty="0" err="1" smtClean="0"/>
              <a:t>assignements</a:t>
            </a:r>
            <a:endParaRPr lang="en-US" dirty="0" smtClean="0"/>
          </a:p>
          <a:p>
            <a:r>
              <a:rPr lang="en-US" dirty="0" smtClean="0"/>
              <a:t>In the PCs, refer to the installed operating system documentation to properly change IP information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IP Addressing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Errors With IP Address And Subnet Mask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83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 smtClean="0"/>
              <a:t>To verify if the correct IP address is configured in the router, use the </a:t>
            </a:r>
            <a:r>
              <a:rPr lang="en-US" b="1" dirty="0" smtClean="0"/>
              <a:t>show </a:t>
            </a:r>
            <a:r>
              <a:rPr lang="en-US" b="1" dirty="0" err="1" smtClean="0"/>
              <a:t>ip</a:t>
            </a:r>
            <a:r>
              <a:rPr lang="en-US" b="1" dirty="0" smtClean="0"/>
              <a:t> interface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show running-</a:t>
            </a:r>
            <a:r>
              <a:rPr lang="en-US" b="1" dirty="0" err="1" smtClean="0"/>
              <a:t>config</a:t>
            </a:r>
            <a:r>
              <a:rPr lang="en-US" b="1" dirty="0" smtClean="0"/>
              <a:t> </a:t>
            </a:r>
            <a:r>
              <a:rPr lang="en-US" dirty="0" smtClean="0"/>
              <a:t>can also be useful when troubleshooting router related problems</a:t>
            </a:r>
          </a:p>
          <a:p>
            <a:r>
              <a:rPr lang="en-US" dirty="0"/>
              <a:t>Although configuring </a:t>
            </a:r>
            <a:r>
              <a:rPr lang="en-US" dirty="0" err="1"/>
              <a:t>subinterface</a:t>
            </a:r>
            <a:r>
              <a:rPr lang="en-US" dirty="0"/>
              <a:t> IDs to match the </a:t>
            </a:r>
            <a:r>
              <a:rPr lang="en-US" dirty="0" err="1"/>
              <a:t>VLAN</a:t>
            </a:r>
            <a:r>
              <a:rPr lang="en-US" dirty="0"/>
              <a:t> number makes it easier to manage inter-</a:t>
            </a:r>
            <a:r>
              <a:rPr lang="en-US" dirty="0" err="1"/>
              <a:t>VLAN</a:t>
            </a:r>
            <a:r>
              <a:rPr lang="en-US" dirty="0"/>
              <a:t> configuration, it is not a requirement. When troubleshooting addressing issues, ensure that the </a:t>
            </a:r>
            <a:r>
              <a:rPr lang="en-US" dirty="0" err="1"/>
              <a:t>subinterface</a:t>
            </a:r>
            <a:r>
              <a:rPr lang="en-US" dirty="0"/>
              <a:t> is configured with the correct address for that </a:t>
            </a:r>
            <a:r>
              <a:rPr lang="en-US" dirty="0" err="1"/>
              <a:t>VLAN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IP Addressing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100" dirty="0" smtClean="0">
                <a:ea typeface="ＭＳ Ｐゴシック" pitchFamily="34" charset="-128"/>
              </a:rPr>
              <a:t>Verifying IP Address And Subnet Mask Configuration Issues</a:t>
            </a:r>
            <a:endParaRPr lang="en-US" sz="21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1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 smtClean="0"/>
              <a:t>Layer </a:t>
            </a:r>
            <a:r>
              <a:rPr lang="en-US" dirty="0"/>
              <a:t>3 switches usually have packet-switching throughputs in the millions of packets per second (</a:t>
            </a:r>
            <a:r>
              <a:rPr lang="en-US" dirty="0" err="1"/>
              <a:t>pps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Catalyst switches support two types of Layer 3 interfaces: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Routed Port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SVI</a:t>
            </a:r>
            <a:endParaRPr lang="en-US" dirty="0"/>
          </a:p>
          <a:p>
            <a:r>
              <a:rPr lang="en-US" dirty="0"/>
              <a:t>High-performance switches, such as the Catalyst 6500 and Catalyst </a:t>
            </a:r>
            <a:r>
              <a:rPr lang="en-US" dirty="0" smtClean="0"/>
              <a:t>4500, are able to perform most of the router’s functions</a:t>
            </a:r>
          </a:p>
          <a:p>
            <a:r>
              <a:rPr lang="en-US" smtClean="0"/>
              <a:t>But several </a:t>
            </a:r>
            <a:r>
              <a:rPr lang="en-US" dirty="0"/>
              <a:t>models of Catalyst switches require enhanced software for specific routing protocol feature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Layer 3 Switching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 smtClean="0"/>
              <a:t>Today routing </a:t>
            </a:r>
            <a:r>
              <a:rPr lang="en-US" dirty="0"/>
              <a:t>has become faster and </a:t>
            </a:r>
            <a:r>
              <a:rPr lang="en-US" dirty="0" smtClean="0"/>
              <a:t>cheaper</a:t>
            </a:r>
            <a:r>
              <a:rPr lang="en-US" dirty="0"/>
              <a:t> </a:t>
            </a:r>
            <a:r>
              <a:rPr lang="en-US" dirty="0" smtClean="0"/>
              <a:t>and can performed at hardware speed</a:t>
            </a:r>
          </a:p>
          <a:p>
            <a:r>
              <a:rPr lang="en-US" dirty="0" smtClean="0"/>
              <a:t>It can be transferred to core and distribution devices with little to no impact on network performance</a:t>
            </a:r>
          </a:p>
          <a:p>
            <a:r>
              <a:rPr lang="en-US" dirty="0"/>
              <a:t>Many users are in separate </a:t>
            </a:r>
            <a:r>
              <a:rPr lang="en-US" dirty="0" err="1"/>
              <a:t>VLANs</a:t>
            </a:r>
            <a:r>
              <a:rPr lang="en-US" dirty="0"/>
              <a:t>, and each </a:t>
            </a:r>
            <a:r>
              <a:rPr lang="en-US" dirty="0" err="1"/>
              <a:t>VLAN</a:t>
            </a:r>
            <a:r>
              <a:rPr lang="en-US" dirty="0"/>
              <a:t> is usually a separate </a:t>
            </a:r>
            <a:r>
              <a:rPr lang="en-US" dirty="0" smtClean="0"/>
              <a:t>subnet</a:t>
            </a:r>
          </a:p>
          <a:p>
            <a:r>
              <a:rPr lang="en-US" dirty="0"/>
              <a:t>This implies that each distribution switch must have IP addresses matching each access switch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/>
              <a:t>Layer 3 (routed) ports are normally implemented between the distribution and the core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This model is less dependent on spanning-tree as there are no loops in the Layer 2 portion of the topology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Inter-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Routing with </a:t>
            </a:r>
            <a:r>
              <a:rPr lang="en-US" dirty="0" err="1" smtClean="0">
                <a:ea typeface="ＭＳ Ｐゴシック" pitchFamily="34" charset="-128"/>
              </a:rPr>
              <a:t>SVIs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6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By default, an </a:t>
            </a:r>
            <a:r>
              <a:rPr lang="en-US" dirty="0" err="1"/>
              <a:t>SVI</a:t>
            </a:r>
            <a:r>
              <a:rPr lang="en-US" dirty="0"/>
              <a:t> is created for the default </a:t>
            </a:r>
            <a:r>
              <a:rPr lang="en-US" dirty="0" err="1"/>
              <a:t>VLAN</a:t>
            </a:r>
            <a:r>
              <a:rPr lang="en-US" dirty="0"/>
              <a:t> (</a:t>
            </a:r>
            <a:r>
              <a:rPr lang="en-US" dirty="0" err="1" smtClean="0"/>
              <a:t>VLAN1</a:t>
            </a:r>
            <a:r>
              <a:rPr lang="en-US" dirty="0" smtClean="0"/>
              <a:t>). This allows for remote </a:t>
            </a:r>
            <a:r>
              <a:rPr lang="en-US" dirty="0"/>
              <a:t>switch </a:t>
            </a:r>
            <a:r>
              <a:rPr lang="en-US" dirty="0" smtClean="0"/>
              <a:t>administration</a:t>
            </a:r>
          </a:p>
          <a:p>
            <a:r>
              <a:rPr lang="en-US" dirty="0" smtClean="0"/>
              <a:t>Any additional </a:t>
            </a:r>
            <a:r>
              <a:rPr lang="en-US" dirty="0" err="1"/>
              <a:t>SVIs</a:t>
            </a:r>
            <a:r>
              <a:rPr lang="en-US" dirty="0"/>
              <a:t> must be </a:t>
            </a:r>
            <a:r>
              <a:rPr lang="en-US" dirty="0" smtClean="0"/>
              <a:t>created by the admin</a:t>
            </a:r>
          </a:p>
          <a:p>
            <a:r>
              <a:rPr lang="en-US" dirty="0" err="1"/>
              <a:t>SVIs</a:t>
            </a:r>
            <a:r>
              <a:rPr lang="en-US" dirty="0"/>
              <a:t> are created the first time the </a:t>
            </a:r>
            <a:r>
              <a:rPr lang="en-US" dirty="0" err="1"/>
              <a:t>VLAN</a:t>
            </a:r>
            <a:r>
              <a:rPr lang="en-US" dirty="0"/>
              <a:t> interface configuration mode is entered for a particular </a:t>
            </a:r>
            <a:r>
              <a:rPr lang="en-US" dirty="0" err="1"/>
              <a:t>VLAN</a:t>
            </a:r>
            <a:r>
              <a:rPr lang="en-US" dirty="0"/>
              <a:t> </a:t>
            </a:r>
            <a:r>
              <a:rPr lang="en-US" dirty="0" err="1" smtClean="0"/>
              <a:t>SVI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interface </a:t>
            </a:r>
            <a:r>
              <a:rPr lang="en-US" b="1" dirty="0" err="1"/>
              <a:t>vlan</a:t>
            </a:r>
            <a:r>
              <a:rPr lang="en-US" b="1" dirty="0"/>
              <a:t> 10 </a:t>
            </a:r>
            <a:r>
              <a:rPr lang="en-US" dirty="0" smtClean="0"/>
              <a:t>entered by the first time creates an </a:t>
            </a:r>
            <a:r>
              <a:rPr lang="en-US" dirty="0" err="1" smtClean="0"/>
              <a:t>SVI</a:t>
            </a:r>
            <a:r>
              <a:rPr lang="en-US" dirty="0" smtClean="0"/>
              <a:t> named </a:t>
            </a:r>
            <a:r>
              <a:rPr lang="en-US" dirty="0" err="1" smtClean="0"/>
              <a:t>VLAN</a:t>
            </a:r>
            <a:r>
              <a:rPr lang="en-US" dirty="0" smtClean="0"/>
              <a:t> 10</a:t>
            </a:r>
          </a:p>
          <a:p>
            <a:r>
              <a:rPr lang="en-US" dirty="0"/>
              <a:t>The </a:t>
            </a:r>
            <a:r>
              <a:rPr lang="en-US" dirty="0" err="1"/>
              <a:t>VLAN</a:t>
            </a:r>
            <a:r>
              <a:rPr lang="en-US" dirty="0"/>
              <a:t> number used corresponds to the </a:t>
            </a:r>
            <a:r>
              <a:rPr lang="en-US" dirty="0" err="1"/>
              <a:t>VLAN</a:t>
            </a:r>
            <a:r>
              <a:rPr lang="en-US" dirty="0"/>
              <a:t> tag associated with data frames on an </a:t>
            </a:r>
            <a:r>
              <a:rPr lang="en-US" dirty="0" err="1"/>
              <a:t>802.1Q</a:t>
            </a:r>
            <a:r>
              <a:rPr lang="en-US" dirty="0"/>
              <a:t> encapsulated </a:t>
            </a:r>
            <a:r>
              <a:rPr lang="en-US" dirty="0" smtClean="0"/>
              <a:t>trunk</a:t>
            </a:r>
          </a:p>
          <a:p>
            <a:r>
              <a:rPr lang="en-US" dirty="0"/>
              <a:t>Whenever the </a:t>
            </a:r>
            <a:r>
              <a:rPr lang="en-US" dirty="0" err="1"/>
              <a:t>SVI</a:t>
            </a:r>
            <a:r>
              <a:rPr lang="en-US" dirty="0"/>
              <a:t> is created, ensure that particular </a:t>
            </a:r>
            <a:r>
              <a:rPr lang="en-US" dirty="0" err="1"/>
              <a:t>VLAN</a:t>
            </a:r>
            <a:r>
              <a:rPr lang="en-US" dirty="0"/>
              <a:t> is present in the </a:t>
            </a:r>
            <a:r>
              <a:rPr lang="en-US" dirty="0" err="1"/>
              <a:t>VLAN</a:t>
            </a:r>
            <a:r>
              <a:rPr lang="en-US" dirty="0"/>
              <a:t> database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Inter-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Routing with </a:t>
            </a:r>
            <a:r>
              <a:rPr lang="en-US" dirty="0" err="1" smtClean="0">
                <a:ea typeface="ＭＳ Ｐゴシック" pitchFamily="34" charset="-128"/>
              </a:rPr>
              <a:t>SVIs</a:t>
            </a:r>
            <a:r>
              <a:rPr lang="en-US" dirty="0" smtClean="0">
                <a:ea typeface="ＭＳ Ｐゴシック" pitchFamily="34" charset="-128"/>
              </a:rPr>
              <a:t> (</a:t>
            </a:r>
            <a:r>
              <a:rPr lang="en-US" dirty="0" err="1" smtClean="0">
                <a:ea typeface="ＭＳ Ｐゴシック" pitchFamily="34" charset="-128"/>
              </a:rPr>
              <a:t>cont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 err="1" smtClean="0"/>
              <a:t>SVIs</a:t>
            </a:r>
            <a:r>
              <a:rPr lang="en-US" dirty="0" smtClean="0"/>
              <a:t> </a:t>
            </a:r>
            <a:r>
              <a:rPr lang="en-US" dirty="0"/>
              <a:t>advantages </a:t>
            </a:r>
            <a:r>
              <a:rPr lang="en-US" dirty="0" smtClean="0"/>
              <a:t>include: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It is much faster than router-on-a-stick, because everything is hardware switched and routed.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No need for external links from the switch to the router for routing.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Not limited to one link. Layer 2 </a:t>
            </a:r>
            <a:r>
              <a:rPr lang="en-US" dirty="0" err="1"/>
              <a:t>EtherChannels</a:t>
            </a:r>
            <a:r>
              <a:rPr lang="en-US" dirty="0"/>
              <a:t> can be used between the switches to get more bandwidth.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Latency is much lower, because it does not need to leave the switch.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Inter-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Routing with </a:t>
            </a:r>
            <a:r>
              <a:rPr lang="en-US" dirty="0" err="1" smtClean="0">
                <a:ea typeface="ＭＳ Ｐゴシック" pitchFamily="34" charset="-128"/>
              </a:rPr>
              <a:t>SVIs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dirty="0" err="1">
                <a:ea typeface="ＭＳ Ｐゴシック" pitchFamily="34" charset="-128"/>
              </a:rPr>
              <a:t>cont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2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A routed port is a physical port that acts similarly to an interface on a </a:t>
            </a:r>
            <a:r>
              <a:rPr lang="en-US" dirty="0" smtClean="0"/>
              <a:t>router</a:t>
            </a:r>
          </a:p>
          <a:p>
            <a:r>
              <a:rPr lang="en-US" dirty="0" smtClean="0"/>
              <a:t>Routed ports are not associated with any </a:t>
            </a:r>
            <a:r>
              <a:rPr lang="en-US" dirty="0" err="1" smtClean="0"/>
              <a:t>VLANs</a:t>
            </a:r>
            <a:endParaRPr lang="en-US" dirty="0" smtClean="0"/>
          </a:p>
          <a:p>
            <a:r>
              <a:rPr lang="en-US" dirty="0"/>
              <a:t>Layer 2 protocols, such as </a:t>
            </a:r>
            <a:r>
              <a:rPr lang="en-US" dirty="0" err="1"/>
              <a:t>STP</a:t>
            </a:r>
            <a:r>
              <a:rPr lang="en-US" dirty="0"/>
              <a:t>, do not function on a routed </a:t>
            </a:r>
            <a:r>
              <a:rPr lang="en-US" dirty="0" err="1" smtClean="0"/>
              <a:t>interfac</a:t>
            </a:r>
            <a:endParaRPr lang="en-US" dirty="0" smtClean="0"/>
          </a:p>
          <a:p>
            <a:r>
              <a:rPr lang="en-US" dirty="0" smtClean="0"/>
              <a:t>Routed </a:t>
            </a:r>
            <a:r>
              <a:rPr lang="en-US" dirty="0"/>
              <a:t>ports on a Cisco </a:t>
            </a:r>
            <a:r>
              <a:rPr lang="en-US" dirty="0" err="1"/>
              <a:t>IOS</a:t>
            </a:r>
            <a:r>
              <a:rPr lang="en-US" dirty="0"/>
              <a:t> switch do not support </a:t>
            </a:r>
            <a:r>
              <a:rPr lang="en-US" dirty="0" err="1" smtClean="0"/>
              <a:t>subinterfaces</a:t>
            </a:r>
            <a:endParaRPr lang="en-US" dirty="0" smtClean="0"/>
          </a:p>
          <a:p>
            <a:r>
              <a:rPr lang="en-US" dirty="0"/>
              <a:t>To configure routed ports, use the</a:t>
            </a:r>
            <a:r>
              <a:rPr lang="en-US" b="1" dirty="0"/>
              <a:t> no </a:t>
            </a:r>
            <a:r>
              <a:rPr lang="en-US" b="1" dirty="0" err="1"/>
              <a:t>switchport</a:t>
            </a:r>
            <a:r>
              <a:rPr lang="en-US" b="1" dirty="0"/>
              <a:t> </a:t>
            </a:r>
            <a:r>
              <a:rPr lang="en-US" dirty="0"/>
              <a:t>interface configuration mode </a:t>
            </a:r>
            <a:r>
              <a:rPr lang="en-US" dirty="0" smtClean="0"/>
              <a:t>command</a:t>
            </a:r>
          </a:p>
          <a:p>
            <a:r>
              <a:rPr lang="en-US" b="1" dirty="0" smtClean="0"/>
              <a:t>Note</a:t>
            </a:r>
            <a:r>
              <a:rPr lang="en-US" dirty="0"/>
              <a:t>: Routed ports are not supported on Catalyst 2960 Series switches.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Inter-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Routing with Routed Ports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8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5: </a:t>
            </a:r>
            <a:r>
              <a:rPr lang="en-US" dirty="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Describe the three primary options for enabling inter-</a:t>
            </a:r>
            <a:r>
              <a:rPr lang="en-US" sz="2000" dirty="0" err="1" smtClean="0"/>
              <a:t>VLAN</a:t>
            </a:r>
            <a:r>
              <a:rPr lang="en-US" sz="2000" dirty="0" smtClean="0"/>
              <a:t> routing</a:t>
            </a:r>
          </a:p>
          <a:p>
            <a:r>
              <a:rPr lang="en-US" sz="2000" dirty="0" smtClean="0"/>
              <a:t>Configure legacy inter-</a:t>
            </a:r>
            <a:r>
              <a:rPr lang="en-US" sz="2000" dirty="0" err="1" smtClean="0"/>
              <a:t>VLAN</a:t>
            </a:r>
            <a:r>
              <a:rPr lang="en-US" sz="2000" dirty="0" smtClean="0"/>
              <a:t> routing</a:t>
            </a:r>
          </a:p>
          <a:p>
            <a:r>
              <a:rPr lang="en-US" sz="2000" dirty="0" smtClean="0"/>
              <a:t>Configure router-on-a-stick inter-</a:t>
            </a:r>
            <a:r>
              <a:rPr lang="en-US" sz="2000" dirty="0" err="1" smtClean="0"/>
              <a:t>VLAN</a:t>
            </a:r>
            <a:r>
              <a:rPr lang="en-US" sz="2000" dirty="0" smtClean="0"/>
              <a:t> routing</a:t>
            </a:r>
          </a:p>
          <a:p>
            <a:r>
              <a:rPr lang="en-US" sz="2000" dirty="0" smtClean="0"/>
              <a:t>Troubleshoot common inter-</a:t>
            </a:r>
            <a:r>
              <a:rPr lang="en-US" sz="2000" dirty="0" err="1" smtClean="0"/>
              <a:t>VLAN</a:t>
            </a:r>
            <a:r>
              <a:rPr lang="en-US" sz="2000" dirty="0" smtClean="0"/>
              <a:t> configuration issues</a:t>
            </a:r>
          </a:p>
          <a:p>
            <a:r>
              <a:rPr lang="en-US" sz="2000" dirty="0" smtClean="0"/>
              <a:t>Troubleshoot common IP addressing issues in an inter-</a:t>
            </a:r>
            <a:r>
              <a:rPr lang="en-US" sz="2000" dirty="0" err="1" smtClean="0"/>
              <a:t>VLAN</a:t>
            </a:r>
            <a:r>
              <a:rPr lang="en-US" sz="2000" dirty="0" smtClean="0"/>
              <a:t> routed environment</a:t>
            </a:r>
          </a:p>
          <a:p>
            <a:r>
              <a:rPr lang="en-US" sz="2000" dirty="0" smtClean="0"/>
              <a:t>Configure inter-</a:t>
            </a:r>
            <a:r>
              <a:rPr lang="en-US" sz="2000" dirty="0" err="1" smtClean="0"/>
              <a:t>VLAN</a:t>
            </a:r>
            <a:r>
              <a:rPr lang="en-US" sz="2000" dirty="0" smtClean="0"/>
              <a:t> routing using Layer 3 switching</a:t>
            </a:r>
          </a:p>
          <a:p>
            <a:r>
              <a:rPr lang="en-US" sz="2000" dirty="0" smtClean="0"/>
              <a:t>Troubleshoot inter-</a:t>
            </a:r>
            <a:r>
              <a:rPr lang="en-US" sz="2000" dirty="0" err="1" smtClean="0"/>
              <a:t>VLAN</a:t>
            </a:r>
            <a:r>
              <a:rPr lang="en-US" sz="2000" dirty="0" smtClean="0"/>
              <a:t> routing in a Layer 3 switched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The Cisco Switch Database Manager (</a:t>
            </a:r>
            <a:r>
              <a:rPr lang="en-US" dirty="0" err="1"/>
              <a:t>SDM</a:t>
            </a:r>
            <a:r>
              <a:rPr lang="en-US" dirty="0"/>
              <a:t>) provides multiple templates for the 2960 </a:t>
            </a:r>
            <a:r>
              <a:rPr lang="en-US" dirty="0" smtClean="0"/>
              <a:t>switch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sdm</a:t>
            </a:r>
            <a:r>
              <a:rPr lang="en-US" dirty="0"/>
              <a:t> </a:t>
            </a:r>
            <a:r>
              <a:rPr lang="en-US" i="1" dirty="0" err="1"/>
              <a:t>lanbase-routing</a:t>
            </a:r>
            <a:r>
              <a:rPr lang="en-US" dirty="0" err="1"/>
              <a:t>template</a:t>
            </a:r>
            <a:r>
              <a:rPr lang="en-US" dirty="0"/>
              <a:t> can be enabled to allow the switch to route between </a:t>
            </a:r>
            <a:r>
              <a:rPr lang="en-US" dirty="0" err="1"/>
              <a:t>VLANs</a:t>
            </a:r>
            <a:r>
              <a:rPr lang="en-US" dirty="0"/>
              <a:t> and to support static </a:t>
            </a:r>
            <a:r>
              <a:rPr lang="en-US" dirty="0" smtClean="0"/>
              <a:t>routing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show </a:t>
            </a:r>
            <a:r>
              <a:rPr lang="en-US" b="1" dirty="0" err="1"/>
              <a:t>sdm</a:t>
            </a:r>
            <a:r>
              <a:rPr lang="en-US" b="1" dirty="0"/>
              <a:t> prefer </a:t>
            </a:r>
            <a:r>
              <a:rPr lang="en-US" dirty="0"/>
              <a:t>command </a:t>
            </a:r>
            <a:r>
              <a:rPr lang="en-US" dirty="0" smtClean="0"/>
              <a:t>verify which template is in use</a:t>
            </a:r>
          </a:p>
          <a:p>
            <a:r>
              <a:rPr lang="en-US" dirty="0"/>
              <a:t>The </a:t>
            </a:r>
            <a:r>
              <a:rPr lang="en-US" dirty="0" err="1"/>
              <a:t>SDM</a:t>
            </a:r>
            <a:r>
              <a:rPr lang="en-US" dirty="0"/>
              <a:t> template can be changed in global configuration mode with the</a:t>
            </a:r>
            <a:r>
              <a:rPr lang="en-US" b="1" dirty="0"/>
              <a:t> </a:t>
            </a:r>
            <a:r>
              <a:rPr lang="en-US" b="1" dirty="0" err="1"/>
              <a:t>sdm</a:t>
            </a:r>
            <a:r>
              <a:rPr lang="en-US" b="1" dirty="0"/>
              <a:t> </a:t>
            </a:r>
            <a:r>
              <a:rPr lang="en-US" b="1" dirty="0" smtClean="0"/>
              <a:t>prefer </a:t>
            </a:r>
            <a:r>
              <a:rPr lang="en-US" dirty="0" smtClean="0"/>
              <a:t>command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Routes on a </a:t>
            </a:r>
            <a:r>
              <a:rPr lang="en-US" dirty="0" err="1" smtClean="0">
                <a:ea typeface="ＭＳ Ｐゴシック" pitchFamily="34" charset="-128"/>
              </a:rPr>
              <a:t>Cat2960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12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To troubleshoot Layer 3 switching </a:t>
            </a:r>
            <a:r>
              <a:rPr lang="en-US" dirty="0" smtClean="0"/>
              <a:t>issues, check  </a:t>
            </a:r>
            <a:r>
              <a:rPr lang="en-US" dirty="0"/>
              <a:t>the following items </a:t>
            </a:r>
            <a:r>
              <a:rPr lang="en-US" dirty="0" smtClean="0"/>
              <a:t>for </a:t>
            </a:r>
            <a:r>
              <a:rPr lang="en-US" dirty="0"/>
              <a:t>accuracy:</a:t>
            </a:r>
          </a:p>
          <a:p>
            <a:r>
              <a:rPr lang="en-US" b="1" dirty="0" err="1" smtClean="0"/>
              <a:t>VLANs</a:t>
            </a:r>
            <a:endParaRPr lang="en-US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VLANs</a:t>
            </a:r>
            <a:r>
              <a:rPr lang="en-US" dirty="0" smtClean="0"/>
              <a:t> </a:t>
            </a:r>
            <a:r>
              <a:rPr lang="en-US" dirty="0"/>
              <a:t>must be defined across all the </a:t>
            </a:r>
            <a:r>
              <a:rPr lang="en-US" dirty="0" smtClean="0"/>
              <a:t>switches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VLANs</a:t>
            </a:r>
            <a:r>
              <a:rPr lang="en-US" dirty="0" smtClean="0"/>
              <a:t> </a:t>
            </a:r>
            <a:r>
              <a:rPr lang="en-US" dirty="0"/>
              <a:t>must be enabled on the trunk </a:t>
            </a:r>
            <a:r>
              <a:rPr lang="en-US" dirty="0" smtClean="0"/>
              <a:t>ports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Ports </a:t>
            </a:r>
            <a:r>
              <a:rPr lang="en-US" dirty="0"/>
              <a:t>must be in the right </a:t>
            </a:r>
            <a:r>
              <a:rPr lang="en-US" dirty="0" err="1" smtClean="0"/>
              <a:t>VLANs</a:t>
            </a:r>
            <a:endParaRPr lang="en-US" dirty="0"/>
          </a:p>
          <a:p>
            <a:r>
              <a:rPr lang="en-US" b="1" dirty="0" err="1" smtClean="0"/>
              <a:t>SVIs</a:t>
            </a:r>
            <a:endParaRPr lang="en-US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/>
              <a:t>must have the correct IP address or subnet </a:t>
            </a:r>
            <a:r>
              <a:rPr lang="en-US" dirty="0" smtClean="0"/>
              <a:t>mask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/>
              <a:t>must be </a:t>
            </a:r>
            <a:r>
              <a:rPr lang="en-US" dirty="0" smtClean="0"/>
              <a:t>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/>
              <a:t>must match with the </a:t>
            </a:r>
            <a:r>
              <a:rPr lang="en-US" dirty="0" err="1"/>
              <a:t>VLAN</a:t>
            </a:r>
            <a:r>
              <a:rPr lang="en-US" dirty="0"/>
              <a:t>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Layer 3 Switching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Layer 3 Switching Configuration Issues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7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To troubleshoot Layer 3 switching </a:t>
            </a:r>
            <a:r>
              <a:rPr lang="en-US" dirty="0" smtClean="0"/>
              <a:t>issues, check  </a:t>
            </a:r>
            <a:r>
              <a:rPr lang="en-US" dirty="0"/>
              <a:t>the following items </a:t>
            </a:r>
            <a:r>
              <a:rPr lang="en-US" dirty="0" smtClean="0"/>
              <a:t>for accuracy (</a:t>
            </a:r>
            <a:r>
              <a:rPr lang="en-US" dirty="0" err="1" smtClean="0"/>
              <a:t>cont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b="1" dirty="0" smtClean="0"/>
              <a:t>Routing</a:t>
            </a:r>
            <a:endParaRPr lang="en-US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Routing </a:t>
            </a:r>
            <a:r>
              <a:rPr lang="en-US" dirty="0"/>
              <a:t>must be </a:t>
            </a:r>
            <a:r>
              <a:rPr lang="en-US" dirty="0" smtClean="0"/>
              <a:t>enabled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interface or network should be added to the routing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b="1" dirty="0" smtClean="0"/>
              <a:t>Hosts</a:t>
            </a:r>
            <a:endParaRPr lang="en-US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Hosts </a:t>
            </a:r>
            <a:r>
              <a:rPr lang="en-US" dirty="0"/>
              <a:t>must have the correct IP address or subnet </a:t>
            </a:r>
            <a:r>
              <a:rPr lang="en-US" dirty="0" smtClean="0"/>
              <a:t>mask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Hosts </a:t>
            </a:r>
            <a:r>
              <a:rPr lang="en-US" dirty="0"/>
              <a:t>must have a default gateway associated with an </a:t>
            </a:r>
            <a:r>
              <a:rPr lang="en-US" dirty="0" err="1"/>
              <a:t>SVI</a:t>
            </a:r>
            <a:r>
              <a:rPr lang="en-US" dirty="0"/>
              <a:t> or routed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Layer 3 Switching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Layer 3 Switching Configuration Issues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0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5: </a:t>
            </a:r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 smtClean="0"/>
              <a:t>This chapter covered Inter-</a:t>
            </a:r>
            <a:r>
              <a:rPr lang="en-US" dirty="0" err="1" smtClean="0"/>
              <a:t>VLAN</a:t>
            </a:r>
            <a:r>
              <a:rPr lang="en-US" dirty="0" smtClean="0"/>
              <a:t> routing, </a:t>
            </a:r>
            <a:r>
              <a:rPr lang="en-US" dirty="0"/>
              <a:t>the process of routing traffic between different </a:t>
            </a:r>
            <a:r>
              <a:rPr lang="en-US" dirty="0" err="1"/>
              <a:t>VLANs</a:t>
            </a:r>
            <a:r>
              <a:rPr lang="en-US" dirty="0"/>
              <a:t>, using either a dedicated router or a multilayer switch. </a:t>
            </a:r>
            <a:endParaRPr lang="en-US" dirty="0" smtClean="0"/>
          </a:p>
          <a:p>
            <a:r>
              <a:rPr lang="en-US" dirty="0" smtClean="0"/>
              <a:t>It discussed Legacy, router-on-a-stick and multilayer </a:t>
            </a:r>
            <a:r>
              <a:rPr lang="en-US" dirty="0" err="1" smtClean="0"/>
              <a:t>swtiching</a:t>
            </a:r>
            <a:r>
              <a:rPr lang="en-US" dirty="0" smtClean="0"/>
              <a:t> </a:t>
            </a:r>
            <a:r>
              <a:rPr lang="en-US" dirty="0"/>
              <a:t>inter-</a:t>
            </a:r>
            <a:r>
              <a:rPr lang="en-US" dirty="0" err="1"/>
              <a:t>VLAN</a:t>
            </a:r>
            <a:r>
              <a:rPr lang="en-US" dirty="0"/>
              <a:t> routing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chapter also covers Layer </a:t>
            </a:r>
            <a:r>
              <a:rPr lang="en-US" dirty="0"/>
              <a:t>3 </a:t>
            </a:r>
            <a:r>
              <a:rPr lang="en-US" dirty="0" smtClean="0"/>
              <a:t>switching, </a:t>
            </a:r>
            <a:r>
              <a:rPr lang="en-US" dirty="0" err="1" smtClean="0"/>
              <a:t>SVIs</a:t>
            </a:r>
            <a:r>
              <a:rPr lang="en-US" dirty="0" smtClean="0"/>
              <a:t> </a:t>
            </a:r>
            <a:r>
              <a:rPr lang="en-US" dirty="0"/>
              <a:t>and routed ports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Lastly, troubleshooting </a:t>
            </a:r>
            <a:r>
              <a:rPr lang="en-US" dirty="0"/>
              <a:t>inter-</a:t>
            </a:r>
            <a:r>
              <a:rPr lang="en-US" dirty="0" err="1"/>
              <a:t>VLAN</a:t>
            </a:r>
            <a:r>
              <a:rPr lang="en-US" dirty="0"/>
              <a:t> routing with a router or a Layer 3 switch </a:t>
            </a:r>
            <a:r>
              <a:rPr lang="en-US" dirty="0" smtClean="0"/>
              <a:t>were discussed. </a:t>
            </a:r>
            <a:r>
              <a:rPr lang="en-US" dirty="0"/>
              <a:t>Common errors involve </a:t>
            </a:r>
            <a:r>
              <a:rPr lang="en-US" dirty="0" err="1"/>
              <a:t>VLAN</a:t>
            </a:r>
            <a:r>
              <a:rPr lang="en-US" dirty="0"/>
              <a:t>, trunk, Layer 3 interface, and IP address configurations.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Routing Operation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What is Inter-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Routing?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3571875"/>
          </a:xfrm>
        </p:spPr>
        <p:txBody>
          <a:bodyPr/>
          <a:lstStyle/>
          <a:p>
            <a:r>
              <a:rPr lang="en-US" dirty="0" smtClean="0"/>
              <a:t>Layer 2 switches can’t forward traffic between </a:t>
            </a:r>
            <a:r>
              <a:rPr lang="en-US" dirty="0" err="1" smtClean="0"/>
              <a:t>VLANs</a:t>
            </a:r>
            <a:r>
              <a:rPr lang="en-US" dirty="0" smtClean="0"/>
              <a:t> without the assistance of a router</a:t>
            </a:r>
          </a:p>
          <a:p>
            <a:r>
              <a:rPr lang="en-US" dirty="0" smtClean="0"/>
              <a:t>Inter-</a:t>
            </a:r>
            <a:r>
              <a:rPr lang="en-US" dirty="0" err="1" smtClean="0"/>
              <a:t>VLAN</a:t>
            </a:r>
            <a:r>
              <a:rPr lang="en-US" dirty="0" smtClean="0"/>
              <a:t> routing is a process for forwarding network traffic from one </a:t>
            </a:r>
            <a:r>
              <a:rPr lang="en-US" dirty="0" err="1" smtClean="0"/>
              <a:t>VLAN</a:t>
            </a:r>
            <a:r>
              <a:rPr lang="en-US" dirty="0" smtClean="0"/>
              <a:t> to another using a router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23" y="3258076"/>
            <a:ext cx="5447355" cy="344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Routing Operation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Legacy Inter-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Routing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 smtClean="0"/>
              <a:t>In the past, actual routers were used to route between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VLAN</a:t>
            </a:r>
            <a:r>
              <a:rPr lang="en-US" dirty="0" smtClean="0"/>
              <a:t> was connected to a different physical router interface</a:t>
            </a:r>
          </a:p>
          <a:p>
            <a:r>
              <a:rPr lang="en-US" dirty="0" smtClean="0"/>
              <a:t>Packets would arrive on the router through one through interface, be routed and leave through another</a:t>
            </a:r>
          </a:p>
          <a:p>
            <a:r>
              <a:rPr lang="en-US" dirty="0" smtClean="0"/>
              <a:t>Since the router interfaces were connected to </a:t>
            </a:r>
            <a:r>
              <a:rPr lang="en-US" dirty="0" err="1" smtClean="0"/>
              <a:t>VLANs</a:t>
            </a:r>
            <a:r>
              <a:rPr lang="en-US" dirty="0" smtClean="0"/>
              <a:t> and had IP addresses from that specific </a:t>
            </a:r>
            <a:r>
              <a:rPr lang="en-US" dirty="0" err="1" smtClean="0"/>
              <a:t>VLAN</a:t>
            </a:r>
            <a:r>
              <a:rPr lang="en-US" dirty="0" smtClean="0"/>
              <a:t>, routing between </a:t>
            </a:r>
            <a:r>
              <a:rPr lang="en-US" dirty="0" err="1" smtClean="0"/>
              <a:t>VLAN</a:t>
            </a:r>
            <a:r>
              <a:rPr lang="en-US" dirty="0" err="1" smtClean="0"/>
              <a:t>s</a:t>
            </a:r>
            <a:r>
              <a:rPr lang="en-US" dirty="0" smtClean="0"/>
              <a:t> was achieved.</a:t>
            </a:r>
          </a:p>
          <a:p>
            <a:r>
              <a:rPr lang="en-US" dirty="0" smtClean="0"/>
              <a:t>Simple solution but not scalable. Large networks with large number of </a:t>
            </a:r>
            <a:r>
              <a:rPr lang="en-US" dirty="0" err="1" smtClean="0"/>
              <a:t>VLANs</a:t>
            </a:r>
            <a:r>
              <a:rPr lang="en-US" dirty="0" smtClean="0"/>
              <a:t> would require lots of router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Routing Operation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Router-On-A-Stick Inter-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Routing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 smtClean="0"/>
              <a:t>The so called router-on-a-stick approach uses a different path to route between </a:t>
            </a:r>
            <a:r>
              <a:rPr lang="en-US" dirty="0" err="1" smtClean="0"/>
              <a:t>VLANs</a:t>
            </a:r>
            <a:endParaRPr lang="en-US" dirty="0" smtClean="0"/>
          </a:p>
          <a:p>
            <a:r>
              <a:rPr lang="en-US" dirty="0" smtClean="0"/>
              <a:t>One of the router’s </a:t>
            </a:r>
            <a:r>
              <a:rPr lang="en-US" dirty="0"/>
              <a:t>physical </a:t>
            </a:r>
            <a:r>
              <a:rPr lang="en-US" dirty="0" smtClean="0"/>
              <a:t>interfaces is configured as a </a:t>
            </a:r>
            <a:r>
              <a:rPr lang="en-US" dirty="0" err="1" smtClean="0"/>
              <a:t>802.1Q</a:t>
            </a:r>
            <a:r>
              <a:rPr lang="en-US" dirty="0" smtClean="0"/>
              <a:t> trunk port. Now that interface can understand </a:t>
            </a:r>
            <a:r>
              <a:rPr lang="en-US" dirty="0" err="1" smtClean="0"/>
              <a:t>VLAN</a:t>
            </a:r>
            <a:r>
              <a:rPr lang="en-US" dirty="0" smtClean="0"/>
              <a:t> tags</a:t>
            </a:r>
          </a:p>
          <a:p>
            <a:r>
              <a:rPr lang="en-US" dirty="0" smtClean="0"/>
              <a:t>Logical </a:t>
            </a:r>
            <a:r>
              <a:rPr lang="en-US" dirty="0" err="1" smtClean="0"/>
              <a:t>subinterfaces</a:t>
            </a:r>
            <a:r>
              <a:rPr lang="en-US" dirty="0" smtClean="0"/>
              <a:t> are then created. One </a:t>
            </a:r>
            <a:r>
              <a:rPr lang="en-US" dirty="0" err="1" smtClean="0"/>
              <a:t>subinterface</a:t>
            </a:r>
            <a:r>
              <a:rPr lang="en-US" dirty="0" smtClean="0"/>
              <a:t> per </a:t>
            </a:r>
            <a:r>
              <a:rPr lang="en-US" dirty="0" err="1" smtClean="0"/>
              <a:t>VLAN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 err="1" smtClean="0"/>
              <a:t>subinterface</a:t>
            </a:r>
            <a:r>
              <a:rPr lang="en-US" dirty="0" smtClean="0"/>
              <a:t> is configured with an IP address from the </a:t>
            </a:r>
            <a:r>
              <a:rPr lang="en-US" dirty="0" err="1" smtClean="0"/>
              <a:t>VLAN</a:t>
            </a:r>
            <a:r>
              <a:rPr lang="en-US" dirty="0" smtClean="0"/>
              <a:t> it represents</a:t>
            </a:r>
          </a:p>
          <a:p>
            <a:r>
              <a:rPr lang="en-US" dirty="0" err="1" smtClean="0"/>
              <a:t>VLAN</a:t>
            </a:r>
            <a:r>
              <a:rPr lang="en-US" dirty="0" smtClean="0"/>
              <a:t> members (hosts) are configured to use the </a:t>
            </a:r>
            <a:r>
              <a:rPr lang="en-US" dirty="0" err="1" smtClean="0"/>
              <a:t>subinterface</a:t>
            </a:r>
            <a:r>
              <a:rPr lang="en-US" dirty="0" smtClean="0"/>
              <a:t> address as a default gateway.</a:t>
            </a:r>
          </a:p>
          <a:p>
            <a:r>
              <a:rPr lang="en-US" dirty="0" smtClean="0"/>
              <a:t>Only one of the router’s physical interface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Routing Operation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Multilayer Switch Inter-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Routing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Multilayer switches can perform Layer 2 and Layer 3 </a:t>
            </a:r>
            <a:r>
              <a:rPr lang="en-US" dirty="0" smtClean="0"/>
              <a:t>functions. Routers are not required anymore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VLAN</a:t>
            </a:r>
            <a:r>
              <a:rPr lang="en-US" dirty="0" smtClean="0"/>
              <a:t> existent in the switch is a </a:t>
            </a:r>
            <a:r>
              <a:rPr lang="en-US" dirty="0" err="1" smtClean="0"/>
              <a:t>SVI</a:t>
            </a:r>
            <a:endParaRPr lang="en-US" dirty="0" smtClean="0"/>
          </a:p>
          <a:p>
            <a:r>
              <a:rPr lang="en-US" dirty="0" err="1" smtClean="0"/>
              <a:t>SVI</a:t>
            </a:r>
            <a:r>
              <a:rPr lang="en-US" dirty="0" smtClean="0"/>
              <a:t> are seen as layer 3 interfaces</a:t>
            </a:r>
          </a:p>
          <a:p>
            <a:r>
              <a:rPr lang="en-US" dirty="0" smtClean="0"/>
              <a:t>The switch </a:t>
            </a:r>
            <a:r>
              <a:rPr lang="en-US" dirty="0" smtClean="0"/>
              <a:t>understands network layer </a:t>
            </a:r>
            <a:r>
              <a:rPr lang="en-US" dirty="0" err="1" smtClean="0"/>
              <a:t>PDUs</a:t>
            </a:r>
            <a:r>
              <a:rPr lang="en-US" dirty="0" smtClean="0"/>
              <a:t> and therefore, it can route between its </a:t>
            </a:r>
            <a:r>
              <a:rPr lang="en-US" dirty="0" err="1" smtClean="0"/>
              <a:t>SVIs</a:t>
            </a:r>
            <a:r>
              <a:rPr lang="en-US" dirty="0" smtClean="0"/>
              <a:t> just as a router routes between its interfaces</a:t>
            </a:r>
          </a:p>
          <a:p>
            <a:r>
              <a:rPr lang="en-US" dirty="0"/>
              <a:t>With a multilayer switch, traffic is routed internal to the switch device </a:t>
            </a:r>
            <a:endParaRPr lang="en-US" dirty="0" smtClean="0"/>
          </a:p>
          <a:p>
            <a:r>
              <a:rPr lang="en-US" dirty="0" smtClean="0"/>
              <a:t>Very scalable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Legacy 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Routing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Preparation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dirty="0"/>
              <a:t>Legacy inter-</a:t>
            </a:r>
            <a:r>
              <a:rPr lang="en-US" dirty="0" err="1"/>
              <a:t>VLAN</a:t>
            </a:r>
            <a:r>
              <a:rPr lang="en-US" dirty="0"/>
              <a:t> routing requires routers to have multiple physical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Each one of the router’s physical </a:t>
            </a:r>
            <a:r>
              <a:rPr lang="en-US" dirty="0"/>
              <a:t>interfaces </a:t>
            </a:r>
            <a:r>
              <a:rPr lang="en-US" dirty="0" smtClean="0"/>
              <a:t>is connected </a:t>
            </a:r>
            <a:r>
              <a:rPr lang="en-US" dirty="0"/>
              <a:t>to a unique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/>
              <a:t>Each interface is also configured with an IP address for the subnet associated with the particular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devices </a:t>
            </a:r>
            <a:r>
              <a:rPr lang="en-US" dirty="0" smtClean="0"/>
              <a:t>use </a:t>
            </a:r>
            <a:r>
              <a:rPr lang="en-US" dirty="0"/>
              <a:t>the router as a gateway to access the devices connected to the other </a:t>
            </a:r>
            <a:r>
              <a:rPr lang="en-US" dirty="0" err="1" smtClean="0"/>
              <a:t>VLANs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Legacy Inter-</a:t>
            </a:r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Routing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Preparation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7" y="1425085"/>
            <a:ext cx="8506787" cy="493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16375</TotalTime>
  <Pages>28</Pages>
  <Words>1917</Words>
  <Application>Microsoft Office PowerPoint</Application>
  <PresentationFormat>On-screen Show (4:3)</PresentationFormat>
  <Paragraphs>272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PPT-TMPLT-WHT_C</vt:lpstr>
      <vt:lpstr>NetAcad-4F_PPT-WHT_060408</vt:lpstr>
      <vt:lpstr>Chapter 5: Inter-VLAN Routing</vt:lpstr>
      <vt:lpstr>Chapter 5</vt:lpstr>
      <vt:lpstr>Chapter 5: Objectives</vt:lpstr>
      <vt:lpstr>Inter-VLAN Routing Operation What is Inter-VLAN Routing?</vt:lpstr>
      <vt:lpstr>Inter-VLAN Routing Operation Legacy Inter-VLAN Routing</vt:lpstr>
      <vt:lpstr>Inter-VLAN Routing Operation Router-On-A-Stick Inter-VLAN Routing</vt:lpstr>
      <vt:lpstr>Inter-VLAN Routing Operation Multilayer Switch Inter-VLAN Routing</vt:lpstr>
      <vt:lpstr>Configure Legacy Inter-VLAN Routing Preparation</vt:lpstr>
      <vt:lpstr>Configure Legacy Inter-VLAN Routing Preparation</vt:lpstr>
      <vt:lpstr>Configure Legacy Inter-VLAN Routing Switch Configuration</vt:lpstr>
      <vt:lpstr>Configure Legacy Inter-VLAN Routing Router Interface Configuration</vt:lpstr>
      <vt:lpstr>Configure Router-On-A-Stick Preparation</vt:lpstr>
      <vt:lpstr>Configure Router-On-A-Stick Switch Configuration</vt:lpstr>
      <vt:lpstr>Configure Router-On-A-Stick Router Interface Configuration</vt:lpstr>
      <vt:lpstr>Configure Router-On-A-Stick Verifying Subinterfaces</vt:lpstr>
      <vt:lpstr>Configure Router-On-A-Stick Verifying Subinterfaces</vt:lpstr>
      <vt:lpstr>Configure Router-On-A-Stick Verifying Subinterfaces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1154</cp:revision>
  <cp:lastPrinted>1999-01-27T00:54:54Z</cp:lastPrinted>
  <dcterms:created xsi:type="dcterms:W3CDTF">2006-10-23T15:07:30Z</dcterms:created>
  <dcterms:modified xsi:type="dcterms:W3CDTF">2013-06-22T19:15:42Z</dcterms:modified>
</cp:coreProperties>
</file>